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274" r:id="rId5"/>
    <p:sldId id="275" r:id="rId6"/>
    <p:sldId id="276" r:id="rId7"/>
    <p:sldId id="278" r:id="rId8"/>
    <p:sldId id="279"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Worsham, Madeline (CDC/DDPHSIS/CPR/DEO) (CTR)" initials="WM((" lastIdx="10" clrIdx="6">
    <p:extLst>
      <p:ext uri="{19B8F6BF-5375-455C-9EA6-DF929625EA0E}">
        <p15:presenceInfo xmlns:p15="http://schemas.microsoft.com/office/powerpoint/2012/main" userId="S::shv9@cdc.gov::7c938368-80f7-4c84-b8d4-c84065458b7f" providerId="AD"/>
      </p:ext>
    </p:extLst>
  </p:cmAuthor>
  <p:cmAuthor id="1" name="Kerzner, Michael (CDC/DDPHSIS/CPR/DEO)" initials="KM(" lastIdx="79" clrIdx="0">
    <p:extLst>
      <p:ext uri="{19B8F6BF-5375-455C-9EA6-DF929625EA0E}">
        <p15:presenceInfo xmlns:p15="http://schemas.microsoft.com/office/powerpoint/2012/main" userId="S::ovw4@cdc.gov::0a923a24-1aa3-4624-bcbd-022e57a3d698" providerId="AD"/>
      </p:ext>
    </p:extLst>
  </p:cmAuthor>
  <p:cmAuthor id="2" name="Pieper, Emily (CDC/DDPHSIS/CPR/DEO)" initials="PE(" lastIdx="19" clrIdx="1">
    <p:extLst>
      <p:ext uri="{19B8F6BF-5375-455C-9EA6-DF929625EA0E}">
        <p15:presenceInfo xmlns:p15="http://schemas.microsoft.com/office/powerpoint/2012/main" userId="S::yqm3@cdc.gov::fcd3ab70-209e-45cc-bd3a-01058ac6aca3" providerId="AD"/>
      </p:ext>
    </p:extLst>
  </p:cmAuthor>
  <p:cmAuthor id="3" name="Kuwabara, Sachiko (CDC/DDPHSIS/CPR/DEO)" initials="KS(" lastIdx="37" clrIdx="2">
    <p:extLst>
      <p:ext uri="{19B8F6BF-5375-455C-9EA6-DF929625EA0E}">
        <p15:presenceInfo xmlns:p15="http://schemas.microsoft.com/office/powerpoint/2012/main" userId="S::ymf5@cdc.gov::a9d217b8-3ffc-4136-93dd-29374e9942be" providerId="AD"/>
      </p:ext>
    </p:extLst>
  </p:cmAuthor>
  <p:cmAuthor id="4" name="Chiang, Shawn (CDC/DDPHSIS/CPR/DEO) (CTR)" initials="CS((" lastIdx="12" clrIdx="3">
    <p:extLst>
      <p:ext uri="{19B8F6BF-5375-455C-9EA6-DF929625EA0E}">
        <p15:presenceInfo xmlns:p15="http://schemas.microsoft.com/office/powerpoint/2012/main" userId="S::nyw1@cdc.gov::3c59a8db-3fbf-4496-b8a3-a8479e8256d6" providerId="AD"/>
      </p:ext>
    </p:extLst>
  </p:cmAuthor>
  <p:cmAuthor id="5" name="McMahon, Jean (CDC/DDPHSIS/CPR/DEO)" initials="MJ(" lastIdx="31" clrIdx="4">
    <p:extLst>
      <p:ext uri="{19B8F6BF-5375-455C-9EA6-DF929625EA0E}">
        <p15:presenceInfo xmlns:p15="http://schemas.microsoft.com/office/powerpoint/2012/main" userId="S::oqh8@cdc.gov::16b7fc5f-810a-46e3-ae76-7b5e50590724" providerId="AD"/>
      </p:ext>
    </p:extLst>
  </p:cmAuthor>
  <p:cmAuthor id="6" name="Rasulnia, Bobby (CDC/DDPHSIS/CPR/DEO)" initials="RB(" lastIdx="19" clrIdx="5">
    <p:extLst>
      <p:ext uri="{19B8F6BF-5375-455C-9EA6-DF929625EA0E}">
        <p15:presenceInfo xmlns:p15="http://schemas.microsoft.com/office/powerpoint/2012/main" userId="S::bba9@cdc.gov::4058aee6-11c4-4b9a-9b37-0b5c488c93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A0000"/>
    <a:srgbClr val="B4B7BD"/>
    <a:srgbClr val="F9F9FB"/>
    <a:srgbClr val="025EA9"/>
    <a:srgbClr val="D40000"/>
    <a:srgbClr val="009FDA"/>
    <a:srgbClr val="157D73"/>
    <a:srgbClr val="FFDDDD"/>
    <a:srgbClr val="E2F1FE"/>
    <a:srgbClr val="D6EC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60"/>
  </p:normalViewPr>
  <p:slideViewPr>
    <p:cSldViewPr snapToGrid="0">
      <p:cViewPr>
        <p:scale>
          <a:sx n="100" d="100"/>
          <a:sy n="100" d="100"/>
        </p:scale>
        <p:origin x="2910" y="-1134"/>
      </p:cViewPr>
      <p:guideLst>
        <p:guide orient="horz" pos="31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297FFD-61D3-4840-A8D2-D1B9EE4333F7}" type="datetimeFigureOut">
              <a:rPr lang="en-US" smtClean="0"/>
              <a:t>2/28/2023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82D7F-1808-40E9-AE86-1FA146F529BE}" type="slidenum">
              <a:rPr lang="en-US" smtClean="0"/>
              <a:t>‹#›</a:t>
            </a:fld>
            <a:endParaRPr lang="en-US"/>
          </a:p>
        </p:txBody>
      </p:sp>
    </p:spTree>
    <p:extLst>
      <p:ext uri="{BB962C8B-B14F-4D97-AF65-F5344CB8AC3E}">
        <p14:creationId xmlns:p14="http://schemas.microsoft.com/office/powerpoint/2010/main" val="1596043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682D7F-1808-40E9-AE86-1FA146F529BE}" type="slidenum">
              <a:rPr lang="en-US" smtClean="0"/>
              <a:t>1</a:t>
            </a:fld>
            <a:endParaRPr lang="en-US"/>
          </a:p>
        </p:txBody>
      </p:sp>
    </p:spTree>
    <p:extLst>
      <p:ext uri="{BB962C8B-B14F-4D97-AF65-F5344CB8AC3E}">
        <p14:creationId xmlns:p14="http://schemas.microsoft.com/office/powerpoint/2010/main" val="4078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90134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34C605-7766-4EB4-9504-7A34C114FB4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500BF-1C49-4E68-926E-9AAEE9BFF796}" type="slidenum">
              <a:rPr lang="en-US" smtClean="0"/>
              <a:t>‹#›</a:t>
            </a:fld>
            <a:endParaRPr lang="en-US"/>
          </a:p>
        </p:txBody>
      </p:sp>
    </p:spTree>
    <p:extLst>
      <p:ext uri="{BB962C8B-B14F-4D97-AF65-F5344CB8AC3E}">
        <p14:creationId xmlns:p14="http://schemas.microsoft.com/office/powerpoint/2010/main" val="219035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34C605-7766-4EB4-9504-7A34C114FB4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500BF-1C49-4E68-926E-9AAEE9BFF796}" type="slidenum">
              <a:rPr lang="en-US" smtClean="0"/>
              <a:t>‹#›</a:t>
            </a:fld>
            <a:endParaRPr lang="en-US"/>
          </a:p>
        </p:txBody>
      </p:sp>
    </p:spTree>
    <p:extLst>
      <p:ext uri="{BB962C8B-B14F-4D97-AF65-F5344CB8AC3E}">
        <p14:creationId xmlns:p14="http://schemas.microsoft.com/office/powerpoint/2010/main" val="122727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34C605-7766-4EB4-9504-7A34C114FB4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500BF-1C49-4E68-926E-9AAEE9BFF796}" type="slidenum">
              <a:rPr lang="en-US" smtClean="0"/>
              <a:t>‹#›</a:t>
            </a:fld>
            <a:endParaRPr lang="en-US"/>
          </a:p>
        </p:txBody>
      </p:sp>
    </p:spTree>
    <p:extLst>
      <p:ext uri="{BB962C8B-B14F-4D97-AF65-F5344CB8AC3E}">
        <p14:creationId xmlns:p14="http://schemas.microsoft.com/office/powerpoint/2010/main" val="322350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4C605-7766-4EB4-9504-7A34C114FB4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839891" y="9268861"/>
            <a:ext cx="1543050" cy="527403"/>
          </a:xfrm>
        </p:spPr>
        <p:txBody>
          <a:bodyPr/>
          <a:lstStyle/>
          <a:p>
            <a:fld id="{4E5500BF-1C49-4E68-926E-9AAEE9BFF796}" type="slidenum">
              <a:rPr lang="en-US" smtClean="0"/>
              <a:t>‹#›</a:t>
            </a:fld>
            <a:endParaRPr lang="en-US"/>
          </a:p>
        </p:txBody>
      </p:sp>
    </p:spTree>
    <p:extLst>
      <p:ext uri="{BB962C8B-B14F-4D97-AF65-F5344CB8AC3E}">
        <p14:creationId xmlns:p14="http://schemas.microsoft.com/office/powerpoint/2010/main" val="339195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34C605-7766-4EB4-9504-7A34C114FB4E}"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500BF-1C49-4E68-926E-9AAEE9BFF796}" type="slidenum">
              <a:rPr lang="en-US" smtClean="0"/>
              <a:t>‹#›</a:t>
            </a:fld>
            <a:endParaRPr lang="en-US"/>
          </a:p>
        </p:txBody>
      </p:sp>
    </p:spTree>
    <p:extLst>
      <p:ext uri="{BB962C8B-B14F-4D97-AF65-F5344CB8AC3E}">
        <p14:creationId xmlns:p14="http://schemas.microsoft.com/office/powerpoint/2010/main" val="132461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34C605-7766-4EB4-9504-7A34C114FB4E}"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500BF-1C49-4E68-926E-9AAEE9BFF796}" type="slidenum">
              <a:rPr lang="en-US" smtClean="0"/>
              <a:t>‹#›</a:t>
            </a:fld>
            <a:endParaRPr lang="en-US"/>
          </a:p>
        </p:txBody>
      </p:sp>
    </p:spTree>
    <p:extLst>
      <p:ext uri="{BB962C8B-B14F-4D97-AF65-F5344CB8AC3E}">
        <p14:creationId xmlns:p14="http://schemas.microsoft.com/office/powerpoint/2010/main" val="114756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34C605-7766-4EB4-9504-7A34C114FB4E}"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500BF-1C49-4E68-926E-9AAEE9BFF796}" type="slidenum">
              <a:rPr lang="en-US" smtClean="0"/>
              <a:t>‹#›</a:t>
            </a:fld>
            <a:endParaRPr lang="en-US"/>
          </a:p>
        </p:txBody>
      </p:sp>
    </p:spTree>
    <p:extLst>
      <p:ext uri="{BB962C8B-B14F-4D97-AF65-F5344CB8AC3E}">
        <p14:creationId xmlns:p14="http://schemas.microsoft.com/office/powerpoint/2010/main" val="3668768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4C605-7766-4EB4-9504-7A34C114FB4E}"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500BF-1C49-4E68-926E-9AAEE9BFF796}" type="slidenum">
              <a:rPr lang="en-US" smtClean="0"/>
              <a:t>‹#›</a:t>
            </a:fld>
            <a:endParaRPr lang="en-US"/>
          </a:p>
        </p:txBody>
      </p:sp>
    </p:spTree>
    <p:extLst>
      <p:ext uri="{BB962C8B-B14F-4D97-AF65-F5344CB8AC3E}">
        <p14:creationId xmlns:p14="http://schemas.microsoft.com/office/powerpoint/2010/main" val="296345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434C605-7766-4EB4-9504-7A34C114FB4E}"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500BF-1C49-4E68-926E-9AAEE9BFF796}" type="slidenum">
              <a:rPr lang="en-US" smtClean="0"/>
              <a:t>‹#›</a:t>
            </a:fld>
            <a:endParaRPr lang="en-US"/>
          </a:p>
        </p:txBody>
      </p:sp>
    </p:spTree>
    <p:extLst>
      <p:ext uri="{BB962C8B-B14F-4D97-AF65-F5344CB8AC3E}">
        <p14:creationId xmlns:p14="http://schemas.microsoft.com/office/powerpoint/2010/main" val="167198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434C605-7766-4EB4-9504-7A34C114FB4E}"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500BF-1C49-4E68-926E-9AAEE9BFF796}" type="slidenum">
              <a:rPr lang="en-US" smtClean="0"/>
              <a:t>‹#›</a:t>
            </a:fld>
            <a:endParaRPr lang="en-US"/>
          </a:p>
        </p:txBody>
      </p:sp>
    </p:spTree>
    <p:extLst>
      <p:ext uri="{BB962C8B-B14F-4D97-AF65-F5344CB8AC3E}">
        <p14:creationId xmlns:p14="http://schemas.microsoft.com/office/powerpoint/2010/main" val="165730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434C605-7766-4EB4-9504-7A34C114FB4E}" type="datetimeFigureOut">
              <a:rPr lang="en-US" smtClean="0"/>
              <a:t>2/28/2023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E5500BF-1C49-4E68-926E-9AAEE9BFF796}" type="slidenum">
              <a:rPr lang="en-US" smtClean="0"/>
              <a:t>‹#›</a:t>
            </a:fld>
            <a:endParaRPr lang="en-US"/>
          </a:p>
        </p:txBody>
      </p:sp>
    </p:spTree>
    <p:extLst>
      <p:ext uri="{BB962C8B-B14F-4D97-AF65-F5344CB8AC3E}">
        <p14:creationId xmlns:p14="http://schemas.microsoft.com/office/powerpoint/2010/main" val="1702293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4DC9B2-8299-4DBA-B00B-29A4F21D0C09}"/>
              </a:ext>
            </a:extLst>
          </p:cNvPr>
          <p:cNvSpPr/>
          <p:nvPr/>
        </p:nvSpPr>
        <p:spPr>
          <a:xfrm>
            <a:off x="0" y="0"/>
            <a:ext cx="6858000" cy="99885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TextBox 4">
            <a:extLst>
              <a:ext uri="{FF2B5EF4-FFF2-40B4-BE49-F238E27FC236}">
                <a16:creationId xmlns:a16="http://schemas.microsoft.com/office/drawing/2014/main" id="{B7F17AAC-3FA7-418D-A318-E096F6EEACC2}"/>
              </a:ext>
            </a:extLst>
          </p:cNvPr>
          <p:cNvSpPr txBox="1"/>
          <p:nvPr/>
        </p:nvSpPr>
        <p:spPr>
          <a:xfrm>
            <a:off x="137941" y="257465"/>
            <a:ext cx="685799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H</a:t>
            </a:r>
            <a:r>
              <a:rPr lang="en-US" altLang="zh-CN" dirty="0">
                <a:solidFill>
                  <a:schemeClr val="bg1"/>
                </a:solidFill>
                <a:latin typeface="Segoe UI Semibold" panose="020B0702040204020203" pitchFamily="34" charset="0"/>
                <a:cs typeface="Segoe UI Semibold" panose="020B0702040204020203" pitchFamily="34" charset="0"/>
              </a:rPr>
              <a:t>omelessness </a:t>
            </a:r>
            <a:r>
              <a:rPr lang="en-US" dirty="0">
                <a:solidFill>
                  <a:schemeClr val="bg1"/>
                </a:solidFill>
                <a:latin typeface="Segoe UI Semibold" panose="020B0702040204020203" pitchFamily="34" charset="0"/>
                <a:cs typeface="Segoe UI Semibold" panose="020B0702040204020203" pitchFamily="34" charset="0"/>
              </a:rPr>
              <a:t>Report</a:t>
            </a:r>
          </a:p>
        </p:txBody>
      </p:sp>
      <p:sp>
        <p:nvSpPr>
          <p:cNvPr id="7" name="TextBox 6">
            <a:extLst>
              <a:ext uri="{FF2B5EF4-FFF2-40B4-BE49-F238E27FC236}">
                <a16:creationId xmlns:a16="http://schemas.microsoft.com/office/drawing/2014/main" id="{A04C7539-8534-4D6A-8551-311F36B204A1}"/>
              </a:ext>
            </a:extLst>
          </p:cNvPr>
          <p:cNvSpPr txBox="1"/>
          <p:nvPr/>
        </p:nvSpPr>
        <p:spPr>
          <a:xfrm>
            <a:off x="4271746" y="661458"/>
            <a:ext cx="2586254" cy="276999"/>
          </a:xfrm>
          <a:prstGeom prst="rect">
            <a:avLst/>
          </a:prstGeom>
          <a:noFill/>
        </p:spPr>
        <p:txBody>
          <a:bodyPr wrap="square" rtlCol="0">
            <a:spAutoFit/>
          </a:bodyPr>
          <a:lstStyle/>
          <a:p>
            <a:pPr algn="r"/>
            <a:r>
              <a:rPr lang="en-US" sz="1200" b="1" dirty="0">
                <a:solidFill>
                  <a:schemeClr val="bg1"/>
                </a:solidFill>
                <a:latin typeface="Segoe UI Light" panose="020B0502040204020203" pitchFamily="34" charset="0"/>
                <a:cs typeface="Segoe UI Light" panose="020B0502040204020203" pitchFamily="34" charset="0"/>
              </a:rPr>
              <a:t>F</a:t>
            </a:r>
            <a:r>
              <a:rPr lang="en-US" altLang="zh-CN" sz="1200" b="1" dirty="0">
                <a:solidFill>
                  <a:schemeClr val="bg1"/>
                </a:solidFill>
                <a:latin typeface="Segoe UI Light" panose="020B0502040204020203" pitchFamily="34" charset="0"/>
                <a:cs typeface="Segoe UI Light" panose="020B0502040204020203" pitchFamily="34" charset="0"/>
              </a:rPr>
              <a:t>ebruary </a:t>
            </a:r>
            <a:r>
              <a:rPr lang="en-US" sz="1200" b="1" dirty="0">
                <a:solidFill>
                  <a:schemeClr val="bg1"/>
                </a:solidFill>
                <a:latin typeface="Segoe UI Light" panose="020B0502040204020203" pitchFamily="34" charset="0"/>
                <a:cs typeface="Segoe UI Light" panose="020B0502040204020203" pitchFamily="34" charset="0"/>
              </a:rPr>
              <a:t>2023</a:t>
            </a:r>
          </a:p>
        </p:txBody>
      </p:sp>
      <p:pic>
        <p:nvPicPr>
          <p:cNvPr id="8" name="Graphic 7" descr="Clipboard Partially Checked with solid fill">
            <a:extLst>
              <a:ext uri="{FF2B5EF4-FFF2-40B4-BE49-F238E27FC236}">
                <a16:creationId xmlns:a16="http://schemas.microsoft.com/office/drawing/2014/main" id="{0DF4D27A-41E9-44D1-BAEF-45F3B36593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783" y="2568153"/>
            <a:ext cx="822960" cy="822960"/>
          </a:xfrm>
          <a:prstGeom prst="rect">
            <a:avLst/>
          </a:prstGeom>
        </p:spPr>
      </p:pic>
      <p:pic>
        <p:nvPicPr>
          <p:cNvPr id="10" name="Graphic 9" descr="Customer review with solid fill">
            <a:extLst>
              <a:ext uri="{FF2B5EF4-FFF2-40B4-BE49-F238E27FC236}">
                <a16:creationId xmlns:a16="http://schemas.microsoft.com/office/drawing/2014/main" id="{807F778F-7A31-4B1E-A36E-5A9EA3DF6B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2783" y="3744598"/>
            <a:ext cx="822960" cy="822960"/>
          </a:xfrm>
          <a:prstGeom prst="rect">
            <a:avLst/>
          </a:prstGeom>
        </p:spPr>
      </p:pic>
      <p:pic>
        <p:nvPicPr>
          <p:cNvPr id="35" name="Graphic 34" descr="Supply And Demand with solid fill">
            <a:extLst>
              <a:ext uri="{FF2B5EF4-FFF2-40B4-BE49-F238E27FC236}">
                <a16:creationId xmlns:a16="http://schemas.microsoft.com/office/drawing/2014/main" id="{52DE6D9A-9F6E-4F83-8539-A12FBA1921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7757" y="5031855"/>
            <a:ext cx="822960" cy="822960"/>
          </a:xfrm>
          <a:prstGeom prst="rect">
            <a:avLst/>
          </a:prstGeom>
        </p:spPr>
      </p:pic>
      <p:sp>
        <p:nvSpPr>
          <p:cNvPr id="40" name="TextBox 39">
            <a:extLst>
              <a:ext uri="{FF2B5EF4-FFF2-40B4-BE49-F238E27FC236}">
                <a16:creationId xmlns:a16="http://schemas.microsoft.com/office/drawing/2014/main" id="{5DBF4FEA-8D78-439A-B48C-F9CF1E217A23}"/>
              </a:ext>
            </a:extLst>
          </p:cNvPr>
          <p:cNvSpPr txBox="1"/>
          <p:nvPr/>
        </p:nvSpPr>
        <p:spPr>
          <a:xfrm>
            <a:off x="1079728" y="2334786"/>
            <a:ext cx="5338183" cy="5365571"/>
          </a:xfrm>
          <a:prstGeom prst="rect">
            <a:avLst/>
          </a:prstGeom>
          <a:noFill/>
        </p:spPr>
        <p:txBody>
          <a:bodyPr wrap="square">
            <a:spAutoFit/>
          </a:bodyPr>
          <a:lstStyle/>
          <a:p>
            <a:pPr latinLnBrk="1">
              <a:spcAft>
                <a:spcPts val="1000"/>
              </a:spcAft>
            </a:pPr>
            <a:r>
              <a:rPr lang="en-US" sz="1200" dirty="0">
                <a:solidFill>
                  <a:srgbClr val="000000"/>
                </a:solidFill>
                <a:latin typeface="Segoe UI Light" panose="020B0502040204020203" pitchFamily="34" charset="0"/>
                <a:cs typeface="Times New Roman" panose="02020603050405020304" pitchFamily="18" charset="0"/>
              </a:rPr>
              <a:t>The report found that more than 81,729 people experienced homelessness  in    New York on a single night in 2019. Some of the more densely populated cities    like NY and CA do have higher counts of homelessness.Figure1 shows the ten top homelessness cities in USA. </a:t>
            </a:r>
            <a:r>
              <a:rPr lang="en-US" sz="1200" b="1" dirty="0">
                <a:solidFill>
                  <a:srgbClr val="000000"/>
                </a:solidFill>
                <a:latin typeface="Segoe UI Light" panose="020B0502040204020203" pitchFamily="34" charset="0"/>
                <a:cs typeface="Times New Roman" panose="02020603050405020304" pitchFamily="18" charset="0"/>
              </a:rPr>
              <a:t>Study results illustrated the main drivers of homelessness in big cities are median rent and unemployment rate.</a:t>
            </a:r>
          </a:p>
          <a:p>
            <a:pPr marL="0" marR="0" latinLnBrk="1">
              <a:spcBef>
                <a:spcPts val="0"/>
              </a:spcBef>
              <a:spcAft>
                <a:spcPts val="1000"/>
              </a:spcAft>
            </a:pPr>
            <a:r>
              <a:rPr lang="en-US" sz="1200" dirty="0">
                <a:latin typeface="Segoe UI Light" panose="020B0502040204020203" pitchFamily="34" charset="0"/>
                <a:cs typeface="Times New Roman" panose="02020603050405020304" pitchFamily="18" charset="0"/>
              </a:rPr>
              <a:t>Negative Binomial(NB) model and Poisson model are compared. Residual  plot   below indicated that NB model are preform better. Count data often  have an     exposure variable, which indicates the number of times the event  could have     happened. Thus, population variable is incorporated into model with the use of   the offset option. </a:t>
            </a:r>
          </a:p>
          <a:p>
            <a:pPr marL="0" marR="0" latinLnBrk="1">
              <a:spcBef>
                <a:spcPts val="0"/>
              </a:spcBef>
              <a:spcAft>
                <a:spcPts val="1000"/>
              </a:spcAft>
            </a:pPr>
            <a:r>
              <a:rPr lang="en-US" sz="1200" dirty="0">
                <a:latin typeface="Segoe UI Light" panose="020B0502040204020203" pitchFamily="34" charset="0"/>
                <a:cs typeface="Times New Roman" panose="02020603050405020304" pitchFamily="18" charset="0"/>
              </a:rPr>
              <a:t>Uses p-value 0.05 as threshold for significant findings. The statistically significant  terms are the intercept, median rent, and unemployment rate. The output indicates the coefficients from our model.    </a:t>
            </a:r>
          </a:p>
          <a:p>
            <a:pPr marL="0" marR="0" latinLnBrk="1">
              <a:spcBef>
                <a:spcPts val="0"/>
              </a:spcBef>
              <a:spcAft>
                <a:spcPts val="1000"/>
              </a:spcAft>
            </a:pPr>
            <a:endParaRPr lang="en-US" sz="1200" dirty="0">
              <a:latin typeface="Segoe UI Light" panose="020B0502040204020203" pitchFamily="34" charset="0"/>
              <a:cs typeface="Times New Roman" panose="02020603050405020304" pitchFamily="18" charset="0"/>
            </a:endParaRPr>
          </a:p>
          <a:p>
            <a:pPr marL="0" marR="0" latinLnBrk="1">
              <a:spcBef>
                <a:spcPts val="0"/>
              </a:spcBef>
              <a:spcAft>
                <a:spcPts val="1000"/>
              </a:spcAft>
            </a:pPr>
            <a:endParaRPr lang="en-US" sz="1200" dirty="0">
              <a:latin typeface="Segoe UI Light" panose="020B0502040204020203" pitchFamily="34" charset="0"/>
              <a:cs typeface="Times New Roman" panose="02020603050405020304" pitchFamily="18" charset="0"/>
            </a:endParaRPr>
          </a:p>
          <a:p>
            <a:pPr marL="0" marR="0" latinLnBrk="1">
              <a:spcBef>
                <a:spcPts val="0"/>
              </a:spcBef>
              <a:spcAft>
                <a:spcPts val="1000"/>
              </a:spcAft>
            </a:pPr>
            <a:endParaRPr lang="en-US" sz="1200" dirty="0">
              <a:latin typeface="Segoe UI Light" panose="020B0502040204020203" pitchFamily="34" charset="0"/>
              <a:cs typeface="Times New Roman" panose="02020603050405020304" pitchFamily="18" charset="0"/>
            </a:endParaRPr>
          </a:p>
          <a:p>
            <a:pPr marL="0" marR="0" latinLnBrk="1">
              <a:spcBef>
                <a:spcPts val="0"/>
              </a:spcBef>
              <a:spcAft>
                <a:spcPts val="1000"/>
              </a:spcAft>
            </a:pPr>
            <a:endParaRPr lang="en-US" sz="1200" b="1" i="1" dirty="0">
              <a:latin typeface="Segoe UI Light" panose="020B0502040204020203" pitchFamily="34" charset="0"/>
              <a:cs typeface="Times New Roman" panose="02020603050405020304" pitchFamily="18" charset="0"/>
            </a:endParaRPr>
          </a:p>
          <a:p>
            <a:pPr marL="0" marR="0" latinLnBrk="1">
              <a:spcBef>
                <a:spcPts val="0"/>
              </a:spcBef>
              <a:spcAft>
                <a:spcPts val="1000"/>
              </a:spcAft>
            </a:pPr>
            <a:r>
              <a:rPr lang="en-US" sz="1200" b="1" i="1" dirty="0">
                <a:latin typeface="Segoe UI Light" panose="020B0502040204020203" pitchFamily="34" charset="0"/>
                <a:cs typeface="Times New Roman" panose="02020603050405020304" pitchFamily="18" charset="0"/>
              </a:rPr>
              <a:t>What does that mean? </a:t>
            </a:r>
            <a:r>
              <a:rPr lang="en-US" sz="1200" dirty="0">
                <a:latin typeface="Segoe UI Light" panose="020B0502040204020203" pitchFamily="34" charset="0"/>
                <a:cs typeface="Times New Roman" panose="02020603050405020304" pitchFamily="18" charset="0"/>
              </a:rPr>
              <a:t>Suppose median rent increase by 10%, and the coefficient for median rent is 1.683772, the rates of homelessness changes by exp(1.6838*log(1.1))= 1.174078.    In other words, around 17% increase in the incident rate of         homelessness.</a:t>
            </a:r>
          </a:p>
          <a:p>
            <a:pPr marL="0" marR="0" latinLnBrk="1">
              <a:spcBef>
                <a:spcPts val="0"/>
              </a:spcBef>
              <a:spcAft>
                <a:spcPts val="1000"/>
              </a:spcAft>
            </a:pPr>
            <a:r>
              <a:rPr lang="en-US" sz="1200" dirty="0">
                <a:latin typeface="Segoe UI Light" panose="020B0502040204020203" pitchFamily="34" charset="0"/>
                <a:cs typeface="Times New Roman" panose="02020603050405020304" pitchFamily="18" charset="0"/>
              </a:rPr>
              <a:t>In addition, suppose 5% increase in unemployment rate in the future, and there will be around 7% increase in the incident rate of homelessness. </a:t>
            </a:r>
          </a:p>
        </p:txBody>
      </p:sp>
      <p:sp>
        <p:nvSpPr>
          <p:cNvPr id="2" name="Rectangle 1">
            <a:extLst>
              <a:ext uri="{FF2B5EF4-FFF2-40B4-BE49-F238E27FC236}">
                <a16:creationId xmlns:a16="http://schemas.microsoft.com/office/drawing/2014/main" id="{676E5206-BEFB-04A2-71BF-C280FCA9EA4A}"/>
              </a:ext>
            </a:extLst>
          </p:cNvPr>
          <p:cNvSpPr/>
          <p:nvPr/>
        </p:nvSpPr>
        <p:spPr>
          <a:xfrm>
            <a:off x="0" y="962832"/>
            <a:ext cx="6858000" cy="913130"/>
          </a:xfrm>
          <a:prstGeom prst="rect">
            <a:avLst/>
          </a:prstGeom>
          <a:solidFill>
            <a:schemeClr val="accent3">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a:latin typeface="Segoe UI Semibold" panose="020B0702040204020203" pitchFamily="34" charset="0"/>
                <a:cs typeface="Segoe UI Semibold" panose="020B0702040204020203" pitchFamily="34" charset="0"/>
              </a:rPr>
              <a:t>Objective: Study what’s driving homelessness in big cities</a:t>
            </a:r>
          </a:p>
          <a:p>
            <a:endParaRPr lang="en-US" sz="1500" b="1" dirty="0">
              <a:latin typeface="Segoe UI Semibold" panose="020B0702040204020203" pitchFamily="34" charset="0"/>
              <a:cs typeface="Segoe UI Semibold" panose="020B0702040204020203" pitchFamily="34" charset="0"/>
            </a:endParaRPr>
          </a:p>
          <a:p>
            <a:r>
              <a:rPr lang="en-US" sz="1500" b="1" dirty="0">
                <a:latin typeface="Segoe UI Semibold" panose="020B0702040204020203" pitchFamily="34" charset="0"/>
                <a:cs typeface="Segoe UI Semibold" panose="020B0702040204020203" pitchFamily="34" charset="0"/>
              </a:rPr>
              <a:t>Key findings &amp; Methodology</a:t>
            </a:r>
          </a:p>
        </p:txBody>
      </p:sp>
      <p:sp>
        <p:nvSpPr>
          <p:cNvPr id="17" name="TextBox 16">
            <a:extLst>
              <a:ext uri="{FF2B5EF4-FFF2-40B4-BE49-F238E27FC236}">
                <a16:creationId xmlns:a16="http://schemas.microsoft.com/office/drawing/2014/main" id="{1306F78C-9953-FE47-C519-DF4FD53FCAA4}"/>
              </a:ext>
            </a:extLst>
          </p:cNvPr>
          <p:cNvSpPr txBox="1"/>
          <p:nvPr/>
        </p:nvSpPr>
        <p:spPr>
          <a:xfrm>
            <a:off x="549421" y="2009113"/>
            <a:ext cx="4091772" cy="276999"/>
          </a:xfrm>
          <a:prstGeom prst="rect">
            <a:avLst/>
          </a:prstGeom>
          <a:noFill/>
        </p:spPr>
        <p:txBody>
          <a:bodyPr wrap="square" rtlCol="0">
            <a:spAutoFit/>
          </a:bodyPr>
          <a:lstStyle/>
          <a:p>
            <a:pPr algn="ctr"/>
            <a:r>
              <a:rPr lang="en-US" sz="1200" dirty="0">
                <a:solidFill>
                  <a:prstClr val="black"/>
                </a:solidFill>
                <a:latin typeface="Segoe UI Semilight" panose="020B0402040204020203" pitchFamily="34" charset="0"/>
                <a:cs typeface="Segoe UI Semilight" panose="020B0402040204020203" pitchFamily="34" charset="0"/>
              </a:rPr>
              <a:t> </a:t>
            </a:r>
            <a:r>
              <a:rPr lang="en-US" sz="1200" b="1" dirty="0">
                <a:solidFill>
                  <a:prstClr val="black"/>
                </a:solidFill>
                <a:latin typeface="Segoe UI Semilight" panose="020B0402040204020203" pitchFamily="34" charset="0"/>
                <a:cs typeface="Segoe UI Semilight" panose="020B0402040204020203" pitchFamily="34" charset="0"/>
              </a:rPr>
              <a:t>of samples  were collected across USA cities in 2019 </a:t>
            </a:r>
          </a:p>
        </p:txBody>
      </p:sp>
      <p:sp>
        <p:nvSpPr>
          <p:cNvPr id="18" name="TextBox 17">
            <a:extLst>
              <a:ext uri="{FF2B5EF4-FFF2-40B4-BE49-F238E27FC236}">
                <a16:creationId xmlns:a16="http://schemas.microsoft.com/office/drawing/2014/main" id="{4C05F5AD-957D-29DD-5974-790E8EFB37E5}"/>
              </a:ext>
            </a:extLst>
          </p:cNvPr>
          <p:cNvSpPr txBox="1"/>
          <p:nvPr/>
        </p:nvSpPr>
        <p:spPr>
          <a:xfrm>
            <a:off x="137941" y="1911782"/>
            <a:ext cx="1015663" cy="523220"/>
          </a:xfrm>
          <a:prstGeom prst="rect">
            <a:avLst/>
          </a:prstGeom>
          <a:noFill/>
        </p:spPr>
        <p:txBody>
          <a:bodyPr wrap="square">
            <a:spAutoFit/>
          </a:bodyPr>
          <a:lstStyle/>
          <a:p>
            <a:pPr algn="ctr"/>
            <a:r>
              <a:rPr lang="en-US" sz="2800" dirty="0">
                <a:solidFill>
                  <a:schemeClr val="accent4"/>
                </a:solidFill>
                <a:latin typeface="Segoe UI Black" panose="020B0A02040204020203" pitchFamily="34" charset="0"/>
                <a:ea typeface="Segoe UI Black" panose="020B0A02040204020203" pitchFamily="34" charset="0"/>
                <a:cs typeface="Segoe UI Semibold" panose="020B0702040204020203" pitchFamily="34" charset="0"/>
              </a:rPr>
              <a:t>36</a:t>
            </a:r>
            <a:endParaRPr lang="en-US" sz="2800" dirty="0"/>
          </a:p>
        </p:txBody>
      </p:sp>
      <p:pic>
        <p:nvPicPr>
          <p:cNvPr id="15" name="Picture 14" descr="Chart, box and whisker chart&#10;&#10;Description automatically generated">
            <a:extLst>
              <a:ext uri="{FF2B5EF4-FFF2-40B4-BE49-F238E27FC236}">
                <a16:creationId xmlns:a16="http://schemas.microsoft.com/office/drawing/2014/main" id="{EA183D13-26EE-AC5D-8158-3C02C05C08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66941" y="7571215"/>
            <a:ext cx="3153900" cy="2287456"/>
          </a:xfrm>
          <a:prstGeom prst="rect">
            <a:avLst/>
          </a:prstGeom>
        </p:spPr>
      </p:pic>
      <p:pic>
        <p:nvPicPr>
          <p:cNvPr id="22" name="Picture 21" descr="Chart&#10;&#10;Description automatically generated">
            <a:extLst>
              <a:ext uri="{FF2B5EF4-FFF2-40B4-BE49-F238E27FC236}">
                <a16:creationId xmlns:a16="http://schemas.microsoft.com/office/drawing/2014/main" id="{37F7B5F7-8E94-C583-DA4D-822F4BF32A9F}"/>
              </a:ext>
            </a:extLst>
          </p:cNvPr>
          <p:cNvPicPr>
            <a:picLocks noChangeAspect="1"/>
          </p:cNvPicPr>
          <p:nvPr/>
        </p:nvPicPr>
        <p:blipFill rotWithShape="1">
          <a:blip r:embed="rId10">
            <a:extLst>
              <a:ext uri="{28A0092B-C50C-407E-A947-70E740481C1C}">
                <a14:useLocalDpi xmlns:a14="http://schemas.microsoft.com/office/drawing/2010/main" val="0"/>
              </a:ext>
            </a:extLst>
          </a:blip>
          <a:srcRect r="3035"/>
          <a:stretch/>
        </p:blipFill>
        <p:spPr>
          <a:xfrm>
            <a:off x="0" y="7749031"/>
            <a:ext cx="3485393" cy="2075100"/>
          </a:xfrm>
          <a:prstGeom prst="rect">
            <a:avLst/>
          </a:prstGeom>
        </p:spPr>
      </p:pic>
      <p:pic>
        <p:nvPicPr>
          <p:cNvPr id="6" name="Picture 5" descr="Table&#10;&#10;Description automatically generated">
            <a:extLst>
              <a:ext uri="{FF2B5EF4-FFF2-40B4-BE49-F238E27FC236}">
                <a16:creationId xmlns:a16="http://schemas.microsoft.com/office/drawing/2014/main" id="{523346D7-2579-1261-F41D-49664B0FBF0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69510" y="5165918"/>
            <a:ext cx="4594860" cy="1215832"/>
          </a:xfrm>
          <a:prstGeom prst="rect">
            <a:avLst/>
          </a:prstGeom>
        </p:spPr>
      </p:pic>
    </p:spTree>
    <p:extLst>
      <p:ext uri="{BB962C8B-B14F-4D97-AF65-F5344CB8AC3E}">
        <p14:creationId xmlns:p14="http://schemas.microsoft.com/office/powerpoint/2010/main" val="293830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72BD361-350A-99B0-2D5A-B5ABFA56DBAE}"/>
              </a:ext>
            </a:extLst>
          </p:cNvPr>
          <p:cNvSpPr txBox="1"/>
          <p:nvPr/>
        </p:nvSpPr>
        <p:spPr>
          <a:xfrm>
            <a:off x="1016000" y="4965700"/>
            <a:ext cx="3429000" cy="369332"/>
          </a:xfrm>
          <a:prstGeom prst="rect">
            <a:avLst/>
          </a:prstGeom>
          <a:noFill/>
        </p:spPr>
        <p:txBody>
          <a:bodyPr wrap="square">
            <a:spAutoFit/>
          </a:bodyPr>
          <a:lstStyle/>
          <a:p>
            <a:r>
              <a:rPr lang="en-US" b="0" i="0" dirty="0">
                <a:solidFill>
                  <a:srgbClr val="F5F7FA"/>
                </a:solidFill>
                <a:effectLst/>
                <a:latin typeface="PingFang SC"/>
              </a:rPr>
              <a:t>Limitations and future research</a:t>
            </a:r>
            <a:endParaRPr lang="en-US" dirty="0"/>
          </a:p>
        </p:txBody>
      </p:sp>
      <p:sp>
        <p:nvSpPr>
          <p:cNvPr id="7" name="Rectangle 6">
            <a:extLst>
              <a:ext uri="{FF2B5EF4-FFF2-40B4-BE49-F238E27FC236}">
                <a16:creationId xmlns:a16="http://schemas.microsoft.com/office/drawing/2014/main" id="{B44D1DB4-D680-CAF4-F69F-D6A02785D7BE}"/>
              </a:ext>
            </a:extLst>
          </p:cNvPr>
          <p:cNvSpPr/>
          <p:nvPr/>
        </p:nvSpPr>
        <p:spPr>
          <a:xfrm>
            <a:off x="0" y="0"/>
            <a:ext cx="6858000" cy="62683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Table 1 Summary table illustrates descriptive statistics, p-value significant suggests these two distributions differ. </a:t>
            </a:r>
            <a:endParaRPr lang="en-US" sz="1500" dirty="0">
              <a:latin typeface="Segoe UI Semibold" panose="020B0702040204020203" pitchFamily="34" charset="0"/>
              <a:cs typeface="Segoe UI Semibold" panose="020B0702040204020203" pitchFamily="34" charset="0"/>
            </a:endParaRPr>
          </a:p>
        </p:txBody>
      </p:sp>
      <p:sp>
        <p:nvSpPr>
          <p:cNvPr id="8" name="Rectangle 7">
            <a:extLst>
              <a:ext uri="{FF2B5EF4-FFF2-40B4-BE49-F238E27FC236}">
                <a16:creationId xmlns:a16="http://schemas.microsoft.com/office/drawing/2014/main" id="{EC49E549-D953-5DA8-BFC6-42917DA773EF}"/>
              </a:ext>
            </a:extLst>
          </p:cNvPr>
          <p:cNvSpPr/>
          <p:nvPr/>
        </p:nvSpPr>
        <p:spPr>
          <a:xfrm>
            <a:off x="0" y="5050685"/>
            <a:ext cx="6858000" cy="369332"/>
          </a:xfrm>
          <a:prstGeom prst="rect">
            <a:avLst/>
          </a:prstGeom>
          <a:solidFill>
            <a:schemeClr val="accent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0" dirty="0">
                <a:solidFill>
                  <a:srgbClr val="F5F7FA"/>
                </a:solidFill>
                <a:effectLst/>
                <a:latin typeface="PingFang SC"/>
              </a:rPr>
              <a:t>Limitations and future research</a:t>
            </a:r>
            <a:endParaRPr lang="en-US" sz="1500" b="1" dirty="0">
              <a:latin typeface="Segoe UI Semibold" panose="020B0702040204020203" pitchFamily="34" charset="0"/>
              <a:cs typeface="Segoe UI Semibold" panose="020B0702040204020203" pitchFamily="34" charset="0"/>
            </a:endParaRPr>
          </a:p>
        </p:txBody>
      </p:sp>
      <p:sp>
        <p:nvSpPr>
          <p:cNvPr id="13" name="TextBox 12">
            <a:extLst>
              <a:ext uri="{FF2B5EF4-FFF2-40B4-BE49-F238E27FC236}">
                <a16:creationId xmlns:a16="http://schemas.microsoft.com/office/drawing/2014/main" id="{014637FB-EEFF-F4E0-1366-A59A9580E9A7}"/>
              </a:ext>
            </a:extLst>
          </p:cNvPr>
          <p:cNvSpPr txBox="1"/>
          <p:nvPr/>
        </p:nvSpPr>
        <p:spPr>
          <a:xfrm>
            <a:off x="933448" y="5683970"/>
            <a:ext cx="5405756" cy="3600986"/>
          </a:xfrm>
          <a:prstGeom prst="rect">
            <a:avLst/>
          </a:prstGeom>
          <a:solidFill>
            <a:schemeClr val="bg1">
              <a:lumMod val="95000"/>
            </a:schemeClr>
          </a:solidFill>
        </p:spPr>
        <p:txBody>
          <a:bodyPr wrap="square" rtlCol="0">
            <a:spAutoFit/>
          </a:bodyPr>
          <a:lstStyle/>
          <a:p>
            <a:pPr marL="171450" indent="-171450">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Homelessness is a complex issue caused by a variety of factors including economic factors, family relationships, mental illness, lack of affordable housing, drug abuse, and alcoholism. Social forces such as addictions, family breakdown, and mental illness are compounded by structural forces such as lack of available low-cost housing, poor economic conditions, and insufficient mental health services [1]. Based on the limited data we collected, we did not address some of those issues mentioned above.</a:t>
            </a:r>
          </a:p>
          <a:p>
            <a:pPr marL="171450" indent="-171450">
              <a:buFont typeface="Arial" panose="020B0604020202020204" pitchFamily="34" charset="0"/>
              <a:buChar char="•"/>
            </a:pPr>
            <a:endParaRPr lang="en-US" sz="1200" dirty="0">
              <a:solidFill>
                <a:srgbClr val="F5F7FA"/>
              </a:solidFill>
              <a:latin typeface="Segoe UI" panose="020B0502040204020203" pitchFamily="34" charset="0"/>
              <a:ea typeface="SimSun" panose="02010600030101010101" pitchFamily="2" charset="-122"/>
              <a:cs typeface="Times New Roman" panose="02020603050405020304" pitchFamily="18" charset="0"/>
            </a:endParaRPr>
          </a:p>
          <a:p>
            <a:pPr marL="171450" indent="-171450">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Observed counts are need be adjusted to optimum conditions because it is not possible to be at every site of every annual period due to population fluctuations, weather conditions. </a:t>
            </a:r>
          </a:p>
          <a:p>
            <a:r>
              <a:rPr lang="en-US" sz="1200" dirty="0">
                <a:latin typeface="Segoe UI Light" panose="020B0502040204020203" pitchFamily="34" charset="0"/>
                <a:cs typeface="Segoe UI Light" panose="020B0502040204020203" pitchFamily="34" charset="0"/>
              </a:rPr>
              <a:t> </a:t>
            </a:r>
          </a:p>
          <a:p>
            <a:pPr marL="171450" indent="-171450">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Collect more </a:t>
            </a:r>
            <a:r>
              <a:rPr lang="en-US" sz="1200" b="1" dirty="0">
                <a:latin typeface="Segoe UI Light" panose="020B0502040204020203" pitchFamily="34" charset="0"/>
                <a:cs typeface="Segoe UI Light" panose="020B0502040204020203" pitchFamily="34" charset="0"/>
              </a:rPr>
              <a:t>Demographic information </a:t>
            </a:r>
            <a:r>
              <a:rPr lang="en-US" sz="1200" dirty="0">
                <a:latin typeface="Segoe UI Light" panose="020B0502040204020203" pitchFamily="34" charset="0"/>
                <a:cs typeface="Segoe UI Light" panose="020B0502040204020203" pitchFamily="34" charset="0"/>
              </a:rPr>
              <a:t>include age, sex, education, and race etc. for further analysis. In addition, we should focus on collect more data over the time period and combine census data with </a:t>
            </a:r>
            <a:r>
              <a:rPr lang="en-US" sz="1200" b="1" dirty="0">
                <a:latin typeface="Segoe UI Light" panose="020B0502040204020203" pitchFamily="34" charset="0"/>
                <a:cs typeface="Segoe UI Light" panose="020B0502040204020203" pitchFamily="34" charset="0"/>
              </a:rPr>
              <a:t>population density </a:t>
            </a:r>
            <a:r>
              <a:rPr lang="en-US" sz="1200" dirty="0">
                <a:latin typeface="Segoe UI Light" panose="020B0502040204020203" pitchFamily="34" charset="0"/>
                <a:cs typeface="Segoe UI Light" panose="020B0502040204020203" pitchFamily="34" charset="0"/>
              </a:rPr>
              <a:t>to get more sense of the trending. Need to adjust for size of cities and its density. </a:t>
            </a:r>
          </a:p>
          <a:p>
            <a:pPr marL="171450" indent="-171450">
              <a:buFont typeface="Arial" panose="020B0604020202020204" pitchFamily="34" charset="0"/>
              <a:buChar char="•"/>
            </a:pPr>
            <a:endParaRPr lang="en-US" sz="1200"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Need to consider </a:t>
            </a:r>
            <a:r>
              <a:rPr lang="en-US" sz="1200" b="1" dirty="0">
                <a:latin typeface="Segoe UI Light" panose="020B0502040204020203" pitchFamily="34" charset="0"/>
                <a:cs typeface="Segoe UI Light" panose="020B0502040204020203" pitchFamily="34" charset="0"/>
              </a:rPr>
              <a:t>Political affiliation, </a:t>
            </a:r>
            <a:r>
              <a:rPr lang="en-US" sz="1200" dirty="0">
                <a:latin typeface="Segoe UI Light" panose="020B0502040204020203" pitchFamily="34" charset="0"/>
                <a:cs typeface="Segoe UI Light" panose="020B0502040204020203" pitchFamily="34" charset="0"/>
              </a:rPr>
              <a:t>collect more data </a:t>
            </a:r>
            <a:r>
              <a:rPr lang="en-US" sz="1200" b="1" dirty="0">
                <a:latin typeface="Segoe UI Light" panose="020B0502040204020203" pitchFamily="34" charset="0"/>
                <a:cs typeface="Segoe UI Light" panose="020B0502040204020203" pitchFamily="34" charset="0"/>
              </a:rPr>
              <a:t>related to the policies </a:t>
            </a:r>
            <a:r>
              <a:rPr lang="en-US" sz="1200" dirty="0">
                <a:latin typeface="Segoe UI Light" panose="020B0502040204020203" pitchFamily="34" charset="0"/>
                <a:cs typeface="Segoe UI Light" panose="020B0502040204020203" pitchFamily="34" charset="0"/>
              </a:rPr>
              <a:t>we want to validate and or promote for hypothesis testing;</a:t>
            </a:r>
            <a:endParaRPr lang="en-US" sz="1600" dirty="0">
              <a:latin typeface="Segoe UI Light" panose="020B0502040204020203" pitchFamily="34" charset="0"/>
              <a:cs typeface="Segoe UI Light" panose="020B0502040204020203" pitchFamily="34" charset="0"/>
            </a:endParaRPr>
          </a:p>
        </p:txBody>
      </p:sp>
      <p:pic>
        <p:nvPicPr>
          <p:cNvPr id="14" name="Graphic 13" descr="Compass outline">
            <a:extLst>
              <a:ext uri="{FF2B5EF4-FFF2-40B4-BE49-F238E27FC236}">
                <a16:creationId xmlns:a16="http://schemas.microsoft.com/office/drawing/2014/main" id="{0E8EAB03-F2AD-D2B7-AC2C-4D5CE64BD7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964" y="5410518"/>
            <a:ext cx="731520" cy="731520"/>
          </a:xfrm>
          <a:prstGeom prst="rect">
            <a:avLst/>
          </a:prstGeom>
        </p:spPr>
      </p:pic>
      <p:sp>
        <p:nvSpPr>
          <p:cNvPr id="2" name="TextBox 1">
            <a:extLst>
              <a:ext uri="{FF2B5EF4-FFF2-40B4-BE49-F238E27FC236}">
                <a16:creationId xmlns:a16="http://schemas.microsoft.com/office/drawing/2014/main" id="{97561AEA-9308-B3E1-2F8B-A6DF632E6355}"/>
              </a:ext>
            </a:extLst>
          </p:cNvPr>
          <p:cNvSpPr txBox="1"/>
          <p:nvPr/>
        </p:nvSpPr>
        <p:spPr>
          <a:xfrm>
            <a:off x="323850" y="9401175"/>
            <a:ext cx="6286500" cy="615553"/>
          </a:xfrm>
          <a:prstGeom prst="rect">
            <a:avLst/>
          </a:prstGeom>
          <a:noFill/>
        </p:spPr>
        <p:txBody>
          <a:bodyPr wrap="square" rtlCol="0">
            <a:spAutoFit/>
          </a:bodyPr>
          <a:lstStyle/>
          <a:p>
            <a:r>
              <a:rPr lang="en-US" sz="800" dirty="0">
                <a:solidFill>
                  <a:srgbClr val="000000"/>
                </a:solidFill>
                <a:latin typeface="Segoe UI Light" panose="020B0502040204020203" pitchFamily="34" charset="0"/>
                <a:cs typeface="Times New Roman" panose="02020603050405020304" pitchFamily="18" charset="0"/>
              </a:rPr>
              <a:t>1. Mago, V.K., </a:t>
            </a:r>
            <a:r>
              <a:rPr lang="en-US" sz="800" dirty="0" err="1">
                <a:solidFill>
                  <a:srgbClr val="000000"/>
                </a:solidFill>
                <a:latin typeface="Segoe UI Light" panose="020B0502040204020203" pitchFamily="34" charset="0"/>
                <a:cs typeface="Times New Roman" panose="02020603050405020304" pitchFamily="18" charset="0"/>
              </a:rPr>
              <a:t>Morden</a:t>
            </a:r>
            <a:r>
              <a:rPr lang="en-US" sz="800" dirty="0">
                <a:solidFill>
                  <a:srgbClr val="000000"/>
                </a:solidFill>
                <a:latin typeface="Segoe UI Light" panose="020B0502040204020203" pitchFamily="34" charset="0"/>
                <a:cs typeface="Times New Roman" panose="02020603050405020304" pitchFamily="18" charset="0"/>
              </a:rPr>
              <a:t>, H.K., Fritz, C. et al. Analyzing the impact of social factors on homelessness: a Fuzzy Cognitive Map approach. BMC Med Inform </a:t>
            </a:r>
            <a:r>
              <a:rPr lang="en-US" sz="800" dirty="0" err="1">
                <a:solidFill>
                  <a:srgbClr val="000000"/>
                </a:solidFill>
                <a:latin typeface="Segoe UI Light" panose="020B0502040204020203" pitchFamily="34" charset="0"/>
                <a:cs typeface="Times New Roman" panose="02020603050405020304" pitchFamily="18" charset="0"/>
              </a:rPr>
              <a:t>Decis</a:t>
            </a:r>
            <a:r>
              <a:rPr lang="en-US" sz="800" dirty="0">
                <a:solidFill>
                  <a:srgbClr val="000000"/>
                </a:solidFill>
                <a:latin typeface="Segoe UI Light" panose="020B0502040204020203" pitchFamily="34" charset="0"/>
                <a:cs typeface="Times New Roman" panose="02020603050405020304" pitchFamily="18" charset="0"/>
              </a:rPr>
              <a:t> </a:t>
            </a:r>
            <a:r>
              <a:rPr lang="en-US" sz="800" dirty="0" err="1">
                <a:solidFill>
                  <a:srgbClr val="000000"/>
                </a:solidFill>
                <a:latin typeface="Segoe UI Light" panose="020B0502040204020203" pitchFamily="34" charset="0"/>
                <a:cs typeface="Times New Roman" panose="02020603050405020304" pitchFamily="18" charset="0"/>
              </a:rPr>
              <a:t>Mak</a:t>
            </a:r>
            <a:r>
              <a:rPr lang="en-US" sz="800" dirty="0">
                <a:solidFill>
                  <a:srgbClr val="000000"/>
                </a:solidFill>
                <a:latin typeface="Segoe UI Light" panose="020B0502040204020203" pitchFamily="34" charset="0"/>
                <a:cs typeface="Times New Roman" panose="02020603050405020304" pitchFamily="18" charset="0"/>
              </a:rPr>
              <a:t> 13, 94 (2013). https://doi.org/10.1186/1472-6947-13-94</a:t>
            </a:r>
          </a:p>
          <a:p>
            <a:endParaRPr lang="en-US" dirty="0"/>
          </a:p>
        </p:txBody>
      </p:sp>
      <p:pic>
        <p:nvPicPr>
          <p:cNvPr id="12" name="Picture 11">
            <a:extLst>
              <a:ext uri="{FF2B5EF4-FFF2-40B4-BE49-F238E27FC236}">
                <a16:creationId xmlns:a16="http://schemas.microsoft.com/office/drawing/2014/main" id="{C75B72F4-595E-0CD2-9EAF-F518A048D3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00" y="646444"/>
            <a:ext cx="5435600" cy="4319256"/>
          </a:xfrm>
          <a:prstGeom prst="rect">
            <a:avLst/>
          </a:prstGeom>
        </p:spPr>
      </p:pic>
    </p:spTree>
    <p:extLst>
      <p:ext uri="{BB962C8B-B14F-4D97-AF65-F5344CB8AC3E}">
        <p14:creationId xmlns:p14="http://schemas.microsoft.com/office/powerpoint/2010/main" val="276397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985E7C-B3B7-F3C1-7CF6-9C716A487030}"/>
              </a:ext>
            </a:extLst>
          </p:cNvPr>
          <p:cNvSpPr>
            <a:spLocks noGrp="1"/>
          </p:cNvSpPr>
          <p:nvPr>
            <p:ph type="title"/>
          </p:nvPr>
        </p:nvSpPr>
        <p:spPr>
          <a:xfrm>
            <a:off x="0" y="2"/>
            <a:ext cx="6858000" cy="40957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latin typeface="Segoe UI Semibold" panose="020B0702040204020203" pitchFamily="34" charset="0"/>
                <a:cs typeface="Segoe UI Semibold" panose="020B0702040204020203" pitchFamily="34" charset="0"/>
              </a:rPr>
              <a:t>Appendix R code</a:t>
            </a:r>
          </a:p>
        </p:txBody>
      </p:sp>
      <p:sp>
        <p:nvSpPr>
          <p:cNvPr id="6" name="TextBox 5">
            <a:extLst>
              <a:ext uri="{FF2B5EF4-FFF2-40B4-BE49-F238E27FC236}">
                <a16:creationId xmlns:a16="http://schemas.microsoft.com/office/drawing/2014/main" id="{79845F45-12C5-3E5F-88FB-96AC570D7361}"/>
              </a:ext>
            </a:extLst>
          </p:cNvPr>
          <p:cNvSpPr txBox="1"/>
          <p:nvPr/>
        </p:nvSpPr>
        <p:spPr>
          <a:xfrm>
            <a:off x="-66675" y="409576"/>
            <a:ext cx="3495675" cy="215444"/>
          </a:xfrm>
          <a:prstGeom prst="rect">
            <a:avLst/>
          </a:prstGeom>
          <a:noFill/>
        </p:spPr>
        <p:txBody>
          <a:bodyPr wrap="square" rtlCol="0">
            <a:spAutoFit/>
          </a:bodyPr>
          <a:lstStyle/>
          <a:p>
            <a:r>
              <a:rPr lang="en-US" sz="800" dirty="0"/>
              <a:t> </a:t>
            </a:r>
          </a:p>
        </p:txBody>
      </p:sp>
      <p:sp>
        <p:nvSpPr>
          <p:cNvPr id="11" name="TextBox 10">
            <a:extLst>
              <a:ext uri="{FF2B5EF4-FFF2-40B4-BE49-F238E27FC236}">
                <a16:creationId xmlns:a16="http://schemas.microsoft.com/office/drawing/2014/main" id="{66303796-119F-2FC9-D02D-F6150B3048E8}"/>
              </a:ext>
            </a:extLst>
          </p:cNvPr>
          <p:cNvSpPr txBox="1"/>
          <p:nvPr/>
        </p:nvSpPr>
        <p:spPr>
          <a:xfrm>
            <a:off x="0" y="409576"/>
            <a:ext cx="6858000" cy="9787295"/>
          </a:xfrm>
          <a:prstGeom prst="rect">
            <a:avLst/>
          </a:prstGeom>
          <a:noFill/>
        </p:spPr>
        <p:txBody>
          <a:bodyPr wrap="square" rtlCol="0">
            <a:spAutoFit/>
          </a:bodyPr>
          <a:lstStyle/>
          <a:p>
            <a:endParaRPr lang="en-US" sz="1000" dirty="0"/>
          </a:p>
          <a:p>
            <a:r>
              <a:rPr lang="en-US" sz="1000" dirty="0"/>
              <a:t>######################################################################</a:t>
            </a:r>
          </a:p>
          <a:p>
            <a:r>
              <a:rPr lang="en-US" sz="1000" dirty="0"/>
              <a:t>#   Assessment of what's driving </a:t>
            </a:r>
            <a:r>
              <a:rPr lang="en-US" sz="1000" dirty="0" err="1"/>
              <a:t>homelessnesss</a:t>
            </a:r>
            <a:r>
              <a:rPr lang="en-US" sz="1000" dirty="0"/>
              <a:t> in these big </a:t>
            </a:r>
            <a:r>
              <a:rPr lang="en-US" sz="1000" dirty="0" err="1"/>
              <a:t>citites</a:t>
            </a:r>
            <a:endParaRPr lang="en-US" sz="1000" dirty="0"/>
          </a:p>
          <a:p>
            <a:r>
              <a:rPr lang="en-US" sz="1000" dirty="0"/>
              <a:t>###################################################################### </a:t>
            </a:r>
          </a:p>
          <a:p>
            <a:endParaRPr lang="en-US" sz="1000" dirty="0"/>
          </a:p>
          <a:p>
            <a:r>
              <a:rPr lang="en-US" sz="1000" dirty="0"/>
              <a:t>#read data and load packages;</a:t>
            </a:r>
          </a:p>
          <a:p>
            <a:r>
              <a:rPr lang="en-US" sz="1000" dirty="0"/>
              <a:t>data&lt;- read.csv("what_is_driving_homelessness.csv")</a:t>
            </a:r>
          </a:p>
          <a:p>
            <a:r>
              <a:rPr lang="en-US" sz="1000" dirty="0" err="1"/>
              <a:t>setwd</a:t>
            </a:r>
            <a:r>
              <a:rPr lang="en-US" sz="1000" dirty="0"/>
              <a:t>("C:/Users/SSE6/Downloads")</a:t>
            </a:r>
          </a:p>
          <a:p>
            <a:r>
              <a:rPr lang="en-US" sz="1000" dirty="0"/>
              <a:t>library(ggplot2);library(</a:t>
            </a:r>
            <a:r>
              <a:rPr lang="en-US" sz="1000" dirty="0" err="1"/>
              <a:t>dplyr</a:t>
            </a:r>
            <a:r>
              <a:rPr lang="en-US" sz="1000" dirty="0"/>
              <a:t>);library(</a:t>
            </a:r>
            <a:r>
              <a:rPr lang="en-US" sz="1000" dirty="0" err="1"/>
              <a:t>plotly</a:t>
            </a:r>
            <a:r>
              <a:rPr lang="en-US" sz="1000" dirty="0"/>
              <a:t>);library(</a:t>
            </a:r>
            <a:r>
              <a:rPr lang="en-US" sz="1000" dirty="0" err="1"/>
              <a:t>tidyverse</a:t>
            </a:r>
            <a:r>
              <a:rPr lang="en-US" sz="1000" dirty="0"/>
              <a:t>);  library(psych); library(biostat3);library(AER);</a:t>
            </a:r>
          </a:p>
          <a:p>
            <a:r>
              <a:rPr lang="en-US" sz="1000" dirty="0"/>
              <a:t>library(</a:t>
            </a:r>
            <a:r>
              <a:rPr lang="en-US" sz="1000" dirty="0" err="1"/>
              <a:t>gtsummary</a:t>
            </a:r>
            <a:r>
              <a:rPr lang="en-US" sz="1000" dirty="0"/>
              <a:t>);library(</a:t>
            </a:r>
            <a:r>
              <a:rPr lang="en-US" sz="1000" dirty="0" err="1"/>
              <a:t>kableExtra</a:t>
            </a:r>
            <a:r>
              <a:rPr lang="en-US" sz="1000" dirty="0"/>
              <a:t>);</a:t>
            </a:r>
          </a:p>
          <a:p>
            <a:endParaRPr lang="en-US" sz="1000" dirty="0"/>
          </a:p>
          <a:p>
            <a:r>
              <a:rPr lang="en-US" sz="1000" dirty="0" err="1"/>
              <a:t>set.seed</a:t>
            </a:r>
            <a:r>
              <a:rPr lang="en-US" sz="1000" dirty="0"/>
              <a:t>(1)</a:t>
            </a:r>
          </a:p>
          <a:p>
            <a:r>
              <a:rPr lang="en-US" sz="1000" dirty="0"/>
              <a:t>#Conducting a Poisson regression will allow you to see which predictor variables (if any) have a statistically significant effect on the response variable.</a:t>
            </a:r>
          </a:p>
          <a:p>
            <a:r>
              <a:rPr lang="en-US" sz="1000" dirty="0"/>
              <a:t>summary(data)</a:t>
            </a:r>
          </a:p>
          <a:p>
            <a:endParaRPr lang="en-US" sz="1000" dirty="0"/>
          </a:p>
          <a:p>
            <a:r>
              <a:rPr lang="en-US" sz="1000" dirty="0"/>
              <a:t># randomly assign new groups based on the median value of </a:t>
            </a:r>
            <a:r>
              <a:rPr lang="en-US" sz="1000" dirty="0" err="1"/>
              <a:t>rent,wage,pop,income</a:t>
            </a:r>
            <a:r>
              <a:rPr lang="en-US" sz="1000" dirty="0"/>
              <a:t> and to see if the variance across the groups</a:t>
            </a:r>
          </a:p>
          <a:p>
            <a:r>
              <a:rPr lang="en-US" sz="1000" dirty="0" err="1"/>
              <a:t>new_data</a:t>
            </a:r>
            <a:r>
              <a:rPr lang="en-US" sz="1000" dirty="0"/>
              <a:t>&lt;-data %&gt;% select(-</a:t>
            </a:r>
            <a:r>
              <a:rPr lang="en-US" sz="1000" dirty="0" err="1"/>
              <a:t>metro_id</a:t>
            </a:r>
            <a:r>
              <a:rPr lang="en-US" sz="1000" dirty="0"/>
              <a:t>) %&gt;% </a:t>
            </a:r>
          </a:p>
          <a:p>
            <a:r>
              <a:rPr lang="en-US" sz="1000" dirty="0"/>
              <a:t>  mutate(rent=</a:t>
            </a:r>
            <a:r>
              <a:rPr lang="en-US" sz="1000" dirty="0" err="1"/>
              <a:t>ifelse</a:t>
            </a:r>
            <a:r>
              <a:rPr lang="en-US" sz="1000" dirty="0"/>
              <a:t>(</a:t>
            </a:r>
            <a:r>
              <a:rPr lang="en-US" sz="1000" dirty="0" err="1"/>
              <a:t>median_rent</a:t>
            </a:r>
            <a:r>
              <a:rPr lang="en-US" sz="1000" dirty="0"/>
              <a:t>&gt; median(</a:t>
            </a:r>
            <a:r>
              <a:rPr lang="en-US" sz="1000" dirty="0" err="1"/>
              <a:t>median_rent</a:t>
            </a:r>
            <a:r>
              <a:rPr lang="en-US" sz="1000" dirty="0"/>
              <a:t>),"High </a:t>
            </a:r>
            <a:r>
              <a:rPr lang="en-US" sz="1000" dirty="0" err="1"/>
              <a:t>Rent","Low</a:t>
            </a:r>
            <a:r>
              <a:rPr lang="en-US" sz="1000" dirty="0"/>
              <a:t> Rent"),</a:t>
            </a:r>
          </a:p>
          <a:p>
            <a:r>
              <a:rPr lang="en-US" sz="1000" dirty="0"/>
              <a:t>        wage=</a:t>
            </a:r>
            <a:r>
              <a:rPr lang="en-US" sz="1000" dirty="0" err="1"/>
              <a:t>ifelse</a:t>
            </a:r>
            <a:r>
              <a:rPr lang="en-US" sz="1000" dirty="0"/>
              <a:t>(</a:t>
            </a:r>
            <a:r>
              <a:rPr lang="en-US" sz="1000" dirty="0" err="1"/>
              <a:t>median_wage</a:t>
            </a:r>
            <a:r>
              <a:rPr lang="en-US" sz="1000" dirty="0"/>
              <a:t>&gt; median(</a:t>
            </a:r>
            <a:r>
              <a:rPr lang="en-US" sz="1000" dirty="0" err="1"/>
              <a:t>median_wage</a:t>
            </a:r>
            <a:r>
              <a:rPr lang="en-US" sz="1000" dirty="0"/>
              <a:t>),"High </a:t>
            </a:r>
            <a:r>
              <a:rPr lang="en-US" sz="1000" dirty="0" err="1"/>
              <a:t>Wage","Low</a:t>
            </a:r>
            <a:r>
              <a:rPr lang="en-US" sz="1000" dirty="0"/>
              <a:t> Wage"),</a:t>
            </a:r>
          </a:p>
          <a:p>
            <a:r>
              <a:rPr lang="en-US" sz="1000" dirty="0" err="1"/>
              <a:t>household_income</a:t>
            </a:r>
            <a:r>
              <a:rPr lang="en-US" sz="1000" dirty="0"/>
              <a:t>=</a:t>
            </a:r>
            <a:r>
              <a:rPr lang="en-US" sz="1000" dirty="0" err="1"/>
              <a:t>ifelse</a:t>
            </a:r>
            <a:r>
              <a:rPr lang="en-US" sz="1000" dirty="0"/>
              <a:t>(</a:t>
            </a:r>
            <a:r>
              <a:rPr lang="en-US" sz="1000" dirty="0" err="1"/>
              <a:t>median_household_income</a:t>
            </a:r>
            <a:r>
              <a:rPr lang="en-US" sz="1000" dirty="0"/>
              <a:t>&gt;median(</a:t>
            </a:r>
            <a:r>
              <a:rPr lang="en-US" sz="1000" dirty="0" err="1"/>
              <a:t>median_household_income</a:t>
            </a:r>
            <a:r>
              <a:rPr lang="en-US" sz="1000" dirty="0"/>
              <a:t>),"High </a:t>
            </a:r>
            <a:r>
              <a:rPr lang="en-US" sz="1000" dirty="0" err="1"/>
              <a:t>household_income","Low</a:t>
            </a:r>
            <a:r>
              <a:rPr lang="en-US" sz="1000" dirty="0"/>
              <a:t> </a:t>
            </a:r>
            <a:r>
              <a:rPr lang="en-US" sz="1000" dirty="0" err="1"/>
              <a:t>household_income</a:t>
            </a:r>
            <a:r>
              <a:rPr lang="en-US" sz="1000" dirty="0"/>
              <a:t>"),</a:t>
            </a:r>
          </a:p>
          <a:p>
            <a:r>
              <a:rPr lang="en-US" sz="1000" dirty="0"/>
              <a:t>pop=</a:t>
            </a:r>
            <a:r>
              <a:rPr lang="en-US" sz="1000" dirty="0" err="1"/>
              <a:t>ifelse</a:t>
            </a:r>
            <a:r>
              <a:rPr lang="en-US" sz="1000" dirty="0"/>
              <a:t>(population&gt; quantile(population,0.75),"</a:t>
            </a:r>
            <a:r>
              <a:rPr lang="en-US" sz="1000" dirty="0" err="1"/>
              <a:t>High","Low</a:t>
            </a:r>
            <a:r>
              <a:rPr lang="en-US" sz="1000" dirty="0"/>
              <a:t>"))</a:t>
            </a:r>
          </a:p>
          <a:p>
            <a:r>
              <a:rPr lang="en-US" sz="1000" dirty="0"/>
              <a:t>        </a:t>
            </a:r>
          </a:p>
          <a:p>
            <a:r>
              <a:rPr lang="en-US" sz="1000" dirty="0"/>
              <a:t>#check out variance between groups;</a:t>
            </a:r>
          </a:p>
          <a:p>
            <a:r>
              <a:rPr lang="en-US" sz="1000" dirty="0" err="1"/>
              <a:t>new_data</a:t>
            </a:r>
            <a:r>
              <a:rPr lang="en-US" sz="1000" dirty="0"/>
              <a:t> %&gt;% </a:t>
            </a:r>
          </a:p>
          <a:p>
            <a:r>
              <a:rPr lang="en-US" sz="1000" dirty="0"/>
              <a:t>  filter(pop=="High") %&gt;% </a:t>
            </a:r>
          </a:p>
          <a:p>
            <a:r>
              <a:rPr lang="en-US" sz="1000" dirty="0"/>
              <a:t>  select(pit_homelessness_2019) %&gt;% </a:t>
            </a:r>
          </a:p>
          <a:p>
            <a:r>
              <a:rPr lang="en-US" sz="1000" dirty="0"/>
              <a:t>  var() / </a:t>
            </a:r>
            <a:r>
              <a:rPr lang="en-US" sz="1000" dirty="0" err="1"/>
              <a:t>new_data</a:t>
            </a:r>
            <a:r>
              <a:rPr lang="en-US" sz="1000" dirty="0"/>
              <a:t> %&gt;% </a:t>
            </a:r>
          </a:p>
          <a:p>
            <a:r>
              <a:rPr lang="en-US" sz="1000" dirty="0"/>
              <a:t>  filter(pop=="Low") %&gt;% </a:t>
            </a:r>
          </a:p>
          <a:p>
            <a:r>
              <a:rPr lang="en-US" sz="1000" dirty="0"/>
              <a:t>  select(pit_homelessness_2019) %&gt;% </a:t>
            </a:r>
          </a:p>
          <a:p>
            <a:r>
              <a:rPr lang="en-US" sz="1000" dirty="0"/>
              <a:t>  var()</a:t>
            </a:r>
          </a:p>
          <a:p>
            <a:endParaRPr lang="en-US" sz="1000" dirty="0"/>
          </a:p>
          <a:p>
            <a:r>
              <a:rPr lang="en-US" sz="1000" dirty="0" err="1"/>
              <a:t>new_data</a:t>
            </a:r>
            <a:r>
              <a:rPr lang="en-US" sz="1000" dirty="0"/>
              <a:t> %&gt;% </a:t>
            </a:r>
          </a:p>
          <a:p>
            <a:r>
              <a:rPr lang="en-US" sz="1000" dirty="0"/>
              <a:t>  filter(</a:t>
            </a:r>
            <a:r>
              <a:rPr lang="en-US" sz="1000" dirty="0" err="1"/>
              <a:t>household_income</a:t>
            </a:r>
            <a:r>
              <a:rPr lang="en-US" sz="1000" dirty="0"/>
              <a:t>=="High </a:t>
            </a:r>
            <a:r>
              <a:rPr lang="en-US" sz="1000" dirty="0" err="1"/>
              <a:t>household_income</a:t>
            </a:r>
            <a:r>
              <a:rPr lang="en-US" sz="1000" dirty="0"/>
              <a:t>") %&gt;% </a:t>
            </a:r>
          </a:p>
          <a:p>
            <a:r>
              <a:rPr lang="en-US" sz="1000" dirty="0"/>
              <a:t>  select(pit_homelessness_2019) %&gt;% </a:t>
            </a:r>
          </a:p>
          <a:p>
            <a:r>
              <a:rPr lang="en-US" sz="1000" dirty="0"/>
              <a:t>  var() / </a:t>
            </a:r>
            <a:r>
              <a:rPr lang="en-US" sz="1000" dirty="0" err="1"/>
              <a:t>new_data</a:t>
            </a:r>
            <a:r>
              <a:rPr lang="en-US" sz="1000" dirty="0"/>
              <a:t> %&gt;% </a:t>
            </a:r>
          </a:p>
          <a:p>
            <a:r>
              <a:rPr lang="en-US" sz="1000" dirty="0"/>
              <a:t>  filter(</a:t>
            </a:r>
            <a:r>
              <a:rPr lang="en-US" sz="1000" dirty="0" err="1"/>
              <a:t>household_income</a:t>
            </a:r>
            <a:r>
              <a:rPr lang="en-US" sz="1000" dirty="0"/>
              <a:t>=="Low </a:t>
            </a:r>
            <a:r>
              <a:rPr lang="en-US" sz="1000" dirty="0" err="1"/>
              <a:t>household_income</a:t>
            </a:r>
            <a:r>
              <a:rPr lang="en-US" sz="1000" dirty="0"/>
              <a:t>") %&gt;% </a:t>
            </a:r>
          </a:p>
          <a:p>
            <a:r>
              <a:rPr lang="en-US" sz="1000" dirty="0"/>
              <a:t>  select(pit_homelessness_2019) %&gt;% </a:t>
            </a:r>
          </a:p>
          <a:p>
            <a:r>
              <a:rPr lang="en-US" sz="1000" dirty="0"/>
              <a:t>  var()</a:t>
            </a:r>
          </a:p>
          <a:p>
            <a:endParaRPr lang="en-US" sz="1000" dirty="0"/>
          </a:p>
          <a:p>
            <a:endParaRPr lang="en-US" sz="1000" dirty="0"/>
          </a:p>
          <a:p>
            <a:r>
              <a:rPr lang="en-US" sz="1000" dirty="0"/>
              <a:t>#summary table</a:t>
            </a:r>
          </a:p>
          <a:p>
            <a:r>
              <a:rPr lang="en-US" sz="1000" dirty="0" err="1"/>
              <a:t>new_data</a:t>
            </a:r>
            <a:r>
              <a:rPr lang="en-US" sz="1000" dirty="0"/>
              <a:t> %&gt;% select(-</a:t>
            </a:r>
            <a:r>
              <a:rPr lang="en-US" sz="1000" dirty="0" err="1"/>
              <a:t>region_name</a:t>
            </a:r>
            <a:r>
              <a:rPr lang="en-US" sz="1000" dirty="0"/>
              <a:t>) %&gt;% </a:t>
            </a:r>
          </a:p>
          <a:p>
            <a:r>
              <a:rPr lang="en-US" sz="1000" dirty="0"/>
              <a:t>  </a:t>
            </a:r>
            <a:r>
              <a:rPr lang="en-US" sz="1000" dirty="0" err="1"/>
              <a:t>tbl_summary</a:t>
            </a:r>
            <a:r>
              <a:rPr lang="en-US" sz="1000" dirty="0"/>
              <a:t>(by=rent)  %&gt;% </a:t>
            </a:r>
          </a:p>
          <a:p>
            <a:r>
              <a:rPr lang="en-US" sz="1000" dirty="0"/>
              <a:t>  </a:t>
            </a:r>
            <a:r>
              <a:rPr lang="en-US" sz="1000" dirty="0" err="1"/>
              <a:t>add_p</a:t>
            </a:r>
            <a:r>
              <a:rPr lang="en-US" sz="1000" dirty="0"/>
              <a:t>()</a:t>
            </a:r>
          </a:p>
          <a:p>
            <a:endParaRPr lang="en-US" sz="1000" dirty="0"/>
          </a:p>
          <a:p>
            <a:endParaRPr lang="en-US" sz="1000" dirty="0"/>
          </a:p>
          <a:p>
            <a:r>
              <a:rPr lang="en-US" sz="1000" dirty="0"/>
              <a:t>#check distribution and overall summary for homelessness</a:t>
            </a:r>
          </a:p>
          <a:p>
            <a:r>
              <a:rPr lang="en-US" sz="1000" dirty="0" err="1"/>
              <a:t>describeBy</a:t>
            </a:r>
            <a:r>
              <a:rPr lang="en-US" sz="1000" dirty="0"/>
              <a:t>(data$pit_homelessness_2019)</a:t>
            </a:r>
          </a:p>
          <a:p>
            <a:r>
              <a:rPr lang="en-US" sz="1000" dirty="0"/>
              <a:t>hist(data$pit_homelessness_2019)</a:t>
            </a:r>
          </a:p>
          <a:p>
            <a:endParaRPr lang="en-US" sz="1000" dirty="0"/>
          </a:p>
          <a:p>
            <a:r>
              <a:rPr lang="en-US" sz="1000" dirty="0"/>
              <a:t>#The variance is much greater than the mean, which suggests that we will have over-dispersion in the model.</a:t>
            </a:r>
          </a:p>
          <a:p>
            <a:r>
              <a:rPr lang="en-US" sz="1000" dirty="0"/>
              <a:t>data %&gt;% </a:t>
            </a:r>
          </a:p>
          <a:p>
            <a:r>
              <a:rPr lang="en-US" sz="1000" dirty="0"/>
              <a:t>  summarize(mean=mean(pit_homelessness_2019),var=var(pit_homelessness_2019))</a:t>
            </a:r>
          </a:p>
          <a:p>
            <a:endParaRPr lang="en-US" sz="1000" dirty="0"/>
          </a:p>
          <a:p>
            <a:r>
              <a:rPr lang="en-US" sz="1000" dirty="0"/>
              <a:t>#get top 10 cities for homelessness</a:t>
            </a:r>
          </a:p>
          <a:p>
            <a:r>
              <a:rPr lang="en-US" sz="1000" dirty="0"/>
              <a:t>data1 &lt;- data %&gt;%</a:t>
            </a:r>
          </a:p>
          <a:p>
            <a:r>
              <a:rPr lang="en-US" sz="1000" dirty="0"/>
              <a:t>  </a:t>
            </a:r>
            <a:r>
              <a:rPr lang="en-US" sz="1000" dirty="0" err="1"/>
              <a:t>group_by</a:t>
            </a:r>
            <a:r>
              <a:rPr lang="en-US" sz="1000" dirty="0"/>
              <a:t>(</a:t>
            </a:r>
            <a:r>
              <a:rPr lang="en-US" sz="1000" dirty="0" err="1"/>
              <a:t>region_name</a:t>
            </a:r>
            <a:r>
              <a:rPr lang="en-US" sz="1000" dirty="0"/>
              <a:t>) %&gt;%</a:t>
            </a:r>
          </a:p>
          <a:p>
            <a:r>
              <a:rPr lang="en-US" sz="1000" dirty="0"/>
              <a:t>  </a:t>
            </a:r>
            <a:r>
              <a:rPr lang="en-US" sz="1000" dirty="0" err="1"/>
              <a:t>summarise</a:t>
            </a:r>
            <a:r>
              <a:rPr lang="en-US" sz="1000" dirty="0"/>
              <a:t>(</a:t>
            </a:r>
            <a:r>
              <a:rPr lang="en-US" sz="1000" dirty="0" err="1"/>
              <a:t>homneless_mean</a:t>
            </a:r>
            <a:r>
              <a:rPr lang="en-US" sz="1000" dirty="0"/>
              <a:t> = mean(pit_homelessness_2019)) %&gt;% </a:t>
            </a:r>
          </a:p>
          <a:p>
            <a:r>
              <a:rPr lang="en-US" sz="1000" dirty="0"/>
              <a:t>  arrange(desc(</a:t>
            </a:r>
            <a:r>
              <a:rPr lang="en-US" sz="1000" dirty="0" err="1"/>
              <a:t>homneless_mean</a:t>
            </a:r>
            <a:r>
              <a:rPr lang="en-US" sz="1000" dirty="0"/>
              <a:t>)) %&gt;% </a:t>
            </a:r>
          </a:p>
          <a:p>
            <a:r>
              <a:rPr lang="en-US" sz="1000" dirty="0"/>
              <a:t>  </a:t>
            </a:r>
            <a:r>
              <a:rPr lang="en-US" sz="1000" dirty="0" err="1"/>
              <a:t>top_n</a:t>
            </a:r>
            <a:r>
              <a:rPr lang="en-US" sz="1000" dirty="0"/>
              <a:t>(10)</a:t>
            </a:r>
          </a:p>
          <a:p>
            <a:r>
              <a:rPr lang="en-US" sz="1000" dirty="0"/>
              <a:t> </a:t>
            </a:r>
          </a:p>
        </p:txBody>
      </p:sp>
    </p:spTree>
    <p:extLst>
      <p:ext uri="{BB962C8B-B14F-4D97-AF65-F5344CB8AC3E}">
        <p14:creationId xmlns:p14="http://schemas.microsoft.com/office/powerpoint/2010/main" val="112497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985E7C-B3B7-F3C1-7CF6-9C716A487030}"/>
              </a:ext>
            </a:extLst>
          </p:cNvPr>
          <p:cNvSpPr>
            <a:spLocks noGrp="1"/>
          </p:cNvSpPr>
          <p:nvPr>
            <p:ph type="title"/>
          </p:nvPr>
        </p:nvSpPr>
        <p:spPr>
          <a:xfrm>
            <a:off x="0" y="2"/>
            <a:ext cx="6858000" cy="40957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latin typeface="Segoe UI Semibold" panose="020B0702040204020203" pitchFamily="34" charset="0"/>
                <a:cs typeface="Segoe UI Semibold" panose="020B0702040204020203" pitchFamily="34" charset="0"/>
              </a:rPr>
              <a:t>Appendix R code</a:t>
            </a:r>
          </a:p>
        </p:txBody>
      </p:sp>
      <p:sp>
        <p:nvSpPr>
          <p:cNvPr id="6" name="TextBox 5">
            <a:extLst>
              <a:ext uri="{FF2B5EF4-FFF2-40B4-BE49-F238E27FC236}">
                <a16:creationId xmlns:a16="http://schemas.microsoft.com/office/drawing/2014/main" id="{79845F45-12C5-3E5F-88FB-96AC570D7361}"/>
              </a:ext>
            </a:extLst>
          </p:cNvPr>
          <p:cNvSpPr txBox="1"/>
          <p:nvPr/>
        </p:nvSpPr>
        <p:spPr>
          <a:xfrm>
            <a:off x="-66675" y="409576"/>
            <a:ext cx="3495675" cy="215444"/>
          </a:xfrm>
          <a:prstGeom prst="rect">
            <a:avLst/>
          </a:prstGeom>
          <a:noFill/>
        </p:spPr>
        <p:txBody>
          <a:bodyPr wrap="square" rtlCol="0">
            <a:spAutoFit/>
          </a:bodyPr>
          <a:lstStyle/>
          <a:p>
            <a:r>
              <a:rPr lang="en-US" sz="800" dirty="0"/>
              <a:t> </a:t>
            </a:r>
          </a:p>
        </p:txBody>
      </p:sp>
      <p:sp>
        <p:nvSpPr>
          <p:cNvPr id="9" name="TextBox 8">
            <a:extLst>
              <a:ext uri="{FF2B5EF4-FFF2-40B4-BE49-F238E27FC236}">
                <a16:creationId xmlns:a16="http://schemas.microsoft.com/office/drawing/2014/main" id="{A0F26539-244C-DC64-93BF-74E24E43CD27}"/>
              </a:ext>
            </a:extLst>
          </p:cNvPr>
          <p:cNvSpPr txBox="1"/>
          <p:nvPr/>
        </p:nvSpPr>
        <p:spPr>
          <a:xfrm>
            <a:off x="1236518" y="-39177464"/>
            <a:ext cx="3470564" cy="36610022"/>
          </a:xfrm>
          <a:prstGeom prst="rect">
            <a:avLst/>
          </a:prstGeom>
          <a:noFill/>
        </p:spPr>
        <p:txBody>
          <a:bodyPr wrap="square">
            <a:spAutoFit/>
          </a:bodyPr>
          <a:lstStyle/>
          <a:p>
            <a:endParaRPr lang="en-US" sz="1050" dirty="0"/>
          </a:p>
          <a:p>
            <a:r>
              <a:rPr lang="en-US" sz="1050" dirty="0"/>
              <a:t>######################################################################</a:t>
            </a:r>
          </a:p>
          <a:p>
            <a:r>
              <a:rPr lang="en-US" sz="1050" dirty="0"/>
              <a:t>#   Assessment of what's driving </a:t>
            </a:r>
            <a:r>
              <a:rPr lang="en-US" sz="1050" dirty="0" err="1"/>
              <a:t>homelessnesss</a:t>
            </a:r>
            <a:r>
              <a:rPr lang="en-US" sz="1050" dirty="0"/>
              <a:t> in these big </a:t>
            </a:r>
            <a:r>
              <a:rPr lang="en-US" sz="1050" dirty="0" err="1"/>
              <a:t>citites</a:t>
            </a:r>
            <a:endParaRPr lang="en-US" sz="1050" dirty="0"/>
          </a:p>
          <a:p>
            <a:r>
              <a:rPr lang="en-US" sz="1050" dirty="0"/>
              <a:t>###################################################################### </a:t>
            </a:r>
          </a:p>
          <a:p>
            <a:endParaRPr lang="en-US" sz="1050" dirty="0"/>
          </a:p>
          <a:p>
            <a:r>
              <a:rPr lang="en-US" sz="1050" dirty="0"/>
              <a:t>#read data and load packages;</a:t>
            </a:r>
          </a:p>
          <a:p>
            <a:r>
              <a:rPr lang="en-US" sz="1050" dirty="0"/>
              <a:t>data&lt;- read.csv("what_is_driving_homelessness.csv")</a:t>
            </a:r>
          </a:p>
          <a:p>
            <a:r>
              <a:rPr lang="en-US" sz="1050" dirty="0" err="1"/>
              <a:t>setwd</a:t>
            </a:r>
            <a:r>
              <a:rPr lang="en-US" sz="1050" dirty="0"/>
              <a:t>("C:/Users/SSE6/Downloads")</a:t>
            </a:r>
          </a:p>
          <a:p>
            <a:r>
              <a:rPr lang="en-US" sz="1050" dirty="0"/>
              <a:t>library(ggplot2);library(</a:t>
            </a:r>
            <a:r>
              <a:rPr lang="en-US" sz="1050" dirty="0" err="1"/>
              <a:t>dplyr</a:t>
            </a:r>
            <a:r>
              <a:rPr lang="en-US" sz="1050" dirty="0"/>
              <a:t>);library(</a:t>
            </a:r>
            <a:r>
              <a:rPr lang="en-US" sz="1050" dirty="0" err="1"/>
              <a:t>plotly</a:t>
            </a:r>
            <a:r>
              <a:rPr lang="en-US" sz="1050" dirty="0"/>
              <a:t>);library(</a:t>
            </a:r>
            <a:r>
              <a:rPr lang="en-US" sz="1050" dirty="0" err="1"/>
              <a:t>tidyverse</a:t>
            </a:r>
            <a:r>
              <a:rPr lang="en-US" sz="1050" dirty="0"/>
              <a:t>);  library(psych); library(biostat3);library(AER);</a:t>
            </a:r>
          </a:p>
          <a:p>
            <a:r>
              <a:rPr lang="en-US" sz="1050" dirty="0"/>
              <a:t>library(</a:t>
            </a:r>
            <a:r>
              <a:rPr lang="en-US" sz="1050" dirty="0" err="1"/>
              <a:t>gtsummary</a:t>
            </a:r>
            <a:r>
              <a:rPr lang="en-US" sz="1050" dirty="0"/>
              <a:t>);library(</a:t>
            </a:r>
            <a:r>
              <a:rPr lang="en-US" sz="1050" dirty="0" err="1"/>
              <a:t>kableExtra</a:t>
            </a:r>
            <a:r>
              <a:rPr lang="en-US" sz="1050" dirty="0"/>
              <a:t>);</a:t>
            </a:r>
          </a:p>
          <a:p>
            <a:endParaRPr lang="en-US" sz="1050" dirty="0"/>
          </a:p>
          <a:p>
            <a:r>
              <a:rPr lang="en-US" sz="1050" dirty="0" err="1"/>
              <a:t>set.seed</a:t>
            </a:r>
            <a:r>
              <a:rPr lang="en-US" sz="1050" dirty="0"/>
              <a:t>(1)</a:t>
            </a:r>
          </a:p>
          <a:p>
            <a:r>
              <a:rPr lang="en-US" sz="1050" dirty="0"/>
              <a:t>#Conducting a Poisson regression will allow you to see which predictor variables (if any) have a statistically significant effect on the response variable.</a:t>
            </a:r>
          </a:p>
          <a:p>
            <a:r>
              <a:rPr lang="en-US" sz="1050" dirty="0"/>
              <a:t>summary(data)</a:t>
            </a:r>
          </a:p>
          <a:p>
            <a:endParaRPr lang="en-US" sz="1050" dirty="0"/>
          </a:p>
          <a:p>
            <a:r>
              <a:rPr lang="en-US" sz="1050" dirty="0"/>
              <a:t># randomly assign new groups based on the median value of </a:t>
            </a:r>
            <a:r>
              <a:rPr lang="en-US" sz="1050" dirty="0" err="1"/>
              <a:t>rent,wage,pop,income</a:t>
            </a:r>
            <a:r>
              <a:rPr lang="en-US" sz="1050" dirty="0"/>
              <a:t> and to see if the variance across the groups</a:t>
            </a:r>
          </a:p>
          <a:p>
            <a:r>
              <a:rPr lang="en-US" sz="1050" dirty="0" err="1"/>
              <a:t>new_data</a:t>
            </a:r>
            <a:r>
              <a:rPr lang="en-US" sz="1050" dirty="0"/>
              <a:t>&lt;-data %&gt;% select(-</a:t>
            </a:r>
            <a:r>
              <a:rPr lang="en-US" sz="1050" dirty="0" err="1"/>
              <a:t>metro_id</a:t>
            </a:r>
            <a:r>
              <a:rPr lang="en-US" sz="1050" dirty="0"/>
              <a:t>) %&gt;% </a:t>
            </a:r>
          </a:p>
          <a:p>
            <a:r>
              <a:rPr lang="en-US" sz="1050" dirty="0"/>
              <a:t>  mutate(rent=</a:t>
            </a:r>
            <a:r>
              <a:rPr lang="en-US" sz="1050" dirty="0" err="1"/>
              <a:t>ifelse</a:t>
            </a:r>
            <a:r>
              <a:rPr lang="en-US" sz="1050" dirty="0"/>
              <a:t>(</a:t>
            </a:r>
            <a:r>
              <a:rPr lang="en-US" sz="1050" dirty="0" err="1"/>
              <a:t>median_rent</a:t>
            </a:r>
            <a:r>
              <a:rPr lang="en-US" sz="1050" dirty="0"/>
              <a:t>&gt; median(</a:t>
            </a:r>
            <a:r>
              <a:rPr lang="en-US" sz="1050" dirty="0" err="1"/>
              <a:t>median_rent</a:t>
            </a:r>
            <a:r>
              <a:rPr lang="en-US" sz="1050" dirty="0"/>
              <a:t>),"High </a:t>
            </a:r>
            <a:r>
              <a:rPr lang="en-US" sz="1050" dirty="0" err="1"/>
              <a:t>Rent","Low</a:t>
            </a:r>
            <a:r>
              <a:rPr lang="en-US" sz="1050" dirty="0"/>
              <a:t> Rent"),</a:t>
            </a:r>
          </a:p>
          <a:p>
            <a:r>
              <a:rPr lang="en-US" sz="1050" dirty="0"/>
              <a:t>        wage=</a:t>
            </a:r>
            <a:r>
              <a:rPr lang="en-US" sz="1050" dirty="0" err="1"/>
              <a:t>ifelse</a:t>
            </a:r>
            <a:r>
              <a:rPr lang="en-US" sz="1050" dirty="0"/>
              <a:t>(</a:t>
            </a:r>
            <a:r>
              <a:rPr lang="en-US" sz="1050" dirty="0" err="1"/>
              <a:t>median_wage</a:t>
            </a:r>
            <a:r>
              <a:rPr lang="en-US" sz="1050" dirty="0"/>
              <a:t>&gt; median(</a:t>
            </a:r>
            <a:r>
              <a:rPr lang="en-US" sz="1050" dirty="0" err="1"/>
              <a:t>median_wage</a:t>
            </a:r>
            <a:r>
              <a:rPr lang="en-US" sz="1050" dirty="0"/>
              <a:t>),"High </a:t>
            </a:r>
            <a:r>
              <a:rPr lang="en-US" sz="1050" dirty="0" err="1"/>
              <a:t>Wage","Low</a:t>
            </a:r>
            <a:r>
              <a:rPr lang="en-US" sz="1050" dirty="0"/>
              <a:t> Wage"),</a:t>
            </a:r>
          </a:p>
          <a:p>
            <a:r>
              <a:rPr lang="en-US" sz="1050" dirty="0" err="1"/>
              <a:t>household_income</a:t>
            </a:r>
            <a:r>
              <a:rPr lang="en-US" sz="1050" dirty="0"/>
              <a:t>=</a:t>
            </a:r>
            <a:r>
              <a:rPr lang="en-US" sz="1050" dirty="0" err="1"/>
              <a:t>ifelse</a:t>
            </a:r>
            <a:r>
              <a:rPr lang="en-US" sz="1050" dirty="0"/>
              <a:t>(</a:t>
            </a:r>
            <a:r>
              <a:rPr lang="en-US" sz="1050" dirty="0" err="1"/>
              <a:t>median_household_income</a:t>
            </a:r>
            <a:r>
              <a:rPr lang="en-US" sz="1050" dirty="0"/>
              <a:t>&gt;median(</a:t>
            </a:r>
            <a:r>
              <a:rPr lang="en-US" sz="1050" dirty="0" err="1"/>
              <a:t>median_household_income</a:t>
            </a:r>
            <a:r>
              <a:rPr lang="en-US" sz="1050" dirty="0"/>
              <a:t>),"High </a:t>
            </a:r>
            <a:r>
              <a:rPr lang="en-US" sz="1050" dirty="0" err="1"/>
              <a:t>household_income","Low</a:t>
            </a:r>
            <a:r>
              <a:rPr lang="en-US" sz="1050" dirty="0"/>
              <a:t> </a:t>
            </a:r>
            <a:r>
              <a:rPr lang="en-US" sz="1050" dirty="0" err="1"/>
              <a:t>household_income</a:t>
            </a:r>
            <a:r>
              <a:rPr lang="en-US" sz="1050" dirty="0"/>
              <a:t>"),</a:t>
            </a:r>
          </a:p>
          <a:p>
            <a:r>
              <a:rPr lang="en-US" sz="1050" dirty="0"/>
              <a:t>pop=</a:t>
            </a:r>
            <a:r>
              <a:rPr lang="en-US" sz="1050" dirty="0" err="1"/>
              <a:t>ifelse</a:t>
            </a:r>
            <a:r>
              <a:rPr lang="en-US" sz="1050" dirty="0"/>
              <a:t>(population&gt; quantile(population,0.75),"</a:t>
            </a:r>
            <a:r>
              <a:rPr lang="en-US" sz="1050" dirty="0" err="1"/>
              <a:t>High","Low</a:t>
            </a:r>
            <a:r>
              <a:rPr lang="en-US" sz="1050" dirty="0"/>
              <a:t>"))</a:t>
            </a:r>
          </a:p>
          <a:p>
            <a:r>
              <a:rPr lang="en-US" sz="1050" dirty="0"/>
              <a:t>        </a:t>
            </a:r>
          </a:p>
          <a:p>
            <a:r>
              <a:rPr lang="en-US" sz="1050" dirty="0"/>
              <a:t>#check out variance between groups;</a:t>
            </a:r>
          </a:p>
          <a:p>
            <a:r>
              <a:rPr lang="en-US" sz="1050" dirty="0" err="1"/>
              <a:t>new_data</a:t>
            </a:r>
            <a:r>
              <a:rPr lang="en-US" sz="1050" dirty="0"/>
              <a:t> %&gt;% </a:t>
            </a:r>
          </a:p>
          <a:p>
            <a:r>
              <a:rPr lang="en-US" sz="1050" dirty="0"/>
              <a:t>  filter(pop=="High") %&gt;% </a:t>
            </a:r>
          </a:p>
          <a:p>
            <a:r>
              <a:rPr lang="en-US" sz="1050" dirty="0"/>
              <a:t>  select(pit_homelessness_2019) %&gt;% </a:t>
            </a:r>
          </a:p>
          <a:p>
            <a:r>
              <a:rPr lang="en-US" sz="1050" dirty="0"/>
              <a:t>  var() / </a:t>
            </a:r>
            <a:r>
              <a:rPr lang="en-US" sz="1050" dirty="0" err="1"/>
              <a:t>new_data</a:t>
            </a:r>
            <a:r>
              <a:rPr lang="en-US" sz="1050" dirty="0"/>
              <a:t> %&gt;% </a:t>
            </a:r>
          </a:p>
          <a:p>
            <a:r>
              <a:rPr lang="en-US" sz="1050" dirty="0"/>
              <a:t>  filter(pop=="Low") %&gt;% </a:t>
            </a:r>
          </a:p>
          <a:p>
            <a:r>
              <a:rPr lang="en-US" sz="1050" dirty="0"/>
              <a:t>  select(pit_homelessness_2019) %&gt;% </a:t>
            </a:r>
          </a:p>
          <a:p>
            <a:r>
              <a:rPr lang="en-US" sz="1050" dirty="0"/>
              <a:t>  var()</a:t>
            </a:r>
          </a:p>
          <a:p>
            <a:endParaRPr lang="en-US" sz="1050" dirty="0"/>
          </a:p>
          <a:p>
            <a:r>
              <a:rPr lang="en-US" sz="1050" dirty="0" err="1"/>
              <a:t>new_data</a:t>
            </a:r>
            <a:r>
              <a:rPr lang="en-US" sz="1050" dirty="0"/>
              <a:t> %&gt;% </a:t>
            </a:r>
          </a:p>
          <a:p>
            <a:r>
              <a:rPr lang="en-US" sz="1050" dirty="0"/>
              <a:t>  filter(</a:t>
            </a:r>
            <a:r>
              <a:rPr lang="en-US" sz="1050" dirty="0" err="1"/>
              <a:t>household_income</a:t>
            </a:r>
            <a:r>
              <a:rPr lang="en-US" sz="1050" dirty="0"/>
              <a:t>=="High </a:t>
            </a:r>
            <a:r>
              <a:rPr lang="en-US" sz="1050" dirty="0" err="1"/>
              <a:t>household_income</a:t>
            </a:r>
            <a:r>
              <a:rPr lang="en-US" sz="1050" dirty="0"/>
              <a:t>") %&gt;% </a:t>
            </a:r>
          </a:p>
          <a:p>
            <a:r>
              <a:rPr lang="en-US" sz="1050" dirty="0"/>
              <a:t>  select(pit_homelessness_2019) %&gt;% </a:t>
            </a:r>
          </a:p>
          <a:p>
            <a:r>
              <a:rPr lang="en-US" sz="1050" dirty="0"/>
              <a:t>  var() / </a:t>
            </a:r>
            <a:r>
              <a:rPr lang="en-US" sz="1050" dirty="0" err="1"/>
              <a:t>new_data</a:t>
            </a:r>
            <a:r>
              <a:rPr lang="en-US" sz="1050" dirty="0"/>
              <a:t> %&gt;% </a:t>
            </a:r>
          </a:p>
          <a:p>
            <a:r>
              <a:rPr lang="en-US" sz="1050" dirty="0"/>
              <a:t>  filter(</a:t>
            </a:r>
            <a:r>
              <a:rPr lang="en-US" sz="1050" dirty="0" err="1"/>
              <a:t>household_income</a:t>
            </a:r>
            <a:r>
              <a:rPr lang="en-US" sz="1050" dirty="0"/>
              <a:t>=="Low </a:t>
            </a:r>
            <a:r>
              <a:rPr lang="en-US" sz="1050" dirty="0" err="1"/>
              <a:t>household_income</a:t>
            </a:r>
            <a:r>
              <a:rPr lang="en-US" sz="1050" dirty="0"/>
              <a:t>") %&gt;% </a:t>
            </a:r>
          </a:p>
          <a:p>
            <a:r>
              <a:rPr lang="en-US" sz="1050" dirty="0"/>
              <a:t>  select(pit_homelessness_2019) %&gt;% </a:t>
            </a:r>
          </a:p>
          <a:p>
            <a:r>
              <a:rPr lang="en-US" sz="1050" dirty="0"/>
              <a:t>  var()</a:t>
            </a:r>
          </a:p>
          <a:p>
            <a:endParaRPr lang="en-US" sz="1050" dirty="0"/>
          </a:p>
          <a:p>
            <a:endParaRPr lang="en-US" sz="1050" dirty="0"/>
          </a:p>
          <a:p>
            <a:r>
              <a:rPr lang="en-US" sz="1050" dirty="0"/>
              <a:t>#summary table</a:t>
            </a:r>
          </a:p>
          <a:p>
            <a:r>
              <a:rPr lang="en-US" sz="1050" dirty="0" err="1"/>
              <a:t>new_data</a:t>
            </a:r>
            <a:r>
              <a:rPr lang="en-US" sz="1050" dirty="0"/>
              <a:t> %&gt;% select(-</a:t>
            </a:r>
            <a:r>
              <a:rPr lang="en-US" sz="1050" dirty="0" err="1"/>
              <a:t>region_name</a:t>
            </a:r>
            <a:r>
              <a:rPr lang="en-US" sz="1050" dirty="0"/>
              <a:t>) %&gt;% </a:t>
            </a:r>
          </a:p>
          <a:p>
            <a:r>
              <a:rPr lang="en-US" sz="1050" dirty="0"/>
              <a:t>  </a:t>
            </a:r>
            <a:r>
              <a:rPr lang="en-US" sz="1050" dirty="0" err="1"/>
              <a:t>tbl_summary</a:t>
            </a:r>
            <a:r>
              <a:rPr lang="en-US" sz="1050" dirty="0"/>
              <a:t>(by=rent)  %&gt;% </a:t>
            </a:r>
          </a:p>
          <a:p>
            <a:r>
              <a:rPr lang="en-US" sz="1050" dirty="0"/>
              <a:t>  </a:t>
            </a:r>
            <a:r>
              <a:rPr lang="en-US" sz="1050" dirty="0" err="1"/>
              <a:t>add_p</a:t>
            </a:r>
            <a:r>
              <a:rPr lang="en-US" sz="1050" dirty="0"/>
              <a:t>()</a:t>
            </a:r>
          </a:p>
          <a:p>
            <a:endParaRPr lang="en-US" sz="1050" dirty="0"/>
          </a:p>
          <a:p>
            <a:endParaRPr lang="en-US" sz="1050" dirty="0"/>
          </a:p>
          <a:p>
            <a:r>
              <a:rPr lang="en-US" sz="1050" dirty="0"/>
              <a:t>#check distribution and overall summary for homelessness</a:t>
            </a:r>
          </a:p>
          <a:p>
            <a:r>
              <a:rPr lang="en-US" sz="1050" dirty="0" err="1"/>
              <a:t>describeBy</a:t>
            </a:r>
            <a:r>
              <a:rPr lang="en-US" sz="1050" dirty="0"/>
              <a:t>(data$pit_homelessness_2019)</a:t>
            </a:r>
          </a:p>
          <a:p>
            <a:r>
              <a:rPr lang="en-US" sz="1050" dirty="0"/>
              <a:t>hist(data$pit_homelessness_2019)</a:t>
            </a:r>
          </a:p>
          <a:p>
            <a:endParaRPr lang="en-US" sz="1050" dirty="0"/>
          </a:p>
          <a:p>
            <a:r>
              <a:rPr lang="en-US" sz="1050" dirty="0"/>
              <a:t>#The variance is much greater than the mean, which suggests that we will have over-dispersion in the model.</a:t>
            </a:r>
          </a:p>
          <a:p>
            <a:r>
              <a:rPr lang="en-US" sz="1050" dirty="0"/>
              <a:t>data %&gt;% </a:t>
            </a:r>
          </a:p>
          <a:p>
            <a:r>
              <a:rPr lang="en-US" sz="1050" dirty="0"/>
              <a:t>  summarize(mean=mean(pit_homelessness_2019),var=var(pit_homelessness_2019))</a:t>
            </a:r>
          </a:p>
          <a:p>
            <a:endParaRPr lang="en-US" sz="1050" dirty="0"/>
          </a:p>
          <a:p>
            <a:endParaRPr lang="en-US" sz="1050" dirty="0"/>
          </a:p>
          <a:p>
            <a:r>
              <a:rPr lang="en-US" sz="1050" dirty="0"/>
              <a:t>#get top 10 cities for homelessness</a:t>
            </a:r>
          </a:p>
          <a:p>
            <a:r>
              <a:rPr lang="en-US" sz="1050" dirty="0"/>
              <a:t>data1 &lt;- data %&gt;%</a:t>
            </a:r>
          </a:p>
          <a:p>
            <a:r>
              <a:rPr lang="en-US" sz="1050" dirty="0"/>
              <a:t>  </a:t>
            </a:r>
            <a:r>
              <a:rPr lang="en-US" sz="1050" dirty="0" err="1"/>
              <a:t>group_by</a:t>
            </a:r>
            <a:r>
              <a:rPr lang="en-US" sz="1050" dirty="0"/>
              <a:t>(</a:t>
            </a:r>
            <a:r>
              <a:rPr lang="en-US" sz="1050" dirty="0" err="1"/>
              <a:t>region_name</a:t>
            </a:r>
            <a:r>
              <a:rPr lang="en-US" sz="1050" dirty="0"/>
              <a:t>) %&gt;%</a:t>
            </a:r>
          </a:p>
          <a:p>
            <a:r>
              <a:rPr lang="en-US" sz="1050" dirty="0"/>
              <a:t>  </a:t>
            </a:r>
            <a:r>
              <a:rPr lang="en-US" sz="1050" dirty="0" err="1"/>
              <a:t>summarise</a:t>
            </a:r>
            <a:r>
              <a:rPr lang="en-US" sz="1050" dirty="0"/>
              <a:t>(</a:t>
            </a:r>
            <a:r>
              <a:rPr lang="en-US" sz="1050" dirty="0" err="1"/>
              <a:t>homneless_mean</a:t>
            </a:r>
            <a:r>
              <a:rPr lang="en-US" sz="1050" dirty="0"/>
              <a:t> = mean(pit_homelessness_2019)) %&gt;% </a:t>
            </a:r>
          </a:p>
          <a:p>
            <a:r>
              <a:rPr lang="en-US" sz="1050" dirty="0"/>
              <a:t>  arrange(desc(</a:t>
            </a:r>
            <a:r>
              <a:rPr lang="en-US" sz="1050" dirty="0" err="1"/>
              <a:t>homneless_mean</a:t>
            </a:r>
            <a:r>
              <a:rPr lang="en-US" sz="1050" dirty="0"/>
              <a:t>)) %&gt;% </a:t>
            </a:r>
          </a:p>
          <a:p>
            <a:r>
              <a:rPr lang="en-US" sz="1050" dirty="0"/>
              <a:t>  </a:t>
            </a:r>
            <a:r>
              <a:rPr lang="en-US" sz="1050" dirty="0" err="1"/>
              <a:t>top_n</a:t>
            </a:r>
            <a:r>
              <a:rPr lang="en-US" sz="1050" dirty="0"/>
              <a:t>(10)</a:t>
            </a:r>
          </a:p>
          <a:p>
            <a:r>
              <a:rPr lang="en-US" sz="1050" dirty="0"/>
              <a:t> </a:t>
            </a:r>
          </a:p>
          <a:p>
            <a:endParaRPr lang="en-US" sz="1050" dirty="0"/>
          </a:p>
          <a:p>
            <a:r>
              <a:rPr lang="en-US" sz="1050" dirty="0"/>
              <a:t># plot the top 10 cities</a:t>
            </a:r>
          </a:p>
          <a:p>
            <a:r>
              <a:rPr lang="en-US" sz="1050" dirty="0"/>
              <a:t> data1 %&gt;%</a:t>
            </a:r>
          </a:p>
          <a:p>
            <a:r>
              <a:rPr lang="en-US" sz="1050" dirty="0"/>
              <a:t>  mutate(</a:t>
            </a:r>
            <a:r>
              <a:rPr lang="en-US" sz="1050" dirty="0" err="1"/>
              <a:t>region_name</a:t>
            </a:r>
            <a:r>
              <a:rPr lang="en-US" sz="1050" dirty="0"/>
              <a:t> = </a:t>
            </a:r>
            <a:r>
              <a:rPr lang="en-US" sz="1050" dirty="0" err="1"/>
              <a:t>fct_reorder</a:t>
            </a:r>
            <a:r>
              <a:rPr lang="en-US" sz="1050" dirty="0"/>
              <a:t>(</a:t>
            </a:r>
            <a:r>
              <a:rPr lang="en-US" sz="1050" dirty="0" err="1"/>
              <a:t>region_name</a:t>
            </a:r>
            <a:r>
              <a:rPr lang="en-US" sz="1050" dirty="0"/>
              <a:t>, </a:t>
            </a:r>
            <a:r>
              <a:rPr lang="en-US" sz="1050" dirty="0" err="1"/>
              <a:t>homneless_mean</a:t>
            </a:r>
            <a:r>
              <a:rPr lang="en-US" sz="1050" dirty="0"/>
              <a:t>)) %&gt;%</a:t>
            </a:r>
          </a:p>
          <a:p>
            <a:r>
              <a:rPr lang="en-US" sz="1050" dirty="0"/>
              <a:t>  </a:t>
            </a:r>
            <a:r>
              <a:rPr lang="en-US" sz="1050" dirty="0" err="1"/>
              <a:t>ggplot</a:t>
            </a:r>
            <a:r>
              <a:rPr lang="en-US" sz="1050" dirty="0"/>
              <a:t>(</a:t>
            </a:r>
            <a:r>
              <a:rPr lang="en-US" sz="1050" dirty="0" err="1"/>
              <a:t>aes</a:t>
            </a:r>
            <a:r>
              <a:rPr lang="en-US" sz="1050" dirty="0"/>
              <a:t>(x=</a:t>
            </a:r>
            <a:r>
              <a:rPr lang="en-US" sz="1050" dirty="0" err="1"/>
              <a:t>region_name</a:t>
            </a:r>
            <a:r>
              <a:rPr lang="en-US" sz="1050" dirty="0"/>
              <a:t>, y = </a:t>
            </a:r>
            <a:r>
              <a:rPr lang="en-US" sz="1050" dirty="0" err="1"/>
              <a:t>homneless_mean</a:t>
            </a:r>
            <a:r>
              <a:rPr lang="en-US" sz="1050" dirty="0"/>
              <a:t>)) +</a:t>
            </a:r>
          </a:p>
          <a:p>
            <a:r>
              <a:rPr lang="en-US" sz="1050" dirty="0"/>
              <a:t>  </a:t>
            </a:r>
            <a:r>
              <a:rPr lang="en-US" sz="1050" dirty="0" err="1"/>
              <a:t>geom_bar</a:t>
            </a:r>
            <a:r>
              <a:rPr lang="en-US" sz="1050" dirty="0"/>
              <a:t>(stat="identity", fill="#A68060", alpha=.6, width=.8) +</a:t>
            </a:r>
          </a:p>
          <a:p>
            <a:r>
              <a:rPr lang="en-US" sz="1050" dirty="0"/>
              <a:t>  </a:t>
            </a:r>
            <a:r>
              <a:rPr lang="en-US" sz="1050" dirty="0" err="1"/>
              <a:t>coord_flip</a:t>
            </a:r>
            <a:r>
              <a:rPr lang="en-US" sz="1050" dirty="0"/>
              <a:t>() +</a:t>
            </a:r>
          </a:p>
          <a:p>
            <a:r>
              <a:rPr lang="en-US" sz="1050" dirty="0"/>
              <a:t>  </a:t>
            </a:r>
            <a:r>
              <a:rPr lang="en-US" sz="1050" dirty="0" err="1"/>
              <a:t>xlab</a:t>
            </a:r>
            <a:r>
              <a:rPr lang="en-US" sz="1050" dirty="0"/>
              <a:t>(" ") + </a:t>
            </a:r>
            <a:r>
              <a:rPr lang="en-US" sz="1050" dirty="0" err="1"/>
              <a:t>ylab</a:t>
            </a:r>
            <a:r>
              <a:rPr lang="en-US" sz="1050" dirty="0"/>
              <a:t>("Figure1: Homelessness Count") +</a:t>
            </a:r>
          </a:p>
          <a:p>
            <a:r>
              <a:rPr lang="en-US" sz="1050" dirty="0"/>
              <a:t>  </a:t>
            </a:r>
            <a:r>
              <a:rPr lang="en-US" sz="1050" dirty="0" err="1"/>
              <a:t>theme_bw</a:t>
            </a:r>
            <a:r>
              <a:rPr lang="en-US" sz="1050" dirty="0"/>
              <a:t>()  </a:t>
            </a:r>
          </a:p>
          <a:p>
            <a:r>
              <a:rPr lang="en-US" sz="1050" dirty="0"/>
              <a:t> </a:t>
            </a:r>
          </a:p>
          <a:p>
            <a:r>
              <a:rPr lang="en-US" sz="1050" dirty="0"/>
              <a:t>#fit the </a:t>
            </a:r>
            <a:r>
              <a:rPr lang="en-US" sz="1050" dirty="0" err="1"/>
              <a:t>poisson</a:t>
            </a:r>
            <a:r>
              <a:rPr lang="en-US" sz="1050" dirty="0"/>
              <a:t> model</a:t>
            </a:r>
          </a:p>
          <a:p>
            <a:r>
              <a:rPr lang="en-US" sz="1050" dirty="0"/>
              <a:t> </a:t>
            </a:r>
            <a:r>
              <a:rPr lang="en-US" sz="1050" dirty="0" err="1"/>
              <a:t>p_model</a:t>
            </a:r>
            <a:r>
              <a:rPr lang="en-US" sz="1050" dirty="0"/>
              <a:t> &lt;-</a:t>
            </a:r>
            <a:r>
              <a:rPr lang="en-US" sz="1050" dirty="0" err="1"/>
              <a:t>glm</a:t>
            </a:r>
            <a:r>
              <a:rPr lang="en-US" sz="1050" dirty="0"/>
              <a:t>(pit_homelessness_2019 ~ offset(log(population)) + </a:t>
            </a:r>
            <a:r>
              <a:rPr lang="en-US" sz="1050" dirty="0" err="1"/>
              <a:t>median_rent</a:t>
            </a:r>
            <a:r>
              <a:rPr lang="en-US" sz="1050" dirty="0"/>
              <a:t> + </a:t>
            </a:r>
            <a:r>
              <a:rPr lang="en-US" sz="1050" dirty="0" err="1"/>
              <a:t>median_wage</a:t>
            </a:r>
            <a:r>
              <a:rPr lang="en-US" sz="1050" dirty="0"/>
              <a:t> + </a:t>
            </a:r>
          </a:p>
          <a:p>
            <a:r>
              <a:rPr lang="en-US" sz="1050" dirty="0"/>
              <a:t>            </a:t>
            </a:r>
            <a:r>
              <a:rPr lang="en-US" sz="1050" dirty="0" err="1"/>
              <a:t>pct_below_avg_wage</a:t>
            </a:r>
            <a:r>
              <a:rPr lang="en-US" sz="1050" dirty="0"/>
              <a:t> + </a:t>
            </a:r>
            <a:r>
              <a:rPr lang="en-US" sz="1050" dirty="0" err="1"/>
              <a:t>pct_below_half_of_avg_wage</a:t>
            </a:r>
            <a:r>
              <a:rPr lang="en-US" sz="1050" dirty="0"/>
              <a:t> +</a:t>
            </a:r>
            <a:r>
              <a:rPr lang="en-US" sz="1050" dirty="0" err="1"/>
              <a:t>median_household_income</a:t>
            </a:r>
            <a:r>
              <a:rPr lang="en-US" sz="1050" dirty="0"/>
              <a:t>+</a:t>
            </a:r>
          </a:p>
          <a:p>
            <a:r>
              <a:rPr lang="en-US" sz="1050" dirty="0"/>
              <a:t>            </a:t>
            </a:r>
            <a:r>
              <a:rPr lang="en-US" sz="1050" dirty="0" err="1"/>
              <a:t>unempoyment_rate</a:t>
            </a:r>
            <a:r>
              <a:rPr lang="en-US" sz="1050" dirty="0"/>
              <a:t> + </a:t>
            </a:r>
            <a:r>
              <a:rPr lang="en-US" sz="1050" dirty="0" err="1"/>
              <a:t>pct_hosp_admits_medicaid</a:t>
            </a:r>
            <a:r>
              <a:rPr lang="en-US" sz="1050" dirty="0"/>
              <a:t> + </a:t>
            </a:r>
            <a:r>
              <a:rPr lang="en-US" sz="1050" dirty="0" err="1"/>
              <a:t>pct_snap_participation</a:t>
            </a:r>
            <a:r>
              <a:rPr lang="en-US" sz="1050" dirty="0"/>
              <a:t>, </a:t>
            </a:r>
          </a:p>
          <a:p>
            <a:r>
              <a:rPr lang="en-US" sz="1050" dirty="0"/>
              <a:t>            family = </a:t>
            </a:r>
            <a:r>
              <a:rPr lang="en-US" sz="1050" dirty="0" err="1"/>
              <a:t>poisson</a:t>
            </a:r>
            <a:r>
              <a:rPr lang="en-US" sz="1050" dirty="0"/>
              <a:t>(link = "log"), data =  </a:t>
            </a:r>
            <a:r>
              <a:rPr lang="en-US" sz="1050" dirty="0" err="1"/>
              <a:t>new_data</a:t>
            </a:r>
            <a:r>
              <a:rPr lang="en-US" sz="1050" dirty="0"/>
              <a:t> )</a:t>
            </a:r>
          </a:p>
          <a:p>
            <a:r>
              <a:rPr lang="en-US" sz="1050" dirty="0"/>
              <a:t>#view model output</a:t>
            </a:r>
          </a:p>
          <a:p>
            <a:r>
              <a:rPr lang="en-US" sz="1050" dirty="0"/>
              <a:t>summary(</a:t>
            </a:r>
            <a:r>
              <a:rPr lang="en-US" sz="1050" dirty="0" err="1"/>
              <a:t>p_model</a:t>
            </a:r>
            <a:r>
              <a:rPr lang="en-US" sz="1050" dirty="0"/>
              <a:t>)</a:t>
            </a:r>
          </a:p>
          <a:p>
            <a:r>
              <a:rPr lang="en-US" sz="1050" dirty="0"/>
              <a:t> </a:t>
            </a:r>
          </a:p>
          <a:p>
            <a:r>
              <a:rPr lang="en-US" sz="1050" dirty="0"/>
              <a:t>#Over dispersion means the assumptions of the model are not met, hence we cannot trust its output;</a:t>
            </a:r>
          </a:p>
          <a:p>
            <a:r>
              <a:rPr lang="en-US" sz="1050" dirty="0" err="1"/>
              <a:t>dispersiontest</a:t>
            </a:r>
            <a:r>
              <a:rPr lang="en-US" sz="1050" dirty="0"/>
              <a:t>(model)</a:t>
            </a:r>
          </a:p>
          <a:p>
            <a:endParaRPr lang="en-US" sz="1050" dirty="0"/>
          </a:p>
          <a:p>
            <a:endParaRPr lang="en-US" sz="1050" dirty="0"/>
          </a:p>
          <a:p>
            <a:r>
              <a:rPr lang="en-US" sz="1050" dirty="0"/>
              <a:t>#fit negative binomial regression model</a:t>
            </a:r>
          </a:p>
          <a:p>
            <a:r>
              <a:rPr lang="en-US" sz="1050" dirty="0"/>
              <a:t>summary(</a:t>
            </a:r>
            <a:r>
              <a:rPr lang="en-US" sz="1050" dirty="0" err="1"/>
              <a:t>nb_model</a:t>
            </a:r>
            <a:r>
              <a:rPr lang="en-US" sz="1050" dirty="0"/>
              <a:t> &lt;- </a:t>
            </a:r>
            <a:r>
              <a:rPr lang="en-US" sz="1050" dirty="0" err="1"/>
              <a:t>glm.nb</a:t>
            </a:r>
            <a:r>
              <a:rPr lang="en-US" sz="1050" dirty="0"/>
              <a:t>(pit_homelessness_2019 ~ offset(log(population)) + </a:t>
            </a:r>
            <a:r>
              <a:rPr lang="en-US" sz="1050" dirty="0" err="1"/>
              <a:t>median_rent</a:t>
            </a:r>
            <a:r>
              <a:rPr lang="en-US" sz="1050" dirty="0"/>
              <a:t> + </a:t>
            </a:r>
            <a:r>
              <a:rPr lang="en-US" sz="1050" dirty="0" err="1"/>
              <a:t>median_wage</a:t>
            </a:r>
            <a:r>
              <a:rPr lang="en-US" sz="1050" dirty="0"/>
              <a:t> + </a:t>
            </a:r>
          </a:p>
          <a:p>
            <a:r>
              <a:rPr lang="en-US" sz="1050" dirty="0"/>
              <a:t>                     </a:t>
            </a:r>
            <a:r>
              <a:rPr lang="en-US" sz="1050" dirty="0" err="1"/>
              <a:t>pct_below_avg_wage</a:t>
            </a:r>
            <a:r>
              <a:rPr lang="en-US" sz="1050" dirty="0"/>
              <a:t> + </a:t>
            </a:r>
            <a:r>
              <a:rPr lang="en-US" sz="1050" dirty="0" err="1"/>
              <a:t>pct_below_half_of_avg_wage</a:t>
            </a:r>
            <a:r>
              <a:rPr lang="en-US" sz="1050" dirty="0"/>
              <a:t> +</a:t>
            </a:r>
            <a:r>
              <a:rPr lang="en-US" sz="1050" dirty="0" err="1"/>
              <a:t>median_household_income</a:t>
            </a:r>
            <a:r>
              <a:rPr lang="en-US" sz="1050" dirty="0"/>
              <a:t>+</a:t>
            </a:r>
          </a:p>
          <a:p>
            <a:r>
              <a:rPr lang="en-US" sz="1050" dirty="0"/>
              <a:t>                     </a:t>
            </a:r>
            <a:r>
              <a:rPr lang="en-US" sz="1050" dirty="0" err="1"/>
              <a:t>unempoyment_rate</a:t>
            </a:r>
            <a:r>
              <a:rPr lang="en-US" sz="1050" dirty="0"/>
              <a:t> + </a:t>
            </a:r>
            <a:r>
              <a:rPr lang="en-US" sz="1050" dirty="0" err="1"/>
              <a:t>pct_hosp_admits_medicaid</a:t>
            </a:r>
            <a:r>
              <a:rPr lang="en-US" sz="1050" dirty="0"/>
              <a:t> + </a:t>
            </a:r>
            <a:r>
              <a:rPr lang="en-US" sz="1050" dirty="0" err="1"/>
              <a:t>pct_snap_participation</a:t>
            </a:r>
            <a:r>
              <a:rPr lang="en-US" sz="1050" dirty="0"/>
              <a:t>, </a:t>
            </a:r>
          </a:p>
          <a:p>
            <a:r>
              <a:rPr lang="en-US" sz="1050" dirty="0"/>
              <a:t>                    data =  </a:t>
            </a:r>
            <a:r>
              <a:rPr lang="en-US" sz="1050" dirty="0" err="1"/>
              <a:t>new_data</a:t>
            </a:r>
            <a:r>
              <a:rPr lang="en-US" sz="1050" dirty="0"/>
              <a:t> ))</a:t>
            </a:r>
          </a:p>
          <a:p>
            <a:r>
              <a:rPr lang="en-US" sz="1050" dirty="0"/>
              <a:t>par(</a:t>
            </a:r>
            <a:r>
              <a:rPr lang="en-US" sz="1050" dirty="0" err="1"/>
              <a:t>mfrow</a:t>
            </a:r>
            <a:r>
              <a:rPr lang="en-US" sz="1050" dirty="0"/>
              <a:t> = c(1, 2))    </a:t>
            </a:r>
          </a:p>
          <a:p>
            <a:r>
              <a:rPr lang="en-US" sz="1050" dirty="0"/>
              <a:t>#Residual plot for Poisson regression</a:t>
            </a:r>
          </a:p>
          <a:p>
            <a:r>
              <a:rPr lang="en-US" sz="1050" dirty="0" err="1"/>
              <a:t>p_res</a:t>
            </a:r>
            <a:r>
              <a:rPr lang="en-US" sz="1050" dirty="0"/>
              <a:t> &lt;- </a:t>
            </a:r>
            <a:r>
              <a:rPr lang="en-US" sz="1050" dirty="0" err="1"/>
              <a:t>resid</a:t>
            </a:r>
            <a:r>
              <a:rPr lang="en-US" sz="1050" dirty="0"/>
              <a:t>(</a:t>
            </a:r>
            <a:r>
              <a:rPr lang="en-US" sz="1050" dirty="0" err="1"/>
              <a:t>p_model</a:t>
            </a:r>
            <a:r>
              <a:rPr lang="en-US" sz="1050" dirty="0"/>
              <a:t>)</a:t>
            </a:r>
          </a:p>
          <a:p>
            <a:r>
              <a:rPr lang="en-US" sz="1050" dirty="0"/>
              <a:t>plot(fitted(</a:t>
            </a:r>
            <a:r>
              <a:rPr lang="en-US" sz="1050" dirty="0" err="1"/>
              <a:t>p_model</a:t>
            </a:r>
            <a:r>
              <a:rPr lang="en-US" sz="1050" dirty="0"/>
              <a:t>), </a:t>
            </a:r>
            <a:r>
              <a:rPr lang="en-US" sz="1050" dirty="0" err="1"/>
              <a:t>p_res</a:t>
            </a:r>
            <a:r>
              <a:rPr lang="en-US" sz="1050" dirty="0"/>
              <a:t>, col='</a:t>
            </a:r>
            <a:r>
              <a:rPr lang="en-US" sz="1050" dirty="0" err="1"/>
              <a:t>steelblue</a:t>
            </a:r>
            <a:r>
              <a:rPr lang="en-US" sz="1050" dirty="0"/>
              <a:t>', </a:t>
            </a:r>
            <a:r>
              <a:rPr lang="en-US" sz="1050" dirty="0" err="1"/>
              <a:t>pch</a:t>
            </a:r>
            <a:r>
              <a:rPr lang="en-US" sz="1050" dirty="0"/>
              <a:t>=16,</a:t>
            </a:r>
          </a:p>
          <a:p>
            <a:r>
              <a:rPr lang="en-US" sz="1050" dirty="0"/>
              <a:t>     </a:t>
            </a:r>
            <a:r>
              <a:rPr lang="en-US" sz="1050" dirty="0" err="1"/>
              <a:t>xlab</a:t>
            </a:r>
            <a:r>
              <a:rPr lang="en-US" sz="1050" dirty="0"/>
              <a:t>='Predicted Offers', </a:t>
            </a:r>
            <a:r>
              <a:rPr lang="en-US" sz="1050" dirty="0" err="1"/>
              <a:t>ylab</a:t>
            </a:r>
            <a:r>
              <a:rPr lang="en-US" sz="1050" dirty="0"/>
              <a:t>='Standardized Residuals', main='Poisson')</a:t>
            </a:r>
          </a:p>
          <a:p>
            <a:r>
              <a:rPr lang="en-US" sz="1050" dirty="0" err="1"/>
              <a:t>abline</a:t>
            </a:r>
            <a:r>
              <a:rPr lang="en-US" sz="1050" dirty="0"/>
              <a:t>(0,0)</a:t>
            </a:r>
          </a:p>
          <a:p>
            <a:endParaRPr lang="en-US" sz="1050" dirty="0"/>
          </a:p>
          <a:p>
            <a:r>
              <a:rPr lang="en-US" sz="1050" dirty="0"/>
              <a:t>#Residual plot for negative binomial regression </a:t>
            </a:r>
          </a:p>
          <a:p>
            <a:r>
              <a:rPr lang="en-US" sz="1050" dirty="0" err="1"/>
              <a:t>nb_res</a:t>
            </a:r>
            <a:r>
              <a:rPr lang="en-US" sz="1050" dirty="0"/>
              <a:t> &lt;- </a:t>
            </a:r>
            <a:r>
              <a:rPr lang="en-US" sz="1050" dirty="0" err="1"/>
              <a:t>resid</a:t>
            </a:r>
            <a:r>
              <a:rPr lang="en-US" sz="1050" dirty="0"/>
              <a:t>(</a:t>
            </a:r>
            <a:r>
              <a:rPr lang="en-US" sz="1050" dirty="0" err="1"/>
              <a:t>nb_model</a:t>
            </a:r>
            <a:r>
              <a:rPr lang="en-US" sz="1050" dirty="0"/>
              <a:t>)</a:t>
            </a:r>
          </a:p>
          <a:p>
            <a:r>
              <a:rPr lang="en-US" sz="1050" dirty="0"/>
              <a:t>plot(fitted(</a:t>
            </a:r>
            <a:r>
              <a:rPr lang="en-US" sz="1050" dirty="0" err="1"/>
              <a:t>nb_model</a:t>
            </a:r>
            <a:r>
              <a:rPr lang="en-US" sz="1050" dirty="0"/>
              <a:t>), </a:t>
            </a:r>
            <a:r>
              <a:rPr lang="en-US" sz="1050" dirty="0" err="1"/>
              <a:t>nb_res</a:t>
            </a:r>
            <a:r>
              <a:rPr lang="en-US" sz="1050" dirty="0"/>
              <a:t>, col='</a:t>
            </a:r>
            <a:r>
              <a:rPr lang="en-US" sz="1050" dirty="0" err="1"/>
              <a:t>steelblue</a:t>
            </a:r>
            <a:r>
              <a:rPr lang="en-US" sz="1050" dirty="0"/>
              <a:t>', </a:t>
            </a:r>
            <a:r>
              <a:rPr lang="en-US" sz="1050" dirty="0" err="1"/>
              <a:t>pch</a:t>
            </a:r>
            <a:r>
              <a:rPr lang="en-US" sz="1050" dirty="0"/>
              <a:t>=16,</a:t>
            </a:r>
          </a:p>
          <a:p>
            <a:r>
              <a:rPr lang="en-US" sz="1050" dirty="0"/>
              <a:t>     </a:t>
            </a:r>
            <a:r>
              <a:rPr lang="en-US" sz="1050" dirty="0" err="1"/>
              <a:t>xlab</a:t>
            </a:r>
            <a:r>
              <a:rPr lang="en-US" sz="1050" dirty="0"/>
              <a:t>='Predicted Offers', </a:t>
            </a:r>
            <a:r>
              <a:rPr lang="en-US" sz="1050" dirty="0" err="1"/>
              <a:t>ylab</a:t>
            </a:r>
            <a:r>
              <a:rPr lang="en-US" sz="1050" dirty="0"/>
              <a:t>='Standardized Residuals', main='Negative Binomial')</a:t>
            </a:r>
          </a:p>
          <a:p>
            <a:r>
              <a:rPr lang="en-US" sz="1050" dirty="0" err="1"/>
              <a:t>abline</a:t>
            </a:r>
            <a:r>
              <a:rPr lang="en-US" sz="1050" dirty="0"/>
              <a:t>(0,0)</a:t>
            </a:r>
          </a:p>
          <a:p>
            <a:endParaRPr lang="en-US" sz="1050" dirty="0"/>
          </a:p>
          <a:p>
            <a:endParaRPr lang="en-US" sz="1050" dirty="0"/>
          </a:p>
          <a:p>
            <a:r>
              <a:rPr lang="en-US" sz="1050" dirty="0" err="1"/>
              <a:t>pchisq</a:t>
            </a:r>
            <a:r>
              <a:rPr lang="en-US" sz="1050" dirty="0"/>
              <a:t>(2 * (</a:t>
            </a:r>
            <a:r>
              <a:rPr lang="en-US" sz="1050" dirty="0" err="1"/>
              <a:t>logLik</a:t>
            </a:r>
            <a:r>
              <a:rPr lang="en-US" sz="1050" dirty="0"/>
              <a:t>(</a:t>
            </a:r>
            <a:r>
              <a:rPr lang="en-US" sz="1050" dirty="0" err="1"/>
              <a:t>nb_model</a:t>
            </a:r>
            <a:r>
              <a:rPr lang="en-US" sz="1050" dirty="0"/>
              <a:t>) - </a:t>
            </a:r>
            <a:r>
              <a:rPr lang="en-US" sz="1050" dirty="0" err="1"/>
              <a:t>logLik</a:t>
            </a:r>
            <a:r>
              <a:rPr lang="en-US" sz="1050" dirty="0"/>
              <a:t>(</a:t>
            </a:r>
            <a:r>
              <a:rPr lang="en-US" sz="1050" dirty="0" err="1"/>
              <a:t>p_model</a:t>
            </a:r>
            <a:r>
              <a:rPr lang="en-US" sz="1050" dirty="0"/>
              <a:t>)), </a:t>
            </a:r>
            <a:r>
              <a:rPr lang="en-US" sz="1050" dirty="0" err="1"/>
              <a:t>df</a:t>
            </a:r>
            <a:r>
              <a:rPr lang="en-US" sz="1050" dirty="0"/>
              <a:t> = 1, </a:t>
            </a:r>
            <a:r>
              <a:rPr lang="en-US" sz="1050" dirty="0" err="1"/>
              <a:t>lower.tail</a:t>
            </a:r>
            <a:r>
              <a:rPr lang="en-US" sz="1050" dirty="0"/>
              <a:t> = FALSE)</a:t>
            </a:r>
          </a:p>
          <a:p>
            <a:endParaRPr lang="en-US" sz="1050" dirty="0"/>
          </a:p>
          <a:p>
            <a:r>
              <a:rPr lang="en-US" sz="1050" dirty="0"/>
              <a:t> </a:t>
            </a:r>
          </a:p>
          <a:p>
            <a:endParaRPr lang="en-US" sz="1050" dirty="0"/>
          </a:p>
          <a:p>
            <a:endParaRPr lang="en-US" sz="1050" dirty="0"/>
          </a:p>
          <a:p>
            <a:r>
              <a:rPr lang="en-US" sz="1050" dirty="0"/>
              <a:t> </a:t>
            </a:r>
          </a:p>
          <a:p>
            <a:r>
              <a:rPr lang="en-US" sz="1050" dirty="0"/>
              <a:t> </a:t>
            </a:r>
          </a:p>
          <a:p>
            <a:endParaRPr lang="en-US" sz="1050" dirty="0"/>
          </a:p>
          <a:p>
            <a:r>
              <a:rPr lang="en-US" sz="1050" dirty="0"/>
              <a:t># define the NB models to compare </a:t>
            </a:r>
          </a:p>
          <a:p>
            <a:r>
              <a:rPr lang="en-US" sz="1050" dirty="0" err="1"/>
              <a:t>cand.models</a:t>
            </a:r>
            <a:r>
              <a:rPr lang="en-US" sz="1050" dirty="0"/>
              <a:t> &lt;- list( ) </a:t>
            </a:r>
          </a:p>
          <a:p>
            <a:r>
              <a:rPr lang="en-US" sz="1050" dirty="0" err="1"/>
              <a:t>cand.models</a:t>
            </a:r>
            <a:r>
              <a:rPr lang="en-US" sz="1050" dirty="0"/>
              <a:t>[[1]] &lt;- </a:t>
            </a:r>
            <a:r>
              <a:rPr lang="en-US" sz="1050" dirty="0" err="1"/>
              <a:t>glm.nb</a:t>
            </a:r>
            <a:r>
              <a:rPr lang="en-US" sz="1050" dirty="0"/>
              <a:t>(pit_homelessness_2019 ~ offset(log(population)) + </a:t>
            </a:r>
            <a:r>
              <a:rPr lang="en-US" sz="1050" dirty="0" err="1"/>
              <a:t>median_rent</a:t>
            </a:r>
            <a:r>
              <a:rPr lang="en-US" sz="1050" dirty="0"/>
              <a:t> + </a:t>
            </a:r>
            <a:r>
              <a:rPr lang="en-US" sz="1050" dirty="0" err="1"/>
              <a:t>median_wage</a:t>
            </a:r>
            <a:r>
              <a:rPr lang="en-US" sz="1050" dirty="0"/>
              <a:t> + </a:t>
            </a:r>
          </a:p>
          <a:p>
            <a:r>
              <a:rPr lang="en-US" sz="1050" dirty="0"/>
              <a:t>                             </a:t>
            </a:r>
            <a:r>
              <a:rPr lang="en-US" sz="1050" dirty="0" err="1"/>
              <a:t>pct_below_avg_wage</a:t>
            </a:r>
            <a:r>
              <a:rPr lang="en-US" sz="1050" dirty="0"/>
              <a:t> + </a:t>
            </a:r>
            <a:r>
              <a:rPr lang="en-US" sz="1050" dirty="0" err="1"/>
              <a:t>pct_below_half_of_avg_wage</a:t>
            </a:r>
            <a:r>
              <a:rPr lang="en-US" sz="1050" dirty="0"/>
              <a:t> +</a:t>
            </a:r>
            <a:r>
              <a:rPr lang="en-US" sz="1050" dirty="0" err="1"/>
              <a:t>median_household_income</a:t>
            </a:r>
            <a:r>
              <a:rPr lang="en-US" sz="1050" dirty="0"/>
              <a:t>+</a:t>
            </a:r>
          </a:p>
          <a:p>
            <a:r>
              <a:rPr lang="en-US" sz="1050" dirty="0"/>
              <a:t>                             </a:t>
            </a:r>
            <a:r>
              <a:rPr lang="en-US" sz="1050" dirty="0" err="1"/>
              <a:t>unempoyment_rate</a:t>
            </a:r>
            <a:r>
              <a:rPr lang="en-US" sz="1050" dirty="0"/>
              <a:t> + </a:t>
            </a:r>
            <a:r>
              <a:rPr lang="en-US" sz="1050" dirty="0" err="1"/>
              <a:t>pct_hosp_admits_medicaid</a:t>
            </a:r>
            <a:r>
              <a:rPr lang="en-US" sz="1050" dirty="0"/>
              <a:t> + </a:t>
            </a:r>
            <a:r>
              <a:rPr lang="en-US" sz="1050" dirty="0" err="1"/>
              <a:t>pct_snap_participation</a:t>
            </a:r>
            <a:r>
              <a:rPr lang="en-US" sz="1050" dirty="0"/>
              <a:t>, </a:t>
            </a:r>
          </a:p>
          <a:p>
            <a:r>
              <a:rPr lang="en-US" sz="1050" dirty="0"/>
              <a:t>                           data =  </a:t>
            </a:r>
            <a:r>
              <a:rPr lang="en-US" sz="1050" dirty="0" err="1"/>
              <a:t>new_data</a:t>
            </a:r>
            <a:r>
              <a:rPr lang="en-US" sz="1050" dirty="0"/>
              <a:t> ) </a:t>
            </a:r>
          </a:p>
          <a:p>
            <a:r>
              <a:rPr lang="en-US" sz="1050" dirty="0" err="1"/>
              <a:t>cand.models</a:t>
            </a:r>
            <a:r>
              <a:rPr lang="en-US" sz="1050" dirty="0"/>
              <a:t>[[2]] &lt;- </a:t>
            </a:r>
            <a:r>
              <a:rPr lang="en-US" sz="1050" dirty="0" err="1"/>
              <a:t>glm.nb</a:t>
            </a:r>
            <a:r>
              <a:rPr lang="en-US" sz="1050" dirty="0"/>
              <a:t>(pit_homelessness_2019 ~ offset(log(population)) + </a:t>
            </a:r>
            <a:r>
              <a:rPr lang="en-US" sz="1050" dirty="0" err="1"/>
              <a:t>median_rent</a:t>
            </a:r>
            <a:r>
              <a:rPr lang="en-US" sz="1050" dirty="0"/>
              <a:t> + </a:t>
            </a:r>
            <a:r>
              <a:rPr lang="en-US" sz="1050" dirty="0" err="1"/>
              <a:t>median_wage</a:t>
            </a:r>
            <a:r>
              <a:rPr lang="en-US" sz="1050" dirty="0"/>
              <a:t> + </a:t>
            </a:r>
          </a:p>
          <a:p>
            <a:r>
              <a:rPr lang="en-US" sz="1050" dirty="0"/>
              <a:t>                             </a:t>
            </a:r>
            <a:r>
              <a:rPr lang="en-US" sz="1050" dirty="0" err="1"/>
              <a:t>pct_below_avg_wage</a:t>
            </a:r>
            <a:r>
              <a:rPr lang="en-US" sz="1050" dirty="0"/>
              <a:t> + </a:t>
            </a:r>
            <a:r>
              <a:rPr lang="en-US" sz="1050" dirty="0" err="1"/>
              <a:t>pct_below_half_of_avg_wage</a:t>
            </a:r>
            <a:r>
              <a:rPr lang="en-US" sz="1050" dirty="0"/>
              <a:t> +</a:t>
            </a:r>
            <a:r>
              <a:rPr lang="en-US" sz="1050" dirty="0" err="1"/>
              <a:t>median_household_income</a:t>
            </a:r>
            <a:r>
              <a:rPr lang="en-US" sz="1050" dirty="0"/>
              <a:t>+</a:t>
            </a:r>
          </a:p>
          <a:p>
            <a:r>
              <a:rPr lang="en-US" sz="1050" dirty="0"/>
              <a:t>                             </a:t>
            </a:r>
            <a:r>
              <a:rPr lang="en-US" sz="1050" dirty="0" err="1"/>
              <a:t>unempoyment_rate</a:t>
            </a:r>
            <a:r>
              <a:rPr lang="en-US" sz="1050" dirty="0"/>
              <a:t> + </a:t>
            </a:r>
            <a:r>
              <a:rPr lang="en-US" sz="1050" dirty="0" err="1"/>
              <a:t>pct_hosp_admits_medicaid</a:t>
            </a:r>
            <a:r>
              <a:rPr lang="en-US" sz="1050" dirty="0"/>
              <a:t>, </a:t>
            </a:r>
          </a:p>
          <a:p>
            <a:r>
              <a:rPr lang="en-US" sz="1050" dirty="0"/>
              <a:t>                           data =  </a:t>
            </a:r>
            <a:r>
              <a:rPr lang="en-US" sz="1050" dirty="0" err="1"/>
              <a:t>new_data</a:t>
            </a:r>
            <a:r>
              <a:rPr lang="en-US" sz="1050" dirty="0"/>
              <a:t> ) </a:t>
            </a:r>
          </a:p>
          <a:p>
            <a:r>
              <a:rPr lang="en-US" sz="1050" dirty="0" err="1"/>
              <a:t>cand.models</a:t>
            </a:r>
            <a:r>
              <a:rPr lang="en-US" sz="1050" dirty="0"/>
              <a:t>[[3]] &lt;- </a:t>
            </a:r>
            <a:r>
              <a:rPr lang="en-US" sz="1050" dirty="0" err="1"/>
              <a:t>glm.nb</a:t>
            </a:r>
            <a:r>
              <a:rPr lang="en-US" sz="1050" dirty="0"/>
              <a:t>(pit_homelessness_2019 ~ offset(log(population)) + </a:t>
            </a:r>
            <a:r>
              <a:rPr lang="en-US" sz="1050" dirty="0" err="1"/>
              <a:t>median_rent</a:t>
            </a:r>
            <a:r>
              <a:rPr lang="en-US" sz="1050" dirty="0"/>
              <a:t> + </a:t>
            </a:r>
            <a:r>
              <a:rPr lang="en-US" sz="1050" dirty="0" err="1"/>
              <a:t>median_wage</a:t>
            </a:r>
            <a:r>
              <a:rPr lang="en-US" sz="1050" dirty="0"/>
              <a:t> + </a:t>
            </a:r>
          </a:p>
          <a:p>
            <a:r>
              <a:rPr lang="en-US" sz="1050" dirty="0"/>
              <a:t>                             </a:t>
            </a:r>
            <a:r>
              <a:rPr lang="en-US" sz="1050" dirty="0" err="1"/>
              <a:t>pct_below_avg_wage</a:t>
            </a:r>
            <a:r>
              <a:rPr lang="en-US" sz="1050" dirty="0"/>
              <a:t> + </a:t>
            </a:r>
            <a:r>
              <a:rPr lang="en-US" sz="1050" dirty="0" err="1"/>
              <a:t>pct_below_half_of_avg_wage</a:t>
            </a:r>
            <a:r>
              <a:rPr lang="en-US" sz="1050" dirty="0"/>
              <a:t> +</a:t>
            </a:r>
            <a:r>
              <a:rPr lang="en-US" sz="1050" dirty="0" err="1"/>
              <a:t>median_household_income</a:t>
            </a:r>
            <a:r>
              <a:rPr lang="en-US" sz="1050" dirty="0"/>
              <a:t>+</a:t>
            </a:r>
          </a:p>
          <a:p>
            <a:r>
              <a:rPr lang="en-US" sz="1050" dirty="0"/>
              <a:t>                             </a:t>
            </a:r>
            <a:r>
              <a:rPr lang="en-US" sz="1050" dirty="0" err="1"/>
              <a:t>unempoyment_rate</a:t>
            </a:r>
            <a:r>
              <a:rPr lang="en-US" sz="1050" dirty="0"/>
              <a:t>, </a:t>
            </a:r>
          </a:p>
          <a:p>
            <a:r>
              <a:rPr lang="en-US" sz="1050" dirty="0"/>
              <a:t>                           data =  </a:t>
            </a:r>
            <a:r>
              <a:rPr lang="en-US" sz="1050" dirty="0" err="1"/>
              <a:t>new_data</a:t>
            </a:r>
            <a:r>
              <a:rPr lang="en-US" sz="1050" dirty="0"/>
              <a:t> ) </a:t>
            </a:r>
          </a:p>
          <a:p>
            <a:r>
              <a:rPr lang="en-US" sz="1050" dirty="0" err="1"/>
              <a:t>cand.models</a:t>
            </a:r>
            <a:r>
              <a:rPr lang="en-US" sz="1050" dirty="0"/>
              <a:t>[[4]] &lt;- </a:t>
            </a:r>
            <a:r>
              <a:rPr lang="en-US" sz="1050" dirty="0" err="1"/>
              <a:t>glm.nb</a:t>
            </a:r>
            <a:r>
              <a:rPr lang="en-US" sz="1050" dirty="0"/>
              <a:t>(pit_homelessness_2019 ~ offset(log(population)) + </a:t>
            </a:r>
            <a:r>
              <a:rPr lang="en-US" sz="1050" dirty="0" err="1"/>
              <a:t>median_rent</a:t>
            </a:r>
            <a:r>
              <a:rPr lang="en-US" sz="1050" dirty="0"/>
              <a:t> + </a:t>
            </a:r>
            <a:r>
              <a:rPr lang="en-US" sz="1050" dirty="0" err="1"/>
              <a:t>median_wage</a:t>
            </a:r>
            <a:r>
              <a:rPr lang="en-US" sz="1050" dirty="0"/>
              <a:t> + </a:t>
            </a:r>
          </a:p>
          <a:p>
            <a:r>
              <a:rPr lang="en-US" sz="1050" dirty="0"/>
              <a:t>                             </a:t>
            </a:r>
            <a:r>
              <a:rPr lang="en-US" sz="1050" dirty="0" err="1"/>
              <a:t>pct_below_avg_wage</a:t>
            </a:r>
            <a:r>
              <a:rPr lang="en-US" sz="1050" dirty="0"/>
              <a:t> + </a:t>
            </a:r>
            <a:r>
              <a:rPr lang="en-US" sz="1050" dirty="0" err="1"/>
              <a:t>pct_below_half_of_avg_wage</a:t>
            </a:r>
            <a:r>
              <a:rPr lang="en-US" sz="1050" dirty="0"/>
              <a:t> +</a:t>
            </a:r>
            <a:r>
              <a:rPr lang="en-US" sz="1050" dirty="0" err="1"/>
              <a:t>median_household_income</a:t>
            </a:r>
            <a:r>
              <a:rPr lang="en-US" sz="1050" dirty="0"/>
              <a:t>, </a:t>
            </a:r>
          </a:p>
          <a:p>
            <a:r>
              <a:rPr lang="en-US" sz="1050" dirty="0"/>
              <a:t>                           data =  </a:t>
            </a:r>
            <a:r>
              <a:rPr lang="en-US" sz="1050" dirty="0" err="1"/>
              <a:t>new_data</a:t>
            </a:r>
            <a:r>
              <a:rPr lang="en-US" sz="1050" dirty="0"/>
              <a:t>) </a:t>
            </a:r>
          </a:p>
          <a:p>
            <a:endParaRPr lang="en-US" sz="1050" dirty="0"/>
          </a:p>
          <a:p>
            <a:r>
              <a:rPr lang="en-US" sz="1050" dirty="0" err="1"/>
              <a:t>cand.models</a:t>
            </a:r>
            <a:r>
              <a:rPr lang="en-US" sz="1050" dirty="0"/>
              <a:t>[[5]] &lt;- </a:t>
            </a:r>
            <a:r>
              <a:rPr lang="en-US" sz="1050" dirty="0" err="1"/>
              <a:t>glm.nb</a:t>
            </a:r>
            <a:r>
              <a:rPr lang="en-US" sz="1050" dirty="0"/>
              <a:t>(pit_homelessness_2019 ~ offset(log(population)) + </a:t>
            </a:r>
            <a:r>
              <a:rPr lang="en-US" sz="1050" dirty="0" err="1"/>
              <a:t>median_rent</a:t>
            </a:r>
            <a:r>
              <a:rPr lang="en-US" sz="1050" dirty="0"/>
              <a:t> + </a:t>
            </a:r>
            <a:r>
              <a:rPr lang="en-US" sz="1050" dirty="0" err="1"/>
              <a:t>median_wage</a:t>
            </a:r>
            <a:r>
              <a:rPr lang="en-US" sz="1050" dirty="0"/>
              <a:t> + </a:t>
            </a:r>
          </a:p>
          <a:p>
            <a:r>
              <a:rPr lang="en-US" sz="1050" dirty="0"/>
              <a:t>                             </a:t>
            </a:r>
            <a:r>
              <a:rPr lang="en-US" sz="1050" dirty="0" err="1"/>
              <a:t>pct_below_avg_wage</a:t>
            </a:r>
            <a:r>
              <a:rPr lang="en-US" sz="1050" dirty="0"/>
              <a:t>,</a:t>
            </a:r>
          </a:p>
          <a:p>
            <a:r>
              <a:rPr lang="en-US" sz="1050" dirty="0"/>
              <a:t>                           data =  </a:t>
            </a:r>
            <a:r>
              <a:rPr lang="en-US" sz="1050" dirty="0" err="1"/>
              <a:t>new_data</a:t>
            </a:r>
            <a:r>
              <a:rPr lang="en-US" sz="1050" dirty="0"/>
              <a:t>) </a:t>
            </a:r>
          </a:p>
          <a:p>
            <a:r>
              <a:rPr lang="en-US" sz="1050" dirty="0" err="1"/>
              <a:t>cand.models</a:t>
            </a:r>
            <a:r>
              <a:rPr lang="en-US" sz="1050" dirty="0"/>
              <a:t>[[6]] &lt;- </a:t>
            </a:r>
            <a:r>
              <a:rPr lang="en-US" sz="1050" dirty="0" err="1"/>
              <a:t>glm.nb</a:t>
            </a:r>
            <a:r>
              <a:rPr lang="en-US" sz="1050" dirty="0"/>
              <a:t>(pit_homelessness_2019 ~ offset(log(population)) + </a:t>
            </a:r>
            <a:r>
              <a:rPr lang="en-US" sz="1050" dirty="0" err="1"/>
              <a:t>median_rent</a:t>
            </a:r>
            <a:r>
              <a:rPr lang="en-US" sz="1050" dirty="0"/>
              <a:t> + </a:t>
            </a:r>
            <a:r>
              <a:rPr lang="en-US" sz="1050" dirty="0" err="1"/>
              <a:t>unempoyment_rate</a:t>
            </a:r>
            <a:r>
              <a:rPr lang="en-US" sz="1050" dirty="0"/>
              <a:t> ,</a:t>
            </a:r>
          </a:p>
          <a:p>
            <a:r>
              <a:rPr lang="en-US" sz="1050" dirty="0"/>
              <a:t>                           data =  </a:t>
            </a:r>
            <a:r>
              <a:rPr lang="en-US" sz="1050" dirty="0" err="1"/>
              <a:t>new_data</a:t>
            </a:r>
            <a:r>
              <a:rPr lang="en-US" sz="1050" dirty="0"/>
              <a:t>) </a:t>
            </a:r>
          </a:p>
          <a:p>
            <a:endParaRPr lang="en-US" sz="1050" dirty="0"/>
          </a:p>
          <a:p>
            <a:r>
              <a:rPr lang="en-US" sz="1050" dirty="0" err="1"/>
              <a:t>cand.models</a:t>
            </a:r>
            <a:r>
              <a:rPr lang="en-US" sz="1050" dirty="0"/>
              <a:t>[[7]] &lt;- </a:t>
            </a:r>
            <a:r>
              <a:rPr lang="en-US" sz="1050" dirty="0" err="1"/>
              <a:t>glm.nb</a:t>
            </a:r>
            <a:r>
              <a:rPr lang="en-US" sz="1050" dirty="0"/>
              <a:t>(pit_homelessness_2019 ~ offset(log(population)) + </a:t>
            </a:r>
            <a:r>
              <a:rPr lang="en-US" sz="1050" dirty="0" err="1"/>
              <a:t>median_rent</a:t>
            </a:r>
            <a:r>
              <a:rPr lang="en-US" sz="1050" dirty="0"/>
              <a:t>,</a:t>
            </a:r>
          </a:p>
          <a:p>
            <a:r>
              <a:rPr lang="en-US" sz="1050" dirty="0"/>
              <a:t>                           data =  </a:t>
            </a:r>
            <a:r>
              <a:rPr lang="en-US" sz="1050" dirty="0" err="1"/>
              <a:t>new_data</a:t>
            </a:r>
            <a:r>
              <a:rPr lang="en-US" sz="1050" dirty="0"/>
              <a:t>) </a:t>
            </a:r>
          </a:p>
          <a:p>
            <a:endParaRPr lang="en-US" sz="1050" dirty="0"/>
          </a:p>
          <a:p>
            <a:r>
              <a:rPr lang="en-US" sz="1050" dirty="0" err="1"/>
              <a:t>cand.models</a:t>
            </a:r>
            <a:r>
              <a:rPr lang="en-US" sz="1050" dirty="0"/>
              <a:t>[[8]] &lt;- </a:t>
            </a:r>
            <a:r>
              <a:rPr lang="en-US" sz="1050" dirty="0" err="1"/>
              <a:t>glm.nb</a:t>
            </a:r>
            <a:r>
              <a:rPr lang="en-US" sz="1050" dirty="0"/>
              <a:t>(pit_homelessness_2019 ~ offset(log(population)) ,</a:t>
            </a:r>
          </a:p>
          <a:p>
            <a:r>
              <a:rPr lang="en-US" sz="1050" dirty="0"/>
              <a:t>                           data =  </a:t>
            </a:r>
            <a:r>
              <a:rPr lang="en-US" sz="1050" dirty="0" err="1"/>
              <a:t>new_data</a:t>
            </a:r>
            <a:r>
              <a:rPr lang="en-US" sz="1050" dirty="0"/>
              <a:t>) </a:t>
            </a:r>
          </a:p>
          <a:p>
            <a:r>
              <a:rPr lang="en-US" sz="1050" dirty="0"/>
              <a:t> </a:t>
            </a:r>
          </a:p>
          <a:p>
            <a:r>
              <a:rPr lang="en-US" sz="1050" dirty="0"/>
              <a:t># name the models </a:t>
            </a:r>
          </a:p>
          <a:p>
            <a:r>
              <a:rPr lang="en-US" sz="1050" dirty="0" err="1"/>
              <a:t>model.names</a:t>
            </a:r>
            <a:r>
              <a:rPr lang="en-US" sz="1050" dirty="0"/>
              <a:t> &lt;- c("1", "2", "3", "4", "5", "6", "7", "8")</a:t>
            </a:r>
          </a:p>
          <a:p>
            <a:r>
              <a:rPr lang="en-US" sz="1050" dirty="0"/>
              <a:t>                 </a:t>
            </a:r>
          </a:p>
          <a:p>
            <a:r>
              <a:rPr lang="en-US" sz="1050" dirty="0"/>
              <a:t>names(</a:t>
            </a:r>
            <a:r>
              <a:rPr lang="en-US" sz="1050" dirty="0" err="1"/>
              <a:t>cand.models</a:t>
            </a:r>
            <a:r>
              <a:rPr lang="en-US" sz="1050" dirty="0"/>
              <a:t>) &lt;- </a:t>
            </a:r>
            <a:r>
              <a:rPr lang="en-US" sz="1050" dirty="0" err="1"/>
              <a:t>model.names</a:t>
            </a:r>
            <a:r>
              <a:rPr lang="en-US" sz="1050" dirty="0"/>
              <a:t> </a:t>
            </a:r>
          </a:p>
          <a:p>
            <a:r>
              <a:rPr lang="en-US" sz="1050" dirty="0"/>
              <a:t># calculate and combine AIC, AIC weights, and BIC </a:t>
            </a:r>
          </a:p>
          <a:p>
            <a:r>
              <a:rPr lang="en-US" sz="1050" dirty="0"/>
              <a:t>results &lt;- </a:t>
            </a:r>
            <a:r>
              <a:rPr lang="en-US" sz="1050" dirty="0" err="1"/>
              <a:t>data.frame</a:t>
            </a:r>
            <a:r>
              <a:rPr lang="en-US" sz="1050" dirty="0"/>
              <a:t>(models = </a:t>
            </a:r>
            <a:r>
              <a:rPr lang="en-US" sz="1050" dirty="0" err="1"/>
              <a:t>model.names</a:t>
            </a:r>
            <a:r>
              <a:rPr lang="en-US" sz="1050" dirty="0"/>
              <a:t>) </a:t>
            </a:r>
          </a:p>
          <a:p>
            <a:r>
              <a:rPr lang="en-US" sz="1050" dirty="0" err="1"/>
              <a:t>results$bic.val</a:t>
            </a:r>
            <a:r>
              <a:rPr lang="en-US" sz="1050" dirty="0"/>
              <a:t> &lt;- </a:t>
            </a:r>
            <a:r>
              <a:rPr lang="en-US" sz="1050" dirty="0" err="1"/>
              <a:t>unlist</a:t>
            </a:r>
            <a:r>
              <a:rPr lang="en-US" sz="1050" dirty="0"/>
              <a:t>(</a:t>
            </a:r>
            <a:r>
              <a:rPr lang="en-US" sz="1050" dirty="0" err="1"/>
              <a:t>lapply</a:t>
            </a:r>
            <a:r>
              <a:rPr lang="en-US" sz="1050" dirty="0"/>
              <a:t>(</a:t>
            </a:r>
            <a:r>
              <a:rPr lang="en-US" sz="1050" dirty="0" err="1"/>
              <a:t>cand.models</a:t>
            </a:r>
            <a:r>
              <a:rPr lang="en-US" sz="1050" dirty="0"/>
              <a:t>, BIC)) </a:t>
            </a:r>
          </a:p>
          <a:p>
            <a:r>
              <a:rPr lang="en-US" sz="1050" dirty="0" err="1"/>
              <a:t>results$bic.rank</a:t>
            </a:r>
            <a:r>
              <a:rPr lang="en-US" sz="1050" dirty="0"/>
              <a:t> &lt;- rank(</a:t>
            </a:r>
            <a:r>
              <a:rPr lang="en-US" sz="1050" dirty="0" err="1"/>
              <a:t>results$bic.val</a:t>
            </a:r>
            <a:r>
              <a:rPr lang="en-US" sz="1050" dirty="0"/>
              <a:t>) </a:t>
            </a:r>
          </a:p>
          <a:p>
            <a:r>
              <a:rPr lang="en-US" sz="1050" dirty="0" err="1"/>
              <a:t>results$aic.val</a:t>
            </a:r>
            <a:r>
              <a:rPr lang="en-US" sz="1050" dirty="0"/>
              <a:t> &lt;- </a:t>
            </a:r>
            <a:r>
              <a:rPr lang="en-US" sz="1050" dirty="0" err="1"/>
              <a:t>unlist</a:t>
            </a:r>
            <a:r>
              <a:rPr lang="en-US" sz="1050" dirty="0"/>
              <a:t>(</a:t>
            </a:r>
            <a:r>
              <a:rPr lang="en-US" sz="1050" dirty="0" err="1"/>
              <a:t>lapply</a:t>
            </a:r>
            <a:r>
              <a:rPr lang="en-US" sz="1050" dirty="0"/>
              <a:t>(</a:t>
            </a:r>
            <a:r>
              <a:rPr lang="en-US" sz="1050" dirty="0" err="1"/>
              <a:t>cand.models</a:t>
            </a:r>
            <a:r>
              <a:rPr lang="en-US" sz="1050" dirty="0"/>
              <a:t>, AIC)) </a:t>
            </a:r>
          </a:p>
          <a:p>
            <a:r>
              <a:rPr lang="en-US" sz="1050" dirty="0" err="1"/>
              <a:t>results$aic.delta</a:t>
            </a:r>
            <a:r>
              <a:rPr lang="en-US" sz="1050" dirty="0"/>
              <a:t> &lt;- </a:t>
            </a:r>
            <a:r>
              <a:rPr lang="en-US" sz="1050" dirty="0" err="1"/>
              <a:t>results$aic.val-min</a:t>
            </a:r>
            <a:r>
              <a:rPr lang="en-US" sz="1050" dirty="0"/>
              <a:t>(</a:t>
            </a:r>
            <a:r>
              <a:rPr lang="en-US" sz="1050" dirty="0" err="1"/>
              <a:t>results$aic.val</a:t>
            </a:r>
            <a:r>
              <a:rPr lang="en-US" sz="1050" dirty="0"/>
              <a:t>) </a:t>
            </a:r>
          </a:p>
          <a:p>
            <a:endParaRPr lang="en-US" sz="1050" dirty="0"/>
          </a:p>
          <a:p>
            <a:r>
              <a:rPr lang="en-US" sz="1050" dirty="0" err="1"/>
              <a:t>results$aic.likelihood</a:t>
            </a:r>
            <a:r>
              <a:rPr lang="en-US" sz="1050" dirty="0"/>
              <a:t> &lt;- exp(-0.5* </a:t>
            </a:r>
            <a:r>
              <a:rPr lang="en-US" sz="1050" dirty="0" err="1"/>
              <a:t>results$aic.delta</a:t>
            </a:r>
            <a:r>
              <a:rPr lang="en-US" sz="1050" dirty="0"/>
              <a:t>) </a:t>
            </a:r>
          </a:p>
          <a:p>
            <a:r>
              <a:rPr lang="en-US" sz="1050" dirty="0" err="1"/>
              <a:t>results$aic.weight</a:t>
            </a:r>
            <a:r>
              <a:rPr lang="en-US" sz="1050" dirty="0"/>
              <a:t> &lt;- </a:t>
            </a:r>
            <a:r>
              <a:rPr lang="en-US" sz="1050" dirty="0" err="1"/>
              <a:t>results$aic.likelihood</a:t>
            </a:r>
            <a:r>
              <a:rPr lang="en-US" sz="1050" dirty="0"/>
              <a:t>/sum(</a:t>
            </a:r>
            <a:r>
              <a:rPr lang="en-US" sz="1050" dirty="0" err="1"/>
              <a:t>results$aic.likelihood</a:t>
            </a:r>
            <a:r>
              <a:rPr lang="en-US" sz="1050" dirty="0"/>
              <a:t>) </a:t>
            </a:r>
          </a:p>
          <a:p>
            <a:r>
              <a:rPr lang="en-US" sz="1050" dirty="0"/>
              <a:t># sort models by AIC weight </a:t>
            </a:r>
          </a:p>
          <a:p>
            <a:r>
              <a:rPr lang="en-US" sz="1050" dirty="0"/>
              <a:t>results &lt;- results[rev(order(results[, "</a:t>
            </a:r>
            <a:r>
              <a:rPr lang="en-US" sz="1050" dirty="0" err="1"/>
              <a:t>aic.weight</a:t>
            </a:r>
            <a:r>
              <a:rPr lang="en-US" sz="1050" dirty="0"/>
              <a:t>"])),] </a:t>
            </a:r>
          </a:p>
          <a:p>
            <a:r>
              <a:rPr lang="en-US" sz="1050" dirty="0" err="1"/>
              <a:t>results$cum.aic.weight</a:t>
            </a:r>
            <a:r>
              <a:rPr lang="en-US" sz="1050" dirty="0"/>
              <a:t> &lt;- </a:t>
            </a:r>
            <a:r>
              <a:rPr lang="en-US" sz="1050" dirty="0" err="1"/>
              <a:t>cumsum</a:t>
            </a:r>
            <a:r>
              <a:rPr lang="en-US" sz="1050" dirty="0"/>
              <a:t>(results[, "</a:t>
            </a:r>
            <a:r>
              <a:rPr lang="en-US" sz="1050" dirty="0" err="1"/>
              <a:t>aic.weight</a:t>
            </a:r>
            <a:r>
              <a:rPr lang="en-US" sz="1050" dirty="0"/>
              <a:t>"])</a:t>
            </a:r>
          </a:p>
          <a:p>
            <a:endParaRPr lang="en-US" sz="1050" dirty="0"/>
          </a:p>
          <a:p>
            <a:endParaRPr lang="en-US" sz="1050" dirty="0"/>
          </a:p>
          <a:p>
            <a:r>
              <a:rPr lang="en-US" sz="1050" dirty="0"/>
              <a:t>#Results for Final Count Regression Model (Negative Binomial)</a:t>
            </a:r>
          </a:p>
          <a:p>
            <a:r>
              <a:rPr lang="en-US" sz="1050" dirty="0"/>
              <a:t>results</a:t>
            </a:r>
          </a:p>
          <a:p>
            <a:endParaRPr lang="en-US" sz="1050" dirty="0"/>
          </a:p>
          <a:p>
            <a:endParaRPr lang="en-US" sz="1050" dirty="0"/>
          </a:p>
          <a:p>
            <a:r>
              <a:rPr lang="en-US" sz="1050" dirty="0"/>
              <a:t>#model 6 appears best across all model compassion</a:t>
            </a:r>
          </a:p>
          <a:p>
            <a:endParaRPr lang="en-US" sz="1050" dirty="0"/>
          </a:p>
          <a:p>
            <a:r>
              <a:rPr lang="en-US" sz="1050" dirty="0"/>
              <a:t>summary(</a:t>
            </a:r>
            <a:r>
              <a:rPr lang="en-US" sz="1050" dirty="0" err="1"/>
              <a:t>cand.models</a:t>
            </a:r>
            <a:r>
              <a:rPr lang="en-US" sz="1050" dirty="0"/>
              <a:t>[[6]])</a:t>
            </a:r>
          </a:p>
          <a:p>
            <a:r>
              <a:rPr lang="en-US" sz="1050" dirty="0" err="1"/>
              <a:t>coef</a:t>
            </a:r>
            <a:r>
              <a:rPr lang="en-US" sz="1050" dirty="0"/>
              <a:t>(summary(</a:t>
            </a:r>
            <a:r>
              <a:rPr lang="en-US" sz="1050" dirty="0" err="1"/>
              <a:t>cand.models</a:t>
            </a:r>
            <a:r>
              <a:rPr lang="en-US" sz="1050" dirty="0"/>
              <a:t>[[6]]))</a:t>
            </a:r>
          </a:p>
          <a:p>
            <a:endParaRPr lang="en-US" sz="1050" dirty="0"/>
          </a:p>
          <a:p>
            <a:endParaRPr lang="en-US" sz="1050" dirty="0"/>
          </a:p>
          <a:p>
            <a:r>
              <a:rPr lang="en-US" sz="1050" dirty="0"/>
              <a:t>table&lt;-exp(</a:t>
            </a:r>
            <a:r>
              <a:rPr lang="en-US" sz="1050" dirty="0" err="1"/>
              <a:t>cbind</a:t>
            </a:r>
            <a:r>
              <a:rPr lang="en-US" sz="1050" dirty="0"/>
              <a:t>(estimate = </a:t>
            </a:r>
            <a:r>
              <a:rPr lang="en-US" sz="1050" dirty="0" err="1"/>
              <a:t>coef</a:t>
            </a:r>
            <a:r>
              <a:rPr lang="en-US" sz="1050" dirty="0"/>
              <a:t>(summary(</a:t>
            </a:r>
            <a:r>
              <a:rPr lang="en-US" sz="1050" dirty="0" err="1"/>
              <a:t>cand.models</a:t>
            </a:r>
            <a:r>
              <a:rPr lang="en-US" sz="1050" dirty="0"/>
              <a:t>[[6]])),</a:t>
            </a:r>
          </a:p>
          <a:p>
            <a:r>
              <a:rPr lang="en-US" sz="1050" dirty="0"/>
              <a:t>          </a:t>
            </a:r>
            <a:r>
              <a:rPr lang="en-US" sz="1050" dirty="0" err="1"/>
              <a:t>confint</a:t>
            </a:r>
            <a:r>
              <a:rPr lang="en-US" sz="1050" dirty="0"/>
              <a:t>(</a:t>
            </a:r>
            <a:r>
              <a:rPr lang="en-US" sz="1050" dirty="0" err="1"/>
              <a:t>cand.models</a:t>
            </a:r>
            <a:r>
              <a:rPr lang="en-US" sz="1050" dirty="0"/>
              <a:t>[[6]])))</a:t>
            </a:r>
          </a:p>
          <a:p>
            <a:r>
              <a:rPr lang="en-US" sz="1050" dirty="0" err="1"/>
              <a:t>kable</a:t>
            </a:r>
            <a:r>
              <a:rPr lang="en-US" sz="1050" dirty="0"/>
              <a:t>(table, escape=F, align=c("</a:t>
            </a:r>
            <a:r>
              <a:rPr lang="en-US" sz="1050" dirty="0" err="1"/>
              <a:t>l",rep</a:t>
            </a:r>
            <a:r>
              <a:rPr lang="en-US" sz="1050" dirty="0"/>
              <a:t>("r",8))) %&gt;%</a:t>
            </a:r>
          </a:p>
          <a:p>
            <a:r>
              <a:rPr lang="en-US" sz="1050" dirty="0"/>
              <a:t>  </a:t>
            </a:r>
            <a:r>
              <a:rPr lang="en-US" sz="1050" dirty="0" err="1"/>
              <a:t>kable_styling</a:t>
            </a:r>
            <a:r>
              <a:rPr lang="en-US" sz="1050" dirty="0"/>
              <a:t>(</a:t>
            </a:r>
            <a:r>
              <a:rPr lang="en-US" sz="1050" dirty="0" err="1"/>
              <a:t>full_width</a:t>
            </a:r>
            <a:r>
              <a:rPr lang="en-US" sz="1050" dirty="0"/>
              <a:t> = </a:t>
            </a:r>
            <a:r>
              <a:rPr lang="en-US" sz="1050" dirty="0" err="1"/>
              <a:t>F,position</a:t>
            </a:r>
            <a:r>
              <a:rPr lang="en-US" sz="1050" dirty="0"/>
              <a:t>="left")</a:t>
            </a:r>
          </a:p>
          <a:p>
            <a:r>
              <a:rPr lang="en-US" sz="1050" dirty="0"/>
              <a:t> </a:t>
            </a:r>
          </a:p>
        </p:txBody>
      </p:sp>
      <p:sp>
        <p:nvSpPr>
          <p:cNvPr id="11" name="TextBox 10">
            <a:extLst>
              <a:ext uri="{FF2B5EF4-FFF2-40B4-BE49-F238E27FC236}">
                <a16:creationId xmlns:a16="http://schemas.microsoft.com/office/drawing/2014/main" id="{66303796-119F-2FC9-D02D-F6150B3048E8}"/>
              </a:ext>
            </a:extLst>
          </p:cNvPr>
          <p:cNvSpPr txBox="1"/>
          <p:nvPr/>
        </p:nvSpPr>
        <p:spPr>
          <a:xfrm>
            <a:off x="0" y="409576"/>
            <a:ext cx="6858000" cy="9171742"/>
          </a:xfrm>
          <a:prstGeom prst="rect">
            <a:avLst/>
          </a:prstGeom>
          <a:noFill/>
        </p:spPr>
        <p:txBody>
          <a:bodyPr wrap="square" rtlCol="0">
            <a:spAutoFit/>
          </a:bodyPr>
          <a:lstStyle/>
          <a:p>
            <a:endParaRPr lang="en-US" sz="1000" dirty="0"/>
          </a:p>
          <a:p>
            <a:r>
              <a:rPr lang="en-US" sz="1000" dirty="0"/>
              <a:t># plot the top 10 cities</a:t>
            </a:r>
          </a:p>
          <a:p>
            <a:r>
              <a:rPr lang="en-US" sz="1000" dirty="0"/>
              <a:t> data1 %&gt;%</a:t>
            </a:r>
          </a:p>
          <a:p>
            <a:r>
              <a:rPr lang="en-US" sz="1000" dirty="0"/>
              <a:t>  mutate(</a:t>
            </a:r>
            <a:r>
              <a:rPr lang="en-US" sz="1000" dirty="0" err="1"/>
              <a:t>region_name</a:t>
            </a:r>
            <a:r>
              <a:rPr lang="en-US" sz="1000" dirty="0"/>
              <a:t> = </a:t>
            </a:r>
            <a:r>
              <a:rPr lang="en-US" sz="1000" dirty="0" err="1"/>
              <a:t>fct_reorder</a:t>
            </a:r>
            <a:r>
              <a:rPr lang="en-US" sz="1000" dirty="0"/>
              <a:t>(</a:t>
            </a:r>
            <a:r>
              <a:rPr lang="en-US" sz="1000" dirty="0" err="1"/>
              <a:t>region_name</a:t>
            </a:r>
            <a:r>
              <a:rPr lang="en-US" sz="1000" dirty="0"/>
              <a:t>, </a:t>
            </a:r>
            <a:r>
              <a:rPr lang="en-US" sz="1000" dirty="0" err="1"/>
              <a:t>homneless_mean</a:t>
            </a:r>
            <a:r>
              <a:rPr lang="en-US" sz="1000" dirty="0"/>
              <a:t>)) %&gt;%</a:t>
            </a:r>
          </a:p>
          <a:p>
            <a:r>
              <a:rPr lang="en-US" sz="1000" dirty="0"/>
              <a:t>  </a:t>
            </a:r>
            <a:r>
              <a:rPr lang="en-US" sz="1000" dirty="0" err="1"/>
              <a:t>ggplot</a:t>
            </a:r>
            <a:r>
              <a:rPr lang="en-US" sz="1000" dirty="0"/>
              <a:t>(</a:t>
            </a:r>
            <a:r>
              <a:rPr lang="en-US" sz="1000" dirty="0" err="1"/>
              <a:t>aes</a:t>
            </a:r>
            <a:r>
              <a:rPr lang="en-US" sz="1000" dirty="0"/>
              <a:t>(x=</a:t>
            </a:r>
            <a:r>
              <a:rPr lang="en-US" sz="1000" dirty="0" err="1"/>
              <a:t>region_name</a:t>
            </a:r>
            <a:r>
              <a:rPr lang="en-US" sz="1000" dirty="0"/>
              <a:t>, y = </a:t>
            </a:r>
            <a:r>
              <a:rPr lang="en-US" sz="1000" dirty="0" err="1"/>
              <a:t>homneless_mean</a:t>
            </a:r>
            <a:r>
              <a:rPr lang="en-US" sz="1000" dirty="0"/>
              <a:t>)) +</a:t>
            </a:r>
          </a:p>
          <a:p>
            <a:r>
              <a:rPr lang="en-US" sz="1000" dirty="0"/>
              <a:t>  </a:t>
            </a:r>
            <a:r>
              <a:rPr lang="en-US" sz="1000" dirty="0" err="1"/>
              <a:t>geom_bar</a:t>
            </a:r>
            <a:r>
              <a:rPr lang="en-US" sz="1000" dirty="0"/>
              <a:t>(stat="identity", fill="#A68060", alpha=.6, width=.8) +</a:t>
            </a:r>
          </a:p>
          <a:p>
            <a:r>
              <a:rPr lang="en-US" sz="1000" dirty="0"/>
              <a:t>  </a:t>
            </a:r>
            <a:r>
              <a:rPr lang="en-US" sz="1000" dirty="0" err="1"/>
              <a:t>coord_flip</a:t>
            </a:r>
            <a:r>
              <a:rPr lang="en-US" sz="1000" dirty="0"/>
              <a:t>() +</a:t>
            </a:r>
          </a:p>
          <a:p>
            <a:r>
              <a:rPr lang="en-US" sz="1000" dirty="0"/>
              <a:t>  </a:t>
            </a:r>
            <a:r>
              <a:rPr lang="en-US" sz="1000" dirty="0" err="1"/>
              <a:t>xlab</a:t>
            </a:r>
            <a:r>
              <a:rPr lang="en-US" sz="1000" dirty="0"/>
              <a:t>(" ") + </a:t>
            </a:r>
            <a:r>
              <a:rPr lang="en-US" sz="1000" dirty="0" err="1"/>
              <a:t>ylab</a:t>
            </a:r>
            <a:r>
              <a:rPr lang="en-US" sz="1000" dirty="0"/>
              <a:t>("Figure1: Homelessness Count") +</a:t>
            </a:r>
          </a:p>
          <a:p>
            <a:r>
              <a:rPr lang="en-US" sz="1000" dirty="0"/>
              <a:t>  </a:t>
            </a:r>
            <a:r>
              <a:rPr lang="en-US" sz="1000" dirty="0" err="1"/>
              <a:t>theme_bw</a:t>
            </a:r>
            <a:r>
              <a:rPr lang="en-US" sz="1000" dirty="0"/>
              <a:t>()  </a:t>
            </a:r>
          </a:p>
          <a:p>
            <a:r>
              <a:rPr lang="en-US" sz="1000" dirty="0"/>
              <a:t> </a:t>
            </a:r>
          </a:p>
          <a:p>
            <a:r>
              <a:rPr lang="en-US" sz="1000" dirty="0"/>
              <a:t>#fit the </a:t>
            </a:r>
            <a:r>
              <a:rPr lang="en-US" sz="1000" dirty="0" err="1"/>
              <a:t>poisson</a:t>
            </a:r>
            <a:r>
              <a:rPr lang="en-US" sz="1000" dirty="0"/>
              <a:t> model</a:t>
            </a:r>
          </a:p>
          <a:p>
            <a:r>
              <a:rPr lang="en-US" sz="1000" dirty="0"/>
              <a:t> </a:t>
            </a:r>
            <a:r>
              <a:rPr lang="en-US" sz="1000" dirty="0" err="1"/>
              <a:t>p_model</a:t>
            </a:r>
            <a:r>
              <a:rPr lang="en-US" sz="1000" dirty="0"/>
              <a:t> &lt;-</a:t>
            </a:r>
            <a:r>
              <a:rPr lang="en-US" sz="1000" dirty="0" err="1"/>
              <a:t>glm</a:t>
            </a:r>
            <a:r>
              <a:rPr lang="en-US" sz="1000" dirty="0"/>
              <a:t>(pit_homelessness_2019 ~ offset(log(population)) + </a:t>
            </a:r>
            <a:r>
              <a:rPr lang="en-US" sz="1000" dirty="0" err="1"/>
              <a:t>median_rent</a:t>
            </a:r>
            <a:r>
              <a:rPr lang="en-US" sz="1000" dirty="0"/>
              <a:t> + </a:t>
            </a:r>
            <a:r>
              <a:rPr lang="en-US" sz="1000" dirty="0" err="1"/>
              <a:t>median_wage</a:t>
            </a:r>
            <a:r>
              <a:rPr lang="en-US" sz="1000" dirty="0"/>
              <a:t> + </a:t>
            </a:r>
          </a:p>
          <a:p>
            <a:r>
              <a:rPr lang="en-US" sz="1000" dirty="0"/>
              <a:t>            </a:t>
            </a:r>
            <a:r>
              <a:rPr lang="en-US" sz="1000" dirty="0" err="1"/>
              <a:t>pct_below_avg_wage</a:t>
            </a:r>
            <a:r>
              <a:rPr lang="en-US" sz="1000" dirty="0"/>
              <a:t> + </a:t>
            </a:r>
            <a:r>
              <a:rPr lang="en-US" sz="1000" dirty="0" err="1"/>
              <a:t>pct_below_half_of_avg_wage</a:t>
            </a:r>
            <a:r>
              <a:rPr lang="en-US" sz="1000" dirty="0"/>
              <a:t> +</a:t>
            </a:r>
            <a:r>
              <a:rPr lang="en-US" sz="1000" dirty="0" err="1"/>
              <a:t>median_household_income</a:t>
            </a:r>
            <a:r>
              <a:rPr lang="en-US" sz="1000" dirty="0"/>
              <a:t>+</a:t>
            </a:r>
          </a:p>
          <a:p>
            <a:r>
              <a:rPr lang="en-US" sz="1000" dirty="0"/>
              <a:t>            </a:t>
            </a:r>
            <a:r>
              <a:rPr lang="en-US" sz="1000" dirty="0" err="1"/>
              <a:t>unempoyment_rate</a:t>
            </a:r>
            <a:r>
              <a:rPr lang="en-US" sz="1000" dirty="0"/>
              <a:t> + </a:t>
            </a:r>
            <a:r>
              <a:rPr lang="en-US" sz="1000" dirty="0" err="1"/>
              <a:t>pct_hosp_admits_medicaid</a:t>
            </a:r>
            <a:r>
              <a:rPr lang="en-US" sz="1000" dirty="0"/>
              <a:t> + </a:t>
            </a:r>
            <a:r>
              <a:rPr lang="en-US" sz="1000" dirty="0" err="1"/>
              <a:t>pct_snap_participation</a:t>
            </a:r>
            <a:r>
              <a:rPr lang="en-US" sz="1000" dirty="0"/>
              <a:t>, </a:t>
            </a:r>
          </a:p>
          <a:p>
            <a:r>
              <a:rPr lang="en-US" sz="1000" dirty="0"/>
              <a:t>            family = </a:t>
            </a:r>
            <a:r>
              <a:rPr lang="en-US" sz="1000" dirty="0" err="1"/>
              <a:t>poisson</a:t>
            </a:r>
            <a:r>
              <a:rPr lang="en-US" sz="1000" dirty="0"/>
              <a:t>(link = "log"), data =  </a:t>
            </a:r>
            <a:r>
              <a:rPr lang="en-US" sz="1000" dirty="0" err="1"/>
              <a:t>new_data</a:t>
            </a:r>
            <a:r>
              <a:rPr lang="en-US" sz="1000" dirty="0"/>
              <a:t> )</a:t>
            </a:r>
          </a:p>
          <a:p>
            <a:r>
              <a:rPr lang="en-US" sz="1000" dirty="0"/>
              <a:t>#view model output</a:t>
            </a:r>
          </a:p>
          <a:p>
            <a:r>
              <a:rPr lang="en-US" sz="1000" dirty="0"/>
              <a:t>summary(</a:t>
            </a:r>
            <a:r>
              <a:rPr lang="en-US" sz="1000" dirty="0" err="1"/>
              <a:t>p_model</a:t>
            </a:r>
            <a:r>
              <a:rPr lang="en-US" sz="1000" dirty="0"/>
              <a:t>)</a:t>
            </a:r>
          </a:p>
          <a:p>
            <a:r>
              <a:rPr lang="en-US" sz="1000" dirty="0"/>
              <a:t> </a:t>
            </a:r>
          </a:p>
          <a:p>
            <a:r>
              <a:rPr lang="en-US" sz="1000" dirty="0"/>
              <a:t>#Over dispersion means the assumptions of the model are not met, hence we cannot trust its output;</a:t>
            </a:r>
          </a:p>
          <a:p>
            <a:r>
              <a:rPr lang="en-US" sz="1000" dirty="0" err="1"/>
              <a:t>dispersiontest</a:t>
            </a:r>
            <a:r>
              <a:rPr lang="en-US" sz="1000" dirty="0"/>
              <a:t>(model)</a:t>
            </a:r>
          </a:p>
          <a:p>
            <a:endParaRPr lang="en-US" sz="1000" dirty="0"/>
          </a:p>
          <a:p>
            <a:endParaRPr lang="en-US" sz="1000" dirty="0"/>
          </a:p>
          <a:p>
            <a:r>
              <a:rPr lang="en-US" sz="1000" dirty="0"/>
              <a:t>#fit negative binomial regression model</a:t>
            </a:r>
          </a:p>
          <a:p>
            <a:r>
              <a:rPr lang="en-US" sz="1000" dirty="0"/>
              <a:t>summary(</a:t>
            </a:r>
            <a:r>
              <a:rPr lang="en-US" sz="1000" dirty="0" err="1"/>
              <a:t>nb_model</a:t>
            </a:r>
            <a:r>
              <a:rPr lang="en-US" sz="1000" dirty="0"/>
              <a:t> &lt;- </a:t>
            </a:r>
            <a:r>
              <a:rPr lang="en-US" sz="1000" dirty="0" err="1"/>
              <a:t>glm.nb</a:t>
            </a:r>
            <a:r>
              <a:rPr lang="en-US" sz="1000" dirty="0"/>
              <a:t>(pit_homelessness_2019 ~ offset(log(population)) + </a:t>
            </a:r>
            <a:r>
              <a:rPr lang="en-US" sz="1000" dirty="0" err="1"/>
              <a:t>median_rent</a:t>
            </a:r>
            <a:r>
              <a:rPr lang="en-US" sz="1000" dirty="0"/>
              <a:t> + </a:t>
            </a:r>
            <a:r>
              <a:rPr lang="en-US" sz="1000" dirty="0" err="1"/>
              <a:t>median_wage</a:t>
            </a:r>
            <a:r>
              <a:rPr lang="en-US" sz="1000" dirty="0"/>
              <a:t> + </a:t>
            </a:r>
          </a:p>
          <a:p>
            <a:r>
              <a:rPr lang="en-US" sz="1000" dirty="0"/>
              <a:t>                     </a:t>
            </a:r>
            <a:r>
              <a:rPr lang="en-US" sz="1000" dirty="0" err="1"/>
              <a:t>pct_below_avg_wage</a:t>
            </a:r>
            <a:r>
              <a:rPr lang="en-US" sz="1000" dirty="0"/>
              <a:t> + </a:t>
            </a:r>
            <a:r>
              <a:rPr lang="en-US" sz="1000" dirty="0" err="1"/>
              <a:t>pct_below_half_of_avg_wage</a:t>
            </a:r>
            <a:r>
              <a:rPr lang="en-US" sz="1000" dirty="0"/>
              <a:t> +</a:t>
            </a:r>
            <a:r>
              <a:rPr lang="en-US" sz="1000" dirty="0" err="1"/>
              <a:t>median_household_income</a:t>
            </a:r>
            <a:r>
              <a:rPr lang="en-US" sz="1000" dirty="0"/>
              <a:t>+</a:t>
            </a:r>
          </a:p>
          <a:p>
            <a:r>
              <a:rPr lang="en-US" sz="1000" dirty="0"/>
              <a:t>                     </a:t>
            </a:r>
            <a:r>
              <a:rPr lang="en-US" sz="1000" dirty="0" err="1"/>
              <a:t>unempoyment_rate</a:t>
            </a:r>
            <a:r>
              <a:rPr lang="en-US" sz="1000" dirty="0"/>
              <a:t> + </a:t>
            </a:r>
            <a:r>
              <a:rPr lang="en-US" sz="1000" dirty="0" err="1"/>
              <a:t>pct_hosp_admits_medicaid</a:t>
            </a:r>
            <a:r>
              <a:rPr lang="en-US" sz="1000" dirty="0"/>
              <a:t> + </a:t>
            </a:r>
            <a:r>
              <a:rPr lang="en-US" sz="1000" dirty="0" err="1"/>
              <a:t>pct_snap_participation</a:t>
            </a:r>
            <a:r>
              <a:rPr lang="en-US" sz="1000" dirty="0"/>
              <a:t>, </a:t>
            </a:r>
          </a:p>
          <a:p>
            <a:r>
              <a:rPr lang="en-US" sz="1000" dirty="0"/>
              <a:t>                    data =  </a:t>
            </a:r>
            <a:r>
              <a:rPr lang="en-US" sz="1000" dirty="0" err="1"/>
              <a:t>new_data</a:t>
            </a:r>
            <a:r>
              <a:rPr lang="en-US" sz="1000" dirty="0"/>
              <a:t> ))</a:t>
            </a:r>
          </a:p>
          <a:p>
            <a:r>
              <a:rPr lang="en-US" sz="1000" dirty="0"/>
              <a:t>par(</a:t>
            </a:r>
            <a:r>
              <a:rPr lang="en-US" sz="1000" dirty="0" err="1"/>
              <a:t>mfrow</a:t>
            </a:r>
            <a:r>
              <a:rPr lang="en-US" sz="1000" dirty="0"/>
              <a:t> = c(1, 2))    </a:t>
            </a:r>
          </a:p>
          <a:p>
            <a:r>
              <a:rPr lang="en-US" sz="1000" dirty="0"/>
              <a:t>#Residual plot for Poisson regression</a:t>
            </a:r>
          </a:p>
          <a:p>
            <a:r>
              <a:rPr lang="en-US" sz="1000" dirty="0" err="1"/>
              <a:t>p_res</a:t>
            </a:r>
            <a:r>
              <a:rPr lang="en-US" sz="1000" dirty="0"/>
              <a:t> &lt;- </a:t>
            </a:r>
            <a:r>
              <a:rPr lang="en-US" sz="1000" dirty="0" err="1"/>
              <a:t>resid</a:t>
            </a:r>
            <a:r>
              <a:rPr lang="en-US" sz="1000" dirty="0"/>
              <a:t>(</a:t>
            </a:r>
            <a:r>
              <a:rPr lang="en-US" sz="1000" dirty="0" err="1"/>
              <a:t>p_model</a:t>
            </a:r>
            <a:r>
              <a:rPr lang="en-US" sz="1000" dirty="0"/>
              <a:t>)</a:t>
            </a:r>
          </a:p>
          <a:p>
            <a:r>
              <a:rPr lang="en-US" sz="1000" dirty="0"/>
              <a:t>plot(fitted(</a:t>
            </a:r>
            <a:r>
              <a:rPr lang="en-US" sz="1000" dirty="0" err="1"/>
              <a:t>p_model</a:t>
            </a:r>
            <a:r>
              <a:rPr lang="en-US" sz="1000" dirty="0"/>
              <a:t>), </a:t>
            </a:r>
            <a:r>
              <a:rPr lang="en-US" sz="1000" dirty="0" err="1"/>
              <a:t>p_res</a:t>
            </a:r>
            <a:r>
              <a:rPr lang="en-US" sz="1000" dirty="0"/>
              <a:t>, col='</a:t>
            </a:r>
            <a:r>
              <a:rPr lang="en-US" sz="1000" dirty="0" err="1"/>
              <a:t>steelblue</a:t>
            </a:r>
            <a:r>
              <a:rPr lang="en-US" sz="1000" dirty="0"/>
              <a:t>', </a:t>
            </a:r>
            <a:r>
              <a:rPr lang="en-US" sz="1000" dirty="0" err="1"/>
              <a:t>pch</a:t>
            </a:r>
            <a:r>
              <a:rPr lang="en-US" sz="1000" dirty="0"/>
              <a:t>=16,</a:t>
            </a:r>
          </a:p>
          <a:p>
            <a:r>
              <a:rPr lang="en-US" sz="1000" dirty="0"/>
              <a:t>     </a:t>
            </a:r>
            <a:r>
              <a:rPr lang="en-US" sz="1000" dirty="0" err="1"/>
              <a:t>xlab</a:t>
            </a:r>
            <a:r>
              <a:rPr lang="en-US" sz="1000" dirty="0"/>
              <a:t>='Predicted Offers', </a:t>
            </a:r>
            <a:r>
              <a:rPr lang="en-US" sz="1000" dirty="0" err="1"/>
              <a:t>ylab</a:t>
            </a:r>
            <a:r>
              <a:rPr lang="en-US" sz="1000" dirty="0"/>
              <a:t>='Standardized Residuals', main='Poisson')</a:t>
            </a:r>
          </a:p>
          <a:p>
            <a:r>
              <a:rPr lang="en-US" sz="1000" dirty="0" err="1"/>
              <a:t>abline</a:t>
            </a:r>
            <a:r>
              <a:rPr lang="en-US" sz="1000" dirty="0"/>
              <a:t>(0,0)</a:t>
            </a:r>
          </a:p>
          <a:p>
            <a:endParaRPr lang="en-US" sz="1000" dirty="0"/>
          </a:p>
          <a:p>
            <a:r>
              <a:rPr lang="en-US" sz="1000" dirty="0"/>
              <a:t>#Residual plot for negative binomial regression </a:t>
            </a:r>
          </a:p>
          <a:p>
            <a:r>
              <a:rPr lang="en-US" sz="1000" dirty="0" err="1"/>
              <a:t>nb_res</a:t>
            </a:r>
            <a:r>
              <a:rPr lang="en-US" sz="1000" dirty="0"/>
              <a:t> &lt;- </a:t>
            </a:r>
            <a:r>
              <a:rPr lang="en-US" sz="1000" dirty="0" err="1"/>
              <a:t>resid</a:t>
            </a:r>
            <a:r>
              <a:rPr lang="en-US" sz="1000" dirty="0"/>
              <a:t>(</a:t>
            </a:r>
            <a:r>
              <a:rPr lang="en-US" sz="1000" dirty="0" err="1"/>
              <a:t>nb_model</a:t>
            </a:r>
            <a:r>
              <a:rPr lang="en-US" sz="1000" dirty="0"/>
              <a:t>)</a:t>
            </a:r>
          </a:p>
          <a:p>
            <a:r>
              <a:rPr lang="en-US" sz="1000" dirty="0"/>
              <a:t>plot(fitted(</a:t>
            </a:r>
            <a:r>
              <a:rPr lang="en-US" sz="1000" dirty="0" err="1"/>
              <a:t>nb_model</a:t>
            </a:r>
            <a:r>
              <a:rPr lang="en-US" sz="1000" dirty="0"/>
              <a:t>), </a:t>
            </a:r>
            <a:r>
              <a:rPr lang="en-US" sz="1000" dirty="0" err="1"/>
              <a:t>nb_res</a:t>
            </a:r>
            <a:r>
              <a:rPr lang="en-US" sz="1000" dirty="0"/>
              <a:t>, col='</a:t>
            </a:r>
            <a:r>
              <a:rPr lang="en-US" sz="1000" dirty="0" err="1"/>
              <a:t>steelblue</a:t>
            </a:r>
            <a:r>
              <a:rPr lang="en-US" sz="1000" dirty="0"/>
              <a:t>', </a:t>
            </a:r>
            <a:r>
              <a:rPr lang="en-US" sz="1000" dirty="0" err="1"/>
              <a:t>pch</a:t>
            </a:r>
            <a:r>
              <a:rPr lang="en-US" sz="1000" dirty="0"/>
              <a:t>=16,</a:t>
            </a:r>
          </a:p>
          <a:p>
            <a:r>
              <a:rPr lang="en-US" sz="1000" dirty="0"/>
              <a:t>     </a:t>
            </a:r>
            <a:r>
              <a:rPr lang="en-US" sz="1000" dirty="0" err="1"/>
              <a:t>xlab</a:t>
            </a:r>
            <a:r>
              <a:rPr lang="en-US" sz="1000" dirty="0"/>
              <a:t>='Predicted Offers', </a:t>
            </a:r>
            <a:r>
              <a:rPr lang="en-US" sz="1000" dirty="0" err="1"/>
              <a:t>ylab</a:t>
            </a:r>
            <a:r>
              <a:rPr lang="en-US" sz="1000" dirty="0"/>
              <a:t>='Standardized Residuals', main='Negative Binomial')</a:t>
            </a:r>
          </a:p>
          <a:p>
            <a:r>
              <a:rPr lang="en-US" sz="1000" dirty="0" err="1"/>
              <a:t>abline</a:t>
            </a:r>
            <a:r>
              <a:rPr lang="en-US" sz="1000" dirty="0"/>
              <a:t>(0,0)</a:t>
            </a:r>
          </a:p>
          <a:p>
            <a:endParaRPr lang="en-US" sz="1000" dirty="0"/>
          </a:p>
          <a:p>
            <a:endParaRPr lang="en-US" sz="1000" dirty="0"/>
          </a:p>
          <a:p>
            <a:r>
              <a:rPr lang="en-US" sz="1000" dirty="0" err="1"/>
              <a:t>pchisq</a:t>
            </a:r>
            <a:r>
              <a:rPr lang="en-US" sz="1000" dirty="0"/>
              <a:t>(2 * (</a:t>
            </a:r>
            <a:r>
              <a:rPr lang="en-US" sz="1000" dirty="0" err="1"/>
              <a:t>logLik</a:t>
            </a:r>
            <a:r>
              <a:rPr lang="en-US" sz="1000" dirty="0"/>
              <a:t>(</a:t>
            </a:r>
            <a:r>
              <a:rPr lang="en-US" sz="1000" dirty="0" err="1"/>
              <a:t>nb_model</a:t>
            </a:r>
            <a:r>
              <a:rPr lang="en-US" sz="1000" dirty="0"/>
              <a:t>) - </a:t>
            </a:r>
            <a:r>
              <a:rPr lang="en-US" sz="1000" dirty="0" err="1"/>
              <a:t>logLik</a:t>
            </a:r>
            <a:r>
              <a:rPr lang="en-US" sz="1000" dirty="0"/>
              <a:t>(</a:t>
            </a:r>
            <a:r>
              <a:rPr lang="en-US" sz="1000" dirty="0" err="1"/>
              <a:t>p_model</a:t>
            </a:r>
            <a:r>
              <a:rPr lang="en-US" sz="1000" dirty="0"/>
              <a:t>)), </a:t>
            </a:r>
            <a:r>
              <a:rPr lang="en-US" sz="1000" dirty="0" err="1"/>
              <a:t>df</a:t>
            </a:r>
            <a:r>
              <a:rPr lang="en-US" sz="1000" dirty="0"/>
              <a:t> = 1, </a:t>
            </a:r>
            <a:r>
              <a:rPr lang="en-US" sz="1000" dirty="0" err="1"/>
              <a:t>lower.tail</a:t>
            </a:r>
            <a:r>
              <a:rPr lang="en-US" sz="1000" dirty="0"/>
              <a:t> = FALSE)</a:t>
            </a:r>
          </a:p>
          <a:p>
            <a:endParaRPr lang="en-US" sz="1000" dirty="0"/>
          </a:p>
          <a:p>
            <a:endParaRPr lang="en-US" sz="1000" dirty="0"/>
          </a:p>
          <a:p>
            <a:r>
              <a:rPr lang="en-US" sz="1000" dirty="0"/>
              <a:t># define the NB models to compare </a:t>
            </a:r>
          </a:p>
          <a:p>
            <a:r>
              <a:rPr lang="en-US" sz="1000" dirty="0" err="1"/>
              <a:t>cand.models</a:t>
            </a:r>
            <a:r>
              <a:rPr lang="en-US" sz="1000" dirty="0"/>
              <a:t> &lt;- list( ) </a:t>
            </a:r>
          </a:p>
          <a:p>
            <a:r>
              <a:rPr lang="en-US" sz="1000" dirty="0" err="1"/>
              <a:t>cand.models</a:t>
            </a:r>
            <a:r>
              <a:rPr lang="en-US" sz="1000" dirty="0"/>
              <a:t>[[1]] &lt;- </a:t>
            </a:r>
            <a:r>
              <a:rPr lang="en-US" sz="1000" dirty="0" err="1"/>
              <a:t>glm.nb</a:t>
            </a:r>
            <a:r>
              <a:rPr lang="en-US" sz="1000" dirty="0"/>
              <a:t>(pit_homelessness_2019 ~ offset(log(population)) + </a:t>
            </a:r>
            <a:r>
              <a:rPr lang="en-US" sz="1000" dirty="0" err="1"/>
              <a:t>median_rent</a:t>
            </a:r>
            <a:r>
              <a:rPr lang="en-US" sz="1000" dirty="0"/>
              <a:t> + </a:t>
            </a:r>
            <a:r>
              <a:rPr lang="en-US" sz="1000" dirty="0" err="1"/>
              <a:t>median_wage</a:t>
            </a:r>
            <a:r>
              <a:rPr lang="en-US" sz="1000" dirty="0"/>
              <a:t> + </a:t>
            </a:r>
          </a:p>
          <a:p>
            <a:r>
              <a:rPr lang="en-US" sz="1000" dirty="0"/>
              <a:t>                             </a:t>
            </a:r>
            <a:r>
              <a:rPr lang="en-US" sz="1000" dirty="0" err="1"/>
              <a:t>pct_below_avg_wage</a:t>
            </a:r>
            <a:r>
              <a:rPr lang="en-US" sz="1000" dirty="0"/>
              <a:t> + </a:t>
            </a:r>
            <a:r>
              <a:rPr lang="en-US" sz="1000" dirty="0" err="1"/>
              <a:t>pct_below_half_of_avg_wage</a:t>
            </a:r>
            <a:r>
              <a:rPr lang="en-US" sz="1000" dirty="0"/>
              <a:t> +</a:t>
            </a:r>
            <a:r>
              <a:rPr lang="en-US" sz="1000" dirty="0" err="1"/>
              <a:t>median_household_income</a:t>
            </a:r>
            <a:r>
              <a:rPr lang="en-US" sz="1000" dirty="0"/>
              <a:t>+</a:t>
            </a:r>
          </a:p>
          <a:p>
            <a:r>
              <a:rPr lang="en-US" sz="1000" dirty="0"/>
              <a:t>                             </a:t>
            </a:r>
            <a:r>
              <a:rPr lang="en-US" sz="1000" dirty="0" err="1"/>
              <a:t>unempoyment_rate</a:t>
            </a:r>
            <a:r>
              <a:rPr lang="en-US" sz="1000" dirty="0"/>
              <a:t> + </a:t>
            </a:r>
            <a:r>
              <a:rPr lang="en-US" sz="1000" dirty="0" err="1"/>
              <a:t>pct_hosp_admits_medicaid</a:t>
            </a:r>
            <a:r>
              <a:rPr lang="en-US" sz="1000" dirty="0"/>
              <a:t> + </a:t>
            </a:r>
            <a:r>
              <a:rPr lang="en-US" sz="1000" dirty="0" err="1"/>
              <a:t>pct_snap_participation</a:t>
            </a:r>
            <a:r>
              <a:rPr lang="en-US" sz="1000" dirty="0"/>
              <a:t>, </a:t>
            </a:r>
          </a:p>
          <a:p>
            <a:r>
              <a:rPr lang="en-US" sz="1000" dirty="0"/>
              <a:t>                           data =  </a:t>
            </a:r>
            <a:r>
              <a:rPr lang="en-US" sz="1000" dirty="0" err="1"/>
              <a:t>new_data</a:t>
            </a:r>
            <a:r>
              <a:rPr lang="en-US" sz="1000" dirty="0"/>
              <a:t> ) </a:t>
            </a:r>
          </a:p>
          <a:p>
            <a:r>
              <a:rPr lang="en-US" sz="1000" dirty="0" err="1"/>
              <a:t>cand.models</a:t>
            </a:r>
            <a:r>
              <a:rPr lang="en-US" sz="1000" dirty="0"/>
              <a:t>[[2]] &lt;- </a:t>
            </a:r>
            <a:r>
              <a:rPr lang="en-US" sz="1000" dirty="0" err="1"/>
              <a:t>glm.nb</a:t>
            </a:r>
            <a:r>
              <a:rPr lang="en-US" sz="1000" dirty="0"/>
              <a:t>(pit_homelessness_2019 ~ offset(log(population)) + </a:t>
            </a:r>
            <a:r>
              <a:rPr lang="en-US" sz="1000" dirty="0" err="1"/>
              <a:t>median_rent</a:t>
            </a:r>
            <a:r>
              <a:rPr lang="en-US" sz="1000" dirty="0"/>
              <a:t> + </a:t>
            </a:r>
            <a:r>
              <a:rPr lang="en-US" sz="1000" dirty="0" err="1"/>
              <a:t>median_wage</a:t>
            </a:r>
            <a:r>
              <a:rPr lang="en-US" sz="1000" dirty="0"/>
              <a:t> + </a:t>
            </a:r>
          </a:p>
          <a:p>
            <a:r>
              <a:rPr lang="en-US" sz="1000" dirty="0"/>
              <a:t>                             </a:t>
            </a:r>
            <a:r>
              <a:rPr lang="en-US" sz="1000" dirty="0" err="1"/>
              <a:t>pct_below_avg_wage</a:t>
            </a:r>
            <a:r>
              <a:rPr lang="en-US" sz="1000" dirty="0"/>
              <a:t> + </a:t>
            </a:r>
            <a:r>
              <a:rPr lang="en-US" sz="1000" dirty="0" err="1"/>
              <a:t>pct_below_half_of_avg_wage</a:t>
            </a:r>
            <a:r>
              <a:rPr lang="en-US" sz="1000" dirty="0"/>
              <a:t> +</a:t>
            </a:r>
            <a:r>
              <a:rPr lang="en-US" sz="1000" dirty="0" err="1"/>
              <a:t>median_household_income</a:t>
            </a:r>
            <a:r>
              <a:rPr lang="en-US" sz="1000" dirty="0"/>
              <a:t>+</a:t>
            </a:r>
          </a:p>
          <a:p>
            <a:r>
              <a:rPr lang="en-US" sz="1000" dirty="0"/>
              <a:t>                             </a:t>
            </a:r>
            <a:r>
              <a:rPr lang="en-US" sz="1000" dirty="0" err="1"/>
              <a:t>unempoyment_rate</a:t>
            </a:r>
            <a:r>
              <a:rPr lang="en-US" sz="1000" dirty="0"/>
              <a:t> + </a:t>
            </a:r>
            <a:r>
              <a:rPr lang="en-US" sz="1000" dirty="0" err="1"/>
              <a:t>pct_hosp_admits_medicaid</a:t>
            </a:r>
            <a:r>
              <a:rPr lang="en-US" sz="1000" dirty="0"/>
              <a:t>, </a:t>
            </a:r>
          </a:p>
          <a:p>
            <a:r>
              <a:rPr lang="en-US" sz="1000" dirty="0"/>
              <a:t>                           data =  </a:t>
            </a:r>
            <a:r>
              <a:rPr lang="en-US" sz="1000" dirty="0" err="1"/>
              <a:t>new_data</a:t>
            </a:r>
            <a:r>
              <a:rPr lang="en-US" sz="1000" dirty="0"/>
              <a:t> ) </a:t>
            </a:r>
          </a:p>
          <a:p>
            <a:r>
              <a:rPr lang="en-US" sz="1000" dirty="0" err="1"/>
              <a:t>cand.models</a:t>
            </a:r>
            <a:r>
              <a:rPr lang="en-US" sz="1000" dirty="0"/>
              <a:t>[[3]] &lt;- </a:t>
            </a:r>
            <a:r>
              <a:rPr lang="en-US" sz="1000" dirty="0" err="1"/>
              <a:t>glm.nb</a:t>
            </a:r>
            <a:r>
              <a:rPr lang="en-US" sz="1000" dirty="0"/>
              <a:t>(pit_homelessness_2019 ~ offset(log(population)) + </a:t>
            </a:r>
            <a:r>
              <a:rPr lang="en-US" sz="1000" dirty="0" err="1"/>
              <a:t>median_rent</a:t>
            </a:r>
            <a:r>
              <a:rPr lang="en-US" sz="1000" dirty="0"/>
              <a:t> + </a:t>
            </a:r>
            <a:r>
              <a:rPr lang="en-US" sz="1000" dirty="0" err="1"/>
              <a:t>median_wage</a:t>
            </a:r>
            <a:r>
              <a:rPr lang="en-US" sz="1000" dirty="0"/>
              <a:t> + </a:t>
            </a:r>
          </a:p>
          <a:p>
            <a:r>
              <a:rPr lang="en-US" sz="1000" dirty="0"/>
              <a:t>                             </a:t>
            </a:r>
            <a:r>
              <a:rPr lang="en-US" sz="1000" dirty="0" err="1"/>
              <a:t>pct_below_avg_wage</a:t>
            </a:r>
            <a:r>
              <a:rPr lang="en-US" sz="1000" dirty="0"/>
              <a:t> + </a:t>
            </a:r>
            <a:r>
              <a:rPr lang="en-US" sz="1000" dirty="0" err="1"/>
              <a:t>pct_below_half_of_avg_wage</a:t>
            </a:r>
            <a:r>
              <a:rPr lang="en-US" sz="1000" dirty="0"/>
              <a:t> +</a:t>
            </a:r>
            <a:r>
              <a:rPr lang="en-US" sz="1000" dirty="0" err="1"/>
              <a:t>median_household_income</a:t>
            </a:r>
            <a:r>
              <a:rPr lang="en-US" sz="1000" dirty="0"/>
              <a:t>+</a:t>
            </a:r>
          </a:p>
          <a:p>
            <a:r>
              <a:rPr lang="en-US" sz="1000" dirty="0"/>
              <a:t>                             </a:t>
            </a:r>
            <a:r>
              <a:rPr lang="en-US" sz="1000" dirty="0" err="1"/>
              <a:t>unempoyment_rate</a:t>
            </a:r>
            <a:r>
              <a:rPr lang="en-US" sz="1000" dirty="0"/>
              <a:t>, </a:t>
            </a:r>
          </a:p>
          <a:p>
            <a:r>
              <a:rPr lang="en-US" sz="1000" dirty="0"/>
              <a:t>                           data =  </a:t>
            </a:r>
            <a:r>
              <a:rPr lang="en-US" sz="1000" dirty="0" err="1"/>
              <a:t>new_data</a:t>
            </a:r>
            <a:r>
              <a:rPr lang="en-US" sz="1000" dirty="0"/>
              <a:t> ) </a:t>
            </a:r>
          </a:p>
        </p:txBody>
      </p:sp>
    </p:spTree>
    <p:extLst>
      <p:ext uri="{BB962C8B-B14F-4D97-AF65-F5344CB8AC3E}">
        <p14:creationId xmlns:p14="http://schemas.microsoft.com/office/powerpoint/2010/main" val="29164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985E7C-B3B7-F3C1-7CF6-9C716A487030}"/>
              </a:ext>
            </a:extLst>
          </p:cNvPr>
          <p:cNvSpPr>
            <a:spLocks noGrp="1"/>
          </p:cNvSpPr>
          <p:nvPr>
            <p:ph type="title"/>
          </p:nvPr>
        </p:nvSpPr>
        <p:spPr>
          <a:xfrm>
            <a:off x="0" y="2"/>
            <a:ext cx="6858000" cy="40957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latin typeface="Segoe UI Semibold" panose="020B0702040204020203" pitchFamily="34" charset="0"/>
                <a:cs typeface="Segoe UI Semibold" panose="020B0702040204020203" pitchFamily="34" charset="0"/>
              </a:rPr>
              <a:t>Appendix R code</a:t>
            </a:r>
          </a:p>
        </p:txBody>
      </p:sp>
      <p:sp>
        <p:nvSpPr>
          <p:cNvPr id="6" name="TextBox 5">
            <a:extLst>
              <a:ext uri="{FF2B5EF4-FFF2-40B4-BE49-F238E27FC236}">
                <a16:creationId xmlns:a16="http://schemas.microsoft.com/office/drawing/2014/main" id="{79845F45-12C5-3E5F-88FB-96AC570D7361}"/>
              </a:ext>
            </a:extLst>
          </p:cNvPr>
          <p:cNvSpPr txBox="1"/>
          <p:nvPr/>
        </p:nvSpPr>
        <p:spPr>
          <a:xfrm>
            <a:off x="-66675" y="409576"/>
            <a:ext cx="3495675" cy="215444"/>
          </a:xfrm>
          <a:prstGeom prst="rect">
            <a:avLst/>
          </a:prstGeom>
          <a:noFill/>
        </p:spPr>
        <p:txBody>
          <a:bodyPr wrap="square" rtlCol="0">
            <a:spAutoFit/>
          </a:bodyPr>
          <a:lstStyle/>
          <a:p>
            <a:r>
              <a:rPr lang="en-US" sz="800" dirty="0"/>
              <a:t> </a:t>
            </a:r>
          </a:p>
        </p:txBody>
      </p:sp>
      <p:sp>
        <p:nvSpPr>
          <p:cNvPr id="11" name="TextBox 10">
            <a:extLst>
              <a:ext uri="{FF2B5EF4-FFF2-40B4-BE49-F238E27FC236}">
                <a16:creationId xmlns:a16="http://schemas.microsoft.com/office/drawing/2014/main" id="{66303796-119F-2FC9-D02D-F6150B3048E8}"/>
              </a:ext>
            </a:extLst>
          </p:cNvPr>
          <p:cNvSpPr txBox="1"/>
          <p:nvPr/>
        </p:nvSpPr>
        <p:spPr>
          <a:xfrm>
            <a:off x="0" y="409576"/>
            <a:ext cx="6858000" cy="400110"/>
          </a:xfrm>
          <a:prstGeom prst="rect">
            <a:avLst/>
          </a:prstGeom>
          <a:noFill/>
        </p:spPr>
        <p:txBody>
          <a:bodyPr wrap="square" rtlCol="0">
            <a:spAutoFit/>
          </a:bodyPr>
          <a:lstStyle/>
          <a:p>
            <a:endParaRPr lang="en-US" sz="1000" dirty="0"/>
          </a:p>
          <a:p>
            <a:endParaRPr lang="en-US" sz="1000" dirty="0"/>
          </a:p>
        </p:txBody>
      </p:sp>
      <p:sp>
        <p:nvSpPr>
          <p:cNvPr id="3" name="TextBox 2">
            <a:extLst>
              <a:ext uri="{FF2B5EF4-FFF2-40B4-BE49-F238E27FC236}">
                <a16:creationId xmlns:a16="http://schemas.microsoft.com/office/drawing/2014/main" id="{4549D2AC-3E88-B92B-F10A-61951D8878A5}"/>
              </a:ext>
            </a:extLst>
          </p:cNvPr>
          <p:cNvSpPr txBox="1"/>
          <p:nvPr/>
        </p:nvSpPr>
        <p:spPr>
          <a:xfrm>
            <a:off x="0" y="409576"/>
            <a:ext cx="6858000" cy="8402300"/>
          </a:xfrm>
          <a:prstGeom prst="rect">
            <a:avLst/>
          </a:prstGeom>
          <a:noFill/>
        </p:spPr>
        <p:txBody>
          <a:bodyPr wrap="square">
            <a:spAutoFit/>
          </a:bodyPr>
          <a:lstStyle/>
          <a:p>
            <a:endParaRPr lang="en-US" sz="900" dirty="0"/>
          </a:p>
          <a:p>
            <a:r>
              <a:rPr lang="en-US" sz="900" dirty="0"/>
              <a:t> </a:t>
            </a:r>
            <a:r>
              <a:rPr lang="en-US" sz="900" dirty="0" err="1"/>
              <a:t>cand.models</a:t>
            </a:r>
            <a:r>
              <a:rPr lang="en-US" sz="900" dirty="0"/>
              <a:t>[[4]] &lt;- </a:t>
            </a:r>
            <a:r>
              <a:rPr lang="en-US" sz="900" dirty="0" err="1"/>
              <a:t>glm.nb</a:t>
            </a:r>
            <a:r>
              <a:rPr lang="en-US" sz="900" dirty="0"/>
              <a:t>(pit_homelessness_2019 ~ offset(log(population)) + </a:t>
            </a:r>
            <a:r>
              <a:rPr lang="en-US" sz="900" dirty="0" err="1"/>
              <a:t>median_rent</a:t>
            </a:r>
            <a:r>
              <a:rPr lang="en-US" sz="900" dirty="0"/>
              <a:t> + </a:t>
            </a:r>
            <a:r>
              <a:rPr lang="en-US" sz="900" dirty="0" err="1"/>
              <a:t>median_wage</a:t>
            </a:r>
            <a:r>
              <a:rPr lang="en-US" sz="900" dirty="0"/>
              <a:t> + </a:t>
            </a:r>
          </a:p>
          <a:p>
            <a:r>
              <a:rPr lang="en-US" sz="900" dirty="0"/>
              <a:t>                             </a:t>
            </a:r>
            <a:r>
              <a:rPr lang="en-US" sz="900" dirty="0" err="1"/>
              <a:t>pct_below_avg_wage</a:t>
            </a:r>
            <a:r>
              <a:rPr lang="en-US" sz="900" dirty="0"/>
              <a:t> + </a:t>
            </a:r>
            <a:r>
              <a:rPr lang="en-US" sz="900" dirty="0" err="1"/>
              <a:t>pct_below_half_of_avg_wage</a:t>
            </a:r>
            <a:r>
              <a:rPr lang="en-US" sz="900" dirty="0"/>
              <a:t> +</a:t>
            </a:r>
            <a:r>
              <a:rPr lang="en-US" sz="900" dirty="0" err="1"/>
              <a:t>median_household_income</a:t>
            </a:r>
            <a:r>
              <a:rPr lang="en-US" sz="900" dirty="0"/>
              <a:t>, </a:t>
            </a:r>
          </a:p>
          <a:p>
            <a:r>
              <a:rPr lang="en-US" sz="900" dirty="0"/>
              <a:t>                           data =  </a:t>
            </a:r>
            <a:r>
              <a:rPr lang="en-US" sz="900" dirty="0" err="1"/>
              <a:t>new_data</a:t>
            </a:r>
            <a:r>
              <a:rPr lang="en-US" sz="900" dirty="0"/>
              <a:t>) </a:t>
            </a:r>
          </a:p>
          <a:p>
            <a:r>
              <a:rPr lang="en-US" sz="900" dirty="0" err="1"/>
              <a:t>cand.models</a:t>
            </a:r>
            <a:r>
              <a:rPr lang="en-US" sz="900" dirty="0"/>
              <a:t>[[5]] &lt;- </a:t>
            </a:r>
            <a:r>
              <a:rPr lang="en-US" sz="900" dirty="0" err="1"/>
              <a:t>glm.nb</a:t>
            </a:r>
            <a:r>
              <a:rPr lang="en-US" sz="900" dirty="0"/>
              <a:t>(pit_homelessness_2019 ~ offset(log(population)) + </a:t>
            </a:r>
            <a:r>
              <a:rPr lang="en-US" sz="900" dirty="0" err="1"/>
              <a:t>median_rent</a:t>
            </a:r>
            <a:r>
              <a:rPr lang="en-US" sz="900" dirty="0"/>
              <a:t> + </a:t>
            </a:r>
            <a:r>
              <a:rPr lang="en-US" sz="900" dirty="0" err="1"/>
              <a:t>median_wage</a:t>
            </a:r>
            <a:r>
              <a:rPr lang="en-US" sz="900" dirty="0"/>
              <a:t> + </a:t>
            </a:r>
          </a:p>
          <a:p>
            <a:r>
              <a:rPr lang="en-US" sz="900" dirty="0"/>
              <a:t>                             </a:t>
            </a:r>
            <a:r>
              <a:rPr lang="en-US" sz="900" dirty="0" err="1"/>
              <a:t>pct_below_avg_wage</a:t>
            </a:r>
            <a:r>
              <a:rPr lang="en-US" sz="900" dirty="0"/>
              <a:t>,</a:t>
            </a:r>
          </a:p>
          <a:p>
            <a:r>
              <a:rPr lang="en-US" sz="900" dirty="0"/>
              <a:t>                           data =  </a:t>
            </a:r>
            <a:r>
              <a:rPr lang="en-US" sz="900" dirty="0" err="1"/>
              <a:t>new_data</a:t>
            </a:r>
            <a:r>
              <a:rPr lang="en-US" sz="900" dirty="0"/>
              <a:t>) </a:t>
            </a:r>
          </a:p>
          <a:p>
            <a:r>
              <a:rPr lang="en-US" sz="900" dirty="0" err="1"/>
              <a:t>cand.models</a:t>
            </a:r>
            <a:r>
              <a:rPr lang="en-US" sz="900" dirty="0"/>
              <a:t>[[6]] &lt;- </a:t>
            </a:r>
            <a:r>
              <a:rPr lang="en-US" sz="900" dirty="0" err="1"/>
              <a:t>glm.nb</a:t>
            </a:r>
            <a:r>
              <a:rPr lang="en-US" sz="900" dirty="0"/>
              <a:t>(pit_homelessness_2019 ~ offset(log(population)) + </a:t>
            </a:r>
            <a:r>
              <a:rPr lang="en-US" sz="900" dirty="0" err="1"/>
              <a:t>median_rent</a:t>
            </a:r>
            <a:r>
              <a:rPr lang="en-US" sz="900" dirty="0"/>
              <a:t> + </a:t>
            </a:r>
            <a:r>
              <a:rPr lang="en-US" sz="900" dirty="0" err="1"/>
              <a:t>unempoyment_rate</a:t>
            </a:r>
            <a:r>
              <a:rPr lang="en-US" sz="900" dirty="0"/>
              <a:t> ,</a:t>
            </a:r>
          </a:p>
          <a:p>
            <a:r>
              <a:rPr lang="en-US" sz="900" dirty="0"/>
              <a:t>                           data =  </a:t>
            </a:r>
            <a:r>
              <a:rPr lang="en-US" sz="900" dirty="0" err="1"/>
              <a:t>new_data</a:t>
            </a:r>
            <a:r>
              <a:rPr lang="en-US" sz="900" dirty="0"/>
              <a:t>) </a:t>
            </a:r>
          </a:p>
          <a:p>
            <a:r>
              <a:rPr lang="en-US" sz="900" dirty="0" err="1"/>
              <a:t>cand.models</a:t>
            </a:r>
            <a:r>
              <a:rPr lang="en-US" sz="900" dirty="0"/>
              <a:t>[[7]] &lt;- </a:t>
            </a:r>
            <a:r>
              <a:rPr lang="en-US" sz="900" dirty="0" err="1"/>
              <a:t>glm.nb</a:t>
            </a:r>
            <a:r>
              <a:rPr lang="en-US" sz="900" dirty="0"/>
              <a:t>(pit_homelessness_2019 ~ offset(log(population)) + </a:t>
            </a:r>
            <a:r>
              <a:rPr lang="en-US" sz="900" dirty="0" err="1"/>
              <a:t>median_rent</a:t>
            </a:r>
            <a:r>
              <a:rPr lang="en-US" sz="900" dirty="0"/>
              <a:t>,</a:t>
            </a:r>
          </a:p>
          <a:p>
            <a:r>
              <a:rPr lang="en-US" sz="900" dirty="0"/>
              <a:t>                           data =  </a:t>
            </a:r>
            <a:r>
              <a:rPr lang="en-US" sz="900" dirty="0" err="1"/>
              <a:t>new_data</a:t>
            </a:r>
            <a:r>
              <a:rPr lang="en-US" sz="900" dirty="0"/>
              <a:t>) </a:t>
            </a:r>
          </a:p>
          <a:p>
            <a:r>
              <a:rPr lang="en-US" sz="900" dirty="0" err="1"/>
              <a:t>cand.models</a:t>
            </a:r>
            <a:r>
              <a:rPr lang="en-US" sz="900" dirty="0"/>
              <a:t>[[8]] &lt;- </a:t>
            </a:r>
            <a:r>
              <a:rPr lang="en-US" sz="900" dirty="0" err="1"/>
              <a:t>glm.nb</a:t>
            </a:r>
            <a:r>
              <a:rPr lang="en-US" sz="900" dirty="0"/>
              <a:t>(pit_homelessness_2019 ~ offset(log(population)) ,</a:t>
            </a:r>
          </a:p>
          <a:p>
            <a:r>
              <a:rPr lang="en-US" sz="900" dirty="0"/>
              <a:t>                           data =  </a:t>
            </a:r>
            <a:r>
              <a:rPr lang="en-US" sz="900" dirty="0" err="1"/>
              <a:t>new_data</a:t>
            </a:r>
            <a:r>
              <a:rPr lang="en-US" sz="900" dirty="0"/>
              <a:t>) </a:t>
            </a:r>
          </a:p>
          <a:p>
            <a:r>
              <a:rPr lang="en-US" sz="900" dirty="0" err="1"/>
              <a:t>cand.models</a:t>
            </a:r>
            <a:r>
              <a:rPr lang="en-US" sz="900" dirty="0"/>
              <a:t>[[9]] &lt;- </a:t>
            </a:r>
            <a:r>
              <a:rPr lang="en-US" sz="900" dirty="0" err="1"/>
              <a:t>glm.nb</a:t>
            </a:r>
            <a:r>
              <a:rPr lang="en-US" sz="900" dirty="0"/>
              <a:t>(pit_homelessness_2019 ~ offset(log(population)) + </a:t>
            </a:r>
            <a:r>
              <a:rPr lang="en-US" sz="900" dirty="0" err="1"/>
              <a:t>median_rent</a:t>
            </a:r>
            <a:r>
              <a:rPr lang="en-US" sz="900" dirty="0"/>
              <a:t> + log(</a:t>
            </a:r>
            <a:r>
              <a:rPr lang="en-US" sz="900" dirty="0" err="1"/>
              <a:t>unempoyment_rate</a:t>
            </a:r>
            <a:r>
              <a:rPr lang="en-US" sz="900" dirty="0"/>
              <a:t>) ,</a:t>
            </a:r>
          </a:p>
          <a:p>
            <a:r>
              <a:rPr lang="en-US" sz="900" dirty="0"/>
              <a:t>                           data =  </a:t>
            </a:r>
            <a:r>
              <a:rPr lang="en-US" sz="900" dirty="0" err="1"/>
              <a:t>new_data</a:t>
            </a:r>
            <a:r>
              <a:rPr lang="en-US" sz="900" dirty="0"/>
              <a:t>) </a:t>
            </a:r>
          </a:p>
          <a:p>
            <a:r>
              <a:rPr lang="en-US" sz="900" dirty="0" err="1"/>
              <a:t>cand.models</a:t>
            </a:r>
            <a:r>
              <a:rPr lang="en-US" sz="900" dirty="0"/>
              <a:t>[[10]] &lt;- </a:t>
            </a:r>
            <a:r>
              <a:rPr lang="en-US" sz="900" dirty="0" err="1"/>
              <a:t>glm.nb</a:t>
            </a:r>
            <a:r>
              <a:rPr lang="en-US" sz="900" dirty="0"/>
              <a:t>(pit_homelessness_2019 ~ offset(log(population)) + log(</a:t>
            </a:r>
            <a:r>
              <a:rPr lang="en-US" sz="900" dirty="0" err="1"/>
              <a:t>median_rent</a:t>
            </a:r>
            <a:r>
              <a:rPr lang="en-US" sz="900" dirty="0"/>
              <a:t>) + log(</a:t>
            </a:r>
            <a:r>
              <a:rPr lang="en-US" sz="900" dirty="0" err="1"/>
              <a:t>unempoyment_rate</a:t>
            </a:r>
            <a:r>
              <a:rPr lang="en-US" sz="900" dirty="0"/>
              <a:t>) ,</a:t>
            </a:r>
          </a:p>
          <a:p>
            <a:r>
              <a:rPr lang="en-US" sz="900" dirty="0"/>
              <a:t>                           data =  </a:t>
            </a:r>
            <a:r>
              <a:rPr lang="en-US" sz="900" dirty="0" err="1"/>
              <a:t>new_data</a:t>
            </a:r>
            <a:r>
              <a:rPr lang="en-US" sz="900" dirty="0"/>
              <a:t>) </a:t>
            </a:r>
          </a:p>
          <a:p>
            <a:r>
              <a:rPr lang="en-US" sz="900" dirty="0"/>
              <a:t> </a:t>
            </a:r>
          </a:p>
          <a:p>
            <a:r>
              <a:rPr lang="en-US" sz="900" dirty="0"/>
              <a:t># name the models </a:t>
            </a:r>
          </a:p>
          <a:p>
            <a:r>
              <a:rPr lang="en-US" sz="900" dirty="0" err="1"/>
              <a:t>model.names</a:t>
            </a:r>
            <a:r>
              <a:rPr lang="en-US" sz="900" dirty="0"/>
              <a:t> &lt;- c("1", "2", "3", "4", "5", "6", "7", "8","9","10")</a:t>
            </a:r>
          </a:p>
          <a:p>
            <a:r>
              <a:rPr lang="en-US" sz="900" dirty="0"/>
              <a:t>                 </a:t>
            </a:r>
          </a:p>
          <a:p>
            <a:r>
              <a:rPr lang="en-US" sz="900" dirty="0"/>
              <a:t>names(</a:t>
            </a:r>
            <a:r>
              <a:rPr lang="en-US" sz="900" dirty="0" err="1"/>
              <a:t>cand.models</a:t>
            </a:r>
            <a:r>
              <a:rPr lang="en-US" sz="900" dirty="0"/>
              <a:t>) &lt;- </a:t>
            </a:r>
            <a:r>
              <a:rPr lang="en-US" sz="900" dirty="0" err="1"/>
              <a:t>model.names</a:t>
            </a:r>
            <a:r>
              <a:rPr lang="en-US" sz="900" dirty="0"/>
              <a:t> </a:t>
            </a:r>
          </a:p>
          <a:p>
            <a:r>
              <a:rPr lang="en-US" sz="900" dirty="0"/>
              <a:t># calculate and combine AIC, AIC weights, and BIC </a:t>
            </a:r>
          </a:p>
          <a:p>
            <a:r>
              <a:rPr lang="en-US" sz="900" dirty="0"/>
              <a:t>results &lt;- </a:t>
            </a:r>
            <a:r>
              <a:rPr lang="en-US" sz="900" dirty="0" err="1"/>
              <a:t>data.frame</a:t>
            </a:r>
            <a:r>
              <a:rPr lang="en-US" sz="900" dirty="0"/>
              <a:t>(models = </a:t>
            </a:r>
            <a:r>
              <a:rPr lang="en-US" sz="900" dirty="0" err="1"/>
              <a:t>model.names</a:t>
            </a:r>
            <a:r>
              <a:rPr lang="en-US" sz="900" dirty="0"/>
              <a:t>) </a:t>
            </a:r>
          </a:p>
          <a:p>
            <a:r>
              <a:rPr lang="en-US" sz="900" dirty="0" err="1"/>
              <a:t>results$bic.val</a:t>
            </a:r>
            <a:r>
              <a:rPr lang="en-US" sz="900" dirty="0"/>
              <a:t> &lt;- </a:t>
            </a:r>
            <a:r>
              <a:rPr lang="en-US" sz="900" dirty="0" err="1"/>
              <a:t>unlist</a:t>
            </a:r>
            <a:r>
              <a:rPr lang="en-US" sz="900" dirty="0"/>
              <a:t>(</a:t>
            </a:r>
            <a:r>
              <a:rPr lang="en-US" sz="900" dirty="0" err="1"/>
              <a:t>lapply</a:t>
            </a:r>
            <a:r>
              <a:rPr lang="en-US" sz="900" dirty="0"/>
              <a:t>(</a:t>
            </a:r>
            <a:r>
              <a:rPr lang="en-US" sz="900" dirty="0" err="1"/>
              <a:t>cand.models</a:t>
            </a:r>
            <a:r>
              <a:rPr lang="en-US" sz="900" dirty="0"/>
              <a:t>, BIC)) </a:t>
            </a:r>
          </a:p>
          <a:p>
            <a:r>
              <a:rPr lang="en-US" sz="900" dirty="0" err="1"/>
              <a:t>results$bic.rank</a:t>
            </a:r>
            <a:r>
              <a:rPr lang="en-US" sz="900" dirty="0"/>
              <a:t> &lt;- rank(</a:t>
            </a:r>
            <a:r>
              <a:rPr lang="en-US" sz="900" dirty="0" err="1"/>
              <a:t>results$bic.val</a:t>
            </a:r>
            <a:r>
              <a:rPr lang="en-US" sz="900" dirty="0"/>
              <a:t>) </a:t>
            </a:r>
          </a:p>
          <a:p>
            <a:r>
              <a:rPr lang="en-US" sz="900" dirty="0" err="1"/>
              <a:t>results$aic.val</a:t>
            </a:r>
            <a:r>
              <a:rPr lang="en-US" sz="900" dirty="0"/>
              <a:t> &lt;- </a:t>
            </a:r>
            <a:r>
              <a:rPr lang="en-US" sz="900" dirty="0" err="1"/>
              <a:t>unlist</a:t>
            </a:r>
            <a:r>
              <a:rPr lang="en-US" sz="900" dirty="0"/>
              <a:t>(</a:t>
            </a:r>
            <a:r>
              <a:rPr lang="en-US" sz="900" dirty="0" err="1"/>
              <a:t>lapply</a:t>
            </a:r>
            <a:r>
              <a:rPr lang="en-US" sz="900" dirty="0"/>
              <a:t>(</a:t>
            </a:r>
            <a:r>
              <a:rPr lang="en-US" sz="900" dirty="0" err="1"/>
              <a:t>cand.models</a:t>
            </a:r>
            <a:r>
              <a:rPr lang="en-US" sz="900" dirty="0"/>
              <a:t>, AIC)) </a:t>
            </a:r>
          </a:p>
          <a:p>
            <a:r>
              <a:rPr lang="en-US" sz="900" dirty="0" err="1"/>
              <a:t>results$aic.delta</a:t>
            </a:r>
            <a:r>
              <a:rPr lang="en-US" sz="900" dirty="0"/>
              <a:t> &lt;- </a:t>
            </a:r>
            <a:r>
              <a:rPr lang="en-US" sz="900" dirty="0" err="1"/>
              <a:t>results$aic.val-min</a:t>
            </a:r>
            <a:r>
              <a:rPr lang="en-US" sz="900" dirty="0"/>
              <a:t>(</a:t>
            </a:r>
            <a:r>
              <a:rPr lang="en-US" sz="900" dirty="0" err="1"/>
              <a:t>results$aic.val</a:t>
            </a:r>
            <a:r>
              <a:rPr lang="en-US" sz="900" dirty="0"/>
              <a:t>) </a:t>
            </a:r>
          </a:p>
          <a:p>
            <a:endParaRPr lang="en-US" sz="900" dirty="0"/>
          </a:p>
          <a:p>
            <a:r>
              <a:rPr lang="en-US" sz="900" dirty="0" err="1"/>
              <a:t>results$aic.likelihood</a:t>
            </a:r>
            <a:r>
              <a:rPr lang="en-US" sz="900" dirty="0"/>
              <a:t> &lt;- exp(-0.5* </a:t>
            </a:r>
            <a:r>
              <a:rPr lang="en-US" sz="900" dirty="0" err="1"/>
              <a:t>results$aic.delta</a:t>
            </a:r>
            <a:r>
              <a:rPr lang="en-US" sz="900" dirty="0"/>
              <a:t>) </a:t>
            </a:r>
          </a:p>
          <a:p>
            <a:r>
              <a:rPr lang="en-US" sz="900" dirty="0" err="1"/>
              <a:t>results$aic.weight</a:t>
            </a:r>
            <a:r>
              <a:rPr lang="en-US" sz="900" dirty="0"/>
              <a:t> &lt;- </a:t>
            </a:r>
            <a:r>
              <a:rPr lang="en-US" sz="900" dirty="0" err="1"/>
              <a:t>results$aic.likelihood</a:t>
            </a:r>
            <a:r>
              <a:rPr lang="en-US" sz="900" dirty="0"/>
              <a:t>/sum(</a:t>
            </a:r>
            <a:r>
              <a:rPr lang="en-US" sz="900" dirty="0" err="1"/>
              <a:t>results$aic.likelihood</a:t>
            </a:r>
            <a:r>
              <a:rPr lang="en-US" sz="900" dirty="0"/>
              <a:t>) </a:t>
            </a:r>
          </a:p>
          <a:p>
            <a:r>
              <a:rPr lang="en-US" sz="900" dirty="0"/>
              <a:t># sort models by AIC weight </a:t>
            </a:r>
          </a:p>
          <a:p>
            <a:r>
              <a:rPr lang="en-US" sz="900" dirty="0"/>
              <a:t>results &lt;- results[rev(order(results[, "</a:t>
            </a:r>
            <a:r>
              <a:rPr lang="en-US" sz="900" dirty="0" err="1"/>
              <a:t>aic.weight</a:t>
            </a:r>
            <a:r>
              <a:rPr lang="en-US" sz="900" dirty="0"/>
              <a:t>"])),] </a:t>
            </a:r>
          </a:p>
          <a:p>
            <a:r>
              <a:rPr lang="en-US" sz="900" dirty="0" err="1"/>
              <a:t>results$cum.aic.weight</a:t>
            </a:r>
            <a:r>
              <a:rPr lang="en-US" sz="900" dirty="0"/>
              <a:t> &lt;- </a:t>
            </a:r>
            <a:r>
              <a:rPr lang="en-US" sz="900" dirty="0" err="1"/>
              <a:t>cumsum</a:t>
            </a:r>
            <a:r>
              <a:rPr lang="en-US" sz="900" dirty="0"/>
              <a:t>(results[, "</a:t>
            </a:r>
            <a:r>
              <a:rPr lang="en-US" sz="900" dirty="0" err="1"/>
              <a:t>aic.weight</a:t>
            </a:r>
            <a:r>
              <a:rPr lang="en-US" sz="900" dirty="0"/>
              <a:t>"])</a:t>
            </a:r>
          </a:p>
          <a:p>
            <a:endParaRPr lang="en-US" sz="900" dirty="0"/>
          </a:p>
          <a:p>
            <a:endParaRPr lang="en-US" sz="900" dirty="0"/>
          </a:p>
          <a:p>
            <a:r>
              <a:rPr lang="en-US" sz="900" dirty="0"/>
              <a:t>#Results for Final Count Regression Model (Negative Binomial)</a:t>
            </a:r>
          </a:p>
          <a:p>
            <a:r>
              <a:rPr lang="en-US" sz="900" dirty="0"/>
              <a:t>results</a:t>
            </a:r>
          </a:p>
          <a:p>
            <a:endParaRPr lang="en-US" sz="900" dirty="0"/>
          </a:p>
          <a:p>
            <a:r>
              <a:rPr lang="en-US" sz="900" dirty="0" err="1"/>
              <a:t>final_model</a:t>
            </a:r>
            <a:r>
              <a:rPr lang="en-US" sz="900" dirty="0"/>
              <a:t>&lt;-</a:t>
            </a:r>
            <a:r>
              <a:rPr lang="en-US" sz="900" dirty="0" err="1"/>
              <a:t>glm.nb</a:t>
            </a:r>
            <a:r>
              <a:rPr lang="en-US" sz="900" dirty="0"/>
              <a:t>(pit_homelessness_2019 ~ offset(log(population)) + log(</a:t>
            </a:r>
            <a:r>
              <a:rPr lang="en-US" sz="900" dirty="0" err="1"/>
              <a:t>median_rent</a:t>
            </a:r>
            <a:r>
              <a:rPr lang="en-US" sz="900" dirty="0"/>
              <a:t>) + log(</a:t>
            </a:r>
            <a:r>
              <a:rPr lang="en-US" sz="900" dirty="0" err="1"/>
              <a:t>unempoyment_rate</a:t>
            </a:r>
            <a:r>
              <a:rPr lang="en-US" sz="900" dirty="0"/>
              <a:t>) ,</a:t>
            </a:r>
          </a:p>
          <a:p>
            <a:r>
              <a:rPr lang="en-US" sz="900" dirty="0"/>
              <a:t>                    data =  </a:t>
            </a:r>
            <a:r>
              <a:rPr lang="en-US" sz="900" dirty="0" err="1"/>
              <a:t>new_data</a:t>
            </a:r>
            <a:r>
              <a:rPr lang="en-US" sz="900" dirty="0"/>
              <a:t>) </a:t>
            </a:r>
          </a:p>
          <a:p>
            <a:endParaRPr lang="en-US" sz="900" dirty="0"/>
          </a:p>
          <a:p>
            <a:r>
              <a:rPr lang="en-US" sz="900" dirty="0"/>
              <a:t>#model 10 appears best across all model compassion</a:t>
            </a:r>
          </a:p>
          <a:p>
            <a:endParaRPr lang="en-US" sz="900" dirty="0"/>
          </a:p>
          <a:p>
            <a:r>
              <a:rPr lang="en-US" sz="900" dirty="0"/>
              <a:t>summary(</a:t>
            </a:r>
            <a:r>
              <a:rPr lang="en-US" sz="900" dirty="0" err="1"/>
              <a:t>final_model</a:t>
            </a:r>
            <a:r>
              <a:rPr lang="en-US" sz="900" dirty="0"/>
              <a:t>)</a:t>
            </a:r>
          </a:p>
          <a:p>
            <a:r>
              <a:rPr lang="en-US" sz="900" dirty="0" err="1"/>
              <a:t>coef</a:t>
            </a:r>
            <a:r>
              <a:rPr lang="en-US" sz="900" dirty="0"/>
              <a:t>(summary(</a:t>
            </a:r>
            <a:r>
              <a:rPr lang="en-US" sz="900" dirty="0" err="1"/>
              <a:t>final_model</a:t>
            </a:r>
            <a:r>
              <a:rPr lang="en-US" sz="900" dirty="0"/>
              <a:t>))</a:t>
            </a:r>
          </a:p>
          <a:p>
            <a:endParaRPr lang="en-US" sz="900" dirty="0"/>
          </a:p>
          <a:p>
            <a:r>
              <a:rPr lang="en-US" sz="900" dirty="0" err="1"/>
              <a:t>confint</a:t>
            </a:r>
            <a:r>
              <a:rPr lang="en-US" sz="900" dirty="0"/>
              <a:t>(</a:t>
            </a:r>
            <a:r>
              <a:rPr lang="en-US" sz="900" dirty="0" err="1"/>
              <a:t>final_model</a:t>
            </a:r>
            <a:r>
              <a:rPr lang="en-US" sz="900" dirty="0"/>
              <a:t>)</a:t>
            </a:r>
          </a:p>
          <a:p>
            <a:r>
              <a:rPr lang="en-US" sz="900" dirty="0"/>
              <a:t>rm(table)</a:t>
            </a:r>
          </a:p>
          <a:p>
            <a:r>
              <a:rPr lang="en-US" sz="900" dirty="0"/>
              <a:t>table&lt;-</a:t>
            </a:r>
            <a:r>
              <a:rPr lang="en-US" sz="900" dirty="0" err="1"/>
              <a:t>cbind</a:t>
            </a:r>
            <a:r>
              <a:rPr lang="en-US" sz="900" dirty="0"/>
              <a:t>(estimate = </a:t>
            </a:r>
            <a:r>
              <a:rPr lang="en-US" sz="900" dirty="0" err="1"/>
              <a:t>coef</a:t>
            </a:r>
            <a:r>
              <a:rPr lang="en-US" sz="900" dirty="0"/>
              <a:t>(summary(</a:t>
            </a:r>
            <a:r>
              <a:rPr lang="en-US" sz="900" dirty="0" err="1"/>
              <a:t>final_model</a:t>
            </a:r>
            <a:r>
              <a:rPr lang="en-US" sz="900" dirty="0"/>
              <a:t>)),</a:t>
            </a:r>
          </a:p>
          <a:p>
            <a:r>
              <a:rPr lang="en-US" sz="900" dirty="0"/>
              <a:t>          </a:t>
            </a:r>
            <a:r>
              <a:rPr lang="en-US" sz="900" dirty="0" err="1"/>
              <a:t>confint</a:t>
            </a:r>
            <a:r>
              <a:rPr lang="en-US" sz="900" dirty="0"/>
              <a:t>(</a:t>
            </a:r>
            <a:r>
              <a:rPr lang="en-US" sz="900" dirty="0" err="1"/>
              <a:t>final_model</a:t>
            </a:r>
            <a:r>
              <a:rPr lang="en-US" sz="900" dirty="0"/>
              <a:t>))</a:t>
            </a:r>
          </a:p>
          <a:p>
            <a:endParaRPr lang="en-US" sz="900" dirty="0"/>
          </a:p>
          <a:p>
            <a:r>
              <a:rPr lang="en-US" sz="900" dirty="0" err="1"/>
              <a:t>kable</a:t>
            </a:r>
            <a:r>
              <a:rPr lang="en-US" sz="900" dirty="0"/>
              <a:t>(table, escape=F, align=c("</a:t>
            </a:r>
            <a:r>
              <a:rPr lang="en-US" sz="900" dirty="0" err="1"/>
              <a:t>l",rep</a:t>
            </a:r>
            <a:r>
              <a:rPr lang="en-US" sz="900" dirty="0"/>
              <a:t>("r",8))) %&gt;%</a:t>
            </a:r>
          </a:p>
          <a:p>
            <a:r>
              <a:rPr lang="en-US" sz="900" dirty="0"/>
              <a:t>  </a:t>
            </a:r>
            <a:r>
              <a:rPr lang="en-US" sz="900" dirty="0" err="1"/>
              <a:t>kable_styling</a:t>
            </a:r>
            <a:r>
              <a:rPr lang="en-US" sz="900" dirty="0"/>
              <a:t>(</a:t>
            </a:r>
            <a:r>
              <a:rPr lang="en-US" sz="900" dirty="0" err="1"/>
              <a:t>full_width</a:t>
            </a:r>
            <a:r>
              <a:rPr lang="en-US" sz="900" dirty="0"/>
              <a:t> = </a:t>
            </a:r>
            <a:r>
              <a:rPr lang="en-US" sz="900" dirty="0" err="1"/>
              <a:t>F,position</a:t>
            </a:r>
            <a:r>
              <a:rPr lang="en-US" sz="900" dirty="0"/>
              <a:t>="left")</a:t>
            </a:r>
          </a:p>
          <a:p>
            <a:endParaRPr lang="en-US" sz="900" dirty="0"/>
          </a:p>
          <a:p>
            <a:r>
              <a:rPr lang="en-US" sz="900" dirty="0"/>
              <a:t> </a:t>
            </a:r>
          </a:p>
          <a:p>
            <a:r>
              <a:rPr lang="en-US" sz="900" dirty="0"/>
              <a:t>exp(1.6838*log(1.1))</a:t>
            </a:r>
          </a:p>
          <a:p>
            <a:r>
              <a:rPr lang="en-US" sz="900" dirty="0"/>
              <a:t>exp(1.4067*log(1.05))</a:t>
            </a:r>
          </a:p>
        </p:txBody>
      </p:sp>
    </p:spTree>
    <p:extLst>
      <p:ext uri="{BB962C8B-B14F-4D97-AF65-F5344CB8AC3E}">
        <p14:creationId xmlns:p14="http://schemas.microsoft.com/office/powerpoint/2010/main" val="2756918867"/>
      </p:ext>
    </p:extLst>
  </p:cSld>
  <p:clrMapOvr>
    <a:masterClrMapping/>
  </p:clrMapOvr>
</p:sld>
</file>

<file path=ppt/theme/theme1.xml><?xml version="1.0" encoding="utf-8"?>
<a:theme xmlns:a="http://schemas.openxmlformats.org/drawingml/2006/main" name="Office Theme">
  <a:themeElements>
    <a:clrScheme name="DSU New">
      <a:dk1>
        <a:sysClr val="windowText" lastClr="000000"/>
      </a:dk1>
      <a:lt1>
        <a:sysClr val="window" lastClr="FFFFFF"/>
      </a:lt1>
      <a:dk2>
        <a:srgbClr val="000000"/>
      </a:dk2>
      <a:lt2>
        <a:srgbClr val="FFFFFF"/>
      </a:lt2>
      <a:accent1>
        <a:srgbClr val="D22730"/>
      </a:accent1>
      <a:accent2>
        <a:srgbClr val="003057"/>
      </a:accent2>
      <a:accent3>
        <a:srgbClr val="005EAA"/>
      </a:accent3>
      <a:accent4>
        <a:srgbClr val="41B6C4"/>
      </a:accent4>
      <a:accent5>
        <a:srgbClr val="000000"/>
      </a:accent5>
      <a:accent6>
        <a:srgbClr val="FFFFFF"/>
      </a:accent6>
      <a:hlink>
        <a:srgbClr val="009FDA"/>
      </a:hlink>
      <a:folHlink>
        <a:srgbClr val="D40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28FDE79D0528429484B39D788D9B11" ma:contentTypeVersion="14" ma:contentTypeDescription="Create a new document." ma:contentTypeScope="" ma:versionID="647856625ebc86de81b98da8a8f43c58">
  <xsd:schema xmlns:xsd="http://www.w3.org/2001/XMLSchema" xmlns:xs="http://www.w3.org/2001/XMLSchema" xmlns:p="http://schemas.microsoft.com/office/2006/metadata/properties" xmlns:ns1="http://schemas.microsoft.com/sharepoint/v3" xmlns:ns3="ce0cc384-7d90-49d2-886c-ed1b3f79e86e" xmlns:ns4="b0563af3-add7-4ba1-9257-34f88286e773" targetNamespace="http://schemas.microsoft.com/office/2006/metadata/properties" ma:root="true" ma:fieldsID="8f61919b75bc3afbb66612b28ede1d6a" ns1:_="" ns3:_="" ns4:_="">
    <xsd:import namespace="http://schemas.microsoft.com/sharepoint/v3"/>
    <xsd:import namespace="ce0cc384-7d90-49d2-886c-ed1b3f79e86e"/>
    <xsd:import namespace="b0563af3-add7-4ba1-9257-34f88286e77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0cc384-7d90-49d2-886c-ed1b3f79e8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563af3-add7-4ba1-9257-34f88286e77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A17E6D-325E-4736-8008-7DF6485C0996}">
  <ds:schemaRefs>
    <ds:schemaRef ds:uri="http://www.w3.org/XML/1998/namespace"/>
    <ds:schemaRef ds:uri="b0563af3-add7-4ba1-9257-34f88286e773"/>
    <ds:schemaRef ds:uri="http://purl.org/dc/elements/1.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ce0cc384-7d90-49d2-886c-ed1b3f79e86e"/>
    <ds:schemaRef ds:uri="http://schemas.microsoft.com/sharepoint/v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CE0ABBCC-2345-4843-B5A4-9242C63ECE9B}">
  <ds:schemaRefs>
    <ds:schemaRef ds:uri="http://schemas.microsoft.com/sharepoint/v3/contenttype/forms"/>
  </ds:schemaRefs>
</ds:datastoreItem>
</file>

<file path=customXml/itemProps3.xml><?xml version="1.0" encoding="utf-8"?>
<ds:datastoreItem xmlns:ds="http://schemas.openxmlformats.org/officeDocument/2006/customXml" ds:itemID="{2FE0A4F8-605F-462F-B68E-F866913BBB2F}">
  <ds:schemaRefs>
    <ds:schemaRef ds:uri="b0563af3-add7-4ba1-9257-34f88286e773"/>
    <ds:schemaRef ds:uri="ce0cc384-7d90-49d2-886c-ed1b3f79e8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439</TotalTime>
  <Words>4248</Words>
  <Application>Microsoft Office PowerPoint</Application>
  <PresentationFormat>A4 Paper (210x297 mm)</PresentationFormat>
  <Paragraphs>385</Paragraphs>
  <Slides>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PingFang SC</vt:lpstr>
      <vt:lpstr>Arial</vt:lpstr>
      <vt:lpstr>Calibri</vt:lpstr>
      <vt:lpstr>Calibri Light</vt:lpstr>
      <vt:lpstr>Segoe UI</vt:lpstr>
      <vt:lpstr>Segoe UI Black</vt:lpstr>
      <vt:lpstr>Segoe UI Light</vt:lpstr>
      <vt:lpstr>Segoe UI Semibold</vt:lpstr>
      <vt:lpstr>Segoe UI Semilight</vt:lpstr>
      <vt:lpstr>Office Theme</vt:lpstr>
      <vt:lpstr>PowerPoint Presentation</vt:lpstr>
      <vt:lpstr>PowerPoint Presentation</vt:lpstr>
      <vt:lpstr>Appendix R code</vt:lpstr>
      <vt:lpstr>Appendix R code</vt:lpstr>
      <vt:lpstr>Appendix 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Chiang, Shawn (CDC/DDPHSIS/CPR/DEO) (CTR)</dc:creator>
  <cp:lastModifiedBy>Shi, Minchan (Daisy) (CDC/DDID/NCIRD/DVD) (CTR)</cp:lastModifiedBy>
  <cp:revision>118</cp:revision>
  <dcterms:created xsi:type="dcterms:W3CDTF">2020-08-14T19:12:05Z</dcterms:created>
  <dcterms:modified xsi:type="dcterms:W3CDTF">2023-02-28T16:24:59Z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0x010100CB28FDE79D0528429484B39D788D9B11</vt:lpwstr>
  </property>
  <property fmtid="{D5CDD505-2E9C-101B-9397-08002B2CF9AE}" pid="3" name="MSIP_Label_7b94a7b8-f06c-4dfe-bdcc-9b548fd58c31_Enabled">
    <vt:lpwstr>true</vt:lpwstr>
  </property>
  <property fmtid="{D5CDD505-2E9C-101B-9397-08002B2CF9AE}" pid="4" name="MSIP_Label_7b94a7b8-f06c-4dfe-bdcc-9b548fd58c31_SetDate">
    <vt:lpwstr>2020-10-27T18:56:03Z</vt:lpwstr>
  </property>
  <property fmtid="{D5CDD505-2E9C-101B-9397-08002B2CF9AE}" pid="5" name="MSIP_Label_7b94a7b8-f06c-4dfe-bdcc-9b548fd58c31_Method">
    <vt:lpwstr>Privileged</vt:lpwstr>
  </property>
  <property fmtid="{D5CDD505-2E9C-101B-9397-08002B2CF9AE}" pid="6" name="MSIP_Label_7b94a7b8-f06c-4dfe-bdcc-9b548fd58c31_Name">
    <vt:lpwstr>7b94a7b8-f06c-4dfe-bdcc-9b548fd58c31</vt:lpwstr>
  </property>
  <property fmtid="{D5CDD505-2E9C-101B-9397-08002B2CF9AE}" pid="7" name="MSIP_Label_7b94a7b8-f06c-4dfe-bdcc-9b548fd58c31_SiteId">
    <vt:lpwstr>9ce70869-60db-44fd-abe8-d2767077fc8f</vt:lpwstr>
  </property>
  <property fmtid="{D5CDD505-2E9C-101B-9397-08002B2CF9AE}" pid="8" name="MSIP_Label_7b94a7b8-f06c-4dfe-bdcc-9b548fd58c31_ActionId">
    <vt:lpwstr>c630ded1-b775-452e-8086-8fbd46f5b33d</vt:lpwstr>
  </property>
  <property fmtid="{D5CDD505-2E9C-101B-9397-08002B2CF9AE}" pid="9" name="MSIP_Label_7b94a7b8-f06c-4dfe-bdcc-9b548fd58c31_ContentBits">
    <vt:lpwstr>0</vt:lpwstr>
  </property>
</Properties>
</file>