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BD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78" d="100"/>
          <a:sy n="78" d="100"/>
        </p:scale>
        <p:origin x="866" y="3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61" Type="http://schemas.openxmlformats.org/officeDocument/2006/relationships/tableStyles" Target="tableStyles.xml" /><Relationship Id="rId1" Type="http://schemas.openxmlformats.org/officeDocument/2006/relationships/slideMaster" Target="slideMasters/slideMaster1.xml" /><Relationship Id="rId60" Type="http://schemas.openxmlformats.org/officeDocument/2006/relationships/theme" Target="theme/theme1.xml" /><Relationship Id="rId59" Type="http://schemas.openxmlformats.org/officeDocument/2006/relationships/viewProps" Target="viewProps.xml" /><Relationship Id="rId5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p:cNvGrpSpPr/>
          <p:nvPr userDrawn="1"/>
        </p:nvGrpSpPr>
        <p:grpSpPr>
          <a:xfrm>
            <a:off x="-3" y="-152706"/>
            <a:ext cx="12192002" cy="5471532"/>
            <a:chOff x="-34658" y="-700"/>
            <a:chExt cx="12210970" cy="5471532"/>
          </a:xfrm>
        </p:grpSpPr>
        <p:sp>
          <p:nvSpPr>
            <p:cNvPr id="8" name="Google Shape;471;p85"/>
            <p:cNvSpPr>
              <a:spLocks noChangeAspect="1"/>
            </p:cNvSpPr>
            <p:nvPr userDrawn="1"/>
          </p:nvSpPr>
          <p:spPr>
            <a:xfrm rot="10800000">
              <a:off x="-34658" y="-700"/>
              <a:ext cx="12210969" cy="4843509"/>
            </a:xfrm>
            <a:prstGeom prst="rect">
              <a:avLst/>
            </a:prstGeom>
            <a:solidFill>
              <a:srgbClr val="10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9" name="Google Shape;472;p85"/>
            <p:cNvSpPr>
              <a:spLocks noChangeAspect="1"/>
            </p:cNvSpPr>
            <p:nvPr userDrawn="1"/>
          </p:nvSpPr>
          <p:spPr>
            <a:xfrm rot="16200000">
              <a:off x="5756819" y="-948662"/>
              <a:ext cx="628020" cy="12210967"/>
            </a:xfrm>
            <a:prstGeom prst="rect">
              <a:avLst/>
            </a:prstGeom>
            <a:solidFill>
              <a:srgbClr val="7AA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p:cNvSpPr>
            <a:spLocks noGrp="1"/>
          </p:cNvSpPr>
          <p:nvPr>
            <p:ph type="ctrTitle"/>
          </p:nvPr>
        </p:nvSpPr>
        <p:spPr>
          <a:xfrm>
            <a:off x="302171" y="1667218"/>
            <a:ext cx="11587657" cy="1117520"/>
          </a:xfrm>
        </p:spPr>
        <p:txBody>
          <a:bodyPr anchor="b"/>
          <a:lstStyle>
            <a:lvl1pPr algn="ctr">
              <a:defRPr sz="6000">
                <a:solidFill>
                  <a:schemeClr val="bg1">
                    <a:lumMod val="95000"/>
                  </a:schemeClr>
                </a:solidFill>
              </a:defRPr>
            </a:lvl1pPr>
          </a:lstStyle>
          <a:p>
            <a:r>
              <a:rPr lang="en-US" dirty="0"/>
              <a:t>Click to edit Master title style</a:t>
            </a:r>
          </a:p>
        </p:txBody>
      </p:sp>
      <p:sp>
        <p:nvSpPr>
          <p:cNvPr id="3" name="Subtitle 2"/>
          <p:cNvSpPr>
            <a:spLocks noGrp="1"/>
          </p:cNvSpPr>
          <p:nvPr>
            <p:ph type="subTitle" idx="1" hasCustomPrompt="1"/>
          </p:nvPr>
        </p:nvSpPr>
        <p:spPr>
          <a:xfrm>
            <a:off x="1524000" y="2876814"/>
            <a:ext cx="9144000" cy="843838"/>
          </a:xfrm>
        </p:spPr>
        <p:txBody>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Author style</a:t>
            </a:r>
          </a:p>
        </p:txBody>
      </p:sp>
      <p:sp>
        <p:nvSpPr>
          <p:cNvPr id="11" name="Text Placeholder 10"/>
          <p:cNvSpPr>
            <a:spLocks noGrp="1"/>
          </p:cNvSpPr>
          <p:nvPr>
            <p:ph type="body" sz="quarter" idx="13" hasCustomPrompt="1"/>
          </p:nvPr>
        </p:nvSpPr>
        <p:spPr>
          <a:xfrm>
            <a:off x="1524000" y="914400"/>
            <a:ext cx="9144000" cy="661988"/>
          </a:xfrm>
        </p:spPr>
        <p:txBody>
          <a:bodyPr/>
          <a:lstStyle>
            <a:lvl1pPr marL="0" indent="0" algn="ctr">
              <a:buNone/>
              <a:defRPr>
                <a:solidFill>
                  <a:schemeClr val="bg1"/>
                </a:solidFill>
              </a:defRPr>
            </a:lvl1pPr>
          </a:lstStyle>
          <a:p>
            <a:pPr lvl="0"/>
            <a:r>
              <a:rPr lang="en-US" dirty="0"/>
              <a:t>MEETING NAME PLACEHOLDER</a:t>
            </a:r>
          </a:p>
        </p:txBody>
      </p:sp>
      <p:sp>
        <p:nvSpPr>
          <p:cNvPr id="13" name="Date Placeholder 12"/>
          <p:cNvSpPr>
            <a:spLocks noGrp="1"/>
          </p:cNvSpPr>
          <p:nvPr>
            <p:ph type="dt" sz="half" idx="15"/>
          </p:nvPr>
        </p:nvSpPr>
        <p:spPr>
          <a:xfrm>
            <a:off x="4460835" y="4781005"/>
            <a:ext cx="3270331" cy="365125"/>
          </a:xfrm>
        </p:spPr>
        <p:txBody>
          <a:bodyPr/>
          <a:lstStyle>
            <a:lvl1pPr algn="ctr">
              <a:defRPr sz="1800">
                <a:solidFill>
                  <a:schemeClr val="bg1"/>
                </a:solidFill>
              </a:defRPr>
            </a:lvl1pPr>
          </a:lstStyle>
          <a:p>
            <a:fld id="{9F9D664E-D44C-4D3A-91EE-219080E21D94}" type="datetimeFigureOut">
              <a:rPr lang="en-US" smtClean="0"/>
              <a:pPr/>
              <a:t>3/21/2022</a:t>
            </a:fld>
            <a:endParaRPr lang="en-US" dirty="0"/>
          </a:p>
        </p:txBody>
      </p:sp>
      <p:sp>
        <p:nvSpPr>
          <p:cNvPr id="14" name="Footer Placeholder 13"/>
          <p:cNvSpPr>
            <a:spLocks noGrp="1"/>
          </p:cNvSpPr>
          <p:nvPr>
            <p:ph type="ftr" sz="quarter" idx="16"/>
          </p:nvPr>
        </p:nvSpPr>
        <p:spPr/>
        <p:txBody>
          <a:bodyPr/>
          <a:lstStyle/>
          <a:p>
            <a:endParaRPr lang="en-US"/>
          </a:p>
        </p:txBody>
      </p:sp>
      <p:sp>
        <p:nvSpPr>
          <p:cNvPr id="15" name="Slide Number Placeholder 14"/>
          <p:cNvSpPr>
            <a:spLocks noGrp="1"/>
          </p:cNvSpPr>
          <p:nvPr>
            <p:ph type="sldNum" sz="quarter" idx="17"/>
          </p:nvPr>
        </p:nvSpPr>
        <p:spPr/>
        <p:txBody>
          <a:bodyPr/>
          <a:lstStyle/>
          <a:p>
            <a:fld id="{167ED935-C1B0-4EB6-A9E6-ECF2F2EDC6C6}" type="slidenum">
              <a:rPr lang="en-US" smtClean="0"/>
              <a:t>‹#›</a:t>
            </a:fld>
            <a:endParaRPr lang="en-US"/>
          </a:p>
        </p:txBody>
      </p:sp>
      <p:sp>
        <p:nvSpPr>
          <p:cNvPr id="19" name="Rectangle 18"/>
          <p:cNvSpPr/>
          <p:nvPr userDrawn="1"/>
        </p:nvSpPr>
        <p:spPr>
          <a:xfrm>
            <a:off x="11635" y="5300024"/>
            <a:ext cx="12180366" cy="155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0077AC5-E9AF-42D3-9F27-6F92BF69C83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17348" y="5605273"/>
            <a:ext cx="2534465" cy="829755"/>
          </a:xfrm>
          <a:prstGeom prst="rect">
            <a:avLst/>
          </a:prstGeom>
          <a:noFill/>
          <a:ln>
            <a:noFill/>
          </a:ln>
        </p:spPr>
      </p:pic>
    </p:spTree>
    <p:extLst>
      <p:ext uri="{BB962C8B-B14F-4D97-AF65-F5344CB8AC3E}">
        <p14:creationId xmlns:p14="http://schemas.microsoft.com/office/powerpoint/2010/main" val="412859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7240"/>
          </a:xfrm>
          <a:solidFill>
            <a:srgbClr val="104F5E"/>
          </a:solidFill>
          <a:ln>
            <a:noFill/>
          </a:ln>
        </p:spPr>
        <p:txBody>
          <a:bodyPr spcFirstLastPara="1" wrap="square" lIns="228600" tIns="91440" rIns="91440" bIns="91400" anchor="ctr" anchorCtr="0">
            <a:normAutofit/>
          </a:bodyPr>
          <a:lstStyle>
            <a:lvl1pPr>
              <a:defRPr lang="en-US" sz="3600" b="0" i="0" u="none" strike="noStrike" cap="none">
                <a:solidFill>
                  <a:schemeClr val="bg1"/>
                </a:solidFill>
                <a:latin typeface="Calibri" panose="020F0502020204030204" pitchFamily="34" charset="0"/>
                <a:cs typeface="Calibri" panose="020F0502020204030204" pitchFamily="34" charset="0"/>
                <a:sym typeface="Calibri"/>
              </a:defRPr>
            </a:lvl1pPr>
          </a:lstStyle>
          <a:p>
            <a:pPr marL="0" lvl="0" indent="-254000" defTabSz="285750">
              <a:tabLst>
                <a:tab pos="285750" algn="l"/>
              </a:tabLst>
            </a:pPr>
            <a:r>
              <a:rPr lang="en-US" dirty="0"/>
              <a:t>Click to edit Master title style</a:t>
            </a:r>
          </a:p>
        </p:txBody>
      </p:sp>
      <p:sp>
        <p:nvSpPr>
          <p:cNvPr id="3" name="Content Placeholder 2"/>
          <p:cNvSpPr>
            <a:spLocks noGrp="1"/>
          </p:cNvSpPr>
          <p:nvPr>
            <p:ph idx="1"/>
          </p:nvPr>
        </p:nvSpPr>
        <p:spPr>
          <a:xfrm>
            <a:off x="299546" y="977462"/>
            <a:ext cx="11590284" cy="5199501"/>
          </a:xfrm>
        </p:spPr>
        <p:txBody>
          <a:bodyPr/>
          <a:lstStyle>
            <a:lvl1pPr marL="0" indent="0">
              <a:buFont typeface="Arial" panose="020B0604020202020204" pitchFamily="34" charset="0"/>
              <a:buChar char="​"/>
              <a:defRPr/>
            </a:lvl1pPr>
            <a:lvl2pPr marL="228600">
              <a:buClr>
                <a:schemeClr val="accent1"/>
              </a:buClr>
              <a:buSzPct val="125000"/>
              <a:defRPr/>
            </a:lvl2pPr>
            <a:lvl3pPr marL="457200" indent="-228600">
              <a:buFont typeface="Courier New" panose="02070309020205020404" pitchFamily="49" charset="0"/>
              <a:buChar char="o"/>
              <a:defRPr/>
            </a:lvl3pPr>
            <a:lvl4pPr marL="685800" indent="-228600">
              <a:buSzPct val="125000"/>
              <a:buFont typeface="Wingdings" panose="05000000000000000000" pitchFamily="2" charset="2"/>
              <a:buChar char="§"/>
              <a:defRPr/>
            </a:lvl4pPr>
            <a:lvl5pPr marL="91440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9D664E-D44C-4D3A-91EE-219080E21D94}"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ED935-C1B0-4EB6-A9E6-ECF2F2EDC6C6}" type="slidenum">
              <a:rPr lang="en-US" smtClean="0"/>
              <a:t>‹#›</a:t>
            </a:fld>
            <a:endParaRPr lang="en-US"/>
          </a:p>
        </p:txBody>
      </p:sp>
    </p:spTree>
    <p:extLst>
      <p:ext uri="{BB962C8B-B14F-4D97-AF65-F5344CB8AC3E}">
        <p14:creationId xmlns:p14="http://schemas.microsoft.com/office/powerpoint/2010/main" val="128353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217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D664E-D44C-4D3A-91EE-219080E21D94}" type="datetimeFigureOut">
              <a:rPr lang="en-US" smtClean="0"/>
              <a:t>3/21/2022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466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ED935-C1B0-4EB6-A9E6-ECF2F2EDC6C6}" type="slidenum">
              <a:rPr lang="en-US" smtClean="0"/>
              <a:t>‹#›</a:t>
            </a:fld>
            <a:endParaRPr lang="en-US"/>
          </a:p>
        </p:txBody>
      </p:sp>
    </p:spTree>
    <p:extLst>
      <p:ext uri="{BB962C8B-B14F-4D97-AF65-F5344CB8AC3E}">
        <p14:creationId xmlns:p14="http://schemas.microsoft.com/office/powerpoint/2010/main" val="297329103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6.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8.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71" y="1667218"/>
            <a:ext cx="11587657" cy="1117520"/>
          </a:xfrm>
        </p:spPr>
        <p:txBody>
          <a:bodyPr/>
          <a:lstStyle/>
          <a:p>
            <a:pPr lvl="0" marL="0" indent="0">
              <a:buNone/>
            </a:pPr>
            <a:r>
              <a:rPr/>
              <a:t>Q1</a:t>
            </a:r>
            <a:r>
              <a:rPr/>
              <a:t> </a:t>
            </a:r>
            <a:r>
              <a:rPr/>
              <a:t>Analysis</a:t>
            </a:r>
          </a:p>
        </p:txBody>
      </p:sp>
      <p:sp>
        <p:nvSpPr>
          <p:cNvPr id="3" name="Subtitle 2"/>
          <p:cNvSpPr>
            <a:spLocks noGrp="1"/>
          </p:cNvSpPr>
          <p:nvPr>
            <p:ph type="subTitle" idx="1" hasCustomPrompt="1"/>
          </p:nvPr>
        </p:nvSpPr>
        <p:spPr>
          <a:xfrm>
            <a:off x="1524000" y="2876814"/>
            <a:ext cx="9144000" cy="843838"/>
          </a:xfrm>
        </p:spPr>
        <p:txBody>
          <a:bodyPr/>
          <a:lstStyle/>
          <a:p>
            <a:pPr lvl="0" marL="0" indent="0">
              <a:buNone/>
            </a:pPr>
            <a:br/>
            <a:br/>
            <a:r>
              <a:rPr/>
              <a:t>Daisy</a:t>
            </a:r>
            <a:r>
              <a:rPr/>
              <a:t> </a:t>
            </a:r>
            <a:r>
              <a:rPr/>
              <a:t>Shi</a:t>
            </a:r>
          </a:p>
        </p:txBody>
      </p:sp>
      <p:sp>
        <p:nvSpPr>
          <p:cNvPr id="13" name="Date Placeholder 12"/>
          <p:cNvSpPr>
            <a:spLocks noGrp="1"/>
          </p:cNvSpPr>
          <p:nvPr>
            <p:ph type="dt" sz="half" idx="15"/>
          </p:nvPr>
        </p:nvSpPr>
        <p:spPr>
          <a:xfrm>
            <a:off x="4460835" y="4781005"/>
            <a:ext cx="3270331" cy="365125"/>
          </a:xfrm>
        </p:spPr>
        <p:txBody>
          <a:bodyPr/>
          <a:lstStyle/>
          <a:p>
            <a:pPr lvl="0" marL="0" indent="0">
              <a:buNone/>
            </a:pPr>
            <a:r>
              <a:rPr/>
              <a:t>April</a:t>
            </a:r>
            <a:r>
              <a:rPr/>
              <a:t> </a:t>
            </a:r>
            <a:r>
              <a:rPr/>
              <a:t>01,</a:t>
            </a:r>
            <a:r>
              <a:rPr/>
              <a:t> </a:t>
            </a:r>
            <a:r>
              <a:rPr/>
              <a:t>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4.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5.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6.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7.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8.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9.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0.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1.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2.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3.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7240"/>
          </a:xfrm>
          <a:solidFill>
            <a:srgbClr val="104F5E"/>
          </a:solidFill>
          <a:ln>
            <a:noFill/>
          </a:ln>
        </p:spPr>
        <p:txBody>
          <a:bodyPr/>
          <a:lstStyle/>
          <a:p>
            <a:pPr lvl="0" marL="0" indent="0">
              <a:buNone/>
            </a:pPr>
            <a:r>
              <a:rPr/>
              <a:t>Introduction</a:t>
            </a:r>
            <a:r>
              <a:rPr/>
              <a:t> </a:t>
            </a:r>
            <a:r>
              <a:rPr/>
              <a:t>&amp;</a:t>
            </a:r>
            <a:r>
              <a:rPr/>
              <a:t> </a:t>
            </a:r>
            <a:r>
              <a:rPr/>
              <a:t>Exploratory</a:t>
            </a:r>
            <a:r>
              <a:rPr/>
              <a:t> </a:t>
            </a:r>
            <a:r>
              <a:rPr/>
              <a:t>Data</a:t>
            </a:r>
            <a:r>
              <a:rPr/>
              <a:t> </a:t>
            </a:r>
            <a:r>
              <a:rPr/>
              <a:t>Analysis</a:t>
            </a:r>
          </a:p>
        </p:txBody>
      </p:sp>
      <p:sp>
        <p:nvSpPr>
          <p:cNvPr id="3" name="Content Placeholder 2"/>
          <p:cNvSpPr>
            <a:spLocks noGrp="1"/>
          </p:cNvSpPr>
          <p:nvPr>
            <p:ph idx="1"/>
          </p:nvPr>
        </p:nvSpPr>
        <p:spPr/>
        <p:txBody>
          <a:bodyPr/>
          <a:lstStyle/>
          <a:p>
            <a:pPr lvl="1"/>
            <a:r>
              <a:rPr/>
              <a:t>We will first examine the frequency of responses by Exploratory data analysis. Further more, to investigate how the correlations between the items. And principal components are used to visualize and determine if Multi-dimensional or Uni-Dimensional approach shall be implemented in this analysis. And the scree plot which uses a plot of successive eigen vectors. Additionally to access the factor plot to understand the underlying structure of the dataset.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4.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5.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6.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7.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8.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9.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0.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1.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2.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3.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2-1.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4.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5.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6.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7.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8.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9.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0.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1.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2.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3.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2-2.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4.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5.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6.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7.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8.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9.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40.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41.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42.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43.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2-3.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44.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45.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7240"/>
          </a:xfrm>
          <a:solidFill>
            <a:srgbClr val="104F5E"/>
          </a:solidFill>
          <a:ln>
            <a:noFill/>
          </a:ln>
        </p:spPr>
        <p:txBody>
          <a:bodyPr/>
          <a:lstStyle/>
          <a:p>
            <a:pPr lvl="0" marL="0" indent="0">
              <a:buNone/>
            </a:pPr>
            <a:r>
              <a:rPr/>
              <a:t>Check</a:t>
            </a:r>
            <a:r>
              <a:rPr/>
              <a:t> </a:t>
            </a:r>
            <a:r>
              <a:rPr/>
              <a:t>underlying</a:t>
            </a:r>
            <a:r>
              <a:rPr/>
              <a:t> </a:t>
            </a:r>
            <a:r>
              <a:rPr/>
              <a:t>structure</a:t>
            </a:r>
            <a:r>
              <a:rPr/>
              <a:t> </a:t>
            </a:r>
            <a:r>
              <a:rPr/>
              <a:t>of</a:t>
            </a:r>
            <a:r>
              <a:rPr/>
              <a:t> </a:t>
            </a:r>
            <a:r>
              <a:rPr/>
              <a:t>the</a:t>
            </a:r>
            <a:r>
              <a:rPr/>
              <a:t> </a:t>
            </a:r>
            <a:r>
              <a:rPr/>
              <a:t>dataset</a:t>
            </a:r>
          </a:p>
        </p:txBody>
      </p:sp>
      <p:sp>
        <p:nvSpPr>
          <p:cNvPr id="3" name="Content Placeholder 2"/>
          <p:cNvSpPr>
            <a:spLocks noGrp="1"/>
          </p:cNvSpPr>
          <p:nvPr>
            <p:ph idx="1"/>
          </p:nvPr>
        </p:nvSpPr>
        <p:spPr/>
        <p:txBody>
          <a:bodyPr/>
          <a:lstStyle/>
          <a:p>
            <a:pPr lvl="0" marL="0" indent="0">
              <a:buNone/>
            </a:pPr>
            <a:r>
              <a:rPr/>
              <a:t>Omega Call: omegah(m = m, nfactors = nfactors, fm = fm, key = key, flip = flip, digits = digits, title = title, sl = sl, labels = labels, plot = plot, n.obs = n.obs, rotate = rotate, Phi = Phi, option = option, covar = covar) Alpha: 0.64 G.6: 0.64 Omega Hierarchical: 0.4 Omega H asymptotic: 0.55 Omega Total 0.73</a:t>
            </a:r>
          </a:p>
          <a:p>
            <a:pPr lvl="0" marL="0" indent="0">
              <a:buNone/>
            </a:pPr>
            <a:r>
              <a:rPr/>
              <a:t>Schmid Leiman Factor loadings greater than 0.2 g F1* F2* F3* h2 u2 p2 constraints_</a:t>
            </a:r>
            <a:r>
              <a:rPr b="1"/>
              <a:t>1 0.28 0.42 0.27 0.73 0.30 constraints</a:t>
            </a:r>
            <a:r>
              <a:rPr/>
              <a:t>_2 0.38 0.73 0.68 0.32 0.21 constraints_</a:t>
            </a:r>
            <a:r>
              <a:rPr b="1"/>
              <a:t>3 0.24 0.50 0.31 0.69 0.19 constraints</a:t>
            </a:r>
            <a:r>
              <a:rPr/>
              <a:t>_4 0.04 0.96 0.48 constraints_</a:t>
            </a:r>
            <a:r>
              <a:rPr b="1"/>
              <a:t>5 0.25 0.30 0.16 0.84 0.37 constraints</a:t>
            </a:r>
            <a:r>
              <a:rPr/>
              <a:t>_6 0.46 0.30 0.28 0.38 0.62 0.56 constraints_</a:t>
            </a:r>
            <a:r>
              <a:rPr b="1"/>
              <a:t>7 0.70 0.71 1.00 0.00 0.49 constraints</a:t>
            </a:r>
            <a:r>
              <a:rPr/>
              <a:t>_8 0.23 0.51 0.32 0.68 0.17</a:t>
            </a:r>
          </a:p>
          <a:p>
            <a:pPr lvl="0" marL="0" indent="0">
              <a:buNone/>
            </a:pPr>
            <a:r>
              <a:rPr/>
              <a:t>With eigenvalues of: g F1* F2* F3* 1.12 0.61 0.80 0.63</a:t>
            </a:r>
          </a:p>
          <a:p>
            <a:pPr lvl="0" marL="0" indent="0">
              <a:buNone/>
            </a:pPr>
            <a:r>
              <a:rPr/>
              <a:t>general/max 1.4 max/min = 1.33 mean percent general = 0.35 with sd = 0.15 and cv of 0.44 Explained Common Variance of the general factor = 0.35</a:t>
            </a:r>
          </a:p>
          <a:p>
            <a:pPr lvl="0" marL="0" indent="0">
              <a:buNone/>
            </a:pPr>
            <a:r>
              <a:rPr/>
              <a:t>The degrees of freedom are 7 and the fit is 0.02 The number of observations was 358 with Chi Square = 6.36 with prob &lt; 0.5 The root mean square of the residuals is 0.02 The df corrected root mean square of the residuals is 0.04 RMSEA index = 0 and the 10 % confidence intervals are 0 0.061 BIC = -34.8</a:t>
            </a:r>
          </a:p>
          <a:p>
            <a:pPr lvl="0" marL="0" indent="0">
              <a:buNone/>
            </a:pPr>
            <a:r>
              <a:rPr/>
              <a:t>Compare this with the adequacy of just a general factor and no group factors The degrees of freedom for just the general factor are 20 and the fit is 0.39 The number of observations was 358 with Chi Square = 136.82 with prob &lt; 2e-19 The root mean square of the residuals is 0.11 The df corrected root mean square of the residuals is 0.13</a:t>
            </a:r>
          </a:p>
          <a:p>
            <a:pPr lvl="0" marL="0" indent="0">
              <a:buNone/>
            </a:pPr>
            <a:r>
              <a:rPr/>
              <a:t>RMSEA index = 0.128 and the 10 % confidence intervals are 0.108 0.149 BIC = 19.2</a:t>
            </a:r>
          </a:p>
          <a:p>
            <a:pPr lvl="0" marL="0" indent="0">
              <a:buNone/>
            </a:pPr>
            <a:r>
              <a:rPr/>
              <a:t>Measures of factor score adequacy</a:t>
            </a:r>
            <a:br/>
            <a:r>
              <a:rPr/>
              <a:t>g F1* F2* F3* Correlation of scores with factors 0.75 0.75 0.79 0.67 Multiple R square of scores with factors 0.56 0.57 0.62 0.45 Minimum correlation of factor score estimates 0.13 0.14 0.24 -0.11</a:t>
            </a:r>
          </a:p>
          <a:p>
            <a:pPr lvl="0" marL="0" indent="0">
              <a:buNone/>
            </a:pPr>
            <a:r>
              <a:rPr/>
              <a:t>Total, General and Subset omega for each subset g F1* F2* F3* Omega total for total scores and subscales 0.73 0.77 0.63 0.47 Omega general for total scores and subscales 0.40 0.44 0.15 0.13 Omega group for total scores and subscales 0.24 0.33 0.47 0.34 Omega Call: omegah(m = m, nfactors = nfactors, fm = fm, key = key, flip = flip, digits = digits, title = title, sl = sl, labels = labels, plot = plot, n.obs = n.obs, rotate = rotate, Phi = Phi, option = option, covar = covar) Alpha: 0.89 G.6: 0.93 Omega Hierarchical: 0.64 Omega H asymptotic: 0.67 Omega Total 0.95</a:t>
            </a:r>
          </a:p>
          <a:p>
            <a:pPr lvl="0" marL="0" indent="0">
              <a:buNone/>
            </a:pPr>
            <a:r>
              <a:rPr/>
              <a:t>Schmid Leiman Factor loadings greater than 0.2 g F1* F2* F3* h2 u2 p2 stress01 0.73 0.25 0.63 0.37 0.85 stress02 0.90 0.44 1.00 0.00 0.81 stress03 0.73 0.68 1.00 0.00 0.54 stress04 0.69 0.53 0.76 0.24 0.62 stress05 0.52 0.64 0.69 0.31 0.39 stress06 0.41 0.74 0.71 0.29 0.24 stress07 0.44 0.72 0.71 0.29 0.27 stress08 0.39 0.82 0.81 0.19 0.18</a:t>
            </a:r>
          </a:p>
          <a:p>
            <a:pPr lvl="0" marL="0" indent="0">
              <a:buNone/>
            </a:pPr>
            <a:r>
              <a:rPr/>
              <a:t>With eigenvalues of: g F1* F2* F3* 3.13 2.14 0.78 0.27</a:t>
            </a:r>
          </a:p>
          <a:p>
            <a:pPr lvl="0" marL="0" indent="0">
              <a:buNone/>
            </a:pPr>
            <a:r>
              <a:rPr/>
              <a:t>general/max 1.46 max/min = 8.06 mean percent general = 0.49 with sd = 0.26 and cv of 0.53 Explained Common Variance of the general factor = 0.5</a:t>
            </a:r>
          </a:p>
          <a:p>
            <a:pPr lvl="0" marL="0" indent="0">
              <a:buNone/>
            </a:pPr>
            <a:r>
              <a:rPr/>
              <a:t>The degrees of freedom are 7 and the fit is 0.04 The number of observations was 358 with Chi Square = 12.67 with prob &lt; 0.081 The root mean square of the residuals is 0.01 The df corrected root mean square of the residuals is 0.02 RMSEA index = 0.047 and the 10 % confidence intervals are 0 0.089 BIC = -28.5</a:t>
            </a:r>
          </a:p>
          <a:p>
            <a:pPr lvl="0" marL="0" indent="0">
              <a:buNone/>
            </a:pPr>
            <a:r>
              <a:rPr/>
              <a:t>Compare this with the adequacy of just a general factor and no group factors The degrees of freedom for just the general factor are 20 and the fit is 2.88 The number of observations was 358 with Chi Square = 1016.16 with prob &lt; 1.4e-202 The root mean square of the residuals is 0.26 The df corrected root mean square of the residuals is 0.31</a:t>
            </a:r>
          </a:p>
          <a:p>
            <a:pPr lvl="0" marL="0" indent="0">
              <a:buNone/>
            </a:pPr>
            <a:r>
              <a:rPr/>
              <a:t>RMSEA index = 0.373 and the 10 % confidence intervals are 0.354 0.393 BIC = 898.55</a:t>
            </a:r>
          </a:p>
          <a:p>
            <a:pPr lvl="0" marL="0" indent="0">
              <a:buNone/>
            </a:pPr>
            <a:r>
              <a:rPr/>
              <a:t>Measures of factor score adequacy</a:t>
            </a:r>
            <a:br/>
            <a:r>
              <a:rPr/>
              <a:t>g F1* F2* F3* Correlation of scores with factors 0.92 0.93 0.90 0.61 Multiple R square of scores with factors 0.85 0.86 0.81 0.37 Minimum correlation of factor score estimates 0.70 0.72 0.63 -0.26</a:t>
            </a:r>
          </a:p>
          <a:p>
            <a:pPr lvl="0" marL="0" indent="0">
              <a:buNone/>
            </a:pPr>
            <a:r>
              <a:rPr/>
              <a:t>Total, General and Subset omega for each subset g F1* F2* F3* Omega total for total scores and subscales 0.95 0.92 0.93 0.88 Omega general for total scores and subscales 0.64 0.24 0.54 0.75 Omega group for total scores and subscales 0.29 0.67 0.39 0.13 Omega Call: omegah(m = m, nfactors = nfactors, fm = fm, key = key, flip = flip, digits = digits, title = title, sl = sl, labels = labels, plot = plot, n.obs = n.obs, rotate = rotate, Phi = Phi, option = option, covar = covar) Alpha: 0.44 G.6: 0.48 Omega Hierarchical: 0.41 Omega H asymptotic: 0.7 Omega Total 0.59</a:t>
            </a:r>
          </a:p>
          <a:p>
            <a:pPr lvl="0" marL="0" indent="0">
              <a:buNone/>
            </a:pPr>
            <a:r>
              <a:rPr/>
              <a:t>Schmid Leiman Factor loadings greater than 0.2 g F1* F2* F3* h2 u2 p2 barrier_</a:t>
            </a:r>
            <a:r>
              <a:rPr b="1"/>
              <a:t>1 0.53 0.28 0.72 0.01 barrier</a:t>
            </a:r>
            <a:r>
              <a:rPr/>
              <a:t>_2 0.30 0.12 0.88 0.28 barrier_</a:t>
            </a:r>
            <a:r>
              <a:rPr b="1"/>
              <a:t>3 0.24 0.06 0.94 0.05 barrier</a:t>
            </a:r>
            <a:r>
              <a:rPr/>
              <a:t>_4 0.45 0.21 0.79 0.93 barrier_</a:t>
            </a:r>
            <a:r>
              <a:rPr b="1"/>
              <a:t>5 0.27 0.10 0.90 0.23 barrier</a:t>
            </a:r>
            <a:r>
              <a:rPr/>
              <a:t>_6 0.99 1.00 0.00 0.01 barrier_</a:t>
            </a:r>
            <a:r>
              <a:rPr b="1"/>
              <a:t>7 0.75 0.57 0.43 0.99 barrier</a:t>
            </a:r>
            <a:r>
              <a:rPr/>
              <a:t>_8- 0.03 0.97 0.04 barrier___9 0.69 0.48 0.52 0.99</a:t>
            </a:r>
          </a:p>
          <a:p>
            <a:pPr lvl="0" marL="0" indent="0">
              <a:buNone/>
            </a:pPr>
            <a:r>
              <a:rPr/>
              <a:t>With eigenvalues of: g F1* F2* F3* 1.32 0.00 1.06 0.47</a:t>
            </a:r>
          </a:p>
          <a:p>
            <a:pPr lvl="0" marL="0" indent="0">
              <a:buNone/>
            </a:pPr>
            <a:r>
              <a:rPr/>
              <a:t>general/max 1.25 max/min = 225.63 mean percent general = 0.39 with sd = 0.44 and cv of 1.13 Explained Common Variance of the general factor = 0.46</a:t>
            </a:r>
          </a:p>
          <a:p>
            <a:pPr lvl="0" marL="0" indent="0">
              <a:buNone/>
            </a:pPr>
            <a:r>
              <a:rPr/>
              <a:t>The degrees of freedom are 12 and the fit is 0.06 The number of observations was 358 with Chi Square = 21.35 with prob &lt; 0.046 The root mean square of the residuals is 0.03 The df corrected root mean square of the residuals is 0.05 RMSEA index = 0.047 and the 10 % confidence intervals are 0.007 0.078 BIC = -49.22</a:t>
            </a:r>
          </a:p>
          <a:p>
            <a:pPr lvl="0" marL="0" indent="0">
              <a:buNone/>
            </a:pPr>
            <a:r>
              <a:rPr/>
              <a:t>Compare this with the adequacy of just a general factor and no group factors The degrees of freedom for just the general factor are 27 and the fit is 0.21 The number of observations was 358 with Chi Square = 73.53 with prob &lt; 3.5e-06 The root mean square of the residuals is 0.07 The df corrected root mean square of the residuals is 0.08</a:t>
            </a:r>
          </a:p>
          <a:p>
            <a:pPr lvl="0" marL="0" indent="0">
              <a:buNone/>
            </a:pPr>
            <a:r>
              <a:rPr/>
              <a:t>RMSEA index = 0.069 and the 10 % confidence intervals are 0.051 0.089 BIC = -85.24</a:t>
            </a:r>
          </a:p>
          <a:p>
            <a:pPr lvl="0" marL="0" indent="0">
              <a:buNone/>
            </a:pPr>
            <a:r>
              <a:rPr/>
              <a:t>Measures of factor score adequacy</a:t>
            </a:r>
            <a:br/>
            <a:r>
              <a:rPr/>
              <a:t>g F1* F2* F3* Correlation of scores with factors 0.85 0.05 1.00 0.61 Multiple R square of scores with factors 0.72 0.00 1.00 0.38 Minimum correlation of factor score estimates 0.44 -0.99 0.99 -0.25</a:t>
            </a:r>
          </a:p>
          <a:p>
            <a:pPr lvl="0" marL="0" indent="0">
              <a:buNone/>
            </a:pPr>
            <a:r>
              <a:rPr/>
              <a:t>Total, General and Subset omega for each subset g F1* F2* F3* Omega total for total scores and subscales 0.59 0.68 0.49 0.24 Omega general for total scores and subscales 0.41 0.68 0.11 0.04 Omega group for total scores and subscales 0.15 0.00 0.38 0.20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4-1.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7240"/>
          </a:xfrm>
          <a:solidFill>
            <a:srgbClr val="104F5E"/>
          </a:solidFill>
          <a:ln>
            <a:noFill/>
          </a:ln>
        </p:spPr>
        <p:txBody>
          <a:bodyPr/>
          <a:lstStyle/>
          <a:p>
            <a:pPr lvl="0" marL="0" indent="0">
              <a:buNone/>
            </a:pPr>
            <a:r>
              <a:rPr/>
              <a:t>PCA</a:t>
            </a:r>
            <a:r>
              <a:rPr/>
              <a:t> </a:t>
            </a:r>
            <a:r>
              <a:rPr/>
              <a:t>interpretation</a:t>
            </a:r>
          </a:p>
        </p:txBody>
      </p:sp>
      <p:sp>
        <p:nvSpPr>
          <p:cNvPr id="3" name="Content Placeholder 2"/>
          <p:cNvSpPr>
            <a:spLocks noGrp="1"/>
          </p:cNvSpPr>
          <p:nvPr>
            <p:ph idx="1"/>
          </p:nvPr>
        </p:nvSpPr>
        <p:spPr/>
        <p:txBody>
          <a:bodyPr/>
          <a:lstStyle/>
          <a:p>
            <a:pPr lvl="1"/>
            <a:r>
              <a:rPr/>
              <a:t>We can see that approximately 95% of the data is explained by the first principal component. In other words, The first PC(PC1) contribute ~95% of the total variation in the dataset.</a:t>
            </a:r>
          </a:p>
          <a:p>
            <a:pPr lvl="2"/>
            <a:r>
              <a:rPr/>
              <a:t>Variables contributing similar information are grouped together. (</a:t>
            </a:r>
            <a:r>
              <a:rPr>
                <a:latin typeface="Courier"/>
              </a:rPr>
              <a:t>constraints 1-8, barrier 1-9,stress overall,stress01-04</a:t>
            </a:r>
            <a:r>
              <a:rPr/>
              <a:t>) are highly associated and forms cluster.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5-1.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7240"/>
          </a:xfrm>
          <a:solidFill>
            <a:srgbClr val="104F5E"/>
          </a:solidFill>
          <a:ln>
            <a:noFill/>
          </a:ln>
        </p:spPr>
        <p:txBody>
          <a:bodyPr/>
          <a:lstStyle/>
          <a:p>
            <a:pPr lvl="0" marL="0" indent="0">
              <a:buNone/>
            </a:pPr>
            <a:r>
              <a:rPr/>
              <a:t>Penalized</a:t>
            </a:r>
            <a:r>
              <a:rPr/>
              <a:t> </a:t>
            </a:r>
            <a:r>
              <a:rPr/>
              <a:t>Logistic</a:t>
            </a:r>
            <a:r>
              <a:rPr/>
              <a:t> </a:t>
            </a:r>
            <a:r>
              <a:rPr/>
              <a:t>Regression</a:t>
            </a:r>
          </a:p>
        </p:txBody>
      </p:sp>
      <p:sp>
        <p:nvSpPr>
          <p:cNvPr id="3" name="Content Placeholder 2"/>
          <p:cNvSpPr>
            <a:spLocks noGrp="1"/>
          </p:cNvSpPr>
          <p:nvPr>
            <p:ph idx="1"/>
          </p:nvPr>
        </p:nvSpPr>
        <p:spPr/>
        <p:txBody>
          <a:bodyPr/>
          <a:lstStyle/>
          <a:p>
            <a:pPr lvl="0" marL="0" indent="0">
              <a:buNone/>
            </a:pPr>
            <a:r>
              <a:rPr/>
              <a:t>When we have multiple variables in logistic regression model, it might be useful to find a reduced set of variables resulting to an optimal performing model.</a:t>
            </a:r>
          </a:p>
          <a:p>
            <a:pPr lvl="0" marL="0" indent="0">
              <a:buNone/>
            </a:pPr>
            <a:r>
              <a:rPr/>
              <a:t>Penalized logistic regression imposes a penalty to the logistic model for having too many variables. This results in shrinking the coefficients of the less contributive variables toward zero. This is also known as regularization.</a:t>
            </a:r>
          </a:p>
          <a:p>
            <a:pPr lvl="0" marL="0" indent="0">
              <a:buNone/>
            </a:pPr>
            <a:r>
              <a:rPr/>
              <a:t>The most commonly used penalized regression include:</a:t>
            </a:r>
          </a:p>
          <a:p>
            <a:pPr lvl="1"/>
            <a:r>
              <a:rPr/>
              <a:t>Ridge regression: variables with minor contribution have their coefficients close to zero. However, all the variables are incorporated in the model. This is useful when all variables need to be incorporated in the model according to domain knowledge.</a:t>
            </a:r>
          </a:p>
          <a:p>
            <a:pPr lvl="1"/>
            <a:r>
              <a:rPr/>
              <a:t>Lasso regression: the coefficients of some less contributive variables are forced to be exactly zero. Only the most significant variables are kept in the final model. </a:t>
            </a:r>
            <a:r>
              <a:rPr b="1"/>
              <a:t>By using both regularization technics, results indicates all of the predictors are contribute to the model. Hence, we can not reduce the variables, which implies with the PCA analysis results.</a:t>
            </a:r>
          </a:p>
          <a:p>
            <a:pPr lvl="0" indent="0">
              <a:buNone/>
            </a:pPr>
            <a:r>
              <a:rPr>
                <a:latin typeface="Courier"/>
              </a:rPr>
              <a:t>## 
## Call:
## glm(formula = barrier___9 ~ ., family = binomial, data = train.data)
## 
## Deviance Residuals: 
##      Min        1Q    Median        3Q       Max  
## -2.03459  -0.27084  -0.06482   0.03951   2.77738  
## 
## Coefficients:
##                   Estimate Std. Error z value Pr(&gt;|z|)    
## (Intercept)     -10.928773   5.472728  -1.997  0.04583 *  
## constraints___1   0.454009   1.493108   0.304  0.76107    
## constraints___2   1.720332   1.064216   1.617  0.10598    
## constraints___3   1.328449   1.403172   0.947  0.34377    
## constraints___4   2.916155   1.217062   2.396  0.01657 *  
## constraints___5  -2.611859   1.803909  -1.448  0.14765    
## constraints___6  -0.616874   1.513971  -0.407  0.68367    
## constraints___7   5.420110   1.885198   2.875  0.00404 ** 
## constraints___8  -0.845071   1.047123  -0.807  0.41964    
## barrier___1      -2.180339   1.017070  -2.144  0.03205 *  
## barrier___2      -0.902162   0.823184  -1.096  0.27310    
## barrier___3       0.134701   1.730325   0.078  0.93795    
## barrier___4       1.805692   0.806008   2.240  0.02507 *  
## barrier___5       2.044297   1.334338   1.532  0.12551    
## barrier___6      -0.049664   1.594261  -0.031  0.97515    
## barrier___7       6.254562   1.313239   4.763 1.91e-06 ***
## barrier___8       0.988728   0.927897   1.066  0.28662    
## stress_overall   -0.120748   0.466432  -0.259  0.79573    
## depagain_covid    1.529350   0.473821   3.228  0.00125 ** 
## tl05             -1.078045   0.771777  -1.397  0.16246    
## appreciated      -0.448549   0.811680  -0.553  0.58052    
## team02           -1.275635   0.645244  -1.977  0.04804 *  
## team01           -0.534080   0.555668  -0.961  0.33648    
## during03          0.615330   1.644967   0.374  0.70835    
## during06          2.011165   1.344052   1.496  0.13456    
## personksa         0.031100   0.018551   1.676  0.09365 .  
## onboard02        -0.244092   0.551101  -0.443  0.65783    
## workgoals         2.531306   0.995700   2.542  0.01101 *  
## jobprep           1.812576   0.822567   2.204  0.02756 *  
## workhour         -0.016266   0.023376  -0.696  0.48651    
## breaks           -1.039797   0.563755  -1.844  0.06512 .  
## workhealth       -0.936472   0.553356  -1.692  0.09058 .  
## surveytaken      -0.045044   0.889657  -0.051  0.95962    
## adminleave___1    2.586922   0.867921   2.981  0.00288 ** 
## DepLength        -0.004648   0.004065  -1.143  0.25293    
## workstress        1.237309   1.829862   0.676  0.49893    
## lifestress       -0.350764   0.948841  -0.370  0.71162    
## ---
## Signif. codes:  0 '***' 0.001 '**' 0.01 '*' 0.05 '.' 0.1 ' ' 1
## 
## (Dispersion parameter for binomial family taken to be 1)
## 
##     Null deviance: 233.321  on 196  degrees of freedom
## Residual deviance:  87.947  on 160  degrees of freedom
##   (90 observations deleted due to missingness)
## AIC: 161.95
## 
## Number of Fisher Scoring iterations: 7</a:t>
            </a:r>
          </a:p>
          <a:p>
            <a:pPr lvl="0" indent="0">
              <a:buNone/>
            </a:pPr>
            <a:r>
              <a:rPr>
                <a:latin typeface="Courier"/>
              </a:rPr>
              <a:t>## 
## Call:
## glm(formula = barrier___9 ~ constraints___2 + constraints___4 + 
##     constraints___5 + constraints___7 + barrier___1 + barrier___2 + 
##     barrier___4 + barrier___5 + barrier___7 + depagain_covid + 
##     tl05 + team02 + during06 + personksa + workgoals + jobprep + 
##     breaks + workhealth + adminleave___1 + DepLength, family = binomial, 
##     data = train.data)
## 
## Deviance Residuals: 
##      Min        1Q    Median        3Q       Max  
## -2.07898  -0.30294  -0.09982   0.08111   2.55490  
## 
## Coefficients:
##                   Estimate Std. Error z value Pr(&gt;|z|)    
## (Intercept)     -12.324146   3.677655  -3.351 0.000805 ***
## constraints___2   2.081973   0.866919   2.402 0.016325 *  
## constraints___4   2.569210   1.015100   2.531 0.011374 *  
## constraints___5  -2.636665   1.547514  -1.704 0.088417 .  
## constraints___7   4.335778   1.271768   3.409 0.000651 ***
## barrier___1      -1.635964   0.831181  -1.968 0.049040 *  
## barrier___2      -1.136589   0.705407  -1.611 0.107125    
## barrier___4       1.880788   0.714379   2.633 0.008469 ** 
## barrier___5       1.864576   1.123610   1.659 0.097025 .  
## barrier___7       5.766839   1.053759   5.473 4.43e-08 ***
## depagain_covid    1.419534   0.410298   3.460 0.000541 ***
## tl05             -1.345480   0.626870  -2.146 0.031845 *  
## team02           -1.017259   0.494249  -2.058 0.039572 *  
## during06          1.874403   1.079184   1.737 0.082410 .  
## personksa         0.024584   0.016152   1.522 0.127995    
## workgoals         2.537821   0.864696   2.935 0.003336 ** 
## jobprep           1.505784   0.711644   2.116 0.034351 *  
## breaks           -0.882315   0.449163  -1.964 0.049489 *  
## workhealth       -0.891307   0.462756  -1.926 0.054094 .  
## adminleave___1    2.057508   0.700138   2.939 0.003296 ** 
## DepLength        -0.004872   0.003496  -1.394 0.163411    
## ---
## Signif. codes:  0 '***' 0.001 '**' 0.01 '*' 0.05 '.' 0.1 ' ' 1
## 
## (Dispersion parameter for binomial family taken to be 1)
## 
##     Null deviance: 233.321  on 196  degrees of freedom
## Residual deviance:  92.233  on 176  degrees of freedom
##   (90 observations deleted due to missingness)
## AIC: 134.23
## 
## Number of Fisher Scoring iterations: 7</a:t>
            </a:r>
          </a:p>
          <a:p>
            <a:pPr lvl="0" indent="0">
              <a:buNone/>
            </a:pPr>
            <a:r>
              <a:rPr>
                <a:latin typeface="Courier"/>
              </a:rPr>
              <a:t>## Analysis of Deviance Table
## 
## Model 1: barrier___9 ~ constraints___1 + constraints___2 + constraints___3 + 
##     constraints___4 + constraints___5 + constraints___6 + constraints___7 + 
##     constraints___8 + barrier___1 + barrier___2 + barrier___3 + 
##     barrier___4 + barrier___5 + barrier___6 + barrier___7 + barrier___8 + 
##     stress_overall + depagain_covid + tl05 + appreciated + team02 + 
##     team01 + during03 + during06 + personksa + onboard02 + workgoals + 
##     jobprep + workhour + breaks + workhealth + surveytaken + 
##     adminleave___1 + DepLength + workstress + lifestress
## Model 2: barrier___9 ~ constraints___2 + constraints___4 + constraints___5 + 
##     constraints___7 + barrier___1 + barrier___2 + barrier___4 + 
##     barrier___5 + barrier___7 + depagain_covid + tl05 + team02 + 
##     during06 + personksa + workgoals + jobprep + breaks + workhealth + 
##     adminleave___1 + DepLength
##   Resid. Df Resid. Dev  Df Deviance Pr(&gt;Chi)
## 1       160     87.947                      
## 2       176     92.233 -16  -4.2858   0.9983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Distribution of independent variables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1.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2.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Q1-Analysis_files/figure-pptx/unnamed-chunk-3-3.png" id="0" name="Picture 1"/>
          <p:cNvPicPr>
            <a:picLocks noGrp="1" noChangeAspect="1"/>
          </p:cNvPicPr>
          <p:nvPr/>
        </p:nvPicPr>
        <p:blipFill>
          <a:blip r:embed="rId2"/>
          <a:stretch>
            <a:fillRect/>
          </a:stretch>
        </p:blipFill>
        <p:spPr bwMode="auto">
          <a:xfrm>
            <a:off x="292100" y="1244600"/>
            <a:ext cx="11582400" cy="4635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naq">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0</Words>
  <Application>Microsoft Office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Courier New</vt:lpstr>
      <vt:lpstr>Wingdings</vt:lpstr>
      <vt:lpstr>Office Theme</vt:lpstr>
      <vt:lpstr>PowerPoint Presentation</vt:lpstr>
      <vt:lpstr>PowerPoint Presentation</vt:lpstr>
    </vt:vector>
  </TitlesOfParts>
  <Company>Karna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Analysis</dc:title>
  <dc:creator>Daisy Shi</dc:creator>
  <cp:keywords/>
  <dcterms:created xsi:type="dcterms:W3CDTF">2022-04-01T17:26:07Z</dcterms:created>
  <dcterms:modified xsi:type="dcterms:W3CDTF">2022-04-01T17:26:07Z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April 01, 2022</vt:lpwstr>
  </property>
  <property fmtid="{D5CDD505-2E9C-101B-9397-08002B2CF9AE}" pid="3" name="output">
    <vt:lpwstr/>
  </property>
  <property fmtid="{D5CDD505-2E9C-101B-9397-08002B2CF9AE}" pid="4" name="params">
    <vt:lpwstr/>
  </property>
</Properties>
</file>