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8" r:id="rId4"/>
    <p:sldId id="266" r:id="rId5"/>
    <p:sldId id="277" r:id="rId6"/>
    <p:sldId id="278" r:id="rId7"/>
    <p:sldId id="279" r:id="rId8"/>
    <p:sldId id="264" r:id="rId9"/>
    <p:sldId id="257" r:id="rId10"/>
    <p:sldId id="270" r:id="rId11"/>
    <p:sldId id="269" r:id="rId12"/>
    <p:sldId id="271" r:id="rId13"/>
    <p:sldId id="272" r:id="rId14"/>
    <p:sldId id="276" r:id="rId15"/>
    <p:sldId id="273"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9BD5"/>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3" autoAdjust="0"/>
    <p:restoredTop sz="94660"/>
  </p:normalViewPr>
  <p:slideViewPr>
    <p:cSldViewPr snapToGrid="0">
      <p:cViewPr>
        <p:scale>
          <a:sx n="75" d="100"/>
          <a:sy n="75" d="100"/>
        </p:scale>
        <p:origin x="1413"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D6E3C076-236A-4DDA-A67D-9F895174C588}"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4C9D7146-2F12-459D-8E71-7D4FA11DA7D2}">
      <dgm:prSet/>
      <dgm:spPr/>
      <dgm:t>
        <a:bodyPr/>
        <a:lstStyle/>
        <a:p>
          <a:r>
            <a:rPr lang="en-US"/>
            <a:t>Thank you!</a:t>
          </a:r>
        </a:p>
      </dgm:t>
    </dgm:pt>
    <dgm:pt modelId="{D2EF2E35-BF58-4C02-A6B4-B14745212F9F}" type="parTrans" cxnId="{2D252D82-B79B-41A3-A85C-BC8FAD047B76}">
      <dgm:prSet/>
      <dgm:spPr/>
      <dgm:t>
        <a:bodyPr/>
        <a:lstStyle/>
        <a:p>
          <a:endParaRPr lang="en-US"/>
        </a:p>
      </dgm:t>
    </dgm:pt>
    <dgm:pt modelId="{43AE2456-AEE8-49F0-B421-D03D34A18C2C}" type="sibTrans" cxnId="{2D252D82-B79B-41A3-A85C-BC8FAD047B76}">
      <dgm:prSet/>
      <dgm:spPr/>
      <dgm:t>
        <a:bodyPr/>
        <a:lstStyle/>
        <a:p>
          <a:endParaRPr lang="en-US"/>
        </a:p>
      </dgm:t>
    </dgm:pt>
    <dgm:pt modelId="{03DD0801-EB60-49B0-9491-E85293FA0886}">
      <dgm:prSet/>
      <dgm:spPr/>
      <dgm:t>
        <a:bodyPr/>
        <a:lstStyle/>
        <a:p>
          <a:r>
            <a:rPr lang="en-US"/>
            <a:t>Questions?</a:t>
          </a:r>
        </a:p>
      </dgm:t>
    </dgm:pt>
    <dgm:pt modelId="{B945462F-268D-4B63-A557-7AA4B5F198E1}" type="parTrans" cxnId="{68DC0F3F-B009-4505-A397-3CE105BF6A39}">
      <dgm:prSet/>
      <dgm:spPr/>
      <dgm:t>
        <a:bodyPr/>
        <a:lstStyle/>
        <a:p>
          <a:endParaRPr lang="en-US"/>
        </a:p>
      </dgm:t>
    </dgm:pt>
    <dgm:pt modelId="{36817DEE-D25F-4FA5-A209-77364C1CCFEC}" type="sibTrans" cxnId="{68DC0F3F-B009-4505-A397-3CE105BF6A39}">
      <dgm:prSet/>
      <dgm:spPr/>
      <dgm:t>
        <a:bodyPr/>
        <a:lstStyle/>
        <a:p>
          <a:endParaRPr lang="en-US"/>
        </a:p>
      </dgm:t>
    </dgm:pt>
    <dgm:pt modelId="{FCDD9D19-5F6A-4001-9A95-427778DCC3CE}" type="pres">
      <dgm:prSet presAssocID="{D6E3C076-236A-4DDA-A67D-9F895174C588}" presName="root" presStyleCnt="0">
        <dgm:presLayoutVars>
          <dgm:dir/>
          <dgm:resizeHandles val="exact"/>
        </dgm:presLayoutVars>
      </dgm:prSet>
      <dgm:spPr/>
    </dgm:pt>
    <dgm:pt modelId="{56F95A21-BFD6-42D2-8886-9F5602271CAB}" type="pres">
      <dgm:prSet presAssocID="{D6E3C076-236A-4DDA-A67D-9F895174C588}" presName="container" presStyleCnt="0">
        <dgm:presLayoutVars>
          <dgm:dir/>
          <dgm:resizeHandles val="exact"/>
        </dgm:presLayoutVars>
      </dgm:prSet>
      <dgm:spPr/>
    </dgm:pt>
    <dgm:pt modelId="{812518B8-A31C-4404-9CCE-962A6D7CD879}" type="pres">
      <dgm:prSet presAssocID="{4C9D7146-2F12-459D-8E71-7D4FA11DA7D2}" presName="compNode" presStyleCnt="0"/>
      <dgm:spPr/>
    </dgm:pt>
    <dgm:pt modelId="{2645B048-246E-442A-9A68-61550B213326}" type="pres">
      <dgm:prSet presAssocID="{4C9D7146-2F12-459D-8E71-7D4FA11DA7D2}" presName="iconBgRect" presStyleLbl="bgShp" presStyleIdx="0" presStyleCnt="2"/>
      <dgm:spPr/>
    </dgm:pt>
    <dgm:pt modelId="{73AF222B-50D8-4B6C-8BAA-89611A6EAE47}" type="pres">
      <dgm:prSet presAssocID="{4C9D7146-2F12-459D-8E71-7D4FA11DA7D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nglasses Face with Solid Fill"/>
        </a:ext>
      </dgm:extLst>
    </dgm:pt>
    <dgm:pt modelId="{1F53F728-F61E-4744-BEE4-3CB82F5914DB}" type="pres">
      <dgm:prSet presAssocID="{4C9D7146-2F12-459D-8E71-7D4FA11DA7D2}" presName="spaceRect" presStyleCnt="0"/>
      <dgm:spPr/>
    </dgm:pt>
    <dgm:pt modelId="{C7DE3569-F974-4527-877C-EDECD916CB98}" type="pres">
      <dgm:prSet presAssocID="{4C9D7146-2F12-459D-8E71-7D4FA11DA7D2}" presName="textRect" presStyleLbl="revTx" presStyleIdx="0" presStyleCnt="2">
        <dgm:presLayoutVars>
          <dgm:chMax val="1"/>
          <dgm:chPref val="1"/>
        </dgm:presLayoutVars>
      </dgm:prSet>
      <dgm:spPr/>
    </dgm:pt>
    <dgm:pt modelId="{67BF0372-0E35-472E-B741-4481D845377D}" type="pres">
      <dgm:prSet presAssocID="{43AE2456-AEE8-49F0-B421-D03D34A18C2C}" presName="sibTrans" presStyleLbl="sibTrans2D1" presStyleIdx="0" presStyleCnt="0"/>
      <dgm:spPr/>
    </dgm:pt>
    <dgm:pt modelId="{1A796EBA-0583-42AB-A964-D7143C14D41E}" type="pres">
      <dgm:prSet presAssocID="{03DD0801-EB60-49B0-9491-E85293FA0886}" presName="compNode" presStyleCnt="0"/>
      <dgm:spPr/>
    </dgm:pt>
    <dgm:pt modelId="{7C08D21F-246C-4F9A-AD60-FB3DF11B2861}" type="pres">
      <dgm:prSet presAssocID="{03DD0801-EB60-49B0-9491-E85293FA0886}" presName="iconBgRect" presStyleLbl="bgShp" presStyleIdx="1" presStyleCnt="2"/>
      <dgm:spPr/>
    </dgm:pt>
    <dgm:pt modelId="{6CF3DA15-7889-4772-B51E-42C715444B0F}" type="pres">
      <dgm:prSet presAssocID="{03DD0801-EB60-49B0-9491-E85293FA088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3452A9C4-A3D5-4045-8089-206BFFDE967D}" type="pres">
      <dgm:prSet presAssocID="{03DD0801-EB60-49B0-9491-E85293FA0886}" presName="spaceRect" presStyleCnt="0"/>
      <dgm:spPr/>
    </dgm:pt>
    <dgm:pt modelId="{CEB5FD08-BCB8-48BF-867E-C8032155976B}" type="pres">
      <dgm:prSet presAssocID="{03DD0801-EB60-49B0-9491-E85293FA0886}" presName="textRect" presStyleLbl="revTx" presStyleIdx="1" presStyleCnt="2">
        <dgm:presLayoutVars>
          <dgm:chMax val="1"/>
          <dgm:chPref val="1"/>
        </dgm:presLayoutVars>
      </dgm:prSet>
      <dgm:spPr/>
    </dgm:pt>
  </dgm:ptLst>
  <dgm:cxnLst>
    <dgm:cxn modelId="{68DC0F3F-B009-4505-A397-3CE105BF6A39}" srcId="{D6E3C076-236A-4DDA-A67D-9F895174C588}" destId="{03DD0801-EB60-49B0-9491-E85293FA0886}" srcOrd="1" destOrd="0" parTransId="{B945462F-268D-4B63-A557-7AA4B5F198E1}" sibTransId="{36817DEE-D25F-4FA5-A209-77364C1CCFEC}"/>
    <dgm:cxn modelId="{65A6EF6A-2202-4A8C-BDEC-EDB5CDAB815A}" type="presOf" srcId="{43AE2456-AEE8-49F0-B421-D03D34A18C2C}" destId="{67BF0372-0E35-472E-B741-4481D845377D}" srcOrd="0" destOrd="0" presId="urn:microsoft.com/office/officeart/2018/2/layout/IconCircleList"/>
    <dgm:cxn modelId="{8F0D247C-893F-4B72-94EA-18386839C705}" type="presOf" srcId="{4C9D7146-2F12-459D-8E71-7D4FA11DA7D2}" destId="{C7DE3569-F974-4527-877C-EDECD916CB98}" srcOrd="0" destOrd="0" presId="urn:microsoft.com/office/officeart/2018/2/layout/IconCircleList"/>
    <dgm:cxn modelId="{2D252D82-B79B-41A3-A85C-BC8FAD047B76}" srcId="{D6E3C076-236A-4DDA-A67D-9F895174C588}" destId="{4C9D7146-2F12-459D-8E71-7D4FA11DA7D2}" srcOrd="0" destOrd="0" parTransId="{D2EF2E35-BF58-4C02-A6B4-B14745212F9F}" sibTransId="{43AE2456-AEE8-49F0-B421-D03D34A18C2C}"/>
    <dgm:cxn modelId="{537CABA9-1300-400A-BE02-975095A4206C}" type="presOf" srcId="{03DD0801-EB60-49B0-9491-E85293FA0886}" destId="{CEB5FD08-BCB8-48BF-867E-C8032155976B}" srcOrd="0" destOrd="0" presId="urn:microsoft.com/office/officeart/2018/2/layout/IconCircleList"/>
    <dgm:cxn modelId="{8FFDF3DE-6A39-4BAE-AE7D-BCEA7A7187CD}" type="presOf" srcId="{D6E3C076-236A-4DDA-A67D-9F895174C588}" destId="{FCDD9D19-5F6A-4001-9A95-427778DCC3CE}" srcOrd="0" destOrd="0" presId="urn:microsoft.com/office/officeart/2018/2/layout/IconCircleList"/>
    <dgm:cxn modelId="{FE1E0F36-466A-45B3-A0E4-175D5AE43136}" type="presParOf" srcId="{FCDD9D19-5F6A-4001-9A95-427778DCC3CE}" destId="{56F95A21-BFD6-42D2-8886-9F5602271CAB}" srcOrd="0" destOrd="0" presId="urn:microsoft.com/office/officeart/2018/2/layout/IconCircleList"/>
    <dgm:cxn modelId="{E861624F-B9A4-4D03-A1EB-2CCD909FC8FE}" type="presParOf" srcId="{56F95A21-BFD6-42D2-8886-9F5602271CAB}" destId="{812518B8-A31C-4404-9CCE-962A6D7CD879}" srcOrd="0" destOrd="0" presId="urn:microsoft.com/office/officeart/2018/2/layout/IconCircleList"/>
    <dgm:cxn modelId="{971F68BE-4835-4A68-9182-10B0C2E7F083}" type="presParOf" srcId="{812518B8-A31C-4404-9CCE-962A6D7CD879}" destId="{2645B048-246E-442A-9A68-61550B213326}" srcOrd="0" destOrd="0" presId="urn:microsoft.com/office/officeart/2018/2/layout/IconCircleList"/>
    <dgm:cxn modelId="{0F0C362B-BA13-40A0-9BEF-F89B89F89F92}" type="presParOf" srcId="{812518B8-A31C-4404-9CCE-962A6D7CD879}" destId="{73AF222B-50D8-4B6C-8BAA-89611A6EAE47}" srcOrd="1" destOrd="0" presId="urn:microsoft.com/office/officeart/2018/2/layout/IconCircleList"/>
    <dgm:cxn modelId="{8F1C5D0D-1B6C-4E13-914C-1046E5341F8A}" type="presParOf" srcId="{812518B8-A31C-4404-9CCE-962A6D7CD879}" destId="{1F53F728-F61E-4744-BEE4-3CB82F5914DB}" srcOrd="2" destOrd="0" presId="urn:microsoft.com/office/officeart/2018/2/layout/IconCircleList"/>
    <dgm:cxn modelId="{FE447269-99C3-46CB-82B8-FEE245645F13}" type="presParOf" srcId="{812518B8-A31C-4404-9CCE-962A6D7CD879}" destId="{C7DE3569-F974-4527-877C-EDECD916CB98}" srcOrd="3" destOrd="0" presId="urn:microsoft.com/office/officeart/2018/2/layout/IconCircleList"/>
    <dgm:cxn modelId="{C6086C74-36C1-4FF0-B861-8E9D816CF40B}" type="presParOf" srcId="{56F95A21-BFD6-42D2-8886-9F5602271CAB}" destId="{67BF0372-0E35-472E-B741-4481D845377D}" srcOrd="1" destOrd="0" presId="urn:microsoft.com/office/officeart/2018/2/layout/IconCircleList"/>
    <dgm:cxn modelId="{7C70D91D-1F89-4CCF-B5F7-DDBCB0DA6134}" type="presParOf" srcId="{56F95A21-BFD6-42D2-8886-9F5602271CAB}" destId="{1A796EBA-0583-42AB-A964-D7143C14D41E}" srcOrd="2" destOrd="0" presId="urn:microsoft.com/office/officeart/2018/2/layout/IconCircleList"/>
    <dgm:cxn modelId="{41F3CE9C-A7EF-4AEE-AAC7-614B5F4F100E}" type="presParOf" srcId="{1A796EBA-0583-42AB-A964-D7143C14D41E}" destId="{7C08D21F-246C-4F9A-AD60-FB3DF11B2861}" srcOrd="0" destOrd="0" presId="urn:microsoft.com/office/officeart/2018/2/layout/IconCircleList"/>
    <dgm:cxn modelId="{434BAA84-BC90-42BF-8511-02B91D50C814}" type="presParOf" srcId="{1A796EBA-0583-42AB-A964-D7143C14D41E}" destId="{6CF3DA15-7889-4772-B51E-42C715444B0F}" srcOrd="1" destOrd="0" presId="urn:microsoft.com/office/officeart/2018/2/layout/IconCircleList"/>
    <dgm:cxn modelId="{B414CF43-3138-48BE-A4A5-191DC2D42009}" type="presParOf" srcId="{1A796EBA-0583-42AB-A964-D7143C14D41E}" destId="{3452A9C4-A3D5-4045-8089-206BFFDE967D}" srcOrd="2" destOrd="0" presId="urn:microsoft.com/office/officeart/2018/2/layout/IconCircleList"/>
    <dgm:cxn modelId="{10BCD5B8-1076-4170-A0A8-5758D768409D}" type="presParOf" srcId="{1A796EBA-0583-42AB-A964-D7143C14D41E}" destId="{CEB5FD08-BCB8-48BF-867E-C8032155976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5B048-246E-442A-9A68-61550B213326}">
      <dsp:nvSpPr>
        <dsp:cNvPr id="0" name=""/>
        <dsp:cNvSpPr/>
      </dsp:nvSpPr>
      <dsp:spPr>
        <a:xfrm>
          <a:off x="212335" y="1507711"/>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AF222B-50D8-4B6C-8BAA-89611A6EAE47}">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DE3569-F974-4527-877C-EDECD916CB98}">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Thank you!</a:t>
          </a:r>
        </a:p>
      </dsp:txBody>
      <dsp:txXfrm>
        <a:off x="1834517" y="1507711"/>
        <a:ext cx="3148942" cy="1335915"/>
      </dsp:txXfrm>
    </dsp:sp>
    <dsp:sp modelId="{7C08D21F-246C-4F9A-AD60-FB3DF11B2861}">
      <dsp:nvSpPr>
        <dsp:cNvPr id="0" name=""/>
        <dsp:cNvSpPr/>
      </dsp:nvSpPr>
      <dsp:spPr>
        <a:xfrm>
          <a:off x="5532139" y="1507711"/>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F3DA15-7889-4772-B51E-42C715444B0F}">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B5FD08-BCB8-48BF-867E-C8032155976B}">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Questions?</a:t>
          </a:r>
        </a:p>
      </dsp:txBody>
      <dsp:txXfrm>
        <a:off x="7154322" y="1507711"/>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7" name="Group 6"/>
          <p:cNvGrpSpPr/>
          <p:nvPr userDrawn="1"/>
        </p:nvGrpSpPr>
        <p:grpSpPr>
          <a:xfrm>
            <a:off x="-3" y="-152706"/>
            <a:ext cx="12192002" cy="5471532"/>
            <a:chOff x="-34658" y="-700"/>
            <a:chExt cx="12210970" cy="5471532"/>
          </a:xfrm>
        </p:grpSpPr>
        <p:sp>
          <p:nvSpPr>
            <p:cNvPr id="8" name="Google Shape;471;p85"/>
            <p:cNvSpPr>
              <a:spLocks noChangeAspect="1"/>
            </p:cNvSpPr>
            <p:nvPr userDrawn="1"/>
          </p:nvSpPr>
          <p:spPr>
            <a:xfrm rot="10800000">
              <a:off x="-34658" y="-700"/>
              <a:ext cx="12210969" cy="4843509"/>
            </a:xfrm>
            <a:prstGeom prst="rect">
              <a:avLst/>
            </a:prstGeom>
            <a:solidFill>
              <a:srgbClr val="104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9" name="Google Shape;472;p85"/>
            <p:cNvSpPr>
              <a:spLocks noChangeAspect="1"/>
            </p:cNvSpPr>
            <p:nvPr userDrawn="1"/>
          </p:nvSpPr>
          <p:spPr>
            <a:xfrm rot="16200000">
              <a:off x="5756819" y="-948662"/>
              <a:ext cx="628020" cy="12210967"/>
            </a:xfrm>
            <a:prstGeom prst="rect">
              <a:avLst/>
            </a:prstGeom>
            <a:solidFill>
              <a:srgbClr val="7AA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itle 1"/>
          <p:cNvSpPr>
            <a:spLocks noGrp="1"/>
          </p:cNvSpPr>
          <p:nvPr>
            <p:ph type="ctrTitle"/>
          </p:nvPr>
        </p:nvSpPr>
        <p:spPr>
          <a:xfrm>
            <a:off x="302171" y="1667218"/>
            <a:ext cx="11587657" cy="1117520"/>
          </a:xfrm>
        </p:spPr>
        <p:txBody>
          <a:bodyPr anchor="b"/>
          <a:lstStyle>
            <a:lvl1pPr algn="ctr">
              <a:defRPr sz="6000">
                <a:solidFill>
                  <a:schemeClr val="bg1">
                    <a:lumMod val="95000"/>
                  </a:schemeClr>
                </a:solidFill>
              </a:defRPr>
            </a:lvl1pPr>
          </a:lstStyle>
          <a:p>
            <a:r>
              <a:rPr lang="en-US" dirty="0"/>
              <a:t>Click to edit Master title style</a:t>
            </a:r>
          </a:p>
        </p:txBody>
      </p:sp>
      <p:sp>
        <p:nvSpPr>
          <p:cNvPr id="3" name="Subtitle 2"/>
          <p:cNvSpPr>
            <a:spLocks noGrp="1"/>
          </p:cNvSpPr>
          <p:nvPr>
            <p:ph type="subTitle" idx="1" hasCustomPrompt="1"/>
          </p:nvPr>
        </p:nvSpPr>
        <p:spPr>
          <a:xfrm>
            <a:off x="1524000" y="2876814"/>
            <a:ext cx="9144000" cy="843838"/>
          </a:xfrm>
        </p:spPr>
        <p:txBody>
          <a:bodyPr/>
          <a:lstStyle>
            <a:lvl1pPr marL="0" indent="0" algn="ctr">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Author style</a:t>
            </a:r>
          </a:p>
        </p:txBody>
      </p:sp>
      <p:sp>
        <p:nvSpPr>
          <p:cNvPr id="11" name="Text Placeholder 10"/>
          <p:cNvSpPr>
            <a:spLocks noGrp="1"/>
          </p:cNvSpPr>
          <p:nvPr>
            <p:ph type="body" sz="quarter" idx="13" hasCustomPrompt="1"/>
          </p:nvPr>
        </p:nvSpPr>
        <p:spPr>
          <a:xfrm>
            <a:off x="1524000" y="914400"/>
            <a:ext cx="9144000" cy="661988"/>
          </a:xfrm>
        </p:spPr>
        <p:txBody>
          <a:bodyPr/>
          <a:lstStyle>
            <a:lvl1pPr marL="0" indent="0" algn="ctr">
              <a:buNone/>
              <a:defRPr>
                <a:solidFill>
                  <a:schemeClr val="bg1"/>
                </a:solidFill>
              </a:defRPr>
            </a:lvl1pPr>
          </a:lstStyle>
          <a:p>
            <a:pPr lvl="0"/>
            <a:r>
              <a:rPr lang="en-US" dirty="0"/>
              <a:t>MEETING NAME PLACEHOLDER</a:t>
            </a:r>
          </a:p>
        </p:txBody>
      </p:sp>
      <p:sp>
        <p:nvSpPr>
          <p:cNvPr id="13" name="Date Placeholder 12"/>
          <p:cNvSpPr>
            <a:spLocks noGrp="1"/>
          </p:cNvSpPr>
          <p:nvPr>
            <p:ph type="dt" sz="half" idx="15"/>
          </p:nvPr>
        </p:nvSpPr>
        <p:spPr>
          <a:xfrm>
            <a:off x="4460835" y="4781005"/>
            <a:ext cx="3270331" cy="365125"/>
          </a:xfrm>
        </p:spPr>
        <p:txBody>
          <a:bodyPr/>
          <a:lstStyle>
            <a:lvl1pPr algn="ctr">
              <a:defRPr sz="1800">
                <a:solidFill>
                  <a:schemeClr val="bg1"/>
                </a:solidFill>
              </a:defRPr>
            </a:lvl1pPr>
          </a:lstStyle>
          <a:p>
            <a:fld id="{9F9D664E-D44C-4D3A-91EE-219080E21D94}" type="datetimeFigureOut">
              <a:rPr lang="en-US" smtClean="0"/>
              <a:pPr/>
              <a:t>7/19/2022</a:t>
            </a:fld>
            <a:endParaRPr lang="en-US" dirty="0"/>
          </a:p>
        </p:txBody>
      </p:sp>
      <p:sp>
        <p:nvSpPr>
          <p:cNvPr id="14" name="Footer Placeholder 13"/>
          <p:cNvSpPr>
            <a:spLocks noGrp="1"/>
          </p:cNvSpPr>
          <p:nvPr>
            <p:ph type="ftr" sz="quarter" idx="16"/>
          </p:nvPr>
        </p:nvSpPr>
        <p:spPr/>
        <p:txBody>
          <a:bodyPr/>
          <a:lstStyle/>
          <a:p>
            <a:endParaRPr lang="en-US"/>
          </a:p>
        </p:txBody>
      </p:sp>
      <p:sp>
        <p:nvSpPr>
          <p:cNvPr id="15" name="Slide Number Placeholder 14"/>
          <p:cNvSpPr>
            <a:spLocks noGrp="1"/>
          </p:cNvSpPr>
          <p:nvPr>
            <p:ph type="sldNum" sz="quarter" idx="17"/>
          </p:nvPr>
        </p:nvSpPr>
        <p:spPr/>
        <p:txBody>
          <a:bodyPr/>
          <a:lstStyle/>
          <a:p>
            <a:fld id="{167ED935-C1B0-4EB6-A9E6-ECF2F2EDC6C6}" type="slidenum">
              <a:rPr lang="en-US" smtClean="0"/>
              <a:t>‹#›</a:t>
            </a:fld>
            <a:endParaRPr lang="en-US"/>
          </a:p>
        </p:txBody>
      </p:sp>
      <p:sp>
        <p:nvSpPr>
          <p:cNvPr id="19" name="Rectangle 18"/>
          <p:cNvSpPr/>
          <p:nvPr userDrawn="1"/>
        </p:nvSpPr>
        <p:spPr>
          <a:xfrm>
            <a:off x="11635" y="5300024"/>
            <a:ext cx="12180366" cy="1559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8591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77240"/>
          </a:xfrm>
          <a:solidFill>
            <a:srgbClr val="104F5E"/>
          </a:solidFill>
          <a:ln>
            <a:noFill/>
          </a:ln>
        </p:spPr>
        <p:txBody>
          <a:bodyPr spcFirstLastPara="1" wrap="square" lIns="228600" tIns="91440" rIns="91440" bIns="91400" anchor="ctr" anchorCtr="0">
            <a:normAutofit/>
          </a:bodyPr>
          <a:lstStyle>
            <a:lvl1pPr>
              <a:defRPr lang="en-US" sz="3600" b="0" i="0" u="none" strike="noStrike" cap="none">
                <a:solidFill>
                  <a:schemeClr val="bg1"/>
                </a:solidFill>
                <a:latin typeface="Calibri" panose="020F0502020204030204" pitchFamily="34" charset="0"/>
                <a:cs typeface="Calibri" panose="020F0502020204030204" pitchFamily="34" charset="0"/>
                <a:sym typeface="Calibri"/>
              </a:defRPr>
            </a:lvl1pPr>
          </a:lstStyle>
          <a:p>
            <a:pPr marL="0" lvl="0" indent="-254000" defTabSz="285750">
              <a:tabLst>
                <a:tab pos="285750" algn="l"/>
              </a:tabLst>
            </a:pPr>
            <a:r>
              <a:rPr lang="en-US" dirty="0"/>
              <a:t>Click to edit Master title style</a:t>
            </a:r>
          </a:p>
        </p:txBody>
      </p:sp>
      <p:sp>
        <p:nvSpPr>
          <p:cNvPr id="3" name="Content Placeholder 2"/>
          <p:cNvSpPr>
            <a:spLocks noGrp="1"/>
          </p:cNvSpPr>
          <p:nvPr>
            <p:ph idx="1"/>
          </p:nvPr>
        </p:nvSpPr>
        <p:spPr>
          <a:xfrm>
            <a:off x="299546" y="977462"/>
            <a:ext cx="11590284" cy="5199501"/>
          </a:xfrm>
        </p:spPr>
        <p:txBody>
          <a:bodyPr/>
          <a:lstStyle>
            <a:lvl1pPr marL="0" indent="0">
              <a:buFont typeface="Arial" panose="020B0604020202020204" pitchFamily="34" charset="0"/>
              <a:buChar char="​"/>
              <a:defRPr/>
            </a:lvl1pPr>
            <a:lvl2pPr marL="228600">
              <a:buClr>
                <a:schemeClr val="accent1"/>
              </a:buClr>
              <a:buSzPct val="125000"/>
              <a:defRPr/>
            </a:lvl2pPr>
            <a:lvl3pPr marL="457200" indent="-228600">
              <a:buFont typeface="Courier New" panose="02070309020205020404" pitchFamily="49" charset="0"/>
              <a:buChar char="o"/>
              <a:defRPr/>
            </a:lvl3pPr>
            <a:lvl4pPr marL="685800" indent="-228600">
              <a:buSzPct val="125000"/>
              <a:buFont typeface="Wingdings" panose="05000000000000000000" pitchFamily="2" charset="2"/>
              <a:buChar char="§"/>
              <a:defRPr/>
            </a:lvl4pPr>
            <a:lvl5pPr marL="91440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F9D664E-D44C-4D3A-91EE-219080E21D94}" type="datetimeFigureOut">
              <a:rPr lang="en-US" smtClean="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ED935-C1B0-4EB6-A9E6-ECF2F2EDC6C6}" type="slidenum">
              <a:rPr lang="en-US" smtClean="0"/>
              <a:t>‹#›</a:t>
            </a:fld>
            <a:endParaRPr lang="en-US"/>
          </a:p>
        </p:txBody>
      </p:sp>
    </p:spTree>
    <p:extLst>
      <p:ext uri="{BB962C8B-B14F-4D97-AF65-F5344CB8AC3E}">
        <p14:creationId xmlns:p14="http://schemas.microsoft.com/office/powerpoint/2010/main" val="12835350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2171"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D664E-D44C-4D3A-91EE-219080E21D94}" type="datetimeFigureOut">
              <a:rPr lang="en-US" smtClean="0"/>
              <a:t>7/19/2022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46629"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7ED935-C1B0-4EB6-A9E6-ECF2F2EDC6C6}" type="slidenum">
              <a:rPr lang="en-US" smtClean="0"/>
              <a:t>‹#›</a:t>
            </a:fld>
            <a:endParaRPr lang="en-US"/>
          </a:p>
        </p:txBody>
      </p:sp>
    </p:spTree>
    <p:extLst>
      <p:ext uri="{BB962C8B-B14F-4D97-AF65-F5344CB8AC3E}">
        <p14:creationId xmlns:p14="http://schemas.microsoft.com/office/powerpoint/2010/main" val="2973291037"/>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cms.gov/Medicare/Medicare-Fee-for-Service-Payment/sharedsavingsprogram/index.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cms.gov/Medicare/Medicare-Fee-for-Service-Payment/sharedsavingsprogram/Downloads/Shared-Savings-Losses-Assignment-Spec-V6.pdf"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cms.gov/Medicare/Medicare-Fee-for-Service-Payment/sharedsavingsprogram/Downloads/2018-and-2019-quality-benchmarks-guidance.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171" y="1667218"/>
            <a:ext cx="11587657" cy="1117520"/>
          </a:xfrm>
        </p:spPr>
        <p:txBody>
          <a:bodyPr>
            <a:normAutofit fontScale="90000"/>
          </a:bodyPr>
          <a:lstStyle/>
          <a:p>
            <a:pPr marL="0" lvl="0" indent="0">
              <a:buNone/>
            </a:pPr>
            <a:r>
              <a:rPr lang="en-US" dirty="0"/>
              <a:t>Using Random Forest and Logistic Regression to Predict MSSP Savings/Losses</a:t>
            </a:r>
            <a:endParaRPr dirty="0"/>
          </a:p>
        </p:txBody>
      </p:sp>
      <p:sp>
        <p:nvSpPr>
          <p:cNvPr id="3" name="Subtitle 2"/>
          <p:cNvSpPr>
            <a:spLocks noGrp="1"/>
          </p:cNvSpPr>
          <p:nvPr>
            <p:ph type="subTitle" idx="1" hasCustomPrompt="1"/>
          </p:nvPr>
        </p:nvSpPr>
        <p:spPr>
          <a:xfrm>
            <a:off x="1524000" y="2876814"/>
            <a:ext cx="9144000" cy="843838"/>
          </a:xfrm>
        </p:spPr>
        <p:txBody>
          <a:bodyPr>
            <a:normAutofit fontScale="92500" lnSpcReduction="20000"/>
          </a:bodyPr>
          <a:lstStyle/>
          <a:p>
            <a:pPr marL="0" lvl="0" indent="0">
              <a:buNone/>
            </a:pPr>
            <a:br/>
            <a:br/>
            <a:r>
              <a:t>Daisy Shi</a:t>
            </a:r>
          </a:p>
        </p:txBody>
      </p:sp>
      <p:sp>
        <p:nvSpPr>
          <p:cNvPr id="13" name="Date Placeholder 12"/>
          <p:cNvSpPr>
            <a:spLocks noGrp="1"/>
          </p:cNvSpPr>
          <p:nvPr>
            <p:ph type="dt" sz="half" idx="15"/>
          </p:nvPr>
        </p:nvSpPr>
        <p:spPr>
          <a:xfrm>
            <a:off x="4460835" y="4781005"/>
            <a:ext cx="3270331" cy="365125"/>
          </a:xfrm>
        </p:spPr>
        <p:txBody>
          <a:bodyPr/>
          <a:lstStyle/>
          <a:p>
            <a:pPr marL="0" lvl="0" indent="0">
              <a:buNone/>
            </a:pPr>
            <a:r>
              <a:rPr lang="en-US" dirty="0"/>
              <a:t>July 21</a:t>
            </a:r>
            <a:r>
              <a:rPr dirty="0"/>
              <a:t>,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45083F-8E37-4E78-9EF8-9FC9939C8F3D}"/>
              </a:ext>
            </a:extLst>
          </p:cNvPr>
          <p:cNvSpPr>
            <a:spLocks noGrp="1"/>
          </p:cNvSpPr>
          <p:nvPr>
            <p:ph type="title"/>
          </p:nvPr>
        </p:nvSpPr>
        <p:spPr>
          <a:xfrm>
            <a:off x="-2" y="-24722"/>
            <a:ext cx="12192001" cy="1135737"/>
          </a:xfrm>
        </p:spPr>
        <p:txBody>
          <a:bodyPr>
            <a:normAutofit/>
          </a:bodyPr>
          <a:lstStyle/>
          <a:p>
            <a:r>
              <a:rPr lang="en-US" dirty="0"/>
              <a:t>Exploratory Data Analysis(EDA)</a:t>
            </a:r>
          </a:p>
        </p:txBody>
      </p:sp>
      <p:sp>
        <p:nvSpPr>
          <p:cNvPr id="3" name="Content Placeholder 2">
            <a:extLst>
              <a:ext uri="{FF2B5EF4-FFF2-40B4-BE49-F238E27FC236}">
                <a16:creationId xmlns:a16="http://schemas.microsoft.com/office/drawing/2014/main" id="{A3824446-F051-476B-BFDA-755A1E67E577}"/>
              </a:ext>
            </a:extLst>
          </p:cNvPr>
          <p:cNvSpPr>
            <a:spLocks noGrp="1"/>
          </p:cNvSpPr>
          <p:nvPr>
            <p:ph idx="1"/>
          </p:nvPr>
        </p:nvSpPr>
        <p:spPr>
          <a:xfrm>
            <a:off x="327348" y="1779204"/>
            <a:ext cx="2345871" cy="2131211"/>
          </a:xfrm>
        </p:spPr>
        <p:txBody>
          <a:bodyPr>
            <a:normAutofit/>
          </a:bodyPr>
          <a:lstStyle/>
          <a:p>
            <a:pPr>
              <a:buNone/>
            </a:pPr>
            <a:r>
              <a:rPr lang="en-US" sz="1400" b="0" i="0" u="none" strike="noStrike" baseline="0" dirty="0">
                <a:latin typeface="ArialMT"/>
              </a:rPr>
              <a:t>The raw data contains </a:t>
            </a:r>
            <a:r>
              <a:rPr lang="en-US" sz="1400" b="1" i="0" u="none" strike="noStrike" baseline="0" dirty="0">
                <a:latin typeface="Arial-BoldMT"/>
              </a:rPr>
              <a:t>513 </a:t>
            </a:r>
            <a:r>
              <a:rPr lang="en-US" sz="1400" b="0" i="0" u="none" strike="noStrike" baseline="0" dirty="0">
                <a:latin typeface="ArialMT"/>
              </a:rPr>
              <a:t>rows and </a:t>
            </a:r>
            <a:r>
              <a:rPr lang="en-US" sz="1400" b="1" i="0" u="none" strike="noStrike" baseline="0" dirty="0">
                <a:latin typeface="Arial-BoldMT"/>
              </a:rPr>
              <a:t>163 </a:t>
            </a:r>
            <a:r>
              <a:rPr lang="en-US" sz="1400" b="0" i="0" u="none" strike="noStrike" baseline="0" dirty="0">
                <a:latin typeface="ArialMT"/>
              </a:rPr>
              <a:t>columns(features).</a:t>
            </a:r>
          </a:p>
          <a:p>
            <a:pPr>
              <a:buNone/>
            </a:pPr>
            <a:r>
              <a:rPr lang="en-US" sz="1400" b="0" i="0" u="none" strike="noStrike" baseline="0" dirty="0">
                <a:latin typeface="ArialMT"/>
              </a:rPr>
              <a:t>The “Saving/Loss” column is the target.</a:t>
            </a:r>
            <a:endParaRPr lang="en-US" sz="14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Graphical user interface, chart&#10;&#10;Description automatically generated">
            <a:extLst>
              <a:ext uri="{FF2B5EF4-FFF2-40B4-BE49-F238E27FC236}">
                <a16:creationId xmlns:a16="http://schemas.microsoft.com/office/drawing/2014/main" id="{E246F5A5-6DC5-40AC-9FE7-D592F6A87B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34296" y="1111015"/>
            <a:ext cx="9130355" cy="5681199"/>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92534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FA1AC-7C86-4BC1-8E7D-0046A03EE57D}"/>
              </a:ext>
            </a:extLst>
          </p:cNvPr>
          <p:cNvSpPr>
            <a:spLocks noGrp="1"/>
          </p:cNvSpPr>
          <p:nvPr>
            <p:ph type="title"/>
          </p:nvPr>
        </p:nvSpPr>
        <p:spPr/>
        <p:txBody>
          <a:bodyPr>
            <a:normAutofit/>
          </a:bodyPr>
          <a:lstStyle/>
          <a:p>
            <a:r>
              <a:rPr lang="en-US" dirty="0"/>
              <a:t>High Correlations</a:t>
            </a:r>
          </a:p>
        </p:txBody>
      </p:sp>
      <p:pic>
        <p:nvPicPr>
          <p:cNvPr id="5" name="Content Placeholder 4" descr="A picture containing chart&#10;&#10;Description automatically generated">
            <a:extLst>
              <a:ext uri="{FF2B5EF4-FFF2-40B4-BE49-F238E27FC236}">
                <a16:creationId xmlns:a16="http://schemas.microsoft.com/office/drawing/2014/main" id="{4DB7DDF8-75C6-4938-A277-CE509A2E3F0A}"/>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9008"/>
          <a:stretch/>
        </p:blipFill>
        <p:spPr>
          <a:xfrm>
            <a:off x="205273" y="860347"/>
            <a:ext cx="9367935" cy="5923007"/>
          </a:xfrm>
        </p:spPr>
      </p:pic>
      <p:sp>
        <p:nvSpPr>
          <p:cNvPr id="9" name="TextBox 8">
            <a:extLst>
              <a:ext uri="{FF2B5EF4-FFF2-40B4-BE49-F238E27FC236}">
                <a16:creationId xmlns:a16="http://schemas.microsoft.com/office/drawing/2014/main" id="{2BC35A65-D87D-4C04-B61F-0FA8449D8550}"/>
              </a:ext>
            </a:extLst>
          </p:cNvPr>
          <p:cNvSpPr txBox="1"/>
          <p:nvPr/>
        </p:nvSpPr>
        <p:spPr>
          <a:xfrm>
            <a:off x="205273" y="1056305"/>
            <a:ext cx="6118548" cy="369332"/>
          </a:xfrm>
          <a:prstGeom prst="rect">
            <a:avLst/>
          </a:prstGeom>
          <a:noFill/>
        </p:spPr>
        <p:txBody>
          <a:bodyPr wrap="square">
            <a:spAutoFit/>
          </a:bodyPr>
          <a:lstStyle/>
          <a:p>
            <a:r>
              <a:rPr lang="en-US" dirty="0">
                <a:solidFill>
                  <a:schemeClr val="tx1">
                    <a:lumMod val="50000"/>
                    <a:lumOff val="50000"/>
                  </a:schemeClr>
                </a:solidFill>
              </a:rPr>
              <a:t>High Correlations With Outcome &gt; 0.65</a:t>
            </a:r>
            <a:endParaRPr lang="en-US" dirty="0"/>
          </a:p>
        </p:txBody>
      </p:sp>
    </p:spTree>
    <p:extLst>
      <p:ext uri="{BB962C8B-B14F-4D97-AF65-F5344CB8AC3E}">
        <p14:creationId xmlns:p14="http://schemas.microsoft.com/office/powerpoint/2010/main" val="221898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0ACA0-3F55-4DE3-80A8-56E881E37854}"/>
              </a:ext>
            </a:extLst>
          </p:cNvPr>
          <p:cNvSpPr>
            <a:spLocks noGrp="1"/>
          </p:cNvSpPr>
          <p:nvPr>
            <p:ph type="title"/>
          </p:nvPr>
        </p:nvSpPr>
        <p:spPr/>
        <p:txBody>
          <a:bodyPr/>
          <a:lstStyle/>
          <a:p>
            <a:pPr algn="l"/>
            <a:r>
              <a:rPr lang="en-US" i="0" dirty="0">
                <a:effectLst/>
                <a:latin typeface="Inter"/>
              </a:rPr>
              <a:t>Distributions </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43824DBF-F35C-4651-BBDE-4D81CB359542}"/>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5349"/>
          <a:stretch/>
        </p:blipFill>
        <p:spPr>
          <a:xfrm>
            <a:off x="0" y="777240"/>
            <a:ext cx="12192000" cy="6080760"/>
          </a:xfrm>
        </p:spPr>
      </p:pic>
      <p:cxnSp>
        <p:nvCxnSpPr>
          <p:cNvPr id="7" name="Straight Arrow Connector 6">
            <a:extLst>
              <a:ext uri="{FF2B5EF4-FFF2-40B4-BE49-F238E27FC236}">
                <a16:creationId xmlns:a16="http://schemas.microsoft.com/office/drawing/2014/main" id="{18733B38-1AAA-406E-9DA8-E36242193323}"/>
              </a:ext>
            </a:extLst>
          </p:cNvPr>
          <p:cNvCxnSpPr/>
          <p:nvPr/>
        </p:nvCxnSpPr>
        <p:spPr>
          <a:xfrm flipH="1">
            <a:off x="6232849" y="6158204"/>
            <a:ext cx="634482" cy="186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060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29F75-4187-4478-BD6A-610FEAF4A465}"/>
              </a:ext>
            </a:extLst>
          </p:cNvPr>
          <p:cNvSpPr>
            <a:spLocks noGrp="1"/>
          </p:cNvSpPr>
          <p:nvPr>
            <p:ph type="title"/>
          </p:nvPr>
        </p:nvSpPr>
        <p:spPr/>
        <p:txBody>
          <a:bodyPr/>
          <a:lstStyle/>
          <a:p>
            <a:r>
              <a:rPr lang="en-US" dirty="0"/>
              <a:t>Feature Selection</a:t>
            </a:r>
          </a:p>
        </p:txBody>
      </p:sp>
      <p:pic>
        <p:nvPicPr>
          <p:cNvPr id="19" name="Picture 18">
            <a:extLst>
              <a:ext uri="{FF2B5EF4-FFF2-40B4-BE49-F238E27FC236}">
                <a16:creationId xmlns:a16="http://schemas.microsoft.com/office/drawing/2014/main" id="{A077495B-094B-4138-8B12-66C11FB94A89}"/>
              </a:ext>
            </a:extLst>
          </p:cNvPr>
          <p:cNvPicPr>
            <a:picLocks noChangeAspect="1"/>
          </p:cNvPicPr>
          <p:nvPr/>
        </p:nvPicPr>
        <p:blipFill>
          <a:blip r:embed="rId2"/>
          <a:stretch>
            <a:fillRect/>
          </a:stretch>
        </p:blipFill>
        <p:spPr>
          <a:xfrm>
            <a:off x="1781836" y="777240"/>
            <a:ext cx="7417474" cy="5946006"/>
          </a:xfrm>
          <a:prstGeom prst="rect">
            <a:avLst/>
          </a:prstGeom>
        </p:spPr>
      </p:pic>
    </p:spTree>
    <p:extLst>
      <p:ext uri="{BB962C8B-B14F-4D97-AF65-F5344CB8AC3E}">
        <p14:creationId xmlns:p14="http://schemas.microsoft.com/office/powerpoint/2010/main" val="2318470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D2708-DCBC-4756-B29E-0725DD6DB672}"/>
              </a:ext>
            </a:extLst>
          </p:cNvPr>
          <p:cNvSpPr>
            <a:spLocks noGrp="1"/>
          </p:cNvSpPr>
          <p:nvPr>
            <p:ph type="title"/>
          </p:nvPr>
        </p:nvSpPr>
        <p:spPr/>
        <p:txBody>
          <a:bodyPr>
            <a:normAutofit/>
          </a:bodyPr>
          <a:lstStyle/>
          <a:p>
            <a:r>
              <a:rPr lang="en-US" dirty="0"/>
              <a:t>Logistic Regression Model Output</a:t>
            </a:r>
          </a:p>
        </p:txBody>
      </p:sp>
      <p:sp>
        <p:nvSpPr>
          <p:cNvPr id="4" name="Content Placeholder 3">
            <a:extLst>
              <a:ext uri="{FF2B5EF4-FFF2-40B4-BE49-F238E27FC236}">
                <a16:creationId xmlns:a16="http://schemas.microsoft.com/office/drawing/2014/main" id="{F70E42EC-D6A5-48E6-9E87-750CEF786FB6}"/>
              </a:ext>
            </a:extLst>
          </p:cNvPr>
          <p:cNvSpPr txBox="1">
            <a:spLocks noGrp="1"/>
          </p:cNvSpPr>
          <p:nvPr>
            <p:ph idx="1"/>
          </p:nvPr>
        </p:nvSpPr>
        <p:spPr>
          <a:xfrm>
            <a:off x="3004458" y="777240"/>
            <a:ext cx="4968551" cy="5888792"/>
          </a:xfrm>
          <a:prstGeom prst="rect">
            <a:avLst/>
          </a:prstGeom>
          <a:noFill/>
        </p:spPr>
        <p:txBody>
          <a:bodyPr wrap="square">
            <a:spAutoFit/>
          </a:bodyPr>
          <a:lstStyle/>
          <a:p>
            <a:pPr>
              <a:lnSpc>
                <a:spcPct val="100000"/>
              </a:lnSpc>
            </a:pPr>
            <a:r>
              <a:rPr lang="en-US" sz="1000" dirty="0"/>
              <a:t>Deviance Residuals: </a:t>
            </a:r>
          </a:p>
          <a:p>
            <a:pPr>
              <a:lnSpc>
                <a:spcPct val="100000"/>
              </a:lnSpc>
            </a:pPr>
            <a:r>
              <a:rPr lang="en-US" sz="1000" dirty="0"/>
              <a:t>    Min       1Q   Median       3Q      Max  </a:t>
            </a:r>
          </a:p>
          <a:p>
            <a:pPr>
              <a:lnSpc>
                <a:spcPct val="100000"/>
              </a:lnSpc>
            </a:pPr>
            <a:r>
              <a:rPr lang="en-US" sz="1000" dirty="0"/>
              <a:t>-2.6225   0.2277   0.3696   0.5283   1.8133  </a:t>
            </a:r>
          </a:p>
          <a:p>
            <a:pPr>
              <a:lnSpc>
                <a:spcPct val="100000"/>
              </a:lnSpc>
            </a:pPr>
            <a:endParaRPr lang="en-US" sz="1000" dirty="0"/>
          </a:p>
          <a:p>
            <a:pPr>
              <a:lnSpc>
                <a:spcPct val="100000"/>
              </a:lnSpc>
            </a:pPr>
            <a:r>
              <a:rPr lang="en-US" sz="1000" dirty="0"/>
              <a:t>Coefficients:</a:t>
            </a:r>
          </a:p>
          <a:p>
            <a:pPr>
              <a:lnSpc>
                <a:spcPct val="100000"/>
              </a:lnSpc>
            </a:pPr>
            <a:r>
              <a:rPr lang="en-US" sz="1000" dirty="0"/>
              <a:t>                          Estimate Std. Error z value </a:t>
            </a:r>
            <a:r>
              <a:rPr lang="en-US" sz="1000" dirty="0" err="1"/>
              <a:t>Pr</a:t>
            </a:r>
            <a:r>
              <a:rPr lang="en-US" sz="1000" dirty="0"/>
              <a:t>(&gt;|z|)    </a:t>
            </a:r>
          </a:p>
          <a:p>
            <a:pPr>
              <a:lnSpc>
                <a:spcPct val="100000"/>
              </a:lnSpc>
            </a:pPr>
            <a:r>
              <a:rPr lang="en-US" sz="1000" dirty="0"/>
              <a:t>(Intercept)                 1.8661     0.2207   8.457  &lt; 2e-16 ***</a:t>
            </a:r>
          </a:p>
          <a:p>
            <a:pPr>
              <a:lnSpc>
                <a:spcPct val="100000"/>
              </a:lnSpc>
            </a:pPr>
            <a:r>
              <a:rPr lang="en-US" sz="1000" dirty="0" err="1"/>
              <a:t>PosRegAdj</a:t>
            </a:r>
            <a:r>
              <a:rPr lang="en-US" sz="1000" dirty="0"/>
              <a:t>                   0.6483     0.1813   3.576 0.000349 ***</a:t>
            </a:r>
          </a:p>
          <a:p>
            <a:pPr>
              <a:lnSpc>
                <a:spcPct val="100000"/>
              </a:lnSpc>
            </a:pPr>
            <a:r>
              <a:rPr lang="en-US" sz="1000" dirty="0" err="1"/>
              <a:t>Per_Capita_Exp_ALL_DIS_PY</a:t>
            </a:r>
            <a:r>
              <a:rPr lang="en-US" sz="1000" dirty="0"/>
              <a:t>  -0.9173     0.2596  -3.534 0.000409 ***</a:t>
            </a:r>
          </a:p>
          <a:p>
            <a:pPr>
              <a:lnSpc>
                <a:spcPct val="100000"/>
              </a:lnSpc>
            </a:pPr>
            <a:r>
              <a:rPr lang="en-US" sz="1000" dirty="0" err="1"/>
              <a:t>CMS_HCC_RiskScore_AGND_PY</a:t>
            </a:r>
            <a:r>
              <a:rPr lang="en-US" sz="1000" dirty="0"/>
              <a:t>   0.8867     0.3182   2.787 0.005323 ** </a:t>
            </a:r>
          </a:p>
          <a:p>
            <a:pPr>
              <a:lnSpc>
                <a:spcPct val="100000"/>
              </a:lnSpc>
            </a:pPr>
            <a:r>
              <a:rPr lang="en-US" sz="1000" dirty="0"/>
              <a:t>P_SNF_ADM                  -1.2103     0.4837  -2.502 0.012346 *  </a:t>
            </a:r>
          </a:p>
          <a:p>
            <a:pPr>
              <a:lnSpc>
                <a:spcPct val="100000"/>
              </a:lnSpc>
            </a:pPr>
            <a:r>
              <a:rPr lang="en-US" sz="1000" dirty="0"/>
              <a:t>---</a:t>
            </a:r>
          </a:p>
          <a:p>
            <a:pPr>
              <a:lnSpc>
                <a:spcPct val="100000"/>
              </a:lnSpc>
            </a:pPr>
            <a:r>
              <a:rPr lang="en-US" sz="1000" dirty="0" err="1"/>
              <a:t>Signif</a:t>
            </a:r>
            <a:r>
              <a:rPr lang="en-US" sz="1000" dirty="0"/>
              <a:t>. codes:  0 ‘***’ 0.001 ‘**’ 0.01 ‘*’ 0.05 ‘.’ 0.1 ‘ ’ 1</a:t>
            </a:r>
          </a:p>
          <a:p>
            <a:pPr>
              <a:lnSpc>
                <a:spcPct val="100000"/>
              </a:lnSpc>
            </a:pPr>
            <a:endParaRPr lang="en-US" sz="1000" dirty="0"/>
          </a:p>
          <a:p>
            <a:pPr>
              <a:lnSpc>
                <a:spcPct val="100000"/>
              </a:lnSpc>
            </a:pPr>
            <a:r>
              <a:rPr lang="en-US" sz="1000" dirty="0"/>
              <a:t>(Dispersion parameter for binomial family taken to be 1)</a:t>
            </a:r>
          </a:p>
          <a:p>
            <a:pPr>
              <a:lnSpc>
                <a:spcPct val="100000"/>
              </a:lnSpc>
            </a:pPr>
            <a:endParaRPr lang="en-US" sz="1000" dirty="0"/>
          </a:p>
          <a:p>
            <a:pPr>
              <a:lnSpc>
                <a:spcPct val="100000"/>
              </a:lnSpc>
            </a:pPr>
            <a:r>
              <a:rPr lang="en-US" sz="1000" dirty="0"/>
              <a:t>    Null deviance: 247.08  on 255  degrees of freedom</a:t>
            </a:r>
          </a:p>
          <a:p>
            <a:pPr>
              <a:lnSpc>
                <a:spcPct val="100000"/>
              </a:lnSpc>
            </a:pPr>
            <a:r>
              <a:rPr lang="en-US" sz="1000" dirty="0"/>
              <a:t>Residual deviance: 184.96  on 251  degrees of freedom</a:t>
            </a:r>
          </a:p>
          <a:p>
            <a:pPr>
              <a:lnSpc>
                <a:spcPct val="100000"/>
              </a:lnSpc>
            </a:pPr>
            <a:r>
              <a:rPr lang="en-US" sz="1000" dirty="0"/>
              <a:t>AIC: 194.96</a:t>
            </a:r>
          </a:p>
          <a:p>
            <a:pPr>
              <a:lnSpc>
                <a:spcPct val="100000"/>
              </a:lnSpc>
            </a:pPr>
            <a:endParaRPr lang="en-US" sz="1000" dirty="0"/>
          </a:p>
          <a:p>
            <a:pPr>
              <a:lnSpc>
                <a:spcPct val="100000"/>
              </a:lnSpc>
            </a:pPr>
            <a:r>
              <a:rPr lang="en-US" sz="1000" dirty="0"/>
              <a:t>Number of Fisher Scoring iterations: 6</a:t>
            </a:r>
          </a:p>
        </p:txBody>
      </p:sp>
      <p:sp>
        <p:nvSpPr>
          <p:cNvPr id="6" name="TextBox 5">
            <a:extLst>
              <a:ext uri="{FF2B5EF4-FFF2-40B4-BE49-F238E27FC236}">
                <a16:creationId xmlns:a16="http://schemas.microsoft.com/office/drawing/2014/main" id="{DCB3BA84-C677-40E0-8834-EBA8A0805760}"/>
              </a:ext>
            </a:extLst>
          </p:cNvPr>
          <p:cNvSpPr txBox="1"/>
          <p:nvPr/>
        </p:nvSpPr>
        <p:spPr>
          <a:xfrm>
            <a:off x="6904265" y="1917641"/>
            <a:ext cx="3014176" cy="369332"/>
          </a:xfrm>
          <a:prstGeom prst="rect">
            <a:avLst/>
          </a:prstGeom>
          <a:noFill/>
        </p:spPr>
        <p:txBody>
          <a:bodyPr wrap="square">
            <a:spAutoFit/>
          </a:bodyPr>
          <a:lstStyle/>
          <a:p>
            <a:r>
              <a:rPr lang="en-US" dirty="0"/>
              <a:t> </a:t>
            </a:r>
          </a:p>
        </p:txBody>
      </p:sp>
    </p:spTree>
    <p:extLst>
      <p:ext uri="{BB962C8B-B14F-4D97-AF65-F5344CB8AC3E}">
        <p14:creationId xmlns:p14="http://schemas.microsoft.com/office/powerpoint/2010/main" val="2607893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6" name="Rectangle 4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9" name="Rectangle 5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5FBA0F-0A48-45E8-93EF-010256FF9A92}"/>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Prediction</a:t>
            </a:r>
          </a:p>
        </p:txBody>
      </p:sp>
      <p:sp>
        <p:nvSpPr>
          <p:cNvPr id="61" name="Content Placeholder 2">
            <a:extLst>
              <a:ext uri="{FF2B5EF4-FFF2-40B4-BE49-F238E27FC236}">
                <a16:creationId xmlns:a16="http://schemas.microsoft.com/office/drawing/2014/main" id="{1AAD691D-1B71-48CB-97DA-A75280714BC7}"/>
              </a:ext>
            </a:extLst>
          </p:cNvPr>
          <p:cNvSpPr>
            <a:spLocks noGrp="1"/>
          </p:cNvSpPr>
          <p:nvPr>
            <p:ph idx="1"/>
          </p:nvPr>
        </p:nvSpPr>
        <p:spPr>
          <a:xfrm>
            <a:off x="4810259" y="649480"/>
            <a:ext cx="5716629" cy="4957525"/>
          </a:xfrm>
        </p:spPr>
        <p:txBody>
          <a:bodyPr anchor="ctr">
            <a:normAutofit/>
          </a:bodyPr>
          <a:lstStyle/>
          <a:p>
            <a:r>
              <a:rPr lang="en-US" sz="2000" dirty="0"/>
              <a:t>Confusion Matrix and Statistics</a:t>
            </a:r>
          </a:p>
          <a:p>
            <a:endParaRPr lang="en-US" sz="2000" dirty="0"/>
          </a:p>
          <a:p>
            <a:r>
              <a:rPr lang="en-US" sz="2000" dirty="0"/>
              <a:t> </a:t>
            </a:r>
          </a:p>
          <a:p>
            <a:r>
              <a:rPr lang="en-US" sz="2000" b="1" dirty="0"/>
              <a:t>Prediction </a:t>
            </a:r>
            <a:r>
              <a:rPr lang="en-US" sz="2000" dirty="0"/>
              <a:t>  Loss      Saving</a:t>
            </a:r>
          </a:p>
          <a:p>
            <a:r>
              <a:rPr lang="en-US" sz="2000" dirty="0"/>
              <a:t>  Loss            9                7</a:t>
            </a:r>
          </a:p>
          <a:p>
            <a:r>
              <a:rPr lang="en-US" sz="2000" dirty="0"/>
              <a:t> Saving         31             210</a:t>
            </a:r>
          </a:p>
          <a:p>
            <a:r>
              <a:rPr lang="en-US" sz="2000" dirty="0"/>
              <a:t>                                         </a:t>
            </a:r>
          </a:p>
          <a:p>
            <a:r>
              <a:rPr lang="pl-PL" sz="2000" dirty="0"/>
              <a:t>Accuracy : 0.8521          </a:t>
            </a:r>
          </a:p>
          <a:p>
            <a:r>
              <a:rPr lang="pl-PL" sz="2000" dirty="0"/>
              <a:t>                 95% CI : (0.8027, 0.8932)</a:t>
            </a:r>
            <a:r>
              <a:rPr lang="en-US" sz="2000" dirty="0"/>
              <a:t>    </a:t>
            </a:r>
          </a:p>
          <a:p>
            <a:endParaRPr lang="en-US" sz="2000" dirty="0"/>
          </a:p>
          <a:p>
            <a:r>
              <a:rPr lang="en-US" sz="2000" dirty="0"/>
              <a:t>                                         </a:t>
            </a:r>
          </a:p>
          <a:p>
            <a:r>
              <a:rPr lang="en-US" sz="2000" dirty="0"/>
              <a:t> </a:t>
            </a:r>
          </a:p>
        </p:txBody>
      </p:sp>
    </p:spTree>
    <p:extLst>
      <p:ext uri="{BB962C8B-B14F-4D97-AF65-F5344CB8AC3E}">
        <p14:creationId xmlns:p14="http://schemas.microsoft.com/office/powerpoint/2010/main" val="498042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A9244-04DA-4A94-8F47-4F5E1FAF6B7F}"/>
              </a:ext>
            </a:extLst>
          </p:cNvPr>
          <p:cNvSpPr>
            <a:spLocks noGrp="1"/>
          </p:cNvSpPr>
          <p:nvPr>
            <p:ph type="title"/>
          </p:nvPr>
        </p:nvSpPr>
        <p:spPr>
          <a:xfrm>
            <a:off x="1653363" y="365760"/>
            <a:ext cx="9367203" cy="1188720"/>
          </a:xfrm>
        </p:spPr>
        <p:txBody>
          <a:bodyPr>
            <a:normAutofit/>
          </a:bodyPr>
          <a:lstStyle/>
          <a:p>
            <a:r>
              <a:rPr lang="en-US" dirty="0"/>
              <a:t>Key Findings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Content Placeholder 2">
            <a:extLst>
              <a:ext uri="{FF2B5EF4-FFF2-40B4-BE49-F238E27FC236}">
                <a16:creationId xmlns:a16="http://schemas.microsoft.com/office/drawing/2014/main" id="{B2AF2EBF-F51B-4BE2-9B7D-1640C087DB5C}"/>
              </a:ext>
            </a:extLst>
          </p:cNvPr>
          <p:cNvSpPr>
            <a:spLocks noGrp="1"/>
          </p:cNvSpPr>
          <p:nvPr>
            <p:ph idx="1"/>
          </p:nvPr>
        </p:nvSpPr>
        <p:spPr>
          <a:xfrm>
            <a:off x="1653363" y="1695372"/>
            <a:ext cx="9367204" cy="4522548"/>
          </a:xfrm>
        </p:spPr>
        <p:txBody>
          <a:bodyPr anchor="t">
            <a:normAutofit fontScale="85000" lnSpcReduction="20000"/>
          </a:bodyPr>
          <a:lstStyle/>
          <a:p>
            <a:r>
              <a:rPr lang="en-US" sz="1500" b="1" dirty="0"/>
              <a:t>Savings/Losses</a:t>
            </a:r>
          </a:p>
          <a:p>
            <a:pPr marL="457200" indent="-457200">
              <a:buFont typeface="Arial" panose="020B0604020202020204" pitchFamily="34" charset="0"/>
              <a:buChar char="•"/>
            </a:pPr>
            <a:r>
              <a:rPr lang="en-US" sz="1500" dirty="0"/>
              <a:t>Savings performance decreased over the years. </a:t>
            </a:r>
          </a:p>
          <a:p>
            <a:pPr marL="457200" indent="-457200">
              <a:buFont typeface="Arial" panose="020B0604020202020204" pitchFamily="34" charset="0"/>
              <a:buChar char="•"/>
            </a:pPr>
            <a:r>
              <a:rPr lang="en-US" sz="1500" dirty="0"/>
              <a:t>Loss Rate is indeed high.  17% between 2012 and 2020</a:t>
            </a:r>
          </a:p>
          <a:p>
            <a:endParaRPr lang="en-US" sz="1500" dirty="0"/>
          </a:p>
          <a:p>
            <a:r>
              <a:rPr lang="en-US" sz="1500" b="1" dirty="0"/>
              <a:t>Predictive Model able to predict outcome of Saving/Loss, the main driver are:</a:t>
            </a:r>
          </a:p>
          <a:p>
            <a:pPr marL="457200" indent="-457200">
              <a:buFont typeface="Arial" panose="020B0604020202020204" pitchFamily="34" charset="0"/>
              <a:buChar char="•"/>
            </a:pPr>
            <a:r>
              <a:rPr lang="en-US" sz="1600" dirty="0"/>
              <a:t>Positive Regional Adjustment(</a:t>
            </a:r>
            <a:r>
              <a:rPr lang="en-US" sz="1800" dirty="0">
                <a:effectLst/>
                <a:latin typeface="Calibri Light" panose="020F0302020204030204" pitchFamily="34" charset="0"/>
                <a:ea typeface="DengXian" panose="02010600030101010101" pitchFamily="2" charset="-122"/>
              </a:rPr>
              <a:t>OR =  1.91 )</a:t>
            </a:r>
            <a:endParaRPr lang="en-US" sz="1600" dirty="0"/>
          </a:p>
          <a:p>
            <a:pPr marL="457200" indent="-457200">
              <a:buFont typeface="Arial" panose="020B0604020202020204" pitchFamily="34" charset="0"/>
              <a:buChar char="•"/>
            </a:pPr>
            <a:r>
              <a:rPr lang="en-US" sz="1600" dirty="0"/>
              <a:t>Per capita DISABLED expenditures(</a:t>
            </a:r>
            <a:r>
              <a:rPr lang="en-US" sz="1800" dirty="0">
                <a:effectLst/>
                <a:latin typeface="Calibri Light" panose="020F0302020204030204" pitchFamily="34" charset="0"/>
                <a:ea typeface="DengXian" panose="02010600030101010101" pitchFamily="2" charset="-122"/>
              </a:rPr>
              <a:t>OR =  0.4 )</a:t>
            </a:r>
            <a:endParaRPr lang="en-US" sz="1600" dirty="0"/>
          </a:p>
          <a:p>
            <a:pPr marL="457200" indent="-457200">
              <a:buFont typeface="Arial" panose="020B0604020202020204" pitchFamily="34" charset="0"/>
              <a:buChar char="•"/>
            </a:pPr>
            <a:r>
              <a:rPr lang="en-US" sz="1600" dirty="0"/>
              <a:t>Average AGED/NON-DUAL HCC risk score in performance year(</a:t>
            </a:r>
            <a:r>
              <a:rPr lang="en-US" sz="1800" dirty="0">
                <a:effectLst/>
                <a:latin typeface="Calibri Light" panose="020F0302020204030204" pitchFamily="34" charset="0"/>
                <a:ea typeface="DengXian" panose="02010600030101010101" pitchFamily="2" charset="-122"/>
              </a:rPr>
              <a:t>OR= 2.42 )</a:t>
            </a:r>
            <a:endParaRPr lang="en-US" sz="1600" dirty="0"/>
          </a:p>
          <a:p>
            <a:pPr marL="457200" indent="-457200">
              <a:buFont typeface="Arial" panose="020B0604020202020204" pitchFamily="34" charset="0"/>
              <a:buChar char="•"/>
            </a:pPr>
            <a:r>
              <a:rPr lang="en-US" sz="1600" dirty="0"/>
              <a:t>Skilled nursing facility discharges (</a:t>
            </a:r>
            <a:r>
              <a:rPr lang="en-US" sz="1800" dirty="0">
                <a:effectLst/>
                <a:latin typeface="Calibri Light" panose="020F0302020204030204" pitchFamily="34" charset="0"/>
                <a:ea typeface="DengXian" panose="02010600030101010101" pitchFamily="2" charset="-122"/>
              </a:rPr>
              <a:t>OR= 0.3 </a:t>
            </a:r>
            <a:r>
              <a:rPr lang="en-US" sz="1600" dirty="0"/>
              <a:t>) 	 </a:t>
            </a:r>
            <a:r>
              <a:rPr lang="en-US" sz="1800" b="0" i="0" u="none" strike="noStrike" baseline="0" dirty="0">
                <a:solidFill>
                  <a:srgbClr val="000000"/>
                </a:solidFill>
                <a:latin typeface="Calibri" panose="020F0502020204030204" pitchFamily="34" charset="0"/>
              </a:rPr>
              <a:t>	</a:t>
            </a:r>
          </a:p>
          <a:p>
            <a:pPr>
              <a:buNone/>
            </a:pPr>
            <a:endParaRPr lang="en-US" sz="1500" dirty="0"/>
          </a:p>
          <a:p>
            <a:pPr>
              <a:buNone/>
            </a:pPr>
            <a:r>
              <a:rPr lang="en-US" sz="1500" b="1" dirty="0"/>
              <a:t>Risks and Future Analyses Suggestion</a:t>
            </a:r>
          </a:p>
          <a:p>
            <a:pPr marL="457200" indent="-457200">
              <a:buFont typeface="Arial" panose="020B0604020202020204" pitchFamily="34" charset="0"/>
              <a:buChar char="•"/>
            </a:pPr>
            <a:r>
              <a:rPr lang="en-US" sz="1500" dirty="0"/>
              <a:t>Identify high costs items from the specific Chronic Conditions Data</a:t>
            </a:r>
          </a:p>
          <a:p>
            <a:pPr marL="457200" indent="-457200">
              <a:buFont typeface="Arial" panose="020B0604020202020204" pitchFamily="34" charset="0"/>
              <a:buChar char="•"/>
            </a:pPr>
            <a:r>
              <a:rPr lang="en-US" sz="1500" dirty="0"/>
              <a:t>Older group and Disabled group</a:t>
            </a:r>
          </a:p>
          <a:p>
            <a:pPr marL="457200" indent="-457200">
              <a:buFont typeface="Arial" panose="020B0604020202020204" pitchFamily="34" charset="0"/>
              <a:buChar char="•"/>
            </a:pPr>
            <a:r>
              <a:rPr lang="en-US" sz="1500" dirty="0"/>
              <a:t>Re-admissions</a:t>
            </a:r>
          </a:p>
          <a:p>
            <a:pPr marL="457200" indent="-457200">
              <a:buFont typeface="Arial" panose="020B0604020202020204" pitchFamily="34" charset="0"/>
              <a:buChar char="•"/>
            </a:pPr>
            <a:r>
              <a:rPr lang="en-US" sz="1500" dirty="0"/>
              <a:t>Medical utilization</a:t>
            </a:r>
          </a:p>
          <a:p>
            <a:pPr marL="457200" indent="-457200">
              <a:buFont typeface="Arial" panose="020B0604020202020204" pitchFamily="34" charset="0"/>
              <a:buChar char="•"/>
            </a:pPr>
            <a:r>
              <a:rPr lang="en-US" sz="1500" dirty="0"/>
              <a:t>Adjustment process</a:t>
            </a:r>
          </a:p>
        </p:txBody>
      </p:sp>
    </p:spTree>
    <p:extLst>
      <p:ext uri="{BB962C8B-B14F-4D97-AF65-F5344CB8AC3E}">
        <p14:creationId xmlns:p14="http://schemas.microsoft.com/office/powerpoint/2010/main" val="3571394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ADBE6CF-67BE-54A0-4326-493A3CC8C8CF}"/>
              </a:ext>
            </a:extLst>
          </p:cNvPr>
          <p:cNvGraphicFramePr>
            <a:graphicFrameLocks noGrp="1"/>
          </p:cNvGraphicFramePr>
          <p:nvPr>
            <p:ph idx="1"/>
            <p:extLst>
              <p:ext uri="{D42A27DB-BD31-4B8C-83A1-F6EECF244321}">
                <p14:modId xmlns:p14="http://schemas.microsoft.com/office/powerpoint/2010/main" val="22954833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4860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AC5C7-433E-4FAE-8829-F82046D1B2D2}"/>
              </a:ext>
            </a:extLst>
          </p:cNvPr>
          <p:cNvSpPr>
            <a:spLocks noGrp="1"/>
          </p:cNvSpPr>
          <p:nvPr>
            <p:ph type="title"/>
          </p:nvPr>
        </p:nvSpPr>
        <p:spPr/>
        <p:txBody>
          <a:bodyPr>
            <a:noAutofit/>
          </a:bodyPr>
          <a:lstStyle/>
          <a:p>
            <a:r>
              <a:rPr lang="en-US" sz="4400" dirty="0">
                <a:solidFill>
                  <a:schemeClr val="bg1">
                    <a:lumMod val="95000"/>
                  </a:schemeClr>
                </a:solidFill>
                <a:latin typeface="+mj-lt"/>
                <a:cs typeface="+mj-cs"/>
              </a:rPr>
              <a:t>What I will be taking about</a:t>
            </a:r>
          </a:p>
        </p:txBody>
      </p:sp>
      <p:sp>
        <p:nvSpPr>
          <p:cNvPr id="3" name="Content Placeholder 2">
            <a:extLst>
              <a:ext uri="{FF2B5EF4-FFF2-40B4-BE49-F238E27FC236}">
                <a16:creationId xmlns:a16="http://schemas.microsoft.com/office/drawing/2014/main" id="{483A3397-66FA-4E0D-A831-BAC396B3C3EA}"/>
              </a:ext>
            </a:extLst>
          </p:cNvPr>
          <p:cNvSpPr>
            <a:spLocks noGrp="1"/>
          </p:cNvSpPr>
          <p:nvPr>
            <p:ph idx="1"/>
          </p:nvPr>
        </p:nvSpPr>
        <p:spPr/>
        <p:txBody>
          <a:bodyPr>
            <a:normAutofit/>
          </a:bodyPr>
          <a:lstStyle/>
          <a:p>
            <a:pPr algn="l"/>
            <a:r>
              <a:rPr lang="en-US" sz="3200" b="0" i="0" u="none" strike="noStrike" baseline="0" dirty="0">
                <a:solidFill>
                  <a:srgbClr val="3C3C3C"/>
                </a:solidFill>
                <a:latin typeface="ArialMT"/>
              </a:rPr>
              <a:t>1. Introduction</a:t>
            </a:r>
          </a:p>
          <a:p>
            <a:pPr algn="l"/>
            <a:r>
              <a:rPr lang="en-US" sz="3200" b="0" i="0" u="none" strike="noStrike" baseline="0" dirty="0">
                <a:solidFill>
                  <a:srgbClr val="3C3C3C"/>
                </a:solidFill>
                <a:latin typeface="ArialMT"/>
              </a:rPr>
              <a:t>2. Methods and Data Diagnostics</a:t>
            </a:r>
          </a:p>
          <a:p>
            <a:pPr algn="l"/>
            <a:r>
              <a:rPr lang="en-US" sz="3200" b="0" i="0" u="none" strike="noStrike" baseline="0" dirty="0">
                <a:solidFill>
                  <a:srgbClr val="3C3C3C"/>
                </a:solidFill>
                <a:latin typeface="ArialMT"/>
              </a:rPr>
              <a:t>3. Main Results</a:t>
            </a:r>
          </a:p>
          <a:p>
            <a:pPr algn="l"/>
            <a:r>
              <a:rPr lang="en-US" sz="3200" b="0" i="0" u="none" strike="noStrike" baseline="0" dirty="0">
                <a:solidFill>
                  <a:srgbClr val="3C3C3C"/>
                </a:solidFill>
                <a:latin typeface="ArialMT"/>
              </a:rPr>
              <a:t>4. Conclusion</a:t>
            </a:r>
            <a:endParaRPr lang="en-US" sz="3200" dirty="0"/>
          </a:p>
        </p:txBody>
      </p:sp>
    </p:spTree>
    <p:extLst>
      <p:ext uri="{BB962C8B-B14F-4D97-AF65-F5344CB8AC3E}">
        <p14:creationId xmlns:p14="http://schemas.microsoft.com/office/powerpoint/2010/main" val="3019340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171" y="1667218"/>
            <a:ext cx="11587657" cy="1117520"/>
          </a:xfrm>
        </p:spPr>
        <p:txBody>
          <a:bodyPr/>
          <a:lstStyle/>
          <a:p>
            <a:pPr marL="0" lvl="0" indent="0">
              <a:buNone/>
            </a:pPr>
            <a:r>
              <a:rPr lang="en-US" dirty="0"/>
              <a:t>MSSP Overview and Background</a:t>
            </a:r>
            <a:endParaRPr dirty="0"/>
          </a:p>
        </p:txBody>
      </p:sp>
      <p:sp>
        <p:nvSpPr>
          <p:cNvPr id="3" name="Subtitle 2"/>
          <p:cNvSpPr>
            <a:spLocks noGrp="1"/>
          </p:cNvSpPr>
          <p:nvPr>
            <p:ph type="subTitle" idx="1" hasCustomPrompt="1"/>
          </p:nvPr>
        </p:nvSpPr>
        <p:spPr>
          <a:xfrm>
            <a:off x="1524000" y="2876814"/>
            <a:ext cx="9144000" cy="843838"/>
          </a:xfrm>
        </p:spPr>
        <p:txBody>
          <a:bodyPr>
            <a:normAutofit fontScale="92500" lnSpcReduction="20000"/>
          </a:bodyPr>
          <a:lstStyle/>
          <a:p>
            <a:pPr marL="0" lvl="0" indent="0">
              <a:buNone/>
            </a:pPr>
            <a:br>
              <a:rPr dirty="0"/>
            </a:br>
            <a:br>
              <a:rPr dirty="0"/>
            </a:br>
            <a:r>
              <a:rPr lang="en-US" dirty="0"/>
              <a:t> </a:t>
            </a:r>
            <a:endParaRPr dirty="0"/>
          </a:p>
        </p:txBody>
      </p:sp>
      <p:sp>
        <p:nvSpPr>
          <p:cNvPr id="13" name="Date Placeholder 12"/>
          <p:cNvSpPr>
            <a:spLocks noGrp="1"/>
          </p:cNvSpPr>
          <p:nvPr>
            <p:ph type="dt" sz="half" idx="15"/>
          </p:nvPr>
        </p:nvSpPr>
        <p:spPr>
          <a:xfrm>
            <a:off x="4460835" y="4781005"/>
            <a:ext cx="3270331" cy="365125"/>
          </a:xfrm>
        </p:spPr>
        <p:txBody>
          <a:bodyPr/>
          <a:lstStyle/>
          <a:p>
            <a:pPr marL="0" lvl="0" indent="0">
              <a:buNone/>
            </a:pPr>
            <a:r>
              <a:rPr lang="en-US" dirty="0"/>
              <a:t> </a:t>
            </a:r>
            <a:endParaRPr dirty="0"/>
          </a:p>
        </p:txBody>
      </p:sp>
    </p:spTree>
    <p:extLst>
      <p:ext uri="{BB962C8B-B14F-4D97-AF65-F5344CB8AC3E}">
        <p14:creationId xmlns:p14="http://schemas.microsoft.com/office/powerpoint/2010/main" val="3424669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8C0C3-8356-4EB1-81F8-2A84D7B94124}"/>
              </a:ext>
            </a:extLst>
          </p:cNvPr>
          <p:cNvSpPr>
            <a:spLocks noGrp="1"/>
          </p:cNvSpPr>
          <p:nvPr>
            <p:ph type="title"/>
          </p:nvPr>
        </p:nvSpPr>
        <p:spPr>
          <a:xfrm>
            <a:off x="481013" y="3752849"/>
            <a:ext cx="3290887" cy="2452687"/>
          </a:xfrm>
        </p:spPr>
        <p:txBody>
          <a:bodyPr anchor="ctr">
            <a:normAutofit/>
          </a:bodyPr>
          <a:lstStyle/>
          <a:p>
            <a:r>
              <a:rPr lang="en-US" sz="3300" b="0" i="0" cap="all">
                <a:effectLst/>
                <a:latin typeface="Gotham Rounded Book"/>
              </a:rPr>
              <a:t>WHAT IS THE MEDICARE SHARED SAVINGS PROGRAM (MSSP)?</a:t>
            </a:r>
            <a:endParaRPr lang="en-US" sz="3300"/>
          </a:p>
        </p:txBody>
      </p:sp>
      <p:pic>
        <p:nvPicPr>
          <p:cNvPr id="1026" name="Picture 2" descr="Placeholder">
            <a:extLst>
              <a:ext uri="{FF2B5EF4-FFF2-40B4-BE49-F238E27FC236}">
                <a16:creationId xmlns:a16="http://schemas.microsoft.com/office/drawing/2014/main" id="{0479CC9A-ED09-46F7-B158-12AF334E3C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4853"/>
          <a:stretch/>
        </p:blipFill>
        <p:spPr bwMode="auto">
          <a:xfrm>
            <a:off x="20" y="11"/>
            <a:ext cx="12191980" cy="3321688"/>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08C1ADF-9CDB-474B-88FB-A96330C0DE1C}"/>
              </a:ext>
            </a:extLst>
          </p:cNvPr>
          <p:cNvSpPr>
            <a:spLocks noGrp="1"/>
          </p:cNvSpPr>
          <p:nvPr>
            <p:ph idx="1"/>
          </p:nvPr>
        </p:nvSpPr>
        <p:spPr>
          <a:xfrm>
            <a:off x="4223982" y="3752850"/>
            <a:ext cx="7485413" cy="2452687"/>
          </a:xfrm>
        </p:spPr>
        <p:txBody>
          <a:bodyPr anchor="ctr">
            <a:normAutofit fontScale="92500" lnSpcReduction="10000"/>
          </a:bodyPr>
          <a:lstStyle/>
          <a:p>
            <a:r>
              <a:rPr lang="en-US" sz="1800" b="0" i="0" dirty="0">
                <a:effectLst/>
                <a:latin typeface="Proxima Nova Rg"/>
              </a:rPr>
              <a:t>Provide high-quality, coordinated care to improve outcomes and reduce costs. That’s the primary goal of the </a:t>
            </a:r>
            <a:r>
              <a:rPr lang="en-US" sz="1800" b="0" i="0" u="none" strike="noStrike" dirty="0">
                <a:effectLst/>
                <a:latin typeface="Proxima Nova Rg"/>
                <a:hlinkClick r:id="rId3"/>
              </a:rPr>
              <a:t>Medicare Shared Savings Program (MSSP)</a:t>
            </a:r>
            <a:r>
              <a:rPr lang="en-US" sz="1800" b="0" i="0" dirty="0">
                <a:effectLst/>
                <a:latin typeface="Proxima Nova Rg"/>
              </a:rPr>
              <a:t>. The MSSP is an alternative payment model in which eligible providers, hospitals, and suppliers are rewarded for achieving better health for individuals, improving population health, and lowering growth in healthcare expenditures.</a:t>
            </a:r>
          </a:p>
          <a:p>
            <a:pPr marL="342900" indent="-342900">
              <a:buFont typeface="+mj-lt"/>
              <a:buAutoNum type="romanLcPeriod"/>
            </a:pPr>
            <a:endParaRPr lang="en-US" sz="1800" dirty="0">
              <a:latin typeface="Proxima Nova Rg"/>
            </a:endParaRPr>
          </a:p>
          <a:p>
            <a:pPr marL="400050" marR="0" indent="-400050">
              <a:lnSpc>
                <a:spcPct val="107000"/>
              </a:lnSpc>
              <a:spcBef>
                <a:spcPts val="0"/>
              </a:spcBef>
              <a:spcAft>
                <a:spcPts val="0"/>
              </a:spcAft>
              <a:buFont typeface="+mj-lt"/>
              <a:buAutoNum type="romanLcPeriod"/>
            </a:pPr>
            <a:r>
              <a:rPr lang="en-US" sz="1800" dirty="0">
                <a:latin typeface="Proxima Nova Rg"/>
              </a:rPr>
              <a:t>FINANCIAL RISK</a:t>
            </a:r>
          </a:p>
          <a:p>
            <a:pPr marL="400050" indent="-400050">
              <a:lnSpc>
                <a:spcPct val="107000"/>
              </a:lnSpc>
              <a:spcBef>
                <a:spcPts val="0"/>
              </a:spcBef>
              <a:buFont typeface="+mj-lt"/>
              <a:buAutoNum type="romanLcPeriod"/>
            </a:pPr>
            <a:r>
              <a:rPr lang="en-US" sz="1800" dirty="0">
                <a:latin typeface="Proxima Nova Rg"/>
              </a:rPr>
              <a:t>QUALITY</a:t>
            </a:r>
          </a:p>
          <a:p>
            <a:pPr marL="400050" marR="0" indent="-400050">
              <a:lnSpc>
                <a:spcPct val="107000"/>
              </a:lnSpc>
              <a:spcBef>
                <a:spcPts val="0"/>
              </a:spcBef>
              <a:spcAft>
                <a:spcPts val="0"/>
              </a:spcAft>
              <a:buFont typeface="+mj-lt"/>
              <a:buAutoNum type="romanLcPeriod"/>
            </a:pPr>
            <a:r>
              <a:rPr lang="en-US" sz="1800" dirty="0">
                <a:latin typeface="Proxima Nova Rg"/>
              </a:rPr>
              <a:t>IMPORTANT CONSIDERATIONS</a:t>
            </a:r>
          </a:p>
          <a:p>
            <a:endParaRPr lang="en-US" sz="1800" dirty="0"/>
          </a:p>
        </p:txBody>
      </p:sp>
    </p:spTree>
    <p:extLst>
      <p:ext uri="{BB962C8B-B14F-4D97-AF65-F5344CB8AC3E}">
        <p14:creationId xmlns:p14="http://schemas.microsoft.com/office/powerpoint/2010/main" val="3870298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9449D-52E0-4086-9E3B-24C1D7A76847}"/>
              </a:ext>
            </a:extLst>
          </p:cNvPr>
          <p:cNvSpPr>
            <a:spLocks noGrp="1"/>
          </p:cNvSpPr>
          <p:nvPr>
            <p:ph type="title"/>
          </p:nvPr>
        </p:nvSpPr>
        <p:spPr>
          <a:xfrm>
            <a:off x="6053668" y="803325"/>
            <a:ext cx="5314536" cy="1325563"/>
          </a:xfrm>
        </p:spPr>
        <p:txBody>
          <a:bodyPr>
            <a:normAutofit/>
          </a:bodyPr>
          <a:lstStyle/>
          <a:p>
            <a:r>
              <a:rPr lang="en-US" dirty="0">
                <a:solidFill>
                  <a:schemeClr val="tx1"/>
                </a:solidFill>
                <a:latin typeface="Proxima Nova Rg"/>
              </a:rPr>
              <a:t>FINANCIAL RISK</a:t>
            </a:r>
            <a:endParaRPr lang="en-US" dirty="0">
              <a:solidFill>
                <a:schemeClr val="tx1"/>
              </a:solidFill>
            </a:endParaRPr>
          </a:p>
        </p:txBody>
      </p:sp>
      <p:sp>
        <p:nvSpPr>
          <p:cNvPr id="10" name="Freeform: Shape 9">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Dollar">
            <a:extLst>
              <a:ext uri="{FF2B5EF4-FFF2-40B4-BE49-F238E27FC236}">
                <a16:creationId xmlns:a16="http://schemas.microsoft.com/office/drawing/2014/main" id="{66A67CA1-725E-9C23-C5D7-0F72085152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3" name="Content Placeholder 2">
            <a:extLst>
              <a:ext uri="{FF2B5EF4-FFF2-40B4-BE49-F238E27FC236}">
                <a16:creationId xmlns:a16="http://schemas.microsoft.com/office/drawing/2014/main" id="{8D699736-F3A7-4784-91E2-C82093061D55}"/>
              </a:ext>
            </a:extLst>
          </p:cNvPr>
          <p:cNvSpPr>
            <a:spLocks noGrp="1"/>
          </p:cNvSpPr>
          <p:nvPr>
            <p:ph idx="1"/>
          </p:nvPr>
        </p:nvSpPr>
        <p:spPr>
          <a:xfrm>
            <a:off x="6053667" y="2279018"/>
            <a:ext cx="5314543" cy="3375920"/>
          </a:xfrm>
        </p:spPr>
        <p:txBody>
          <a:bodyPr anchor="t">
            <a:normAutofit/>
          </a:bodyPr>
          <a:lstStyle/>
          <a:p>
            <a:pPr marL="0" marR="0" fontAlgn="base">
              <a:spcBef>
                <a:spcPts val="0"/>
              </a:spcBef>
              <a:spcAft>
                <a:spcPts val="0"/>
              </a:spcAft>
            </a:pPr>
            <a:r>
              <a:rPr lang="en-US" sz="1800">
                <a:latin typeface="Calibri Light" panose="020F0302020204030204" pitchFamily="34" charset="0"/>
                <a:cs typeface="Times New Roman" panose="02020603050405020304" pitchFamily="18" charset="0"/>
              </a:rPr>
              <a:t>Lowering costs (i.e., ensuring that actual expenditures don’t exceed updated historical benchmark data).</a:t>
            </a:r>
          </a:p>
          <a:p>
            <a:pPr marL="0" marR="0" fontAlgn="base">
              <a:spcBef>
                <a:spcPts val="0"/>
              </a:spcBef>
              <a:spcAft>
                <a:spcPts val="0"/>
              </a:spcAft>
            </a:pP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fontAlgn="base">
              <a:spcBef>
                <a:spcPts val="0"/>
              </a:spcBef>
              <a:spcAft>
                <a:spcPts val="0"/>
              </a:spcAft>
            </a:pPr>
            <a:r>
              <a:rPr lang="en-US" sz="1800">
                <a:effectLst/>
                <a:latin typeface="Calibri Light" panose="020F0302020204030204" pitchFamily="34" charset="0"/>
                <a:ea typeface="Times New Roman" panose="02020603050405020304" pitchFamily="18" charset="0"/>
                <a:cs typeface="Times New Roman" panose="02020603050405020304" pitchFamily="18" charset="0"/>
              </a:rPr>
              <a:t>The MSSP provides participants with the following four ACO options, each of which requires an ACO to </a:t>
            </a:r>
            <a:r>
              <a:rPr lang="en-US" sz="1800" u="sng">
                <a:effectLst/>
                <a:latin typeface="Calibri Light" panose="020F0302020204030204" pitchFamily="34" charset="0"/>
                <a:ea typeface="Times New Roman" panose="02020603050405020304" pitchFamily="18" charset="0"/>
                <a:cs typeface="Times New Roman" panose="02020603050405020304" pitchFamily="18" charset="0"/>
                <a:hlinkClick r:id="rId4"/>
              </a:rPr>
              <a:t>assume a different level of risk</a:t>
            </a:r>
            <a:r>
              <a:rPr lang="en-US" sz="1800">
                <a:effectLst/>
                <a:latin typeface="Calibri Light" panose="020F0302020204030204" pitchFamily="34" charset="0"/>
                <a:ea typeface="Times New Roman" panose="02020603050405020304" pitchFamily="18" charset="0"/>
                <a:cs typeface="Times New Roman" panose="02020603050405020304" pitchFamily="18" charset="0"/>
              </a:rPr>
              <a:t>:</a:t>
            </a:r>
          </a:p>
          <a:p>
            <a:pPr marL="0" marR="0" fontAlgn="base">
              <a:spcBef>
                <a:spcPts val="0"/>
              </a:spcBef>
              <a:spcAft>
                <a:spcPts val="0"/>
              </a:spcAft>
            </a:pP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sz="1800" b="1">
                <a:effectLst/>
                <a:latin typeface="Calibri Light" panose="020F0302020204030204" pitchFamily="34" charset="0"/>
                <a:ea typeface="Times New Roman" panose="02020603050405020304" pitchFamily="18" charset="0"/>
                <a:cs typeface="Times New Roman" panose="02020603050405020304" pitchFamily="18" charset="0"/>
              </a:rPr>
              <a:t>Track 1</a:t>
            </a:r>
            <a:r>
              <a:rPr lang="en-US" sz="1800">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sz="1800">
                <a:effectLst/>
                <a:latin typeface="Calibri Light" panose="020F0302020204030204" pitchFamily="34" charset="0"/>
                <a:ea typeface="Times New Roman" panose="02020603050405020304" pitchFamily="18" charset="0"/>
                <a:cs typeface="Times New Roman" panose="02020603050405020304" pitchFamily="18" charset="0"/>
              </a:rPr>
              <a:t>Track 1 +</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sz="1800">
                <a:effectLst/>
                <a:latin typeface="Calibri Light" panose="020F0302020204030204" pitchFamily="34" charset="0"/>
                <a:ea typeface="Times New Roman" panose="02020603050405020304" pitchFamily="18" charset="0"/>
                <a:cs typeface="Times New Roman" panose="02020603050405020304" pitchFamily="18" charset="0"/>
              </a:rPr>
              <a:t>Track 2 </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sz="1800">
                <a:effectLst/>
                <a:latin typeface="Calibri Light" panose="020F0302020204030204" pitchFamily="34" charset="0"/>
                <a:ea typeface="Times New Roman" panose="02020603050405020304" pitchFamily="18" charset="0"/>
                <a:cs typeface="Times New Roman" panose="02020603050405020304" pitchFamily="18" charset="0"/>
              </a:rPr>
              <a:t>Track 3 </a:t>
            </a:r>
            <a:endParaRPr lang="en-US" sz="1800">
              <a:effectLst/>
              <a:latin typeface="Calibri" panose="020F0502020204030204" pitchFamily="34" charset="0"/>
              <a:ea typeface="DengXian" panose="02010600030101010101" pitchFamily="2" charset="-122"/>
              <a:cs typeface="Times New Roman" panose="02020603050405020304" pitchFamily="18" charset="0"/>
            </a:endParaRPr>
          </a:p>
          <a:p>
            <a:endParaRPr lang="en-US" sz="1800"/>
          </a:p>
        </p:txBody>
      </p:sp>
    </p:spTree>
    <p:extLst>
      <p:ext uri="{BB962C8B-B14F-4D97-AF65-F5344CB8AC3E}">
        <p14:creationId xmlns:p14="http://schemas.microsoft.com/office/powerpoint/2010/main" val="197265403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A181-BA45-4644-ABAC-2AE48BEFFD4F}"/>
              </a:ext>
            </a:extLst>
          </p:cNvPr>
          <p:cNvSpPr>
            <a:spLocks noGrp="1"/>
          </p:cNvSpPr>
          <p:nvPr>
            <p:ph type="title"/>
          </p:nvPr>
        </p:nvSpPr>
        <p:spPr/>
        <p:txBody>
          <a:bodyPr>
            <a:normAutofit/>
          </a:bodyPr>
          <a:lstStyle/>
          <a:p>
            <a:r>
              <a:rPr lang="en-US" sz="3600" dirty="0">
                <a:latin typeface="Proxima Nova Rg"/>
              </a:rPr>
              <a:t>QUALITY</a:t>
            </a:r>
            <a:endParaRPr lang="en-US" dirty="0"/>
          </a:p>
        </p:txBody>
      </p:sp>
      <p:sp>
        <p:nvSpPr>
          <p:cNvPr id="3" name="Content Placeholder 2">
            <a:extLst>
              <a:ext uri="{FF2B5EF4-FFF2-40B4-BE49-F238E27FC236}">
                <a16:creationId xmlns:a16="http://schemas.microsoft.com/office/drawing/2014/main" id="{9D8EF1D0-4DDA-4F3F-9C03-81C9E4BC85EC}"/>
              </a:ext>
            </a:extLst>
          </p:cNvPr>
          <p:cNvSpPr>
            <a:spLocks noGrp="1"/>
          </p:cNvSpPr>
          <p:nvPr>
            <p:ph idx="1"/>
          </p:nvPr>
        </p:nvSpPr>
        <p:spPr/>
        <p:txBody>
          <a:bodyPr/>
          <a:lstStyle/>
          <a:p>
            <a:pPr marL="0" marR="0" fontAlgn="base">
              <a:lnSpc>
                <a:spcPct val="107000"/>
              </a:lnSpc>
              <a:spcBef>
                <a:spcPts val="0"/>
              </a:spcBef>
              <a:spcAft>
                <a:spcPts val="0"/>
              </a:spcAft>
            </a:pPr>
            <a:r>
              <a:rPr lang="en-US" sz="1800" dirty="0">
                <a:solidFill>
                  <a:srgbClr val="777777"/>
                </a:solidFill>
                <a:effectLst/>
                <a:latin typeface="Calibri Light" panose="020F0302020204030204" pitchFamily="34" charset="0"/>
                <a:ea typeface="Times New Roman" panose="02020603050405020304" pitchFamily="18" charset="0"/>
                <a:cs typeface="Times New Roman" panose="02020603050405020304" pitchFamily="18" charset="0"/>
              </a:rPr>
              <a:t>To be eligible for any shared savings that are generated, ACOs must also meet the established quality performance standards for </a:t>
            </a:r>
            <a:r>
              <a:rPr lang="en-US" sz="1800" u="sng" dirty="0">
                <a:solidFill>
                  <a:srgbClr val="184587"/>
                </a:solidFill>
                <a:effectLst/>
                <a:latin typeface="Calibri Light" panose="020F0302020204030204" pitchFamily="34" charset="0"/>
                <a:ea typeface="Times New Roman" panose="02020603050405020304" pitchFamily="18" charset="0"/>
                <a:cs typeface="Times New Roman" panose="02020603050405020304" pitchFamily="18" charset="0"/>
                <a:hlinkClick r:id="rId2"/>
              </a:rPr>
              <a:t>31 quality measures</a:t>
            </a:r>
            <a:r>
              <a:rPr lang="en-US" sz="1800" dirty="0">
                <a:solidFill>
                  <a:srgbClr val="777777"/>
                </a:solidFill>
                <a:effectLst/>
                <a:latin typeface="Calibri Light" panose="020F0302020204030204" pitchFamily="34" charset="0"/>
                <a:ea typeface="Times New Roman" panose="02020603050405020304" pitchFamily="18" charset="0"/>
                <a:cs typeface="Times New Roman" panose="02020603050405020304" pitchFamily="18" charset="0"/>
              </a:rPr>
              <a:t> (29 individual measures and one composite that includes two individual component measures). These MSSP quality measures span the following four quality domains: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777777"/>
                </a:solidFill>
                <a:effectLst/>
                <a:latin typeface="Calibri Light" panose="020F0302020204030204" pitchFamily="34" charset="0"/>
                <a:ea typeface="Times New Roman" panose="02020603050405020304" pitchFamily="18" charset="0"/>
                <a:cs typeface="Times New Roman" panose="02020603050405020304" pitchFamily="18" charset="0"/>
              </a:rPr>
              <a:t>Patient/caregiver experience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777777"/>
                </a:solidFill>
                <a:effectLst/>
                <a:latin typeface="Calibri Light" panose="020F0302020204030204" pitchFamily="34" charset="0"/>
                <a:ea typeface="Times New Roman" panose="02020603050405020304" pitchFamily="18" charset="0"/>
                <a:cs typeface="Times New Roman" panose="02020603050405020304" pitchFamily="18" charset="0"/>
              </a:rPr>
              <a:t>Care coordination/patient safety</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777777"/>
                </a:solidFill>
                <a:effectLst/>
                <a:latin typeface="Calibri Light" panose="020F0302020204030204" pitchFamily="34" charset="0"/>
                <a:ea typeface="Times New Roman" panose="02020603050405020304" pitchFamily="18" charset="0"/>
                <a:cs typeface="Times New Roman" panose="02020603050405020304" pitchFamily="18" charset="0"/>
              </a:rPr>
              <a:t>Preventive health</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777777"/>
                </a:solidFill>
                <a:effectLst/>
                <a:latin typeface="Calibri Light" panose="020F0302020204030204" pitchFamily="34" charset="0"/>
                <a:ea typeface="Times New Roman" panose="02020603050405020304" pitchFamily="18" charset="0"/>
                <a:cs typeface="Times New Roman" panose="02020603050405020304" pitchFamily="18" charset="0"/>
              </a:rPr>
              <a:t>At-risk population</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fontAlgn="base">
              <a:lnSpc>
                <a:spcPct val="107000"/>
              </a:lnSpc>
              <a:spcBef>
                <a:spcPts val="0"/>
              </a:spcBef>
              <a:spcAft>
                <a:spcPts val="0"/>
              </a:spcAft>
            </a:pPr>
            <a:r>
              <a:rPr lang="en-US" sz="1800" dirty="0">
                <a:solidFill>
                  <a:srgbClr val="777777"/>
                </a:solidFill>
                <a:effectLst/>
                <a:latin typeface="Calibri Light" panose="020F0302020204030204" pitchFamily="34" charset="0"/>
                <a:ea typeface="Times New Roman" panose="02020603050405020304" pitchFamily="18" charset="0"/>
                <a:cs typeface="Times New Roman" panose="02020603050405020304" pitchFamily="18" charset="0"/>
              </a:rPr>
              <a:t>Meeting these MSSP quality standards requires an ongoing commitment to patient-centered care with a focus on proactive health maintenance.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3053722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5386-3EF0-4187-895B-41A15F22BBE3}"/>
              </a:ext>
            </a:extLst>
          </p:cNvPr>
          <p:cNvSpPr>
            <a:spLocks noGrp="1"/>
          </p:cNvSpPr>
          <p:nvPr>
            <p:ph type="title"/>
          </p:nvPr>
        </p:nvSpPr>
        <p:spPr/>
        <p:txBody>
          <a:bodyPr>
            <a:normAutofit/>
          </a:bodyPr>
          <a:lstStyle/>
          <a:p>
            <a:r>
              <a:rPr lang="en-US" sz="3600" dirty="0">
                <a:latin typeface="Proxima Nova Rg"/>
              </a:rPr>
              <a:t>IMPORTANT CONSIDERATIONS</a:t>
            </a:r>
            <a:endParaRPr lang="en-US" dirty="0"/>
          </a:p>
        </p:txBody>
      </p:sp>
      <p:sp>
        <p:nvSpPr>
          <p:cNvPr id="3" name="Content Placeholder 2">
            <a:extLst>
              <a:ext uri="{FF2B5EF4-FFF2-40B4-BE49-F238E27FC236}">
                <a16:creationId xmlns:a16="http://schemas.microsoft.com/office/drawing/2014/main" id="{06676860-930D-4401-B29D-1D55D57919CD}"/>
              </a:ext>
            </a:extLst>
          </p:cNvPr>
          <p:cNvSpPr>
            <a:spLocks noGrp="1"/>
          </p:cNvSpPr>
          <p:nvPr>
            <p:ph idx="1"/>
          </p:nvPr>
        </p:nvSpPr>
        <p:spPr/>
        <p:txBody>
          <a:bodyPr/>
          <a:lstStyle/>
          <a:p>
            <a:endParaRPr lang="en-US" sz="1800" b="1" dirty="0">
              <a:latin typeface="Calibri Light" panose="020F0302020204030204" pitchFamily="34" charset="0"/>
            </a:endParaRPr>
          </a:p>
          <a:p>
            <a:r>
              <a:rPr lang="en-US" sz="1800" b="1" dirty="0">
                <a:latin typeface="Calibri Light" panose="020F0302020204030204" pitchFamily="34" charset="0"/>
              </a:rPr>
              <a:t>Medicare risk adjustment information, including:</a:t>
            </a:r>
          </a:p>
          <a:p>
            <a:pPr lvl="1"/>
            <a:r>
              <a:rPr lang="en-US" sz="1400" dirty="0">
                <a:solidFill>
                  <a:srgbClr val="777777"/>
                </a:solidFill>
                <a:latin typeface="Calibri Light" panose="020F0302020204030204" pitchFamily="34" charset="0"/>
              </a:rPr>
              <a:t>Evaluation of the CMS-HCC Risk Adjustment Model</a:t>
            </a:r>
          </a:p>
          <a:p>
            <a:pPr lvl="1"/>
            <a:r>
              <a:rPr lang="en-US" sz="1400" dirty="0">
                <a:solidFill>
                  <a:srgbClr val="777777"/>
                </a:solidFill>
                <a:latin typeface="Calibri Light" panose="020F0302020204030204" pitchFamily="34" charset="0"/>
              </a:rPr>
              <a:t>Model diagnosis codes</a:t>
            </a:r>
          </a:p>
          <a:p>
            <a:pPr lvl="1"/>
            <a:r>
              <a:rPr lang="en-US" sz="1400" dirty="0">
                <a:solidFill>
                  <a:srgbClr val="777777"/>
                </a:solidFill>
                <a:latin typeface="Calibri Light" panose="020F0302020204030204" pitchFamily="34" charset="0"/>
              </a:rPr>
              <a:t>Risk Adjustment model software (HCC, </a:t>
            </a:r>
            <a:r>
              <a:rPr lang="en-US" sz="1400" dirty="0" err="1">
                <a:solidFill>
                  <a:srgbClr val="777777"/>
                </a:solidFill>
                <a:latin typeface="Calibri Light" panose="020F0302020204030204" pitchFamily="34" charset="0"/>
              </a:rPr>
              <a:t>RxHCC</a:t>
            </a:r>
            <a:r>
              <a:rPr lang="en-US" sz="1400" dirty="0">
                <a:solidFill>
                  <a:srgbClr val="777777"/>
                </a:solidFill>
                <a:latin typeface="Calibri Light" panose="020F0302020204030204" pitchFamily="34" charset="0"/>
              </a:rPr>
              <a:t>, ESRD)</a:t>
            </a:r>
          </a:p>
          <a:p>
            <a:pPr lvl="1"/>
            <a:r>
              <a:rPr lang="en-US" sz="1400" dirty="0">
                <a:solidFill>
                  <a:srgbClr val="777777"/>
                </a:solidFill>
                <a:latin typeface="Calibri Light" panose="020F0302020204030204" pitchFamily="34" charset="0"/>
              </a:rPr>
              <a:t>Information on customer support for risk adjustment</a:t>
            </a:r>
          </a:p>
          <a:p>
            <a:pPr algn="l">
              <a:buNone/>
            </a:pPr>
            <a:endParaRPr lang="en-US" sz="1800" dirty="0">
              <a:solidFill>
                <a:srgbClr val="777777"/>
              </a:solidFill>
              <a:latin typeface="Calibri Light" panose="020F0302020204030204" pitchFamily="34" charset="0"/>
            </a:endParaRPr>
          </a:p>
          <a:p>
            <a:r>
              <a:rPr lang="en-US" sz="1800" b="1" dirty="0">
                <a:latin typeface="Calibri Light" panose="020F0302020204030204" pitchFamily="34" charset="0"/>
              </a:rPr>
              <a:t>Joining or forming an ACO may require significant costs</a:t>
            </a:r>
          </a:p>
        </p:txBody>
      </p:sp>
    </p:spTree>
    <p:extLst>
      <p:ext uri="{BB962C8B-B14F-4D97-AF65-F5344CB8AC3E}">
        <p14:creationId xmlns:p14="http://schemas.microsoft.com/office/powerpoint/2010/main" val="3341968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171" y="1667218"/>
            <a:ext cx="11587657" cy="1117520"/>
          </a:xfrm>
        </p:spPr>
        <p:txBody>
          <a:bodyPr/>
          <a:lstStyle/>
          <a:p>
            <a:pPr algn="l"/>
            <a:r>
              <a:rPr lang="en-US" sz="6000" b="0" i="0" u="none" strike="noStrike" baseline="0" dirty="0">
                <a:solidFill>
                  <a:schemeClr val="bg1"/>
                </a:solidFill>
                <a:latin typeface="ArialMT"/>
              </a:rPr>
              <a:t>Methods and Data Diagnostics</a:t>
            </a:r>
          </a:p>
        </p:txBody>
      </p:sp>
      <p:sp>
        <p:nvSpPr>
          <p:cNvPr id="3" name="Subtitle 2"/>
          <p:cNvSpPr>
            <a:spLocks noGrp="1"/>
          </p:cNvSpPr>
          <p:nvPr>
            <p:ph type="subTitle" idx="1" hasCustomPrompt="1"/>
          </p:nvPr>
        </p:nvSpPr>
        <p:spPr>
          <a:xfrm>
            <a:off x="1524000" y="2876814"/>
            <a:ext cx="9144000" cy="843838"/>
          </a:xfrm>
        </p:spPr>
        <p:txBody>
          <a:bodyPr>
            <a:normAutofit fontScale="92500" lnSpcReduction="20000"/>
          </a:bodyPr>
          <a:lstStyle/>
          <a:p>
            <a:pPr marL="0" lvl="0" indent="0">
              <a:buNone/>
            </a:pPr>
            <a:br>
              <a:rPr dirty="0"/>
            </a:br>
            <a:br>
              <a:rPr dirty="0"/>
            </a:br>
            <a:r>
              <a:rPr lang="en-US" dirty="0"/>
              <a:t> </a:t>
            </a:r>
            <a:endParaRPr dirty="0"/>
          </a:p>
        </p:txBody>
      </p:sp>
      <p:sp>
        <p:nvSpPr>
          <p:cNvPr id="13" name="Date Placeholder 12"/>
          <p:cNvSpPr>
            <a:spLocks noGrp="1"/>
          </p:cNvSpPr>
          <p:nvPr>
            <p:ph type="dt" sz="half" idx="15"/>
          </p:nvPr>
        </p:nvSpPr>
        <p:spPr>
          <a:xfrm>
            <a:off x="4460835" y="4781005"/>
            <a:ext cx="3270331" cy="365125"/>
          </a:xfrm>
        </p:spPr>
        <p:txBody>
          <a:bodyPr/>
          <a:lstStyle/>
          <a:p>
            <a:pPr marL="0" lvl="0" indent="0">
              <a:buNone/>
            </a:pPr>
            <a:r>
              <a:rPr lang="en-US" dirty="0"/>
              <a:t> </a:t>
            </a:r>
            <a:endParaRPr dirty="0"/>
          </a:p>
        </p:txBody>
      </p:sp>
    </p:spTree>
    <p:extLst>
      <p:ext uri="{BB962C8B-B14F-4D97-AF65-F5344CB8AC3E}">
        <p14:creationId xmlns:p14="http://schemas.microsoft.com/office/powerpoint/2010/main" val="2229229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77240"/>
          </a:xfrm>
          <a:solidFill>
            <a:srgbClr val="104F5E"/>
          </a:solidFill>
          <a:ln>
            <a:noFill/>
          </a:ln>
        </p:spPr>
        <p:txBody>
          <a:bodyPr/>
          <a:lstStyle/>
          <a:p>
            <a:pPr marL="0" lvl="0" indent="0">
              <a:buNone/>
            </a:pPr>
            <a:r>
              <a:rPr lang="en-US" dirty="0"/>
              <a:t>Study Design</a:t>
            </a:r>
            <a:endParaRPr dirty="0"/>
          </a:p>
        </p:txBody>
      </p:sp>
      <p:sp>
        <p:nvSpPr>
          <p:cNvPr id="3" name="Content Placeholder 2"/>
          <p:cNvSpPr>
            <a:spLocks noGrp="1"/>
          </p:cNvSpPr>
          <p:nvPr>
            <p:ph idx="1"/>
          </p:nvPr>
        </p:nvSpPr>
        <p:spPr/>
        <p:txBody>
          <a:bodyPr>
            <a:normAutofit fontScale="92500" lnSpcReduction="20000"/>
          </a:bodyPr>
          <a:lstStyle/>
          <a:p>
            <a:pPr fontAlgn="base">
              <a:lnSpc>
                <a:spcPct val="127000"/>
              </a:lnSpc>
              <a:spcBef>
                <a:spcPts val="0"/>
              </a:spcBef>
            </a:pPr>
            <a:r>
              <a:rPr lang="en-US" sz="2600" b="1" dirty="0">
                <a:solidFill>
                  <a:srgbClr val="777777"/>
                </a:solidFill>
                <a:latin typeface="Calibri Light" panose="020F0302020204030204" pitchFamily="34" charset="0"/>
                <a:cs typeface="Times New Roman" panose="02020603050405020304" pitchFamily="18" charset="0"/>
              </a:rPr>
              <a:t>Data: </a:t>
            </a:r>
          </a:p>
          <a:p>
            <a:pPr marL="457200" indent="-457200" fontAlgn="base">
              <a:lnSpc>
                <a:spcPct val="127000"/>
              </a:lnSpc>
              <a:spcBef>
                <a:spcPts val="0"/>
              </a:spcBef>
              <a:buFont typeface="Wingdings" panose="05000000000000000000" pitchFamily="2" charset="2"/>
              <a:buChar char="§"/>
            </a:pPr>
            <a:r>
              <a:rPr lang="en-US" sz="2600" dirty="0">
                <a:solidFill>
                  <a:srgbClr val="777777"/>
                </a:solidFill>
                <a:latin typeface="Calibri Light" panose="020F0302020204030204" pitchFamily="34" charset="0"/>
                <a:cs typeface="Times New Roman" panose="02020603050405020304" pitchFamily="18" charset="0"/>
              </a:rPr>
              <a:t>Performance Year Financial and Quality Results PUF Data </a:t>
            </a:r>
          </a:p>
          <a:p>
            <a:pPr marL="457200" indent="-457200" fontAlgn="base">
              <a:lnSpc>
                <a:spcPct val="127000"/>
              </a:lnSpc>
              <a:spcBef>
                <a:spcPts val="0"/>
              </a:spcBef>
              <a:buFont typeface="Wingdings" panose="05000000000000000000" pitchFamily="2" charset="2"/>
              <a:buChar char="§"/>
            </a:pPr>
            <a:r>
              <a:rPr lang="en-US" sz="2600" dirty="0">
                <a:solidFill>
                  <a:srgbClr val="777777"/>
                </a:solidFill>
                <a:latin typeface="Calibri Light" panose="020F0302020204030204" pitchFamily="34" charset="0"/>
                <a:cs typeface="Times New Roman" panose="02020603050405020304" pitchFamily="18" charset="0"/>
              </a:rPr>
              <a:t>https://www.cms.gov/ </a:t>
            </a:r>
          </a:p>
          <a:p>
            <a:pPr fontAlgn="base">
              <a:lnSpc>
                <a:spcPct val="127000"/>
              </a:lnSpc>
              <a:spcBef>
                <a:spcPts val="0"/>
              </a:spcBef>
            </a:pPr>
            <a:endParaRPr lang="en-US" sz="2600" b="1" dirty="0">
              <a:solidFill>
                <a:srgbClr val="777777"/>
              </a:solidFill>
              <a:latin typeface="Calibri Light" panose="020F0302020204030204" pitchFamily="34" charset="0"/>
              <a:cs typeface="Times New Roman" panose="02020603050405020304" pitchFamily="18" charset="0"/>
            </a:endParaRPr>
          </a:p>
          <a:p>
            <a:pPr fontAlgn="base">
              <a:lnSpc>
                <a:spcPct val="127000"/>
              </a:lnSpc>
              <a:spcBef>
                <a:spcPts val="0"/>
              </a:spcBef>
            </a:pPr>
            <a:r>
              <a:rPr lang="en-US" sz="2600" b="1" dirty="0">
                <a:solidFill>
                  <a:srgbClr val="777777"/>
                </a:solidFill>
                <a:latin typeface="Calibri Light" panose="020F0302020204030204" pitchFamily="34" charset="0"/>
                <a:cs typeface="Times New Roman" panose="02020603050405020304" pitchFamily="18" charset="0"/>
              </a:rPr>
              <a:t>Define Outcome</a:t>
            </a:r>
          </a:p>
          <a:p>
            <a:pPr marL="457200" indent="-457200" fontAlgn="base">
              <a:lnSpc>
                <a:spcPct val="127000"/>
              </a:lnSpc>
              <a:spcBef>
                <a:spcPts val="0"/>
              </a:spcBef>
              <a:buFont typeface="Arial" panose="020B0604020202020204" pitchFamily="34" charset="0"/>
              <a:buChar char="•"/>
            </a:pPr>
            <a:r>
              <a:rPr lang="en-US" sz="2600" dirty="0">
                <a:solidFill>
                  <a:srgbClr val="777777"/>
                </a:solidFill>
                <a:latin typeface="Calibri Light" panose="020F0302020204030204" pitchFamily="34" charset="0"/>
                <a:cs typeface="Times New Roman" panose="02020603050405020304" pitchFamily="18" charset="0"/>
              </a:rPr>
              <a:t>Benchmark Minus Assigned Beneficiary </a:t>
            </a:r>
          </a:p>
          <a:p>
            <a:pPr marL="457200" indent="-457200" fontAlgn="base">
              <a:lnSpc>
                <a:spcPct val="127000"/>
              </a:lnSpc>
              <a:spcBef>
                <a:spcPts val="0"/>
              </a:spcBef>
              <a:buFont typeface="Arial" panose="020B0604020202020204" pitchFamily="34" charset="0"/>
              <a:buChar char="•"/>
            </a:pPr>
            <a:r>
              <a:rPr lang="en-US" sz="2600" dirty="0">
                <a:solidFill>
                  <a:srgbClr val="777777"/>
                </a:solidFill>
                <a:latin typeface="Calibri Light" panose="020F0302020204030204" pitchFamily="34" charset="0"/>
                <a:cs typeface="Times New Roman" panose="02020603050405020304" pitchFamily="18" charset="0"/>
              </a:rPr>
              <a:t>Binary variable SAVING/LOSS, If positive, total savings. If negative, total losses. </a:t>
            </a:r>
          </a:p>
          <a:p>
            <a:pPr fontAlgn="base">
              <a:lnSpc>
                <a:spcPct val="127000"/>
              </a:lnSpc>
              <a:spcBef>
                <a:spcPts val="0"/>
              </a:spcBef>
              <a:buNone/>
            </a:pPr>
            <a:endParaRPr lang="en-US" sz="3200" dirty="0"/>
          </a:p>
          <a:p>
            <a:pPr fontAlgn="base">
              <a:lnSpc>
                <a:spcPct val="127000"/>
              </a:lnSpc>
              <a:spcBef>
                <a:spcPts val="0"/>
              </a:spcBef>
            </a:pPr>
            <a:r>
              <a:rPr lang="en-US" sz="2600" b="1" dirty="0">
                <a:solidFill>
                  <a:srgbClr val="777777"/>
                </a:solidFill>
                <a:latin typeface="Calibri Light" panose="020F0302020204030204" pitchFamily="34" charset="0"/>
                <a:cs typeface="Times New Roman" panose="02020603050405020304" pitchFamily="18" charset="0"/>
              </a:rPr>
              <a:t>Methods:</a:t>
            </a:r>
          </a:p>
          <a:p>
            <a:pPr marL="457200" indent="-457200" fontAlgn="base">
              <a:lnSpc>
                <a:spcPct val="127000"/>
              </a:lnSpc>
              <a:spcBef>
                <a:spcPts val="0"/>
              </a:spcBef>
              <a:buFont typeface="Arial" panose="020B0604020202020204" pitchFamily="34" charset="0"/>
              <a:buChar char="•"/>
            </a:pPr>
            <a:r>
              <a:rPr lang="en-US" sz="2600" dirty="0">
                <a:solidFill>
                  <a:srgbClr val="777777"/>
                </a:solidFill>
                <a:latin typeface="Calibri Light" panose="020F0302020204030204" pitchFamily="34" charset="0"/>
                <a:cs typeface="Times New Roman" panose="02020603050405020304" pitchFamily="18" charset="0"/>
              </a:rPr>
              <a:t>Exploratory Data Analysis(EDA)</a:t>
            </a:r>
          </a:p>
          <a:p>
            <a:pPr marL="457200" indent="-457200" fontAlgn="base">
              <a:lnSpc>
                <a:spcPct val="127000"/>
              </a:lnSpc>
              <a:spcBef>
                <a:spcPts val="0"/>
              </a:spcBef>
              <a:buFont typeface="Arial" panose="020B0604020202020204" pitchFamily="34" charset="0"/>
              <a:buChar char="•"/>
            </a:pPr>
            <a:r>
              <a:rPr lang="en-US" sz="2600" dirty="0">
                <a:solidFill>
                  <a:srgbClr val="777777"/>
                </a:solidFill>
                <a:latin typeface="Calibri Light" panose="020F0302020204030204" pitchFamily="34" charset="0"/>
                <a:cs typeface="Times New Roman" panose="02020603050405020304" pitchFamily="18" charset="0"/>
              </a:rPr>
              <a:t>Classification In Machine Learning(Random Forest)</a:t>
            </a:r>
          </a:p>
          <a:p>
            <a:pPr marL="457200" lvl="0" indent="-457200" fontAlgn="base">
              <a:lnSpc>
                <a:spcPct val="127000"/>
              </a:lnSpc>
              <a:spcBef>
                <a:spcPts val="0"/>
              </a:spcBef>
              <a:buFont typeface="Arial" panose="020B0604020202020204" pitchFamily="34" charset="0"/>
              <a:buChar char="•"/>
            </a:pPr>
            <a:r>
              <a:rPr lang="en-US" sz="2600" dirty="0">
                <a:solidFill>
                  <a:srgbClr val="777777"/>
                </a:solidFill>
                <a:latin typeface="Calibri Light" panose="020F0302020204030204" pitchFamily="34" charset="0"/>
                <a:cs typeface="Times New Roman" panose="02020603050405020304" pitchFamily="18" charset="0"/>
              </a:rPr>
              <a:t>Logistic Regression</a:t>
            </a:r>
          </a:p>
          <a:p>
            <a:pPr marL="457200" lvl="0" indent="-457200" fontAlgn="base">
              <a:lnSpc>
                <a:spcPct val="127000"/>
              </a:lnSpc>
              <a:spcBef>
                <a:spcPts val="0"/>
              </a:spcBef>
              <a:buFont typeface="Arial" panose="020B0604020202020204" pitchFamily="34" charset="0"/>
              <a:buChar char="•"/>
            </a:pPr>
            <a:endParaRPr lang="en-US" sz="2600" dirty="0">
              <a:solidFill>
                <a:srgbClr val="777777"/>
              </a:solidFill>
              <a:latin typeface="Calibri Light" panose="020F0302020204030204" pitchFamily="34" charset="0"/>
              <a:cs typeface="Times New Roman" panose="02020603050405020304" pitchFamily="18" charset="0"/>
            </a:endParaRPr>
          </a:p>
          <a:p>
            <a:pPr marL="0" lvl="1" indent="0">
              <a:buNone/>
            </a:pP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anaq">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1655</TotalTime>
  <Words>715</Words>
  <Application>Microsoft Office PowerPoint</Application>
  <PresentationFormat>Widescreen</PresentationFormat>
  <Paragraphs>120</Paragraphs>
  <Slides>17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Arial-BoldMT</vt:lpstr>
      <vt:lpstr>ArialMT</vt:lpstr>
      <vt:lpstr>Gotham Rounded Book</vt:lpstr>
      <vt:lpstr>Inter</vt:lpstr>
      <vt:lpstr>Proxima Nova Rg</vt:lpstr>
      <vt:lpstr>Arial</vt:lpstr>
      <vt:lpstr>Calibri</vt:lpstr>
      <vt:lpstr>Calibri Light</vt:lpstr>
      <vt:lpstr>Courier New</vt:lpstr>
      <vt:lpstr>Symbol</vt:lpstr>
      <vt:lpstr>Wingdings</vt:lpstr>
      <vt:lpstr>Office Theme</vt:lpstr>
      <vt:lpstr>Using Random Forest and Logistic Regression to Predict MSSP Savings/Losses</vt:lpstr>
      <vt:lpstr>What I will be taking about</vt:lpstr>
      <vt:lpstr>MSSP Overview and Background</vt:lpstr>
      <vt:lpstr>WHAT IS THE MEDICARE SHARED SAVINGS PROGRAM (MSSP)?</vt:lpstr>
      <vt:lpstr>FINANCIAL RISK</vt:lpstr>
      <vt:lpstr>QUALITY</vt:lpstr>
      <vt:lpstr>IMPORTANT CONSIDERATIONS</vt:lpstr>
      <vt:lpstr>Methods and Data Diagnostics</vt:lpstr>
      <vt:lpstr>Study Design</vt:lpstr>
      <vt:lpstr>Exploratory Data Analysis(EDA)</vt:lpstr>
      <vt:lpstr>High Correlations</vt:lpstr>
      <vt:lpstr>Distributions </vt:lpstr>
      <vt:lpstr>Feature Selection</vt:lpstr>
      <vt:lpstr>Logistic Regression Model Output</vt:lpstr>
      <vt:lpstr>Prediction</vt:lpstr>
      <vt:lpstr>Key Findings</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
  <TotalTime>408</TotalTime>
  <Words>0</Words>
  <Application>Microsoft Office PowerPoint</Application>
  <PresentationFormat>Widescreen</PresentationFormat>
  <Paragraphs>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Courier New</vt:lpstr>
      <vt:lpstr>Wingdings</vt:lpstr>
      <vt:lpstr>Office Theme</vt:lpstr>
      <vt:lpstr>PowerPoint Presentation</vt:lpstr>
      <vt:lpstr>PowerPoint Presentation</vt:lpstr>
    </vt:vector>
  </TitlesOfParts>
  <Company>Karna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Methods Proposal</dc:title>
  <dc:creator>Daisy Shi</dc:creator>
  <cp:keywords/>
  <cp:lastModifiedBy>Shi, Minchan (Daisy) (CDC/DDPHSIS/CPR/DEO) (CTR)</cp:lastModifiedBy>
  <cp:revision>92</cp:revision>
  <dcterms:created xsi:type="dcterms:W3CDTF">2022-03-22T21:24:00Z</dcterms:created>
  <dcterms:modified xsi:type="dcterms:W3CDTF">2022-07-20T20:14:36Z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March 22, 2022</vt:lpwstr>
  </property>
  <property fmtid="{D5CDD505-2E9C-101B-9397-08002B2CF9AE}" pid="3" name="output">
    <vt:lpwstr/>
  </property>
  <property fmtid="{D5CDD505-2E9C-101B-9397-08002B2CF9AE}" pid="4" name="params">
    <vt:lpwstr/>
  </property>
  <property fmtid="{D5CDD505-2E9C-101B-9397-08002B2CF9AE}" pid="5" name="MSIP_Label_7b94a7b8-f06c-4dfe-bdcc-9b548fd58c31_Enabled">
    <vt:lpwstr>true</vt:lpwstr>
  </property>
  <property fmtid="{D5CDD505-2E9C-101B-9397-08002B2CF9AE}" pid="6" name="MSIP_Label_7b94a7b8-f06c-4dfe-bdcc-9b548fd58c31_SetDate">
    <vt:lpwstr>2022-03-22T21:24:07Z</vt:lpwstr>
  </property>
  <property fmtid="{D5CDD505-2E9C-101B-9397-08002B2CF9AE}" pid="7" name="MSIP_Label_7b94a7b8-f06c-4dfe-bdcc-9b548fd58c31_Method">
    <vt:lpwstr>Privileged</vt:lpwstr>
  </property>
  <property fmtid="{D5CDD505-2E9C-101B-9397-08002B2CF9AE}" pid="8" name="MSIP_Label_7b94a7b8-f06c-4dfe-bdcc-9b548fd58c31_Name">
    <vt:lpwstr>7b94a7b8-f06c-4dfe-bdcc-9b548fd58c31</vt:lpwstr>
  </property>
  <property fmtid="{D5CDD505-2E9C-101B-9397-08002B2CF9AE}" pid="9" name="MSIP_Label_7b94a7b8-f06c-4dfe-bdcc-9b548fd58c31_SiteId">
    <vt:lpwstr>9ce70869-60db-44fd-abe8-d2767077fc8f</vt:lpwstr>
  </property>
  <property fmtid="{D5CDD505-2E9C-101B-9397-08002B2CF9AE}" pid="10" name="MSIP_Label_7b94a7b8-f06c-4dfe-bdcc-9b548fd58c31_ActionId">
    <vt:lpwstr>80483b30-efd7-461a-81c4-d3d7a1bd69ff</vt:lpwstr>
  </property>
  <property fmtid="{D5CDD505-2E9C-101B-9397-08002B2CF9AE}" pid="11" name="MSIP_Label_7b94a7b8-f06c-4dfe-bdcc-9b548fd58c31_ContentBits">
    <vt:lpwstr>0</vt:lpwstr>
  </property>
</Properties>
</file>