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4"/>
  </p:notesMasterIdLst>
  <p:sldIdLst>
    <p:sldId id="256" r:id="rId4"/>
    <p:sldId id="258" r:id="rId5"/>
    <p:sldId id="257" r:id="rId6"/>
    <p:sldId id="262" r:id="rId7"/>
    <p:sldId id="263" r:id="rId8"/>
    <p:sldId id="259" r:id="rId9"/>
    <p:sldId id="260" r:id="rId10"/>
    <p:sldId id="261" r:id="rId11"/>
    <p:sldId id="265" r:id="rId12"/>
    <p:sldId id="264" r:id="rId13"/>
    <p:sldId id="266" r:id="rId14"/>
    <p:sldId id="267" r:id="rId15"/>
    <p:sldId id="268" r:id="rId16"/>
    <p:sldId id="269" r:id="rId17"/>
    <p:sldId id="270" r:id="rId18"/>
    <p:sldId id="271" r:id="rId19"/>
    <p:sldId id="284" r:id="rId20"/>
    <p:sldId id="285" r:id="rId21"/>
    <p:sldId id="286" r:id="rId22"/>
    <p:sldId id="274" r:id="rId23"/>
    <p:sldId id="281" r:id="rId24"/>
    <p:sldId id="282" r:id="rId25"/>
    <p:sldId id="275" r:id="rId26"/>
    <p:sldId id="277" r:id="rId27"/>
    <p:sldId id="278" r:id="rId28"/>
    <p:sldId id="279" r:id="rId29"/>
    <p:sldId id="283" r:id="rId30"/>
    <p:sldId id="276" r:id="rId31"/>
    <p:sldId id="280"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3447" autoAdjust="0"/>
  </p:normalViewPr>
  <p:slideViewPr>
    <p:cSldViewPr snapToGrid="0">
      <p:cViewPr>
        <p:scale>
          <a:sx n="66" d="100"/>
          <a:sy n="66" d="100"/>
        </p:scale>
        <p:origin x="894" y="222"/>
      </p:cViewPr>
      <p:guideLst/>
    </p:cSldViewPr>
  </p:slideViewPr>
  <p:notesTextViewPr>
    <p:cViewPr>
      <p:scale>
        <a:sx n="125" d="100"/>
        <a:sy n="125" d="100"/>
      </p:scale>
      <p:origin x="0" y="-43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0694A-57CB-47D5-BDEC-C1566C8D3F51}" type="doc">
      <dgm:prSet loTypeId="urn:microsoft.com/office/officeart/2005/8/layout/vProcess5" loCatId="process" qsTypeId="urn:microsoft.com/office/officeart/2005/8/quickstyle/simple4" qsCatId="simple" csTypeId="urn:microsoft.com/office/officeart/2005/8/colors/accent1_2" csCatId="accent1" phldr="1"/>
      <dgm:spPr/>
    </dgm:pt>
    <dgm:pt modelId="{56761B3F-97EF-400A-A81E-DF37FEA437D0}">
      <dgm:prSet phldrT="[Text]"/>
      <dgm:spPr/>
      <dgm:t>
        <a:bodyPr/>
        <a:lstStyle/>
        <a:p>
          <a:pPr>
            <a:lnSpc>
              <a:spcPct val="100000"/>
            </a:lnSpc>
          </a:pPr>
          <a:r>
            <a:rPr lang="en-US" dirty="0"/>
            <a:t>Data Preparation</a:t>
          </a:r>
        </a:p>
      </dgm:t>
    </dgm:pt>
    <dgm:pt modelId="{DFB80738-97D5-4FE3-B2AE-D4B455B388B3}" type="parTrans" cxnId="{D0E68542-8D87-4C06-80E6-8CD7F6484AF9}">
      <dgm:prSet/>
      <dgm:spPr/>
      <dgm:t>
        <a:bodyPr/>
        <a:lstStyle/>
        <a:p>
          <a:endParaRPr lang="en-US"/>
        </a:p>
      </dgm:t>
    </dgm:pt>
    <dgm:pt modelId="{548AFC66-0626-4698-B935-9A57E851A47D}" type="sibTrans" cxnId="{D0E68542-8D87-4C06-80E6-8CD7F6484AF9}">
      <dgm:prSet/>
      <dgm:spPr/>
      <dgm:t>
        <a:bodyPr/>
        <a:lstStyle/>
        <a:p>
          <a:endParaRPr lang="en-US" dirty="0"/>
        </a:p>
      </dgm:t>
    </dgm:pt>
    <dgm:pt modelId="{E04A8F0B-3E57-48F5-9782-3D6C4B25254A}">
      <dgm:prSet phldrT="[Text]"/>
      <dgm:spPr/>
      <dgm:t>
        <a:bodyPr/>
        <a:lstStyle/>
        <a:p>
          <a:pPr>
            <a:lnSpc>
              <a:spcPct val="100000"/>
            </a:lnSpc>
          </a:pPr>
          <a:r>
            <a:rPr lang="en-US" dirty="0"/>
            <a:t>Data Analysis</a:t>
          </a:r>
        </a:p>
      </dgm:t>
    </dgm:pt>
    <dgm:pt modelId="{6024F91D-94C2-4262-9531-14A3D217248D}" type="parTrans" cxnId="{C3C2BC75-F32E-464A-AC3A-9C61E07638F1}">
      <dgm:prSet/>
      <dgm:spPr/>
      <dgm:t>
        <a:bodyPr/>
        <a:lstStyle/>
        <a:p>
          <a:endParaRPr lang="en-US"/>
        </a:p>
      </dgm:t>
    </dgm:pt>
    <dgm:pt modelId="{1E827FEF-F98F-4437-8CF8-79355E071100}" type="sibTrans" cxnId="{C3C2BC75-F32E-464A-AC3A-9C61E07638F1}">
      <dgm:prSet/>
      <dgm:spPr/>
      <dgm:t>
        <a:bodyPr/>
        <a:lstStyle/>
        <a:p>
          <a:endParaRPr lang="en-US" dirty="0"/>
        </a:p>
      </dgm:t>
    </dgm:pt>
    <dgm:pt modelId="{40AA53AD-7D44-4E0B-9F49-B760541D21B3}">
      <dgm:prSet phldrT="[Text]"/>
      <dgm:spPr/>
      <dgm:t>
        <a:bodyPr/>
        <a:lstStyle/>
        <a:p>
          <a:pPr>
            <a:lnSpc>
              <a:spcPct val="100000"/>
            </a:lnSpc>
          </a:pPr>
          <a:r>
            <a:rPr lang="en-US" dirty="0"/>
            <a:t>Key Findings</a:t>
          </a:r>
        </a:p>
      </dgm:t>
    </dgm:pt>
    <dgm:pt modelId="{4CBF0999-F1E6-491A-9A94-E4A9773505A2}" type="parTrans" cxnId="{0621A40B-81D5-4786-9D12-2489616B5731}">
      <dgm:prSet/>
      <dgm:spPr/>
      <dgm:t>
        <a:bodyPr/>
        <a:lstStyle/>
        <a:p>
          <a:endParaRPr lang="en-US"/>
        </a:p>
      </dgm:t>
    </dgm:pt>
    <dgm:pt modelId="{6C14168C-3651-47EF-B595-D7988A988489}" type="sibTrans" cxnId="{0621A40B-81D5-4786-9D12-2489616B5731}">
      <dgm:prSet/>
      <dgm:spPr/>
      <dgm:t>
        <a:bodyPr/>
        <a:lstStyle/>
        <a:p>
          <a:endParaRPr lang="en-US" dirty="0"/>
        </a:p>
      </dgm:t>
    </dgm:pt>
    <dgm:pt modelId="{EB7AC0D6-01CE-40FA-B670-C51820953773}">
      <dgm:prSet phldrT="[Text]"/>
      <dgm:spPr/>
      <dgm:t>
        <a:bodyPr/>
        <a:lstStyle/>
        <a:p>
          <a:pPr>
            <a:lnSpc>
              <a:spcPct val="100000"/>
            </a:lnSpc>
          </a:pPr>
          <a:r>
            <a:rPr lang="en-US" dirty="0"/>
            <a:t>Recommendations</a:t>
          </a:r>
        </a:p>
      </dgm:t>
    </dgm:pt>
    <dgm:pt modelId="{D0A03F7B-681E-4338-8F43-879BA90B6066}" type="parTrans" cxnId="{C9CC3C1F-C1C0-4D86-AAFD-0F39E48C5B32}">
      <dgm:prSet/>
      <dgm:spPr/>
      <dgm:t>
        <a:bodyPr/>
        <a:lstStyle/>
        <a:p>
          <a:endParaRPr lang="en-US"/>
        </a:p>
      </dgm:t>
    </dgm:pt>
    <dgm:pt modelId="{4F61B5F3-A8C8-4F3E-8E7E-7155DA71DC23}" type="sibTrans" cxnId="{C9CC3C1F-C1C0-4D86-AAFD-0F39E48C5B32}">
      <dgm:prSet/>
      <dgm:spPr/>
      <dgm:t>
        <a:bodyPr/>
        <a:lstStyle/>
        <a:p>
          <a:endParaRPr lang="en-US"/>
        </a:p>
      </dgm:t>
    </dgm:pt>
    <dgm:pt modelId="{8C54DA49-FDB2-453E-A4F1-310385FC80E4}" type="pres">
      <dgm:prSet presAssocID="{33E0694A-57CB-47D5-BDEC-C1566C8D3F51}" presName="outerComposite" presStyleCnt="0">
        <dgm:presLayoutVars>
          <dgm:chMax val="5"/>
          <dgm:dir/>
          <dgm:resizeHandles val="exact"/>
        </dgm:presLayoutVars>
      </dgm:prSet>
      <dgm:spPr/>
    </dgm:pt>
    <dgm:pt modelId="{D86049BE-61D5-4368-84F1-CAE37CE7C61B}" type="pres">
      <dgm:prSet presAssocID="{33E0694A-57CB-47D5-BDEC-C1566C8D3F51}" presName="dummyMaxCanvas" presStyleCnt="0">
        <dgm:presLayoutVars/>
      </dgm:prSet>
      <dgm:spPr/>
    </dgm:pt>
    <dgm:pt modelId="{3ECC2B37-5AA5-40AF-ABE0-96615D89A17C}" type="pres">
      <dgm:prSet presAssocID="{33E0694A-57CB-47D5-BDEC-C1566C8D3F51}" presName="FourNodes_1" presStyleLbl="node1" presStyleIdx="0" presStyleCnt="4">
        <dgm:presLayoutVars>
          <dgm:bulletEnabled val="1"/>
        </dgm:presLayoutVars>
      </dgm:prSet>
      <dgm:spPr/>
    </dgm:pt>
    <dgm:pt modelId="{DAC07AF4-D3FF-4617-9B5E-CB44F33E22CC}" type="pres">
      <dgm:prSet presAssocID="{33E0694A-57CB-47D5-BDEC-C1566C8D3F51}" presName="FourNodes_2" presStyleLbl="node1" presStyleIdx="1" presStyleCnt="4">
        <dgm:presLayoutVars>
          <dgm:bulletEnabled val="1"/>
        </dgm:presLayoutVars>
      </dgm:prSet>
      <dgm:spPr/>
    </dgm:pt>
    <dgm:pt modelId="{27995764-4239-41E7-A88B-672156A5474D}" type="pres">
      <dgm:prSet presAssocID="{33E0694A-57CB-47D5-BDEC-C1566C8D3F51}" presName="FourNodes_3" presStyleLbl="node1" presStyleIdx="2" presStyleCnt="4">
        <dgm:presLayoutVars>
          <dgm:bulletEnabled val="1"/>
        </dgm:presLayoutVars>
      </dgm:prSet>
      <dgm:spPr/>
    </dgm:pt>
    <dgm:pt modelId="{2E544B0B-FEE3-48C6-A404-977E8474FABE}" type="pres">
      <dgm:prSet presAssocID="{33E0694A-57CB-47D5-BDEC-C1566C8D3F51}" presName="FourNodes_4" presStyleLbl="node1" presStyleIdx="3" presStyleCnt="4">
        <dgm:presLayoutVars>
          <dgm:bulletEnabled val="1"/>
        </dgm:presLayoutVars>
      </dgm:prSet>
      <dgm:spPr/>
    </dgm:pt>
    <dgm:pt modelId="{7EA3542B-4C2C-4192-A419-D87C86727AB5}" type="pres">
      <dgm:prSet presAssocID="{33E0694A-57CB-47D5-BDEC-C1566C8D3F51}" presName="FourConn_1-2" presStyleLbl="fgAccFollowNode1" presStyleIdx="0" presStyleCnt="3">
        <dgm:presLayoutVars>
          <dgm:bulletEnabled val="1"/>
        </dgm:presLayoutVars>
      </dgm:prSet>
      <dgm:spPr/>
    </dgm:pt>
    <dgm:pt modelId="{5FE1381C-4507-45C6-A832-AB4BB70EB1DE}" type="pres">
      <dgm:prSet presAssocID="{33E0694A-57CB-47D5-BDEC-C1566C8D3F51}" presName="FourConn_2-3" presStyleLbl="fgAccFollowNode1" presStyleIdx="1" presStyleCnt="3">
        <dgm:presLayoutVars>
          <dgm:bulletEnabled val="1"/>
        </dgm:presLayoutVars>
      </dgm:prSet>
      <dgm:spPr/>
    </dgm:pt>
    <dgm:pt modelId="{FDE48EAD-6546-4F65-BE34-4209179F6764}" type="pres">
      <dgm:prSet presAssocID="{33E0694A-57CB-47D5-BDEC-C1566C8D3F51}" presName="FourConn_3-4" presStyleLbl="fgAccFollowNode1" presStyleIdx="2" presStyleCnt="3">
        <dgm:presLayoutVars>
          <dgm:bulletEnabled val="1"/>
        </dgm:presLayoutVars>
      </dgm:prSet>
      <dgm:spPr/>
    </dgm:pt>
    <dgm:pt modelId="{A1A4E6D8-77D9-4909-9CF5-9770B50E6CD5}" type="pres">
      <dgm:prSet presAssocID="{33E0694A-57CB-47D5-BDEC-C1566C8D3F51}" presName="FourNodes_1_text" presStyleLbl="node1" presStyleIdx="3" presStyleCnt="4">
        <dgm:presLayoutVars>
          <dgm:bulletEnabled val="1"/>
        </dgm:presLayoutVars>
      </dgm:prSet>
      <dgm:spPr/>
    </dgm:pt>
    <dgm:pt modelId="{27AC8597-C00E-482F-AB5C-6CCF6453EE75}" type="pres">
      <dgm:prSet presAssocID="{33E0694A-57CB-47D5-BDEC-C1566C8D3F51}" presName="FourNodes_2_text" presStyleLbl="node1" presStyleIdx="3" presStyleCnt="4">
        <dgm:presLayoutVars>
          <dgm:bulletEnabled val="1"/>
        </dgm:presLayoutVars>
      </dgm:prSet>
      <dgm:spPr/>
    </dgm:pt>
    <dgm:pt modelId="{E8B87D9F-7DE7-44A4-A568-8701EA8841C4}" type="pres">
      <dgm:prSet presAssocID="{33E0694A-57CB-47D5-BDEC-C1566C8D3F51}" presName="FourNodes_3_text" presStyleLbl="node1" presStyleIdx="3" presStyleCnt="4">
        <dgm:presLayoutVars>
          <dgm:bulletEnabled val="1"/>
        </dgm:presLayoutVars>
      </dgm:prSet>
      <dgm:spPr/>
    </dgm:pt>
    <dgm:pt modelId="{C6559A91-0373-40F8-9748-1230FFEC4801}" type="pres">
      <dgm:prSet presAssocID="{33E0694A-57CB-47D5-BDEC-C1566C8D3F51}" presName="FourNodes_4_text" presStyleLbl="node1" presStyleIdx="3" presStyleCnt="4">
        <dgm:presLayoutVars>
          <dgm:bulletEnabled val="1"/>
        </dgm:presLayoutVars>
      </dgm:prSet>
      <dgm:spPr/>
    </dgm:pt>
  </dgm:ptLst>
  <dgm:cxnLst>
    <dgm:cxn modelId="{0621A40B-81D5-4786-9D12-2489616B5731}" srcId="{33E0694A-57CB-47D5-BDEC-C1566C8D3F51}" destId="{40AA53AD-7D44-4E0B-9F49-B760541D21B3}" srcOrd="2" destOrd="0" parTransId="{4CBF0999-F1E6-491A-9A94-E4A9773505A2}" sibTransId="{6C14168C-3651-47EF-B595-D7988A988489}"/>
    <dgm:cxn modelId="{5799DF0D-0C9D-436B-9DE7-E5C28B5DA310}" type="presOf" srcId="{1E827FEF-F98F-4437-8CF8-79355E071100}" destId="{5FE1381C-4507-45C6-A832-AB4BB70EB1DE}" srcOrd="0" destOrd="0" presId="urn:microsoft.com/office/officeart/2005/8/layout/vProcess5"/>
    <dgm:cxn modelId="{FFA84610-BE16-47C6-888D-F3B2B196E5B8}" type="presOf" srcId="{40AA53AD-7D44-4E0B-9F49-B760541D21B3}" destId="{27995764-4239-41E7-A88B-672156A5474D}" srcOrd="0" destOrd="0" presId="urn:microsoft.com/office/officeart/2005/8/layout/vProcess5"/>
    <dgm:cxn modelId="{C9CC3C1F-C1C0-4D86-AAFD-0F39E48C5B32}" srcId="{33E0694A-57CB-47D5-BDEC-C1566C8D3F51}" destId="{EB7AC0D6-01CE-40FA-B670-C51820953773}" srcOrd="3" destOrd="0" parTransId="{D0A03F7B-681E-4338-8F43-879BA90B6066}" sibTransId="{4F61B5F3-A8C8-4F3E-8E7E-7155DA71DC23}"/>
    <dgm:cxn modelId="{6415362C-337F-4687-9B08-CD245064C23F}" type="presOf" srcId="{6C14168C-3651-47EF-B595-D7988A988489}" destId="{FDE48EAD-6546-4F65-BE34-4209179F6764}" srcOrd="0" destOrd="0" presId="urn:microsoft.com/office/officeart/2005/8/layout/vProcess5"/>
    <dgm:cxn modelId="{D0E68542-8D87-4C06-80E6-8CD7F6484AF9}" srcId="{33E0694A-57CB-47D5-BDEC-C1566C8D3F51}" destId="{56761B3F-97EF-400A-A81E-DF37FEA437D0}" srcOrd="0" destOrd="0" parTransId="{DFB80738-97D5-4FE3-B2AE-D4B455B388B3}" sibTransId="{548AFC66-0626-4698-B935-9A57E851A47D}"/>
    <dgm:cxn modelId="{A3039F68-ADBE-41C4-BD77-D0EA563B339F}" type="presOf" srcId="{E04A8F0B-3E57-48F5-9782-3D6C4B25254A}" destId="{DAC07AF4-D3FF-4617-9B5E-CB44F33E22CC}" srcOrd="0" destOrd="0" presId="urn:microsoft.com/office/officeart/2005/8/layout/vProcess5"/>
    <dgm:cxn modelId="{C3C2BC75-F32E-464A-AC3A-9C61E07638F1}" srcId="{33E0694A-57CB-47D5-BDEC-C1566C8D3F51}" destId="{E04A8F0B-3E57-48F5-9782-3D6C4B25254A}" srcOrd="1" destOrd="0" parTransId="{6024F91D-94C2-4262-9531-14A3D217248D}" sibTransId="{1E827FEF-F98F-4437-8CF8-79355E071100}"/>
    <dgm:cxn modelId="{B799527D-DCFF-4ADA-8D1A-FA2FF52F03BB}" type="presOf" srcId="{EB7AC0D6-01CE-40FA-B670-C51820953773}" destId="{C6559A91-0373-40F8-9748-1230FFEC4801}" srcOrd="1" destOrd="0" presId="urn:microsoft.com/office/officeart/2005/8/layout/vProcess5"/>
    <dgm:cxn modelId="{1826898B-E25C-45A6-BD31-7F5F2230C6C7}" type="presOf" srcId="{E04A8F0B-3E57-48F5-9782-3D6C4B25254A}" destId="{27AC8597-C00E-482F-AB5C-6CCF6453EE75}" srcOrd="1" destOrd="0" presId="urn:microsoft.com/office/officeart/2005/8/layout/vProcess5"/>
    <dgm:cxn modelId="{A57F089F-AA0E-4C46-98E5-185C28735E10}" type="presOf" srcId="{56761B3F-97EF-400A-A81E-DF37FEA437D0}" destId="{3ECC2B37-5AA5-40AF-ABE0-96615D89A17C}" srcOrd="0" destOrd="0" presId="urn:microsoft.com/office/officeart/2005/8/layout/vProcess5"/>
    <dgm:cxn modelId="{BC65A1C5-F6AB-438D-B708-2368E5D63BA8}" type="presOf" srcId="{548AFC66-0626-4698-B935-9A57E851A47D}" destId="{7EA3542B-4C2C-4192-A419-D87C86727AB5}" srcOrd="0" destOrd="0" presId="urn:microsoft.com/office/officeart/2005/8/layout/vProcess5"/>
    <dgm:cxn modelId="{1D90CEC7-89D2-4EF0-B6B3-B36192A9244A}" type="presOf" srcId="{EB7AC0D6-01CE-40FA-B670-C51820953773}" destId="{2E544B0B-FEE3-48C6-A404-977E8474FABE}" srcOrd="0" destOrd="0" presId="urn:microsoft.com/office/officeart/2005/8/layout/vProcess5"/>
    <dgm:cxn modelId="{4AD402C9-5F9B-4C9C-80B1-4AE1A7E838B0}" type="presOf" srcId="{56761B3F-97EF-400A-A81E-DF37FEA437D0}" destId="{A1A4E6D8-77D9-4909-9CF5-9770B50E6CD5}" srcOrd="1" destOrd="0" presId="urn:microsoft.com/office/officeart/2005/8/layout/vProcess5"/>
    <dgm:cxn modelId="{840E4ACA-A2CB-4069-A8A3-A6ED663B61A9}" type="presOf" srcId="{33E0694A-57CB-47D5-BDEC-C1566C8D3F51}" destId="{8C54DA49-FDB2-453E-A4F1-310385FC80E4}" srcOrd="0" destOrd="0" presId="urn:microsoft.com/office/officeart/2005/8/layout/vProcess5"/>
    <dgm:cxn modelId="{811D42CB-9D55-450A-9B8D-3A5F6B6264A4}" type="presOf" srcId="{40AA53AD-7D44-4E0B-9F49-B760541D21B3}" destId="{E8B87D9F-7DE7-44A4-A568-8701EA8841C4}" srcOrd="1" destOrd="0" presId="urn:microsoft.com/office/officeart/2005/8/layout/vProcess5"/>
    <dgm:cxn modelId="{2446A516-D842-40E9-BF5F-E8B6F127381C}" type="presParOf" srcId="{8C54DA49-FDB2-453E-A4F1-310385FC80E4}" destId="{D86049BE-61D5-4368-84F1-CAE37CE7C61B}" srcOrd="0" destOrd="0" presId="urn:microsoft.com/office/officeart/2005/8/layout/vProcess5"/>
    <dgm:cxn modelId="{38E8A16C-ABBB-4582-8462-E987EC266B08}" type="presParOf" srcId="{8C54DA49-FDB2-453E-A4F1-310385FC80E4}" destId="{3ECC2B37-5AA5-40AF-ABE0-96615D89A17C}" srcOrd="1" destOrd="0" presId="urn:microsoft.com/office/officeart/2005/8/layout/vProcess5"/>
    <dgm:cxn modelId="{094AE985-F4B1-4797-A092-A47498671FB2}" type="presParOf" srcId="{8C54DA49-FDB2-453E-A4F1-310385FC80E4}" destId="{DAC07AF4-D3FF-4617-9B5E-CB44F33E22CC}" srcOrd="2" destOrd="0" presId="urn:microsoft.com/office/officeart/2005/8/layout/vProcess5"/>
    <dgm:cxn modelId="{97C3E626-8653-4A21-982E-BB3B87F599F0}" type="presParOf" srcId="{8C54DA49-FDB2-453E-A4F1-310385FC80E4}" destId="{27995764-4239-41E7-A88B-672156A5474D}" srcOrd="3" destOrd="0" presId="urn:microsoft.com/office/officeart/2005/8/layout/vProcess5"/>
    <dgm:cxn modelId="{EE45A5C1-722A-47A3-9754-3538E550C8A8}" type="presParOf" srcId="{8C54DA49-FDB2-453E-A4F1-310385FC80E4}" destId="{2E544B0B-FEE3-48C6-A404-977E8474FABE}" srcOrd="4" destOrd="0" presId="urn:microsoft.com/office/officeart/2005/8/layout/vProcess5"/>
    <dgm:cxn modelId="{2D721D12-7A97-4E43-9CAF-42AE6EEF6CBF}" type="presParOf" srcId="{8C54DA49-FDB2-453E-A4F1-310385FC80E4}" destId="{7EA3542B-4C2C-4192-A419-D87C86727AB5}" srcOrd="5" destOrd="0" presId="urn:microsoft.com/office/officeart/2005/8/layout/vProcess5"/>
    <dgm:cxn modelId="{D75E9A82-C88A-442C-BC94-868EDDAA9F4B}" type="presParOf" srcId="{8C54DA49-FDB2-453E-A4F1-310385FC80E4}" destId="{5FE1381C-4507-45C6-A832-AB4BB70EB1DE}" srcOrd="6" destOrd="0" presId="urn:microsoft.com/office/officeart/2005/8/layout/vProcess5"/>
    <dgm:cxn modelId="{79612067-B702-4C1B-8DF1-52B857A9B9AF}" type="presParOf" srcId="{8C54DA49-FDB2-453E-A4F1-310385FC80E4}" destId="{FDE48EAD-6546-4F65-BE34-4209179F6764}" srcOrd="7" destOrd="0" presId="urn:microsoft.com/office/officeart/2005/8/layout/vProcess5"/>
    <dgm:cxn modelId="{90D54221-B507-4B15-8B9B-B58EC10FA3C6}" type="presParOf" srcId="{8C54DA49-FDB2-453E-A4F1-310385FC80E4}" destId="{A1A4E6D8-77D9-4909-9CF5-9770B50E6CD5}" srcOrd="8" destOrd="0" presId="urn:microsoft.com/office/officeart/2005/8/layout/vProcess5"/>
    <dgm:cxn modelId="{3A5485C4-85B3-4389-BA16-7BAB0ECE7ACF}" type="presParOf" srcId="{8C54DA49-FDB2-453E-A4F1-310385FC80E4}" destId="{27AC8597-C00E-482F-AB5C-6CCF6453EE75}" srcOrd="9" destOrd="0" presId="urn:microsoft.com/office/officeart/2005/8/layout/vProcess5"/>
    <dgm:cxn modelId="{78650C70-BB7F-469E-9D5C-82810D21DFC0}" type="presParOf" srcId="{8C54DA49-FDB2-453E-A4F1-310385FC80E4}" destId="{E8B87D9F-7DE7-44A4-A568-8701EA8841C4}" srcOrd="10" destOrd="0" presId="urn:microsoft.com/office/officeart/2005/8/layout/vProcess5"/>
    <dgm:cxn modelId="{C76F0268-36D2-4900-AD79-A8C80393C5C3}" type="presParOf" srcId="{8C54DA49-FDB2-453E-A4F1-310385FC80E4}" destId="{C6559A91-0373-40F8-9748-1230FFEC480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C2B37-5AA5-40AF-ABE0-96615D89A17C}">
      <dsp:nvSpPr>
        <dsp:cNvPr id="0" name=""/>
        <dsp:cNvSpPr/>
      </dsp:nvSpPr>
      <dsp:spPr>
        <a:xfrm>
          <a:off x="0" y="0"/>
          <a:ext cx="7176654" cy="7434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Data Preparation</a:t>
          </a:r>
        </a:p>
      </dsp:txBody>
      <dsp:txXfrm>
        <a:off x="21774" y="21774"/>
        <a:ext cx="6311619" cy="699878"/>
      </dsp:txXfrm>
    </dsp:sp>
    <dsp:sp modelId="{DAC07AF4-D3FF-4617-9B5E-CB44F33E22CC}">
      <dsp:nvSpPr>
        <dsp:cNvPr id="0" name=""/>
        <dsp:cNvSpPr/>
      </dsp:nvSpPr>
      <dsp:spPr>
        <a:xfrm>
          <a:off x="601044" y="878595"/>
          <a:ext cx="7176654" cy="7434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Data Analysis</a:t>
          </a:r>
        </a:p>
      </dsp:txBody>
      <dsp:txXfrm>
        <a:off x="622818" y="900369"/>
        <a:ext cx="6048834" cy="699878"/>
      </dsp:txXfrm>
    </dsp:sp>
    <dsp:sp modelId="{27995764-4239-41E7-A88B-672156A5474D}">
      <dsp:nvSpPr>
        <dsp:cNvPr id="0" name=""/>
        <dsp:cNvSpPr/>
      </dsp:nvSpPr>
      <dsp:spPr>
        <a:xfrm>
          <a:off x="1193118" y="1757190"/>
          <a:ext cx="7176654" cy="7434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Key Findings</a:t>
          </a:r>
        </a:p>
      </dsp:txBody>
      <dsp:txXfrm>
        <a:off x="1214892" y="1778964"/>
        <a:ext cx="6057805" cy="699878"/>
      </dsp:txXfrm>
    </dsp:sp>
    <dsp:sp modelId="{2E544B0B-FEE3-48C6-A404-977E8474FABE}">
      <dsp:nvSpPr>
        <dsp:cNvPr id="0" name=""/>
        <dsp:cNvSpPr/>
      </dsp:nvSpPr>
      <dsp:spPr>
        <a:xfrm>
          <a:off x="1794163" y="2635785"/>
          <a:ext cx="7176654" cy="7434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kern="1200" dirty="0"/>
            <a:t>Recommendations</a:t>
          </a:r>
        </a:p>
      </dsp:txBody>
      <dsp:txXfrm>
        <a:off x="1815937" y="2657559"/>
        <a:ext cx="6048834" cy="699878"/>
      </dsp:txXfrm>
    </dsp:sp>
    <dsp:sp modelId="{7EA3542B-4C2C-4192-A419-D87C86727AB5}">
      <dsp:nvSpPr>
        <dsp:cNvPr id="0" name=""/>
        <dsp:cNvSpPr/>
      </dsp:nvSpPr>
      <dsp:spPr>
        <a:xfrm>
          <a:off x="6693427" y="569397"/>
          <a:ext cx="483227" cy="483227"/>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6802153" y="569397"/>
        <a:ext cx="265775" cy="363628"/>
      </dsp:txXfrm>
    </dsp:sp>
    <dsp:sp modelId="{5FE1381C-4507-45C6-A832-AB4BB70EB1DE}">
      <dsp:nvSpPr>
        <dsp:cNvPr id="0" name=""/>
        <dsp:cNvSpPr/>
      </dsp:nvSpPr>
      <dsp:spPr>
        <a:xfrm>
          <a:off x="7294471" y="1447992"/>
          <a:ext cx="483227" cy="483227"/>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7403197" y="1447992"/>
        <a:ext cx="265775" cy="363628"/>
      </dsp:txXfrm>
    </dsp:sp>
    <dsp:sp modelId="{FDE48EAD-6546-4F65-BE34-4209179F6764}">
      <dsp:nvSpPr>
        <dsp:cNvPr id="0" name=""/>
        <dsp:cNvSpPr/>
      </dsp:nvSpPr>
      <dsp:spPr>
        <a:xfrm>
          <a:off x="7886545" y="2326587"/>
          <a:ext cx="483227" cy="483227"/>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7995271" y="2326587"/>
        <a:ext cx="265775" cy="3636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EBD0D-5C7D-4AE3-985A-A4AB6BE995EA}" type="datetimeFigureOut">
              <a:rPr lang="en-US" smtClean="0"/>
              <a:t>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CFC07-44FA-49FE-9AFF-FC951786BF5F}" type="slidenum">
              <a:rPr lang="en-US" smtClean="0"/>
              <a:t>‹#›</a:t>
            </a:fld>
            <a:endParaRPr lang="en-US" dirty="0"/>
          </a:p>
        </p:txBody>
      </p:sp>
    </p:spTree>
    <p:extLst>
      <p:ext uri="{BB962C8B-B14F-4D97-AF65-F5344CB8AC3E}">
        <p14:creationId xmlns:p14="http://schemas.microsoft.com/office/powerpoint/2010/main" val="2473584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ACFC07-44FA-49FE-9AFF-FC951786BF5F}" type="slidenum">
              <a:rPr lang="en-US" smtClean="0"/>
              <a:t>1</a:t>
            </a:fld>
            <a:endParaRPr lang="en-US" dirty="0"/>
          </a:p>
        </p:txBody>
      </p:sp>
    </p:spTree>
    <p:extLst>
      <p:ext uri="{BB962C8B-B14F-4D97-AF65-F5344CB8AC3E}">
        <p14:creationId xmlns:p14="http://schemas.microsoft.com/office/powerpoint/2010/main" val="264371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orders was 185, 950</a:t>
            </a:r>
          </a:p>
          <a:p>
            <a:r>
              <a:rPr lang="en-US" dirty="0"/>
              <a:t>Average unit orders was 1.12 units</a:t>
            </a:r>
          </a:p>
          <a:p>
            <a:r>
              <a:rPr lang="en-US" dirty="0"/>
              <a:t>This shows that the Average customer tends to purchase single unit Items</a:t>
            </a:r>
          </a:p>
          <a:p>
            <a:r>
              <a:rPr lang="en-US" dirty="0"/>
              <a:t>The Average product price was $184.40</a:t>
            </a:r>
          </a:p>
          <a:p>
            <a:r>
              <a:rPr lang="en-US" dirty="0"/>
              <a:t>Highest product price was $1700</a:t>
            </a:r>
          </a:p>
          <a:p>
            <a:r>
              <a:rPr lang="en-US" dirty="0"/>
              <a:t>The period of data captured was 1 year Jan-1-2019 to jan-1-2020</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AACFC07-44FA-49FE-9AFF-FC951786BF5F}" type="slidenum">
              <a:rPr lang="en-US" smtClean="0"/>
              <a:t>11</a:t>
            </a:fld>
            <a:endParaRPr lang="en-US" dirty="0"/>
          </a:p>
        </p:txBody>
      </p:sp>
    </p:spTree>
    <p:extLst>
      <p:ext uri="{BB962C8B-B14F-4D97-AF65-F5344CB8AC3E}">
        <p14:creationId xmlns:p14="http://schemas.microsoft.com/office/powerpoint/2010/main" val="146563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was 178,437</a:t>
            </a:r>
          </a:p>
          <a:p>
            <a:r>
              <a:rPr lang="en-US" dirty="0"/>
              <a:t>Shows a large customer base</a:t>
            </a:r>
          </a:p>
          <a:p>
            <a:r>
              <a:rPr lang="en-US" dirty="0"/>
              <a:t>From our exploration the organization has 19 products</a:t>
            </a:r>
          </a:p>
          <a:p>
            <a:r>
              <a:rPr lang="en-US" dirty="0" err="1"/>
              <a:t>Usb</a:t>
            </a:r>
            <a:r>
              <a:rPr lang="en-US" dirty="0"/>
              <a:t>-C charging cable had the highest demand</a:t>
            </a:r>
          </a:p>
          <a:p>
            <a:r>
              <a:rPr lang="en-US" dirty="0"/>
              <a:t>Follow by lightning charging cable</a:t>
            </a:r>
          </a:p>
          <a:p>
            <a:r>
              <a:rPr lang="en-US" dirty="0"/>
              <a:t>AAA and AA batteries come third on the chat</a:t>
            </a:r>
          </a:p>
          <a:p>
            <a:r>
              <a:rPr lang="en-US" dirty="0"/>
              <a:t>Demand is high for these products </a:t>
            </a:r>
          </a:p>
          <a:p>
            <a:r>
              <a:rPr lang="en-US" dirty="0"/>
              <a:t>Probably because of their usefulness in everyday usage</a:t>
            </a:r>
          </a:p>
          <a:p>
            <a:r>
              <a:rPr lang="en-US" dirty="0"/>
              <a:t>In small electronic devices</a:t>
            </a:r>
          </a:p>
          <a:p>
            <a:endParaRPr lang="en-US" dirty="0"/>
          </a:p>
        </p:txBody>
      </p:sp>
      <p:sp>
        <p:nvSpPr>
          <p:cNvPr id="4" name="Slide Number Placeholder 3"/>
          <p:cNvSpPr>
            <a:spLocks noGrp="1"/>
          </p:cNvSpPr>
          <p:nvPr>
            <p:ph type="sldNum" sz="quarter" idx="5"/>
          </p:nvPr>
        </p:nvSpPr>
        <p:spPr/>
        <p:txBody>
          <a:bodyPr/>
          <a:lstStyle/>
          <a:p>
            <a:fld id="{3AACFC07-44FA-49FE-9AFF-FC951786BF5F}" type="slidenum">
              <a:rPr lang="en-US" smtClean="0"/>
              <a:t>12</a:t>
            </a:fld>
            <a:endParaRPr lang="en-US" dirty="0"/>
          </a:p>
        </p:txBody>
      </p:sp>
    </p:spTree>
    <p:extLst>
      <p:ext uri="{BB962C8B-B14F-4D97-AF65-F5344CB8AC3E}">
        <p14:creationId xmlns:p14="http://schemas.microsoft.com/office/powerpoint/2010/main" val="3996089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quantity ordered was 209,079</a:t>
            </a:r>
          </a:p>
          <a:p>
            <a:r>
              <a:rPr lang="en-US" dirty="0"/>
              <a:t>Number of single unit product ordered out weighs </a:t>
            </a:r>
          </a:p>
          <a:p>
            <a:r>
              <a:rPr lang="en-US" dirty="0"/>
              <a:t>Those that are of more than one unit</a:t>
            </a:r>
          </a:p>
          <a:p>
            <a:r>
              <a:rPr lang="en-US" dirty="0"/>
              <a:t>Out of 207,079 quantity ordered 168552 of them where single orders</a:t>
            </a:r>
          </a:p>
          <a:p>
            <a:r>
              <a:rPr lang="en-US" dirty="0"/>
              <a:t>To strengthen the previous observation, </a:t>
            </a:r>
          </a:p>
          <a:p>
            <a:r>
              <a:rPr lang="en-US" dirty="0"/>
              <a:t>On the chat quantity ordered increases </a:t>
            </a:r>
          </a:p>
          <a:p>
            <a:r>
              <a:rPr lang="en-US" dirty="0"/>
              <a:t>As frequency decreases</a:t>
            </a:r>
          </a:p>
          <a:p>
            <a:r>
              <a:rPr lang="en-US" dirty="0"/>
              <a:t>Larger order quantity are less common</a:t>
            </a:r>
          </a:p>
        </p:txBody>
      </p:sp>
      <p:sp>
        <p:nvSpPr>
          <p:cNvPr id="4" name="Slide Number Placeholder 3"/>
          <p:cNvSpPr>
            <a:spLocks noGrp="1"/>
          </p:cNvSpPr>
          <p:nvPr>
            <p:ph type="sldNum" sz="quarter" idx="5"/>
          </p:nvPr>
        </p:nvSpPr>
        <p:spPr/>
        <p:txBody>
          <a:bodyPr/>
          <a:lstStyle/>
          <a:p>
            <a:fld id="{3AACFC07-44FA-49FE-9AFF-FC951786BF5F}" type="slidenum">
              <a:rPr lang="en-US" smtClean="0"/>
              <a:t>13</a:t>
            </a:fld>
            <a:endParaRPr lang="en-US" dirty="0"/>
          </a:p>
        </p:txBody>
      </p:sp>
    </p:spTree>
    <p:extLst>
      <p:ext uri="{BB962C8B-B14F-4D97-AF65-F5344CB8AC3E}">
        <p14:creationId xmlns:p14="http://schemas.microsoft.com/office/powerpoint/2010/main" val="115378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Observed that the company serves customers in multiple</a:t>
            </a:r>
          </a:p>
          <a:p>
            <a:r>
              <a:rPr lang="en-US" dirty="0"/>
              <a:t>Geographical locations</a:t>
            </a:r>
          </a:p>
          <a:p>
            <a:r>
              <a:rPr lang="en-US" dirty="0"/>
              <a:t>Because transactions cut across different cities</a:t>
            </a:r>
          </a:p>
          <a:p>
            <a:r>
              <a:rPr lang="en-US" dirty="0"/>
              <a:t>The city with the highest number of orders was San Francisco</a:t>
            </a:r>
          </a:p>
          <a:p>
            <a:r>
              <a:rPr lang="en-US" dirty="0"/>
              <a:t>The customer demand in San Francisco tops the chat</a:t>
            </a:r>
          </a:p>
          <a:p>
            <a:r>
              <a:rPr lang="en-US" dirty="0"/>
              <a:t> Los Angeles, New York city, and Boston </a:t>
            </a:r>
          </a:p>
          <a:p>
            <a:r>
              <a:rPr lang="en-US" dirty="0"/>
              <a:t>had high order counts too</a:t>
            </a:r>
          </a:p>
          <a:p>
            <a:r>
              <a:rPr lang="en-US" dirty="0"/>
              <a:t>Austin had the lowest transaction count</a:t>
            </a:r>
          </a:p>
          <a:p>
            <a:endParaRPr lang="en-US" dirty="0"/>
          </a:p>
          <a:p>
            <a:endParaRPr lang="en-US" dirty="0"/>
          </a:p>
        </p:txBody>
      </p:sp>
      <p:sp>
        <p:nvSpPr>
          <p:cNvPr id="4" name="Slide Number Placeholder 3"/>
          <p:cNvSpPr>
            <a:spLocks noGrp="1"/>
          </p:cNvSpPr>
          <p:nvPr>
            <p:ph type="sldNum" sz="quarter" idx="5"/>
          </p:nvPr>
        </p:nvSpPr>
        <p:spPr/>
        <p:txBody>
          <a:bodyPr/>
          <a:lstStyle/>
          <a:p>
            <a:fld id="{3AACFC07-44FA-49FE-9AFF-FC951786BF5F}" type="slidenum">
              <a:rPr lang="en-US" smtClean="0"/>
              <a:t>14</a:t>
            </a:fld>
            <a:endParaRPr lang="en-US" dirty="0"/>
          </a:p>
        </p:txBody>
      </p:sp>
    </p:spTree>
    <p:extLst>
      <p:ext uri="{BB962C8B-B14F-4D97-AF65-F5344CB8AC3E}">
        <p14:creationId xmlns:p14="http://schemas.microsoft.com/office/powerpoint/2010/main" val="274036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frequency </a:t>
            </a:r>
          </a:p>
          <a:p>
            <a:r>
              <a:rPr lang="en-US" dirty="0"/>
              <a:t>Products priced at $150.00 topped the chat</a:t>
            </a:r>
          </a:p>
          <a:p>
            <a:r>
              <a:rPr lang="en-US" dirty="0"/>
              <a:t>Other common prices are $14.95, $2.99 and $3.84, </a:t>
            </a:r>
          </a:p>
          <a:p>
            <a:r>
              <a:rPr lang="en-US" dirty="0"/>
              <a:t>With frequencies ranging from 9385 to 11260</a:t>
            </a:r>
          </a:p>
          <a:p>
            <a:r>
              <a:rPr lang="en-US" dirty="0"/>
              <a:t>There are also items with high prices like $700 and $1700</a:t>
            </a:r>
          </a:p>
          <a:p>
            <a:r>
              <a:rPr lang="en-US" dirty="0"/>
              <a:t>But they are less frequent</a:t>
            </a:r>
          </a:p>
          <a:p>
            <a:endParaRPr lang="en-US" dirty="0"/>
          </a:p>
          <a:p>
            <a:endParaRPr lang="en-US" dirty="0"/>
          </a:p>
        </p:txBody>
      </p:sp>
      <p:sp>
        <p:nvSpPr>
          <p:cNvPr id="4" name="Slide Number Placeholder 3"/>
          <p:cNvSpPr>
            <a:spLocks noGrp="1"/>
          </p:cNvSpPr>
          <p:nvPr>
            <p:ph type="sldNum" sz="quarter" idx="5"/>
          </p:nvPr>
        </p:nvSpPr>
        <p:spPr/>
        <p:txBody>
          <a:bodyPr/>
          <a:lstStyle/>
          <a:p>
            <a:fld id="{3AACFC07-44FA-49FE-9AFF-FC951786BF5F}" type="slidenum">
              <a:rPr lang="en-US" smtClean="0"/>
              <a:t>15</a:t>
            </a:fld>
            <a:endParaRPr lang="en-US" dirty="0"/>
          </a:p>
        </p:txBody>
      </p:sp>
    </p:spTree>
    <p:extLst>
      <p:ext uri="{BB962C8B-B14F-4D97-AF65-F5344CB8AC3E}">
        <p14:creationId xmlns:p14="http://schemas.microsoft.com/office/powerpoint/2010/main" val="252080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292F-435A-08C1-3EDD-CC91A9F80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2D80DC1-CB9E-B1B8-91C2-D9BE8B9C4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2A917-71FE-5017-E60A-D06630DFFAC9}"/>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E3FFF059-87C2-DFF8-1941-2C64502C4FE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39B9A77-8E66-63E5-192B-DAE3F2B4A03B}"/>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347611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EB27-88F4-6207-F447-B8E10E04CB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88E84E-905D-2766-FB18-024F48738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67B332-0714-C5AF-A820-4B11C331F79B}"/>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47303047-3D26-1BD5-73E9-0164783A90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2D9D1AE-FE89-EDFB-4FDD-1B2E02C92CB3}"/>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402411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F1B2B-CFCE-6375-E5A1-A7BB5415C2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0B3A30-18EE-CB78-0181-7677CA4C02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C04DF1-AB84-9994-32CD-C58A447288A6}"/>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855BB6C0-A00C-071E-9438-822B66F217A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9BCBAAA-E373-3A45-FD32-E042F7717D58}"/>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193940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1C82-2109-3670-D03B-2E853FF7B0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442568-F49E-08EC-3408-716BFB66C3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D6EE32-3C59-F2A9-263A-6705E7E09D8B}"/>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102B2615-CA52-A40B-1261-CAD4DC95E6E8}"/>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3F8A021-1C45-91A5-B051-2ED96D4C924B}"/>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316092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41F3-FE44-4011-3127-1B12C2B4C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6A3BD7-D6DE-53FA-AFD1-55A5232E5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4CF61C-C606-2EB7-BCDF-955E4F874AF4}"/>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0014C2A3-896D-3158-7854-5B367D4D2C2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03361C0-50F6-BC49-7173-D5EB6059CE56}"/>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200997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923B-83E6-5AE1-022B-548825392B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46BF32-F75E-0279-0D9B-E9ED94B8A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A7C240-4D52-ABA3-630A-B0A6762849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E0DBF14-A4AE-76A4-A3A5-956DED49CD00}"/>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6" name="Footer Placeholder 5">
            <a:extLst>
              <a:ext uri="{FF2B5EF4-FFF2-40B4-BE49-F238E27FC236}">
                <a16:creationId xmlns:a16="http://schemas.microsoft.com/office/drawing/2014/main" id="{54CB3C51-9AD5-7E75-9178-53C49D6D279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CFD61D1-E762-65BC-6B0E-02E038785DF1}"/>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421998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A780-C8F7-CF52-FEF5-A1093634E2C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AAA30E-A119-1772-352A-3074E7326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A2275-7E94-D29F-CD85-6C5DD11F8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77A84CE-DF3B-4508-8318-D56EC94C9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B12F39-31E5-2750-C064-067CA517CE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42FB120-1DA7-9405-63D7-DB7E48150F04}"/>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8" name="Footer Placeholder 7">
            <a:extLst>
              <a:ext uri="{FF2B5EF4-FFF2-40B4-BE49-F238E27FC236}">
                <a16:creationId xmlns:a16="http://schemas.microsoft.com/office/drawing/2014/main" id="{6AB8EF19-EE2A-5F17-C954-844009B5CE2D}"/>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3D5F870-2EC0-A09E-C404-5434BDE0F680}"/>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40079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1C8F-E064-0344-3D14-7B21D904EAE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8D624ED-63DD-B9C3-9F5F-52A596C4998F}"/>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4" name="Footer Placeholder 3">
            <a:extLst>
              <a:ext uri="{FF2B5EF4-FFF2-40B4-BE49-F238E27FC236}">
                <a16:creationId xmlns:a16="http://schemas.microsoft.com/office/drawing/2014/main" id="{0258E118-8A94-F978-3935-56AE4946D86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5EAD9DD-B764-28CB-138B-808804CEBBB6}"/>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39773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853C7-ECA9-0462-3539-AC94970C7E27}"/>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3" name="Footer Placeholder 2">
            <a:extLst>
              <a:ext uri="{FF2B5EF4-FFF2-40B4-BE49-F238E27FC236}">
                <a16:creationId xmlns:a16="http://schemas.microsoft.com/office/drawing/2014/main" id="{E19609D5-4106-2CD5-95B2-0BB7AA503FF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A7C6EE4-4EC1-5844-8294-5BE12B9D3117}"/>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223124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6237-DB88-9BEA-A056-0C7501D11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EC0220-CD5C-0435-CCB1-BA0CADB64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A4564E-0081-6373-6C88-AC5F21260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20DF3-E63F-5C60-EC5B-FB02B379C6D3}"/>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6" name="Footer Placeholder 5">
            <a:extLst>
              <a:ext uri="{FF2B5EF4-FFF2-40B4-BE49-F238E27FC236}">
                <a16:creationId xmlns:a16="http://schemas.microsoft.com/office/drawing/2014/main" id="{8385E9E2-4A36-E788-C1AF-FB22B09304A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22CEAAA-C35B-46BE-FBA1-3D4D0E5A27AE}"/>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28133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2992-0A51-8E81-DCA6-AF48DDD54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7CAE3D-450A-3C8E-6491-629F8DA78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a:extLst>
              <a:ext uri="{FF2B5EF4-FFF2-40B4-BE49-F238E27FC236}">
                <a16:creationId xmlns:a16="http://schemas.microsoft.com/office/drawing/2014/main" id="{FE15BF8C-7938-2466-CA6B-D391AE754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BD777-D489-33DF-3B53-259872A980B9}"/>
              </a:ext>
            </a:extLst>
          </p:cNvPr>
          <p:cNvSpPr>
            <a:spLocks noGrp="1"/>
          </p:cNvSpPr>
          <p:nvPr>
            <p:ph type="dt" sz="half" idx="10"/>
          </p:nvPr>
        </p:nvSpPr>
        <p:spPr/>
        <p:txBody>
          <a:bodyPr/>
          <a:lstStyle/>
          <a:p>
            <a:fld id="{A9F32609-3F10-4011-A73C-C6803EA284D9}" type="datetimeFigureOut">
              <a:rPr lang="en-GB" smtClean="0"/>
              <a:t>11/01/2024</a:t>
            </a:fld>
            <a:endParaRPr lang="en-GB" dirty="0"/>
          </a:p>
        </p:txBody>
      </p:sp>
      <p:sp>
        <p:nvSpPr>
          <p:cNvPr id="6" name="Footer Placeholder 5">
            <a:extLst>
              <a:ext uri="{FF2B5EF4-FFF2-40B4-BE49-F238E27FC236}">
                <a16:creationId xmlns:a16="http://schemas.microsoft.com/office/drawing/2014/main" id="{62F2A302-D0E3-2EA3-AA9D-815D87AD1F7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E3866C3-CDFE-EF2A-D127-A9FD9C228505}"/>
              </a:ext>
            </a:extLst>
          </p:cNvPr>
          <p:cNvSpPr>
            <a:spLocks noGrp="1"/>
          </p:cNvSpPr>
          <p:nvPr>
            <p:ph type="sldNum" sz="quarter" idx="12"/>
          </p:nvPr>
        </p:nvSpPr>
        <p:spPr/>
        <p:txBody>
          <a:bodyPr/>
          <a:lstStyle/>
          <a:p>
            <a:fld id="{2A4A64B8-29FD-42B3-ACBF-7E0840E2E237}" type="slidenum">
              <a:rPr lang="en-GB" smtClean="0"/>
              <a:t>‹#›</a:t>
            </a:fld>
            <a:endParaRPr lang="en-GB" dirty="0"/>
          </a:p>
        </p:txBody>
      </p:sp>
    </p:spTree>
    <p:extLst>
      <p:ext uri="{BB962C8B-B14F-4D97-AF65-F5344CB8AC3E}">
        <p14:creationId xmlns:p14="http://schemas.microsoft.com/office/powerpoint/2010/main" val="150534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75F718-646E-6409-2DD6-77A24A70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854EA33-BF5A-DB3D-8BE6-4A210F8DEE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7F9665-628C-458A-26FF-3660EE5EA0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32609-3F10-4011-A73C-C6803EA284D9}" type="datetimeFigureOut">
              <a:rPr lang="en-GB" smtClean="0"/>
              <a:t>11/01/2024</a:t>
            </a:fld>
            <a:endParaRPr lang="en-GB" dirty="0"/>
          </a:p>
        </p:txBody>
      </p:sp>
      <p:sp>
        <p:nvSpPr>
          <p:cNvPr id="5" name="Footer Placeholder 4">
            <a:extLst>
              <a:ext uri="{FF2B5EF4-FFF2-40B4-BE49-F238E27FC236}">
                <a16:creationId xmlns:a16="http://schemas.microsoft.com/office/drawing/2014/main" id="{525C7D37-3866-26DD-68F3-DC37B3522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C64AF1F-66CF-5794-0518-C6CD9F0FC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A64B8-29FD-42B3-ACBF-7E0840E2E237}" type="slidenum">
              <a:rPr lang="en-GB" smtClean="0"/>
              <a:t>‹#›</a:t>
            </a:fld>
            <a:endParaRPr lang="en-GB" dirty="0"/>
          </a:p>
        </p:txBody>
      </p:sp>
      <p:pic>
        <p:nvPicPr>
          <p:cNvPr id="8" name="Picture 7">
            <a:extLst>
              <a:ext uri="{FF2B5EF4-FFF2-40B4-BE49-F238E27FC236}">
                <a16:creationId xmlns:a16="http://schemas.microsoft.com/office/drawing/2014/main" id="{9036CBFC-2B05-8883-1DE6-5C2710B91E4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067800" y="-424656"/>
            <a:ext cx="3124200" cy="2006600"/>
          </a:xfrm>
          <a:prstGeom prst="rect">
            <a:avLst/>
          </a:prstGeom>
        </p:spPr>
      </p:pic>
    </p:spTree>
    <p:extLst>
      <p:ext uri="{BB962C8B-B14F-4D97-AF65-F5344CB8AC3E}">
        <p14:creationId xmlns:p14="http://schemas.microsoft.com/office/powerpoint/2010/main" val="210485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DA945FE-5172-AC9D-1FB9-6C38D753DB17}"/>
              </a:ext>
            </a:extLst>
          </p:cNvPr>
          <p:cNvSpPr/>
          <p:nvPr/>
        </p:nvSpPr>
        <p:spPr>
          <a:xfrm>
            <a:off x="868214" y="1122363"/>
            <a:ext cx="10935855" cy="24580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2109E6C2-E0FD-D944-8C48-E25102877AE3}"/>
              </a:ext>
            </a:extLst>
          </p:cNvPr>
          <p:cNvSpPr/>
          <p:nvPr/>
        </p:nvSpPr>
        <p:spPr>
          <a:xfrm>
            <a:off x="914400" y="4146983"/>
            <a:ext cx="10935855" cy="15886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75147D71-EE42-076D-1BB2-CC4DAE7BEAFE}"/>
              </a:ext>
            </a:extLst>
          </p:cNvPr>
          <p:cNvSpPr>
            <a:spLocks noGrp="1"/>
          </p:cNvSpPr>
          <p:nvPr>
            <p:ph type="ctrTitle"/>
          </p:nvPr>
        </p:nvSpPr>
        <p:spPr>
          <a:xfrm>
            <a:off x="1085270" y="1514763"/>
            <a:ext cx="10501745" cy="2105891"/>
          </a:xfrm>
        </p:spPr>
        <p:txBody>
          <a:bodyPr>
            <a:normAutofit fontScale="90000"/>
          </a:bodyPr>
          <a:lstStyle/>
          <a:p>
            <a:r>
              <a:rPr lang="en-US" b="1" dirty="0"/>
              <a:t>Unlocking Growth: A Comprehensive Business Intelligence Analysis of Transactional Data</a:t>
            </a:r>
            <a:endParaRPr lang="en-GB" dirty="0"/>
          </a:p>
        </p:txBody>
      </p:sp>
      <p:sp>
        <p:nvSpPr>
          <p:cNvPr id="3" name="Subtitle 2">
            <a:extLst>
              <a:ext uri="{FF2B5EF4-FFF2-40B4-BE49-F238E27FC236}">
                <a16:creationId xmlns:a16="http://schemas.microsoft.com/office/drawing/2014/main" id="{F01BB394-04FD-51CC-6B76-94C99828BC71}"/>
              </a:ext>
            </a:extLst>
          </p:cNvPr>
          <p:cNvSpPr>
            <a:spLocks noGrp="1"/>
          </p:cNvSpPr>
          <p:nvPr>
            <p:ph type="subTitle" idx="1"/>
          </p:nvPr>
        </p:nvSpPr>
        <p:spPr>
          <a:xfrm>
            <a:off x="1085271" y="4571711"/>
            <a:ext cx="10501745" cy="1163926"/>
          </a:xfrm>
        </p:spPr>
        <p:txBody>
          <a:bodyPr/>
          <a:lstStyle/>
          <a:p>
            <a:r>
              <a:rPr lang="en-US" b="1" dirty="0">
                <a:latin typeface="Bell MT" panose="02020503060305020303" pitchFamily="18" charset="0"/>
                <a:cs typeface="Segoe UI" panose="020B0502040204020203" pitchFamily="34" charset="0"/>
              </a:rPr>
              <a:t>This project uncovers insights and opportunities that can contribute to the growth and enhancement of a business</a:t>
            </a:r>
          </a:p>
          <a:p>
            <a:endParaRPr lang="en-GB" dirty="0"/>
          </a:p>
        </p:txBody>
      </p:sp>
    </p:spTree>
    <p:extLst>
      <p:ext uri="{BB962C8B-B14F-4D97-AF65-F5344CB8AC3E}">
        <p14:creationId xmlns:p14="http://schemas.microsoft.com/office/powerpoint/2010/main" val="212455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CC3C39B-B639-2882-2F22-C76C9E3D55F7}"/>
              </a:ext>
            </a:extLst>
          </p:cNvPr>
          <p:cNvSpPr/>
          <p:nvPr/>
        </p:nvSpPr>
        <p:spPr>
          <a:xfrm>
            <a:off x="692727" y="1671782"/>
            <a:ext cx="10566400" cy="26231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Title 4">
            <a:extLst>
              <a:ext uri="{FF2B5EF4-FFF2-40B4-BE49-F238E27FC236}">
                <a16:creationId xmlns:a16="http://schemas.microsoft.com/office/drawing/2014/main" id="{8859CFCD-1A8C-3010-250A-AB355C332A2C}"/>
              </a:ext>
            </a:extLst>
          </p:cNvPr>
          <p:cNvSpPr>
            <a:spLocks noGrp="1"/>
          </p:cNvSpPr>
          <p:nvPr>
            <p:ph type="title"/>
          </p:nvPr>
        </p:nvSpPr>
        <p:spPr>
          <a:xfrm>
            <a:off x="681182" y="1676689"/>
            <a:ext cx="10515600" cy="2525856"/>
          </a:xfrm>
        </p:spPr>
        <p:txBody>
          <a:bodyPr/>
          <a:lstStyle/>
          <a:p>
            <a:pPr algn="ctr"/>
            <a:r>
              <a:rPr lang="en-US" b="1" dirty="0">
                <a:latin typeface="Bell MT" panose="02020503060305020303" pitchFamily="18" charset="0"/>
              </a:rPr>
              <a:t>Data Analysis</a:t>
            </a:r>
          </a:p>
        </p:txBody>
      </p:sp>
    </p:spTree>
    <p:extLst>
      <p:ext uri="{BB962C8B-B14F-4D97-AF65-F5344CB8AC3E}">
        <p14:creationId xmlns:p14="http://schemas.microsoft.com/office/powerpoint/2010/main" val="88600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C72-8E5B-5E59-33C4-76BBA2A571E8}"/>
              </a:ext>
            </a:extLst>
          </p:cNvPr>
          <p:cNvSpPr>
            <a:spLocks noGrp="1"/>
          </p:cNvSpPr>
          <p:nvPr>
            <p:ph type="title"/>
          </p:nvPr>
        </p:nvSpPr>
        <p:spPr>
          <a:xfrm>
            <a:off x="323273" y="424872"/>
            <a:ext cx="11030527" cy="1025237"/>
          </a:xfrm>
        </p:spPr>
        <p:txBody>
          <a:bodyPr/>
          <a:lstStyle/>
          <a:p>
            <a:pPr algn="ctr"/>
            <a:r>
              <a:rPr lang="en-US" b="1" dirty="0">
                <a:latin typeface="Bell MT" panose="02020503060305020303" pitchFamily="18" charset="0"/>
              </a:rPr>
              <a:t>Initial Observations on Dataset</a:t>
            </a:r>
          </a:p>
        </p:txBody>
      </p:sp>
      <p:sp>
        <p:nvSpPr>
          <p:cNvPr id="3" name="Content Placeholder 2">
            <a:extLst>
              <a:ext uri="{FF2B5EF4-FFF2-40B4-BE49-F238E27FC236}">
                <a16:creationId xmlns:a16="http://schemas.microsoft.com/office/drawing/2014/main" id="{E5179174-9708-EE73-6BBB-CB79FA8A4DFD}"/>
              </a:ext>
            </a:extLst>
          </p:cNvPr>
          <p:cNvSpPr>
            <a:spLocks noGrp="1"/>
          </p:cNvSpPr>
          <p:nvPr>
            <p:ph idx="1"/>
          </p:nvPr>
        </p:nvSpPr>
        <p:spPr>
          <a:xfrm>
            <a:off x="184727" y="1450110"/>
            <a:ext cx="11822546" cy="4983018"/>
          </a:xfrm>
        </p:spPr>
        <p:txBody>
          <a:bodyPr>
            <a:normAutofit fontScale="92500" lnSpcReduction="10000"/>
          </a:bodyPr>
          <a:lstStyle/>
          <a:p>
            <a:r>
              <a:rPr lang="en-US" dirty="0">
                <a:solidFill>
                  <a:srgbClr val="000000"/>
                </a:solidFill>
                <a:effectLst/>
                <a:latin typeface="Bell MT" panose="02020503060305020303" pitchFamily="18" charset="0"/>
              </a:rPr>
              <a:t>The dataset includes 185,950 orders, </a:t>
            </a:r>
            <a:r>
              <a:rPr lang="en-US" dirty="0">
                <a:latin typeface="Bell MT" panose="02020503060305020303" pitchFamily="18" charset="0"/>
              </a:rPr>
              <a:t>providing a comprehensive overview of transactional data.</a:t>
            </a:r>
            <a:endParaRPr lang="en-US" dirty="0">
              <a:solidFill>
                <a:srgbClr val="000000"/>
              </a:solidFill>
              <a:effectLst/>
              <a:latin typeface="Bell MT" panose="02020503060305020303" pitchFamily="18" charset="0"/>
            </a:endParaRPr>
          </a:p>
          <a:p>
            <a:r>
              <a:rPr lang="en-US" b="1" dirty="0">
                <a:solidFill>
                  <a:srgbClr val="000000"/>
                </a:solidFill>
                <a:effectLst/>
                <a:latin typeface="Bell MT" panose="02020503060305020303" pitchFamily="18" charset="0"/>
              </a:rPr>
              <a:t>Quantity Ordered </a:t>
            </a:r>
            <a:r>
              <a:rPr lang="en-US" dirty="0">
                <a:solidFill>
                  <a:srgbClr val="000000"/>
                </a:solidFill>
                <a:effectLst/>
                <a:latin typeface="Bell MT" panose="02020503060305020303" pitchFamily="18" charset="0"/>
              </a:rPr>
              <a:t>averaging 1.12 units per order </a:t>
            </a:r>
            <a:r>
              <a:rPr lang="en-US" dirty="0">
                <a:latin typeface="Bell MT" panose="02020503060305020303" pitchFamily="18" charset="0"/>
              </a:rPr>
              <a:t>indicating that, on average, customers tend to purchase a single item per order. However, there is variability, ranging from a minimum of one unit to a maximum of nine units per order. This suggests diverse customer purchasing behavior, with some opting for single-item transactions and others making larger orders.</a:t>
            </a:r>
          </a:p>
          <a:p>
            <a:r>
              <a:rPr lang="en-US" dirty="0">
                <a:solidFill>
                  <a:srgbClr val="000000"/>
                </a:solidFill>
                <a:effectLst/>
                <a:latin typeface="Bell MT" panose="02020503060305020303" pitchFamily="18" charset="0"/>
              </a:rPr>
              <a:t>The </a:t>
            </a:r>
            <a:r>
              <a:rPr lang="en-US" b="1" dirty="0">
                <a:solidFill>
                  <a:srgbClr val="000000"/>
                </a:solidFill>
                <a:effectLst/>
                <a:latin typeface="Bell MT" panose="02020503060305020303" pitchFamily="18" charset="0"/>
              </a:rPr>
              <a:t>products</a:t>
            </a:r>
            <a:r>
              <a:rPr lang="en-US" dirty="0">
                <a:solidFill>
                  <a:srgbClr val="000000"/>
                </a:solidFill>
                <a:effectLst/>
                <a:latin typeface="Bell MT" panose="02020503060305020303" pitchFamily="18" charset="0"/>
              </a:rPr>
              <a:t> have an average price of $184.40, with the highest-priced product costing $1,700. </a:t>
            </a:r>
          </a:p>
          <a:p>
            <a:r>
              <a:rPr lang="en-US" dirty="0">
                <a:latin typeface="Bell MT" panose="02020503060305020303" pitchFamily="18" charset="0"/>
              </a:rPr>
              <a:t>The </a:t>
            </a:r>
            <a:r>
              <a:rPr lang="en-US" b="1" dirty="0">
                <a:latin typeface="Bell MT" panose="02020503060305020303" pitchFamily="18" charset="0"/>
              </a:rPr>
              <a:t>Order Date </a:t>
            </a:r>
            <a:r>
              <a:rPr lang="en-US" dirty="0">
                <a:latin typeface="Bell MT" panose="02020503060305020303" pitchFamily="18" charset="0"/>
              </a:rPr>
              <a:t>spans from January 01, 2019, to January 01, 2020, covering a one-year period. </a:t>
            </a:r>
            <a:endParaRPr lang="en-US" dirty="0">
              <a:solidFill>
                <a:srgbClr val="000000"/>
              </a:solidFill>
              <a:effectLst/>
              <a:latin typeface="Bell MT" panose="02020503060305020303" pitchFamily="18" charset="0"/>
            </a:endParaRPr>
          </a:p>
          <a:p>
            <a:r>
              <a:rPr lang="en-US" dirty="0">
                <a:latin typeface="Bell MT" panose="02020503060305020303" pitchFamily="18" charset="0"/>
              </a:rPr>
              <a:t>The standard deviation of product prices is $332.73, highlighting the variability in the prices of the listed products. </a:t>
            </a:r>
          </a:p>
        </p:txBody>
      </p:sp>
    </p:spTree>
    <p:extLst>
      <p:ext uri="{BB962C8B-B14F-4D97-AF65-F5344CB8AC3E}">
        <p14:creationId xmlns:p14="http://schemas.microsoft.com/office/powerpoint/2010/main" val="47577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80D1-C482-5C8A-71F2-FA03C150A1D6}"/>
              </a:ext>
            </a:extLst>
          </p:cNvPr>
          <p:cNvSpPr>
            <a:spLocks noGrp="1"/>
          </p:cNvSpPr>
          <p:nvPr>
            <p:ph type="title"/>
          </p:nvPr>
        </p:nvSpPr>
        <p:spPr>
          <a:xfrm>
            <a:off x="838200" y="766618"/>
            <a:ext cx="10515600" cy="692727"/>
          </a:xfrm>
        </p:spPr>
        <p:txBody>
          <a:bodyPr anchor="ctr">
            <a:normAutofit fontScale="90000"/>
          </a:bodyPr>
          <a:lstStyle/>
          <a:p>
            <a:pPr algn="ctr"/>
            <a:r>
              <a:rPr lang="en-US" dirty="0">
                <a:latin typeface="Bell MT" panose="02020503060305020303" pitchFamily="18" charset="0"/>
              </a:rPr>
              <a:t>The Order ID and Product Count</a:t>
            </a:r>
          </a:p>
        </p:txBody>
      </p:sp>
      <p:sp>
        <p:nvSpPr>
          <p:cNvPr id="16" name="Text Placeholder 2">
            <a:extLst>
              <a:ext uri="{FF2B5EF4-FFF2-40B4-BE49-F238E27FC236}">
                <a16:creationId xmlns:a16="http://schemas.microsoft.com/office/drawing/2014/main" id="{A8F6D4A3-6274-F2AD-323F-316FAE6C2C10}"/>
              </a:ext>
            </a:extLst>
          </p:cNvPr>
          <p:cNvSpPr>
            <a:spLocks noGrp="1"/>
          </p:cNvSpPr>
          <p:nvPr>
            <p:ph type="body" idx="1"/>
          </p:nvPr>
        </p:nvSpPr>
        <p:spPr>
          <a:xfrm>
            <a:off x="698067" y="1680948"/>
            <a:ext cx="5157787" cy="415598"/>
          </a:xfrm>
        </p:spPr>
        <p:txBody>
          <a:bodyPr>
            <a:normAutofit lnSpcReduction="10000"/>
          </a:bodyPr>
          <a:lstStyle/>
          <a:p>
            <a:r>
              <a:rPr lang="en-US" dirty="0"/>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2"/>
          </p:nvPr>
        </p:nvSpPr>
        <p:spPr>
          <a:xfrm>
            <a:off x="300906" y="2096544"/>
            <a:ext cx="4796874" cy="4618291"/>
          </a:xfrm>
        </p:spPr>
        <p:txBody>
          <a:bodyPr>
            <a:normAutofit fontScale="62500" lnSpcReduction="20000"/>
          </a:bodyPr>
          <a:lstStyle/>
          <a:p>
            <a:r>
              <a:rPr lang="en-US" b="0" i="0" dirty="0">
                <a:solidFill>
                  <a:srgbClr val="000000"/>
                </a:solidFill>
                <a:effectLst/>
                <a:latin typeface="Bell MT" panose="02020503060305020303" pitchFamily="18" charset="0"/>
              </a:rPr>
              <a:t>Number </a:t>
            </a:r>
            <a:r>
              <a:rPr lang="en-US" i="0" dirty="0">
                <a:solidFill>
                  <a:srgbClr val="000000"/>
                </a:solidFill>
                <a:effectLst/>
                <a:latin typeface="Bell MT" panose="02020503060305020303" pitchFamily="18" charset="0"/>
              </a:rPr>
              <a:t>of</a:t>
            </a:r>
            <a:r>
              <a:rPr lang="en-US" b="1" i="0" dirty="0">
                <a:solidFill>
                  <a:srgbClr val="000000"/>
                </a:solidFill>
                <a:effectLst/>
                <a:latin typeface="Bell MT" panose="02020503060305020303" pitchFamily="18" charset="0"/>
              </a:rPr>
              <a:t> customers</a:t>
            </a:r>
            <a:r>
              <a:rPr lang="en-US" b="0" i="0" dirty="0">
                <a:solidFill>
                  <a:srgbClr val="000000"/>
                </a:solidFill>
                <a:effectLst/>
                <a:latin typeface="Bell MT" panose="02020503060305020303" pitchFamily="18" charset="0"/>
              </a:rPr>
              <a:t> is 178,437. </a:t>
            </a:r>
            <a:r>
              <a:rPr lang="en-US" dirty="0">
                <a:latin typeface="Bell MT" panose="02020503060305020303" pitchFamily="18" charset="0"/>
              </a:rPr>
              <a:t>This indicates a substantial customer base contributing to the overall sales and transactions.</a:t>
            </a:r>
          </a:p>
          <a:p>
            <a:r>
              <a:rPr lang="en-US" b="0" i="0" dirty="0">
                <a:solidFill>
                  <a:srgbClr val="000000"/>
                </a:solidFill>
                <a:effectLst/>
                <a:latin typeface="Bell MT" panose="02020503060305020303" pitchFamily="18" charset="0"/>
              </a:rPr>
              <a:t>Number of unique </a:t>
            </a:r>
            <a:r>
              <a:rPr lang="en-US" b="1" i="0" dirty="0">
                <a:solidFill>
                  <a:srgbClr val="000000"/>
                </a:solidFill>
                <a:effectLst/>
                <a:latin typeface="Bell MT" panose="02020503060305020303" pitchFamily="18" charset="0"/>
              </a:rPr>
              <a:t>products</a:t>
            </a:r>
            <a:r>
              <a:rPr lang="en-US" b="0" i="0" dirty="0">
                <a:solidFill>
                  <a:srgbClr val="000000"/>
                </a:solidFill>
                <a:effectLst/>
                <a:latin typeface="Bell MT" panose="02020503060305020303" pitchFamily="18" charset="0"/>
              </a:rPr>
              <a:t> is 19. </a:t>
            </a:r>
            <a:r>
              <a:rPr lang="en-US" dirty="0">
                <a:latin typeface="Bell MT" panose="02020503060305020303" pitchFamily="18" charset="0"/>
              </a:rPr>
              <a:t>This variety suggests a diverse product offering, catering to different needs and preferences.</a:t>
            </a:r>
            <a:endParaRPr lang="en-US" b="0" i="0" dirty="0">
              <a:solidFill>
                <a:srgbClr val="000000"/>
              </a:solidFill>
              <a:effectLst/>
              <a:latin typeface="Bell MT" panose="02020503060305020303" pitchFamily="18" charset="0"/>
            </a:endParaRPr>
          </a:p>
          <a:p>
            <a:r>
              <a:rPr lang="en-US" b="0" dirty="0">
                <a:solidFill>
                  <a:srgbClr val="000000"/>
                </a:solidFill>
                <a:effectLst/>
                <a:latin typeface="Bell MT" panose="02020503060305020303" pitchFamily="18" charset="0"/>
              </a:rPr>
              <a:t>The </a:t>
            </a:r>
            <a:r>
              <a:rPr lang="en-US" b="1" dirty="0">
                <a:solidFill>
                  <a:srgbClr val="000000"/>
                </a:solidFill>
                <a:effectLst/>
                <a:latin typeface="Bell MT" panose="02020503060305020303" pitchFamily="18" charset="0"/>
              </a:rPr>
              <a:t>USB-C Charging Cable </a:t>
            </a:r>
            <a:r>
              <a:rPr lang="en-US" b="0" dirty="0">
                <a:solidFill>
                  <a:srgbClr val="000000"/>
                </a:solidFill>
                <a:effectLst/>
                <a:latin typeface="Bell MT" panose="02020503060305020303" pitchFamily="18" charset="0"/>
              </a:rPr>
              <a:t>stands out as the most frequently sold product, indicating a high demand for this accessory, possibly due to its compatibility with various devices. </a:t>
            </a:r>
          </a:p>
          <a:p>
            <a:r>
              <a:rPr lang="en-US" dirty="0">
                <a:latin typeface="Bell MT" panose="02020503060305020303" pitchFamily="18" charset="0"/>
              </a:rPr>
              <a:t>Similar to the USB-C Charging Cable, the </a:t>
            </a:r>
            <a:r>
              <a:rPr lang="en-US" b="1" dirty="0">
                <a:latin typeface="Bell MT" panose="02020503060305020303" pitchFamily="18" charset="0"/>
              </a:rPr>
              <a:t>Lightning Charging Cable </a:t>
            </a:r>
            <a:r>
              <a:rPr lang="en-US" dirty="0">
                <a:latin typeface="Bell MT" panose="02020503060305020303" pitchFamily="18" charset="0"/>
              </a:rPr>
              <a:t>is in high demand, likely due to its compatibility with Apple devices.</a:t>
            </a:r>
          </a:p>
          <a:p>
            <a:r>
              <a:rPr lang="en-US" b="1" dirty="0">
                <a:latin typeface="Bell MT" panose="02020503060305020303" pitchFamily="18" charset="0"/>
              </a:rPr>
              <a:t>AAA and AA Batteries </a:t>
            </a:r>
            <a:r>
              <a:rPr lang="en-US" dirty="0">
                <a:latin typeface="Bell MT" panose="02020503060305020303" pitchFamily="18" charset="0"/>
              </a:rPr>
              <a:t>are essential for powering various small electronic devices, explaining their consistently high demand. The continuous demand underscores their importance in everyday electronics usage. </a:t>
            </a:r>
            <a:endParaRPr lang="en-US" b="0" dirty="0">
              <a:solidFill>
                <a:srgbClr val="000000"/>
              </a:solidFill>
              <a:effectLst/>
              <a:latin typeface="Bell MT" panose="02020503060305020303" pitchFamily="18" charset="0"/>
            </a:endParaRPr>
          </a:p>
        </p:txBody>
      </p:sp>
      <p:pic>
        <p:nvPicPr>
          <p:cNvPr id="6" name="Content Placeholder 5" descr="A bar graph with different colored bars&#10;&#10;Description automatically generated">
            <a:extLst>
              <a:ext uri="{FF2B5EF4-FFF2-40B4-BE49-F238E27FC236}">
                <a16:creationId xmlns:a16="http://schemas.microsoft.com/office/drawing/2014/main" id="{4F267971-1CAC-10FB-F789-9627966A9179}"/>
              </a:ext>
            </a:extLst>
          </p:cNvPr>
          <p:cNvPicPr>
            <a:picLocks noGrp="1" noChangeAspect="1"/>
          </p:cNvPicPr>
          <p:nvPr>
            <p:ph sz="quarter" idx="4"/>
          </p:nvPr>
        </p:nvPicPr>
        <p:blipFill>
          <a:blip r:embed="rId3"/>
          <a:stretch>
            <a:fillRect/>
          </a:stretch>
        </p:blipFill>
        <p:spPr>
          <a:xfrm>
            <a:off x="5097780" y="1680947"/>
            <a:ext cx="6969529" cy="4899961"/>
          </a:xfrm>
          <a:prstGeom prst="rect">
            <a:avLst/>
          </a:prstGeom>
          <a:noFill/>
        </p:spPr>
      </p:pic>
    </p:spTree>
    <p:extLst>
      <p:ext uri="{BB962C8B-B14F-4D97-AF65-F5344CB8AC3E}">
        <p14:creationId xmlns:p14="http://schemas.microsoft.com/office/powerpoint/2010/main" val="4885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8F6D4A3-6274-F2AD-323F-316FAE6C2C10}"/>
              </a:ext>
            </a:extLst>
          </p:cNvPr>
          <p:cNvSpPr>
            <a:spLocks noGrp="1"/>
          </p:cNvSpPr>
          <p:nvPr>
            <p:ph type="body" idx="1"/>
          </p:nvPr>
        </p:nvSpPr>
        <p:spPr>
          <a:xfrm>
            <a:off x="698067" y="1043747"/>
            <a:ext cx="5157787" cy="415598"/>
          </a:xfrm>
        </p:spPr>
        <p:txBody>
          <a:bodyPr>
            <a:normAutofit lnSpcReduction="10000"/>
          </a:bodyPr>
          <a:lstStyle/>
          <a:p>
            <a:r>
              <a:rPr lang="en-US" dirty="0"/>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2"/>
          </p:nvPr>
        </p:nvSpPr>
        <p:spPr>
          <a:xfrm>
            <a:off x="300906" y="1459346"/>
            <a:ext cx="4602564" cy="5218436"/>
          </a:xfrm>
        </p:spPr>
        <p:txBody>
          <a:bodyPr>
            <a:noAutofit/>
          </a:bodyPr>
          <a:lstStyle/>
          <a:p>
            <a:r>
              <a:rPr lang="en-US" sz="2000" dirty="0">
                <a:latin typeface="Bell MT" panose="02020503060305020303" pitchFamily="18" charset="0"/>
              </a:rPr>
              <a:t>The total quantity ordered in the dataset is 209,079 units, providing an overview of the overall demand for products. </a:t>
            </a:r>
          </a:p>
          <a:p>
            <a:r>
              <a:rPr lang="en-US" sz="2000" dirty="0">
                <a:latin typeface="Bell MT" panose="02020503060305020303" pitchFamily="18" charset="0"/>
              </a:rPr>
              <a:t>The majority of orders consist of a single item, with a Quantity Ordered value of 1. This scenario is prevalent, occurring 168,552 times. Single-item orders are a common trend, suggesting that a significant portion of customers tends to purchase individual products rather than multiple items in a single order. </a:t>
            </a:r>
          </a:p>
          <a:p>
            <a:r>
              <a:rPr lang="en-US" sz="2000" b="0" dirty="0">
                <a:solidFill>
                  <a:srgbClr val="000000"/>
                </a:solidFill>
                <a:effectLst/>
                <a:latin typeface="Bell MT" panose="02020503060305020303" pitchFamily="18" charset="0"/>
              </a:rPr>
              <a:t>As the quantity ordered increases, the frequency decreases, indicating that larger order quantities are less common. </a:t>
            </a:r>
          </a:p>
        </p:txBody>
      </p:sp>
      <p:pic>
        <p:nvPicPr>
          <p:cNvPr id="7" name="Content Placeholder 6">
            <a:extLst>
              <a:ext uri="{FF2B5EF4-FFF2-40B4-BE49-F238E27FC236}">
                <a16:creationId xmlns:a16="http://schemas.microsoft.com/office/drawing/2014/main" id="{CACAEE69-E633-5B25-E5A5-2CE8C02F2854}"/>
              </a:ext>
            </a:extLst>
          </p:cNvPr>
          <p:cNvPicPr>
            <a:picLocks noGrp="1" noChangeAspect="1"/>
          </p:cNvPicPr>
          <p:nvPr>
            <p:ph sz="quarter" idx="4"/>
          </p:nvPr>
        </p:nvPicPr>
        <p:blipFill>
          <a:blip r:embed="rId3"/>
          <a:stretch>
            <a:fillRect/>
          </a:stretch>
        </p:blipFill>
        <p:spPr>
          <a:xfrm>
            <a:off x="5158622" y="1043746"/>
            <a:ext cx="6732472" cy="5218437"/>
          </a:xfrm>
        </p:spPr>
      </p:pic>
    </p:spTree>
    <p:extLst>
      <p:ext uri="{BB962C8B-B14F-4D97-AF65-F5344CB8AC3E}">
        <p14:creationId xmlns:p14="http://schemas.microsoft.com/office/powerpoint/2010/main" val="315173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80D1-C482-5C8A-71F2-FA03C150A1D6}"/>
              </a:ext>
            </a:extLst>
          </p:cNvPr>
          <p:cNvSpPr>
            <a:spLocks noGrp="1"/>
          </p:cNvSpPr>
          <p:nvPr>
            <p:ph type="title"/>
          </p:nvPr>
        </p:nvSpPr>
        <p:spPr>
          <a:xfrm>
            <a:off x="838200" y="517236"/>
            <a:ext cx="10515600" cy="942109"/>
          </a:xfrm>
        </p:spPr>
        <p:txBody>
          <a:bodyPr anchor="ctr">
            <a:normAutofit/>
          </a:bodyPr>
          <a:lstStyle/>
          <a:p>
            <a:pPr algn="ctr">
              <a:lnSpc>
                <a:spcPct val="100000"/>
              </a:lnSpc>
            </a:pPr>
            <a:r>
              <a:rPr lang="en-US" sz="3600" b="1" dirty="0">
                <a:solidFill>
                  <a:srgbClr val="000000"/>
                </a:solidFill>
                <a:latin typeface="Bell MT" panose="02020503060305020303" pitchFamily="18" charset="0"/>
              </a:rPr>
              <a:t>V</a:t>
            </a:r>
            <a:r>
              <a:rPr lang="en-US" sz="3600" b="1" dirty="0">
                <a:solidFill>
                  <a:srgbClr val="000000"/>
                </a:solidFill>
                <a:effectLst/>
                <a:latin typeface="Bell MT" panose="02020503060305020303" pitchFamily="18" charset="0"/>
              </a:rPr>
              <a:t>olume of Transaction Per City</a:t>
            </a:r>
            <a:endParaRPr lang="en-US" sz="3600" b="1" dirty="0">
              <a:latin typeface="Bell MT" panose="02020503060305020303" pitchFamily="18" charset="0"/>
            </a:endParaRPr>
          </a:p>
        </p:txBody>
      </p:sp>
      <p:sp>
        <p:nvSpPr>
          <p:cNvPr id="16" name="Text Placeholder 2">
            <a:extLst>
              <a:ext uri="{FF2B5EF4-FFF2-40B4-BE49-F238E27FC236}">
                <a16:creationId xmlns:a16="http://schemas.microsoft.com/office/drawing/2014/main" id="{A8F6D4A3-6274-F2AD-323F-316FAE6C2C10}"/>
              </a:ext>
            </a:extLst>
          </p:cNvPr>
          <p:cNvSpPr>
            <a:spLocks noGrp="1"/>
          </p:cNvSpPr>
          <p:nvPr>
            <p:ph type="body" idx="1"/>
          </p:nvPr>
        </p:nvSpPr>
        <p:spPr>
          <a:xfrm>
            <a:off x="125412" y="1680946"/>
            <a:ext cx="5157787" cy="415598"/>
          </a:xfrm>
        </p:spPr>
        <p:txBody>
          <a:bodyPr>
            <a:normAutofit lnSpcReduction="10000"/>
          </a:bodyPr>
          <a:lstStyle/>
          <a:p>
            <a:r>
              <a:rPr lang="en-US" dirty="0"/>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2"/>
          </p:nvPr>
        </p:nvSpPr>
        <p:spPr>
          <a:xfrm>
            <a:off x="300906" y="2096544"/>
            <a:ext cx="5157786" cy="4618291"/>
          </a:xfrm>
        </p:spPr>
        <p:txBody>
          <a:bodyPr>
            <a:normAutofit/>
          </a:bodyPr>
          <a:lstStyle/>
          <a:p>
            <a:r>
              <a:rPr lang="en-US" sz="1800" dirty="0">
                <a:latin typeface="Bell MT" panose="02020503060305020303" pitchFamily="18" charset="0"/>
              </a:rPr>
              <a:t>Transactions cut across nine different cities. This indicates a regional distribution of business activities, with the company serving customers in multiple geographical locations.</a:t>
            </a:r>
          </a:p>
          <a:p>
            <a:r>
              <a:rPr lang="en-US" sz="1800" dirty="0">
                <a:latin typeface="Bell MT" panose="02020503060305020303" pitchFamily="18" charset="0"/>
              </a:rPr>
              <a:t>San Francisco stands out as the city with the highest transaction count. It has the highest level of business activity among the listed cities, suggesting a strong presence and potentially higher customer demand.</a:t>
            </a:r>
          </a:p>
          <a:p>
            <a:r>
              <a:rPr lang="en-US" sz="1800" dirty="0">
                <a:latin typeface="Bell MT" panose="02020503060305020303" pitchFamily="18" charset="0"/>
              </a:rPr>
              <a:t>Los Angeles, New York City, and Boston show substantial transaction counts, indicating significant business activity in these metropolitan areas.</a:t>
            </a:r>
          </a:p>
          <a:p>
            <a:r>
              <a:rPr lang="en-US" sz="1800" dirty="0">
                <a:latin typeface="Bell MT" panose="02020503060305020303" pitchFamily="18" charset="0"/>
              </a:rPr>
              <a:t>Austin has the lowest transaction count suggesting a comparatively lower level of business or customer base in this location.</a:t>
            </a:r>
          </a:p>
          <a:p>
            <a:endParaRPr lang="en-US" sz="1800" b="0" dirty="0">
              <a:solidFill>
                <a:srgbClr val="000000"/>
              </a:solidFill>
              <a:effectLst/>
              <a:latin typeface="Bell MT" panose="02020503060305020303" pitchFamily="18" charset="0"/>
            </a:endParaRPr>
          </a:p>
        </p:txBody>
      </p:sp>
      <p:pic>
        <p:nvPicPr>
          <p:cNvPr id="6" name="Picture 5">
            <a:extLst>
              <a:ext uri="{FF2B5EF4-FFF2-40B4-BE49-F238E27FC236}">
                <a16:creationId xmlns:a16="http://schemas.microsoft.com/office/drawing/2014/main" id="{62736834-1511-C10E-B479-47914CC6CA37}"/>
              </a:ext>
            </a:extLst>
          </p:cNvPr>
          <p:cNvPicPr>
            <a:picLocks noChangeAspect="1"/>
          </p:cNvPicPr>
          <p:nvPr/>
        </p:nvPicPr>
        <p:blipFill>
          <a:blip r:embed="rId3"/>
          <a:stretch>
            <a:fillRect/>
          </a:stretch>
        </p:blipFill>
        <p:spPr>
          <a:xfrm>
            <a:off x="5634186" y="2004070"/>
            <a:ext cx="6256908" cy="4479857"/>
          </a:xfrm>
          <a:prstGeom prst="rect">
            <a:avLst/>
          </a:prstGeom>
        </p:spPr>
      </p:pic>
    </p:spTree>
    <p:extLst>
      <p:ext uri="{BB962C8B-B14F-4D97-AF65-F5344CB8AC3E}">
        <p14:creationId xmlns:p14="http://schemas.microsoft.com/office/powerpoint/2010/main" val="261883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8F6D4A3-6274-F2AD-323F-316FAE6C2C10}"/>
              </a:ext>
            </a:extLst>
          </p:cNvPr>
          <p:cNvSpPr>
            <a:spLocks noGrp="1"/>
          </p:cNvSpPr>
          <p:nvPr>
            <p:ph type="body" idx="1"/>
          </p:nvPr>
        </p:nvSpPr>
        <p:spPr>
          <a:xfrm>
            <a:off x="125412" y="915136"/>
            <a:ext cx="5157787" cy="415598"/>
          </a:xfrm>
        </p:spPr>
        <p:txBody>
          <a:bodyPr>
            <a:normAutofit lnSpcReduction="10000"/>
          </a:bodyPr>
          <a:lstStyle/>
          <a:p>
            <a:r>
              <a:rPr lang="en-US" dirty="0"/>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2"/>
          </p:nvPr>
        </p:nvSpPr>
        <p:spPr>
          <a:xfrm>
            <a:off x="300906" y="1459346"/>
            <a:ext cx="4695967" cy="5255490"/>
          </a:xfrm>
        </p:spPr>
        <p:txBody>
          <a:bodyPr>
            <a:normAutofit/>
          </a:bodyPr>
          <a:lstStyle/>
          <a:p>
            <a:r>
              <a:rPr lang="en-US" sz="2000" dirty="0">
                <a:latin typeface="Bell MT" panose="02020503060305020303" pitchFamily="18" charset="0"/>
              </a:rPr>
              <a:t>The most frequently occurring price in the dataset is $150.00. This suggests that products priced at $150.00 are popular or commonly sold items.</a:t>
            </a:r>
          </a:p>
          <a:p>
            <a:r>
              <a:rPr lang="en-US" sz="2000" b="0" dirty="0">
                <a:solidFill>
                  <a:srgbClr val="000000"/>
                </a:solidFill>
                <a:effectLst/>
                <a:latin typeface="Bell MT" panose="02020503060305020303" pitchFamily="18" charset="0"/>
              </a:rPr>
              <a:t>Other common prices include $11.95, $14.95, $2.99, and $3.84, with frequencies ranging from 9,385 to 11,260. </a:t>
            </a:r>
          </a:p>
          <a:p>
            <a:r>
              <a:rPr lang="en-US" sz="2000" dirty="0">
                <a:latin typeface="Bell MT" panose="02020503060305020303" pitchFamily="18" charset="0"/>
              </a:rPr>
              <a:t>There are also higher-priced items like $700.00 and $1,700.00, but they appear less frequently. These higher-priced items may be premium products or larger-ticket items that contribute to a smaller portion of the overall sales volume.</a:t>
            </a:r>
            <a:endParaRPr lang="en-US" sz="2000" b="0" dirty="0">
              <a:solidFill>
                <a:srgbClr val="000000"/>
              </a:solidFill>
              <a:effectLst/>
              <a:latin typeface="Bell MT" panose="02020503060305020303" pitchFamily="18" charset="0"/>
            </a:endParaRPr>
          </a:p>
        </p:txBody>
      </p:sp>
      <p:sp>
        <p:nvSpPr>
          <p:cNvPr id="20" name="Text Placeholder 4">
            <a:extLst>
              <a:ext uri="{FF2B5EF4-FFF2-40B4-BE49-F238E27FC236}">
                <a16:creationId xmlns:a16="http://schemas.microsoft.com/office/drawing/2014/main" id="{4B3EDFDB-3FE5-E745-85D6-BFE159F85D77}"/>
              </a:ext>
            </a:extLst>
          </p:cNvPr>
          <p:cNvSpPr>
            <a:spLocks noGrp="1"/>
          </p:cNvSpPr>
          <p:nvPr>
            <p:ph type="body" sz="quarter" idx="3"/>
          </p:nvPr>
        </p:nvSpPr>
        <p:spPr>
          <a:xfrm>
            <a:off x="6096000" y="1459345"/>
            <a:ext cx="5183188" cy="489348"/>
          </a:xfrm>
        </p:spPr>
        <p:txBody>
          <a:bodyPr>
            <a:normAutofit lnSpcReduction="10000"/>
          </a:bodyPr>
          <a:lstStyle/>
          <a:p>
            <a:pPr algn="ctr"/>
            <a:r>
              <a:rPr lang="en-US" dirty="0"/>
              <a:t>Quantity Ordered Count</a:t>
            </a:r>
          </a:p>
        </p:txBody>
      </p:sp>
      <p:pic>
        <p:nvPicPr>
          <p:cNvPr id="5" name="Picture 4">
            <a:extLst>
              <a:ext uri="{FF2B5EF4-FFF2-40B4-BE49-F238E27FC236}">
                <a16:creationId xmlns:a16="http://schemas.microsoft.com/office/drawing/2014/main" id="{3717B7F7-80E9-E1C5-F947-DA8535DBEA17}"/>
              </a:ext>
            </a:extLst>
          </p:cNvPr>
          <p:cNvPicPr>
            <a:picLocks noChangeAspect="1"/>
          </p:cNvPicPr>
          <p:nvPr/>
        </p:nvPicPr>
        <p:blipFill>
          <a:blip r:embed="rId3"/>
          <a:stretch>
            <a:fillRect/>
          </a:stretch>
        </p:blipFill>
        <p:spPr>
          <a:xfrm>
            <a:off x="5098473" y="1459345"/>
            <a:ext cx="6792621" cy="4789055"/>
          </a:xfrm>
          <a:prstGeom prst="rect">
            <a:avLst/>
          </a:prstGeom>
        </p:spPr>
      </p:pic>
    </p:spTree>
    <p:extLst>
      <p:ext uri="{BB962C8B-B14F-4D97-AF65-F5344CB8AC3E}">
        <p14:creationId xmlns:p14="http://schemas.microsoft.com/office/powerpoint/2010/main" val="355808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8F6D4A3-6274-F2AD-323F-316FAE6C2C10}"/>
              </a:ext>
            </a:extLst>
          </p:cNvPr>
          <p:cNvSpPr>
            <a:spLocks noGrp="1"/>
          </p:cNvSpPr>
          <p:nvPr>
            <p:ph type="body" idx="1"/>
          </p:nvPr>
        </p:nvSpPr>
        <p:spPr>
          <a:xfrm>
            <a:off x="1" y="849746"/>
            <a:ext cx="3906982" cy="415598"/>
          </a:xfrm>
        </p:spPr>
        <p:txBody>
          <a:bodyPr>
            <a:normAutofit lnSpcReduction="10000"/>
          </a:bodyPr>
          <a:lstStyle/>
          <a:p>
            <a:r>
              <a:rPr lang="en-US" dirty="0"/>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2"/>
          </p:nvPr>
        </p:nvSpPr>
        <p:spPr>
          <a:xfrm>
            <a:off x="279763" y="1459345"/>
            <a:ext cx="3347458" cy="4618291"/>
          </a:xfrm>
        </p:spPr>
        <p:txBody>
          <a:bodyPr>
            <a:normAutofit/>
          </a:bodyPr>
          <a:lstStyle/>
          <a:p>
            <a:r>
              <a:rPr lang="en-US" sz="2000" b="0" dirty="0">
                <a:solidFill>
                  <a:srgbClr val="000000"/>
                </a:solidFill>
                <a:effectLst/>
                <a:latin typeface="Bell MT" panose="02020503060305020303" pitchFamily="18" charset="0"/>
              </a:rPr>
              <a:t>San Francisco being the city that gives us the highest revenue, has usb-c charging cable being the product with the highest number of deliveries.</a:t>
            </a:r>
          </a:p>
          <a:p>
            <a:r>
              <a:rPr lang="en-US" sz="2000" b="0" dirty="0">
                <a:solidFill>
                  <a:srgbClr val="000000"/>
                </a:solidFill>
                <a:effectLst/>
                <a:latin typeface="Bell MT" panose="02020503060305020303" pitchFamily="18" charset="0"/>
              </a:rPr>
              <a:t>San Francisco is known for its tech industry, and USB-C Charging Cables are commonly used with many electronic devices, especially newer laptops and smartphones. The high demand for these cables could be attributed to the city's tech-savvy population.</a:t>
            </a:r>
          </a:p>
        </p:txBody>
      </p:sp>
      <p:pic>
        <p:nvPicPr>
          <p:cNvPr id="6" name="Picture 5">
            <a:extLst>
              <a:ext uri="{FF2B5EF4-FFF2-40B4-BE49-F238E27FC236}">
                <a16:creationId xmlns:a16="http://schemas.microsoft.com/office/drawing/2014/main" id="{042DE94B-B343-83D7-DCC7-76DBF9835472}"/>
              </a:ext>
            </a:extLst>
          </p:cNvPr>
          <p:cNvPicPr>
            <a:picLocks noChangeAspect="1"/>
          </p:cNvPicPr>
          <p:nvPr/>
        </p:nvPicPr>
        <p:blipFill>
          <a:blip r:embed="rId2"/>
          <a:stretch>
            <a:fillRect/>
          </a:stretch>
        </p:blipFill>
        <p:spPr>
          <a:xfrm>
            <a:off x="4336473" y="1265344"/>
            <a:ext cx="7575764" cy="5109008"/>
          </a:xfrm>
          <a:prstGeom prst="rect">
            <a:avLst/>
          </a:prstGeom>
        </p:spPr>
      </p:pic>
    </p:spTree>
    <p:extLst>
      <p:ext uri="{BB962C8B-B14F-4D97-AF65-F5344CB8AC3E}">
        <p14:creationId xmlns:p14="http://schemas.microsoft.com/office/powerpoint/2010/main" val="2559966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2">
            <a:extLst>
              <a:ext uri="{FF2B5EF4-FFF2-40B4-BE49-F238E27FC236}">
                <a16:creationId xmlns:a16="http://schemas.microsoft.com/office/drawing/2014/main" id="{A8F6D4A3-6274-F2AD-323F-316FAE6C2C10}"/>
              </a:ext>
            </a:extLst>
          </p:cNvPr>
          <p:cNvSpPr>
            <a:spLocks noGrp="1"/>
          </p:cNvSpPr>
          <p:nvPr>
            <p:ph type="title"/>
          </p:nvPr>
        </p:nvSpPr>
        <p:spPr>
          <a:xfrm>
            <a:off x="502920" y="651510"/>
            <a:ext cx="4682490" cy="628650"/>
          </a:xfrm>
        </p:spPr>
        <p:txBody>
          <a:bodyPr anchor="ctr">
            <a:normAutofit/>
          </a:bodyPr>
          <a:lstStyle/>
          <a:p>
            <a:r>
              <a:rPr lang="en-US" sz="3200" b="1" dirty="0">
                <a:latin typeface="Bell MT" panose="02020503060305020303" pitchFamily="18" charset="0"/>
              </a:rPr>
              <a:t>Observations</a:t>
            </a:r>
          </a:p>
        </p:txBody>
      </p:sp>
      <p:sp>
        <p:nvSpPr>
          <p:cNvPr id="18" name="Content Placeholder 3">
            <a:extLst>
              <a:ext uri="{FF2B5EF4-FFF2-40B4-BE49-F238E27FC236}">
                <a16:creationId xmlns:a16="http://schemas.microsoft.com/office/drawing/2014/main" id="{2B947EFD-8FC4-8E92-D78C-A1891369B2FB}"/>
              </a:ext>
            </a:extLst>
          </p:cNvPr>
          <p:cNvSpPr>
            <a:spLocks noGrp="1"/>
          </p:cNvSpPr>
          <p:nvPr>
            <p:ph sz="half" idx="1"/>
          </p:nvPr>
        </p:nvSpPr>
        <p:spPr>
          <a:xfrm>
            <a:off x="502920" y="1280160"/>
            <a:ext cx="4682490" cy="5394959"/>
          </a:xfrm>
        </p:spPr>
        <p:txBody>
          <a:bodyPr>
            <a:normAutofit/>
          </a:bodyPr>
          <a:lstStyle/>
          <a:p>
            <a:r>
              <a:rPr lang="en-US" sz="2600" b="0" dirty="0">
                <a:solidFill>
                  <a:srgbClr val="000000"/>
                </a:solidFill>
                <a:effectLst/>
                <a:latin typeface="Bell MT" panose="02020503060305020303" pitchFamily="18" charset="0"/>
              </a:rPr>
              <a:t>The month of December gives the highest revenue over the entire year.</a:t>
            </a:r>
          </a:p>
          <a:p>
            <a:r>
              <a:rPr lang="en-US" sz="2600" b="0" dirty="0">
                <a:solidFill>
                  <a:srgbClr val="000000"/>
                </a:solidFill>
                <a:effectLst/>
                <a:latin typeface="Bell MT" panose="02020503060305020303" pitchFamily="18" charset="0"/>
              </a:rPr>
              <a:t>The fact that December gives the highest revenue suggests that the business experienced a peak in sales during the holiday season. This aligns with common trends across various industries, as December is traditionally a month of increased consumer spending due to holidays and festivities.</a:t>
            </a:r>
          </a:p>
        </p:txBody>
      </p:sp>
      <p:pic>
        <p:nvPicPr>
          <p:cNvPr id="3" name="Picture 2">
            <a:extLst>
              <a:ext uri="{FF2B5EF4-FFF2-40B4-BE49-F238E27FC236}">
                <a16:creationId xmlns:a16="http://schemas.microsoft.com/office/drawing/2014/main" id="{680BCFDF-4507-34ED-031A-C163E13A81AB}"/>
              </a:ext>
            </a:extLst>
          </p:cNvPr>
          <p:cNvPicPr>
            <a:picLocks noChangeAspect="1"/>
          </p:cNvPicPr>
          <p:nvPr/>
        </p:nvPicPr>
        <p:blipFill>
          <a:blip r:embed="rId2"/>
          <a:stretch>
            <a:fillRect/>
          </a:stretch>
        </p:blipFill>
        <p:spPr>
          <a:xfrm>
            <a:off x="5185410" y="1136073"/>
            <a:ext cx="6743700" cy="4918363"/>
          </a:xfrm>
          <a:prstGeom prst="rect">
            <a:avLst/>
          </a:prstGeom>
          <a:noFill/>
        </p:spPr>
      </p:pic>
    </p:spTree>
    <p:extLst>
      <p:ext uri="{BB962C8B-B14F-4D97-AF65-F5344CB8AC3E}">
        <p14:creationId xmlns:p14="http://schemas.microsoft.com/office/powerpoint/2010/main" val="23720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3">
            <a:extLst>
              <a:ext uri="{FF2B5EF4-FFF2-40B4-BE49-F238E27FC236}">
                <a16:creationId xmlns:a16="http://schemas.microsoft.com/office/drawing/2014/main" id="{2B947EFD-8FC4-8E92-D78C-A1891369B2FB}"/>
              </a:ext>
            </a:extLst>
          </p:cNvPr>
          <p:cNvSpPr>
            <a:spLocks noGrp="1"/>
          </p:cNvSpPr>
          <p:nvPr>
            <p:ph sz="half" idx="1"/>
          </p:nvPr>
        </p:nvSpPr>
        <p:spPr>
          <a:xfrm>
            <a:off x="331471" y="5006340"/>
            <a:ext cx="11578590" cy="1680210"/>
          </a:xfrm>
        </p:spPr>
        <p:txBody>
          <a:bodyPr>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observed increase in quantity ordered on the 13th of every month suggests a potential impact of promotions or special discounts. Businesses may be running recurring promotions on these specific dates, effectively driving customer engagement and encouraging purchases.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Consideration of local salary cycles around the 13th of each month could explain the surge in orders. Increased purchasing power associated with salary receipt might contribute to higher order volumes during this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529DB6A-AEFD-1DC4-B805-201EBE6EB8EE}"/>
              </a:ext>
            </a:extLst>
          </p:cNvPr>
          <p:cNvPicPr>
            <a:picLocks noChangeAspect="1"/>
          </p:cNvPicPr>
          <p:nvPr/>
        </p:nvPicPr>
        <p:blipFill>
          <a:blip r:embed="rId2"/>
          <a:stretch>
            <a:fillRect/>
          </a:stretch>
        </p:blipFill>
        <p:spPr>
          <a:xfrm>
            <a:off x="331471" y="942110"/>
            <a:ext cx="11452859" cy="3948546"/>
          </a:xfrm>
          <a:prstGeom prst="rect">
            <a:avLst/>
          </a:prstGeom>
        </p:spPr>
      </p:pic>
    </p:spTree>
    <p:extLst>
      <p:ext uri="{BB962C8B-B14F-4D97-AF65-F5344CB8AC3E}">
        <p14:creationId xmlns:p14="http://schemas.microsoft.com/office/powerpoint/2010/main" val="418741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3">
            <a:extLst>
              <a:ext uri="{FF2B5EF4-FFF2-40B4-BE49-F238E27FC236}">
                <a16:creationId xmlns:a16="http://schemas.microsoft.com/office/drawing/2014/main" id="{2B947EFD-8FC4-8E92-D78C-A1891369B2FB}"/>
              </a:ext>
            </a:extLst>
          </p:cNvPr>
          <p:cNvSpPr>
            <a:spLocks noGrp="1"/>
          </p:cNvSpPr>
          <p:nvPr>
            <p:ph sz="half" idx="1"/>
          </p:nvPr>
        </p:nvSpPr>
        <p:spPr>
          <a:xfrm>
            <a:off x="342900" y="965836"/>
            <a:ext cx="3337560" cy="5629274"/>
          </a:xfrm>
        </p:spPr>
        <p:txBody>
          <a:bodyPr>
            <a:normAutofit/>
          </a:bodyPr>
          <a:lstStyle/>
          <a:p>
            <a:r>
              <a:rPr lang="en-US" sz="2200" dirty="0">
                <a:solidFill>
                  <a:srgbClr val="000000"/>
                </a:solidFill>
                <a:latin typeface="Bell MT" panose="02020503060305020303" pitchFamily="18" charset="0"/>
              </a:rPr>
              <a:t>T</a:t>
            </a:r>
            <a:r>
              <a:rPr lang="en-US" sz="2200" b="0" dirty="0">
                <a:solidFill>
                  <a:srgbClr val="000000"/>
                </a:solidFill>
                <a:effectLst/>
                <a:latin typeface="Bell MT" panose="02020503060305020303" pitchFamily="18" charset="0"/>
              </a:rPr>
              <a:t>here is an increase in the quantity of AAA batteries ordered on the 13</a:t>
            </a:r>
            <a:r>
              <a:rPr lang="en-US" sz="2200" b="0" baseline="30000" dirty="0">
                <a:solidFill>
                  <a:srgbClr val="000000"/>
                </a:solidFill>
                <a:effectLst/>
                <a:latin typeface="Bell MT" panose="02020503060305020303" pitchFamily="18" charset="0"/>
              </a:rPr>
              <a:t>th</a:t>
            </a:r>
            <a:r>
              <a:rPr lang="en-US" sz="2200" b="0" dirty="0">
                <a:solidFill>
                  <a:srgbClr val="000000"/>
                </a:solidFill>
                <a:effectLst/>
                <a:latin typeface="Bell MT" panose="02020503060305020303" pitchFamily="18" charset="0"/>
              </a:rPr>
              <a:t>.</a:t>
            </a:r>
            <a:endParaRPr lang="en-US" sz="2200" dirty="0">
              <a:latin typeface="Bell MT" panose="02020503060305020303" pitchFamily="18" charset="0"/>
            </a:endParaRPr>
          </a:p>
          <a:p>
            <a:r>
              <a:rPr lang="en-US" sz="2200" dirty="0">
                <a:latin typeface="Bell MT" panose="02020503060305020303" pitchFamily="18" charset="0"/>
              </a:rPr>
              <a:t>This noticeable increase in the quantity of AAA batteries ordered on the 13th suggests a potential promotional impact on this specific product.</a:t>
            </a:r>
          </a:p>
          <a:p>
            <a:r>
              <a:rPr lang="en-US" sz="2200" dirty="0">
                <a:latin typeface="Bell MT" panose="02020503060305020303" pitchFamily="18" charset="0"/>
              </a:rPr>
              <a:t>Customers may be responding to promotions, discounts, or special offers specifically targeted at AAA batteries on the 13th of each month.</a:t>
            </a:r>
            <a:endParaRPr lang="en-US" sz="2200" b="0" dirty="0">
              <a:solidFill>
                <a:srgbClr val="000000"/>
              </a:solidFill>
              <a:effectLst/>
              <a:latin typeface="Bell MT" panose="02020503060305020303" pitchFamily="18" charset="0"/>
            </a:endParaRPr>
          </a:p>
        </p:txBody>
      </p:sp>
      <p:pic>
        <p:nvPicPr>
          <p:cNvPr id="4" name="Picture 3">
            <a:extLst>
              <a:ext uri="{FF2B5EF4-FFF2-40B4-BE49-F238E27FC236}">
                <a16:creationId xmlns:a16="http://schemas.microsoft.com/office/drawing/2014/main" id="{D0C610A7-A91D-F1FF-F58A-0D50C1113DF1}"/>
              </a:ext>
            </a:extLst>
          </p:cNvPr>
          <p:cNvPicPr>
            <a:picLocks noChangeAspect="1"/>
          </p:cNvPicPr>
          <p:nvPr/>
        </p:nvPicPr>
        <p:blipFill>
          <a:blip r:embed="rId2"/>
          <a:stretch>
            <a:fillRect/>
          </a:stretch>
        </p:blipFill>
        <p:spPr>
          <a:xfrm>
            <a:off x="4658592" y="965836"/>
            <a:ext cx="7384472" cy="5504238"/>
          </a:xfrm>
          <a:prstGeom prst="rect">
            <a:avLst/>
          </a:prstGeom>
        </p:spPr>
      </p:pic>
    </p:spTree>
    <p:extLst>
      <p:ext uri="{BB962C8B-B14F-4D97-AF65-F5344CB8AC3E}">
        <p14:creationId xmlns:p14="http://schemas.microsoft.com/office/powerpoint/2010/main" val="94916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4A3F-713A-7C3B-D556-89CD7DE917C8}"/>
              </a:ext>
            </a:extLst>
          </p:cNvPr>
          <p:cNvSpPr>
            <a:spLocks noGrp="1"/>
          </p:cNvSpPr>
          <p:nvPr>
            <p:ph type="title"/>
          </p:nvPr>
        </p:nvSpPr>
        <p:spPr>
          <a:xfrm>
            <a:off x="838200" y="817418"/>
            <a:ext cx="10515600" cy="873270"/>
          </a:xfrm>
        </p:spPr>
        <p:txBody>
          <a:bodyPr anchor="ctr">
            <a:normAutofit/>
          </a:bodyPr>
          <a:lstStyle/>
          <a:p>
            <a:pPr algn="ctr"/>
            <a:r>
              <a:rPr lang="en-US" b="1" dirty="0">
                <a:latin typeface="Bell MT" panose="02020503060305020303" pitchFamily="18" charset="0"/>
              </a:rPr>
              <a:t>MEET THE CAPE COD TEAM</a:t>
            </a:r>
          </a:p>
        </p:txBody>
      </p:sp>
      <p:pic>
        <p:nvPicPr>
          <p:cNvPr id="4" name="Content Placeholder 3">
            <a:extLst>
              <a:ext uri="{FF2B5EF4-FFF2-40B4-BE49-F238E27FC236}">
                <a16:creationId xmlns:a16="http://schemas.microsoft.com/office/drawing/2014/main" id="{ABB1E834-2997-5E39-654A-690C7C08A884}"/>
              </a:ext>
            </a:extLst>
          </p:cNvPr>
          <p:cNvPicPr>
            <a:picLocks noChangeAspect="1"/>
          </p:cNvPicPr>
          <p:nvPr/>
        </p:nvPicPr>
        <p:blipFill>
          <a:blip r:embed="rId2"/>
          <a:stretch>
            <a:fillRect/>
          </a:stretch>
        </p:blipFill>
        <p:spPr>
          <a:xfrm>
            <a:off x="1655997" y="1825625"/>
            <a:ext cx="2007582" cy="1975471"/>
          </a:xfrm>
          <a:prstGeom prst="rect">
            <a:avLst/>
          </a:prstGeom>
        </p:spPr>
      </p:pic>
      <p:pic>
        <p:nvPicPr>
          <p:cNvPr id="5" name="Picture 4">
            <a:extLst>
              <a:ext uri="{FF2B5EF4-FFF2-40B4-BE49-F238E27FC236}">
                <a16:creationId xmlns:a16="http://schemas.microsoft.com/office/drawing/2014/main" id="{5F23B9B0-439F-D58F-783E-D65CE2A3B1F5}"/>
              </a:ext>
            </a:extLst>
          </p:cNvPr>
          <p:cNvPicPr>
            <a:picLocks noChangeAspect="1"/>
          </p:cNvPicPr>
          <p:nvPr/>
        </p:nvPicPr>
        <p:blipFill>
          <a:blip r:embed="rId3"/>
          <a:stretch>
            <a:fillRect/>
          </a:stretch>
        </p:blipFill>
        <p:spPr>
          <a:xfrm>
            <a:off x="3863864" y="1825625"/>
            <a:ext cx="2102585" cy="1975471"/>
          </a:xfrm>
          <a:prstGeom prst="rect">
            <a:avLst/>
          </a:prstGeom>
        </p:spPr>
      </p:pic>
      <p:pic>
        <p:nvPicPr>
          <p:cNvPr id="6" name="Picture 5">
            <a:extLst>
              <a:ext uri="{FF2B5EF4-FFF2-40B4-BE49-F238E27FC236}">
                <a16:creationId xmlns:a16="http://schemas.microsoft.com/office/drawing/2014/main" id="{77595291-A218-FAFE-01BE-0BF3F1B6A17B}"/>
              </a:ext>
            </a:extLst>
          </p:cNvPr>
          <p:cNvPicPr>
            <a:picLocks noChangeAspect="1"/>
          </p:cNvPicPr>
          <p:nvPr/>
        </p:nvPicPr>
        <p:blipFill>
          <a:blip r:embed="rId4"/>
          <a:stretch>
            <a:fillRect/>
          </a:stretch>
        </p:blipFill>
        <p:spPr>
          <a:xfrm>
            <a:off x="6166734" y="1825625"/>
            <a:ext cx="1983840" cy="1975471"/>
          </a:xfrm>
          <a:prstGeom prst="rect">
            <a:avLst/>
          </a:prstGeom>
        </p:spPr>
      </p:pic>
      <p:pic>
        <p:nvPicPr>
          <p:cNvPr id="7" name="Content Placeholder 6">
            <a:extLst>
              <a:ext uri="{FF2B5EF4-FFF2-40B4-BE49-F238E27FC236}">
                <a16:creationId xmlns:a16="http://schemas.microsoft.com/office/drawing/2014/main" id="{FF0A6867-FB17-714A-CF9E-E03D2AB624C3}"/>
              </a:ext>
            </a:extLst>
          </p:cNvPr>
          <p:cNvPicPr>
            <a:picLocks noChangeAspect="1"/>
          </p:cNvPicPr>
          <p:nvPr/>
        </p:nvPicPr>
        <p:blipFill>
          <a:blip r:embed="rId5"/>
          <a:stretch>
            <a:fillRect/>
          </a:stretch>
        </p:blipFill>
        <p:spPr>
          <a:xfrm>
            <a:off x="8350859" y="1825625"/>
            <a:ext cx="2321333" cy="1975471"/>
          </a:xfrm>
          <a:prstGeom prst="rect">
            <a:avLst/>
          </a:prstGeom>
        </p:spPr>
      </p:pic>
      <p:sp>
        <p:nvSpPr>
          <p:cNvPr id="3" name="Rectangle: Diagonal Corners Rounded 2">
            <a:extLst>
              <a:ext uri="{FF2B5EF4-FFF2-40B4-BE49-F238E27FC236}">
                <a16:creationId xmlns:a16="http://schemas.microsoft.com/office/drawing/2014/main" id="{DC5AC858-ED5D-F8EB-7451-85B4D1EF6157}"/>
              </a:ext>
            </a:extLst>
          </p:cNvPr>
          <p:cNvSpPr/>
          <p:nvPr/>
        </p:nvSpPr>
        <p:spPr>
          <a:xfrm>
            <a:off x="2583559" y="4061452"/>
            <a:ext cx="6910680" cy="2218366"/>
          </a:xfrm>
          <a:prstGeom prst="round2Diag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TextBox 9">
            <a:extLst>
              <a:ext uri="{FF2B5EF4-FFF2-40B4-BE49-F238E27FC236}">
                <a16:creationId xmlns:a16="http://schemas.microsoft.com/office/drawing/2014/main" id="{CB7CB8DA-79F5-6F37-8611-1B6B17707A32}"/>
              </a:ext>
            </a:extLst>
          </p:cNvPr>
          <p:cNvSpPr txBox="1"/>
          <p:nvPr/>
        </p:nvSpPr>
        <p:spPr>
          <a:xfrm>
            <a:off x="3175838" y="4061452"/>
            <a:ext cx="5726121" cy="2092945"/>
          </a:xfrm>
          <a:prstGeom prst="rect">
            <a:avLst/>
          </a:prstGeom>
          <a:noFill/>
        </p:spPr>
        <p:txBody>
          <a:bodyPr wrap="square" rtlCol="0">
            <a:spAutoFit/>
          </a:bodyPr>
          <a:lstStyle/>
          <a:p>
            <a:pPr marL="373761" indent="-373761" defTabSz="996696">
              <a:lnSpc>
                <a:spcPct val="150000"/>
              </a:lnSpc>
              <a:spcAft>
                <a:spcPts val="600"/>
              </a:spcAft>
              <a:buAutoNum type="arabicPeriod"/>
            </a:pPr>
            <a:r>
              <a:rPr lang="en-US" sz="1962" b="1" kern="1200" dirty="0">
                <a:solidFill>
                  <a:schemeClr val="tx1"/>
                </a:solidFill>
                <a:latin typeface="Bell MT" panose="02020503060305020303" pitchFamily="18" charset="0"/>
                <a:ea typeface="+mn-ea"/>
                <a:cs typeface="+mn-cs"/>
              </a:rPr>
              <a:t>Kodwo Amissah-Mensah (Team Lead)</a:t>
            </a:r>
          </a:p>
          <a:p>
            <a:pPr marL="373761" indent="-373761" defTabSz="996696">
              <a:lnSpc>
                <a:spcPct val="150000"/>
              </a:lnSpc>
              <a:spcAft>
                <a:spcPts val="600"/>
              </a:spcAft>
              <a:buAutoNum type="arabicPeriod"/>
            </a:pPr>
            <a:r>
              <a:rPr lang="en-US" sz="1962" b="1" kern="1200" dirty="0">
                <a:solidFill>
                  <a:schemeClr val="tx1"/>
                </a:solidFill>
                <a:latin typeface="Bell MT" panose="02020503060305020303" pitchFamily="18" charset="0"/>
                <a:ea typeface="+mn-ea"/>
                <a:cs typeface="+mn-cs"/>
              </a:rPr>
              <a:t>Regina Naa Dedei Crabbe</a:t>
            </a:r>
          </a:p>
          <a:p>
            <a:pPr marL="373761" indent="-373761" defTabSz="996696">
              <a:lnSpc>
                <a:spcPct val="150000"/>
              </a:lnSpc>
              <a:spcAft>
                <a:spcPts val="600"/>
              </a:spcAft>
              <a:buAutoNum type="arabicPeriod"/>
            </a:pPr>
            <a:r>
              <a:rPr lang="en-US" sz="1962" b="1" kern="1200" dirty="0">
                <a:solidFill>
                  <a:schemeClr val="tx1"/>
                </a:solidFill>
                <a:latin typeface="Bell MT" panose="02020503060305020303" pitchFamily="18" charset="0"/>
                <a:ea typeface="+mn-ea"/>
                <a:cs typeface="+mn-cs"/>
              </a:rPr>
              <a:t>Alvin Momoh</a:t>
            </a:r>
          </a:p>
          <a:p>
            <a:pPr marL="373761" indent="-373761" defTabSz="996696">
              <a:lnSpc>
                <a:spcPct val="150000"/>
              </a:lnSpc>
              <a:spcAft>
                <a:spcPts val="600"/>
              </a:spcAft>
              <a:buAutoNum type="arabicPeriod"/>
            </a:pPr>
            <a:r>
              <a:rPr lang="en-US" sz="1962" b="1" kern="1200" dirty="0">
                <a:solidFill>
                  <a:schemeClr val="tx1"/>
                </a:solidFill>
                <a:latin typeface="Bell MT" panose="02020503060305020303" pitchFamily="18" charset="0"/>
                <a:ea typeface="+mn-ea"/>
                <a:cs typeface="+mn-cs"/>
              </a:rPr>
              <a:t>Aliyyah Adebayo Ololade</a:t>
            </a:r>
            <a:endParaRPr lang="en-US" b="1" dirty="0">
              <a:latin typeface="Bell MT" panose="02020503060305020303" pitchFamily="18" charset="0"/>
            </a:endParaRPr>
          </a:p>
        </p:txBody>
      </p:sp>
    </p:spTree>
    <p:extLst>
      <p:ext uri="{BB962C8B-B14F-4D97-AF65-F5344CB8AC3E}">
        <p14:creationId xmlns:p14="http://schemas.microsoft.com/office/powerpoint/2010/main" val="1392997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681037"/>
            <a:ext cx="10515600" cy="701993"/>
          </a:xfrm>
        </p:spPr>
        <p:txBody>
          <a:bodyPr anchor="ctr">
            <a:normAutofit fontScale="90000"/>
          </a:bodyPr>
          <a:lstStyle/>
          <a:p>
            <a:r>
              <a:rPr lang="en-US" sz="2800" b="1" dirty="0">
                <a:effectLst/>
                <a:latin typeface="Bell MT" panose="02020503060305020303" pitchFamily="18" charset="0"/>
              </a:rPr>
              <a:t>Hypothesis: </a:t>
            </a:r>
            <a:r>
              <a:rPr lang="en-US" sz="2800" b="0" dirty="0">
                <a:effectLst/>
                <a:latin typeface="Bell MT" panose="02020503060305020303" pitchFamily="18" charset="0"/>
              </a:rPr>
              <a:t>Quantity Ordered, Price Each have a significant effect on Sales</a:t>
            </a:r>
            <a:br>
              <a:rPr lang="en-US" sz="2800" b="0" dirty="0">
                <a:effectLst/>
              </a:rPr>
            </a:br>
            <a:endParaRPr lang="en-US" sz="2800" dirty="0"/>
          </a:p>
        </p:txBody>
      </p:sp>
      <p:sp>
        <p:nvSpPr>
          <p:cNvPr id="17" name="Content Placeholder 2">
            <a:extLst>
              <a:ext uri="{FF2B5EF4-FFF2-40B4-BE49-F238E27FC236}">
                <a16:creationId xmlns:a16="http://schemas.microsoft.com/office/drawing/2014/main" id="{3E9D717C-90C0-7F37-9398-9BA5C5F6AEAF}"/>
              </a:ext>
            </a:extLst>
          </p:cNvPr>
          <p:cNvSpPr>
            <a:spLocks noGrp="1"/>
          </p:cNvSpPr>
          <p:nvPr>
            <p:ph sz="half" idx="1"/>
          </p:nvPr>
        </p:nvSpPr>
        <p:spPr>
          <a:xfrm>
            <a:off x="331470" y="1383030"/>
            <a:ext cx="4606290" cy="5234939"/>
          </a:xfrm>
        </p:spPr>
        <p:txBody>
          <a:bodyPr>
            <a:normAutofit lnSpcReduction="10000"/>
          </a:bodyPr>
          <a:lstStyle/>
          <a:p>
            <a:pPr marL="0" marR="0">
              <a:lnSpc>
                <a:spcPct val="107000"/>
              </a:lnSpc>
              <a:spcBef>
                <a:spcPts val="0"/>
              </a:spcBef>
              <a:spcAft>
                <a:spcPts val="0"/>
              </a:spcAft>
            </a:pPr>
            <a:r>
              <a:rPr lang="en-US" sz="2100" dirty="0">
                <a:effectLst/>
                <a:latin typeface="Bell MT" panose="02020503060305020303" pitchFamily="18" charset="0"/>
                <a:ea typeface="Times New Roman" panose="02020603050405020304" pitchFamily="18" charset="0"/>
                <a:cs typeface="Times New Roman" panose="02020603050405020304" pitchFamily="18" charset="0"/>
              </a:rPr>
              <a:t>The model explains a substantial amount of variability in Sales based on the high R-squared value. </a:t>
            </a:r>
            <a:r>
              <a:rPr lang="en-US" sz="2100" dirty="0">
                <a:latin typeface="Bell MT" panose="02020503060305020303" pitchFamily="18" charset="0"/>
              </a:rPr>
              <a:t>Approximately 99.8% of the variability in Sales can be accounted for by the model, suggesting a strong fit.</a:t>
            </a:r>
          </a:p>
          <a:p>
            <a:pPr marL="0" marR="0">
              <a:lnSpc>
                <a:spcPct val="107000"/>
              </a:lnSpc>
              <a:spcBef>
                <a:spcPts val="0"/>
              </a:spcBef>
              <a:spcAft>
                <a:spcPts val="0"/>
              </a:spcAft>
            </a:pPr>
            <a:r>
              <a:rPr lang="en-US" sz="2100" dirty="0">
                <a:latin typeface="Bell MT" panose="02020503060305020303" pitchFamily="18" charset="0"/>
              </a:rPr>
              <a:t>An increase in either the quantity ordered or the price each is associated with higher total sales.</a:t>
            </a:r>
            <a:endParaRPr lang="en-US" sz="2100" dirty="0">
              <a:effectLst/>
              <a:latin typeface="Bell MT" panose="020205030603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100" dirty="0">
                <a:effectLst/>
                <a:latin typeface="Bell MT" panose="02020503060305020303" pitchFamily="18" charset="0"/>
                <a:ea typeface="Times New Roman" panose="02020603050405020304" pitchFamily="18" charset="0"/>
                <a:cs typeface="Times New Roman" panose="02020603050405020304" pitchFamily="18" charset="0"/>
              </a:rPr>
              <a:t>Both Quantity Ordered and Price Each have a statistically significant impact on Sales, as indicated by their low p-values. </a:t>
            </a:r>
            <a:r>
              <a:rPr lang="en-US" sz="2100" dirty="0">
                <a:latin typeface="Bell MT" panose="02020503060305020303" pitchFamily="18" charset="0"/>
              </a:rPr>
              <a:t>This means that changes in the quantities ordered and prices each are associated with significant changes in Sales.</a:t>
            </a:r>
            <a:endParaRPr lang="en-US" sz="2100" dirty="0">
              <a:effectLst/>
              <a:latin typeface="Bell MT" panose="02020503060305020303" pitchFamily="18" charset="0"/>
              <a:ea typeface="Calibri" panose="020F0502020204030204" pitchFamily="34" charset="0"/>
              <a:cs typeface="Times New Roman" panose="02020603050405020304" pitchFamily="18" charset="0"/>
            </a:endParaRPr>
          </a:p>
          <a:p>
            <a:pPr marL="0" indent="0">
              <a:buNone/>
            </a:pPr>
            <a:endParaRPr lang="en-US" dirty="0">
              <a:latin typeface="Bell MT" panose="02020503060305020303" pitchFamily="18" charset="0"/>
            </a:endParaRPr>
          </a:p>
        </p:txBody>
      </p:sp>
      <p:pic>
        <p:nvPicPr>
          <p:cNvPr id="5" name="Content Placeholder 4">
            <a:extLst>
              <a:ext uri="{FF2B5EF4-FFF2-40B4-BE49-F238E27FC236}">
                <a16:creationId xmlns:a16="http://schemas.microsoft.com/office/drawing/2014/main" id="{3EF7DFF1-72C2-F062-628E-04D6DFF0718C}"/>
              </a:ext>
            </a:extLst>
          </p:cNvPr>
          <p:cNvPicPr>
            <a:picLocks noGrp="1" noChangeAspect="1"/>
          </p:cNvPicPr>
          <p:nvPr>
            <p:ph sz="half" idx="2"/>
          </p:nvPr>
        </p:nvPicPr>
        <p:blipFill>
          <a:blip r:embed="rId2"/>
          <a:stretch>
            <a:fillRect/>
          </a:stretch>
        </p:blipFill>
        <p:spPr>
          <a:xfrm>
            <a:off x="5063490" y="1383030"/>
            <a:ext cx="7029450" cy="5234939"/>
          </a:xfrm>
          <a:noFill/>
        </p:spPr>
      </p:pic>
    </p:spTree>
    <p:extLst>
      <p:ext uri="{BB962C8B-B14F-4D97-AF65-F5344CB8AC3E}">
        <p14:creationId xmlns:p14="http://schemas.microsoft.com/office/powerpoint/2010/main" val="387825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877456"/>
            <a:ext cx="10515600" cy="729672"/>
          </a:xfrm>
        </p:spPr>
        <p:txBody>
          <a:bodyPr>
            <a:normAutofit/>
          </a:bodyPr>
          <a:lstStyle/>
          <a:p>
            <a:pPr algn="ctr"/>
            <a:r>
              <a:rPr lang="en-US" sz="2400" b="1" dirty="0">
                <a:solidFill>
                  <a:srgbClr val="000000"/>
                </a:solidFill>
                <a:effectLst/>
                <a:latin typeface="Bell MT" panose="02020503060305020303" pitchFamily="18" charset="0"/>
              </a:rPr>
              <a:t>Questions</a:t>
            </a:r>
            <a:endParaRPr lang="en-US" sz="24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838200" y="1690688"/>
            <a:ext cx="10515600" cy="4486275"/>
          </a:xfrm>
        </p:spPr>
        <p:txBody>
          <a:bodyPr>
            <a:normAutofit/>
          </a:bodyPr>
          <a:lstStyle/>
          <a:p>
            <a:pPr marL="514350" indent="-514350">
              <a:lnSpc>
                <a:spcPct val="120000"/>
              </a:lnSpc>
              <a:buFont typeface="+mj-lt"/>
              <a:buAutoNum type="arabicPeriod"/>
            </a:pPr>
            <a:r>
              <a:rPr lang="en-US" b="0" dirty="0">
                <a:solidFill>
                  <a:srgbClr val="000000"/>
                </a:solidFill>
                <a:effectLst/>
                <a:latin typeface="Bell MT" panose="02020503060305020303" pitchFamily="18" charset="0"/>
              </a:rPr>
              <a:t>How much money did we make this year? </a:t>
            </a:r>
            <a:endParaRPr lang="en-US" dirty="0">
              <a:solidFill>
                <a:srgbClr val="000000"/>
              </a:solidFill>
              <a:latin typeface="Bell MT" panose="02020503060305020303" pitchFamily="18" charset="0"/>
            </a:endParaRPr>
          </a:p>
          <a:p>
            <a:pPr marL="514350" indent="-514350">
              <a:lnSpc>
                <a:spcPct val="120000"/>
              </a:lnSpc>
              <a:buFont typeface="+mj-lt"/>
              <a:buAutoNum type="arabicPeriod"/>
            </a:pPr>
            <a:r>
              <a:rPr lang="en-US" b="0" dirty="0">
                <a:solidFill>
                  <a:srgbClr val="000000"/>
                </a:solidFill>
                <a:effectLst/>
                <a:latin typeface="Bell MT" panose="02020503060305020303" pitchFamily="18" charset="0"/>
              </a:rPr>
              <a:t>Can we identify any seasonality in the sales? </a:t>
            </a:r>
          </a:p>
          <a:p>
            <a:pPr marL="514350" indent="-514350">
              <a:lnSpc>
                <a:spcPct val="120000"/>
              </a:lnSpc>
              <a:buFont typeface="+mj-lt"/>
              <a:buAutoNum type="arabicPeriod"/>
            </a:pPr>
            <a:r>
              <a:rPr lang="en-US" b="0" dirty="0">
                <a:solidFill>
                  <a:srgbClr val="000000"/>
                </a:solidFill>
                <a:effectLst/>
                <a:latin typeface="Bell MT" panose="02020503060305020303" pitchFamily="18" charset="0"/>
              </a:rPr>
              <a:t>What are our best and worst-selling products? </a:t>
            </a:r>
          </a:p>
          <a:p>
            <a:pPr marL="514350" indent="-514350">
              <a:lnSpc>
                <a:spcPct val="120000"/>
              </a:lnSpc>
              <a:buFont typeface="+mj-lt"/>
              <a:buAutoNum type="arabicPeriod"/>
            </a:pPr>
            <a:r>
              <a:rPr lang="en-US" b="0" dirty="0">
                <a:solidFill>
                  <a:srgbClr val="000000"/>
                </a:solidFill>
                <a:effectLst/>
                <a:latin typeface="Bell MT" panose="02020503060305020303" pitchFamily="18" charset="0"/>
              </a:rPr>
              <a:t>How do sales compare to previous months or weeks? </a:t>
            </a:r>
          </a:p>
          <a:p>
            <a:pPr marL="514350" indent="-514350">
              <a:lnSpc>
                <a:spcPct val="120000"/>
              </a:lnSpc>
              <a:buFont typeface="+mj-lt"/>
              <a:buAutoNum type="arabicPeriod"/>
            </a:pPr>
            <a:r>
              <a:rPr lang="en-US" b="0" dirty="0">
                <a:solidFill>
                  <a:srgbClr val="000000"/>
                </a:solidFill>
                <a:effectLst/>
                <a:latin typeface="Bell MT" panose="02020503060305020303" pitchFamily="18" charset="0"/>
              </a:rPr>
              <a:t>Which cities are our products delivered to most? </a:t>
            </a:r>
          </a:p>
          <a:p>
            <a:pPr marL="514350" indent="-514350">
              <a:lnSpc>
                <a:spcPct val="120000"/>
              </a:lnSpc>
              <a:buFont typeface="+mj-lt"/>
              <a:buAutoNum type="arabicPeriod"/>
            </a:pPr>
            <a:r>
              <a:rPr lang="en-US" b="0" dirty="0">
                <a:solidFill>
                  <a:srgbClr val="000000"/>
                </a:solidFill>
                <a:effectLst/>
                <a:latin typeface="Bell MT" panose="02020503060305020303" pitchFamily="18" charset="0"/>
              </a:rPr>
              <a:t>How do product categories compare in revenue generated and quantities ordered? </a:t>
            </a:r>
          </a:p>
        </p:txBody>
      </p:sp>
    </p:spTree>
    <p:extLst>
      <p:ext uri="{BB962C8B-B14F-4D97-AF65-F5344CB8AC3E}">
        <p14:creationId xmlns:p14="http://schemas.microsoft.com/office/powerpoint/2010/main" val="3515035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2DD0-2001-AFDA-EC0D-7878143DFF65}"/>
              </a:ext>
            </a:extLst>
          </p:cNvPr>
          <p:cNvSpPr>
            <a:spLocks noGrp="1"/>
          </p:cNvSpPr>
          <p:nvPr>
            <p:ph type="title"/>
          </p:nvPr>
        </p:nvSpPr>
        <p:spPr>
          <a:xfrm>
            <a:off x="838200" y="365126"/>
            <a:ext cx="10515600" cy="978766"/>
          </a:xfrm>
        </p:spPr>
        <p:txBody>
          <a:bodyPr/>
          <a:lstStyle/>
          <a:p>
            <a:pPr algn="ctr"/>
            <a:r>
              <a:rPr lang="en-US" dirty="0"/>
              <a:t>DASHBOARD</a:t>
            </a:r>
          </a:p>
        </p:txBody>
      </p:sp>
      <p:sp>
        <p:nvSpPr>
          <p:cNvPr id="3" name="Rectangle 2">
            <a:extLst>
              <a:ext uri="{FF2B5EF4-FFF2-40B4-BE49-F238E27FC236}">
                <a16:creationId xmlns:a16="http://schemas.microsoft.com/office/drawing/2014/main" id="{AD061AB3-ED04-6B53-1F44-BEC9411EEF52}"/>
              </a:ext>
            </a:extLst>
          </p:cNvPr>
          <p:cNvSpPr/>
          <p:nvPr/>
        </p:nvSpPr>
        <p:spPr>
          <a:xfrm>
            <a:off x="9185564" y="365126"/>
            <a:ext cx="2854036" cy="549274"/>
          </a:xfrm>
          <a:prstGeom prst="rect">
            <a:avLst/>
          </a:prstGeom>
          <a:solidFill>
            <a:srgbClr val="E7E6E6"/>
          </a:solidFill>
          <a:ln>
            <a:solidFill>
              <a:srgbClr val="E7E6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952B5433-35F1-E0D4-31B1-FDA0B5D8CF3C}"/>
                  </a:ext>
                </a:extLst>
              </p:cNvPr>
              <p:cNvGraphicFramePr>
                <a:graphicFrameLocks noGrp="1"/>
              </p:cNvGraphicFramePr>
              <p:nvPr>
                <p:extLst>
                  <p:ext uri="{D42A27DB-BD31-4B8C-83A1-F6EECF244321}">
                    <p14:modId xmlns:p14="http://schemas.microsoft.com/office/powerpoint/2010/main" val="14830560"/>
                  </p:ext>
                </p:extLst>
              </p:nvPr>
            </p:nvGraphicFramePr>
            <p:xfrm>
              <a:off x="1524000" y="1343892"/>
              <a:ext cx="9144000" cy="479973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952B5433-35F1-E0D4-31B1-FDA0B5D8CF3C}"/>
                  </a:ext>
                </a:extLst>
              </p:cNvPr>
              <p:cNvPicPr>
                <a:picLocks noGrp="1" noRot="1" noChangeAspect="1" noMove="1" noResize="1" noEditPoints="1" noAdjustHandles="1" noChangeArrowheads="1" noChangeShapeType="1"/>
              </p:cNvPicPr>
              <p:nvPr/>
            </p:nvPicPr>
            <p:blipFill>
              <a:blip r:embed="rId3"/>
              <a:stretch>
                <a:fillRect/>
              </a:stretch>
            </p:blipFill>
            <p:spPr>
              <a:xfrm>
                <a:off x="1524000" y="1343892"/>
                <a:ext cx="9144000" cy="4799732"/>
              </a:xfrm>
              <a:prstGeom prst="rect">
                <a:avLst/>
              </a:prstGeom>
            </p:spPr>
          </p:pic>
        </mc:Fallback>
      </mc:AlternateContent>
    </p:spTree>
    <p:extLst>
      <p:ext uri="{BB962C8B-B14F-4D97-AF65-F5344CB8AC3E}">
        <p14:creationId xmlns:p14="http://schemas.microsoft.com/office/powerpoint/2010/main" val="3872719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720436"/>
            <a:ext cx="10515600" cy="461819"/>
          </a:xfrm>
        </p:spPr>
        <p:txBody>
          <a:bodyPr>
            <a:normAutofit fontScale="90000"/>
          </a:bodyPr>
          <a:lstStyle/>
          <a:p>
            <a:pPr algn="ctr"/>
            <a:r>
              <a:rPr lang="en-US" sz="3600" b="1" dirty="0">
                <a:solidFill>
                  <a:srgbClr val="000000"/>
                </a:solidFill>
                <a:effectLst/>
                <a:latin typeface="Bell MT" panose="02020503060305020303" pitchFamily="18" charset="0"/>
              </a:rPr>
              <a:t>Key Findings</a:t>
            </a:r>
            <a:br>
              <a:rPr lang="en-US" sz="2400" b="0" dirty="0">
                <a:solidFill>
                  <a:srgbClr val="000000"/>
                </a:solidFill>
                <a:effectLst/>
                <a:latin typeface="Bell MT" panose="02020503060305020303" pitchFamily="18" charset="0"/>
              </a:rPr>
            </a:br>
            <a:endParaRPr lang="en-US"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182880" y="1182255"/>
            <a:ext cx="11784329" cy="5551053"/>
          </a:xfrm>
        </p:spPr>
        <p:txBody>
          <a:bodyPr>
            <a:noAutofit/>
          </a:bodyPr>
          <a:lstStyle/>
          <a:p>
            <a:r>
              <a:rPr lang="en-US" sz="1900" b="0" dirty="0">
                <a:effectLst/>
                <a:latin typeface="Bell MT" panose="02020503060305020303" pitchFamily="18" charset="0"/>
              </a:rPr>
              <a:t>The year 2019 witnessed a substantial total revenue of </a:t>
            </a:r>
            <a:r>
              <a:rPr lang="en-US" sz="1900" b="1" dirty="0">
                <a:effectLst/>
                <a:latin typeface="Bell MT" panose="02020503060305020303" pitchFamily="18" charset="0"/>
              </a:rPr>
              <a:t>$34,492,035.88</a:t>
            </a:r>
            <a:r>
              <a:rPr lang="en-US" sz="1900" b="0" dirty="0">
                <a:effectLst/>
                <a:latin typeface="Bell MT" panose="02020503060305020303" pitchFamily="18" charset="0"/>
              </a:rPr>
              <a:t>, showcasing a robust performance for the business.</a:t>
            </a:r>
          </a:p>
          <a:p>
            <a:r>
              <a:rPr lang="en-US" sz="1900" b="0" dirty="0">
                <a:effectLst/>
                <a:latin typeface="Bell MT" panose="02020503060305020303" pitchFamily="18" charset="0"/>
              </a:rPr>
              <a:t>Regarding the Product Categories, products categorized as "High-Level" are generating higher revenue compared to the "Basic-Level" category. This indicates that the products within the "High-Level" category, despite potentially having lower quantities ordered, command higher prices or have higher profit margins.</a:t>
            </a:r>
          </a:p>
          <a:p>
            <a:r>
              <a:rPr lang="en-US" sz="1900" b="0" dirty="0">
                <a:effectLst/>
                <a:latin typeface="Bell MT" panose="02020503060305020303" pitchFamily="18" charset="0"/>
              </a:rPr>
              <a:t>Products categorized as "Basic-Level" are ordered in larger quantities compared to the "High-Level" category. This could imply that customers tend to purchase products from the "Basic-Level" category more frequently, even though each product has a lower price.</a:t>
            </a:r>
          </a:p>
          <a:p>
            <a:r>
              <a:rPr lang="en-US" sz="1900" b="0" dirty="0">
                <a:effectLst/>
                <a:latin typeface="Bell MT" panose="02020503060305020303" pitchFamily="18" charset="0"/>
              </a:rPr>
              <a:t>Concerning Top Products by Revenue, the top five products contributing the highest revenue were identified as:</a:t>
            </a:r>
          </a:p>
          <a:p>
            <a:pPr marL="914400" lvl="1" indent="-457200">
              <a:buAutoNum type="arabicPeriod"/>
            </a:pPr>
            <a:r>
              <a:rPr lang="en-US" sz="1900" b="0" dirty="0">
                <a:effectLst/>
                <a:latin typeface="Bell MT" panose="02020503060305020303" pitchFamily="18" charset="0"/>
              </a:rPr>
              <a:t>MacBook Pro Laptop: </a:t>
            </a:r>
            <a:r>
              <a:rPr lang="en-US" sz="1900" b="1" dirty="0">
                <a:effectLst/>
                <a:latin typeface="Bell MT" panose="02020503060305020303" pitchFamily="18" charset="0"/>
              </a:rPr>
              <a:t>$8,037,600</a:t>
            </a:r>
          </a:p>
          <a:p>
            <a:pPr marL="914400" lvl="1" indent="-457200">
              <a:buAutoNum type="arabicPeriod"/>
            </a:pPr>
            <a:r>
              <a:rPr lang="en-US" sz="1900" b="0" dirty="0">
                <a:effectLst/>
                <a:latin typeface="Bell MT" panose="02020503060305020303" pitchFamily="18" charset="0"/>
              </a:rPr>
              <a:t>iPhone: </a:t>
            </a:r>
            <a:r>
              <a:rPr lang="en-US" sz="1900" b="1" dirty="0">
                <a:effectLst/>
                <a:latin typeface="Bell MT" panose="02020503060305020303" pitchFamily="18" charset="0"/>
              </a:rPr>
              <a:t>$4,794,300</a:t>
            </a:r>
          </a:p>
          <a:p>
            <a:pPr marL="457200" lvl="1" indent="0">
              <a:buNone/>
            </a:pPr>
            <a:r>
              <a:rPr lang="en-US" sz="1900" b="0" dirty="0">
                <a:effectLst/>
                <a:latin typeface="Bell MT" panose="02020503060305020303" pitchFamily="18" charset="0"/>
              </a:rPr>
              <a:t>3. ThinkPad Laptop: </a:t>
            </a:r>
            <a:r>
              <a:rPr lang="en-US" sz="1900" b="1" dirty="0">
                <a:effectLst/>
                <a:latin typeface="Bell MT" panose="02020503060305020303" pitchFamily="18" charset="0"/>
              </a:rPr>
              <a:t>$4,129,959</a:t>
            </a:r>
          </a:p>
          <a:p>
            <a:pPr marL="457200" lvl="1" indent="0">
              <a:buNone/>
            </a:pPr>
            <a:r>
              <a:rPr lang="en-US" sz="1900" b="0" dirty="0">
                <a:effectLst/>
                <a:latin typeface="Bell MT" panose="02020503060305020303" pitchFamily="18" charset="0"/>
              </a:rPr>
              <a:t>4. Google Phone: </a:t>
            </a:r>
            <a:r>
              <a:rPr lang="en-US" sz="1900" b="1" dirty="0">
                <a:effectLst/>
                <a:latin typeface="Bell MT" panose="02020503060305020303" pitchFamily="18" charset="0"/>
              </a:rPr>
              <a:t>$3,319,200</a:t>
            </a:r>
          </a:p>
          <a:p>
            <a:pPr marL="457200" lvl="1" indent="0">
              <a:buNone/>
            </a:pPr>
            <a:r>
              <a:rPr lang="en-US" sz="1900" b="0" dirty="0">
                <a:effectLst/>
                <a:latin typeface="Bell MT" panose="02020503060305020303" pitchFamily="18" charset="0"/>
              </a:rPr>
              <a:t>5. 27in 4K Gaming Monitor: </a:t>
            </a:r>
            <a:r>
              <a:rPr lang="en-US" sz="1900" b="1" dirty="0">
                <a:effectLst/>
                <a:latin typeface="Bell MT" panose="02020503060305020303" pitchFamily="18" charset="0"/>
              </a:rPr>
              <a:t>$2,435,098 </a:t>
            </a:r>
          </a:p>
          <a:p>
            <a:r>
              <a:rPr lang="en-US" sz="1900" b="0" dirty="0">
                <a:effectLst/>
                <a:latin typeface="Bell MT" panose="02020503060305020303" pitchFamily="18" charset="0"/>
              </a:rPr>
              <a:t>These products, characterized by their premium nature and likely higher profit margins, played a crucial role in driving overall business success.</a:t>
            </a:r>
          </a:p>
        </p:txBody>
      </p:sp>
    </p:spTree>
    <p:extLst>
      <p:ext uri="{BB962C8B-B14F-4D97-AF65-F5344CB8AC3E}">
        <p14:creationId xmlns:p14="http://schemas.microsoft.com/office/powerpoint/2010/main" val="390420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628650"/>
            <a:ext cx="10515600" cy="664441"/>
          </a:xfrm>
        </p:spPr>
        <p:txBody>
          <a:bodyPr>
            <a:normAutofit fontScale="90000"/>
          </a:bodyPr>
          <a:lstStyle/>
          <a:p>
            <a:pPr algn="ctr"/>
            <a:r>
              <a:rPr lang="en-US" sz="3600" b="1" dirty="0">
                <a:solidFill>
                  <a:srgbClr val="000000"/>
                </a:solidFill>
                <a:latin typeface="Bell MT" panose="02020503060305020303" pitchFamily="18" charset="0"/>
              </a:rPr>
              <a:t>Key Findings</a:t>
            </a:r>
            <a:br>
              <a:rPr lang="en-US" sz="2400" b="0" dirty="0">
                <a:solidFill>
                  <a:srgbClr val="000000"/>
                </a:solidFill>
                <a:effectLst/>
                <a:latin typeface="Consolas" panose="020B0609020204030204" pitchFamily="49" charset="0"/>
              </a:rPr>
            </a:br>
            <a:endParaRPr lang="en-US" sz="24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560070" y="1154545"/>
            <a:ext cx="10961370" cy="5578763"/>
          </a:xfrm>
        </p:spPr>
        <p:txBody>
          <a:bodyPr>
            <a:noAutofit/>
          </a:bodyPr>
          <a:lstStyle/>
          <a:p>
            <a:r>
              <a:rPr lang="en-US" sz="2100" b="0" dirty="0">
                <a:effectLst/>
                <a:latin typeface="Bell MT" panose="02020503060305020303" pitchFamily="18" charset="0"/>
              </a:rPr>
              <a:t>Exploring the best and worst-selling products, AAA Batteries emerged as the best-selling product and LG Dryer and LG Washing Machine were the worst-selling products. </a:t>
            </a:r>
          </a:p>
          <a:p>
            <a:r>
              <a:rPr lang="en-US" sz="2100" b="0" dirty="0">
                <a:effectLst/>
                <a:latin typeface="Bell MT" panose="02020503060305020303" pitchFamily="18" charset="0"/>
              </a:rPr>
              <a:t>For Sales Trends Over Time, seasonal patterns were observed in sales, with a significant spike during the holiday season in December. Additionally, a noticeable increase in sales on the 13th of each month suggests potential correlations with promotions or customer behavior.</a:t>
            </a:r>
          </a:p>
          <a:p>
            <a:r>
              <a:rPr lang="en-US" sz="2100" b="0" dirty="0">
                <a:effectLst/>
                <a:latin typeface="Bell MT" panose="02020503060305020303" pitchFamily="18" charset="0"/>
              </a:rPr>
              <a:t>An analysis of sales by cities revealed distinct regional dynamics. San Francisco emerged as a significant contributor to total revenue, reflecting its position with the highest order volumes. </a:t>
            </a:r>
          </a:p>
          <a:p>
            <a:r>
              <a:rPr lang="en-US" sz="2100" b="0" dirty="0">
                <a:effectLst/>
                <a:latin typeface="Bell MT" panose="02020503060305020303" pitchFamily="18" charset="0"/>
              </a:rPr>
              <a:t>San Francisco not only led in total revenue but also had the highest quantity ordered. This observation aligns with its prominent role in driving overall business performance. </a:t>
            </a:r>
          </a:p>
          <a:p>
            <a:r>
              <a:rPr lang="en-US" sz="2100" dirty="0">
                <a:effectLst/>
                <a:latin typeface="Bell MT" panose="02020503060305020303" pitchFamily="18" charset="0"/>
                <a:ea typeface="Times New Roman" panose="02020603050405020304" pitchFamily="18" charset="0"/>
                <a:cs typeface="Times New Roman" panose="02020603050405020304" pitchFamily="18" charset="0"/>
              </a:rPr>
              <a:t>Both "Quantity Ordered" and "Price Each" had statistically significant impacts on sales. The regression model explained a substantial percentage of the variability in sales.</a:t>
            </a:r>
            <a:endParaRPr lang="en-US" sz="2100" dirty="0">
              <a:effectLst/>
              <a:latin typeface="Bell MT" panose="02020503060305020303" pitchFamily="18" charset="0"/>
              <a:ea typeface="Calibri" panose="020F0502020204030204" pitchFamily="34" charset="0"/>
              <a:cs typeface="Times New Roman" panose="02020603050405020304" pitchFamily="18" charset="0"/>
            </a:endParaRPr>
          </a:p>
          <a:p>
            <a:pPr marL="0" indent="0">
              <a:buNone/>
            </a:pPr>
            <a:r>
              <a:rPr lang="en-US" sz="2100" b="1" dirty="0">
                <a:effectLst/>
                <a:latin typeface="Bell MT" panose="02020503060305020303" pitchFamily="18" charset="0"/>
              </a:rPr>
              <a:t>Strategic Implications:</a:t>
            </a:r>
            <a:endParaRPr lang="en-US" sz="2100" b="0" dirty="0">
              <a:effectLst/>
              <a:latin typeface="Bell MT" panose="02020503060305020303" pitchFamily="18" charset="0"/>
            </a:endParaRPr>
          </a:p>
          <a:p>
            <a:r>
              <a:rPr lang="en-US" sz="2100" b="0" dirty="0">
                <a:effectLst/>
                <a:latin typeface="Bell MT" panose="02020503060305020303" pitchFamily="18" charset="0"/>
              </a:rPr>
              <a:t>These insights can inform strategic decision-making, guiding inventory management, marketing campaigns, and product development efforts. Understanding customer preferences and capitalizing on high-performing product categories can lead to sustained growth and profitability.</a:t>
            </a:r>
          </a:p>
        </p:txBody>
      </p:sp>
    </p:spTree>
    <p:extLst>
      <p:ext uri="{BB962C8B-B14F-4D97-AF65-F5344CB8AC3E}">
        <p14:creationId xmlns:p14="http://schemas.microsoft.com/office/powerpoint/2010/main" val="1960157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736600" y="729674"/>
            <a:ext cx="10515600" cy="480290"/>
          </a:xfrm>
        </p:spPr>
        <p:txBody>
          <a:bodyPr>
            <a:normAutofit/>
          </a:bodyPr>
          <a:lstStyle/>
          <a:p>
            <a:pPr algn="ctr"/>
            <a:r>
              <a:rPr lang="en-US" sz="2800" b="1" dirty="0">
                <a:solidFill>
                  <a:srgbClr val="000000"/>
                </a:solidFill>
                <a:latin typeface="Bell MT" panose="02020503060305020303" pitchFamily="18" charset="0"/>
              </a:rPr>
              <a:t>Recommendations</a:t>
            </a:r>
            <a:endParaRPr lang="en-US" sz="28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736600" y="1209964"/>
            <a:ext cx="11067473" cy="5116945"/>
          </a:xfrm>
        </p:spPr>
        <p:txBody>
          <a:bodyPr>
            <a:noAutofit/>
          </a:bodyPr>
          <a:lstStyle/>
          <a:p>
            <a:pPr marL="514350" indent="-514350">
              <a:buFont typeface="+mj-lt"/>
              <a:buAutoNum type="arabicPeriod"/>
            </a:pPr>
            <a:r>
              <a:rPr lang="en-US" sz="2400" b="1" dirty="0">
                <a:effectLst/>
                <a:latin typeface="Bell MT" panose="02020503060305020303" pitchFamily="18" charset="0"/>
              </a:rPr>
              <a:t>Pricing Strategy:</a:t>
            </a:r>
            <a:r>
              <a:rPr lang="en-US" sz="2400" dirty="0">
                <a:latin typeface="Bell MT" panose="02020503060305020303" pitchFamily="18" charset="0"/>
              </a:rPr>
              <a:t> </a:t>
            </a:r>
            <a:r>
              <a:rPr lang="en-US" sz="2400" b="0" dirty="0">
                <a:effectLst/>
                <a:latin typeface="Bell MT" panose="02020503060305020303" pitchFamily="18" charset="0"/>
              </a:rPr>
              <a:t>Evaluate the pricing strategy for "High-Level" products to ensure a balance between higher revenue and customer demand. Adjust prices based on market trends and competitor analysis.</a:t>
            </a:r>
          </a:p>
          <a:p>
            <a:pPr marL="514350" indent="-514350">
              <a:buFont typeface="+mj-lt"/>
              <a:buAutoNum type="arabicPeriod"/>
            </a:pPr>
            <a:r>
              <a:rPr lang="en-US" sz="2400" b="1" dirty="0">
                <a:effectLst/>
                <a:latin typeface="Bell MT" panose="02020503060305020303" pitchFamily="18" charset="0"/>
              </a:rPr>
              <a:t>Marketing Campaigns:</a:t>
            </a:r>
            <a:r>
              <a:rPr lang="en-US" sz="2400" dirty="0">
                <a:latin typeface="Bell MT" panose="02020503060305020303" pitchFamily="18" charset="0"/>
              </a:rPr>
              <a:t> </a:t>
            </a:r>
            <a:r>
              <a:rPr lang="en-US" sz="2400" b="0" dirty="0">
                <a:effectLst/>
                <a:latin typeface="Bell MT" panose="02020503060305020303" pitchFamily="18" charset="0"/>
              </a:rPr>
              <a:t>Develop targeted marketing campaigns that highlight the unique features and benefits of both "Basic-Level" and "High-Level" products. Tailor promotional activities to resonate with the preferences of different customer segments.</a:t>
            </a:r>
          </a:p>
          <a:p>
            <a:pPr marL="514350" indent="-514350">
              <a:buFont typeface="+mj-lt"/>
              <a:buAutoNum type="arabicPeriod"/>
            </a:pPr>
            <a:r>
              <a:rPr lang="en-US" sz="2400" b="1" dirty="0">
                <a:effectLst/>
                <a:latin typeface="Bell MT" panose="02020503060305020303" pitchFamily="18" charset="0"/>
              </a:rPr>
              <a:t>Top Products Optimization:</a:t>
            </a:r>
            <a:r>
              <a:rPr lang="en-US" sz="2400" dirty="0">
                <a:latin typeface="Bell MT" panose="02020503060305020303" pitchFamily="18" charset="0"/>
              </a:rPr>
              <a:t> </a:t>
            </a:r>
            <a:r>
              <a:rPr lang="en-US" sz="2400" b="0" dirty="0">
                <a:effectLst/>
                <a:latin typeface="Bell MT" panose="02020503060305020303" pitchFamily="18" charset="0"/>
              </a:rPr>
              <a:t>Given the significant revenue contribution of top products like the MacBook Pro Laptop and iPhone, invest in marketing campaigns that highlight their unique features and value propositions. Consider bundling options or exclusive promotions to further enhance their appeal.</a:t>
            </a:r>
          </a:p>
          <a:p>
            <a:pPr marL="514350" indent="-514350">
              <a:buFont typeface="+mj-lt"/>
              <a:buAutoNum type="arabicPeriod"/>
            </a:pPr>
            <a:r>
              <a:rPr lang="en-US" sz="2400" b="1" dirty="0">
                <a:effectLst/>
                <a:latin typeface="Bell MT" panose="02020503060305020303" pitchFamily="18" charset="0"/>
              </a:rPr>
              <a:t>Diversification Opportunities:</a:t>
            </a:r>
            <a:r>
              <a:rPr lang="en-US" sz="2400" dirty="0">
                <a:latin typeface="Bell MT" panose="02020503060305020303" pitchFamily="18" charset="0"/>
              </a:rPr>
              <a:t> </a:t>
            </a:r>
            <a:r>
              <a:rPr lang="en-US" sz="2400" b="0" dirty="0">
                <a:effectLst/>
                <a:latin typeface="Bell MT" panose="02020503060305020303" pitchFamily="18" charset="0"/>
              </a:rPr>
              <a:t>Explore opportunities to introduce new products within the "High-Level" category to attract a wider range of customers. Consider market research to identify potential high-demand premium products.</a:t>
            </a:r>
          </a:p>
          <a:p>
            <a:pPr marL="0" indent="0">
              <a:buNone/>
            </a:pPr>
            <a:endParaRPr lang="en-US" sz="2200" b="0" dirty="0">
              <a:effectLst/>
              <a:latin typeface="Bell MT" panose="02020503060305020303" pitchFamily="18" charset="0"/>
            </a:endParaRPr>
          </a:p>
        </p:txBody>
      </p:sp>
    </p:spTree>
    <p:extLst>
      <p:ext uri="{BB962C8B-B14F-4D97-AF65-F5344CB8AC3E}">
        <p14:creationId xmlns:p14="http://schemas.microsoft.com/office/powerpoint/2010/main" val="3167906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729674"/>
            <a:ext cx="10515600" cy="480290"/>
          </a:xfrm>
        </p:spPr>
        <p:txBody>
          <a:bodyPr>
            <a:normAutofit/>
          </a:bodyPr>
          <a:lstStyle/>
          <a:p>
            <a:pPr algn="ctr"/>
            <a:r>
              <a:rPr lang="en-US" sz="2800" b="1" dirty="0">
                <a:solidFill>
                  <a:srgbClr val="000000"/>
                </a:solidFill>
                <a:latin typeface="Bell MT" panose="02020503060305020303" pitchFamily="18" charset="0"/>
              </a:rPr>
              <a:t>Recommendations</a:t>
            </a:r>
            <a:endParaRPr lang="en-US" sz="28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452582" y="1209964"/>
            <a:ext cx="11185236" cy="5412509"/>
          </a:xfrm>
        </p:spPr>
        <p:txBody>
          <a:bodyPr>
            <a:normAutofit/>
          </a:bodyPr>
          <a:lstStyle/>
          <a:p>
            <a:pPr marL="457200" lvl="1" indent="0">
              <a:buNone/>
            </a:pPr>
            <a:r>
              <a:rPr lang="en-US" b="0" dirty="0">
                <a:effectLst/>
                <a:latin typeface="Bell MT" panose="02020503060305020303" pitchFamily="18" charset="0"/>
              </a:rPr>
              <a:t>Explore opportunities for diversification within the best-selling and worst-selling product categories. For AAA Batteries, consider introducing variations or bundling options to cater to different customer needs. Assess the market for potential improvements or variations of LG Dryer and LG Washing Machine to increase their appeal.</a:t>
            </a:r>
            <a:endParaRPr lang="en-US" b="1" dirty="0">
              <a:effectLst/>
              <a:latin typeface="Bell MT" panose="02020503060305020303" pitchFamily="18" charset="0"/>
            </a:endParaRPr>
          </a:p>
          <a:p>
            <a:pPr marL="514350" indent="-514350">
              <a:buFont typeface="+mj-lt"/>
              <a:buAutoNum type="arabicPeriod" startAt="5"/>
            </a:pPr>
            <a:r>
              <a:rPr lang="en-US" sz="2400" b="1" dirty="0">
                <a:effectLst/>
                <a:latin typeface="Bell MT" panose="02020503060305020303" pitchFamily="18" charset="0"/>
              </a:rPr>
              <a:t>Seasonal Sales Strategies:</a:t>
            </a:r>
            <a:r>
              <a:rPr lang="en-US" sz="2400" dirty="0">
                <a:latin typeface="Bell MT" panose="02020503060305020303" pitchFamily="18" charset="0"/>
              </a:rPr>
              <a:t> </a:t>
            </a:r>
            <a:r>
              <a:rPr lang="en-US" sz="2400" b="0" dirty="0">
                <a:effectLst/>
                <a:latin typeface="Bell MT" panose="02020503060305020303" pitchFamily="18" charset="0"/>
              </a:rPr>
              <a:t>Leverage the observed seasonal sales trends by implementing targeted marketing strategies during peak months, especially in December. Consider special promotions, discounts, or limited-time offers to maximize customer engagement during these periods.</a:t>
            </a:r>
          </a:p>
          <a:p>
            <a:pPr marL="514350" indent="-514350">
              <a:buFont typeface="+mj-lt"/>
              <a:buAutoNum type="arabicPeriod" startAt="5"/>
            </a:pPr>
            <a:r>
              <a:rPr lang="en-US" sz="2400" b="1" dirty="0">
                <a:effectLst/>
                <a:latin typeface="Bell MT" panose="02020503060305020303" pitchFamily="18" charset="0"/>
              </a:rPr>
              <a:t>Regional Focus: </a:t>
            </a:r>
            <a:r>
              <a:rPr lang="en-US" sz="2400" b="0" dirty="0">
                <a:effectLst/>
                <a:latin typeface="Bell MT" panose="02020503060305020303" pitchFamily="18" charset="0"/>
              </a:rPr>
              <a:t>Given San Francisco's prominent role in total revenue and quantity ordered, tailor marketing efforts to further strengthen the brand presence in this region. Implement location-specific promotions or events to enhance customer loyalty and attract new customers.</a:t>
            </a:r>
          </a:p>
        </p:txBody>
      </p:sp>
    </p:spTree>
    <p:extLst>
      <p:ext uri="{BB962C8B-B14F-4D97-AF65-F5344CB8AC3E}">
        <p14:creationId xmlns:p14="http://schemas.microsoft.com/office/powerpoint/2010/main" val="384577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729674"/>
            <a:ext cx="10515600" cy="480290"/>
          </a:xfrm>
        </p:spPr>
        <p:txBody>
          <a:bodyPr>
            <a:normAutofit/>
          </a:bodyPr>
          <a:lstStyle/>
          <a:p>
            <a:pPr algn="ctr"/>
            <a:r>
              <a:rPr lang="en-US" sz="2800" b="1" dirty="0">
                <a:solidFill>
                  <a:srgbClr val="000000"/>
                </a:solidFill>
                <a:latin typeface="Bell MT" panose="02020503060305020303" pitchFamily="18" charset="0"/>
              </a:rPr>
              <a:t>Recommendations</a:t>
            </a:r>
            <a:endParaRPr lang="en-US" sz="28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452582" y="1209965"/>
            <a:ext cx="10901218" cy="4165600"/>
          </a:xfrm>
        </p:spPr>
        <p:txBody>
          <a:bodyPr>
            <a:normAutofit/>
          </a:bodyPr>
          <a:lstStyle/>
          <a:p>
            <a:pPr marL="514350" indent="-514350">
              <a:buFont typeface="+mj-lt"/>
              <a:buAutoNum type="arabicPeriod" startAt="7"/>
            </a:pPr>
            <a:r>
              <a:rPr lang="en-US" sz="2400" b="1" dirty="0">
                <a:effectLst/>
                <a:latin typeface="Bell MT" panose="02020503060305020303" pitchFamily="18" charset="0"/>
              </a:rPr>
              <a:t>Inventory Optimization:</a:t>
            </a:r>
            <a:r>
              <a:rPr lang="en-US" sz="2400" dirty="0">
                <a:latin typeface="Bell MT" panose="02020503060305020303" pitchFamily="18" charset="0"/>
              </a:rPr>
              <a:t> </a:t>
            </a:r>
            <a:r>
              <a:rPr lang="en-US" sz="2400" b="0" dirty="0">
                <a:effectLst/>
                <a:latin typeface="Bell MT" panose="02020503060305020303" pitchFamily="18" charset="0"/>
              </a:rPr>
              <a:t>Focus on maintaining optimal inventory levels for "Basic-Level" products to meet customer demand. Implement data-driven inventory management strategies to prevent stockouts and overstock situations.</a:t>
            </a:r>
            <a:endParaRPr lang="en-US" sz="2400" b="1" dirty="0">
              <a:effectLst/>
              <a:latin typeface="Bell MT" panose="02020503060305020303" pitchFamily="18" charset="0"/>
            </a:endParaRPr>
          </a:p>
          <a:p>
            <a:pPr marL="514350" indent="-514350">
              <a:buFont typeface="+mj-lt"/>
              <a:buAutoNum type="arabicPeriod" startAt="7"/>
            </a:pPr>
            <a:r>
              <a:rPr lang="en-US" sz="2400" b="1" dirty="0">
                <a:effectLst/>
                <a:latin typeface="Bell MT" panose="02020503060305020303" pitchFamily="18" charset="0"/>
              </a:rPr>
              <a:t>Customer Engagement:</a:t>
            </a:r>
            <a:r>
              <a:rPr lang="en-US" sz="2400" dirty="0">
                <a:latin typeface="Bell MT" panose="02020503060305020303" pitchFamily="18" charset="0"/>
              </a:rPr>
              <a:t> </a:t>
            </a:r>
            <a:r>
              <a:rPr lang="en-US" sz="2400" b="0" dirty="0">
                <a:effectLst/>
                <a:latin typeface="Bell MT" panose="02020503060305020303" pitchFamily="18" charset="0"/>
              </a:rPr>
              <a:t>Engage with customers on the 13th of each month by implementing targeted promotions or exclusive deals. This could be tied to a loyalty program or special events, creating a sense of excitement around these dates.</a:t>
            </a:r>
          </a:p>
          <a:p>
            <a:pPr marL="514350" indent="-514350">
              <a:buFont typeface="+mj-lt"/>
              <a:buAutoNum type="arabicPeriod" startAt="7"/>
            </a:pPr>
            <a:r>
              <a:rPr lang="en-US" sz="2400" b="1" dirty="0">
                <a:effectLst/>
                <a:latin typeface="Bell MT" panose="02020503060305020303" pitchFamily="18" charset="0"/>
              </a:rPr>
              <a:t>Continuous Monitoring and Adaptation:</a:t>
            </a:r>
            <a:r>
              <a:rPr lang="en-US" sz="2400" dirty="0">
                <a:latin typeface="Bell MT" panose="02020503060305020303" pitchFamily="18" charset="0"/>
              </a:rPr>
              <a:t> </a:t>
            </a:r>
            <a:r>
              <a:rPr lang="en-US" sz="2400" b="0" dirty="0">
                <a:effectLst/>
                <a:latin typeface="Bell MT" panose="02020503060305020303" pitchFamily="18" charset="0"/>
              </a:rPr>
              <a:t>Establish a system for continuous monitoring of sales trends, product performance, and customer preferences. Regularly reassess the market landscape, incorporating new data and insights to adapt strategies and stay responsive to evolving consumer behavior.</a:t>
            </a:r>
          </a:p>
        </p:txBody>
      </p:sp>
    </p:spTree>
    <p:extLst>
      <p:ext uri="{BB962C8B-B14F-4D97-AF65-F5344CB8AC3E}">
        <p14:creationId xmlns:p14="http://schemas.microsoft.com/office/powerpoint/2010/main" val="27700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877456"/>
            <a:ext cx="10515600" cy="609600"/>
          </a:xfrm>
        </p:spPr>
        <p:txBody>
          <a:bodyPr>
            <a:normAutofit/>
          </a:bodyPr>
          <a:lstStyle/>
          <a:p>
            <a:pPr algn="ctr"/>
            <a:r>
              <a:rPr lang="en-US" sz="2800" b="1" dirty="0">
                <a:solidFill>
                  <a:srgbClr val="000000"/>
                </a:solidFill>
                <a:effectLst/>
                <a:latin typeface="Bell MT" panose="02020503060305020303" pitchFamily="18" charset="0"/>
              </a:rPr>
              <a:t>Limitations</a:t>
            </a:r>
            <a:endParaRPr lang="en-US" sz="28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489527" y="1487056"/>
            <a:ext cx="10991273" cy="5066144"/>
          </a:xfrm>
        </p:spPr>
        <p:txBody>
          <a:bodyPr>
            <a:noAutofit/>
          </a:bodyPr>
          <a:lstStyle/>
          <a:p>
            <a:pPr marL="0" marR="0">
              <a:lnSpc>
                <a:spcPct val="107000"/>
              </a:lnSpc>
              <a:spcBef>
                <a:spcPts val="0"/>
              </a:spcBef>
              <a:spcAft>
                <a:spcPts val="800"/>
              </a:spcAft>
            </a:pPr>
            <a:r>
              <a:rPr lang="en-US" sz="2400" dirty="0">
                <a:effectLst/>
                <a:latin typeface="Bell MT" panose="02020503060305020303" pitchFamily="18" charset="0"/>
                <a:ea typeface="Times New Roman" panose="02020603050405020304" pitchFamily="18" charset="0"/>
                <a:cs typeface="Times New Roman" panose="02020603050405020304" pitchFamily="18" charset="0"/>
              </a:rPr>
              <a:t>The dataset lacks certain features like customer demographics and economic indicators that could offer valuable insights into the factors influencing sales.</a:t>
            </a:r>
            <a:endParaRPr lang="en-US" sz="2400" dirty="0">
              <a:effectLst/>
              <a:latin typeface="Bell MT" panose="020205030603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Bell MT" panose="02020503060305020303" pitchFamily="18" charset="0"/>
                <a:ea typeface="Times New Roman" panose="02020603050405020304" pitchFamily="18" charset="0"/>
                <a:cs typeface="Times New Roman" panose="02020603050405020304" pitchFamily="18" charset="0"/>
              </a:rPr>
              <a:t>The dataset spans from January 1, 2019, to January 1, 2020. A one-year time frame may not capture long-term trends, and insights derived from this period may not be fully representative of the business's overall performance.</a:t>
            </a:r>
            <a:endParaRPr lang="en-US" sz="2400" dirty="0">
              <a:effectLst/>
              <a:latin typeface="Bell MT" panose="020205030603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Bell MT" panose="02020503060305020303" pitchFamily="18" charset="0"/>
                <a:ea typeface="Times New Roman" panose="02020603050405020304" pitchFamily="18" charset="0"/>
                <a:cs typeface="Times New Roman" panose="02020603050405020304" pitchFamily="18" charset="0"/>
              </a:rPr>
              <a:t>The dataset categorizes products into "High-Level" and "Basic-Level." A more detailed product categorization could offer insights into the performance of specific product types or product groups.</a:t>
            </a:r>
            <a:endParaRPr lang="en-US" sz="2400" dirty="0">
              <a:effectLst/>
              <a:latin typeface="Bell MT" panose="020205030603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Bell MT" panose="02020503060305020303" pitchFamily="18" charset="0"/>
                <a:ea typeface="Times New Roman" panose="02020603050405020304" pitchFamily="18" charset="0"/>
                <a:cs typeface="Times New Roman" panose="02020603050405020304" pitchFamily="18" charset="0"/>
              </a:rPr>
              <a:t>Seasonal factors influencing sales might not be fully captured in the dataset. External factors such as economic conditions, industry trends, or global events could also impact sales but are not explicitly considered.</a:t>
            </a:r>
            <a:endParaRPr lang="en-US" sz="2400" dirty="0">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0335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877455"/>
            <a:ext cx="10515600" cy="813233"/>
          </a:xfrm>
        </p:spPr>
        <p:txBody>
          <a:bodyPr>
            <a:normAutofit/>
          </a:bodyPr>
          <a:lstStyle/>
          <a:p>
            <a:pPr algn="ctr"/>
            <a:r>
              <a:rPr lang="en-US" sz="2800" b="1" dirty="0">
                <a:solidFill>
                  <a:srgbClr val="000000"/>
                </a:solidFill>
                <a:effectLst/>
                <a:latin typeface="Bell MT" panose="02020503060305020303" pitchFamily="18" charset="0"/>
              </a:rPr>
              <a:t>References</a:t>
            </a:r>
            <a:endParaRPr lang="en-US" sz="2800" dirty="0"/>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838200" y="1690689"/>
            <a:ext cx="10515600" cy="3943494"/>
          </a:xfrm>
        </p:spPr>
        <p:txBody>
          <a:bodyPr>
            <a:normAutofit/>
          </a:bodyPr>
          <a:lstStyle/>
          <a:p>
            <a:r>
              <a:rPr lang="en-US" dirty="0">
                <a:latin typeface="Bell MT" panose="02020503060305020303" pitchFamily="18" charset="0"/>
              </a:rPr>
              <a:t>Bharadiya, J. P. (2023). Machine learning and AI in business intelligence: Trends and opportunities. </a:t>
            </a:r>
            <a:r>
              <a:rPr lang="en-US" i="1" dirty="0">
                <a:latin typeface="Bell MT" panose="02020503060305020303" pitchFamily="18" charset="0"/>
              </a:rPr>
              <a:t>International Journal of Computer (IJC)</a:t>
            </a:r>
            <a:r>
              <a:rPr lang="en-US" dirty="0">
                <a:latin typeface="Bell MT" panose="02020503060305020303" pitchFamily="18" charset="0"/>
              </a:rPr>
              <a:t>, </a:t>
            </a:r>
            <a:r>
              <a:rPr lang="en-US" i="1" dirty="0">
                <a:latin typeface="Bell MT" panose="02020503060305020303" pitchFamily="18" charset="0"/>
              </a:rPr>
              <a:t>48</a:t>
            </a:r>
            <a:r>
              <a:rPr lang="en-US" dirty="0">
                <a:latin typeface="Bell MT" panose="02020503060305020303" pitchFamily="18" charset="0"/>
              </a:rPr>
              <a:t>(1), 123-134.</a:t>
            </a:r>
          </a:p>
          <a:p>
            <a:r>
              <a:rPr lang="en-US" dirty="0">
                <a:latin typeface="Bell MT" panose="02020503060305020303" pitchFamily="18" charset="0"/>
              </a:rPr>
              <a:t>Salgado, B. A. F. (2023). Unlocking Performance Potential: Power BI Implementation and its Transformative Impact on Proef's Business Intelligence.</a:t>
            </a:r>
          </a:p>
          <a:p>
            <a:endParaRPr lang="en-US" dirty="0"/>
          </a:p>
        </p:txBody>
      </p:sp>
    </p:spTree>
    <p:extLst>
      <p:ext uri="{BB962C8B-B14F-4D97-AF65-F5344CB8AC3E}">
        <p14:creationId xmlns:p14="http://schemas.microsoft.com/office/powerpoint/2010/main" val="116943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1E64-AD8C-0EBE-A7B1-4284FEDBBD06}"/>
              </a:ext>
            </a:extLst>
          </p:cNvPr>
          <p:cNvSpPr>
            <a:spLocks noGrp="1"/>
          </p:cNvSpPr>
          <p:nvPr>
            <p:ph type="title"/>
          </p:nvPr>
        </p:nvSpPr>
        <p:spPr>
          <a:xfrm>
            <a:off x="727364" y="2471015"/>
            <a:ext cx="2994891" cy="1325563"/>
          </a:xfrm>
        </p:spPr>
        <p:txBody>
          <a:bodyPr/>
          <a:lstStyle/>
          <a:p>
            <a:r>
              <a:rPr lang="en-US" b="1" dirty="0">
                <a:latin typeface="Bell MT" panose="02020503060305020303" pitchFamily="18" charset="0"/>
              </a:rPr>
              <a:t>AGENDA</a:t>
            </a:r>
          </a:p>
        </p:txBody>
      </p:sp>
      <p:sp>
        <p:nvSpPr>
          <p:cNvPr id="4" name="Content Placeholder 2">
            <a:extLst>
              <a:ext uri="{FF2B5EF4-FFF2-40B4-BE49-F238E27FC236}">
                <a16:creationId xmlns:a16="http://schemas.microsoft.com/office/drawing/2014/main" id="{3EA44D84-AD7C-C767-3CB2-87493CA04EBE}"/>
              </a:ext>
            </a:extLst>
          </p:cNvPr>
          <p:cNvSpPr>
            <a:spLocks noGrp="1"/>
          </p:cNvSpPr>
          <p:nvPr>
            <p:ph idx="1"/>
          </p:nvPr>
        </p:nvSpPr>
        <p:spPr>
          <a:xfrm>
            <a:off x="4313382" y="914400"/>
            <a:ext cx="7730835" cy="4916018"/>
          </a:xfrm>
        </p:spPr>
        <p:txBody>
          <a:bodyPr>
            <a:normAutofit fontScale="32500" lnSpcReduction="20000"/>
          </a:bodyPr>
          <a:lstStyle/>
          <a:p>
            <a:pPr marL="0" marR="0">
              <a:lnSpc>
                <a:spcPct val="150000"/>
              </a:lnSpc>
              <a:spcBef>
                <a:spcPts val="0"/>
              </a:spcBef>
              <a:spcAft>
                <a:spcPts val="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Overview</a:t>
            </a:r>
          </a:p>
          <a:p>
            <a:pPr marL="0" marR="0">
              <a:lnSpc>
                <a:spcPct val="150000"/>
              </a:lnSpc>
              <a:spcBef>
                <a:spcPts val="0"/>
              </a:spcBef>
              <a:spcAft>
                <a:spcPts val="0"/>
              </a:spcAft>
            </a:pPr>
            <a:r>
              <a:rPr lang="en-US" sz="6200" b="1" dirty="0">
                <a:latin typeface="Bell MT" panose="02020503060305020303" pitchFamily="18" charset="0"/>
                <a:ea typeface="Calibri" panose="020F0502020204030204" pitchFamily="34" charset="0"/>
                <a:cs typeface="Times New Roman" panose="02020603050405020304" pitchFamily="18" charset="0"/>
              </a:rPr>
              <a:t>Framework</a:t>
            </a:r>
          </a:p>
          <a:p>
            <a:pPr marL="0" marR="0">
              <a:lnSpc>
                <a:spcPct val="150000"/>
              </a:lnSpc>
              <a:spcBef>
                <a:spcPts val="0"/>
              </a:spcBef>
              <a:spcAft>
                <a:spcPts val="0"/>
              </a:spcAft>
            </a:pPr>
            <a:r>
              <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rPr>
              <a:t>Analysis Approach</a:t>
            </a:r>
          </a:p>
          <a:p>
            <a:pPr marL="0" marR="0">
              <a:lnSpc>
                <a:spcPct val="150000"/>
              </a:lnSpc>
              <a:spcBef>
                <a:spcPts val="0"/>
              </a:spcBef>
              <a:spcAft>
                <a:spcPts val="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The Dataset</a:t>
            </a:r>
            <a:endPar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rPr>
              <a:t>Data Analysis</a:t>
            </a:r>
          </a:p>
          <a:p>
            <a:pPr marL="0" marR="0">
              <a:lnSpc>
                <a:spcPct val="150000"/>
              </a:lnSpc>
              <a:spcBef>
                <a:spcPts val="0"/>
              </a:spcBef>
              <a:spcAft>
                <a:spcPts val="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Dashboard Design</a:t>
            </a:r>
            <a:endPar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rPr>
              <a:t>Key Findings</a:t>
            </a:r>
          </a:p>
          <a:p>
            <a:pPr marL="0" marR="0">
              <a:lnSpc>
                <a:spcPct val="150000"/>
              </a:lnSpc>
              <a:spcBef>
                <a:spcPts val="0"/>
              </a:spcBef>
              <a:spcAft>
                <a:spcPts val="80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Recommendations</a:t>
            </a:r>
          </a:p>
          <a:p>
            <a:pPr marL="0" marR="0">
              <a:lnSpc>
                <a:spcPct val="150000"/>
              </a:lnSpc>
              <a:spcBef>
                <a:spcPts val="0"/>
              </a:spcBef>
              <a:spcAft>
                <a:spcPts val="80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Limitations</a:t>
            </a:r>
          </a:p>
          <a:p>
            <a:pPr marL="0" marR="0">
              <a:lnSpc>
                <a:spcPct val="150000"/>
              </a:lnSpc>
              <a:spcBef>
                <a:spcPts val="0"/>
              </a:spcBef>
              <a:spcAft>
                <a:spcPts val="800"/>
              </a:spcAft>
            </a:pPr>
            <a:r>
              <a:rPr lang="en-US" sz="6200" b="1" dirty="0">
                <a:solidFill>
                  <a:schemeClr val="tx1"/>
                </a:solidFill>
                <a:latin typeface="Bell MT" panose="02020503060305020303" pitchFamily="18" charset="0"/>
                <a:ea typeface="Times New Roman" panose="02020603050405020304" pitchFamily="18" charset="0"/>
                <a:cs typeface="Times New Roman" panose="02020603050405020304" pitchFamily="18" charset="0"/>
              </a:rPr>
              <a:t>References</a:t>
            </a:r>
          </a:p>
          <a:p>
            <a:pPr marL="0" marR="0">
              <a:lnSpc>
                <a:spcPct val="150000"/>
              </a:lnSpc>
              <a:spcBef>
                <a:spcPts val="0"/>
              </a:spcBef>
              <a:spcAft>
                <a:spcPts val="800"/>
              </a:spcAft>
            </a:pPr>
            <a:r>
              <a:rPr lang="en-US" sz="6200" b="1" dirty="0">
                <a:solidFill>
                  <a:schemeClr val="tx1"/>
                </a:solidFill>
                <a:latin typeface="Bell MT" panose="02020503060305020303" pitchFamily="18" charset="0"/>
                <a:ea typeface="Calibri" panose="020F0502020204030204" pitchFamily="34" charset="0"/>
                <a:cs typeface="Times New Roman" panose="02020603050405020304" pitchFamily="18" charset="0"/>
              </a:rPr>
              <a:t>Appreciation</a:t>
            </a:r>
          </a:p>
          <a:p>
            <a:endParaRPr lang="en-US" dirty="0"/>
          </a:p>
        </p:txBody>
      </p:sp>
    </p:spTree>
    <p:extLst>
      <p:ext uri="{BB962C8B-B14F-4D97-AF65-F5344CB8AC3E}">
        <p14:creationId xmlns:p14="http://schemas.microsoft.com/office/powerpoint/2010/main" val="107730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22A7-5B24-4EFD-020D-06F1ACE7BFD0}"/>
              </a:ext>
            </a:extLst>
          </p:cNvPr>
          <p:cNvSpPr>
            <a:spLocks noGrp="1"/>
          </p:cNvSpPr>
          <p:nvPr>
            <p:ph type="title"/>
          </p:nvPr>
        </p:nvSpPr>
        <p:spPr>
          <a:xfrm>
            <a:off x="838200" y="877455"/>
            <a:ext cx="10515600" cy="813233"/>
          </a:xfrm>
        </p:spPr>
        <p:txBody>
          <a:bodyPr>
            <a:normAutofit/>
          </a:bodyPr>
          <a:lstStyle/>
          <a:p>
            <a:pPr algn="ctr"/>
            <a:r>
              <a:rPr lang="en-US" sz="2800" b="1" dirty="0">
                <a:latin typeface="Bell MT" panose="02020503060305020303" pitchFamily="18" charset="0"/>
              </a:rPr>
              <a:t>Appreciation</a:t>
            </a:r>
            <a:endParaRPr lang="en-US" sz="2800" dirty="0">
              <a:latin typeface="Bell MT" panose="02020503060305020303" pitchFamily="18" charset="0"/>
            </a:endParaRPr>
          </a:p>
        </p:txBody>
      </p:sp>
      <p:sp>
        <p:nvSpPr>
          <p:cNvPr id="3" name="Content Placeholder 2">
            <a:extLst>
              <a:ext uri="{FF2B5EF4-FFF2-40B4-BE49-F238E27FC236}">
                <a16:creationId xmlns:a16="http://schemas.microsoft.com/office/drawing/2014/main" id="{FE139FBD-AFB8-DFAE-56D5-5A2F5CC48D15}"/>
              </a:ext>
            </a:extLst>
          </p:cNvPr>
          <p:cNvSpPr>
            <a:spLocks noGrp="1"/>
          </p:cNvSpPr>
          <p:nvPr>
            <p:ph idx="1"/>
          </p:nvPr>
        </p:nvSpPr>
        <p:spPr>
          <a:xfrm>
            <a:off x="838200" y="1690689"/>
            <a:ext cx="10515600" cy="3943494"/>
          </a:xfrm>
        </p:spPr>
        <p:txBody>
          <a:bodyPr>
            <a:normAutofit/>
          </a:bodyPr>
          <a:lstStyle/>
          <a:p>
            <a:pPr marL="0" indent="0">
              <a:buNone/>
            </a:pPr>
            <a:r>
              <a:rPr lang="en-US" dirty="0">
                <a:latin typeface="Bell MT" panose="02020503060305020303" pitchFamily="18" charset="0"/>
              </a:rPr>
              <a:t>The team expresses its gratitude to Azubi Africa for the invaluable knowledge imparted over the past nine months. A special acknowledgment goes to the instructors for their dedication. As this program concludes, we anticipate continuing this journey and aspire to achieve even greater heights</a:t>
            </a:r>
            <a:endParaRPr lang="en-US" dirty="0"/>
          </a:p>
        </p:txBody>
      </p:sp>
    </p:spTree>
    <p:extLst>
      <p:ext uri="{BB962C8B-B14F-4D97-AF65-F5344CB8AC3E}">
        <p14:creationId xmlns:p14="http://schemas.microsoft.com/office/powerpoint/2010/main" val="179010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D816-FFDE-B0A0-E152-E2ED5118EFA3}"/>
              </a:ext>
            </a:extLst>
          </p:cNvPr>
          <p:cNvSpPr>
            <a:spLocks noGrp="1"/>
          </p:cNvSpPr>
          <p:nvPr>
            <p:ph type="title"/>
          </p:nvPr>
        </p:nvSpPr>
        <p:spPr>
          <a:xfrm>
            <a:off x="838200" y="960581"/>
            <a:ext cx="10515600" cy="1081088"/>
          </a:xfrm>
        </p:spPr>
        <p:txBody>
          <a:bodyPr/>
          <a:lstStyle/>
          <a:p>
            <a:pPr algn="ctr"/>
            <a:r>
              <a:rPr lang="en-US" b="1" dirty="0">
                <a:latin typeface="Bell MT" panose="02020503060305020303" pitchFamily="18" charset="0"/>
              </a:rPr>
              <a:t>Introduction</a:t>
            </a:r>
          </a:p>
        </p:txBody>
      </p:sp>
      <p:sp>
        <p:nvSpPr>
          <p:cNvPr id="3" name="Content Placeholder 2">
            <a:extLst>
              <a:ext uri="{FF2B5EF4-FFF2-40B4-BE49-F238E27FC236}">
                <a16:creationId xmlns:a16="http://schemas.microsoft.com/office/drawing/2014/main" id="{8519C329-F7C8-33E6-1C57-42E748DA1CBA}"/>
              </a:ext>
            </a:extLst>
          </p:cNvPr>
          <p:cNvSpPr>
            <a:spLocks noGrp="1"/>
          </p:cNvSpPr>
          <p:nvPr>
            <p:ph idx="1"/>
          </p:nvPr>
        </p:nvSpPr>
        <p:spPr>
          <a:xfrm>
            <a:off x="838200" y="2041669"/>
            <a:ext cx="10515600" cy="3917156"/>
          </a:xfrm>
        </p:spPr>
        <p:txBody>
          <a:bodyPr>
            <a:normAutofit/>
          </a:bodyPr>
          <a:lstStyle/>
          <a:p>
            <a:r>
              <a:rPr lang="en-US" dirty="0">
                <a:effectLst/>
                <a:latin typeface="Bell MT" panose="02020503060305020303" pitchFamily="18" charset="0"/>
                <a:ea typeface="Calibri" panose="020F0502020204030204" pitchFamily="34" charset="0"/>
                <a:cs typeface="Calibri" panose="020F0502020204030204" pitchFamily="34" charset="0"/>
              </a:rPr>
              <a:t>Businesses seek meaningful insights in a data-driven environment to make wise decisions and propel success. </a:t>
            </a:r>
          </a:p>
          <a:p>
            <a:r>
              <a:rPr lang="en-US" dirty="0">
                <a:effectLst/>
                <a:latin typeface="Bell MT" panose="02020503060305020303" pitchFamily="18" charset="0"/>
                <a:ea typeface="Calibri" panose="020F0502020204030204" pitchFamily="34" charset="0"/>
                <a:cs typeface="Calibri" panose="020F0502020204030204" pitchFamily="34" charset="0"/>
              </a:rPr>
              <a:t>This project aims to analyze and derive meaningful information from a comprehensive dataset related to sales transactions. </a:t>
            </a:r>
          </a:p>
          <a:p>
            <a:r>
              <a:rPr lang="en-US" dirty="0">
                <a:effectLst/>
                <a:latin typeface="Bell MT" panose="02020503060305020303" pitchFamily="18" charset="0"/>
                <a:ea typeface="Calibri" panose="020F0502020204030204" pitchFamily="34" charset="0"/>
                <a:cs typeface="Calibri" panose="020F0502020204030204" pitchFamily="34" charset="0"/>
              </a:rPr>
              <a:t>Various data analysis and visualization techniques were applied to uncover patterns, trends, and valuable insights that can contribute to strategic business decisions.</a:t>
            </a:r>
            <a:endParaRPr lang="en-US" dirty="0">
              <a:effectLst/>
              <a:latin typeface="Bell MT" panose="02020503060305020303"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230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D816-FFDE-B0A0-E152-E2ED5118EFA3}"/>
              </a:ext>
            </a:extLst>
          </p:cNvPr>
          <p:cNvSpPr>
            <a:spLocks noGrp="1"/>
          </p:cNvSpPr>
          <p:nvPr>
            <p:ph type="title"/>
          </p:nvPr>
        </p:nvSpPr>
        <p:spPr>
          <a:xfrm>
            <a:off x="838200" y="960581"/>
            <a:ext cx="10515600" cy="1081088"/>
          </a:xfrm>
        </p:spPr>
        <p:txBody>
          <a:bodyPr/>
          <a:lstStyle/>
          <a:p>
            <a:pPr algn="ctr"/>
            <a:r>
              <a:rPr lang="en-US" b="1" dirty="0">
                <a:latin typeface="Bell MT" panose="02020503060305020303" pitchFamily="18" charset="0"/>
              </a:rPr>
              <a:t>Project Goal</a:t>
            </a:r>
          </a:p>
        </p:txBody>
      </p:sp>
      <p:sp>
        <p:nvSpPr>
          <p:cNvPr id="3" name="Content Placeholder 2">
            <a:extLst>
              <a:ext uri="{FF2B5EF4-FFF2-40B4-BE49-F238E27FC236}">
                <a16:creationId xmlns:a16="http://schemas.microsoft.com/office/drawing/2014/main" id="{8519C329-F7C8-33E6-1C57-42E748DA1CBA}"/>
              </a:ext>
            </a:extLst>
          </p:cNvPr>
          <p:cNvSpPr>
            <a:spLocks noGrp="1"/>
          </p:cNvSpPr>
          <p:nvPr>
            <p:ph idx="1"/>
          </p:nvPr>
        </p:nvSpPr>
        <p:spPr>
          <a:xfrm>
            <a:off x="838200" y="2041669"/>
            <a:ext cx="10515600" cy="3917156"/>
          </a:xfrm>
        </p:spPr>
        <p:txBody>
          <a:bodyPr>
            <a:normAutofit/>
          </a:bodyPr>
          <a:lstStyle/>
          <a:p>
            <a:r>
              <a:rPr lang="en-US" dirty="0">
                <a:latin typeface="Bell MT" panose="02020503060305020303" pitchFamily="18" charset="0"/>
              </a:rPr>
              <a:t>In this project, our goal is to transform untapped transactional data from the year 2019 into actionable insights that drive sales and operational efficiency for our client. </a:t>
            </a:r>
          </a:p>
          <a:p>
            <a:r>
              <a:rPr lang="en-US" dirty="0">
                <a:latin typeface="Bell MT" panose="02020503060305020303" pitchFamily="18" charset="0"/>
              </a:rPr>
              <a:t>By leveraging advanced business intelligence solutions, we aim to uncover opportunities and trends within the data to provide strategic recommendations to optimize business processes and maximize revenue.</a:t>
            </a:r>
          </a:p>
        </p:txBody>
      </p:sp>
    </p:spTree>
    <p:extLst>
      <p:ext uri="{BB962C8B-B14F-4D97-AF65-F5344CB8AC3E}">
        <p14:creationId xmlns:p14="http://schemas.microsoft.com/office/powerpoint/2010/main" val="188040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1E64-AD8C-0EBE-A7B1-4284FEDBBD06}"/>
              </a:ext>
            </a:extLst>
          </p:cNvPr>
          <p:cNvSpPr>
            <a:spLocks noGrp="1"/>
          </p:cNvSpPr>
          <p:nvPr>
            <p:ph type="title"/>
          </p:nvPr>
        </p:nvSpPr>
        <p:spPr>
          <a:xfrm>
            <a:off x="839788" y="1233053"/>
            <a:ext cx="3932237" cy="1004455"/>
          </a:xfrm>
        </p:spPr>
        <p:txBody>
          <a:bodyPr anchor="b">
            <a:normAutofit/>
          </a:bodyPr>
          <a:lstStyle/>
          <a:p>
            <a:r>
              <a:rPr lang="en-US" b="1" dirty="0">
                <a:latin typeface="Bell MT" panose="02020503060305020303" pitchFamily="18" charset="0"/>
              </a:rPr>
              <a:t>Framework:</a:t>
            </a:r>
            <a:br>
              <a:rPr lang="en-US" b="1" dirty="0">
                <a:latin typeface="Bell MT" panose="02020503060305020303" pitchFamily="18" charset="0"/>
              </a:rPr>
            </a:br>
            <a:r>
              <a:rPr lang="en-US" b="1" dirty="0">
                <a:latin typeface="Bell MT" panose="02020503060305020303" pitchFamily="18" charset="0"/>
              </a:rPr>
              <a:t>CRIPS-DM</a:t>
            </a:r>
          </a:p>
        </p:txBody>
      </p:sp>
      <p:pic>
        <p:nvPicPr>
          <p:cNvPr id="5" name="Picture 4" descr="A diagram of a diagram&#10;&#10;Description automatically generated">
            <a:extLst>
              <a:ext uri="{FF2B5EF4-FFF2-40B4-BE49-F238E27FC236}">
                <a16:creationId xmlns:a16="http://schemas.microsoft.com/office/drawing/2014/main" id="{D72315AA-9EDF-28E7-F50E-A5B4520E7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360" y="1343891"/>
            <a:ext cx="5254583" cy="4364760"/>
          </a:xfrm>
          <a:prstGeom prst="rect">
            <a:avLst/>
          </a:prstGeom>
          <a:noFill/>
        </p:spPr>
      </p:pic>
      <p:sp>
        <p:nvSpPr>
          <p:cNvPr id="4" name="Content Placeholder 2">
            <a:extLst>
              <a:ext uri="{FF2B5EF4-FFF2-40B4-BE49-F238E27FC236}">
                <a16:creationId xmlns:a16="http://schemas.microsoft.com/office/drawing/2014/main" id="{3EA44D84-AD7C-C767-3CB2-87493CA04EBE}"/>
              </a:ext>
            </a:extLst>
          </p:cNvPr>
          <p:cNvSpPr>
            <a:spLocks noGrp="1"/>
          </p:cNvSpPr>
          <p:nvPr>
            <p:ph type="body" sz="half" idx="2"/>
          </p:nvPr>
        </p:nvSpPr>
        <p:spPr>
          <a:xfrm>
            <a:off x="839788" y="2498436"/>
            <a:ext cx="3932237" cy="2743199"/>
          </a:xfrm>
        </p:spPr>
        <p:txBody>
          <a:bodyPr>
            <a:normAutofit/>
          </a:bodyPr>
          <a:lstStyle/>
          <a:p>
            <a:pPr marL="0" marR="0">
              <a:spcBef>
                <a:spcPts val="0"/>
              </a:spcBef>
              <a:spcAft>
                <a:spcPts val="600"/>
              </a:spcAft>
            </a:pPr>
            <a:r>
              <a:rPr lang="en-US" sz="2200" dirty="0">
                <a:latin typeface="Bell MT" panose="02020503060305020303" pitchFamily="18" charset="0"/>
              </a:rPr>
              <a:t>CRISP-DM stands for cross-industry process for data mining. The CRISP-DM methodology provides a structured approach to planning a data mining project. It is a robust and well-proven methodology.</a:t>
            </a:r>
          </a:p>
          <a:p>
            <a:pPr marL="0" marR="0">
              <a:spcBef>
                <a:spcPts val="0"/>
              </a:spcBef>
              <a:spcAft>
                <a:spcPts val="600"/>
              </a:spcAft>
            </a:pPr>
            <a:endParaRPr lang="en-US" dirty="0"/>
          </a:p>
        </p:txBody>
      </p:sp>
    </p:spTree>
    <p:extLst>
      <p:ext uri="{BB962C8B-B14F-4D97-AF65-F5344CB8AC3E}">
        <p14:creationId xmlns:p14="http://schemas.microsoft.com/office/powerpoint/2010/main" val="1195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486B9125-85EF-0C43-CD32-4A116F022DBB}"/>
              </a:ext>
            </a:extLst>
          </p:cNvPr>
          <p:cNvSpPr>
            <a:spLocks noGrp="1"/>
          </p:cNvSpPr>
          <p:nvPr>
            <p:ph type="title"/>
          </p:nvPr>
        </p:nvSpPr>
        <p:spPr>
          <a:xfrm>
            <a:off x="967509" y="365125"/>
            <a:ext cx="10515600" cy="1325563"/>
          </a:xfrm>
        </p:spPr>
        <p:txBody>
          <a:bodyPr/>
          <a:lstStyle/>
          <a:p>
            <a:pPr algn="ctr"/>
            <a:r>
              <a:rPr lang="en-US" b="1" dirty="0">
                <a:latin typeface="Bell MT" panose="02020503060305020303" pitchFamily="18" charset="0"/>
              </a:rPr>
              <a:t>Analysis Approach</a:t>
            </a:r>
          </a:p>
        </p:txBody>
      </p:sp>
      <p:graphicFrame>
        <p:nvGraphicFramePr>
          <p:cNvPr id="12" name="Content Placeholder 3">
            <a:extLst>
              <a:ext uri="{FF2B5EF4-FFF2-40B4-BE49-F238E27FC236}">
                <a16:creationId xmlns:a16="http://schemas.microsoft.com/office/drawing/2014/main" id="{6AB052D4-7DF9-E8F6-C3F0-2883034B98F4}"/>
              </a:ext>
            </a:extLst>
          </p:cNvPr>
          <p:cNvGraphicFramePr>
            <a:graphicFrameLocks noGrp="1"/>
          </p:cNvGraphicFramePr>
          <p:nvPr>
            <p:ph idx="1"/>
            <p:extLst>
              <p:ext uri="{D42A27DB-BD31-4B8C-83A1-F6EECF244321}">
                <p14:modId xmlns:p14="http://schemas.microsoft.com/office/powerpoint/2010/main" val="4136611771"/>
              </p:ext>
            </p:extLst>
          </p:nvPr>
        </p:nvGraphicFramePr>
        <p:xfrm>
          <a:off x="1355437" y="1690688"/>
          <a:ext cx="8970818" cy="3379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54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EAF0-A67B-417D-1548-6473EEE37183}"/>
              </a:ext>
            </a:extLst>
          </p:cNvPr>
          <p:cNvSpPr>
            <a:spLocks noGrp="1"/>
          </p:cNvSpPr>
          <p:nvPr>
            <p:ph type="title"/>
          </p:nvPr>
        </p:nvSpPr>
        <p:spPr/>
        <p:txBody>
          <a:bodyPr/>
          <a:lstStyle/>
          <a:p>
            <a:r>
              <a:rPr lang="en-US" b="1" dirty="0">
                <a:latin typeface="Bell MT" panose="02020503060305020303" pitchFamily="18" charset="0"/>
              </a:rPr>
              <a:t>Transactional Dataset: Overview</a:t>
            </a:r>
          </a:p>
        </p:txBody>
      </p:sp>
      <p:sp>
        <p:nvSpPr>
          <p:cNvPr id="4" name="Content Placeholder 3">
            <a:extLst>
              <a:ext uri="{FF2B5EF4-FFF2-40B4-BE49-F238E27FC236}">
                <a16:creationId xmlns:a16="http://schemas.microsoft.com/office/drawing/2014/main" id="{9E40FFC4-5E42-FE7E-7CBE-897F317883B4}"/>
              </a:ext>
            </a:extLst>
          </p:cNvPr>
          <p:cNvSpPr>
            <a:spLocks noGrp="1"/>
          </p:cNvSpPr>
          <p:nvPr>
            <p:ph sz="half" idx="1"/>
          </p:nvPr>
        </p:nvSpPr>
        <p:spPr/>
        <p:txBody>
          <a:bodyPr>
            <a:normAutofit lnSpcReduction="10000"/>
          </a:bodyPr>
          <a:lstStyle/>
          <a:p>
            <a:r>
              <a:rPr lang="en-US" b="1" dirty="0">
                <a:latin typeface="Bell MT" panose="02020503060305020303" pitchFamily="18" charset="0"/>
              </a:rPr>
              <a:t>Data Sources:</a:t>
            </a:r>
          </a:p>
          <a:p>
            <a:pPr marL="0" indent="0">
              <a:buNone/>
            </a:pPr>
            <a:r>
              <a:rPr lang="en-US" sz="2400" dirty="0">
                <a:latin typeface="Bell MT" panose="02020503060305020303" pitchFamily="18" charset="0"/>
              </a:rPr>
              <a:t>First six months from OneDrive (January – June)</a:t>
            </a:r>
          </a:p>
          <a:p>
            <a:pPr marL="0" indent="0">
              <a:buNone/>
            </a:pPr>
            <a:r>
              <a:rPr lang="en-US" sz="2400" dirty="0">
                <a:latin typeface="Bell MT" panose="02020503060305020303" pitchFamily="18" charset="0"/>
              </a:rPr>
              <a:t>Next six months from a database (July – December)</a:t>
            </a:r>
            <a:endParaRPr lang="en-US" dirty="0">
              <a:latin typeface="Bell MT" panose="02020503060305020303" pitchFamily="18" charset="0"/>
            </a:endParaRPr>
          </a:p>
          <a:p>
            <a:r>
              <a:rPr lang="en-US" b="1" dirty="0">
                <a:latin typeface="Bell MT" panose="02020503060305020303" pitchFamily="18" charset="0"/>
              </a:rPr>
              <a:t>Time Span: </a:t>
            </a:r>
          </a:p>
          <a:p>
            <a:pPr marL="0" indent="0">
              <a:buNone/>
            </a:pPr>
            <a:r>
              <a:rPr lang="en-US" sz="2400" dirty="0">
                <a:latin typeface="Bell MT" panose="02020503060305020303" pitchFamily="18" charset="0"/>
              </a:rPr>
              <a:t>All months of the year 2019</a:t>
            </a:r>
          </a:p>
          <a:p>
            <a:r>
              <a:rPr lang="en-US" b="1" dirty="0">
                <a:latin typeface="Bell MT" panose="02020503060305020303" pitchFamily="18" charset="0"/>
              </a:rPr>
              <a:t>Analysis coverage: </a:t>
            </a:r>
          </a:p>
          <a:p>
            <a:pPr marL="0" indent="0">
              <a:buNone/>
            </a:pPr>
            <a:r>
              <a:rPr lang="en-US" sz="2400" dirty="0">
                <a:latin typeface="Bell MT" panose="02020503060305020303" pitchFamily="18" charset="0"/>
              </a:rPr>
              <a:t>01/01/2019  –  01/01/2020</a:t>
            </a:r>
          </a:p>
        </p:txBody>
      </p:sp>
      <p:sp>
        <p:nvSpPr>
          <p:cNvPr id="5" name="Content Placeholder 4">
            <a:extLst>
              <a:ext uri="{FF2B5EF4-FFF2-40B4-BE49-F238E27FC236}">
                <a16:creationId xmlns:a16="http://schemas.microsoft.com/office/drawing/2014/main" id="{8A2DE077-F2F1-0209-4713-F091AB12100A}"/>
              </a:ext>
            </a:extLst>
          </p:cNvPr>
          <p:cNvSpPr>
            <a:spLocks noGrp="1"/>
          </p:cNvSpPr>
          <p:nvPr>
            <p:ph sz="half" idx="2"/>
          </p:nvPr>
        </p:nvSpPr>
        <p:spPr>
          <a:xfrm>
            <a:off x="6352309" y="1825625"/>
            <a:ext cx="5181600" cy="4351338"/>
          </a:xfrm>
        </p:spPr>
        <p:txBody>
          <a:bodyPr>
            <a:normAutofit lnSpcReduction="10000"/>
          </a:bodyPr>
          <a:lstStyle/>
          <a:p>
            <a:r>
              <a:rPr lang="en-US" b="1" dirty="0">
                <a:latin typeface="Bell MT" panose="02020503060305020303" pitchFamily="18" charset="0"/>
              </a:rPr>
              <a:t>   Key Columns:</a:t>
            </a:r>
          </a:p>
          <a:p>
            <a:pPr marL="914400" lvl="1" indent="-457200">
              <a:lnSpc>
                <a:spcPct val="110000"/>
              </a:lnSpc>
              <a:buFont typeface="+mj-lt"/>
              <a:buAutoNum type="arabicPeriod"/>
            </a:pPr>
            <a:r>
              <a:rPr lang="en-US" sz="2100" b="1" dirty="0">
                <a:latin typeface="Bell MT" panose="02020503060305020303" pitchFamily="18" charset="0"/>
              </a:rPr>
              <a:t>Order ID: </a:t>
            </a:r>
            <a:r>
              <a:rPr lang="en-US" sz="2100" dirty="0">
                <a:latin typeface="Bell MT" panose="02020503060305020303" pitchFamily="18" charset="0"/>
              </a:rPr>
              <a:t>The number that represents  customer ID</a:t>
            </a:r>
          </a:p>
          <a:p>
            <a:pPr marL="914400" lvl="1" indent="-457200">
              <a:lnSpc>
                <a:spcPct val="110000"/>
              </a:lnSpc>
              <a:buFont typeface="+mj-lt"/>
              <a:buAutoNum type="arabicPeriod"/>
            </a:pPr>
            <a:r>
              <a:rPr lang="en-US" sz="2100" b="1" dirty="0">
                <a:latin typeface="Bell MT" panose="02020503060305020303" pitchFamily="18" charset="0"/>
              </a:rPr>
              <a:t> Product: </a:t>
            </a:r>
            <a:r>
              <a:rPr lang="en-US" sz="2100" dirty="0">
                <a:latin typeface="Bell MT" panose="02020503060305020303" pitchFamily="18" charset="0"/>
              </a:rPr>
              <a:t>The type of product</a:t>
            </a:r>
          </a:p>
          <a:p>
            <a:pPr marL="914400" lvl="1" indent="-457200">
              <a:lnSpc>
                <a:spcPct val="110000"/>
              </a:lnSpc>
              <a:buFont typeface="+mj-lt"/>
              <a:buAutoNum type="arabicPeriod"/>
            </a:pPr>
            <a:r>
              <a:rPr lang="en-US" sz="2100" b="1" dirty="0">
                <a:latin typeface="Bell MT" panose="02020503060305020303" pitchFamily="18" charset="0"/>
              </a:rPr>
              <a:t>Quantity Ordered:</a:t>
            </a:r>
            <a:r>
              <a:rPr lang="en-US" sz="2100" dirty="0">
                <a:latin typeface="Bell MT" panose="02020503060305020303" pitchFamily="18" charset="0"/>
              </a:rPr>
              <a:t> The number of products ordered</a:t>
            </a:r>
          </a:p>
          <a:p>
            <a:pPr marL="914400" lvl="1" indent="-457200">
              <a:lnSpc>
                <a:spcPct val="110000"/>
              </a:lnSpc>
              <a:buFont typeface="+mj-lt"/>
              <a:buAutoNum type="arabicPeriod"/>
            </a:pPr>
            <a:r>
              <a:rPr lang="en-US" sz="2100" b="1" dirty="0">
                <a:latin typeface="Bell MT" panose="02020503060305020303" pitchFamily="18" charset="0"/>
              </a:rPr>
              <a:t>Price Each: </a:t>
            </a:r>
            <a:r>
              <a:rPr lang="en-US" sz="2100" dirty="0">
                <a:latin typeface="Bell MT" panose="02020503060305020303" pitchFamily="18" charset="0"/>
              </a:rPr>
              <a:t>The price of each product</a:t>
            </a:r>
          </a:p>
          <a:p>
            <a:pPr marL="914400" lvl="1" indent="-457200">
              <a:lnSpc>
                <a:spcPct val="110000"/>
              </a:lnSpc>
              <a:buFont typeface="+mj-lt"/>
              <a:buAutoNum type="arabicPeriod"/>
            </a:pPr>
            <a:r>
              <a:rPr lang="en-US" sz="2100" b="1" dirty="0">
                <a:latin typeface="Bell MT" panose="02020503060305020303" pitchFamily="18" charset="0"/>
              </a:rPr>
              <a:t>Order Date: </a:t>
            </a:r>
            <a:r>
              <a:rPr lang="en-US" sz="2100" dirty="0">
                <a:latin typeface="Bell MT" panose="02020503060305020303" pitchFamily="18" charset="0"/>
              </a:rPr>
              <a:t>The date the product was ordered</a:t>
            </a:r>
          </a:p>
          <a:p>
            <a:pPr marL="914400" lvl="1" indent="-457200">
              <a:lnSpc>
                <a:spcPct val="110000"/>
              </a:lnSpc>
              <a:buFont typeface="+mj-lt"/>
              <a:buAutoNum type="arabicPeriod"/>
            </a:pPr>
            <a:r>
              <a:rPr lang="en-US" sz="2100" dirty="0">
                <a:latin typeface="Bell MT" panose="02020503060305020303" pitchFamily="18" charset="0"/>
              </a:rPr>
              <a:t> </a:t>
            </a:r>
            <a:r>
              <a:rPr lang="en-US" sz="2100" b="1" dirty="0">
                <a:latin typeface="Bell MT" panose="02020503060305020303" pitchFamily="18" charset="0"/>
              </a:rPr>
              <a:t>Purchase Address: </a:t>
            </a:r>
            <a:r>
              <a:rPr lang="en-US" sz="2100" dirty="0">
                <a:latin typeface="Bell MT" panose="02020503060305020303" pitchFamily="18" charset="0"/>
              </a:rPr>
              <a:t>The address where the product was purchased</a:t>
            </a:r>
          </a:p>
          <a:p>
            <a:pPr marL="0" indent="0">
              <a:buNone/>
            </a:pPr>
            <a:endParaRPr lang="en-US" b="1" dirty="0">
              <a:latin typeface="Bell MT" panose="02020503060305020303" pitchFamily="18" charset="0"/>
            </a:endParaRPr>
          </a:p>
        </p:txBody>
      </p:sp>
    </p:spTree>
    <p:extLst>
      <p:ext uri="{BB962C8B-B14F-4D97-AF65-F5344CB8AC3E}">
        <p14:creationId xmlns:p14="http://schemas.microsoft.com/office/powerpoint/2010/main" val="18374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FE93-B6E5-A148-3FA4-CD5D25BA404D}"/>
              </a:ext>
            </a:extLst>
          </p:cNvPr>
          <p:cNvSpPr>
            <a:spLocks noGrp="1"/>
          </p:cNvSpPr>
          <p:nvPr>
            <p:ph type="title"/>
          </p:nvPr>
        </p:nvSpPr>
        <p:spPr/>
        <p:txBody>
          <a:bodyPr/>
          <a:lstStyle/>
          <a:p>
            <a:pPr algn="ctr"/>
            <a:r>
              <a:rPr lang="en-US" b="1" dirty="0">
                <a:latin typeface="Bell MT" panose="02020503060305020303" pitchFamily="18" charset="0"/>
              </a:rPr>
              <a:t>Data Preparation</a:t>
            </a:r>
          </a:p>
        </p:txBody>
      </p:sp>
      <p:sp>
        <p:nvSpPr>
          <p:cNvPr id="3" name="Content Placeholder 2">
            <a:extLst>
              <a:ext uri="{FF2B5EF4-FFF2-40B4-BE49-F238E27FC236}">
                <a16:creationId xmlns:a16="http://schemas.microsoft.com/office/drawing/2014/main" id="{A1464746-1EDA-E60B-1C02-8D10C9250EC4}"/>
              </a:ext>
            </a:extLst>
          </p:cNvPr>
          <p:cNvSpPr>
            <a:spLocks noGrp="1"/>
          </p:cNvSpPr>
          <p:nvPr>
            <p:ph idx="1"/>
          </p:nvPr>
        </p:nvSpPr>
        <p:spPr/>
        <p:txBody>
          <a:bodyPr>
            <a:normAutofit/>
          </a:bodyPr>
          <a:lstStyle/>
          <a:p>
            <a:r>
              <a:rPr lang="en-US" dirty="0">
                <a:latin typeface="Bell MT" panose="02020503060305020303" pitchFamily="18" charset="0"/>
              </a:rPr>
              <a:t>Address Datatype Issues</a:t>
            </a:r>
          </a:p>
          <a:p>
            <a:r>
              <a:rPr lang="en-US" dirty="0">
                <a:latin typeface="Bell MT" panose="02020503060305020303" pitchFamily="18" charset="0"/>
              </a:rPr>
              <a:t>Handle Missing Values</a:t>
            </a:r>
          </a:p>
          <a:p>
            <a:r>
              <a:rPr lang="en-US" dirty="0">
                <a:latin typeface="Bell MT" panose="02020503060305020303" pitchFamily="18" charset="0"/>
              </a:rPr>
              <a:t>Isolate City Information. </a:t>
            </a:r>
          </a:p>
          <a:p>
            <a:r>
              <a:rPr lang="en-US" dirty="0">
                <a:latin typeface="Bell MT" panose="02020503060305020303" pitchFamily="18" charset="0"/>
              </a:rPr>
              <a:t>Rename Columns</a:t>
            </a:r>
          </a:p>
          <a:p>
            <a:r>
              <a:rPr lang="en-US" dirty="0">
                <a:latin typeface="Bell MT" panose="02020503060305020303" pitchFamily="18" charset="0"/>
              </a:rPr>
              <a:t>Handle Duplicates: Duplicates were preserved because the dataset captures individual transactions, reflecting unique events even when products or customers overlap. This helps us represent purchase patterns and customer behavior, enabling meaningful insights.</a:t>
            </a:r>
          </a:p>
          <a:p>
            <a:endParaRPr lang="en-US" dirty="0"/>
          </a:p>
        </p:txBody>
      </p:sp>
    </p:spTree>
    <p:extLst>
      <p:ext uri="{BB962C8B-B14F-4D97-AF65-F5344CB8AC3E}">
        <p14:creationId xmlns:p14="http://schemas.microsoft.com/office/powerpoint/2010/main" val="1314875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template azubi" id="{BCAD329A-BE0E-465F-996E-31CFDBBA556A}" vid="{7A7B6807-D246-4BDC-8D52-F0E17FBA81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6.png"/></Relationships>
</file>

<file path=ppt/webextensions/webextension1.xml><?xml version="1.0" encoding="utf-8"?>
<we:webextension xmlns:we="http://schemas.microsoft.com/office/webextensions/webextension/2010/11" id="{CE288578-1216-423E-B7FB-F4E0FB692A1D}">
  <we:reference id="wa200003233" version="2.0.0.3" store="en-US" storeType="OMEX"/>
  <we:alternateReferences>
    <we:reference id="WA200003233" version="2.0.0.3" store="" storeType="OMEX"/>
  </we:alternateReferences>
  <we:properties>
    <we:property name="backgroundColor" value="&quot;#43798F&quot;"/>
    <we:property name="bookmark" value="&quot;H4sIAAAAAAAAA+1a247byBH9lQFfnABKUH3v9tva3s0C2YvXNhwEgR+qu0sz3KVEgaS8nhjz7ymSGntuGmoljK2NDQwwZLNVPF3XU81+X+SyXVV4/hMuqHhcPKnr3xbY/HaiVDErltcHBTiPKME5sDo6m5QAnlWvurJetsXj90WHzSl1r8t2jVUvkQf/82ZWYFU9x9P+bo5VS7NiRU1bL7Eq/0vjZH7UNWu6mBX0blXVDfYiX3bYUS/2LU/ne4Yi/t7jwtSVb+klpW4cfUGruuku72dFO14NkK4/64UNL3xaLzsslyy4H4MwFxkdRJkgguL/4PvxeVl1mynx/Nt3q4bXw6s8X/VqecroTuumTFgVA+6G2nbzkqd1tV4MV99eG39Zr5tEL2g+PFp2ZXfOkl41uGxxQIjVScYOiwtWxfOmZkUNM/gyr1M3DJ/Vvz9tiF+ei8dwMfuA55v8FpeJR2+C+ZGwXTe0K5rN9PbkL/KvN3G8qjtG2GLFxjwOLL+scZx8G84bHmnL5Wm1cbKP1n81onyZmrqqeMYrerfxWqG1d8Eo0IZdgJ07/squ03sAC6ubTM2T88EJnpXNpU/J2Y21PJjCeUn8GKwwSAlMdElkL6SF4V33rnV0ryfrrhtC5Mq6epEhB5t8SlZDhhRy2oi8NwA+hZG/K5u260OCPru/VbgdyaSrLdZVV77g32CTd3Qr8YBudU2to1eJmJJzQUqfhVLeooo46VUdB06s393hUCLEuRBK+GxAE8Uo9IE+qoxgVDlonzOid05hOMYkffIDvaVqHydpqzJRc23lxYK4pPYXwxv7la3GN5Y0Pq/z8JiGhb8vfihZGaPs11ite7GPnmBbpke9pTe2Hgso4/31SqUcprfDKx5aM28Gg6J0SWuLlAMbVLuotNvf40CmuSNwSKRTkCoFEw70OBG1NskrQRohC0feuqPyuJ/7zHHybM+cdK+7ndJy9KNbHjeu/vrV60uGxrXwu6ZeDD/bcMqO33DfmmbFiIcRz4p/nVGf4QYfXObykrR9s8yDc9O8G/W4WGFTtpdavbz7Z9nPYwwfJ+6g8PFmQHq/fl+Up2fdliDrc2lXLuiRBBH+BoL/XgE8Hv7G0Lvy+/vxq8+MX8KAX97APyaPi95KW3JRy/y/e7Yh7fckpEldcdws8x8TtAF9S9BO+ZG634mWVzPkrjX5QSO6V/WnTtXXAIx5WggjvVRGK6+cFlFZFEeVBqcK7zH1SJNZeVXS0zOOoyNsPrZ448bU55+QOmQZA8DcuYxeJReTs+rAYo8hmCyToawoA0gPZCdFlgvkcnmb/SbLFGRuUGrwACCMneYiW2TRnEBq7Zx1htsyY102k7LaM1zdIUuRdsoZKQGZSpOJOhzA8ZOQQVubs5LgvTfeQjzUCFZaHT0Ywz0oNyBM6qaNsF3k7HJ76yNTLs7KnGk5FgcdISbjFXiD2QmUKR3SSU+9jsjmlOeCFQesOO7j87T671dYCip4zzwVRQCd2NX8oawXnLXeyCCiCaCSjDLDAyolkgcXrI/IPaN3USDAZHX5/Hl8tlOl+75kstGks/Mxfd1C9eH57UeXSF4zNRy3Qzc076DMuuHkH4QW9/HFK+iKfvDk40D/eLOm4sd62Z3tU+pStW7ZxpTHonFn2ZuuOF+Ujt9MxlOGYLMQwgqFSmRDYKf3sr/G0xHZ+pc1xwH31V8j6tNoeTqmgur32r13MmPs2aYy01uPW2Pqi1DvM7zrk8yfqhOryuUfasVubQ58QYberTn8ghQy9qlKowsSgovA/QXT84zpQHpuojROZS+Q+9UYs6cdvtMcQM/nPsuQJJI1IMgxO5dfU9+9DvBvwruK958q9+1CJL6mwdtG/5oHb2pkml0l6UKeo+t3fSKAJ2emNxy27JZl4WUIpI22zoNUCv3eu2VJS+dyijlopbNwUmu/tywVnOElei0yyOidktO4tqxRe80pWevok+rPYBlw058lP0XO+Wm9iOwo9fwkcfaoFz2YfXLP7mckHnL3++7VjJ+HQvYJTM4CIQcygq1wHOdlPoJejRvn/x8WuLKY0QAGUdA8gdQoBSVpkMxRGODwU2lHovxbC9kcHfFJC8D+kwYCiv6oxXF4/qGE55bWeyHeM2HXMpAEGyQzbien+fuWEsAZQ1njCUOKhIpTxsik95EFpBQoPQdjjTIClRd5X1lKxxQ0KGE5lnQIzvrpYzhbZNm5R9ZYgqyCIE8Q/d645gElocxcxoHxCetomhZskcWUIjohBWiSPkQSXM/3lYUihJhBS4E5WzLc1E0fbdsiy2XjAZIN0fQfb3RiiHv7l8nBZXZWozN4Y3XcoTHcpvs5UtLGEtMxZ6Pn7nX6++oWWUKSZUammAERUzwPzuwty0FOqAJYj6x3dlqv9pYVvLYU2OFBAAd4ztyo7yeLhd04Vf6Ppl6vhmSosiEp0YOIygMqZ9wQEWX7/UiBxzPxA0UkjIZSMkI4rmrgpLx7ZgCNHBlaIptaG6XYQFtkEtNDGYTLEQLTTnLZ3jVzWMNdx8DqddeuMNFzXNIdJ344m+MyU95cbzth05/tLy71VMZq6kTOAOrDaZyLi/8BaR7dKKcwAAA=&quot;"/>
    <we:property name="creatorSessionId" value="&quot;d07568d1-484c-46e2-8b8a-e3431cb8214c&quot;"/>
    <we:property name="creatorTenantId" value="&quot;4487b52f-f118-4830-b49d-3c298cb71075&quot;"/>
    <we:property name="creatorUserId" value="&quot;100320027EE0AD8E&quot;"/>
    <we:property name="datasetId" value="&quot;db5af8bd-59f4-4d37-a0df-09dae7952038&quot;"/>
    <we:property name="embedUrl" value="&quot;/reportEmbed?reportId=c835f149-d08e-4e30-8ffd-01aacff8c494&amp;config=eyJjbHVzdGVyVXJsIjoiaHR0cHM6Ly9XQUJJLVNPVVRILUFGUklDQS1OT1JUSC1BLVBSSU1BUlktcmVkaXJlY3QuYW5hbHlzaXMud2luZG93cy5uZXQiLCJlbWJlZEZlYXR1cmVzIjp7InVzYWdlTWV0cmljc1ZOZXh0Ijp0cnVlLCJkaXNhYmxlQW5ndWxhckpTQm9vdHN0cmFwUmVwb3J0RW1iZWQiOnRydWV9fQ%3D%3D&amp;disableSensitivityBanner=true&quot;"/>
    <we:property name="initialStateBookmark" value="&quot;H4sIAAAAAAAAA+1Z227bRhD9FYEvaQG1GO5yL/Sb7SQokJtrG+lDYBR7GcpMKFIgKdduoH/vLCn5JtuS5RhRkQAEJO4uD+cMZ87OkF8jnzeTwly8N2OMdqK9qvoyNvWXAefRMCrngx8+vHm3e/jm7/e7717RcDVp86psop2vUWvqEbYf82ZqigBBg59OhpEpigMzCmeZKRocRhOsm6o0Rf4v9otpqq2nOBtGeD4pqtoEyKPWtBhgz2g5ndO949+DIca1+RkeoWv70UOcVHU7P+eOM4UAwJjjXCsOMaNrmn62M3P1+nDTzrD9qmxNXpIBYYzFoDOJqRKgnU6E0HFnYJOXo2JO5era44tJ8FdzauiX/GQ/0x0Dzmw2CySs1SLxDryOHeMJCrYpVsaVz7h03KMzyjKZxnpTLC9jnSZMOG5AK8mYlhtzxExZA8BBAXKnktibjbG0T7hQieIMhU8hAefkpljWCCmRC2E1KOWTFKTYFEs5xVyqQQIdyoOPfbwpFhjJLUgPMoVUCinAw6ZY9AgtWoqqVFsGDtHrdCVWi+etrc6X0SgzdGp5gAQpNTBn1eZowGMep1xqZxwCs0LwJ9hmkjRLwahYOCeQHikXHVqWF+08ce3Fq/NJTWpEGtWj7fozUzr0USc5NTa9wnyN3qFppnUXpq9uTBxV09rhIWbdVNnm7QXhzJc3g1/Yr1Gw5qCuSN66ueOqNcXgz6npF4fZ0+qf/RpJ13y0A7MTGnmQszO1XyYsM05iBZ5iRSSS9IPka4sIN6Ygrf8mbOmk9ljvXXRMXub1QvPZ8Jaxz8aCzO4UA1QiWQZOgeGOUtTYrXD5++nYYj2ossGkrvw0+O3/6/k7yfQPIIu1ES5l6JWT1khm1WqZNZ3Ne9O2JYuWdyfFbMJihhKZBes4iNUq9DAkZSWn7UQnFC5MU1GhzWqZXGGlkTpOJSCToLVHoMLjiZDeCM2TsC3H3HtwsUjN5sH8R461qd3pxVs8w2I5DC7nl6cWj/6jqfO+5OtCZt1QOq5N2fRUKWG9aU0XUPPi9RI0uhFjH0JYD16G0jIsvmZdFAYHVwNhes6Jpu7S7+Fq7+yORjWOejuWaO1XxXR8x/ij6F7jtthqBh1JsibMv56W89SFDZShoOJ3/9TU7ZryEN+Whx8oPGYni96EAD9fazj26cpRVffO+oEcctLJTZwm1EM4ljCpjeUarF9dbedj6hjvqGozxJhaFBAiYaTZ4HuBfVC65u7PHd3ndn5+6xS85a5HZltT5A7rG7SjMVJTHf6MkPrQcBExm/R3zLG5Yn/z38dF00wb9uu6GneXzR91SOaHOA2j3h4IEf3XKYbd/VPwVenzhZLtlj78vMWs7f04nlAANQuvLs7e5GEdG15buIbDF3FNlj7s38N8dNrBvs3b3jnE3BTTcC1RwTYf4wsGcfobxHQcA+x0x4uQrtevf9h+/p3tZ9DZz27Z3xdHne50z205MpqWpPvl/D0Kdnmxma8ob0r/OKC50UtA48qvQnmxh+0/iOWcZlcBrrvhPGtG3yvxneXNPE2e0YC5pMbSuMymqSddRcaVAbtSUu9toEXifWayIMzAU2rtGdc/68HnqQe3p9v+Wdn9rOyeWNllnvpm5pRgUkDCuFWJ26pq7KB/jbAlqfqkN4HFtGlDT9e76DGJ+/zvyq4RWy9Tnu8594FpE5kynyQWdaIg6d41r9wf73mRHjuhUpEqQIMi9dpatV0tx/1B/rR+456Scq3yzTS5WxRv4eNbsQjGOypU8lJ71Fl51K1bAd59Q9yCuvDK7d+jKLwd8ZBqrRkqEQueULQL5Ks/Hd1bEfpE+ZRbC5igc6TyYjtjftDvStsa+f133u8SGJeeOen7xLuJVtO2mRiHB6bEOwgTUVN69Otm5DD4OLfFKi+Fb/2XLprN/gMM+L8WdyAAAA==&quot;"/>
    <we:property name="isFiltersActionButtonVisible" value="true"/>
    <we:property name="isFooterCollapsed" value="true"/>
    <we:property name="pageDisplayName" value="&quot;Home&quot;"/>
    <we:property name="reportEmbeddedTime" value="&quot;2024-01-09T16:25:40.715Z&quot;"/>
    <we:property name="reportName" value="&quot;Capstone 1&quot;"/>
    <we:property name="reportState" value="&quot;CONNECTED&quot;"/>
    <we:property name="reportUrl" value="&quot;/links/d7cMwWPKRm?ctid=4487b52f-f118-4830-b49d-3c298cb71075&amp;pbi_source=linkShar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067F1D7D9B247847EC9AF2BDC004A" ma:contentTypeVersion="7" ma:contentTypeDescription="Create a new document." ma:contentTypeScope="" ma:versionID="b89fb49163e458abd50ee35b06bd43bb">
  <xsd:schema xmlns:xsd="http://www.w3.org/2001/XMLSchema" xmlns:xs="http://www.w3.org/2001/XMLSchema" xmlns:p="http://schemas.microsoft.com/office/2006/metadata/properties" xmlns:ns2="8db530dd-3df5-4454-b7b3-0a36daee0d4f" targetNamespace="http://schemas.microsoft.com/office/2006/metadata/properties" ma:root="true" ma:fieldsID="fc3541c7658cd413699f107dce95321f" ns2:_="">
    <xsd:import namespace="8db530dd-3df5-4454-b7b3-0a36daee0d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530dd-3df5-4454-b7b3-0a36daee0d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FAF7-9E52-49EA-A128-E58BC72FA503}">
  <ds:schemaRefs>
    <ds:schemaRef ds:uri="http://schemas.microsoft.com/sharepoint/v3/contenttype/forms"/>
  </ds:schemaRefs>
</ds:datastoreItem>
</file>

<file path=customXml/itemProps2.xml><?xml version="1.0" encoding="utf-8"?>
<ds:datastoreItem xmlns:ds="http://schemas.openxmlformats.org/officeDocument/2006/customXml" ds:itemID="{29CDDE05-B493-4AE4-BC5A-E94ECBF637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530dd-3df5-4454-b7b3-0a36daee0d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 template azubi</Template>
  <TotalTime>4534</TotalTime>
  <Words>2705</Words>
  <Application>Microsoft Office PowerPoint</Application>
  <PresentationFormat>Widescreen</PresentationFormat>
  <Paragraphs>192</Paragraphs>
  <Slides>30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Bell MT</vt:lpstr>
      <vt:lpstr>Calibri</vt:lpstr>
      <vt:lpstr>Calibri Light</vt:lpstr>
      <vt:lpstr>Consolas</vt:lpstr>
      <vt:lpstr>Times New Roman</vt:lpstr>
      <vt:lpstr>Office Theme</vt:lpstr>
      <vt:lpstr>Unlocking Growth: A Comprehensive Business Intelligence Analysis of Transactional Data</vt:lpstr>
      <vt:lpstr>MEET THE CAPE COD TEAM</vt:lpstr>
      <vt:lpstr>AGENDA</vt:lpstr>
      <vt:lpstr>Introduction</vt:lpstr>
      <vt:lpstr>Project Goal</vt:lpstr>
      <vt:lpstr>Framework: CRIPS-DM</vt:lpstr>
      <vt:lpstr>Analysis Approach</vt:lpstr>
      <vt:lpstr>Transactional Dataset: Overview</vt:lpstr>
      <vt:lpstr>Data Preparation</vt:lpstr>
      <vt:lpstr>Data Analysis</vt:lpstr>
      <vt:lpstr>Initial Observations on Dataset</vt:lpstr>
      <vt:lpstr>The Order ID and Product Count</vt:lpstr>
      <vt:lpstr>PowerPoint Presentation</vt:lpstr>
      <vt:lpstr>Volume of Transaction Per City</vt:lpstr>
      <vt:lpstr>PowerPoint Presentation</vt:lpstr>
      <vt:lpstr>PowerPoint Presentation</vt:lpstr>
      <vt:lpstr>Observations</vt:lpstr>
      <vt:lpstr>PowerPoint Presentation</vt:lpstr>
      <vt:lpstr>PowerPoint Presentation</vt:lpstr>
      <vt:lpstr>Hypothesis: Quantity Ordered, Price Each have a significant effect on Sales </vt:lpstr>
      <vt:lpstr>Questions</vt:lpstr>
      <vt:lpstr>DASHBOARD</vt:lpstr>
      <vt:lpstr>Key Findings </vt:lpstr>
      <vt:lpstr>Key Findings </vt:lpstr>
      <vt:lpstr>Recommendations</vt:lpstr>
      <vt:lpstr>Recommendations</vt:lpstr>
      <vt:lpstr>Recommendations</vt:lpstr>
      <vt:lpstr>Limitations</vt:lpstr>
      <vt:lpstr>References</vt:lpstr>
      <vt:lpstr>Appreciation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Growth: A Comprehensive Business Intelligence Analysis of Transactional Data</dc:title>
  <dc:creator>Regina Naa Dedei Crabbe</dc:creator>
  <cp:lastModifiedBy>Alvin Momoh</cp:lastModifiedBy>
  <cp:revision>44</cp:revision>
  <dcterms:created xsi:type="dcterms:W3CDTF">2024-01-06T06:29:59Z</dcterms:created>
  <dcterms:modified xsi:type="dcterms:W3CDTF">2024-01-11T09:00:48Z</dcterms:modified>
</cp:coreProperties>
</file>