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sldIdLst>
    <p:sldId id="256" r:id="rId2"/>
    <p:sldId id="416" r:id="rId3"/>
    <p:sldId id="417" r:id="rId4"/>
    <p:sldId id="411" r:id="rId5"/>
    <p:sldId id="412" r:id="rId6"/>
    <p:sldId id="413" r:id="rId7"/>
    <p:sldId id="414" r:id="rId8"/>
    <p:sldId id="415" r:id="rId9"/>
    <p:sldId id="41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67" autoAdjust="0"/>
  </p:normalViewPr>
  <p:slideViewPr>
    <p:cSldViewPr>
      <p:cViewPr varScale="1">
        <p:scale>
          <a:sx n="60" d="100"/>
          <a:sy n="60" d="100"/>
        </p:scale>
        <p:origin x="163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EC4897-9196-4F09-B4F6-C7B913EED453}" type="datetimeFigureOut">
              <a:rPr lang="en-US" smtClean="0"/>
              <a:t>5/11/2018</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ACFD64-089D-4ED5-8386-A46E8F91E919}" type="slidenum">
              <a:rPr lang="en-US" smtClean="0"/>
              <a:t>‹#›</a:t>
            </a:fld>
            <a:endParaRPr lang="en-US"/>
          </a:p>
        </p:txBody>
      </p:sp>
    </p:spTree>
    <p:extLst>
      <p:ext uri="{BB962C8B-B14F-4D97-AF65-F5344CB8AC3E}">
        <p14:creationId xmlns:p14="http://schemas.microsoft.com/office/powerpoint/2010/main" val="363733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ACFD64-089D-4ED5-8386-A46E8F91E919}" type="slidenum">
              <a:rPr lang="en-US" smtClean="0"/>
              <a:t>4</a:t>
            </a:fld>
            <a:endParaRPr lang="en-US"/>
          </a:p>
        </p:txBody>
      </p:sp>
    </p:spTree>
    <p:extLst>
      <p:ext uri="{BB962C8B-B14F-4D97-AF65-F5344CB8AC3E}">
        <p14:creationId xmlns:p14="http://schemas.microsoft.com/office/powerpoint/2010/main" val="346269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ACFD64-089D-4ED5-8386-A46E8F91E919}" type="slidenum">
              <a:rPr lang="en-US" smtClean="0"/>
              <a:t>5</a:t>
            </a:fld>
            <a:endParaRPr lang="en-US"/>
          </a:p>
        </p:txBody>
      </p:sp>
    </p:spTree>
    <p:extLst>
      <p:ext uri="{BB962C8B-B14F-4D97-AF65-F5344CB8AC3E}">
        <p14:creationId xmlns:p14="http://schemas.microsoft.com/office/powerpoint/2010/main" val="303031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A9E8B3F-6D54-4AE0-BF41-BC1450806EED}"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E9747F7-A979-4332-949F-1EC7D284209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3A9E8B3F-6D54-4AE0-BF41-BC1450806EED}"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747F7-A979-4332-949F-1EC7D28420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3A9E8B3F-6D54-4AE0-BF41-BC1450806EED}"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747F7-A979-4332-949F-1EC7D28420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lvl1pPr>
              <a:lnSpc>
                <a:spcPct val="150000"/>
              </a:lnSpc>
              <a:spcBef>
                <a:spcPts val="0"/>
              </a:spcBef>
              <a:spcAft>
                <a:spcPts val="0"/>
              </a:spcAft>
              <a:buClr>
                <a:srgbClr val="C00000"/>
              </a:buClr>
              <a:defRPr b="1">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50000"/>
              </a:lnSpc>
              <a:spcBef>
                <a:spcPts val="0"/>
              </a:spcBef>
              <a:spcAft>
                <a:spcPts val="0"/>
              </a:spcAft>
              <a:defRPr b="1">
                <a:latin typeface="Times New Roman" panose="02020603050405020304" pitchFamily="18" charset="0"/>
                <a:ea typeface="微软雅黑" panose="020B0503020204020204" pitchFamily="34" charset="-122"/>
                <a:cs typeface="Times New Roman" panose="02020603050405020304" pitchFamily="18" charset="0"/>
              </a:defRPr>
            </a:lvl2pPr>
            <a:lvl3pPr>
              <a:lnSpc>
                <a:spcPct val="150000"/>
              </a:lnSpc>
              <a:spcBef>
                <a:spcPts val="0"/>
              </a:spcBef>
              <a:spcAft>
                <a:spcPts val="0"/>
              </a:spcAft>
              <a:defRPr b="1">
                <a:latin typeface="Times New Roman" panose="02020603050405020304" pitchFamily="18" charset="0"/>
                <a:ea typeface="微软雅黑" panose="020B0503020204020204" pitchFamily="34" charset="-122"/>
                <a:cs typeface="Times New Roman" panose="02020603050405020304" pitchFamily="18" charset="0"/>
              </a:defRPr>
            </a:lvl3pPr>
            <a:lvl4pPr>
              <a:lnSpc>
                <a:spcPct val="150000"/>
              </a:lnSpc>
              <a:spcBef>
                <a:spcPts val="0"/>
              </a:spcBef>
              <a:spcAft>
                <a:spcPts val="0"/>
              </a:spcAft>
              <a:defRPr b="1">
                <a:latin typeface="Times New Roman" panose="02020603050405020304" pitchFamily="18" charset="0"/>
                <a:ea typeface="微软雅黑" panose="020B0503020204020204" pitchFamily="34" charset="-122"/>
                <a:cs typeface="Times New Roman" panose="02020603050405020304" pitchFamily="18" charset="0"/>
              </a:defRPr>
            </a:lvl4pPr>
            <a:lvl5pPr>
              <a:lnSpc>
                <a:spcPct val="150000"/>
              </a:lnSpc>
              <a:spcBef>
                <a:spcPts val="0"/>
              </a:spcBef>
              <a:spcAft>
                <a:spcPts val="0"/>
              </a:spcAft>
              <a:defRPr b="1">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3A9E8B3F-6D54-4AE0-BF41-BC1450806EED}"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747F7-A979-4332-949F-1EC7D284209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7" name="Date Placeholder 6"/>
          <p:cNvSpPr>
            <a:spLocks noGrp="1"/>
          </p:cNvSpPr>
          <p:nvPr>
            <p:ph type="dt" sz="half" idx="10"/>
          </p:nvPr>
        </p:nvSpPr>
        <p:spPr/>
        <p:txBody>
          <a:bodyPr/>
          <a:lstStyle/>
          <a:p>
            <a:fld id="{3A9E8B3F-6D54-4AE0-BF41-BC1450806EED}" type="datetimeFigureOut">
              <a:rPr lang="en-US" smtClean="0"/>
              <a:t>5/11/2018</a:t>
            </a:fld>
            <a:endParaRPr lang="en-US"/>
          </a:p>
        </p:txBody>
      </p:sp>
      <p:sp>
        <p:nvSpPr>
          <p:cNvPr id="8" name="Slide Number Placeholder 7"/>
          <p:cNvSpPr>
            <a:spLocks noGrp="1"/>
          </p:cNvSpPr>
          <p:nvPr>
            <p:ph type="sldNum" sz="quarter" idx="11"/>
          </p:nvPr>
        </p:nvSpPr>
        <p:spPr/>
        <p:txBody>
          <a:bodyPr/>
          <a:lstStyle/>
          <a:p>
            <a:fld id="{2E9747F7-A979-4332-949F-1EC7D2842094}"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A9E8B3F-6D54-4AE0-BF41-BC1450806EED}"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747F7-A979-4332-949F-1EC7D28420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A9E8B3F-6D54-4AE0-BF41-BC1450806EED}" type="datetimeFigureOut">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9747F7-A979-4332-949F-1EC7D28420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3A9E8B3F-6D54-4AE0-BF41-BC1450806EED}" type="datetimeFigureOut">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9747F7-A979-4332-949F-1EC7D28420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E8B3F-6D54-4AE0-BF41-BC1450806EED}" type="datetimeFigureOut">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9747F7-A979-4332-949F-1EC7D28420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A9E8B3F-6D54-4AE0-BF41-BC1450806EED}"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747F7-A979-4332-949F-1EC7D2842094}" type="slidenum">
              <a:rPr lang="en-US" smtClean="0"/>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A9E8B3F-6D54-4AE0-BF41-BC1450806EED}"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E9747F7-A979-4332-949F-1EC7D2842094}"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smtClean="0"/>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A9E8B3F-6D54-4AE0-BF41-BC1450806EED}" type="datetimeFigureOut">
              <a:rPr lang="en-US" smtClean="0"/>
              <a:t>5/11/2018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E9747F7-A979-4332-949F-1EC7D2842094}"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userDrawn="1"/>
        </p:nvCxnSpPr>
        <p:spPr>
          <a:xfrm flipV="1">
            <a:off x="0" y="1610798"/>
            <a:ext cx="9036496" cy="18002"/>
          </a:xfrm>
          <a:prstGeom prst="line">
            <a:avLst/>
          </a:prstGeom>
        </p:spPr>
        <p:style>
          <a:lnRef idx="3">
            <a:schemeClr val="accent5"/>
          </a:lnRef>
          <a:fillRef idx="0">
            <a:schemeClr val="accent5"/>
          </a:fillRef>
          <a:effectRef idx="2">
            <a:schemeClr val="accent5"/>
          </a:effectRef>
          <a:fontRef idx="minor">
            <a:schemeClr val="tx1"/>
          </a:fontRef>
        </p:style>
      </p:cxnSp>
      <p:pic>
        <p:nvPicPr>
          <p:cNvPr id="3074" name="Picture 2"/>
          <p:cNvPicPr>
            <a:picLocks noChangeAspect="1" noChangeArrowheads="1"/>
          </p:cNvPicPr>
          <p:nvPr userDrawn="1"/>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470774" y="0"/>
            <a:ext cx="1530350" cy="209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algn="l" defTabSz="914400" rtl="0" eaLnBrk="1" latinLnBrk="0" hangingPunct="1">
        <a:spcBef>
          <a:spcPct val="0"/>
        </a:spcBef>
        <a:buNone/>
        <a:defRPr sz="3600" kern="1200" cap="all" spc="-60" baseline="0">
          <a:solidFill>
            <a:schemeClr val="tx1"/>
          </a:solidFill>
          <a:latin typeface="+mj-lt"/>
          <a:ea typeface="+mj-ea"/>
          <a:cs typeface="+mj-cs"/>
        </a:defRPr>
      </a:lvl1pPr>
    </p:titleStyle>
    <p:bodyStyle>
      <a:lvl1pPr marL="457200" indent="-457200" algn="l" defTabSz="914400" rtl="0" eaLnBrk="1" latinLnBrk="0" hangingPunct="1">
        <a:spcBef>
          <a:spcPct val="20000"/>
        </a:spcBef>
        <a:spcAft>
          <a:spcPts val="600"/>
        </a:spcAft>
        <a:buFont typeface="Wingdings" panose="05000000000000000000" pitchFamily="2" charset="2"/>
        <a:buChar char="q"/>
        <a:defRPr sz="28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indent="-182880" algn="l" defTabSz="914400" rtl="0" eaLnBrk="1" latinLnBrk="0" hangingPunct="1">
        <a:spcBef>
          <a:spcPct val="20000"/>
        </a:spcBef>
        <a:buClr>
          <a:schemeClr val="tx2"/>
        </a:buClr>
        <a:buFont typeface="Wingdings" panose="05000000000000000000" pitchFamily="2" charset="2"/>
        <a:buChar char="q"/>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spcBef>
          <a:spcPct val="20000"/>
        </a:spcBef>
        <a:buClr>
          <a:schemeClr val="tx2"/>
        </a:buClr>
        <a:buFont typeface="Wingdings" panose="05000000000000000000" pitchFamily="2" charset="2"/>
        <a:buChar char="q"/>
        <a:defRPr sz="18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spcBef>
          <a:spcPct val="20000"/>
        </a:spcBef>
        <a:buClr>
          <a:schemeClr val="tx2"/>
        </a:buClr>
        <a:buFont typeface="Wingdings" panose="05000000000000000000" pitchFamily="2" charset="2"/>
        <a:buChar char="q"/>
        <a:defRPr sz="18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spcBef>
          <a:spcPct val="20000"/>
        </a:spcBef>
        <a:buClr>
          <a:schemeClr val="tx2"/>
        </a:buClr>
        <a:buFont typeface="Wingdings" panose="05000000000000000000" pitchFamily="2" charset="2"/>
        <a:buChar char="q"/>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ctrTitle"/>
          </p:nvPr>
        </p:nvSpPr>
        <p:spPr>
          <a:xfrm>
            <a:off x="107504" y="228600"/>
            <a:ext cx="9036496" cy="4571999"/>
          </a:xfrm>
        </p:spPr>
        <p:txBody>
          <a:bodyPr/>
          <a:lstStyle/>
          <a:p>
            <a:pPr algn="ctr"/>
            <a:r>
              <a:rPr lang="en-US" altLang="zh-CN" sz="2800" dirty="0">
                <a:solidFill>
                  <a:srgbClr val="FFFF00"/>
                </a:solidFill>
                <a:ea typeface="华文新魏" pitchFamily="2" charset="-122"/>
                <a:cs typeface="Times New Roman" panose="02020603050405020304" pitchFamily="18" charset="0"/>
              </a:rPr>
              <a:t>Digital Image </a:t>
            </a:r>
            <a:r>
              <a:rPr lang="en-US" altLang="zh-CN" sz="2800" dirty="0" smtClean="0">
                <a:solidFill>
                  <a:srgbClr val="FFFF00"/>
                </a:solidFill>
                <a:ea typeface="华文新魏" pitchFamily="2" charset="-122"/>
                <a:cs typeface="Times New Roman" panose="02020603050405020304" pitchFamily="18" charset="0"/>
              </a:rPr>
              <a:t>Processing and analysis</a:t>
            </a:r>
            <a:br>
              <a:rPr lang="en-US" altLang="zh-CN" sz="2800" dirty="0" smtClean="0">
                <a:solidFill>
                  <a:srgbClr val="FFFF00"/>
                </a:solidFill>
                <a:ea typeface="华文新魏" pitchFamily="2" charset="-122"/>
                <a:cs typeface="Times New Roman" panose="02020603050405020304" pitchFamily="18" charset="0"/>
              </a:rPr>
            </a:br>
            <a:r>
              <a:rPr lang="en-US" altLang="zh-CN" sz="7200" dirty="0" smtClean="0">
                <a:solidFill>
                  <a:srgbClr val="FFFF00"/>
                </a:solidFill>
              </a:rPr>
              <a:t/>
            </a:r>
            <a:br>
              <a:rPr lang="en-US" altLang="zh-CN" sz="7200" dirty="0" smtClean="0">
                <a:solidFill>
                  <a:srgbClr val="FFFF00"/>
                </a:solidFill>
              </a:rPr>
            </a:br>
            <a:r>
              <a:rPr lang="zh-CN" altLang="en-US" sz="7200" b="1" dirty="0" smtClean="0">
                <a:solidFill>
                  <a:schemeClr val="bg1"/>
                </a:solidFill>
                <a:latin typeface="Times New Roman" panose="02020603050405020304" pitchFamily="18" charset="0"/>
                <a:cs typeface="Times New Roman" panose="02020603050405020304" pitchFamily="18" charset="0"/>
              </a:rPr>
              <a:t>数字图像处理与分析</a:t>
            </a:r>
            <a:r>
              <a:rPr lang="en-US" altLang="zh-CN" sz="7200" b="1" dirty="0" smtClean="0">
                <a:solidFill>
                  <a:schemeClr val="bg1"/>
                </a:solidFill>
                <a:latin typeface="Times New Roman" panose="02020603050405020304" pitchFamily="18" charset="0"/>
                <a:cs typeface="Times New Roman" panose="02020603050405020304" pitchFamily="18" charset="0"/>
              </a:rPr>
              <a:t/>
            </a:r>
            <a:br>
              <a:rPr lang="en-US" altLang="zh-CN" sz="7200" b="1" dirty="0" smtClean="0">
                <a:solidFill>
                  <a:schemeClr val="bg1"/>
                </a:solidFill>
                <a:latin typeface="Times New Roman" panose="02020603050405020304" pitchFamily="18" charset="0"/>
                <a:cs typeface="Times New Roman" panose="02020603050405020304" pitchFamily="18" charset="0"/>
              </a:rPr>
            </a:br>
            <a:r>
              <a:rPr lang="zh-CN" altLang="en-US" sz="7200" b="1" dirty="0" smtClean="0">
                <a:solidFill>
                  <a:schemeClr val="bg1"/>
                </a:solidFill>
                <a:latin typeface="Times New Roman" panose="02020603050405020304" pitchFamily="18" charset="0"/>
                <a:cs typeface="Times New Roman" panose="02020603050405020304" pitchFamily="18" charset="0"/>
              </a:rPr>
              <a:t>（第</a:t>
            </a:r>
            <a:r>
              <a:rPr lang="en-US" altLang="zh-CN" sz="7200" b="1" dirty="0" smtClean="0">
                <a:solidFill>
                  <a:schemeClr val="bg1"/>
                </a:solidFill>
                <a:latin typeface="Times New Roman" panose="02020603050405020304" pitchFamily="18" charset="0"/>
                <a:cs typeface="Times New Roman" panose="02020603050405020304" pitchFamily="18" charset="0"/>
              </a:rPr>
              <a:t>2</a:t>
            </a:r>
            <a:r>
              <a:rPr lang="zh-CN" altLang="en-US" sz="7200" b="1" dirty="0" smtClean="0">
                <a:solidFill>
                  <a:schemeClr val="bg1"/>
                </a:solidFill>
                <a:latin typeface="Times New Roman" panose="02020603050405020304" pitchFamily="18" charset="0"/>
                <a:cs typeface="Times New Roman" panose="02020603050405020304" pitchFamily="18" charset="0"/>
              </a:rPr>
              <a:t>版）</a:t>
            </a:r>
            <a:endParaRPr lang="en-US" sz="7200" b="1" dirty="0">
              <a:solidFill>
                <a:schemeClr val="bg1"/>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457200" y="4800600"/>
            <a:ext cx="7139136" cy="914400"/>
          </a:xfrm>
        </p:spPr>
        <p:txBody>
          <a:bodyPr>
            <a:normAutofit fontScale="92500" lnSpcReduction="20000"/>
          </a:bodyPr>
          <a:lstStyle/>
          <a:p>
            <a:r>
              <a:rPr lang="zh-CN" altLang="en-US" sz="2800" b="1" dirty="0" smtClean="0">
                <a:solidFill>
                  <a:srgbClr val="FF0000"/>
                </a:solidFill>
                <a:latin typeface="华文行楷" panose="02010800040101010101" pitchFamily="2" charset="-122"/>
                <a:ea typeface="华文行楷" panose="02010800040101010101" pitchFamily="2" charset="-122"/>
              </a:rPr>
              <a:t>主讲：刘纯平</a:t>
            </a:r>
            <a:endParaRPr lang="en-US" altLang="zh-CN" sz="2800" b="1" dirty="0" smtClean="0">
              <a:solidFill>
                <a:srgbClr val="FF0000"/>
              </a:solidFill>
              <a:latin typeface="华文行楷" panose="02010800040101010101" pitchFamily="2" charset="-122"/>
              <a:ea typeface="华文行楷" panose="02010800040101010101" pitchFamily="2" charset="-122"/>
            </a:endParaRPr>
          </a:p>
          <a:p>
            <a:r>
              <a:rPr lang="zh-CN" altLang="en-US" sz="2800" b="1" dirty="0" smtClean="0">
                <a:solidFill>
                  <a:srgbClr val="FF0000"/>
                </a:solidFill>
                <a:latin typeface="华文行楷" panose="02010800040101010101" pitchFamily="2" charset="-122"/>
                <a:ea typeface="华文行楷" panose="02010800040101010101" pitchFamily="2" charset="-122"/>
              </a:rPr>
              <a:t>苏州大学计算机科学与技术学院</a:t>
            </a:r>
            <a:endParaRPr lang="en-US" sz="2800" b="1" dirty="0">
              <a:solidFill>
                <a:srgbClr val="FF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771591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7620000" cy="1371600"/>
          </a:xfrm>
        </p:spPr>
        <p:txBody>
          <a:bodyPr/>
          <a:lstStyle/>
          <a:p>
            <a:r>
              <a:rPr lang="zh-CN" altLang="en-US" dirty="0" smtClean="0"/>
              <a:t>作业</a:t>
            </a:r>
            <a:r>
              <a:rPr lang="en-US" altLang="zh-CN" dirty="0" smtClean="0"/>
              <a:t>4 </a:t>
            </a:r>
            <a:r>
              <a:rPr lang="zh-CN" altLang="en-US" dirty="0" smtClean="0"/>
              <a:t>基于身份证图像的身份信息确认系统设计与实现</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要求功能</a:t>
            </a:r>
            <a:endParaRPr lang="en-US" altLang="zh-CN" dirty="0" smtClean="0"/>
          </a:p>
          <a:p>
            <a:pPr lvl="1"/>
            <a:r>
              <a:rPr lang="zh-CN" altLang="en-US" dirty="0" smtClean="0"/>
              <a:t>提取身份证图像上所有基本信息，包括文字、数字与图像</a:t>
            </a:r>
            <a:endParaRPr lang="en-US" altLang="zh-CN" dirty="0" smtClean="0"/>
          </a:p>
          <a:p>
            <a:pPr lvl="1"/>
            <a:r>
              <a:rPr lang="zh-CN" altLang="en-US" dirty="0"/>
              <a:t>能</a:t>
            </a:r>
            <a:r>
              <a:rPr lang="zh-CN" altLang="en-US" dirty="0" smtClean="0"/>
              <a:t>将提取的所有信息保存到数据库中</a:t>
            </a:r>
            <a:endParaRPr lang="en-US" altLang="zh-CN" dirty="0" smtClean="0"/>
          </a:p>
          <a:p>
            <a:pPr lvl="1"/>
            <a:r>
              <a:rPr lang="zh-CN" altLang="en-US" dirty="0" smtClean="0"/>
              <a:t>根据摄像头实时采集人脸图像与数据库中保存身份证照图像进行人脸验证，需要判断采集人脸图像是否是照片代替</a:t>
            </a:r>
            <a:endParaRPr lang="en-US" altLang="zh-CN" dirty="0" smtClean="0"/>
          </a:p>
          <a:p>
            <a:pPr lvl="1"/>
            <a:r>
              <a:rPr lang="zh-CN" altLang="en-US" dirty="0" smtClean="0"/>
              <a:t>授权学校在线课堂课程学习操作，自动填入身份证的基本信息和生成初始密码。</a:t>
            </a:r>
            <a:endParaRPr lang="en-US" altLang="zh-CN" dirty="0" smtClean="0"/>
          </a:p>
          <a:p>
            <a:pPr lvl="1"/>
            <a:endParaRPr lang="zh-CN" altLang="en-US" dirty="0"/>
          </a:p>
        </p:txBody>
      </p:sp>
    </p:spTree>
    <p:extLst>
      <p:ext uri="{BB962C8B-B14F-4D97-AF65-F5344CB8AC3E}">
        <p14:creationId xmlns:p14="http://schemas.microsoft.com/office/powerpoint/2010/main" val="184116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提交要求</a:t>
            </a:r>
            <a:endParaRPr lang="en-US" altLang="zh-CN" dirty="0" smtClean="0"/>
          </a:p>
          <a:p>
            <a:pPr lvl="1"/>
            <a:r>
              <a:rPr lang="zh-CN" altLang="en-US" dirty="0" smtClean="0"/>
              <a:t>技术报告文件</a:t>
            </a:r>
            <a:endParaRPr lang="en-US" altLang="zh-CN" dirty="0" smtClean="0"/>
          </a:p>
          <a:p>
            <a:pPr lvl="1"/>
            <a:r>
              <a:rPr lang="zh-CN" altLang="en-US" dirty="0" smtClean="0"/>
              <a:t>系统可执行程序</a:t>
            </a:r>
            <a:endParaRPr lang="en-US" altLang="zh-CN" dirty="0" smtClean="0"/>
          </a:p>
          <a:p>
            <a:pPr lvl="1"/>
            <a:r>
              <a:rPr lang="zh-CN" altLang="en-US" dirty="0" smtClean="0"/>
              <a:t>系统源代码（需要有关键函数的注释）</a:t>
            </a:r>
            <a:endParaRPr lang="en-US" altLang="zh-CN" dirty="0" smtClean="0"/>
          </a:p>
          <a:p>
            <a:pPr lvl="1"/>
            <a:r>
              <a:rPr lang="zh-CN" altLang="en-US" dirty="0" smtClean="0"/>
              <a:t>系统操作指南</a:t>
            </a:r>
            <a:endParaRPr lang="en-US" altLang="zh-CN" dirty="0" smtClean="0"/>
          </a:p>
          <a:p>
            <a:pPr lvl="1"/>
            <a:r>
              <a:rPr lang="zh-CN" altLang="en-US" dirty="0" smtClean="0"/>
              <a:t>演示</a:t>
            </a:r>
            <a:r>
              <a:rPr lang="en-US" altLang="zh-CN" dirty="0" err="1" smtClean="0"/>
              <a:t>ppt</a:t>
            </a:r>
            <a:r>
              <a:rPr lang="zh-CN" altLang="en-US" smtClean="0"/>
              <a:t>及程序运行各功能展示效果截图。</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39215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技术报告格式</a:t>
            </a:r>
            <a:endParaRPr lang="zh-CN" altLang="en-US" dirty="0"/>
          </a:p>
        </p:txBody>
      </p:sp>
      <p:sp>
        <p:nvSpPr>
          <p:cNvPr id="3" name="内容占位符 2"/>
          <p:cNvSpPr>
            <a:spLocks noGrp="1"/>
          </p:cNvSpPr>
          <p:nvPr>
            <p:ph idx="1"/>
          </p:nvPr>
        </p:nvSpPr>
        <p:spPr>
          <a:xfrm>
            <a:off x="457200" y="1752600"/>
            <a:ext cx="8435280" cy="4988768"/>
          </a:xfrm>
        </p:spPr>
        <p:txBody>
          <a:bodyPr>
            <a:normAutofit fontScale="92500" lnSpcReduction="10000"/>
          </a:bodyPr>
          <a:lstStyle/>
          <a:p>
            <a:r>
              <a:rPr lang="zh-CN" altLang="en-US" sz="2400" dirty="0"/>
              <a:t> </a:t>
            </a:r>
            <a:r>
              <a:rPr lang="zh-CN" altLang="en-US" sz="2400" dirty="0" smtClean="0"/>
              <a:t>项目概述</a:t>
            </a:r>
            <a:endParaRPr lang="en-US" altLang="zh-CN" sz="2400" dirty="0" smtClean="0"/>
          </a:p>
          <a:p>
            <a:pPr lvl="1"/>
            <a:r>
              <a:rPr lang="zh-CN" altLang="en-US" sz="2000" dirty="0" smtClean="0"/>
              <a:t>阐述</a:t>
            </a:r>
            <a:r>
              <a:rPr lang="zh-CN" altLang="en-US" sz="2000" dirty="0"/>
              <a:t>与项目来源相关的技术</a:t>
            </a:r>
            <a:r>
              <a:rPr lang="zh-CN" altLang="en-US" sz="2000" dirty="0" smtClean="0"/>
              <a:t>背景</a:t>
            </a:r>
            <a:endParaRPr lang="en-US" altLang="zh-CN" sz="2000" dirty="0" smtClean="0"/>
          </a:p>
          <a:p>
            <a:pPr lvl="1"/>
            <a:r>
              <a:rPr lang="zh-CN" altLang="en-US" sz="2000" dirty="0" smtClean="0"/>
              <a:t>现有</a:t>
            </a:r>
            <a:r>
              <a:rPr lang="zh-CN" altLang="en-US" sz="2000" dirty="0"/>
              <a:t>技术基础和工作基础</a:t>
            </a:r>
            <a:r>
              <a:rPr lang="en-US" altLang="zh-CN" sz="2000" dirty="0"/>
              <a:t>,</a:t>
            </a:r>
            <a:r>
              <a:rPr lang="zh-CN" altLang="en-US" sz="2000" dirty="0"/>
              <a:t>包括前期所取得的成果或技术</a:t>
            </a:r>
            <a:r>
              <a:rPr lang="en-US" altLang="zh-CN" sz="2000" dirty="0"/>
              <a:t>(</a:t>
            </a:r>
            <a:r>
              <a:rPr lang="zh-CN" altLang="en-US" sz="2000" dirty="0"/>
              <a:t>工艺</a:t>
            </a:r>
            <a:r>
              <a:rPr lang="en-US" altLang="zh-CN" sz="2000" dirty="0"/>
              <a:t>)</a:t>
            </a:r>
            <a:r>
              <a:rPr lang="zh-CN" altLang="en-US" sz="2000" dirty="0"/>
              <a:t>情况</a:t>
            </a:r>
            <a:r>
              <a:rPr lang="en-US" altLang="zh-CN" sz="2000" dirty="0"/>
              <a:t>,</a:t>
            </a:r>
            <a:r>
              <a:rPr lang="zh-CN" altLang="en-US" sz="2000" dirty="0"/>
              <a:t>相关领域的研究开发情况及与国内外同类技术比较情况</a:t>
            </a:r>
            <a:r>
              <a:rPr lang="en-US" altLang="zh-CN" sz="2000" dirty="0" smtClean="0"/>
              <a:t>.</a:t>
            </a:r>
          </a:p>
          <a:p>
            <a:r>
              <a:rPr lang="zh-CN" altLang="en-US" sz="2400" dirty="0" smtClean="0"/>
              <a:t>应用</a:t>
            </a:r>
            <a:r>
              <a:rPr lang="zh-CN" altLang="en-US" sz="2400" dirty="0"/>
              <a:t>领域 </a:t>
            </a:r>
            <a:endParaRPr lang="en-US" altLang="zh-CN" sz="2400" dirty="0" smtClean="0"/>
          </a:p>
          <a:p>
            <a:pPr lvl="1"/>
            <a:r>
              <a:rPr lang="zh-CN" altLang="en-US" sz="2000" dirty="0" smtClean="0"/>
              <a:t>项目</a:t>
            </a:r>
            <a:r>
              <a:rPr lang="zh-CN" altLang="en-US" sz="2000" dirty="0"/>
              <a:t>的技术总体目标</a:t>
            </a:r>
            <a:r>
              <a:rPr lang="en-US" altLang="zh-CN" sz="2000" dirty="0"/>
              <a:t>,</a:t>
            </a:r>
            <a:r>
              <a:rPr lang="zh-CN" altLang="en-US" sz="2000" dirty="0"/>
              <a:t>内容及技术指标</a:t>
            </a:r>
            <a:r>
              <a:rPr lang="en-US" altLang="zh-CN" sz="2000" dirty="0"/>
              <a:t>(</a:t>
            </a:r>
            <a:r>
              <a:rPr lang="zh-CN" altLang="en-US" sz="2000" dirty="0"/>
              <a:t>参照合同</a:t>
            </a:r>
            <a:r>
              <a:rPr lang="en-US" altLang="zh-CN" sz="2000" dirty="0" smtClean="0"/>
              <a:t>)</a:t>
            </a:r>
          </a:p>
          <a:p>
            <a:pPr lvl="1"/>
            <a:r>
              <a:rPr lang="zh-CN" altLang="en-US" sz="2000" dirty="0" smtClean="0"/>
              <a:t>项目</a:t>
            </a:r>
            <a:r>
              <a:rPr lang="zh-CN" altLang="en-US" sz="2000" dirty="0"/>
              <a:t>成果涉及的科技领域及推广应用的范围</a:t>
            </a:r>
            <a:r>
              <a:rPr lang="en-US" altLang="zh-CN" sz="2000" dirty="0"/>
              <a:t>. </a:t>
            </a:r>
            <a:endParaRPr lang="en-US" altLang="zh-CN" sz="2000" dirty="0" smtClean="0"/>
          </a:p>
          <a:p>
            <a:r>
              <a:rPr lang="zh-CN" altLang="en-US" sz="2400" dirty="0" smtClean="0"/>
              <a:t>技术方案</a:t>
            </a:r>
            <a:r>
              <a:rPr lang="zh-CN" altLang="en-US" sz="2400" dirty="0"/>
              <a:t>及原理 </a:t>
            </a:r>
            <a:endParaRPr lang="en-US" altLang="zh-CN" sz="2400" dirty="0" smtClean="0"/>
          </a:p>
          <a:p>
            <a:pPr lvl="1"/>
            <a:r>
              <a:rPr lang="zh-CN" altLang="en-US" sz="2000" dirty="0" smtClean="0"/>
              <a:t>项目</a:t>
            </a:r>
            <a:r>
              <a:rPr lang="zh-CN" altLang="en-US" sz="2000" dirty="0"/>
              <a:t>技术总体</a:t>
            </a:r>
            <a:r>
              <a:rPr lang="zh-CN" altLang="en-US" sz="2000" dirty="0" smtClean="0"/>
              <a:t>方案</a:t>
            </a:r>
            <a:endParaRPr lang="en-US" altLang="zh-CN" sz="2000" dirty="0" smtClean="0"/>
          </a:p>
          <a:p>
            <a:pPr lvl="1"/>
            <a:r>
              <a:rPr lang="zh-CN" altLang="en-US" sz="2000" dirty="0" smtClean="0"/>
              <a:t>技术路线</a:t>
            </a:r>
            <a:endParaRPr lang="en-US" altLang="zh-CN" sz="2000" dirty="0" smtClean="0"/>
          </a:p>
          <a:p>
            <a:pPr lvl="1"/>
            <a:r>
              <a:rPr lang="zh-CN" altLang="en-US" sz="2000" dirty="0" smtClean="0"/>
              <a:t>项目</a:t>
            </a:r>
            <a:r>
              <a:rPr lang="zh-CN" altLang="en-US" sz="2000" dirty="0"/>
              <a:t>过程管理的方法</a:t>
            </a:r>
            <a:r>
              <a:rPr lang="en-US" altLang="zh-CN" sz="2000" dirty="0"/>
              <a:t>. </a:t>
            </a:r>
            <a:endParaRPr lang="en-US" altLang="zh-CN" sz="2000" dirty="0" smtClean="0"/>
          </a:p>
        </p:txBody>
      </p:sp>
    </p:spTree>
    <p:extLst>
      <p:ext uri="{BB962C8B-B14F-4D97-AF65-F5344CB8AC3E}">
        <p14:creationId xmlns:p14="http://schemas.microsoft.com/office/powerpoint/2010/main" val="67510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技术报告格式</a:t>
            </a:r>
            <a:endParaRPr lang="zh-CN" altLang="en-US" dirty="0"/>
          </a:p>
        </p:txBody>
      </p:sp>
      <p:sp>
        <p:nvSpPr>
          <p:cNvPr id="3" name="内容占位符 2"/>
          <p:cNvSpPr>
            <a:spLocks noGrp="1"/>
          </p:cNvSpPr>
          <p:nvPr>
            <p:ph idx="1"/>
          </p:nvPr>
        </p:nvSpPr>
        <p:spPr>
          <a:xfrm>
            <a:off x="457200" y="1752600"/>
            <a:ext cx="8435280" cy="4988768"/>
          </a:xfrm>
        </p:spPr>
        <p:txBody>
          <a:bodyPr>
            <a:normAutofit fontScale="92500" lnSpcReduction="10000"/>
          </a:bodyPr>
          <a:lstStyle/>
          <a:p>
            <a:r>
              <a:rPr lang="zh-CN" altLang="en-US" sz="2000" dirty="0" smtClean="0"/>
              <a:t>关键</a:t>
            </a:r>
            <a:r>
              <a:rPr lang="zh-CN" altLang="en-US" sz="2000" dirty="0"/>
              <a:t>技术的</a:t>
            </a:r>
            <a:r>
              <a:rPr lang="zh-CN" altLang="en-US" sz="2000" dirty="0" smtClean="0"/>
              <a:t>科学性、先进性</a:t>
            </a:r>
            <a:r>
              <a:rPr lang="zh-CN" altLang="en-US" sz="2000" dirty="0"/>
              <a:t>和创新性  </a:t>
            </a:r>
            <a:endParaRPr lang="en-US" altLang="zh-CN" sz="2000" dirty="0" smtClean="0"/>
          </a:p>
          <a:p>
            <a:pPr lvl="1"/>
            <a:r>
              <a:rPr lang="zh-CN" altLang="en-US" sz="1800" dirty="0" smtClean="0"/>
              <a:t>项目</a:t>
            </a:r>
            <a:r>
              <a:rPr lang="zh-CN" altLang="en-US" sz="1800" dirty="0"/>
              <a:t>特色及解决的关键技术及</a:t>
            </a:r>
            <a:r>
              <a:rPr lang="zh-CN" altLang="en-US" sz="1800" dirty="0" smtClean="0"/>
              <a:t>内容</a:t>
            </a:r>
            <a:endParaRPr lang="en-US" altLang="zh-CN" sz="1800" dirty="0" smtClean="0"/>
          </a:p>
          <a:p>
            <a:pPr lvl="1"/>
            <a:r>
              <a:rPr lang="zh-CN" altLang="en-US" sz="1800" dirty="0" smtClean="0"/>
              <a:t>取得</a:t>
            </a:r>
            <a:r>
              <a:rPr lang="zh-CN" altLang="en-US" sz="1800" dirty="0"/>
              <a:t>的专利</a:t>
            </a:r>
            <a:r>
              <a:rPr lang="en-US" altLang="zh-CN" sz="1800" dirty="0"/>
              <a:t>(</a:t>
            </a:r>
            <a:r>
              <a:rPr lang="zh-CN" altLang="en-US" sz="1800" dirty="0"/>
              <a:t>尤其是发明专利和取得的国外专利</a:t>
            </a:r>
            <a:r>
              <a:rPr lang="en-US" altLang="zh-CN" sz="1800" dirty="0"/>
              <a:t>)</a:t>
            </a:r>
            <a:r>
              <a:rPr lang="zh-CN" altLang="en-US" sz="1800" dirty="0"/>
              <a:t>及知识产权</a:t>
            </a:r>
            <a:r>
              <a:rPr lang="zh-CN" altLang="en-US" sz="1800" dirty="0" smtClean="0"/>
              <a:t>分析</a:t>
            </a:r>
            <a:endParaRPr lang="en-US" altLang="zh-CN" sz="1800" dirty="0" smtClean="0"/>
          </a:p>
          <a:p>
            <a:pPr lvl="1"/>
            <a:r>
              <a:rPr lang="zh-CN" altLang="en-US" sz="1800" dirty="0" smtClean="0"/>
              <a:t>项目</a:t>
            </a:r>
            <a:r>
              <a:rPr lang="zh-CN" altLang="en-US" sz="1800" dirty="0"/>
              <a:t>涉及到的技术改造</a:t>
            </a:r>
            <a:r>
              <a:rPr lang="en-US" altLang="zh-CN" sz="1800" dirty="0"/>
              <a:t>,</a:t>
            </a:r>
            <a:r>
              <a:rPr lang="zh-CN" altLang="en-US" sz="1800" dirty="0"/>
              <a:t>技术引进及国际</a:t>
            </a:r>
            <a:r>
              <a:rPr lang="zh-CN" altLang="en-US" sz="1800" dirty="0" smtClean="0"/>
              <a:t>合作</a:t>
            </a:r>
            <a:endParaRPr lang="en-US" altLang="zh-CN" sz="1800" dirty="0" smtClean="0"/>
          </a:p>
          <a:p>
            <a:pPr lvl="1"/>
            <a:r>
              <a:rPr lang="zh-CN" altLang="en-US" sz="1800" dirty="0" smtClean="0"/>
              <a:t>项目</a:t>
            </a:r>
            <a:r>
              <a:rPr lang="zh-CN" altLang="en-US" sz="1800" dirty="0"/>
              <a:t>技术水平与国内外的对比评价</a:t>
            </a:r>
            <a:r>
              <a:rPr lang="en-US" altLang="zh-CN" sz="1800" dirty="0"/>
              <a:t>. </a:t>
            </a:r>
            <a:endParaRPr lang="en-US" altLang="zh-CN" sz="1800" dirty="0" smtClean="0"/>
          </a:p>
          <a:p>
            <a:r>
              <a:rPr lang="zh-CN" altLang="en-US" sz="2000" dirty="0" smtClean="0"/>
              <a:t>项目</a:t>
            </a:r>
            <a:r>
              <a:rPr lang="zh-CN" altLang="en-US" sz="2000" dirty="0"/>
              <a:t>的</a:t>
            </a:r>
            <a:r>
              <a:rPr lang="zh-CN" altLang="en-US" sz="2000" dirty="0" smtClean="0"/>
              <a:t>规模、功能</a:t>
            </a:r>
            <a:r>
              <a:rPr lang="zh-CN" altLang="en-US" sz="2000" dirty="0"/>
              <a:t>及系统性能 </a:t>
            </a:r>
            <a:endParaRPr lang="en-US" altLang="zh-CN" sz="2000" dirty="0" smtClean="0"/>
          </a:p>
          <a:p>
            <a:pPr lvl="1"/>
            <a:r>
              <a:rPr lang="zh-CN" altLang="en-US" sz="1800" dirty="0" smtClean="0"/>
              <a:t>系统</a:t>
            </a:r>
            <a:r>
              <a:rPr lang="zh-CN" altLang="en-US" sz="1800" dirty="0"/>
              <a:t>运行的硬件和网络支撑</a:t>
            </a:r>
            <a:r>
              <a:rPr lang="zh-CN" altLang="en-US" sz="1800" dirty="0" smtClean="0"/>
              <a:t>环境</a:t>
            </a:r>
            <a:endParaRPr lang="en-US" altLang="zh-CN" sz="1800" dirty="0" smtClean="0"/>
          </a:p>
          <a:p>
            <a:pPr lvl="1"/>
            <a:r>
              <a:rPr lang="zh-CN" altLang="en-US" sz="1800" dirty="0" smtClean="0"/>
              <a:t>应用覆盖面</a:t>
            </a:r>
            <a:endParaRPr lang="en-US" altLang="zh-CN" sz="1800" dirty="0" smtClean="0"/>
          </a:p>
          <a:p>
            <a:pPr lvl="1"/>
            <a:r>
              <a:rPr lang="zh-CN" altLang="en-US" sz="1800" dirty="0" smtClean="0"/>
              <a:t>软件</a:t>
            </a:r>
            <a:r>
              <a:rPr lang="zh-CN" altLang="en-US" sz="1800" dirty="0"/>
              <a:t>各个子系统的功能</a:t>
            </a:r>
            <a:r>
              <a:rPr lang="zh-CN" altLang="en-US" sz="1800" dirty="0" smtClean="0"/>
              <a:t>模块</a:t>
            </a:r>
            <a:endParaRPr lang="en-US" altLang="zh-CN" sz="1800" dirty="0" smtClean="0"/>
          </a:p>
          <a:p>
            <a:pPr lvl="1"/>
            <a:r>
              <a:rPr lang="zh-CN" altLang="en-US" sz="1800" dirty="0" smtClean="0"/>
              <a:t>各个</a:t>
            </a:r>
            <a:r>
              <a:rPr lang="zh-CN" altLang="en-US" sz="1800" dirty="0"/>
              <a:t>子系统的性能描述</a:t>
            </a:r>
            <a:r>
              <a:rPr lang="en-US" altLang="zh-CN" sz="1800" dirty="0"/>
              <a:t>. </a:t>
            </a:r>
            <a:endParaRPr lang="en-US" altLang="zh-CN" sz="1800" dirty="0" smtClean="0"/>
          </a:p>
          <a:p>
            <a:r>
              <a:rPr lang="zh-CN" altLang="en-US" sz="2000" dirty="0" smtClean="0"/>
              <a:t>应用</a:t>
            </a:r>
            <a:r>
              <a:rPr lang="zh-CN" altLang="en-US" sz="2000" dirty="0"/>
              <a:t>情况及分析 </a:t>
            </a:r>
            <a:endParaRPr lang="en-US" altLang="zh-CN" sz="2000" dirty="0" smtClean="0"/>
          </a:p>
          <a:p>
            <a:pPr lvl="1"/>
            <a:r>
              <a:rPr lang="zh-CN" altLang="en-US" sz="1800" dirty="0" smtClean="0"/>
              <a:t>成果</a:t>
            </a:r>
            <a:r>
              <a:rPr lang="zh-CN" altLang="en-US" sz="1800" dirty="0"/>
              <a:t>目前的应用</a:t>
            </a:r>
            <a:r>
              <a:rPr lang="en-US" altLang="zh-CN" sz="1800" dirty="0"/>
              <a:t>,</a:t>
            </a:r>
            <a:r>
              <a:rPr lang="zh-CN" altLang="en-US" sz="1800" dirty="0"/>
              <a:t>转化情况</a:t>
            </a:r>
            <a:r>
              <a:rPr lang="en-US" altLang="zh-CN" sz="1800" dirty="0"/>
              <a:t>(</a:t>
            </a:r>
            <a:r>
              <a:rPr lang="zh-CN" altLang="en-US" sz="1800" dirty="0"/>
              <a:t>包括与用户或企业等的合作状况</a:t>
            </a:r>
            <a:r>
              <a:rPr lang="en-US" altLang="zh-CN" sz="1800" dirty="0"/>
              <a:t>)</a:t>
            </a:r>
            <a:r>
              <a:rPr lang="zh-CN" altLang="en-US" sz="1800" dirty="0"/>
              <a:t>及推广应用的范围</a:t>
            </a:r>
            <a:r>
              <a:rPr lang="en-US" altLang="zh-CN" sz="1800" dirty="0"/>
              <a:t>,</a:t>
            </a:r>
            <a:r>
              <a:rPr lang="zh-CN" altLang="en-US" sz="1800" dirty="0"/>
              <a:t>条件和前景分析</a:t>
            </a:r>
          </a:p>
        </p:txBody>
      </p:sp>
    </p:spTree>
    <p:extLst>
      <p:ext uri="{BB962C8B-B14F-4D97-AF65-F5344CB8AC3E}">
        <p14:creationId xmlns:p14="http://schemas.microsoft.com/office/powerpoint/2010/main" val="32030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技术报告格式</a:t>
            </a:r>
            <a:r>
              <a:rPr lang="en-US" altLang="zh-CN" dirty="0" smtClean="0"/>
              <a:t>2</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立</a:t>
            </a:r>
            <a:r>
              <a:rPr lang="zh-CN" altLang="en-US" dirty="0"/>
              <a:t>题依据、目的</a:t>
            </a:r>
            <a:r>
              <a:rPr lang="zh-CN" altLang="en-US" dirty="0" smtClean="0"/>
              <a:t>意义</a:t>
            </a:r>
            <a:endParaRPr lang="en-US" altLang="zh-CN" dirty="0" smtClean="0"/>
          </a:p>
          <a:p>
            <a:pPr lvl="1"/>
            <a:r>
              <a:rPr lang="zh-CN" altLang="en-US" dirty="0" smtClean="0"/>
              <a:t>该</a:t>
            </a:r>
            <a:r>
              <a:rPr lang="zh-CN" altLang="en-US" dirty="0"/>
              <a:t>研究领域的现状（立项时），存在什么的问题，本研究想解决什么问题？有何意义？得到哪些资助</a:t>
            </a:r>
            <a:r>
              <a:rPr lang="en-US" altLang="zh-CN" dirty="0"/>
              <a:t>(</a:t>
            </a:r>
            <a:r>
              <a:rPr lang="zh-CN" altLang="en-US" dirty="0"/>
              <a:t>课题来源</a:t>
            </a:r>
            <a:r>
              <a:rPr lang="en-US" altLang="zh-CN" dirty="0"/>
              <a:t>)</a:t>
            </a:r>
            <a:r>
              <a:rPr lang="zh-CN" altLang="en-US" dirty="0"/>
              <a:t>，起止时间</a:t>
            </a:r>
            <a:r>
              <a:rPr lang="zh-CN" altLang="en-US" dirty="0" smtClean="0"/>
              <a:t>。</a:t>
            </a:r>
            <a:endParaRPr lang="en-US" altLang="zh-CN" dirty="0" smtClean="0"/>
          </a:p>
          <a:p>
            <a:pPr lvl="1"/>
            <a:r>
              <a:rPr lang="zh-CN" altLang="en-US" dirty="0" smtClean="0"/>
              <a:t>例如</a:t>
            </a:r>
            <a:r>
              <a:rPr lang="zh-CN" altLang="en-US" dirty="0"/>
              <a:t>：对某种疾病的治疗或诊断方法的研究。首先写该病年发病率多少</a:t>
            </a:r>
            <a:r>
              <a:rPr lang="en-US" altLang="zh-CN" dirty="0"/>
              <a:t>?</a:t>
            </a:r>
            <a:r>
              <a:rPr lang="zh-CN" altLang="en-US" dirty="0"/>
              <a:t>大约多少人</a:t>
            </a:r>
            <a:r>
              <a:rPr lang="en-US" altLang="zh-CN" dirty="0"/>
              <a:t>?</a:t>
            </a:r>
            <a:r>
              <a:rPr lang="zh-CN" altLang="en-US" dirty="0"/>
              <a:t>致残致死率是多少</a:t>
            </a:r>
            <a:r>
              <a:rPr lang="en-US" altLang="zh-CN" dirty="0"/>
              <a:t>?</a:t>
            </a:r>
            <a:r>
              <a:rPr lang="zh-CN" altLang="en-US" dirty="0"/>
              <a:t>当前国内外治疗、诊断中有什么难题没有解决？针对存在问题本研究采用什么方法，想解决些什么问题，得到了哪些部门的资助，研究结果对推动本行业进步的作用和人民健康有什么意义</a:t>
            </a:r>
            <a:r>
              <a:rPr lang="en-US" altLang="zh-CN" dirty="0"/>
              <a:t>?   </a:t>
            </a:r>
            <a:endParaRPr lang="en-US" altLang="zh-CN" dirty="0" smtClean="0"/>
          </a:p>
          <a:p>
            <a:r>
              <a:rPr lang="zh-CN" altLang="en-US" dirty="0" smtClean="0"/>
              <a:t>国内外</a:t>
            </a:r>
            <a:r>
              <a:rPr lang="zh-CN" altLang="en-US" dirty="0"/>
              <a:t>同类研究现状及比较     </a:t>
            </a:r>
            <a:endParaRPr lang="en-US" altLang="zh-CN" dirty="0" smtClean="0"/>
          </a:p>
          <a:p>
            <a:pPr lvl="1"/>
            <a:r>
              <a:rPr lang="zh-CN" altLang="en-US" dirty="0" smtClean="0"/>
              <a:t>国内外</a:t>
            </a:r>
            <a:r>
              <a:rPr lang="zh-CN" altLang="en-US" dirty="0"/>
              <a:t>同类研究进展情况，本项目研究结果与国内外同类研究的比较</a:t>
            </a:r>
            <a:r>
              <a:rPr lang="zh-CN" altLang="en-US" dirty="0" smtClean="0"/>
              <a:t>。</a:t>
            </a:r>
            <a:endParaRPr lang="en-US" altLang="zh-CN" dirty="0" smtClean="0"/>
          </a:p>
          <a:p>
            <a:pPr lvl="1"/>
            <a:r>
              <a:rPr lang="zh-CN" altLang="en-US" dirty="0" smtClean="0"/>
              <a:t>例如</a:t>
            </a:r>
            <a:r>
              <a:rPr lang="zh-CN" altLang="en-US" dirty="0"/>
              <a:t>：国内、外同类研究进展如何</a:t>
            </a:r>
            <a:r>
              <a:rPr lang="en-US" altLang="zh-CN" dirty="0"/>
              <a:t>?</a:t>
            </a:r>
            <a:r>
              <a:rPr lang="zh-CN" altLang="en-US" dirty="0"/>
              <a:t>与我们研究有什么相同与不同之处，我们研究结果先进在什么</a:t>
            </a:r>
            <a:r>
              <a:rPr lang="zh-CN" altLang="en-US" dirty="0" smtClean="0"/>
              <a:t>地方。</a:t>
            </a:r>
            <a:endParaRPr lang="zh-CN" altLang="en-US" dirty="0"/>
          </a:p>
        </p:txBody>
      </p:sp>
    </p:spTree>
    <p:extLst>
      <p:ext uri="{BB962C8B-B14F-4D97-AF65-F5344CB8AC3E}">
        <p14:creationId xmlns:p14="http://schemas.microsoft.com/office/powerpoint/2010/main" val="76081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技术报告格式</a:t>
            </a:r>
            <a:r>
              <a:rPr lang="en-US" altLang="zh-CN" dirty="0" smtClean="0"/>
              <a:t>2</a:t>
            </a:r>
            <a:endParaRPr lang="zh-CN" altLang="en-US" dirty="0"/>
          </a:p>
        </p:txBody>
      </p:sp>
      <p:sp>
        <p:nvSpPr>
          <p:cNvPr id="3" name="内容占位符 2"/>
          <p:cNvSpPr>
            <a:spLocks noGrp="1"/>
          </p:cNvSpPr>
          <p:nvPr>
            <p:ph idx="1"/>
          </p:nvPr>
        </p:nvSpPr>
        <p:spPr>
          <a:xfrm>
            <a:off x="457200" y="1752600"/>
            <a:ext cx="8003232" cy="4373563"/>
          </a:xfrm>
        </p:spPr>
        <p:txBody>
          <a:bodyPr>
            <a:normAutofit fontScale="77500" lnSpcReduction="20000"/>
          </a:bodyPr>
          <a:lstStyle/>
          <a:p>
            <a:r>
              <a:rPr lang="zh-CN" altLang="en-US" dirty="0" smtClean="0"/>
              <a:t>主要</a:t>
            </a:r>
            <a:r>
              <a:rPr lang="zh-CN" altLang="en-US" dirty="0"/>
              <a:t>研究工作内容     </a:t>
            </a:r>
            <a:endParaRPr lang="en-US" altLang="zh-CN" dirty="0" smtClean="0"/>
          </a:p>
          <a:p>
            <a:pPr lvl="1"/>
            <a:r>
              <a:rPr lang="zh-CN" altLang="en-US" dirty="0" smtClean="0"/>
              <a:t>写本</a:t>
            </a:r>
            <a:r>
              <a:rPr lang="zh-CN" altLang="en-US" dirty="0"/>
              <a:t>研究详细的技术工作内容</a:t>
            </a:r>
            <a:r>
              <a:rPr lang="zh-CN" altLang="en-US" dirty="0" smtClean="0"/>
              <a:t>。</a:t>
            </a:r>
            <a:endParaRPr lang="en-US" altLang="zh-CN" dirty="0" smtClean="0"/>
          </a:p>
          <a:p>
            <a:pPr lvl="1"/>
            <a:r>
              <a:rPr lang="zh-CN" altLang="en-US" dirty="0" smtClean="0"/>
              <a:t>研究</a:t>
            </a:r>
            <a:r>
              <a:rPr lang="zh-CN" altLang="en-US" dirty="0"/>
              <a:t>的对象、使用的先进技术、做了哪些工作</a:t>
            </a:r>
            <a:r>
              <a:rPr lang="zh-CN" altLang="en-US" dirty="0" smtClean="0"/>
              <a:t>？</a:t>
            </a:r>
            <a:endParaRPr lang="en-US" altLang="zh-CN" dirty="0" smtClean="0"/>
          </a:p>
          <a:p>
            <a:pPr lvl="1"/>
            <a:r>
              <a:rPr lang="zh-CN" altLang="en-US" dirty="0" smtClean="0"/>
              <a:t>研究</a:t>
            </a:r>
            <a:r>
              <a:rPr lang="zh-CN" altLang="en-US" dirty="0"/>
              <a:t>结果是什么？要具体写到应用多少病例（或动物），治疗组和对照组情况，使用方法，观察时间及结果。顺序按研究内容重要程度，不按论文发表时间先后写（要详细，写出难度和工作量）。    </a:t>
            </a:r>
            <a:endParaRPr lang="en-US" altLang="zh-CN" dirty="0" smtClean="0"/>
          </a:p>
          <a:p>
            <a:r>
              <a:rPr lang="zh-CN" altLang="en-US" dirty="0" smtClean="0"/>
              <a:t>创新</a:t>
            </a:r>
            <a:r>
              <a:rPr lang="zh-CN" altLang="en-US" dirty="0"/>
              <a:t>点     </a:t>
            </a:r>
            <a:endParaRPr lang="en-US" altLang="zh-CN" dirty="0" smtClean="0"/>
          </a:p>
          <a:p>
            <a:pPr lvl="1"/>
            <a:r>
              <a:rPr lang="zh-CN" altLang="en-US" dirty="0" smtClean="0"/>
              <a:t>研究</a:t>
            </a:r>
            <a:r>
              <a:rPr lang="zh-CN" altLang="en-US" dirty="0"/>
              <a:t>中所取得的创新点（成果），要逐条写明</a:t>
            </a:r>
            <a:r>
              <a:rPr lang="zh-CN" altLang="en-US" dirty="0" smtClean="0"/>
              <a:t>。</a:t>
            </a:r>
            <a:endParaRPr lang="en-US" altLang="zh-CN" dirty="0" smtClean="0"/>
          </a:p>
          <a:p>
            <a:pPr lvl="1"/>
            <a:r>
              <a:rPr lang="zh-CN" altLang="en-US" dirty="0" smtClean="0"/>
              <a:t>创新</a:t>
            </a:r>
            <a:r>
              <a:rPr lang="zh-CN" altLang="en-US" dirty="0"/>
              <a:t>点是指在国内外首先提出的新观点、发现的新规律、创建（开展）的新技术等，要与一般研究结果区别开（具备创新性、先进性和实用性的结果）。     </a:t>
            </a:r>
            <a:endParaRPr lang="en-US" altLang="zh-CN" dirty="0" smtClean="0"/>
          </a:p>
        </p:txBody>
      </p:sp>
    </p:spTree>
    <p:extLst>
      <p:ext uri="{BB962C8B-B14F-4D97-AF65-F5344CB8AC3E}">
        <p14:creationId xmlns:p14="http://schemas.microsoft.com/office/powerpoint/2010/main" val="252993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技术报告格式</a:t>
            </a:r>
            <a:r>
              <a:rPr lang="en-US" altLang="zh-CN" dirty="0" smtClean="0"/>
              <a:t>2</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zh-CN" altLang="en-US" dirty="0"/>
              <a:t>   </a:t>
            </a:r>
            <a:endParaRPr lang="en-US" altLang="zh-CN" dirty="0" smtClean="0"/>
          </a:p>
          <a:p>
            <a:r>
              <a:rPr lang="zh-CN" altLang="en-US" dirty="0"/>
              <a:t>推广应用情况及应用前景 </a:t>
            </a:r>
            <a:endParaRPr lang="en-US" altLang="zh-CN" dirty="0" smtClean="0"/>
          </a:p>
          <a:p>
            <a:pPr lvl="1"/>
            <a:r>
              <a:rPr lang="en-US" altLang="zh-CN" dirty="0" smtClean="0"/>
              <a:t>1</a:t>
            </a:r>
            <a:r>
              <a:rPr lang="en-US" altLang="zh-CN" dirty="0"/>
              <a:t>.</a:t>
            </a:r>
            <a:r>
              <a:rPr lang="zh-CN" altLang="en-US" dirty="0"/>
              <a:t>该研究结果实际应用情况，包括本单位和推广单位实际应用情况。例如：临床开展的治疗或诊断新技术项目，要写治疗、诊断病人数包括本单位和推广应用单位分别写，应用效果如何</a:t>
            </a:r>
            <a:r>
              <a:rPr lang="zh-CN" altLang="en-US" dirty="0" smtClean="0"/>
              <a:t>。</a:t>
            </a:r>
            <a:endParaRPr lang="en-US" altLang="zh-CN" dirty="0" smtClean="0"/>
          </a:p>
          <a:p>
            <a:pPr lvl="1"/>
            <a:r>
              <a:rPr lang="en-US" altLang="zh-CN" dirty="0" smtClean="0"/>
              <a:t>2</a:t>
            </a:r>
            <a:r>
              <a:rPr lang="en-US" altLang="zh-CN" dirty="0"/>
              <a:t>.</a:t>
            </a:r>
            <a:r>
              <a:rPr lang="zh-CN" altLang="en-US" dirty="0"/>
              <a:t>发表论文情况：在国外、国内期刊发表的论文数及被引用收录情况 </a:t>
            </a:r>
            <a:endParaRPr lang="en-US" altLang="zh-CN" dirty="0" smtClean="0"/>
          </a:p>
          <a:p>
            <a:pPr lvl="1"/>
            <a:r>
              <a:rPr lang="en-US" altLang="zh-CN" dirty="0" smtClean="0"/>
              <a:t>3</a:t>
            </a:r>
            <a:r>
              <a:rPr lang="en-US" altLang="zh-CN" dirty="0"/>
              <a:t>.</a:t>
            </a:r>
            <a:r>
              <a:rPr lang="zh-CN" altLang="en-US" dirty="0"/>
              <a:t>参加学术交流情况：参加国内、国外学术会议交流次数，是否大会发言及权威专家的肯定性评价。 </a:t>
            </a:r>
            <a:endParaRPr lang="en-US" altLang="zh-CN" dirty="0" smtClean="0"/>
          </a:p>
          <a:p>
            <a:pPr lvl="1"/>
            <a:r>
              <a:rPr lang="en-US" altLang="zh-CN" dirty="0" smtClean="0"/>
              <a:t>4</a:t>
            </a:r>
            <a:r>
              <a:rPr lang="en-US" altLang="zh-CN" dirty="0"/>
              <a:t>.</a:t>
            </a:r>
            <a:r>
              <a:rPr lang="zh-CN" altLang="en-US" dirty="0"/>
              <a:t>举办学习班、培训班情况，参加学习人数，培训进修医生数。培养研究生情况。 </a:t>
            </a:r>
            <a:endParaRPr lang="en-US" altLang="zh-CN" dirty="0" smtClean="0"/>
          </a:p>
          <a:p>
            <a:r>
              <a:rPr lang="zh-CN" altLang="en-US" dirty="0" smtClean="0"/>
              <a:t>存在</a:t>
            </a:r>
            <a:r>
              <a:rPr lang="zh-CN" altLang="en-US" dirty="0"/>
              <a:t>问题      </a:t>
            </a:r>
            <a:endParaRPr lang="en-US" altLang="zh-CN" dirty="0" smtClean="0"/>
          </a:p>
          <a:p>
            <a:pPr lvl="1"/>
            <a:r>
              <a:rPr lang="zh-CN" altLang="en-US" dirty="0" smtClean="0"/>
              <a:t>本</a:t>
            </a:r>
            <a:r>
              <a:rPr lang="zh-CN" altLang="en-US" dirty="0"/>
              <a:t>研究存在问题和今后设想。</a:t>
            </a:r>
          </a:p>
        </p:txBody>
      </p:sp>
    </p:spTree>
    <p:extLst>
      <p:ext uri="{BB962C8B-B14F-4D97-AF65-F5344CB8AC3E}">
        <p14:creationId xmlns:p14="http://schemas.microsoft.com/office/powerpoint/2010/main" val="351495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6" name="Picture 6" descr="img863949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4565" name="WordArt 5"/>
          <p:cNvSpPr>
            <a:spLocks noChangeArrowheads="1" noChangeShapeType="1" noTextEdit="1"/>
          </p:cNvSpPr>
          <p:nvPr/>
        </p:nvSpPr>
        <p:spPr bwMode="auto">
          <a:xfrm>
            <a:off x="3203575" y="2636838"/>
            <a:ext cx="2819400" cy="914400"/>
          </a:xfrm>
          <a:prstGeom prst="rect">
            <a:avLst/>
          </a:prstGeom>
          <a:extLst>
            <a:ext uri="{91240B29-F687-4F45-9708-019B960494DF}">
              <a14:hiddenLine xmlns:a14="http://schemas.microsoft.com/office/drawing/2010/main" w="9525" cap="sq">
                <a:solidFill>
                  <a:srgbClr val="000000"/>
                </a:solidFill>
                <a:round/>
                <a:headEnd type="none" w="sm" len="sm"/>
                <a:tailEnd type="none" w="sm" len="sm"/>
              </a14:hiddenLine>
            </a:ext>
          </a:extLst>
        </p:spPr>
        <p:txBody>
          <a:bodyPr wrap="none" fromWordArt="1">
            <a:prstTxWarp prst="textPlain">
              <a:avLst>
                <a:gd name="adj" fmla="val 50000"/>
              </a:avLst>
            </a:prstTxWarp>
          </a:bodyPr>
          <a:lstStyle/>
          <a:p>
            <a:pPr algn="ctr"/>
            <a:r>
              <a:rPr lang="zh-CN" altLang="en-US" sz="9600" kern="10">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宋体"/>
                <a:ea typeface="宋体"/>
              </a:rPr>
              <a:t>谢 谢</a:t>
            </a:r>
            <a:endParaRPr lang="en-US" sz="9600" kern="10">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宋体"/>
              <a:ea typeface="宋体"/>
            </a:endParaRPr>
          </a:p>
        </p:txBody>
      </p:sp>
    </p:spTree>
    <p:extLst>
      <p:ext uri="{BB962C8B-B14F-4D97-AF65-F5344CB8AC3E}">
        <p14:creationId xmlns:p14="http://schemas.microsoft.com/office/powerpoint/2010/main" val="40100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94565"/>
                                        </p:tgtEl>
                                        <p:attrNameLst>
                                          <p:attrName>style.visibility</p:attrName>
                                        </p:attrNameLst>
                                      </p:cBhvr>
                                      <p:to>
                                        <p:strVal val="visible"/>
                                      </p:to>
                                    </p:set>
                                    <p:animEffect transition="in" filter="box(out)">
                                      <p:cBhvr>
                                        <p:cTn id="7"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1480</TotalTime>
  <Words>289</Words>
  <Application>Microsoft Office PowerPoint</Application>
  <PresentationFormat>全屏显示(4:3)</PresentationFormat>
  <Paragraphs>66</Paragraphs>
  <Slides>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黑体</vt:lpstr>
      <vt:lpstr>华文行楷</vt:lpstr>
      <vt:lpstr>华文新魏</vt:lpstr>
      <vt:lpstr>楷体</vt:lpstr>
      <vt:lpstr>宋体</vt:lpstr>
      <vt:lpstr>微软雅黑</vt:lpstr>
      <vt:lpstr>Arial</vt:lpstr>
      <vt:lpstr>Arial Black</vt:lpstr>
      <vt:lpstr>Calibri</vt:lpstr>
      <vt:lpstr>Times New Roman</vt:lpstr>
      <vt:lpstr>Wingdings</vt:lpstr>
      <vt:lpstr>基本</vt:lpstr>
      <vt:lpstr>Digital Image Processing and analysis  数字图像处理与分析 （第2版）</vt:lpstr>
      <vt:lpstr>作业4 基于身份证图像的身份信息确认系统设计与实现</vt:lpstr>
      <vt:lpstr>PowerPoint 演示文稿</vt:lpstr>
      <vt:lpstr>技术报告格式</vt:lpstr>
      <vt:lpstr>技术报告格式</vt:lpstr>
      <vt:lpstr>技术报告格式2</vt:lpstr>
      <vt:lpstr>技术报告格式2</vt:lpstr>
      <vt:lpstr>技术报告格式2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数字图像处理与分析（第2版）</dc:title>
  <dc:creator>thinkpad</dc:creator>
  <cp:lastModifiedBy>cpliu</cp:lastModifiedBy>
  <cp:revision>114</cp:revision>
  <dcterms:created xsi:type="dcterms:W3CDTF">2015-03-01T08:27:24Z</dcterms:created>
  <dcterms:modified xsi:type="dcterms:W3CDTF">2018-05-11T03:11:31Z</dcterms:modified>
</cp:coreProperties>
</file>