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8" r:id="rId4"/>
    <p:sldId id="260" r:id="rId5"/>
    <p:sldId id="259" r:id="rId6"/>
    <p:sldId id="261" r:id="rId7"/>
    <p:sldId id="262" r:id="rId8"/>
    <p:sldId id="263" r:id="rId9"/>
    <p:sldId id="267"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06/05/18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11</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299D78A-30E0-41D8-9D94-9948A72B2364}" type="datetime1">
              <a:rPr lang="en-IN" smtClean="0"/>
              <a:t>06/05/18</a:t>
            </a:fld>
            <a:endParaRPr lang="en-IN"/>
          </a:p>
        </p:txBody>
      </p:sp>
      <p:sp>
        <p:nvSpPr>
          <p:cNvPr id="5" name="Footer Placeholder 4"/>
          <p:cNvSpPr>
            <a:spLocks noGrp="1"/>
          </p:cNvSpPr>
          <p:nvPr>
            <p:ph type="ftr" sz="quarter" idx="11"/>
          </p:nvPr>
        </p:nvSpPr>
        <p:spPr/>
        <p:txBody>
          <a:bodyPr/>
          <a:lstStyle/>
          <a:p>
            <a:r>
              <a:rPr lang="en-IN"/>
              <a:t>UE15CS333 project (2018 CSE 6th Semester)</a:t>
            </a:r>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BC09D-267B-4C6A-99B2-AE2A4274A52E}" type="datetime1">
              <a:rPr lang="en-IN" smtClean="0"/>
              <a:t>06/05/18</a:t>
            </a:fld>
            <a:endParaRPr lang="en-IN"/>
          </a:p>
        </p:txBody>
      </p:sp>
      <p:sp>
        <p:nvSpPr>
          <p:cNvPr id="5" name="Footer Placeholder 4"/>
          <p:cNvSpPr>
            <a:spLocks noGrp="1"/>
          </p:cNvSpPr>
          <p:nvPr>
            <p:ph type="ftr" sz="quarter" idx="11"/>
          </p:nvPr>
        </p:nvSpPr>
        <p:spPr/>
        <p:txBody>
          <a:bodyPr/>
          <a:lstStyle/>
          <a:p>
            <a:r>
              <a:rPr lang="en-IN"/>
              <a:t>UE15CS333 project (2018 CSE 6th Semester)</a:t>
            </a:r>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114C3-3C2A-4749-B4E2-0A0843060F15}" type="datetime1">
              <a:rPr lang="en-IN" smtClean="0"/>
              <a:t>06/05/18</a:t>
            </a:fld>
            <a:endParaRPr lang="en-IN"/>
          </a:p>
        </p:txBody>
      </p:sp>
      <p:sp>
        <p:nvSpPr>
          <p:cNvPr id="5" name="Footer Placeholder 4"/>
          <p:cNvSpPr>
            <a:spLocks noGrp="1"/>
          </p:cNvSpPr>
          <p:nvPr>
            <p:ph type="ftr" sz="quarter" idx="11"/>
          </p:nvPr>
        </p:nvSpPr>
        <p:spPr/>
        <p:txBody>
          <a:bodyPr/>
          <a:lstStyle/>
          <a:p>
            <a:r>
              <a:rPr lang="en-IN"/>
              <a:t>UE15CS333 project (2018 CSE 6th Semester)</a:t>
            </a:r>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DD335-94C7-45DE-9A49-ABB21EF20C40}" type="datetime1">
              <a:rPr lang="en-IN" smtClean="0"/>
              <a:t>06/05/18</a:t>
            </a:fld>
            <a:endParaRPr lang="en-IN"/>
          </a:p>
        </p:txBody>
      </p:sp>
      <p:sp>
        <p:nvSpPr>
          <p:cNvPr id="5" name="Footer Placeholder 4"/>
          <p:cNvSpPr>
            <a:spLocks noGrp="1"/>
          </p:cNvSpPr>
          <p:nvPr>
            <p:ph type="ftr" sz="quarter" idx="11"/>
          </p:nvPr>
        </p:nvSpPr>
        <p:spPr/>
        <p:txBody>
          <a:bodyPr/>
          <a:lstStyle/>
          <a:p>
            <a:r>
              <a:rPr lang="en-IN"/>
              <a:t>UE15CS333 project (2018 CSE 6th Semester)</a:t>
            </a:r>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504AA-87A4-406B-B335-FFFED63F2FE6}" type="datetime1">
              <a:rPr lang="en-IN" smtClean="0"/>
              <a:t>06/05/18</a:t>
            </a:fld>
            <a:endParaRPr lang="en-IN"/>
          </a:p>
        </p:txBody>
      </p:sp>
      <p:sp>
        <p:nvSpPr>
          <p:cNvPr id="5" name="Footer Placeholder 4"/>
          <p:cNvSpPr>
            <a:spLocks noGrp="1"/>
          </p:cNvSpPr>
          <p:nvPr>
            <p:ph type="ftr" sz="quarter" idx="11"/>
          </p:nvPr>
        </p:nvSpPr>
        <p:spPr/>
        <p:txBody>
          <a:bodyPr/>
          <a:lstStyle/>
          <a:p>
            <a:r>
              <a:rPr lang="en-IN"/>
              <a:t>UE15CS333 project (2018 CSE 6th Semester)</a:t>
            </a:r>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BBCFC-C04F-4C5A-9C5E-80075186505A}" type="datetime1">
              <a:rPr lang="en-IN" smtClean="0"/>
              <a:t>06/05/18</a:t>
            </a:fld>
            <a:endParaRPr lang="en-IN"/>
          </a:p>
        </p:txBody>
      </p:sp>
      <p:sp>
        <p:nvSpPr>
          <p:cNvPr id="6" name="Footer Placeholder 5"/>
          <p:cNvSpPr>
            <a:spLocks noGrp="1"/>
          </p:cNvSpPr>
          <p:nvPr>
            <p:ph type="ftr" sz="quarter" idx="11"/>
          </p:nvPr>
        </p:nvSpPr>
        <p:spPr/>
        <p:txBody>
          <a:bodyPr/>
          <a:lstStyle/>
          <a:p>
            <a:r>
              <a:rPr lang="en-IN"/>
              <a:t>UE15CS333 project (2018 CSE 6th Semester)</a:t>
            </a:r>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D9FBF0-784A-4435-B6C9-225246BD4610}" type="datetime1">
              <a:rPr lang="en-IN" smtClean="0"/>
              <a:t>06/05/18</a:t>
            </a:fld>
            <a:endParaRPr lang="en-IN"/>
          </a:p>
        </p:txBody>
      </p:sp>
      <p:sp>
        <p:nvSpPr>
          <p:cNvPr id="8" name="Footer Placeholder 7"/>
          <p:cNvSpPr>
            <a:spLocks noGrp="1"/>
          </p:cNvSpPr>
          <p:nvPr>
            <p:ph type="ftr" sz="quarter" idx="11"/>
          </p:nvPr>
        </p:nvSpPr>
        <p:spPr/>
        <p:txBody>
          <a:bodyPr/>
          <a:lstStyle/>
          <a:p>
            <a:r>
              <a:rPr lang="en-IN"/>
              <a:t>UE15CS333 project (2018 CSE 6th Semester)</a:t>
            </a:r>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1520D-B152-4C02-A34B-1FDE04A58099}" type="datetime1">
              <a:rPr lang="en-IN" smtClean="0"/>
              <a:t>06/05/18</a:t>
            </a:fld>
            <a:endParaRPr lang="en-IN"/>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CE40B-13E9-45AF-AD5A-AC87A96EF33A}" type="datetime1">
              <a:rPr lang="en-IN" smtClean="0"/>
              <a:t>06/05/18</a:t>
            </a:fld>
            <a:endParaRPr lang="en-IN"/>
          </a:p>
        </p:txBody>
      </p:sp>
      <p:sp>
        <p:nvSpPr>
          <p:cNvPr id="3" name="Footer Placeholder 2"/>
          <p:cNvSpPr>
            <a:spLocks noGrp="1"/>
          </p:cNvSpPr>
          <p:nvPr>
            <p:ph type="ftr" sz="quarter" idx="11"/>
          </p:nvPr>
        </p:nvSpPr>
        <p:spPr/>
        <p:txBody>
          <a:bodyPr/>
          <a:lstStyle/>
          <a:p>
            <a:r>
              <a:rPr lang="en-IN"/>
              <a:t>UE15CS333 project (2018 CSE 6th Semester)</a:t>
            </a:r>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8D79B2-A690-4CD7-86AC-4365DF1D9705}" type="datetime1">
              <a:rPr lang="en-IN" smtClean="0"/>
              <a:t>06/05/18</a:t>
            </a:fld>
            <a:endParaRPr lang="en-IN"/>
          </a:p>
        </p:txBody>
      </p:sp>
      <p:sp>
        <p:nvSpPr>
          <p:cNvPr id="6" name="Footer Placeholder 5"/>
          <p:cNvSpPr>
            <a:spLocks noGrp="1"/>
          </p:cNvSpPr>
          <p:nvPr>
            <p:ph type="ftr" sz="quarter" idx="11"/>
          </p:nvPr>
        </p:nvSpPr>
        <p:spPr/>
        <p:txBody>
          <a:bodyPr/>
          <a:lstStyle/>
          <a:p>
            <a:r>
              <a:rPr lang="en-IN"/>
              <a:t>UE15CS333 project (2018 CSE 6th Semester)</a:t>
            </a:r>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3ECFD-4FDC-47FC-9403-B4F1C0E1EA08}" type="datetime1">
              <a:rPr lang="en-IN" smtClean="0"/>
              <a:t>06/05/18</a:t>
            </a:fld>
            <a:endParaRPr lang="en-IN"/>
          </a:p>
        </p:txBody>
      </p:sp>
      <p:sp>
        <p:nvSpPr>
          <p:cNvPr id="6" name="Footer Placeholder 5"/>
          <p:cNvSpPr>
            <a:spLocks noGrp="1"/>
          </p:cNvSpPr>
          <p:nvPr>
            <p:ph type="ftr" sz="quarter" idx="11"/>
          </p:nvPr>
        </p:nvSpPr>
        <p:spPr/>
        <p:txBody>
          <a:bodyPr/>
          <a:lstStyle/>
          <a:p>
            <a:r>
              <a:rPr lang="en-IN"/>
              <a:t>UE15CS333 project (2018 CSE 6th Semester)</a:t>
            </a:r>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A26CF8F-A45A-4C27-A796-D20A06FA5CD0}" type="datetime1">
              <a:rPr lang="en-IN" smtClean="0"/>
              <a:t>06/05/18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IN"/>
              <a:t>UE15CS333 project (2018 CSE 6th Semester)</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ltk.org/_modules/nltk/classify/positivenaivebayes.html" TargetMode="External"/><Relationship Id="rId2" Type="http://schemas.openxmlformats.org/officeDocument/2006/relationships/hyperlink" Target="http://worldcomp-proceedings.com/proc/p2016/DMI8052.pdf"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1110866512000151" TargetMode="External"/><Relationship Id="rId4" Type="http://schemas.openxmlformats.org/officeDocument/2006/relationships/hyperlink" Target="http://josh-jacobson.github.io/genre-classification/doc/paper.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Music Genre Classification based on lyrics</a:t>
            </a:r>
            <a:br>
              <a:rPr lang="en-US" dirty="0"/>
            </a:br>
            <a:endParaRPr lang="en-IN" dirty="0"/>
          </a:p>
        </p:txBody>
      </p:sp>
      <p:sp>
        <p:nvSpPr>
          <p:cNvPr id="3" name="Subtitle 2"/>
          <p:cNvSpPr>
            <a:spLocks noGrp="1"/>
          </p:cNvSpPr>
          <p:nvPr>
            <p:ph type="subTitle" idx="1"/>
          </p:nvPr>
        </p:nvSpPr>
        <p:spPr>
          <a:xfrm>
            <a:off x="8441473" y="4960137"/>
            <a:ext cx="3668751" cy="1463040"/>
          </a:xfrm>
        </p:spPr>
        <p:txBody>
          <a:bodyPr>
            <a:normAutofit fontScale="92500"/>
          </a:bodyPr>
          <a:lstStyle/>
          <a:p>
            <a:r>
              <a:rPr lang="en-IN" dirty="0" err="1"/>
              <a:t>Daivik</a:t>
            </a:r>
            <a:r>
              <a:rPr lang="en-IN" dirty="0"/>
              <a:t> U D : 01FB15ECS085</a:t>
            </a:r>
          </a:p>
          <a:p>
            <a:r>
              <a:rPr lang="en-IN" dirty="0" err="1"/>
              <a:t>Saudamini</a:t>
            </a:r>
            <a:r>
              <a:rPr lang="en-IN" dirty="0"/>
              <a:t> </a:t>
            </a:r>
            <a:r>
              <a:rPr lang="en-IN" dirty="0" err="1"/>
              <a:t>Khare</a:t>
            </a:r>
            <a:r>
              <a:rPr lang="en-IN" dirty="0"/>
              <a:t> : 01FB15ECS270</a:t>
            </a:r>
          </a:p>
          <a:p>
            <a:r>
              <a:rPr lang="en-IN" dirty="0" err="1"/>
              <a:t>Sushmitha</a:t>
            </a:r>
            <a:r>
              <a:rPr lang="en-IN" dirty="0"/>
              <a:t> </a:t>
            </a:r>
            <a:r>
              <a:rPr lang="en-IN" dirty="0" err="1"/>
              <a:t>Somashekar</a:t>
            </a:r>
            <a:r>
              <a:rPr lang="en-IN" dirty="0"/>
              <a:t> : 01FB15ECS319</a:t>
            </a:r>
          </a:p>
          <a:p>
            <a:br>
              <a:rPr lang="en-IN" dirty="0"/>
            </a:br>
            <a:r>
              <a:rPr lang="en-US" dirty="0"/>
              <a:t>UE15CS333  project submission</a:t>
            </a:r>
            <a:endParaRPr lang="en-IN" dirty="0"/>
          </a:p>
        </p:txBody>
      </p:sp>
    </p:spTree>
    <p:extLst>
      <p:ext uri="{BB962C8B-B14F-4D97-AF65-F5344CB8AC3E}">
        <p14:creationId xmlns:p14="http://schemas.microsoft.com/office/powerpoint/2010/main" val="2575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6F3D3B-281F-3540-AC6A-65CFA9A9EBEF}"/>
              </a:ext>
            </a:extLst>
          </p:cNvPr>
          <p:cNvSpPr>
            <a:spLocks noGrp="1"/>
          </p:cNvSpPr>
          <p:nvPr>
            <p:ph type="ftr" sz="quarter" idx="11"/>
          </p:nvPr>
        </p:nvSpPr>
        <p:spPr/>
        <p:txBody>
          <a:bodyPr/>
          <a:lstStyle/>
          <a:p>
            <a:r>
              <a:rPr lang="en-IN"/>
              <a:t>UE15CS333 project (2018 CSE 6th Semester)</a:t>
            </a:r>
          </a:p>
        </p:txBody>
      </p:sp>
      <p:sp>
        <p:nvSpPr>
          <p:cNvPr id="5" name="Slide Number Placeholder 4">
            <a:extLst>
              <a:ext uri="{FF2B5EF4-FFF2-40B4-BE49-F238E27FC236}">
                <a16:creationId xmlns:a16="http://schemas.microsoft.com/office/drawing/2014/main" id="{D29C97AB-D22E-3741-81CB-1CC429AB0CED}"/>
              </a:ext>
            </a:extLst>
          </p:cNvPr>
          <p:cNvSpPr>
            <a:spLocks noGrp="1"/>
          </p:cNvSpPr>
          <p:nvPr>
            <p:ph type="sldNum" sz="quarter" idx="12"/>
          </p:nvPr>
        </p:nvSpPr>
        <p:spPr/>
        <p:txBody>
          <a:bodyPr/>
          <a:lstStyle/>
          <a:p>
            <a:fld id="{DE1490ED-1C2D-44ED-A77E-21F50DC09B14}" type="slidenum">
              <a:rPr lang="en-IN" smtClean="0"/>
              <a:t>10</a:t>
            </a:fld>
            <a:endParaRPr lang="en-IN"/>
          </a:p>
        </p:txBody>
      </p:sp>
      <p:pic>
        <p:nvPicPr>
          <p:cNvPr id="6" name="Picture 5">
            <a:extLst>
              <a:ext uri="{FF2B5EF4-FFF2-40B4-BE49-F238E27FC236}">
                <a16:creationId xmlns:a16="http://schemas.microsoft.com/office/drawing/2014/main" id="{70009D56-164F-9940-AD35-D548BC18B418}"/>
              </a:ext>
            </a:extLst>
          </p:cNvPr>
          <p:cNvPicPr>
            <a:picLocks noChangeAspect="1"/>
          </p:cNvPicPr>
          <p:nvPr/>
        </p:nvPicPr>
        <p:blipFill rotWithShape="1">
          <a:blip r:embed="rId2">
            <a:extLst>
              <a:ext uri="{28A0092B-C50C-407E-A947-70E740481C1C}">
                <a14:useLocalDpi xmlns:a14="http://schemas.microsoft.com/office/drawing/2010/main" val="0"/>
              </a:ext>
            </a:extLst>
          </a:blip>
          <a:srcRect l="12839" t="17073" r="5149" b="7479"/>
          <a:stretch/>
        </p:blipFill>
        <p:spPr>
          <a:xfrm>
            <a:off x="1572322" y="1193180"/>
            <a:ext cx="8999035" cy="5174166"/>
          </a:xfrm>
          <a:prstGeom prst="rect">
            <a:avLst/>
          </a:prstGeom>
        </p:spPr>
      </p:pic>
      <p:sp>
        <p:nvSpPr>
          <p:cNvPr id="7" name="TextBox 6">
            <a:extLst>
              <a:ext uri="{FF2B5EF4-FFF2-40B4-BE49-F238E27FC236}">
                <a16:creationId xmlns:a16="http://schemas.microsoft.com/office/drawing/2014/main" id="{80D3EBFA-D878-8E4D-8D6A-5E4A325E0200}"/>
              </a:ext>
            </a:extLst>
          </p:cNvPr>
          <p:cNvSpPr txBox="1"/>
          <p:nvPr/>
        </p:nvSpPr>
        <p:spPr>
          <a:xfrm>
            <a:off x="2263698" y="379141"/>
            <a:ext cx="6924907" cy="646331"/>
          </a:xfrm>
          <a:prstGeom prst="rect">
            <a:avLst/>
          </a:prstGeom>
          <a:noFill/>
        </p:spPr>
        <p:txBody>
          <a:bodyPr wrap="square" rtlCol="0">
            <a:spAutoFit/>
          </a:bodyPr>
          <a:lstStyle/>
          <a:p>
            <a:r>
              <a:rPr lang="en-US" dirty="0"/>
              <a:t>We can then put the lyrics of our choice and see which are the plausible genres for that song</a:t>
            </a:r>
          </a:p>
        </p:txBody>
      </p:sp>
    </p:spTree>
    <p:extLst>
      <p:ext uri="{BB962C8B-B14F-4D97-AF65-F5344CB8AC3E}">
        <p14:creationId xmlns:p14="http://schemas.microsoft.com/office/powerpoint/2010/main" val="188760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Learning # 1 : Working and getting </a:t>
            </a:r>
            <a:r>
              <a:rPr lang="en-US" dirty="0" err="1"/>
              <a:t>familiarised</a:t>
            </a:r>
            <a:r>
              <a:rPr lang="en-US" dirty="0"/>
              <a:t> with NLTK and the Positive Naive Bayes Classifier </a:t>
            </a:r>
          </a:p>
          <a:p>
            <a:pPr marL="457200" indent="-457200">
              <a:buFont typeface="+mj-lt"/>
              <a:buAutoNum type="arabicPeriod"/>
            </a:pPr>
            <a:endParaRPr lang="en-US" dirty="0"/>
          </a:p>
          <a:p>
            <a:pPr marL="457200" indent="-457200">
              <a:buFont typeface="+mj-lt"/>
              <a:buAutoNum type="arabicPeriod"/>
            </a:pPr>
            <a:r>
              <a:rPr lang="en-US" dirty="0"/>
              <a:t>Learning # 2 : Working with </a:t>
            </a:r>
            <a:r>
              <a:rPr lang="en-IN" b="1" dirty="0" err="1"/>
              <a:t>pyquery</a:t>
            </a:r>
            <a:r>
              <a:rPr lang="en-IN" b="1" dirty="0"/>
              <a:t> </a:t>
            </a:r>
            <a:r>
              <a:rPr lang="en-IN" dirty="0"/>
              <a:t>package</a:t>
            </a:r>
            <a:endParaRPr lang="en-US" dirty="0"/>
          </a:p>
          <a:p>
            <a:pPr marL="457200" indent="-457200">
              <a:buFont typeface="+mj-lt"/>
              <a:buAutoNum type="arabicPeriod"/>
            </a:pPr>
            <a:endParaRPr lang="en-US" dirty="0"/>
          </a:p>
          <a:p>
            <a:pPr marL="457200" indent="-457200">
              <a:buFont typeface="+mj-lt"/>
              <a:buAutoNum type="arabicPeriod"/>
            </a:pPr>
            <a:r>
              <a:rPr lang="en-US" dirty="0"/>
              <a:t>Learning # 3 : Working with </a:t>
            </a:r>
            <a:r>
              <a:rPr lang="en-US" dirty="0" err="1"/>
              <a:t>json</a:t>
            </a:r>
            <a:r>
              <a:rPr lang="en-US" dirty="0"/>
              <a:t> files</a:t>
            </a:r>
            <a:endParaRPr lang="en-IN" dirty="0"/>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spTree>
    <p:extLst>
      <p:ext uri="{BB962C8B-B14F-4D97-AF65-F5344CB8AC3E}">
        <p14:creationId xmlns:p14="http://schemas.microsoft.com/office/powerpoint/2010/main" val="30326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Project idea: </a:t>
            </a:r>
          </a:p>
          <a:p>
            <a:r>
              <a:rPr lang="en-IN" b="1" dirty="0"/>
              <a:t>Classification of music is a very important and heavily researched task in the field of NLP. Previous research in this field has focused on classifying music based on mood, genre, annotations, and artist. All the approaches either used audio features, lyric as text or both in combination.</a:t>
            </a:r>
            <a:endParaRPr lang="en-IN" sz="2800" dirty="0"/>
          </a:p>
          <a:p>
            <a:r>
              <a:rPr lang="en-IN" b="1" dirty="0"/>
              <a:t>Genre classification by lyrics is itself a clear Natural Language Processing problem. The end goal of NLP is to extract some sort of meaning from text. For music genre classification, this equates to finding features to classify music using lyrics.</a:t>
            </a:r>
            <a:endParaRPr lang="en-IN" sz="2800" dirty="0"/>
          </a:p>
          <a:p>
            <a:r>
              <a:rPr lang="en-IN" b="1" dirty="0"/>
              <a:t>We have used Positive Naive Bayes Classifier to find all the possible genres for a particular song’s lyrics.</a:t>
            </a:r>
            <a:endParaRPr lang="en-IN" sz="2800" dirty="0"/>
          </a:p>
          <a:p>
            <a:br>
              <a:rPr lang="en-IN" sz="2800" dirty="0"/>
            </a:br>
            <a:endParaRPr lang="en-US" sz="2800" dirty="0"/>
          </a:p>
          <a:p>
            <a:pPr marL="0" indent="0">
              <a:buNone/>
            </a:pPr>
            <a:endParaRPr lang="en-IN" sz="2800" dirty="0"/>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561" y="72261"/>
            <a:ext cx="9720072" cy="1499616"/>
          </a:xfrm>
        </p:spPr>
        <p:txBody>
          <a:bodyPr/>
          <a:lstStyle/>
          <a:p>
            <a:r>
              <a:rPr lang="en-US" dirty="0"/>
              <a:t>Literature survey and existing work </a:t>
            </a:r>
            <a:endParaRPr lang="en-IN" dirty="0"/>
          </a:p>
        </p:txBody>
      </p:sp>
      <p:sp>
        <p:nvSpPr>
          <p:cNvPr id="3" name="Footer Placeholder 2"/>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3</a:t>
            </a:fld>
            <a:endParaRPr lang="en-IN"/>
          </a:p>
        </p:txBody>
      </p:sp>
      <p:sp>
        <p:nvSpPr>
          <p:cNvPr id="7" name="Content Placeholder 6">
            <a:extLst>
              <a:ext uri="{FF2B5EF4-FFF2-40B4-BE49-F238E27FC236}">
                <a16:creationId xmlns:a16="http://schemas.microsoft.com/office/drawing/2014/main" id="{5E8DB45C-730A-D04C-A0CE-0A979709AF6C}"/>
              </a:ext>
            </a:extLst>
          </p:cNvPr>
          <p:cNvSpPr>
            <a:spLocks noGrp="1"/>
          </p:cNvSpPr>
          <p:nvPr>
            <p:ph idx="1"/>
          </p:nvPr>
        </p:nvSpPr>
        <p:spPr/>
        <p:txBody>
          <a:bodyPr/>
          <a:lstStyle/>
          <a:p>
            <a:r>
              <a:rPr lang="en-IN" u="sng" dirty="0">
                <a:hlinkClick r:id="rId2"/>
              </a:rPr>
              <a:t>http://worldcomp-proceedings.com/proc/p2016/DMI8052.pdf</a:t>
            </a:r>
            <a:endParaRPr lang="en-IN" dirty="0"/>
          </a:p>
          <a:p>
            <a:pPr fontAlgn="t"/>
            <a:r>
              <a:rPr lang="en-IN" u="sng" dirty="0">
                <a:hlinkClick r:id="rId3"/>
              </a:rPr>
              <a:t>https://www.nltk.org/_modules/nltk/classify/positivenaivebayes.html</a:t>
            </a:r>
            <a:endParaRPr lang="en-IN" dirty="0"/>
          </a:p>
          <a:p>
            <a:pPr fontAlgn="t"/>
            <a:r>
              <a:rPr lang="en-IN" u="sng" dirty="0">
                <a:hlinkClick r:id="rId4"/>
              </a:rPr>
              <a:t>http://josh-jacobson.github.io/genre-classification/doc/paper.pdf</a:t>
            </a:r>
            <a:endParaRPr lang="en-IN" dirty="0"/>
          </a:p>
          <a:p>
            <a:pPr fontAlgn="t"/>
            <a:r>
              <a:rPr lang="en-IN" u="sng" dirty="0">
                <a:hlinkClick r:id="rId5"/>
              </a:rPr>
              <a:t>https://www.sciencedirect.com/science/article/pii/S1110866512000151</a:t>
            </a:r>
            <a:endParaRPr lang="en-IN" dirty="0"/>
          </a:p>
          <a:p>
            <a:endParaRPr lang="en-US" dirty="0"/>
          </a:p>
        </p:txBody>
      </p:sp>
    </p:spTree>
    <p:extLst>
      <p:ext uri="{BB962C8B-B14F-4D97-AF65-F5344CB8AC3E}">
        <p14:creationId xmlns:p14="http://schemas.microsoft.com/office/powerpoint/2010/main" val="388650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and preprocessing done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Dataset source:</a:t>
            </a:r>
            <a:br>
              <a:rPr lang="en-US" dirty="0"/>
            </a:br>
            <a:r>
              <a:rPr lang="en-US" dirty="0"/>
              <a:t>Since the data available was inconsistent we ran a python script to scrape the data of lyrics of songs from 1970-2015.</a:t>
            </a:r>
          </a:p>
          <a:p>
            <a:pPr marL="457200" indent="-457200">
              <a:buFont typeface="+mj-lt"/>
              <a:buAutoNum type="arabicPeriod"/>
            </a:pPr>
            <a:r>
              <a:rPr lang="en-US" dirty="0"/>
              <a:t>Pre-processing steps performed:</a:t>
            </a:r>
            <a:br>
              <a:rPr lang="en-US" dirty="0"/>
            </a:br>
            <a:r>
              <a:rPr lang="en-US" dirty="0"/>
              <a:t>First we extracted the names of the songs and the artist and then later map the lyrics along with the genre </a:t>
            </a:r>
            <a:br>
              <a:rPr lang="en-US" dirty="0"/>
            </a:br>
            <a:r>
              <a:rPr lang="en-US" dirty="0"/>
              <a:t>All this information is first saved in a </a:t>
            </a:r>
            <a:r>
              <a:rPr lang="en-US" dirty="0" err="1"/>
              <a:t>json</a:t>
            </a:r>
            <a:r>
              <a:rPr lang="en-US" dirty="0"/>
              <a:t> and then write the structured data into a csv</a:t>
            </a:r>
            <a:endParaRPr lang="en-IN" dirty="0"/>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spTree>
    <p:extLst>
      <p:ext uri="{BB962C8B-B14F-4D97-AF65-F5344CB8AC3E}">
        <p14:creationId xmlns:p14="http://schemas.microsoft.com/office/powerpoint/2010/main" val="141569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design of our implementation </a:t>
            </a:r>
            <a:endParaRPr lang="en-IN" dirty="0"/>
          </a:p>
        </p:txBody>
      </p:sp>
      <p:sp>
        <p:nvSpPr>
          <p:cNvPr id="3" name="Content Placeholder 2"/>
          <p:cNvSpPr>
            <a:spLocks noGrp="1"/>
          </p:cNvSpPr>
          <p:nvPr>
            <p:ph idx="1"/>
          </p:nvPr>
        </p:nvSpPr>
        <p:spPr>
          <a:xfrm>
            <a:off x="1024128" y="1796602"/>
            <a:ext cx="10294360" cy="4436929"/>
          </a:xfrm>
        </p:spPr>
        <p:txBody>
          <a:bodyPr>
            <a:normAutofit fontScale="70000" lnSpcReduction="20000"/>
          </a:bodyPr>
          <a:lstStyle/>
          <a:p>
            <a:pPr fontAlgn="base"/>
            <a:r>
              <a:rPr lang="en-IN" sz="2400" b="1" dirty="0"/>
              <a:t>Building the Training Sets</a:t>
            </a:r>
          </a:p>
          <a:p>
            <a:r>
              <a:rPr lang="en-IN" sz="2400" dirty="0"/>
              <a:t>For each genre, there is an in-genre set and all other genres together are not-in. We trained the model and built fifteen classifiers.</a:t>
            </a:r>
          </a:p>
          <a:p>
            <a:pPr fontAlgn="base"/>
            <a:r>
              <a:rPr lang="en-IN" sz="2400" b="1" dirty="0"/>
              <a:t>Train</a:t>
            </a:r>
          </a:p>
          <a:p>
            <a:r>
              <a:rPr lang="en-IN" sz="2400" dirty="0"/>
              <a:t>The parameter prior is manually set for each iteration of the training process. It is either a uniform prior of a selected level, or a genre-dependent prior obtained from the relative frequency of the genre's appearance.</a:t>
            </a:r>
          </a:p>
          <a:p>
            <a:pPr fontAlgn="base"/>
            <a:r>
              <a:rPr lang="en-IN" sz="2400" b="1" dirty="0"/>
              <a:t>Testing Set</a:t>
            </a:r>
          </a:p>
          <a:p>
            <a:r>
              <a:rPr lang="en-IN" sz="2400" dirty="0"/>
              <a:t>This part takes a sentence from each song and submits it to each of the fifteen classifiers. For each, it compares the predicted result to the observed value, keeping track of true and false positives and negatives.</a:t>
            </a:r>
          </a:p>
          <a:p>
            <a:pPr fontAlgn="base"/>
            <a:r>
              <a:rPr lang="en-IN" sz="2400" b="1" dirty="0"/>
              <a:t>Genre Classification</a:t>
            </a:r>
          </a:p>
          <a:p>
            <a:r>
              <a:rPr lang="en-IN" sz="2400" dirty="0"/>
              <a:t>The classifier will run against each genre and report which ones it considers a match. IF the matches are coming up empty, we can increase the sensitivity by de-commenting the line that runs the classifier training with a higher prior value. It is suggested that we do not use prior values which are higher than 0.5.</a:t>
            </a:r>
          </a:p>
          <a:p>
            <a:br>
              <a:rPr lang="en-IN" dirty="0"/>
            </a:br>
            <a:endParaRPr lang="en-IN" dirty="0"/>
          </a:p>
        </p:txBody>
      </p:sp>
      <p:sp>
        <p:nvSpPr>
          <p:cNvPr id="5" name="Footer Placeholder 4"/>
          <p:cNvSpPr>
            <a:spLocks noGrp="1"/>
          </p:cNvSpPr>
          <p:nvPr>
            <p:ph type="ftr" sz="quarter" idx="11"/>
          </p:nvPr>
        </p:nvSpPr>
        <p:spPr/>
        <p:txBody>
          <a:bodyPr/>
          <a:lstStyle/>
          <a:p>
            <a:r>
              <a:rPr lang="en-IN"/>
              <a:t>UE15CS333 project (2018 CSE 6th Semester)</a:t>
            </a:r>
          </a:p>
        </p:txBody>
      </p:sp>
      <p:sp>
        <p:nvSpPr>
          <p:cNvPr id="6" name="Slide Number Placeholder 5"/>
          <p:cNvSpPr>
            <a:spLocks noGrp="1"/>
          </p:cNvSpPr>
          <p:nvPr>
            <p:ph type="sldNum" sz="quarter" idx="12"/>
          </p:nvPr>
        </p:nvSpPr>
        <p:spPr/>
        <p:txBody>
          <a:bodyPr/>
          <a:lstStyle/>
          <a:p>
            <a:fld id="{DE1490ED-1C2D-44ED-A77E-21F50DC09B14}" type="slidenum">
              <a:rPr lang="en-IN" smtClean="0"/>
              <a:t>5</a:t>
            </a:fld>
            <a:endParaRPr lang="en-IN"/>
          </a:p>
        </p:txBody>
      </p:sp>
    </p:spTree>
    <p:extLst>
      <p:ext uri="{BB962C8B-B14F-4D97-AF65-F5344CB8AC3E}">
        <p14:creationId xmlns:p14="http://schemas.microsoft.com/office/powerpoint/2010/main" val="18014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61551" cy="1499616"/>
          </a:xfrm>
        </p:spPr>
        <p:txBody>
          <a:bodyPr/>
          <a:lstStyle/>
          <a:p>
            <a:r>
              <a:rPr lang="en-US" dirty="0"/>
              <a:t>High level design of our implementation (2)</a:t>
            </a:r>
            <a:endParaRPr lang="en-IN" dirty="0"/>
          </a:p>
        </p:txBody>
      </p:sp>
      <p:sp>
        <p:nvSpPr>
          <p:cNvPr id="3" name="Content Placeholder 2"/>
          <p:cNvSpPr>
            <a:spLocks noGrp="1"/>
          </p:cNvSpPr>
          <p:nvPr>
            <p:ph idx="1"/>
          </p:nvPr>
        </p:nvSpPr>
        <p:spPr>
          <a:xfrm>
            <a:off x="1024127" y="2084832"/>
            <a:ext cx="9720073" cy="4023360"/>
          </a:xfrm>
        </p:spPr>
        <p:txBody>
          <a:bodyPr>
            <a:normAutofit fontScale="92500" lnSpcReduction="10000"/>
          </a:bodyPr>
          <a:lstStyle/>
          <a:p>
            <a:r>
              <a:rPr lang="en-IN" i="1" dirty="0"/>
              <a:t>Why use Positive Naïve Bayes classifier?</a:t>
            </a:r>
            <a:endParaRPr lang="en-IN" dirty="0"/>
          </a:p>
          <a:p>
            <a:r>
              <a:rPr lang="en-IN" dirty="0"/>
              <a:t>The Naïve Bayes algorithm is perhaps the most popular classification model used in text mining applications.</a:t>
            </a:r>
          </a:p>
          <a:p>
            <a:r>
              <a:rPr lang="en-IN" i="1" dirty="0"/>
              <a:t>A variant of the Naive Bayes Classifier that performs binary classification with</a:t>
            </a:r>
            <a:r>
              <a:rPr lang="en-IN" dirty="0"/>
              <a:t> </a:t>
            </a:r>
            <a:r>
              <a:rPr lang="en-IN" i="1" dirty="0"/>
              <a:t>partially-labelled training sets. In other words, assume we want to build a classifier</a:t>
            </a:r>
            <a:r>
              <a:rPr lang="en-IN" dirty="0"/>
              <a:t> </a:t>
            </a:r>
            <a:r>
              <a:rPr lang="en-IN" i="1" dirty="0"/>
              <a:t>that assigns each example to one of two complementary classes (e.g., male names and</a:t>
            </a:r>
            <a:r>
              <a:rPr lang="en-IN" dirty="0"/>
              <a:t> </a:t>
            </a:r>
            <a:r>
              <a:rPr lang="en-IN" i="1" dirty="0"/>
              <a:t>female names).</a:t>
            </a:r>
            <a:br>
              <a:rPr lang="en-IN" dirty="0"/>
            </a:br>
            <a:r>
              <a:rPr lang="en-IN" i="1" dirty="0"/>
              <a:t>If we have a training set with labelled examples for both classes, we can use a</a:t>
            </a:r>
            <a:r>
              <a:rPr lang="en-IN" dirty="0"/>
              <a:t> </a:t>
            </a:r>
            <a:r>
              <a:rPr lang="en-IN" i="1" dirty="0"/>
              <a:t>standard Naive Bayes Classifier. However, consider the case when we only have labelled</a:t>
            </a:r>
            <a:r>
              <a:rPr lang="en-IN" dirty="0"/>
              <a:t> </a:t>
            </a:r>
            <a:r>
              <a:rPr lang="en-IN" i="1" dirty="0"/>
              <a:t>examples for one of the classes, and other, unlabelled, examples.</a:t>
            </a:r>
            <a:br>
              <a:rPr lang="en-IN" dirty="0"/>
            </a:br>
            <a:r>
              <a:rPr lang="en-IN" i="1" dirty="0"/>
              <a:t>Then, assuming a prior distribution on the two labels, we can use the unlabelled set</a:t>
            </a:r>
            <a:r>
              <a:rPr lang="en-IN" dirty="0"/>
              <a:t> </a:t>
            </a:r>
            <a:r>
              <a:rPr lang="en-IN" i="1" dirty="0"/>
              <a:t>to estimate the frequencies of the various features.</a:t>
            </a:r>
            <a:endParaRPr lang="en-IN" dirty="0"/>
          </a:p>
          <a:p>
            <a:br>
              <a:rPr lang="en-IN" dirty="0"/>
            </a:br>
            <a:endParaRPr lang="en-IN" dirty="0"/>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6</a:t>
            </a:fld>
            <a:endParaRPr lang="en-IN"/>
          </a:p>
        </p:txBody>
      </p:sp>
    </p:spTree>
    <p:extLst>
      <p:ext uri="{BB962C8B-B14F-4D97-AF65-F5344CB8AC3E}">
        <p14:creationId xmlns:p14="http://schemas.microsoft.com/office/powerpoint/2010/main" val="261166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endParaRPr lang="en-IN" dirty="0"/>
          </a:p>
        </p:txBody>
      </p:sp>
      <p:sp>
        <p:nvSpPr>
          <p:cNvPr id="3" name="Footer Placeholder 2"/>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7</a:t>
            </a:fld>
            <a:endParaRPr lang="en-IN"/>
          </a:p>
        </p:txBody>
      </p:sp>
      <p:sp>
        <p:nvSpPr>
          <p:cNvPr id="7" name="Content Placeholder 6">
            <a:extLst>
              <a:ext uri="{FF2B5EF4-FFF2-40B4-BE49-F238E27FC236}">
                <a16:creationId xmlns:a16="http://schemas.microsoft.com/office/drawing/2014/main" id="{C72497A4-B1B5-B049-BB4B-002F950DE306}"/>
              </a:ext>
            </a:extLst>
          </p:cNvPr>
          <p:cNvSpPr>
            <a:spLocks noGrp="1"/>
          </p:cNvSpPr>
          <p:nvPr>
            <p:ph idx="1"/>
          </p:nvPr>
        </p:nvSpPr>
        <p:spPr/>
        <p:txBody>
          <a:bodyPr/>
          <a:lstStyle/>
          <a:p>
            <a:r>
              <a:rPr lang="en-US" dirty="0"/>
              <a:t>1) Scarping of data in order to get a consistent dataset</a:t>
            </a:r>
          </a:p>
          <a:p>
            <a:r>
              <a:rPr lang="en-US" dirty="0"/>
              <a:t>2) Coming up with a suitable model in order to predict the genres </a:t>
            </a:r>
          </a:p>
        </p:txBody>
      </p:sp>
    </p:spTree>
    <p:extLst>
      <p:ext uri="{BB962C8B-B14F-4D97-AF65-F5344CB8AC3E}">
        <p14:creationId xmlns:p14="http://schemas.microsoft.com/office/powerpoint/2010/main" val="33546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Challenges unresolved so far </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It predicts many genres so to boil down to one particular genre hasn’t been resolved</a:t>
            </a:r>
          </a:p>
          <a:p>
            <a:pPr marL="514350" indent="-514350">
              <a:buFont typeface="+mj-lt"/>
              <a:buAutoNum type="arabicPeriod"/>
            </a:pPr>
            <a:endParaRPr lang="en-IN" sz="2800" dirty="0"/>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8</a:t>
            </a:fld>
            <a:endParaRPr lang="en-IN"/>
          </a:p>
        </p:txBody>
      </p:sp>
    </p:spTree>
    <p:extLst>
      <p:ext uri="{BB962C8B-B14F-4D97-AF65-F5344CB8AC3E}">
        <p14:creationId xmlns:p14="http://schemas.microsoft.com/office/powerpoint/2010/main" val="133113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183772"/>
            <a:ext cx="9720072" cy="1499616"/>
          </a:xfrm>
        </p:spPr>
        <p:txBody>
          <a:bodyPr/>
          <a:lstStyle/>
          <a:p>
            <a:r>
              <a:rPr lang="en-US" dirty="0"/>
              <a:t>results, visualization, metric </a:t>
            </a:r>
            <a:endParaRPr lang="en-IN" dirty="0"/>
          </a:p>
        </p:txBody>
      </p:sp>
      <p:sp>
        <p:nvSpPr>
          <p:cNvPr id="4" name="Footer Placeholder 3"/>
          <p:cNvSpPr>
            <a:spLocks noGrp="1"/>
          </p:cNvSpPr>
          <p:nvPr>
            <p:ph type="ftr" sz="quarter" idx="11"/>
          </p:nvPr>
        </p:nvSpPr>
        <p:spPr/>
        <p:txBody>
          <a:bodyPr/>
          <a:lstStyle/>
          <a:p>
            <a:r>
              <a:rPr lang="en-IN"/>
              <a:t>UE15CS333 project (2018 CSE 6th Semester)</a:t>
            </a:r>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pic>
        <p:nvPicPr>
          <p:cNvPr id="7" name="Picture 6">
            <a:extLst>
              <a:ext uri="{FF2B5EF4-FFF2-40B4-BE49-F238E27FC236}">
                <a16:creationId xmlns:a16="http://schemas.microsoft.com/office/drawing/2014/main" id="{85CC3C73-91F0-614C-8853-1C003E07E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484" y="1504967"/>
            <a:ext cx="4432300" cy="1866900"/>
          </a:xfrm>
          <a:prstGeom prst="rect">
            <a:avLst/>
          </a:prstGeom>
        </p:spPr>
      </p:pic>
      <p:pic>
        <p:nvPicPr>
          <p:cNvPr id="9" name="Picture 8">
            <a:extLst>
              <a:ext uri="{FF2B5EF4-FFF2-40B4-BE49-F238E27FC236}">
                <a16:creationId xmlns:a16="http://schemas.microsoft.com/office/drawing/2014/main" id="{62399C7A-C15C-F646-95A7-9FC308117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262" y="1403367"/>
            <a:ext cx="4508500" cy="1968500"/>
          </a:xfrm>
          <a:prstGeom prst="rect">
            <a:avLst/>
          </a:prstGeom>
        </p:spPr>
      </p:pic>
      <p:pic>
        <p:nvPicPr>
          <p:cNvPr id="11" name="Picture 10">
            <a:extLst>
              <a:ext uri="{FF2B5EF4-FFF2-40B4-BE49-F238E27FC236}">
                <a16:creationId xmlns:a16="http://schemas.microsoft.com/office/drawing/2014/main" id="{4F31B5B1-B53A-2A49-8362-503EED54D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843" y="3371867"/>
            <a:ext cx="4508500" cy="1930400"/>
          </a:xfrm>
          <a:prstGeom prst="rect">
            <a:avLst/>
          </a:prstGeom>
        </p:spPr>
      </p:pic>
      <p:sp>
        <p:nvSpPr>
          <p:cNvPr id="12" name="TextBox 11">
            <a:extLst>
              <a:ext uri="{FF2B5EF4-FFF2-40B4-BE49-F238E27FC236}">
                <a16:creationId xmlns:a16="http://schemas.microsoft.com/office/drawing/2014/main" id="{087D599A-3885-0842-8CC2-37982797AA14}"/>
              </a:ext>
            </a:extLst>
          </p:cNvPr>
          <p:cNvSpPr txBox="1"/>
          <p:nvPr/>
        </p:nvSpPr>
        <p:spPr>
          <a:xfrm>
            <a:off x="1605775" y="5315622"/>
            <a:ext cx="8095785" cy="369332"/>
          </a:xfrm>
          <a:prstGeom prst="rect">
            <a:avLst/>
          </a:prstGeom>
          <a:noFill/>
        </p:spPr>
        <p:txBody>
          <a:bodyPr wrap="square" rtlCol="0">
            <a:spAutoFit/>
          </a:bodyPr>
          <a:lstStyle/>
          <a:p>
            <a:r>
              <a:rPr lang="en-US" dirty="0"/>
              <a:t>The same metrics are recorded for prior = 0.05, 0.1, 0.2, 0.3, 0</a:t>
            </a:r>
          </a:p>
        </p:txBody>
      </p:sp>
    </p:spTree>
    <p:extLst>
      <p:ext uri="{BB962C8B-B14F-4D97-AF65-F5344CB8AC3E}">
        <p14:creationId xmlns:p14="http://schemas.microsoft.com/office/powerpoint/2010/main" val="1891048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70</TotalTime>
  <Words>695</Words>
  <Application>Microsoft Macintosh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Tw Cen MT</vt:lpstr>
      <vt:lpstr>Tw Cen MT Condensed</vt:lpstr>
      <vt:lpstr>Wingdings 3</vt:lpstr>
      <vt:lpstr>Integral</vt:lpstr>
      <vt:lpstr>Music Genre Classification based on lyrics </vt:lpstr>
      <vt:lpstr>About the project</vt:lpstr>
      <vt:lpstr>Literature survey and existing work </vt:lpstr>
      <vt:lpstr>Dataset source and preprocessing done</vt:lpstr>
      <vt:lpstr>High level design of our implementation </vt:lpstr>
      <vt:lpstr>High level design of our implementation (2)</vt:lpstr>
      <vt:lpstr>Milestones</vt:lpstr>
      <vt:lpstr>Top Challenges unresolved so far </vt:lpstr>
      <vt:lpstr>results, visualization, metric </vt:lpstr>
      <vt:lpstr>PowerPoint Presentation</vt:lpstr>
      <vt:lpstr>Our top three learning in this project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SAUDAMINI KHARE</cp:lastModifiedBy>
  <cp:revision>17</cp:revision>
  <dcterms:created xsi:type="dcterms:W3CDTF">2018-04-13T03:13:56Z</dcterms:created>
  <dcterms:modified xsi:type="dcterms:W3CDTF">2018-05-06T18:24:17Z</dcterms:modified>
</cp:coreProperties>
</file>