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327" r:id="rId2"/>
    <p:sldId id="256" r:id="rId3"/>
    <p:sldId id="287" r:id="rId4"/>
    <p:sldId id="311" r:id="rId5"/>
    <p:sldId id="312" r:id="rId6"/>
    <p:sldId id="313" r:id="rId7"/>
    <p:sldId id="28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4" r:id="rId18"/>
    <p:sldId id="310" r:id="rId19"/>
    <p:sldId id="325" r:id="rId20"/>
    <p:sldId id="32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2595F3-4196-1740-8227-8D21A2B2091B}">
          <p14:sldIdLst>
            <p14:sldId id="327"/>
            <p14:sldId id="256"/>
            <p14:sldId id="287"/>
            <p14:sldId id="311"/>
            <p14:sldId id="312"/>
            <p14:sldId id="313"/>
            <p14:sldId id="28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4"/>
            <p14:sldId id="310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/>
    <p:restoredTop sz="95041" autoAdjust="0"/>
  </p:normalViewPr>
  <p:slideViewPr>
    <p:cSldViewPr snapToGrid="0" snapToObjects="1">
      <p:cViewPr varScale="1">
        <p:scale>
          <a:sx n="122" d="100"/>
          <a:sy n="122" d="100"/>
        </p:scale>
        <p:origin x="21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2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1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1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5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3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1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rqrk6SNWf_Yxei3C8eGa-oZEA9ONwCnf?usp=drive_link" TargetMode="External"/><Relationship Id="rId2" Type="http://schemas.openxmlformats.org/officeDocument/2006/relationships/hyperlink" Target="https://www.kaggle.com/datasets/alexteboul/diabetes-health-indicators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ZUFqFu4zsJznl4aagb3qDdzwYRZp75W2?usp=drive_li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5373-2141-1036-9012-492AAA3F4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71" y="1122363"/>
            <a:ext cx="8392886" cy="1128077"/>
          </a:xfrm>
        </p:spPr>
        <p:txBody>
          <a:bodyPr>
            <a:normAutofit/>
          </a:bodyPr>
          <a:lstStyle/>
          <a:p>
            <a:r>
              <a:rPr lang="en-US" b="1" u="sng" dirty="0"/>
              <a:t>Diabetes Health Indicator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F909-1889-A984-6BC4-963909786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3" y="2601119"/>
            <a:ext cx="6858000" cy="2006442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DS 675-102   Machine Learning</a:t>
            </a:r>
          </a:p>
          <a:p>
            <a:endParaRPr lang="en-US" dirty="0"/>
          </a:p>
          <a:p>
            <a:r>
              <a:rPr lang="en-US" sz="2200" dirty="0"/>
              <a:t>Submitted </a:t>
            </a:r>
          </a:p>
          <a:p>
            <a:r>
              <a:rPr lang="en-US" sz="2200" dirty="0"/>
              <a:t>to </a:t>
            </a:r>
          </a:p>
          <a:p>
            <a:endParaRPr lang="en-US" dirty="0"/>
          </a:p>
          <a:p>
            <a:r>
              <a:rPr lang="en-US" b="1" dirty="0"/>
              <a:t>Prof: Khalid </a:t>
            </a:r>
            <a:r>
              <a:rPr lang="en-US" b="1" dirty="0" err="1"/>
              <a:t>Bakhshaliyev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A60808-C035-DD0F-5C6F-E21FCC326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10741"/>
              </p:ext>
            </p:extLst>
          </p:nvPr>
        </p:nvGraphicFramePr>
        <p:xfrm>
          <a:off x="2224548" y="4979805"/>
          <a:ext cx="4965290" cy="1511664"/>
        </p:xfrm>
        <a:graphic>
          <a:graphicData uri="http://schemas.openxmlformats.org/drawingml/2006/table">
            <a:tbl>
              <a:tblPr firstRow="1" bandRow="1"/>
              <a:tblGrid>
                <a:gridCol w="2482645">
                  <a:extLst>
                    <a:ext uri="{9D8B030D-6E8A-4147-A177-3AD203B41FA5}">
                      <a16:colId xmlns:a16="http://schemas.microsoft.com/office/drawing/2014/main" val="735896217"/>
                    </a:ext>
                  </a:extLst>
                </a:gridCol>
                <a:gridCol w="2482645">
                  <a:extLst>
                    <a:ext uri="{9D8B030D-6E8A-4147-A177-3AD203B41FA5}">
                      <a16:colId xmlns:a16="http://schemas.microsoft.com/office/drawing/2014/main" val="3231978934"/>
                    </a:ext>
                  </a:extLst>
                </a:gridCol>
              </a:tblGrid>
              <a:tr h="37791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Daivik Girish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dg643@njit.edu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7282992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Grahitha Eda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ge87@njit.edu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6197646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Rushmitha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Kommana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rk958@njit.edu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920084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Sai </a:t>
                      </a:r>
                      <a:r>
                        <a:rPr lang="en-US" sz="1600" dirty="0" err="1"/>
                        <a:t>Sashank</a:t>
                      </a:r>
                      <a:r>
                        <a:rPr lang="en-US" sz="1600" dirty="0"/>
                        <a:t> Pannala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sp3459@njit.edu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71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55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053FB-DEB2-3C1A-86C7-1932535D0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6" y="1729268"/>
            <a:ext cx="4320914" cy="459658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05D615C-B179-EB63-0E39-C2C48B108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52" y="1729268"/>
            <a:ext cx="4050562" cy="32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3541566-1A8C-9CA6-3297-665B620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86" y="365126"/>
            <a:ext cx="8264264" cy="77094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AUC-ROC Curve:</a:t>
            </a:r>
          </a:p>
        </p:txBody>
      </p:sp>
    </p:spTree>
    <p:extLst>
      <p:ext uri="{BB962C8B-B14F-4D97-AF65-F5344CB8AC3E}">
        <p14:creationId xmlns:p14="http://schemas.microsoft.com/office/powerpoint/2010/main" val="41687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CEE0-9C1E-FFB4-8EB7-7B5141C3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188" y="365127"/>
            <a:ext cx="7958162" cy="64625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SHAP Values: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0B8472-821B-3D14-FFAF-C7CF1D527C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91" y="1011383"/>
            <a:ext cx="3598221" cy="459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D7FC3-C32C-CA48-533C-3A7C4258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88" y="1534138"/>
            <a:ext cx="4250339" cy="37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3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BCB5-D4A6-A9B2-99A8-9A9E0901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7393"/>
            <a:ext cx="7886700" cy="71702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ML Model 2: Auto-Encoder</a:t>
            </a:r>
            <a:endParaRPr lang="en-US" sz="4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17E75D-868A-31A8-2F87-109BC15D67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1026" y="2688208"/>
            <a:ext cx="3886199" cy="1262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60D1B-258D-86C1-153D-B7CBD6A61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024" y="908614"/>
            <a:ext cx="3886201" cy="1733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AE1CD-3D41-D2D2-FF22-86FA82BE7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025" y="4007530"/>
            <a:ext cx="3955659" cy="268307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E1C4FD-199D-358E-9319-AC54809FF294}"/>
              </a:ext>
            </a:extLst>
          </p:cNvPr>
          <p:cNvSpPr txBox="1">
            <a:spLocks/>
          </p:cNvSpPr>
          <p:nvPr/>
        </p:nvSpPr>
        <p:spPr>
          <a:xfrm>
            <a:off x="584824" y="2011679"/>
            <a:ext cx="3886200" cy="256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Auto-encoder model.</a:t>
            </a:r>
          </a:p>
          <a:p>
            <a:r>
              <a:rPr lang="en-US" dirty="0"/>
              <a:t>Extract the model.</a:t>
            </a:r>
          </a:p>
          <a:p>
            <a:r>
              <a:rPr lang="en-US" dirty="0"/>
              <a:t>Build the classifier.</a:t>
            </a:r>
          </a:p>
          <a:p>
            <a:r>
              <a:rPr lang="en-US" dirty="0"/>
              <a:t>Prepare the encoded data.</a:t>
            </a:r>
          </a:p>
          <a:p>
            <a:r>
              <a:rPr lang="en-US" dirty="0"/>
              <a:t>Train the classifier.</a:t>
            </a:r>
          </a:p>
          <a:p>
            <a:r>
              <a:rPr lang="en-US" dirty="0"/>
              <a:t>Evaluate the model.</a:t>
            </a:r>
          </a:p>
        </p:txBody>
      </p:sp>
    </p:spTree>
    <p:extLst>
      <p:ext uri="{BB962C8B-B14F-4D97-AF65-F5344CB8AC3E}">
        <p14:creationId xmlns:p14="http://schemas.microsoft.com/office/powerpoint/2010/main" val="188698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5A9F-4F9B-E0F2-B077-3F499B1C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575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Result: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A50C7-737E-3848-70D0-B8AB258ED0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0995" y="2539858"/>
            <a:ext cx="3886200" cy="1778283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E71967A-ABC7-6306-7D13-6F03BA115E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34765"/>
            <a:ext cx="3889598" cy="31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E0A-B654-97FC-B05A-917378CF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91" y="365126"/>
            <a:ext cx="8256859" cy="64386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AUC-ROC Curve: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BA930A0-AE6E-4A79-3588-0C53975E504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49" y="1686176"/>
            <a:ext cx="3885432" cy="359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E0109-809B-5564-4A9A-4A4110E3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1" y="1347294"/>
            <a:ext cx="4408606" cy="45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5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161A-C2A2-2757-BB4D-7F97FC8E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62" y="365126"/>
            <a:ext cx="8030688" cy="580805"/>
          </a:xfrm>
        </p:spPr>
        <p:txBody>
          <a:bodyPr>
            <a:noAutofit/>
          </a:bodyPr>
          <a:lstStyle/>
          <a:p>
            <a:r>
              <a:rPr lang="en-US" sz="4000" b="1" u="sng" dirty="0"/>
              <a:t>SHAP Values: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C6EF0-288B-8A0F-3578-B959484F70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4662" y="1056288"/>
            <a:ext cx="4288477" cy="5120673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3745052-0E5A-1B80-3A9B-AB4B9BF086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39" y="1056290"/>
            <a:ext cx="4234402" cy="5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519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C227-EEEE-E614-9C9F-35BEAE73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36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Comparison of Results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5AB110-9D63-9893-DA6F-BC7A5AB40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30366000"/>
              </p:ext>
            </p:extLst>
          </p:nvPr>
        </p:nvGraphicFramePr>
        <p:xfrm>
          <a:off x="628648" y="1159099"/>
          <a:ext cx="7987317" cy="4871148"/>
        </p:xfrm>
        <a:graphic>
          <a:graphicData uri="http://schemas.openxmlformats.org/drawingml/2006/table">
            <a:tbl>
              <a:tblPr/>
              <a:tblGrid>
                <a:gridCol w="2662439">
                  <a:extLst>
                    <a:ext uri="{9D8B030D-6E8A-4147-A177-3AD203B41FA5}">
                      <a16:colId xmlns:a16="http://schemas.microsoft.com/office/drawing/2014/main" val="2691347305"/>
                    </a:ext>
                  </a:extLst>
                </a:gridCol>
                <a:gridCol w="2662439">
                  <a:extLst>
                    <a:ext uri="{9D8B030D-6E8A-4147-A177-3AD203B41FA5}">
                      <a16:colId xmlns:a16="http://schemas.microsoft.com/office/drawing/2014/main" val="3481518535"/>
                    </a:ext>
                  </a:extLst>
                </a:gridCol>
                <a:gridCol w="2662439">
                  <a:extLst>
                    <a:ext uri="{9D8B030D-6E8A-4147-A177-3AD203B41FA5}">
                      <a16:colId xmlns:a16="http://schemas.microsoft.com/office/drawing/2014/main" val="3096112565"/>
                    </a:ext>
                  </a:extLst>
                </a:gridCol>
              </a:tblGrid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Aspect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DNN Model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Autoencoder Classifier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38173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Training Accuracy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85.11%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64.51%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40482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Testing Accuracy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84.92%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64.44%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95364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Class 0 (No Diabetes)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F1-score: </a:t>
                      </a:r>
                      <a:r>
                        <a:rPr lang="en-US" sz="1400" b="1" dirty="0"/>
                        <a:t>0.92</a:t>
                      </a:r>
                      <a:r>
                        <a:rPr lang="en-US" sz="1400" dirty="0"/>
                        <a:t>, AUC: </a:t>
                      </a:r>
                      <a:r>
                        <a:rPr lang="en-US" sz="1400" b="1" dirty="0"/>
                        <a:t>0.83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F1-score: </a:t>
                      </a:r>
                      <a:r>
                        <a:rPr lang="en-US" sz="1400" b="1" dirty="0"/>
                        <a:t>0.79</a:t>
                      </a:r>
                      <a:r>
                        <a:rPr lang="en-US" sz="1400" dirty="0"/>
                        <a:t>, AUC: </a:t>
                      </a:r>
                      <a:r>
                        <a:rPr lang="en-US" sz="1400" b="1" dirty="0"/>
                        <a:t>0.93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968119"/>
                  </a:ext>
                </a:extLst>
              </a:tr>
              <a:tr h="406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Class 1 (Pre-Diabetes)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F1-score: </a:t>
                      </a:r>
                      <a:r>
                        <a:rPr lang="en-US" sz="1400" b="1" dirty="0"/>
                        <a:t>0.00</a:t>
                      </a:r>
                      <a:r>
                        <a:rPr lang="en-US" sz="1400" dirty="0"/>
                        <a:t>, AUC: </a:t>
                      </a:r>
                      <a:r>
                        <a:rPr lang="en-US" sz="1400" b="1" dirty="0"/>
                        <a:t>0.70</a:t>
                      </a:r>
                      <a:r>
                        <a:rPr lang="en-US" sz="1400" dirty="0"/>
                        <a:t> (completely missed)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F1-score: </a:t>
                      </a:r>
                      <a:r>
                        <a:rPr lang="en-US" sz="1400" b="1" dirty="0"/>
                        <a:t>0.60</a:t>
                      </a:r>
                      <a:r>
                        <a:rPr lang="en-US" sz="1400" dirty="0"/>
                        <a:t>, AUC: </a:t>
                      </a:r>
                      <a:r>
                        <a:rPr lang="en-US" sz="1400" b="1" dirty="0"/>
                        <a:t>0.81</a:t>
                      </a:r>
                      <a:r>
                        <a:rPr lang="en-US" sz="1400" dirty="0"/>
                        <a:t> (well-handled)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02893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Class 2 (Diabetes)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F1-score: </a:t>
                      </a:r>
                      <a:r>
                        <a:rPr lang="en-US" sz="1400" b="1" dirty="0"/>
                        <a:t>0.23</a:t>
                      </a:r>
                      <a:r>
                        <a:rPr lang="en-US" sz="1400" dirty="0"/>
                        <a:t>, AUC: </a:t>
                      </a:r>
                      <a:r>
                        <a:rPr lang="en-US" sz="1400" b="1" dirty="0"/>
                        <a:t>0.83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F1-score: </a:t>
                      </a:r>
                      <a:r>
                        <a:rPr lang="en-US" sz="1400" b="1" dirty="0"/>
                        <a:t>0.51</a:t>
                      </a:r>
                      <a:r>
                        <a:rPr lang="en-US" sz="1400" dirty="0"/>
                        <a:t>, AUC: </a:t>
                      </a:r>
                      <a:r>
                        <a:rPr lang="en-US" sz="1400" b="1" dirty="0"/>
                        <a:t>0.75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03649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Macro Avg F1-Score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0.38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15112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Weighted Avg F1-Score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0.81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0.63</a:t>
                      </a:r>
                      <a:endParaRPr lang="en-US" sz="14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716272"/>
                  </a:ext>
                </a:extLst>
              </a:tr>
              <a:tr h="238888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Class Imbalance Handling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applied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SMOTE used for resampling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266388"/>
                  </a:ext>
                </a:extLst>
              </a:tr>
              <a:tr h="406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Confusion Matrix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Completely misses Class 1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Heavily favors Class 0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More balanced confusion across all 3 classes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266091"/>
                  </a:ext>
                </a:extLst>
              </a:tr>
              <a:tr h="57479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ROC Curve Quality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&amp; 2 have strong separation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Class 1 is weak (AUC = 0.70)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 0 strong (AUC = 0.93)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Class 1 &amp; 2 moderate (AUC &gt; 0.75)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124563"/>
                  </a:ext>
                </a:extLst>
              </a:tr>
              <a:tr h="406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SHAP Interpretability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BMI, </a:t>
                      </a:r>
                      <a:r>
                        <a:rPr lang="en-US" sz="1400" dirty="0" err="1"/>
                        <a:t>GenHlth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HighBP</a:t>
                      </a:r>
                      <a:r>
                        <a:rPr lang="en-US" sz="1400" dirty="0"/>
                        <a:t>, Smoking important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Sex, Smoker, BMI, Cholesterol, Activity impactful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259628"/>
                  </a:ext>
                </a:extLst>
              </a:tr>
              <a:tr h="406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Training Stability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Smooth learning curves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Stable performance, no overfitting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484355"/>
                  </a:ext>
                </a:extLst>
              </a:tr>
              <a:tr h="40684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Model Complexity</a:t>
                      </a:r>
                      <a:endParaRPr lang="en-US" sz="140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Simple Sequential model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Two-stage: Encoder + Classifier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2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1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E3342D-C551-329F-EC51-4C9EC3DA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230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955E9-91BA-0156-4F9E-CC57D0D1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1977"/>
            <a:ext cx="7886700" cy="5004986"/>
          </a:xfrm>
        </p:spPr>
        <p:txBody>
          <a:bodyPr>
            <a:noAutofit/>
          </a:bodyPr>
          <a:lstStyle/>
          <a:p>
            <a:r>
              <a:rPr lang="en-US" sz="2200" dirty="0"/>
              <a:t>The DNN model demonstrated strong overall accuracy (~85%), with excellent performance on the majority class (Class 0 - No Diabetes).</a:t>
            </a:r>
          </a:p>
          <a:p>
            <a:r>
              <a:rPr lang="en-US" sz="2200" dirty="0"/>
              <a:t>However, it completely failed to detect Class 1 (Pre-diabetes), making it unreliable in scenarios where early detection is critical.</a:t>
            </a:r>
          </a:p>
          <a:p>
            <a:r>
              <a:rPr lang="en-US" sz="2200" dirty="0"/>
              <a:t>The Autoencoder Classifier, while less accurate overall (~64% accuracy), provided a much more balanced classification across all classes, particularly performing significantly better for Class 1 and Class 2.</a:t>
            </a:r>
          </a:p>
          <a:p>
            <a:r>
              <a:rPr lang="en-US" sz="2200" dirty="0"/>
              <a:t>SMOTE was crucial in improving minority class performance in the Autoencoder model.</a:t>
            </a:r>
          </a:p>
          <a:p>
            <a:r>
              <a:rPr lang="en-US" sz="2200" dirty="0"/>
              <a:t>SHAP analysis in both models confirmed the importance of features like BMI, General Health, </a:t>
            </a:r>
            <a:r>
              <a:rPr lang="en-US" sz="2200" dirty="0" err="1"/>
              <a:t>HighBP</a:t>
            </a:r>
            <a:r>
              <a:rPr lang="en-US" sz="2200" dirty="0"/>
              <a:t>, Physical Activity, and Smoking.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712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5F14-8597-5064-8BD4-C6CD92CC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36087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Challenges and Future Work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1EE5-6046-BD48-E771-57F389345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2088"/>
            <a:ext cx="7886700" cy="48848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Challenges</a:t>
            </a:r>
          </a:p>
          <a:p>
            <a:r>
              <a:rPr lang="en-US" dirty="0"/>
              <a:t>Class Imbalance</a:t>
            </a:r>
          </a:p>
          <a:p>
            <a:r>
              <a:rPr lang="en-US" dirty="0"/>
              <a:t>Overfitting</a:t>
            </a:r>
          </a:p>
          <a:p>
            <a:r>
              <a:rPr lang="en-US" dirty="0"/>
              <a:t> Feature Complexity </a:t>
            </a:r>
          </a:p>
          <a:p>
            <a:r>
              <a:rPr lang="en-US" dirty="0"/>
              <a:t> Low Testing Accuracy</a:t>
            </a:r>
          </a:p>
          <a:p>
            <a:r>
              <a:rPr lang="en-US" dirty="0"/>
              <a:t> Difficulty Capturing Complex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</a:t>
            </a:r>
            <a:r>
              <a:rPr lang="en-US" dirty="0"/>
              <a:t> </a:t>
            </a:r>
            <a:r>
              <a:rPr lang="en-US" b="1" dirty="0"/>
              <a:t>Improvements</a:t>
            </a:r>
            <a:r>
              <a:rPr lang="en-US" dirty="0"/>
              <a:t> </a:t>
            </a:r>
          </a:p>
          <a:p>
            <a:r>
              <a:rPr lang="en-US" dirty="0"/>
              <a:t>Ensemble Methods: bagging or boosting</a:t>
            </a:r>
          </a:p>
          <a:p>
            <a:r>
              <a:rPr lang="en-US" dirty="0"/>
              <a:t>Feature Engineering: Extract more informative features to improve model performance and reduce class overlap. </a:t>
            </a:r>
          </a:p>
          <a:p>
            <a:r>
              <a:rPr lang="en-US" dirty="0"/>
              <a:t>Advanced Class Imbalance Techniques</a:t>
            </a:r>
          </a:p>
        </p:txBody>
      </p:sp>
    </p:spTree>
    <p:extLst>
      <p:ext uri="{BB962C8B-B14F-4D97-AF65-F5344CB8AC3E}">
        <p14:creationId xmlns:p14="http://schemas.microsoft.com/office/powerpoint/2010/main" val="790914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1120-958A-6052-29D4-709649E7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409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Contributions: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A271A-4DC1-9512-4F0B-6C798AC7FB9D}"/>
              </a:ext>
            </a:extLst>
          </p:cNvPr>
          <p:cNvSpPr txBox="1"/>
          <p:nvPr/>
        </p:nvSpPr>
        <p:spPr>
          <a:xfrm>
            <a:off x="962246" y="1711843"/>
            <a:ext cx="721950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Daivik Girish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Baseline DNN model development and training.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Sai Sashank Pannala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Baseline DNN evaluation and reporting.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Grahitha Eda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Autoencoder model design and training.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Rushmitha Kommana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Autoencoder evaluation and SHAP analysis.</a:t>
            </a:r>
          </a:p>
        </p:txBody>
      </p:sp>
    </p:spTree>
    <p:extLst>
      <p:ext uri="{BB962C8B-B14F-4D97-AF65-F5344CB8AC3E}">
        <p14:creationId xmlns:p14="http://schemas.microsoft.com/office/powerpoint/2010/main" val="169319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736" y="365126"/>
            <a:ext cx="7430528" cy="755751"/>
          </a:xfrm>
        </p:spPr>
        <p:txBody>
          <a:bodyPr>
            <a:normAutofit/>
          </a:bodyPr>
          <a:lstStyle/>
          <a:p>
            <a:r>
              <a:rPr sz="4000" b="1" u="sng" dirty="0"/>
              <a:t>Problem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EA3A49-D608-56C7-EE3A-0745FB6B6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881" y="2099960"/>
            <a:ext cx="752938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Task: </a:t>
            </a:r>
            <a:r>
              <a:rPr lang="en-US" dirty="0"/>
              <a:t>to classify individual’s diabetes status based on various health indicators.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Dataset: BRFSS 2015 with 253,680 entries and 22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Motivation: Importance of early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Objective: Develop a high-accuracy classification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733D-66CD-4B3B-A66B-2A8E493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6215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9062-0835-A6EB-3910-5F63C6DD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49983"/>
            <a:ext cx="7886700" cy="5108017"/>
          </a:xfrm>
        </p:spPr>
        <p:txBody>
          <a:bodyPr/>
          <a:lstStyle/>
          <a:p>
            <a:r>
              <a:rPr lang="en-US" dirty="0"/>
              <a:t>Dataset: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400" dirty="0">
                <a:effectLst/>
                <a:latin typeface="Helvetica Neue" panose="02000503000000020004" pitchFamily="2" charset="0"/>
                <a:hlinkClick r:id="rId2"/>
              </a:rPr>
              <a:t>https://www.kaggle.com/datasets/alexteboul/diabetes-health-indicators-dataset</a:t>
            </a:r>
            <a:endParaRPr lang="en-US" sz="1400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sz="1400" dirty="0">
              <a:effectLst/>
              <a:latin typeface="Helvetica Neue" panose="02000503000000020004" pitchFamily="2" charset="0"/>
            </a:endParaRPr>
          </a:p>
          <a:p>
            <a:r>
              <a:rPr lang="en-US" dirty="0"/>
              <a:t>Autoencoder file: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400" dirty="0">
                <a:hlinkClick r:id="rId3"/>
              </a:rPr>
              <a:t>https://colab.research.google.com/drive/1rqrk6SNWf_Yxei3C8eGa-oZEA9ONwCnf?usp=drive_link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DNN file: </a:t>
            </a:r>
            <a:r>
              <a:rPr lang="en-US" sz="1400" dirty="0">
                <a:hlinkClick r:id="rId4"/>
              </a:rPr>
              <a:t>https://colab.research.google.com/drive/1ZUFqFu4zsJznl4aagb3qDdzwYRZp75W2?usp=drive_link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5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BDD7-0F2F-3728-F344-8F0D5D09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906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1F28-AD23-6553-ADC2-8423DD0DD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5342"/>
            <a:ext cx="7886700" cy="473162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dataset includes 253,680 entries and 22 columns, including the target column, Diabetes 012 </a:t>
            </a:r>
            <a:endParaRPr lang="en-IN" sz="2000" dirty="0"/>
          </a:p>
          <a:p>
            <a:pPr lvl="0">
              <a:lnSpc>
                <a:spcPct val="107000"/>
              </a:lnSpc>
            </a:pPr>
            <a:r>
              <a:rPr lang="en-IN" sz="2000" dirty="0"/>
              <a:t>Features related to health conditions: HighBP, HighChol, Stroke, Heart Disease or Attack </a:t>
            </a:r>
          </a:p>
          <a:p>
            <a:pPr lvl="0">
              <a:lnSpc>
                <a:spcPct val="107000"/>
              </a:lnSpc>
            </a:pPr>
            <a:r>
              <a:rPr lang="en-IN" sz="2000" dirty="0"/>
              <a:t>Lifestyle-related indicators: PhysActivity, Smoker, HvyAlcoholConsump, Fruits, Veggies </a:t>
            </a:r>
          </a:p>
          <a:p>
            <a:pPr lvl="0">
              <a:lnSpc>
                <a:spcPct val="107000"/>
              </a:lnSpc>
            </a:pPr>
            <a:r>
              <a:rPr lang="en-IN" sz="2000" dirty="0"/>
              <a:t>Healthcare access and health status indicators: AnyHealthcare, NoDocbcCost, GenHlth, MentHlth, PhysHlth, DiffWalk </a:t>
            </a:r>
          </a:p>
          <a:p>
            <a:pPr lvl="0">
              <a:lnSpc>
                <a:spcPct val="107000"/>
              </a:lnSpc>
            </a:pPr>
            <a:r>
              <a:rPr lang="en-IN" sz="2000" dirty="0"/>
              <a:t>Demographics: Sex, Age, Education, Income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000" dirty="0"/>
              <a:t>Target: Diabetes 012 (three classes for diabetes status (0: No diabetes, 1: Prediabetes, 2: Diabetes))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3211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8CA9-2F21-447C-1123-045BB979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7618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078D-4970-36C1-9CD9-CD60FF8D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2745"/>
            <a:ext cx="7886700" cy="50542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Loading Data</a:t>
            </a:r>
          </a:p>
          <a:p>
            <a:endParaRPr lang="en-US" dirty="0"/>
          </a:p>
          <a:p>
            <a:r>
              <a:rPr lang="en-US" dirty="0"/>
              <a:t>Separating Feature and Target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Handling class imbalance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 Scaling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Splitting Data into train and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2A838-ADB7-09D0-1701-5774E36F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546" y="1110786"/>
            <a:ext cx="5461804" cy="606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4DCD0-5D5F-B9F4-5ABE-E3245264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52" y="2312562"/>
            <a:ext cx="5461803" cy="7176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913BC-C667-43FF-18E1-59114E54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939" y="3534993"/>
            <a:ext cx="5461802" cy="717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3A572-ED16-5BF1-BBF2-AFA9A2008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21" y="4750243"/>
            <a:ext cx="3644579" cy="606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5FEF5-B7A3-813F-14BE-C73EAA680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770" y="4750243"/>
            <a:ext cx="3573772" cy="606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C98771-2A1D-7A9D-7542-2844360E6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70" y="5980022"/>
            <a:ext cx="7772400" cy="60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3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9490-80B0-FE17-AF8A-AE321EC6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19" y="107951"/>
            <a:ext cx="7886700" cy="692149"/>
          </a:xfrm>
        </p:spPr>
        <p:txBody>
          <a:bodyPr anchor="ctr">
            <a:normAutofit fontScale="90000"/>
          </a:bodyPr>
          <a:lstStyle/>
          <a:p>
            <a:r>
              <a:rPr lang="en-US" b="1" i="0" u="sng" dirty="0">
                <a:effectLst/>
              </a:rPr>
              <a:t>Exploratory Data Analysis</a:t>
            </a:r>
            <a:endParaRPr lang="en-US" b="1" u="sng" dirty="0"/>
          </a:p>
        </p:txBody>
      </p:sp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A34F9EF6-9FAB-3764-DF94-87389DD9E6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9163" y="1127051"/>
            <a:ext cx="3371059" cy="2541661"/>
          </a:xfrm>
          <a:prstGeom prst="rect">
            <a:avLst/>
          </a:prstGeom>
          <a:noFill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91BF7A7-526C-A42E-9D41-07AEF155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79" y="719137"/>
            <a:ext cx="3655558" cy="278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DCE4AC-2AB8-347E-33EB-CEE8BF10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972" y="3587748"/>
            <a:ext cx="371424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05C0BF6-CD70-53E1-646C-C29F02CD2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15" y="3843814"/>
            <a:ext cx="4158985" cy="290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8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22F0465-B15E-2BB2-17ED-C91272B3F9E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92" y="650131"/>
            <a:ext cx="7488815" cy="55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6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8825-45BB-6782-DBE6-46C049A6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67261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9F2C9-D1A6-2F99-F0CB-76D79CBD1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27356"/>
                <a:ext cx="7886699" cy="484960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The following metrics were used to evaluate model performance: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Correct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Predictions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Predictions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Positives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Positives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Positives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Positives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Negatives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IN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IN" i="0" smtClean="0">
                          <a:latin typeface="Cambria Math" panose="02040503050406030204" pitchFamily="18" charset="0"/>
                        </a:rPr>
                        <m:t>=2 ×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IN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 confusion matrix provides additional insights into class-wise performance, helping diagnose the limitations of each model.</a:t>
                </a:r>
              </a:p>
              <a:p>
                <a:pPr marL="0" indent="0">
                  <a:buNone/>
                </a:pPr>
                <a:endParaRPr lang="en-IN" sz="19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9F2C9-D1A6-2F99-F0CB-76D79CBD1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27356"/>
                <a:ext cx="7886699" cy="4849608"/>
              </a:xfrm>
              <a:blipFill>
                <a:blip r:embed="rId2"/>
                <a:stretch>
                  <a:fillRect l="-804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5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EEDA-0D8B-BD7E-1B2E-E904F72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13331" cy="1325563"/>
          </a:xfrm>
        </p:spPr>
        <p:txBody>
          <a:bodyPr anchor="ctr">
            <a:normAutofit/>
          </a:bodyPr>
          <a:lstStyle/>
          <a:p>
            <a:r>
              <a:rPr lang="en-US" sz="4000" b="1" u="sng" dirty="0"/>
              <a:t>ML Model 1: Deep Neural Network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78C99B-2269-D6DF-E781-9F49ED54C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7572" y="2718648"/>
            <a:ext cx="3886200" cy="25664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Build the DNN Model.</a:t>
            </a:r>
          </a:p>
          <a:p>
            <a:r>
              <a:rPr lang="en-US" dirty="0"/>
              <a:t>Compile and train the model. </a:t>
            </a:r>
          </a:p>
          <a:p>
            <a:r>
              <a:rPr lang="en-US" dirty="0"/>
              <a:t>Evaluate the model on the test set.</a:t>
            </a:r>
          </a:p>
          <a:p>
            <a:r>
              <a:rPr lang="en-US" dirty="0"/>
              <a:t>Predict the test set.</a:t>
            </a:r>
          </a:p>
          <a:p>
            <a:r>
              <a:rPr lang="en-US" dirty="0"/>
              <a:t>Generate classification report and confusion matrix.</a:t>
            </a:r>
          </a:p>
          <a:p>
            <a:endParaRPr lang="en-US" dirty="0"/>
          </a:p>
        </p:txBody>
      </p:sp>
      <p:pic>
        <p:nvPicPr>
          <p:cNvPr id="4" name="Content Placeholder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AF57AFB8-7529-AB71-B5C4-59A028F8C5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321471"/>
            <a:ext cx="3886200" cy="3359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537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D4D7-C2B2-FD48-B92C-6FE7A84C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94244"/>
          </a:xfrm>
        </p:spPr>
        <p:txBody>
          <a:bodyPr>
            <a:noAutofit/>
          </a:bodyPr>
          <a:lstStyle/>
          <a:p>
            <a:r>
              <a:rPr lang="en-US" sz="4000" b="1" u="sng" dirty="0"/>
              <a:t>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58F27-CB33-7097-8DB1-9BF4E3A1DD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3374" y="1135575"/>
            <a:ext cx="3886200" cy="213062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B9682E0-7301-587E-BFF6-E371C3FBC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4" y="3605204"/>
            <a:ext cx="7523188" cy="300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6F0672F-462C-833A-E514-E957AB4E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05" y="647701"/>
            <a:ext cx="3386489" cy="27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4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3193</TotalTime>
  <Words>800</Words>
  <Application>Microsoft Macintosh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Helvetica Neue</vt:lpstr>
      <vt:lpstr>Times New Roman</vt:lpstr>
      <vt:lpstr>Office 2013 - 2022 Theme</vt:lpstr>
      <vt:lpstr>Diabetes Health Indicator</vt:lpstr>
      <vt:lpstr>Problem Definition</vt:lpstr>
      <vt:lpstr>Dataset Details</vt:lpstr>
      <vt:lpstr>Pre-Processing Steps</vt:lpstr>
      <vt:lpstr>Exploratory Data Analysis</vt:lpstr>
      <vt:lpstr>PowerPoint Presentation</vt:lpstr>
      <vt:lpstr>Evaluation Metrics</vt:lpstr>
      <vt:lpstr>ML Model 1: Deep Neural Network</vt:lpstr>
      <vt:lpstr>Results:</vt:lpstr>
      <vt:lpstr>AUC-ROC Curve:</vt:lpstr>
      <vt:lpstr>SHAP Values:</vt:lpstr>
      <vt:lpstr>ML Model 2: Auto-Encoder</vt:lpstr>
      <vt:lpstr>Result:</vt:lpstr>
      <vt:lpstr>AUC-ROC Curve:</vt:lpstr>
      <vt:lpstr>SHAP Values:</vt:lpstr>
      <vt:lpstr>Comparison of Results</vt:lpstr>
      <vt:lpstr>Conclusion</vt:lpstr>
      <vt:lpstr>Challenges and Future Work</vt:lpstr>
      <vt:lpstr>Contributions:</vt:lpstr>
      <vt:lpstr>References: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Pranavi Ollala</dc:creator>
  <cp:keywords/>
  <dc:description>generated using python-pptx</dc:description>
  <cp:lastModifiedBy>Girish, Daivik</cp:lastModifiedBy>
  <cp:revision>279</cp:revision>
  <dcterms:created xsi:type="dcterms:W3CDTF">2013-01-27T09:14:16Z</dcterms:created>
  <dcterms:modified xsi:type="dcterms:W3CDTF">2025-04-27T20:25:47Z</dcterms:modified>
  <cp:category/>
</cp:coreProperties>
</file>