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2" r:id="rId5"/>
    <p:sldId id="276" r:id="rId6"/>
    <p:sldId id="274" r:id="rId7"/>
    <p:sldId id="275" r:id="rId8"/>
    <p:sldId id="263" r:id="rId9"/>
    <p:sldId id="277" r:id="rId10"/>
    <p:sldId id="265" r:id="rId11"/>
    <p:sldId id="278" r:id="rId12"/>
    <p:sldId id="279" r:id="rId13"/>
    <p:sldId id="267" r:id="rId14"/>
    <p:sldId id="280" r:id="rId15"/>
    <p:sldId id="28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49235"/>
            <a:ext cx="10363200" cy="879815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56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266902"/>
            <a:ext cx="9347200" cy="1485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 baseline="0"/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8112224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914400" y="2996541"/>
            <a:ext cx="10363200" cy="88470"/>
          </a:xfrm>
          <a:prstGeom prst="rect">
            <a:avLst/>
          </a:prstGeom>
          <a:solidFill>
            <a:srgbClr val="C00000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14400" y="1927020"/>
            <a:ext cx="10363200" cy="88470"/>
          </a:xfrm>
          <a:prstGeom prst="rect">
            <a:avLst/>
          </a:prstGeom>
          <a:solidFill>
            <a:srgbClr val="C00000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6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1143000"/>
            <a:ext cx="10668000" cy="5676901"/>
          </a:xfrm>
        </p:spPr>
        <p:txBody>
          <a:bodyPr/>
          <a:lstStyle>
            <a:lvl1pPr marL="360680" indent="-360680">
              <a:defRPr>
                <a:solidFill>
                  <a:schemeClr val="tx1"/>
                </a:solidFill>
              </a:defRPr>
            </a:lvl1pPr>
            <a:lvl2pPr marL="720725" indent="-249555">
              <a:def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1163955" indent="-254000">
              <a:defRPr sz="1800" b="0">
                <a:solidFill>
                  <a:schemeClr val="tx1"/>
                </a:solidFill>
              </a:defRPr>
            </a:lvl3pPr>
            <a:lvl4pPr marL="1524000" indent="-217805">
              <a:defRPr>
                <a:solidFill>
                  <a:schemeClr val="tx1"/>
                </a:solidFill>
              </a:defRPr>
            </a:lvl4pPr>
            <a:lvl5pPr marL="1884680" indent="-18923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2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0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755651" y="1077914"/>
            <a:ext cx="10668000" cy="5741987"/>
          </a:xfrm>
        </p:spPr>
        <p:txBody>
          <a:bodyPr/>
          <a:lstStyle>
            <a:lvl1pPr marL="360680" indent="-360680">
              <a:defRPr/>
            </a:lvl1pPr>
          </a:lstStyle>
          <a:p>
            <a:pPr lv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663575"/>
          </a:xfrm>
        </p:spPr>
        <p:txBody>
          <a:bodyPr/>
          <a:lstStyle>
            <a:lvl1pPr>
              <a:defRPr sz="36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77914"/>
            <a:ext cx="10668000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anose="020B06030201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anose="020B06030201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anose="020B06030201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anose="020B06030201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anose="020B060403050404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anose="020B060403050404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anose="020B060403050404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anose="020B0604030504040204" pitchFamily="34" charset="0"/>
          <a:ea typeface="黑体" panose="02010609060101010101" pitchFamily="2" charset="-122"/>
        </a:defRPr>
      </a:lvl9pPr>
    </p:titleStyle>
    <p:bodyStyle>
      <a:lvl1pPr marL="360680" indent="-36068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o"/>
        <a:defRPr sz="2400" b="0" i="0" baseline="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32105" algn="l" defTabSz="895350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n"/>
        <a:defRPr sz="2000" b="0" i="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o"/>
        <a:defRPr sz="2400" b="0" i="0">
          <a:solidFill>
            <a:schemeClr val="tx1"/>
          </a:solidFill>
          <a:latin typeface="+mn-lt"/>
          <a:ea typeface="+mn-ea"/>
        </a:defRPr>
      </a:lvl3pPr>
      <a:lvl4pPr marL="1616075" indent="-30988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n"/>
        <a:defRPr sz="1600" b="0" i="0">
          <a:solidFill>
            <a:schemeClr val="tx1"/>
          </a:solidFill>
          <a:latin typeface="+mn-lt"/>
          <a:ea typeface="+mn-ea"/>
        </a:defRPr>
      </a:lvl4pPr>
      <a:lvl5pPr marL="1976755" indent="-281305" algn="l" rtl="0" eaLnBrk="1" fontAlgn="base" hangingPunct="1">
        <a:spcBef>
          <a:spcPct val="25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§"/>
        <a:defRPr sz="1200" b="0" i="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sym typeface="+mn-ea"/>
              </a:rPr>
              <a:t>支持</a:t>
            </a:r>
            <a:r>
              <a:rPr lang="en-US" altLang="zh-CN" sz="3600" dirty="0">
                <a:sym typeface="+mn-ea"/>
              </a:rPr>
              <a:t>Markdown</a:t>
            </a:r>
            <a:r>
              <a:rPr lang="zh-CN" altLang="en-US" sz="3600" dirty="0">
                <a:sym typeface="+mn-ea"/>
              </a:rPr>
              <a:t>的静态</a:t>
            </a:r>
            <a:r>
              <a:rPr lang="en-US" altLang="zh-CN" sz="3600" dirty="0">
                <a:sym typeface="+mn-ea"/>
              </a:rPr>
              <a:t>Web</a:t>
            </a:r>
            <a:r>
              <a:rPr lang="zh-CN" altLang="en-US" sz="3600" dirty="0">
                <a:sym typeface="+mn-ea"/>
              </a:rPr>
              <a:t>服务器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2022.05.02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戴鑫旺 程相睿 杨乐乐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465E33-581A-420F-87A6-275E3403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已完成部分</a:t>
            </a:r>
            <a:endParaRPr lang="en-US" altLang="zh-CN" dirty="0"/>
          </a:p>
          <a:p>
            <a:pPr lvl="1"/>
            <a:r>
              <a:rPr lang="zh-CN" altLang="en-US" dirty="0"/>
              <a:t>识别</a:t>
            </a:r>
            <a:r>
              <a:rPr lang="en-US" altLang="zh-CN" dirty="0"/>
              <a:t>Markdown</a:t>
            </a:r>
            <a:r>
              <a:rPr lang="zh-CN" altLang="en-US" dirty="0"/>
              <a:t>文件与</a:t>
            </a:r>
            <a:r>
              <a:rPr lang="en-US" altLang="zh-CN" dirty="0"/>
              <a:t>HTML</a:t>
            </a:r>
            <a:r>
              <a:rPr lang="zh-CN" altLang="en-US" dirty="0"/>
              <a:t>文件，对于</a:t>
            </a:r>
            <a:r>
              <a:rPr lang="en-US" altLang="zh-CN" dirty="0"/>
              <a:t>HTML</a:t>
            </a:r>
            <a:r>
              <a:rPr lang="zh-CN" altLang="en-US" dirty="0"/>
              <a:t>文件不做处理；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flexmark</a:t>
            </a:r>
            <a:r>
              <a:rPr lang="zh-CN" altLang="en-US" dirty="0"/>
              <a:t>库对</a:t>
            </a:r>
            <a:r>
              <a:rPr lang="en-US" altLang="zh-CN" dirty="0"/>
              <a:t>Markdown</a:t>
            </a:r>
            <a:r>
              <a:rPr lang="zh-CN" altLang="en-US" dirty="0"/>
              <a:t>进行解析，并转化为</a:t>
            </a:r>
            <a:r>
              <a:rPr lang="en-US" altLang="zh-CN" dirty="0"/>
              <a:t>HTML</a:t>
            </a:r>
            <a:r>
              <a:rPr lang="zh-CN" altLang="en-US" dirty="0"/>
              <a:t>文件；</a:t>
            </a:r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CSS</a:t>
            </a:r>
            <a:r>
              <a:rPr lang="zh-CN" altLang="en-US" dirty="0"/>
              <a:t>样式文件与</a:t>
            </a:r>
            <a:r>
              <a:rPr lang="en-US" altLang="zh-CN" dirty="0"/>
              <a:t>JavaScript</a:t>
            </a:r>
            <a:r>
              <a:rPr lang="zh-CN" altLang="en-US" dirty="0"/>
              <a:t>脚本文件对原始</a:t>
            </a:r>
            <a:r>
              <a:rPr lang="en-US" altLang="zh-CN" dirty="0"/>
              <a:t>HTML</a:t>
            </a:r>
            <a:r>
              <a:rPr lang="zh-CN" altLang="en-US" dirty="0"/>
              <a:t>进行美化。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未完成部分</a:t>
            </a:r>
            <a:endParaRPr lang="en-US" altLang="zh-CN" dirty="0"/>
          </a:p>
          <a:p>
            <a:pPr lvl="1"/>
            <a:r>
              <a:rPr lang="en-US" altLang="zh-CN" dirty="0"/>
              <a:t>Markdown</a:t>
            </a:r>
            <a:r>
              <a:rPr lang="zh-CN" altLang="en-US" dirty="0"/>
              <a:t>文件处理模块中，我们当前用了</a:t>
            </a:r>
            <a:r>
              <a:rPr lang="en-US" altLang="zh-CN" dirty="0" err="1"/>
              <a:t>flexmark</a:t>
            </a:r>
            <a:r>
              <a:rPr lang="zh-CN" altLang="en-US" dirty="0"/>
              <a:t>库进行</a:t>
            </a:r>
            <a:r>
              <a:rPr lang="en-US" altLang="zh-CN" dirty="0"/>
              <a:t>Markdown</a:t>
            </a:r>
            <a:r>
              <a:rPr lang="zh-CN" altLang="en-US" dirty="0"/>
              <a:t>的解析与</a:t>
            </a:r>
            <a:r>
              <a:rPr lang="en-US" altLang="zh-CN" dirty="0"/>
              <a:t>HTML</a:t>
            </a:r>
            <a:r>
              <a:rPr lang="zh-CN" altLang="en-US" dirty="0"/>
              <a:t>文件渲染，而非自己手动完成，因此后续还需要完成下面这两部分：</a:t>
            </a:r>
          </a:p>
          <a:p>
            <a:pPr lvl="1"/>
            <a:r>
              <a:rPr lang="zh-CN" altLang="en-US" dirty="0"/>
              <a:t>遍历</a:t>
            </a:r>
            <a:r>
              <a:rPr lang="en-US" altLang="zh-CN" dirty="0"/>
              <a:t>Markdown</a:t>
            </a:r>
            <a:r>
              <a:rPr lang="zh-CN" altLang="en-US" dirty="0"/>
              <a:t>文件并进行语法解析，得到抽象语法树；</a:t>
            </a:r>
          </a:p>
          <a:p>
            <a:pPr lvl="1"/>
            <a:r>
              <a:rPr lang="zh-CN" altLang="en-US" dirty="0"/>
              <a:t>基于生成的抽象语法树，通过增加</a:t>
            </a:r>
            <a:r>
              <a:rPr lang="en-US" altLang="zh-CN" dirty="0"/>
              <a:t>HTML</a:t>
            </a:r>
            <a:r>
              <a:rPr lang="zh-CN" altLang="en-US" dirty="0"/>
              <a:t>标签对文本进行渲染，得到原始</a:t>
            </a:r>
            <a:r>
              <a:rPr lang="en-US" altLang="zh-CN" dirty="0"/>
              <a:t>HTML</a:t>
            </a:r>
            <a:r>
              <a:rPr lang="zh-CN" altLang="en-US" dirty="0"/>
              <a:t>文件；</a:t>
            </a:r>
            <a:endParaRPr lang="en-US" altLang="zh-CN" dirty="0"/>
          </a:p>
          <a:p>
            <a:pPr lvl="1"/>
            <a:r>
              <a:rPr lang="zh-CN" altLang="en-US" dirty="0"/>
              <a:t>预期最终摆脱对</a:t>
            </a:r>
            <a:r>
              <a:rPr lang="en-US" altLang="zh-CN" dirty="0" err="1"/>
              <a:t>flexmark</a:t>
            </a:r>
            <a:r>
              <a:rPr lang="zh-CN" altLang="en-US" dirty="0"/>
              <a:t>库的依赖。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F964E3-DFE8-450B-A8DF-C4DBAC4C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Markdown</a:t>
            </a:r>
            <a:r>
              <a:rPr lang="zh-CN" altLang="en-US" dirty="0"/>
              <a:t>文件处理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D20A5-4D9B-4E1E-AF80-3B5F32818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73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465E33-581A-420F-87A6-275E3403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已完成部分</a:t>
            </a:r>
            <a:endParaRPr lang="en-US" altLang="zh-CN" dirty="0"/>
          </a:p>
          <a:p>
            <a:pPr lvl="1"/>
            <a:r>
              <a:rPr lang="zh-CN" altLang="en-US" dirty="0"/>
              <a:t>接受用户请求，并对用户请求按照</a:t>
            </a:r>
            <a:r>
              <a:rPr lang="en-US" altLang="zh-CN" dirty="0"/>
              <a:t>HTTP</a:t>
            </a:r>
            <a:r>
              <a:rPr lang="zh-CN" altLang="en-US" dirty="0"/>
              <a:t>请求格式进行解析，得到请求参数；</a:t>
            </a:r>
          </a:p>
          <a:p>
            <a:pPr lvl="1"/>
            <a:r>
              <a:rPr lang="zh-CN" altLang="en-US" dirty="0"/>
              <a:t>根据用户的请求参数对</a:t>
            </a:r>
            <a:r>
              <a:rPr lang="en-US" altLang="zh-CN" dirty="0"/>
              <a:t>HTML</a:t>
            </a:r>
            <a:r>
              <a:rPr lang="zh-CN" altLang="en-US" dirty="0"/>
              <a:t>文件进行检索；</a:t>
            </a:r>
          </a:p>
          <a:p>
            <a:pPr lvl="1"/>
            <a:r>
              <a:rPr lang="zh-CN" altLang="en-US" dirty="0"/>
              <a:t>将检索得到的</a:t>
            </a:r>
            <a:r>
              <a:rPr lang="en-US" altLang="zh-CN" dirty="0"/>
              <a:t>HTML</a:t>
            </a:r>
            <a:r>
              <a:rPr lang="zh-CN" altLang="en-US" dirty="0"/>
              <a:t>文件封装成</a:t>
            </a:r>
            <a:r>
              <a:rPr lang="en-US" altLang="zh-CN" dirty="0"/>
              <a:t>HTTP</a:t>
            </a:r>
            <a:r>
              <a:rPr lang="zh-CN" altLang="en-US" dirty="0"/>
              <a:t>响应返回给用户；</a:t>
            </a:r>
            <a:endParaRPr lang="en-US" altLang="zh-CN" dirty="0"/>
          </a:p>
          <a:p>
            <a:pPr lvl="1"/>
            <a:r>
              <a:rPr lang="zh-CN" altLang="en-US" dirty="0"/>
              <a:t>处理请求出错或服务器端处理出错的情况，将错误信息返回给浏览器端。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未完成部分</a:t>
            </a:r>
            <a:endParaRPr lang="en-US" altLang="zh-CN" dirty="0"/>
          </a:p>
          <a:p>
            <a:pPr lvl="1"/>
            <a:r>
              <a:rPr lang="zh-CN" altLang="en-US" dirty="0"/>
              <a:t>处理用户的文件上传操作，将用户上传的</a:t>
            </a:r>
            <a:r>
              <a:rPr lang="en-US" altLang="zh-CN" dirty="0"/>
              <a:t>Markdown</a:t>
            </a:r>
            <a:r>
              <a:rPr lang="zh-CN" altLang="en-US" dirty="0"/>
              <a:t>文件保存到服务器端；</a:t>
            </a:r>
          </a:p>
          <a:p>
            <a:pPr lvl="1"/>
            <a:r>
              <a:rPr lang="zh-CN" altLang="en-US" dirty="0"/>
              <a:t>提供实时解析能力，将用户上传的</a:t>
            </a:r>
            <a:r>
              <a:rPr lang="en-US" altLang="zh-CN" dirty="0"/>
              <a:t>Markdown</a:t>
            </a:r>
            <a:r>
              <a:rPr lang="zh-CN" altLang="en-US" dirty="0"/>
              <a:t>文件交由</a:t>
            </a:r>
            <a:r>
              <a:rPr lang="en-US" altLang="zh-CN" dirty="0"/>
              <a:t>Markdown</a:t>
            </a:r>
            <a:r>
              <a:rPr lang="zh-CN" altLang="en-US" dirty="0"/>
              <a:t>文件处理模块实时解析成</a:t>
            </a:r>
            <a:r>
              <a:rPr lang="en-US" altLang="zh-CN" dirty="0"/>
              <a:t>HTML</a:t>
            </a:r>
            <a:r>
              <a:rPr lang="zh-CN" altLang="en-US" dirty="0"/>
              <a:t>进行展示。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F964E3-DFE8-450B-A8DF-C4DBAC4C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D20A5-4D9B-4E1E-AF80-3B5F32818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7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04EFB5-40DE-4059-A9DC-875191B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已完成部分</a:t>
            </a:r>
            <a:endParaRPr lang="en-US" altLang="zh-CN" dirty="0"/>
          </a:p>
          <a:p>
            <a:pPr lvl="1"/>
            <a:r>
              <a:rPr lang="zh-CN" altLang="en-US" dirty="0"/>
              <a:t>可以通过自定义语法设置某篇</a:t>
            </a:r>
            <a:r>
              <a:rPr lang="en-US" altLang="zh-CN" dirty="0"/>
              <a:t>Markdown</a:t>
            </a:r>
            <a:r>
              <a:rPr lang="zh-CN" altLang="en-US" dirty="0"/>
              <a:t>文章的展示优先级，通过自定义语法设置文章的作者、摘要、标签、所用样式模板等元信息；</a:t>
            </a:r>
            <a:endParaRPr lang="en-US" altLang="zh-CN" dirty="0"/>
          </a:p>
          <a:p>
            <a:pPr lvl="1"/>
            <a:r>
              <a:rPr lang="zh-CN" altLang="en-US" dirty="0"/>
              <a:t>利用多线程与线程池提高服务器对并发访问的处理能力；</a:t>
            </a:r>
            <a:endParaRPr lang="en-US" altLang="zh-CN" dirty="0"/>
          </a:p>
          <a:p>
            <a:pPr lvl="1"/>
            <a:r>
              <a:rPr lang="zh-CN" altLang="en-US" dirty="0"/>
              <a:t>增加</a:t>
            </a:r>
            <a:r>
              <a:rPr lang="en-US" altLang="zh-CN" dirty="0"/>
              <a:t>Markdown</a:t>
            </a:r>
            <a:r>
              <a:rPr lang="zh-CN" altLang="en-US" dirty="0"/>
              <a:t>文件解析后的</a:t>
            </a:r>
            <a:r>
              <a:rPr lang="en-US" altLang="zh-CN" dirty="0"/>
              <a:t>HTML</a:t>
            </a:r>
            <a:r>
              <a:rPr lang="zh-CN" altLang="en-US" dirty="0"/>
              <a:t>缓存，不用每次访问都重新解析，并通过哈希摘要判断文件是否被修改，并只对修改的文件进行重新解析。</a:t>
            </a:r>
          </a:p>
          <a:p>
            <a:endParaRPr lang="en-US" altLang="zh-CN" dirty="0"/>
          </a:p>
          <a:p>
            <a:r>
              <a:rPr lang="zh-CN" altLang="en-US" dirty="0"/>
              <a:t>未完成部分</a:t>
            </a:r>
            <a:endParaRPr lang="en-US" altLang="zh-CN" dirty="0"/>
          </a:p>
          <a:p>
            <a:pPr lvl="1"/>
            <a:r>
              <a:rPr lang="zh-CN" altLang="en-US" dirty="0"/>
              <a:t>增加在线</a:t>
            </a:r>
            <a:r>
              <a:rPr lang="en-US" altLang="zh-CN" dirty="0"/>
              <a:t>Markdown</a:t>
            </a:r>
            <a:r>
              <a:rPr lang="zh-CN" altLang="en-US" dirty="0"/>
              <a:t>编辑器，可以在线使用</a:t>
            </a:r>
            <a:r>
              <a:rPr lang="en-US" altLang="zh-CN" dirty="0"/>
              <a:t>Markdown</a:t>
            </a:r>
            <a:r>
              <a:rPr lang="zh-CN" altLang="en-US" dirty="0"/>
              <a:t>语法发布新的博文；</a:t>
            </a:r>
            <a:endParaRPr lang="en-US" altLang="zh-CN" dirty="0"/>
          </a:p>
          <a:p>
            <a:pPr lvl="1"/>
            <a:r>
              <a:rPr lang="zh-CN" altLang="en-US" dirty="0"/>
              <a:t>通过将图片编码为</a:t>
            </a:r>
            <a:r>
              <a:rPr lang="en-US" altLang="zh-CN" dirty="0"/>
              <a:t>base64</a:t>
            </a:r>
            <a:r>
              <a:rPr lang="zh-CN" altLang="en-US" dirty="0"/>
              <a:t>格式来直接把图片编码成字符串写入</a:t>
            </a:r>
            <a:r>
              <a:rPr lang="en-US" altLang="zh-CN" dirty="0"/>
              <a:t>CSS</a:t>
            </a:r>
            <a:r>
              <a:rPr lang="zh-CN" altLang="en-US" dirty="0"/>
              <a:t>文件，减少用户发送</a:t>
            </a:r>
            <a:r>
              <a:rPr lang="en-US" altLang="zh-CN" dirty="0"/>
              <a:t>HTTP</a:t>
            </a:r>
            <a:r>
              <a:rPr lang="zh-CN" altLang="en-US" dirty="0"/>
              <a:t>请求的数量。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CF4BA6-2235-40A4-95AB-6E8BB041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创新点与扩展功能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C6716-2F78-4817-A490-49A15502A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4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684C3F-B3A6-45F1-8B39-E46E7C91C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69768F20-4978-4C24-B498-C5598E1B79EB}"/>
              </a:ext>
            </a:extLst>
          </p:cNvPr>
          <p:cNvSpPr txBox="1"/>
          <p:nvPr/>
        </p:nvSpPr>
        <p:spPr>
          <a:xfrm>
            <a:off x="1928495" y="2921635"/>
            <a:ext cx="7933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6000" b="1" dirty="0"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</a:rPr>
              <a:t>遇到的问题与解决方法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138AAF-D9FA-4D94-B7D8-D83CFCE2121F}"/>
              </a:ext>
            </a:extLst>
          </p:cNvPr>
          <p:cNvSpPr txBox="1"/>
          <p:nvPr/>
        </p:nvSpPr>
        <p:spPr>
          <a:xfrm>
            <a:off x="1928495" y="1906905"/>
            <a:ext cx="287210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Part 03</a:t>
            </a:r>
          </a:p>
        </p:txBody>
      </p:sp>
    </p:spTree>
    <p:extLst>
      <p:ext uri="{BB962C8B-B14F-4D97-AF65-F5344CB8AC3E}">
        <p14:creationId xmlns:p14="http://schemas.microsoft.com/office/powerpoint/2010/main" val="96132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465E33-581A-420F-87A6-275E3403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endParaRPr lang="en-US" altLang="zh-CN" dirty="0"/>
          </a:p>
          <a:p>
            <a:pPr lvl="1"/>
            <a:r>
              <a:rPr lang="zh-CN" altLang="en-US" dirty="0"/>
              <a:t>特殊字符处理：用户的文本中也有可能出现代表</a:t>
            </a:r>
            <a:r>
              <a:rPr lang="en-US" altLang="zh-CN" dirty="0"/>
              <a:t>Markdown</a:t>
            </a:r>
            <a:r>
              <a:rPr lang="zh-CN" altLang="en-US" dirty="0"/>
              <a:t>格式语法的字符，在解析的时候需要进行区分；</a:t>
            </a:r>
            <a:endParaRPr lang="en-US" altLang="zh-CN" dirty="0"/>
          </a:p>
          <a:p>
            <a:pPr lvl="1"/>
            <a:r>
              <a:rPr lang="zh-CN" altLang="en-US" dirty="0"/>
              <a:t>表格格式解析：</a:t>
            </a:r>
            <a:r>
              <a:rPr lang="en-US" altLang="zh-CN" dirty="0"/>
              <a:t>Markdown</a:t>
            </a:r>
            <a:r>
              <a:rPr lang="zh-CN" altLang="en-US" dirty="0"/>
              <a:t>中的表格结构很难解析，目前还没有想到合适的处理方式。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后续的解决办法</a:t>
            </a:r>
            <a:endParaRPr lang="en-US" altLang="zh-CN" dirty="0"/>
          </a:p>
          <a:p>
            <a:pPr lvl="1"/>
            <a:r>
              <a:rPr lang="zh-CN" altLang="en-US" dirty="0"/>
              <a:t>阅读现有</a:t>
            </a:r>
            <a:r>
              <a:rPr lang="en-US" altLang="zh-CN" dirty="0"/>
              <a:t>Markdown</a:t>
            </a:r>
            <a:r>
              <a:rPr lang="zh-CN" altLang="en-US" dirty="0"/>
              <a:t>解析器例如</a:t>
            </a:r>
            <a:r>
              <a:rPr lang="en-US" altLang="zh-CN" dirty="0" err="1"/>
              <a:t>flexmark</a:t>
            </a:r>
            <a:r>
              <a:rPr lang="zh-CN" altLang="en-US" dirty="0"/>
              <a:t>库的源码，研究它们内部的工作原理，学习他们对于特殊字符以及表格结构的解析思想。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F964E3-DFE8-450B-A8DF-C4DBAC4C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Markdown</a:t>
            </a:r>
            <a:r>
              <a:rPr lang="zh-CN" altLang="en-US" dirty="0"/>
              <a:t>文件处理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D20A5-4D9B-4E1E-AF80-3B5F32818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62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465E33-581A-420F-87A6-275E3403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endParaRPr lang="en-US" altLang="zh-CN" dirty="0"/>
          </a:p>
          <a:p>
            <a:pPr lvl="1"/>
            <a:r>
              <a:rPr lang="en-US" altLang="zh-CN" dirty="0"/>
              <a:t>Markdown</a:t>
            </a:r>
            <a:r>
              <a:rPr lang="zh-CN" altLang="en-US" dirty="0"/>
              <a:t>文件上传功能：因为我们没有使用现有的</a:t>
            </a:r>
            <a:r>
              <a:rPr lang="en-US" altLang="zh-CN" dirty="0"/>
              <a:t>Java</a:t>
            </a:r>
            <a:r>
              <a:rPr lang="zh-CN" altLang="en-US" dirty="0"/>
              <a:t>编程框架，因此处理用户文件上传时需要采用自己解析</a:t>
            </a:r>
            <a:r>
              <a:rPr lang="en-US" altLang="zh-CN" dirty="0"/>
              <a:t>HTTP</a:t>
            </a:r>
            <a:r>
              <a:rPr lang="zh-CN" altLang="en-US" dirty="0"/>
              <a:t>请求的方式进行实现。</a:t>
            </a:r>
            <a:endParaRPr lang="en-US" altLang="zh-CN" dirty="0"/>
          </a:p>
          <a:p>
            <a:pPr lvl="1"/>
            <a:r>
              <a:rPr lang="zh-CN" altLang="en-US" dirty="0"/>
              <a:t>对于我们的另一个创新点</a:t>
            </a:r>
            <a:r>
              <a:rPr lang="en-US" altLang="zh-CN" dirty="0"/>
              <a:t>Markdown</a:t>
            </a:r>
            <a:r>
              <a:rPr lang="zh-CN" altLang="en-US" dirty="0"/>
              <a:t>在线编辑器，手动实现起来比较繁琐，需要手动编写复杂的</a:t>
            </a:r>
            <a:r>
              <a:rPr lang="en-US" altLang="zh-CN" dirty="0" err="1"/>
              <a:t>css</a:t>
            </a:r>
            <a:r>
              <a:rPr lang="zh-CN" altLang="en-US" dirty="0"/>
              <a:t>与</a:t>
            </a:r>
            <a:r>
              <a:rPr lang="en-US" altLang="zh-CN" dirty="0"/>
              <a:t>JavaScript</a:t>
            </a:r>
            <a:r>
              <a:rPr lang="zh-CN" altLang="en-US" dirty="0"/>
              <a:t>逻辑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解决办法</a:t>
            </a:r>
            <a:endParaRPr lang="en-US" altLang="zh-CN" dirty="0"/>
          </a:p>
          <a:p>
            <a:pPr lvl="1"/>
            <a:r>
              <a:rPr lang="zh-CN" altLang="en-US" dirty="0"/>
              <a:t>对于文件上传功能，我们目前正在学习通过</a:t>
            </a:r>
            <a:r>
              <a:rPr lang="en-US" altLang="zh-CN" dirty="0"/>
              <a:t>POST</a:t>
            </a:r>
            <a:r>
              <a:rPr lang="zh-CN" altLang="en-US" dirty="0"/>
              <a:t>请求的方式进行文件上传的实现原理。后续会实现文件上传请求处理与实时</a:t>
            </a:r>
            <a:r>
              <a:rPr lang="en-US" altLang="zh-CN" dirty="0"/>
              <a:t>markdown</a:t>
            </a:r>
            <a:r>
              <a:rPr lang="zh-CN" altLang="en-US" dirty="0"/>
              <a:t>解析。</a:t>
            </a:r>
            <a:endParaRPr lang="en-US" altLang="zh-CN" dirty="0"/>
          </a:p>
          <a:p>
            <a:pPr lvl="1"/>
            <a:r>
              <a:rPr lang="zh-CN" altLang="en-US" dirty="0"/>
              <a:t>对于在线</a:t>
            </a:r>
            <a:r>
              <a:rPr lang="en-US" altLang="zh-CN" dirty="0"/>
              <a:t>Markdown</a:t>
            </a:r>
            <a:r>
              <a:rPr lang="zh-CN" altLang="en-US" dirty="0"/>
              <a:t>编辑器，我们计划引入现有的相关前端库来进行实现，同时也会阅读它们的源码进行学习。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F964E3-DFE8-450B-A8DF-C4DBAC4C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D20A5-4D9B-4E1E-AF80-3B5F32818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21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692ED-2DC6-472F-81DB-80DEF0D81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DE075225-F346-4FD8-9571-41BD38098C98}"/>
              </a:ext>
            </a:extLst>
          </p:cNvPr>
          <p:cNvSpPr txBox="1"/>
          <p:nvPr/>
        </p:nvSpPr>
        <p:spPr>
          <a:xfrm>
            <a:off x="1929130" y="2921635"/>
            <a:ext cx="6081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6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</a:rPr>
              <a:t>后续进度规划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63E7A7-FF81-4519-ACFB-E9FE6953A3F6}"/>
              </a:ext>
            </a:extLst>
          </p:cNvPr>
          <p:cNvSpPr txBox="1"/>
          <p:nvPr/>
        </p:nvSpPr>
        <p:spPr>
          <a:xfrm>
            <a:off x="1929130" y="1906905"/>
            <a:ext cx="287210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Part 04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1490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115426-6793-41A6-8E25-FFBDC8F2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进度规划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A0877-8311-4F3C-B0F6-3F7995C7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17</a:t>
            </a:fld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AF3D4CE-869F-4F13-B1D4-BEF889A65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4040"/>
              </p:ext>
            </p:extLst>
          </p:nvPr>
        </p:nvGraphicFramePr>
        <p:xfrm>
          <a:off x="1574800" y="1999826"/>
          <a:ext cx="9118082" cy="366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588">
                  <a:extLst>
                    <a:ext uri="{9D8B030D-6E8A-4147-A177-3AD203B41FA5}">
                      <a16:colId xmlns:a16="http://schemas.microsoft.com/office/drawing/2014/main" val="1696761955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2410057064"/>
                    </a:ext>
                  </a:extLst>
                </a:gridCol>
              </a:tblGrid>
              <a:tr h="4635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313964"/>
                  </a:ext>
                </a:extLst>
              </a:tr>
              <a:tr h="80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号</a:t>
                      </a:r>
                      <a:r>
                        <a:rPr lang="en-US" altLang="zh-CN" dirty="0"/>
                        <a:t>-5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完成用户文件上传功能与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文件上传后实时解析功能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80911"/>
                  </a:ext>
                </a:extLst>
              </a:tr>
              <a:tr h="80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号</a:t>
                      </a:r>
                      <a:r>
                        <a:rPr lang="en-US" altLang="zh-CN" dirty="0"/>
                        <a:t>-5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文件的解析与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文件生成功能，做到不依赖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flexmark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58773"/>
                  </a:ext>
                </a:extLst>
              </a:tr>
              <a:tr h="80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号</a:t>
                      </a:r>
                      <a:r>
                        <a:rPr lang="en-US" altLang="zh-CN" dirty="0"/>
                        <a:t>-5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29</a:t>
                      </a:r>
                      <a:r>
                        <a:rPr lang="zh-CN" altLang="en-US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完成为项目引入在线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Markdown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编辑器与图片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base64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编码功能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053998"/>
                  </a:ext>
                </a:extLst>
              </a:tr>
              <a:tr h="80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29</a:t>
                      </a:r>
                      <a:r>
                        <a:rPr lang="zh-CN" altLang="en-US" dirty="0"/>
                        <a:t>号</a:t>
                      </a:r>
                      <a:r>
                        <a:rPr lang="en-US" altLang="zh-CN" dirty="0"/>
                        <a:t>-6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对项目进行重构与功能测试，并编写相关文档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11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3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218325-EECF-45A1-BA11-BCD630B8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53" y="1728593"/>
            <a:ext cx="10668000" cy="1932880"/>
          </a:xfrm>
        </p:spPr>
        <p:txBody>
          <a:bodyPr/>
          <a:lstStyle/>
          <a:p>
            <a:r>
              <a:rPr lang="zh-CN" altLang="en-US" dirty="0"/>
              <a:t>请老师同学提出意见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谢谢！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98870-E988-440F-830C-8F80B3448F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2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DF7E32-E46F-4BE5-AC0A-B82E9DA6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研究内容回顾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项目当前进展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遇到的问题与解决方法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后续进程规划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E24869-56B9-44F8-8E5C-9A0EF33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87013-ADBA-4BAF-BBB5-2447B088F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0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313A7-A888-487C-A5BA-C0AEBF3A7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36DE651B-9B64-4ABE-B4E4-89506E41F26C}"/>
              </a:ext>
            </a:extLst>
          </p:cNvPr>
          <p:cNvSpPr txBox="1"/>
          <p:nvPr/>
        </p:nvSpPr>
        <p:spPr>
          <a:xfrm>
            <a:off x="1928495" y="2921635"/>
            <a:ext cx="5953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6000" b="1" dirty="0">
                <a:solidFill>
                  <a:schemeClr val="tx1"/>
                </a:solidFill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</a:rPr>
              <a:t>研究内容回顾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868341-2765-47C1-BC9D-43EF40C0D662}"/>
              </a:ext>
            </a:extLst>
          </p:cNvPr>
          <p:cNvSpPr txBox="1"/>
          <p:nvPr/>
        </p:nvSpPr>
        <p:spPr>
          <a:xfrm>
            <a:off x="1928495" y="1906905"/>
            <a:ext cx="248401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 b="1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Par</a:t>
            </a:r>
            <a:r>
              <a:rPr lang="en-US" altLang="zh-CN" sz="6000" b="1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t 1</a:t>
            </a:r>
          </a:p>
        </p:txBody>
      </p:sp>
    </p:spTree>
    <p:extLst>
      <p:ext uri="{BB962C8B-B14F-4D97-AF65-F5344CB8AC3E}">
        <p14:creationId xmlns:p14="http://schemas.microsoft.com/office/powerpoint/2010/main" val="275291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3AA775-DFBA-42E5-A279-49E0DF18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Markdown</a:t>
            </a:r>
            <a:r>
              <a:rPr lang="zh-CN" altLang="en-US" dirty="0"/>
              <a:t>与静态</a:t>
            </a:r>
            <a:r>
              <a:rPr lang="en-US" altLang="zh-CN" dirty="0"/>
              <a:t>Web</a:t>
            </a:r>
            <a:r>
              <a:rPr lang="zh-CN" altLang="en-US" dirty="0"/>
              <a:t>服务器相结合，可以很好地满足用户博客写作或信息发布的功能。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用户只需要通过</a:t>
            </a:r>
            <a:r>
              <a:rPr lang="en-US" altLang="zh-CN" dirty="0"/>
              <a:t>Markdown</a:t>
            </a:r>
            <a:r>
              <a:rPr lang="zh-CN" altLang="en-US" dirty="0"/>
              <a:t>编写博文或新闻，我们的工具负责将其转化为</a:t>
            </a:r>
            <a:r>
              <a:rPr lang="en-US" altLang="zh-CN" dirty="0"/>
              <a:t>HTML</a:t>
            </a:r>
            <a:r>
              <a:rPr lang="zh-CN" altLang="en-US" dirty="0"/>
              <a:t>文件，并配上预先通过</a:t>
            </a:r>
            <a:r>
              <a:rPr lang="en-US" altLang="zh-CN" dirty="0"/>
              <a:t>CSS</a:t>
            </a:r>
            <a:r>
              <a:rPr lang="zh-CN" altLang="en-US" dirty="0"/>
              <a:t>或</a:t>
            </a:r>
            <a:r>
              <a:rPr lang="en-US" altLang="zh-CN" dirty="0"/>
              <a:t>JavaScript</a:t>
            </a:r>
            <a:r>
              <a:rPr lang="zh-CN" altLang="en-US" dirty="0"/>
              <a:t>定义好的样式，即可生成简洁而又美观的博文网页。然后工具监听特定端口来处理用户请求，按照用户的请求路径展示相应页面。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通过这种方式，博客写作者只需要专注于博文内容，而不需花费太多精力在博文样式上。同时，用</a:t>
            </a:r>
            <a:r>
              <a:rPr lang="en-US" altLang="zh-CN" dirty="0"/>
              <a:t>Java</a:t>
            </a:r>
            <a:r>
              <a:rPr lang="zh-CN" altLang="en-US" dirty="0"/>
              <a:t>从零编写</a:t>
            </a:r>
            <a:r>
              <a:rPr lang="en-US" altLang="zh-CN" dirty="0"/>
              <a:t>Web</a:t>
            </a:r>
            <a:r>
              <a:rPr lang="zh-CN" altLang="en-US" dirty="0"/>
              <a:t>静态服务器可以很好的锻炼对应用层</a:t>
            </a:r>
            <a:r>
              <a:rPr lang="en-US" altLang="zh-CN" dirty="0"/>
              <a:t>HTTP</a:t>
            </a:r>
            <a:r>
              <a:rPr lang="zh-CN" altLang="en-US" dirty="0"/>
              <a:t>协议的掌握，以及一次网页访问流程中涉及到的计算机网络知识。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343D7D-D049-4D37-9740-87B87712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CB34D-B190-4A9C-9AC7-7C24412C2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98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734C0C-0ACC-4BCD-809A-46C957A5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Markdown</a:t>
            </a:r>
            <a:r>
              <a:rPr lang="zh-CN" altLang="en-US" dirty="0"/>
              <a:t>文件处理</a:t>
            </a:r>
            <a:endParaRPr lang="en-US" altLang="zh-CN" dirty="0"/>
          </a:p>
          <a:p>
            <a:pPr lvl="1"/>
            <a:r>
              <a:rPr lang="zh-CN" altLang="en-US" dirty="0"/>
              <a:t>识别</a:t>
            </a:r>
            <a:r>
              <a:rPr lang="en-US" altLang="zh-CN" dirty="0"/>
              <a:t>Markdown</a:t>
            </a:r>
            <a:r>
              <a:rPr lang="zh-CN" altLang="en-US" dirty="0"/>
              <a:t>文件与</a:t>
            </a:r>
            <a:r>
              <a:rPr lang="en-US" altLang="zh-CN" dirty="0"/>
              <a:t>HTML</a:t>
            </a:r>
            <a:r>
              <a:rPr lang="zh-CN" altLang="en-US" dirty="0"/>
              <a:t>文件，对于</a:t>
            </a:r>
            <a:r>
              <a:rPr lang="en-US" altLang="zh-CN" dirty="0"/>
              <a:t>HTML</a:t>
            </a:r>
            <a:r>
              <a:rPr lang="zh-CN" altLang="en-US" dirty="0"/>
              <a:t>文件不做处理；</a:t>
            </a:r>
          </a:p>
          <a:p>
            <a:pPr lvl="1"/>
            <a:r>
              <a:rPr lang="zh-CN" altLang="en-US" dirty="0"/>
              <a:t>遍历</a:t>
            </a:r>
            <a:r>
              <a:rPr lang="en-US" altLang="zh-CN" dirty="0"/>
              <a:t>Markdown</a:t>
            </a:r>
            <a:r>
              <a:rPr lang="zh-CN" altLang="en-US" dirty="0"/>
              <a:t>文件并进行语法解析，得到抽象语法树；</a:t>
            </a:r>
          </a:p>
          <a:p>
            <a:pPr lvl="1"/>
            <a:r>
              <a:rPr lang="zh-CN" altLang="en-US" dirty="0"/>
              <a:t>基于生成的抽象语法树，通过增加</a:t>
            </a:r>
            <a:r>
              <a:rPr lang="en-US" altLang="zh-CN" dirty="0"/>
              <a:t>HTML</a:t>
            </a:r>
            <a:r>
              <a:rPr lang="zh-CN" altLang="en-US" dirty="0"/>
              <a:t>标签对文本进行渲染，得到原始</a:t>
            </a:r>
            <a:r>
              <a:rPr lang="en-US" altLang="zh-CN" dirty="0"/>
              <a:t>HTML</a:t>
            </a:r>
            <a:r>
              <a:rPr lang="zh-CN" altLang="en-US" dirty="0"/>
              <a:t>文件；</a:t>
            </a:r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CSS</a:t>
            </a:r>
            <a:r>
              <a:rPr lang="zh-CN" altLang="en-US" dirty="0"/>
              <a:t>样式文件与</a:t>
            </a:r>
            <a:r>
              <a:rPr lang="en-US" altLang="zh-CN" dirty="0"/>
              <a:t>JavaScript</a:t>
            </a:r>
            <a:r>
              <a:rPr lang="zh-CN" altLang="en-US" dirty="0"/>
              <a:t>脚本文件对原始</a:t>
            </a:r>
            <a:r>
              <a:rPr lang="en-US" altLang="zh-CN" dirty="0"/>
              <a:t>HTML</a:t>
            </a:r>
            <a:r>
              <a:rPr lang="zh-CN" altLang="en-US" dirty="0"/>
              <a:t>进行美化。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318724-410F-4276-8DAF-00B3CC9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主要研究内容（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F9102-6BF1-4538-A5F5-DFD8C7D38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151E0F-2E59-4E02-B4C2-C0C0FAAB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0814"/>
            <a:ext cx="1909664" cy="10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arkdown - Wikipedia">
            <a:extLst>
              <a:ext uri="{FF2B5EF4-FFF2-40B4-BE49-F238E27FC236}">
                <a16:creationId xmlns:a16="http://schemas.microsoft.com/office/drawing/2014/main" id="{B5A0A995-E390-4D39-90B3-93CBBD1EE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6" y="4661136"/>
            <a:ext cx="1729415" cy="106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xtra CSS and JS | Drupal.org">
            <a:extLst>
              <a:ext uri="{FF2B5EF4-FFF2-40B4-BE49-F238E27FC236}">
                <a16:creationId xmlns:a16="http://schemas.microsoft.com/office/drawing/2014/main" id="{731FAE15-A9B1-424D-BC64-B6777105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402" y="3063544"/>
            <a:ext cx="1172545" cy="96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04E91F5-12F5-4930-A324-6074F7046237}"/>
              </a:ext>
            </a:extLst>
          </p:cNvPr>
          <p:cNvSpPr/>
          <p:nvPr/>
        </p:nvSpPr>
        <p:spPr bwMode="auto">
          <a:xfrm>
            <a:off x="2658948" y="5015982"/>
            <a:ext cx="743296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867945-7586-432E-BCBB-BB0554DF89C8}"/>
              </a:ext>
            </a:extLst>
          </p:cNvPr>
          <p:cNvSpPr txBox="1"/>
          <p:nvPr/>
        </p:nvSpPr>
        <p:spPr>
          <a:xfrm>
            <a:off x="3578291" y="4765822"/>
            <a:ext cx="1436914" cy="9233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文本信息</a:t>
            </a:r>
            <a:endParaRPr lang="en-US" altLang="zh-CN" dirty="0"/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zh-CN" altLang="en-US" dirty="0"/>
              <a:t>样式信息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3CE8A08-344E-4594-843B-26B83EE3925B}"/>
              </a:ext>
            </a:extLst>
          </p:cNvPr>
          <p:cNvSpPr/>
          <p:nvPr/>
        </p:nvSpPr>
        <p:spPr bwMode="auto">
          <a:xfrm>
            <a:off x="8308744" y="5015982"/>
            <a:ext cx="743296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1296152-C129-4154-935E-B2B58147DA25}"/>
              </a:ext>
            </a:extLst>
          </p:cNvPr>
          <p:cNvSpPr/>
          <p:nvPr/>
        </p:nvSpPr>
        <p:spPr bwMode="auto">
          <a:xfrm>
            <a:off x="5214871" y="5015982"/>
            <a:ext cx="743296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C6771C-0926-4FFB-84B3-96425CA62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947" y="4424313"/>
            <a:ext cx="2565828" cy="1507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AD45947-A28C-4257-B11F-67A6C199F1E8}"/>
              </a:ext>
            </a:extLst>
          </p:cNvPr>
          <p:cNvSpPr txBox="1"/>
          <p:nvPr/>
        </p:nvSpPr>
        <p:spPr>
          <a:xfrm>
            <a:off x="685836" y="5900016"/>
            <a:ext cx="20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源文件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554E9D-D672-4F60-BB7D-C40972513450}"/>
              </a:ext>
            </a:extLst>
          </p:cNvPr>
          <p:cNvSpPr txBox="1"/>
          <p:nvPr/>
        </p:nvSpPr>
        <p:spPr>
          <a:xfrm>
            <a:off x="6412220" y="5889624"/>
            <a:ext cx="139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ED2ED3-8075-49FE-A0FF-C4A43C788CF7}"/>
              </a:ext>
            </a:extLst>
          </p:cNvPr>
          <p:cNvSpPr txBox="1"/>
          <p:nvPr/>
        </p:nvSpPr>
        <p:spPr>
          <a:xfrm>
            <a:off x="7970626" y="3942563"/>
            <a:ext cx="16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预设样式文件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61B3B3-2ABC-4797-8CDB-67191148FA20}"/>
              </a:ext>
            </a:extLst>
          </p:cNvPr>
          <p:cNvCxnSpPr>
            <a:cxnSpLocks/>
          </p:cNvCxnSpPr>
          <p:nvPr/>
        </p:nvCxnSpPr>
        <p:spPr bwMode="auto">
          <a:xfrm>
            <a:off x="8651357" y="4311895"/>
            <a:ext cx="24974" cy="5934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D804EF9-CEE7-4F51-AF25-43C1593A0697}"/>
              </a:ext>
            </a:extLst>
          </p:cNvPr>
          <p:cNvSpPr txBox="1"/>
          <p:nvPr/>
        </p:nvSpPr>
        <p:spPr>
          <a:xfrm>
            <a:off x="2661020" y="5368342"/>
            <a:ext cx="8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E7DAB0-CEC4-410B-BF6E-047E0CB12518}"/>
              </a:ext>
            </a:extLst>
          </p:cNvPr>
          <p:cNvSpPr txBox="1"/>
          <p:nvPr/>
        </p:nvSpPr>
        <p:spPr>
          <a:xfrm>
            <a:off x="5228407" y="5379462"/>
            <a:ext cx="8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F85823-9511-4FA5-8663-06014354469B}"/>
              </a:ext>
            </a:extLst>
          </p:cNvPr>
          <p:cNvSpPr txBox="1"/>
          <p:nvPr/>
        </p:nvSpPr>
        <p:spPr>
          <a:xfrm>
            <a:off x="8348280" y="5356060"/>
            <a:ext cx="8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渲染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E7A62F-C2AF-42A5-B887-9BC8BBF45AA0}"/>
              </a:ext>
            </a:extLst>
          </p:cNvPr>
          <p:cNvSpPr txBox="1"/>
          <p:nvPr/>
        </p:nvSpPr>
        <p:spPr>
          <a:xfrm>
            <a:off x="10086654" y="6071464"/>
            <a:ext cx="139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精美网页</a:t>
            </a:r>
          </a:p>
        </p:txBody>
      </p:sp>
    </p:spTree>
    <p:extLst>
      <p:ext uri="{BB962C8B-B14F-4D97-AF65-F5344CB8AC3E}">
        <p14:creationId xmlns:p14="http://schemas.microsoft.com/office/powerpoint/2010/main" val="38152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734C0C-0ACC-4BCD-809A-46C957A5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静态服务器</a:t>
            </a:r>
            <a:endParaRPr lang="en-US" altLang="zh-CN" dirty="0"/>
          </a:p>
          <a:p>
            <a:pPr lvl="1"/>
            <a:r>
              <a:rPr lang="zh-CN" altLang="en-US" dirty="0"/>
              <a:t>接受用户请求，并对用户请求按照</a:t>
            </a:r>
            <a:r>
              <a:rPr lang="en-US" altLang="zh-CN" dirty="0"/>
              <a:t>HTTP</a:t>
            </a:r>
            <a:r>
              <a:rPr lang="zh-CN" altLang="en-US" dirty="0"/>
              <a:t>请求格式进行解析，得到请求参数；</a:t>
            </a:r>
          </a:p>
          <a:p>
            <a:pPr lvl="1"/>
            <a:r>
              <a:rPr lang="zh-CN" altLang="en-US" dirty="0"/>
              <a:t>根据用户的请求参数对</a:t>
            </a:r>
            <a:r>
              <a:rPr lang="en-US" altLang="zh-CN" dirty="0"/>
              <a:t>HTML</a:t>
            </a:r>
            <a:r>
              <a:rPr lang="zh-CN" altLang="en-US" dirty="0"/>
              <a:t>文件进行检索；</a:t>
            </a:r>
          </a:p>
          <a:p>
            <a:pPr lvl="1"/>
            <a:r>
              <a:rPr lang="zh-CN" altLang="en-US" dirty="0"/>
              <a:t>将检索得到的</a:t>
            </a:r>
            <a:r>
              <a:rPr lang="en-US" altLang="zh-CN" dirty="0"/>
              <a:t>HTML</a:t>
            </a:r>
            <a:r>
              <a:rPr lang="zh-CN" altLang="en-US" dirty="0"/>
              <a:t>文件封装成</a:t>
            </a:r>
            <a:r>
              <a:rPr lang="en-US" altLang="zh-CN" dirty="0"/>
              <a:t>HTTP</a:t>
            </a:r>
            <a:r>
              <a:rPr lang="zh-CN" altLang="en-US" dirty="0"/>
              <a:t>响应返回给用户；</a:t>
            </a:r>
          </a:p>
          <a:p>
            <a:pPr lvl="1"/>
            <a:r>
              <a:rPr lang="zh-CN" altLang="en-US" dirty="0"/>
              <a:t>处理用户的文件上传操作，将用户上传的</a:t>
            </a:r>
            <a:r>
              <a:rPr lang="en-US" altLang="zh-CN" dirty="0"/>
              <a:t>Markdown</a:t>
            </a:r>
            <a:r>
              <a:rPr lang="zh-CN" altLang="en-US" dirty="0"/>
              <a:t>文件保存到服务器端；</a:t>
            </a:r>
          </a:p>
          <a:p>
            <a:pPr lvl="1"/>
            <a:r>
              <a:rPr lang="zh-CN" altLang="en-US" dirty="0"/>
              <a:t>提供实时解析能力，将用户上传的</a:t>
            </a:r>
            <a:r>
              <a:rPr lang="en-US" altLang="zh-CN" dirty="0"/>
              <a:t>Markdown</a:t>
            </a:r>
            <a:r>
              <a:rPr lang="zh-CN" altLang="en-US" dirty="0"/>
              <a:t>文件交由</a:t>
            </a:r>
            <a:r>
              <a:rPr lang="en-US" altLang="zh-CN" dirty="0"/>
              <a:t>Markdown</a:t>
            </a:r>
            <a:r>
              <a:rPr lang="zh-CN" altLang="en-US" dirty="0"/>
              <a:t>文件处理模块实时解析成</a:t>
            </a:r>
            <a:r>
              <a:rPr lang="en-US" altLang="zh-CN" dirty="0"/>
              <a:t>HTML</a:t>
            </a:r>
            <a:r>
              <a:rPr lang="zh-CN" altLang="en-US" dirty="0"/>
              <a:t>进行展示。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318724-410F-4276-8DAF-00B3CC9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主要研究内容（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F9102-6BF1-4538-A5F5-DFD8C7D38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8" name="图形 7" descr="程序员">
            <a:extLst>
              <a:ext uri="{FF2B5EF4-FFF2-40B4-BE49-F238E27FC236}">
                <a16:creationId xmlns:a16="http://schemas.microsoft.com/office/drawing/2014/main" id="{0798402E-A288-414D-8584-448AC59E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297" y="4422562"/>
            <a:ext cx="914400" cy="914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F63B95-7981-4960-9CC0-E034B8883A0D}"/>
              </a:ext>
            </a:extLst>
          </p:cNvPr>
          <p:cNvSpPr txBox="1"/>
          <p:nvPr/>
        </p:nvSpPr>
        <p:spPr>
          <a:xfrm>
            <a:off x="649287" y="5519422"/>
            <a:ext cx="21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用户发起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6D3C63A-E6C1-44D4-8A23-1D46689E4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89" y="4410528"/>
            <a:ext cx="1909664" cy="10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12C1DC24-C42A-4FCC-BA8F-ECA811BA2F28}"/>
              </a:ext>
            </a:extLst>
          </p:cNvPr>
          <p:cNvSpPr/>
          <p:nvPr/>
        </p:nvSpPr>
        <p:spPr bwMode="auto">
          <a:xfrm>
            <a:off x="2340523" y="4946665"/>
            <a:ext cx="743296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445DC4-ADD9-4C01-AB25-F1FCC8244E4B}"/>
              </a:ext>
            </a:extLst>
          </p:cNvPr>
          <p:cNvSpPr txBox="1"/>
          <p:nvPr/>
        </p:nvSpPr>
        <p:spPr>
          <a:xfrm>
            <a:off x="3321902" y="4151399"/>
            <a:ext cx="1802207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网页获取</a:t>
            </a:r>
            <a:endParaRPr lang="en-US" altLang="zh-CN" dirty="0"/>
          </a:p>
          <a:p>
            <a:pPr algn="ctr"/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1C38B16-FC15-42E6-8A83-0EA3CEDF4CBB}"/>
              </a:ext>
            </a:extLst>
          </p:cNvPr>
          <p:cNvSpPr/>
          <p:nvPr/>
        </p:nvSpPr>
        <p:spPr bwMode="auto">
          <a:xfrm>
            <a:off x="5386689" y="5426406"/>
            <a:ext cx="1474765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477DA6-B008-4059-8886-6603FAE83DAA}"/>
              </a:ext>
            </a:extLst>
          </p:cNvPr>
          <p:cNvSpPr txBox="1"/>
          <p:nvPr/>
        </p:nvSpPr>
        <p:spPr>
          <a:xfrm>
            <a:off x="7429389" y="5518508"/>
            <a:ext cx="139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444C1-D5DB-4E84-A4DC-77352AF649E1}"/>
              </a:ext>
            </a:extLst>
          </p:cNvPr>
          <p:cNvSpPr txBox="1"/>
          <p:nvPr/>
        </p:nvSpPr>
        <p:spPr>
          <a:xfrm>
            <a:off x="2312971" y="4681002"/>
            <a:ext cx="8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2BCA00-6578-4252-941B-B61D73B18B06}"/>
              </a:ext>
            </a:extLst>
          </p:cNvPr>
          <p:cNvSpPr txBox="1"/>
          <p:nvPr/>
        </p:nvSpPr>
        <p:spPr>
          <a:xfrm>
            <a:off x="5545022" y="5676539"/>
            <a:ext cx="118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解析生成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E84BFD-68AF-4FAD-AEF1-551DE7B5CEB2}"/>
              </a:ext>
            </a:extLst>
          </p:cNvPr>
          <p:cNvSpPr txBox="1"/>
          <p:nvPr/>
        </p:nvSpPr>
        <p:spPr>
          <a:xfrm>
            <a:off x="3321903" y="5241509"/>
            <a:ext cx="1802207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Markdown</a:t>
            </a:r>
            <a:r>
              <a:rPr lang="zh-CN" altLang="en-US" dirty="0"/>
              <a:t>文件上传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15B1C07-D32B-487A-8FA0-610740E568A8}"/>
              </a:ext>
            </a:extLst>
          </p:cNvPr>
          <p:cNvSpPr/>
          <p:nvPr/>
        </p:nvSpPr>
        <p:spPr bwMode="auto">
          <a:xfrm>
            <a:off x="5386690" y="4423377"/>
            <a:ext cx="1474765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3956A4-F8B1-4D75-925C-9066B4840E15}"/>
              </a:ext>
            </a:extLst>
          </p:cNvPr>
          <p:cNvSpPr txBox="1"/>
          <p:nvPr/>
        </p:nvSpPr>
        <p:spPr>
          <a:xfrm>
            <a:off x="5503894" y="4151399"/>
            <a:ext cx="118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本地检索</a:t>
            </a:r>
          </a:p>
        </p:txBody>
      </p:sp>
      <p:pic>
        <p:nvPicPr>
          <p:cNvPr id="23" name="图形 22" descr="Internet">
            <a:extLst>
              <a:ext uri="{FF2B5EF4-FFF2-40B4-BE49-F238E27FC236}">
                <a16:creationId xmlns:a16="http://schemas.microsoft.com/office/drawing/2014/main" id="{189DA19F-5EF3-4E0D-8BF9-31D09FB8A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76157" y="4594047"/>
            <a:ext cx="914400" cy="914400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31D0CA62-F792-4EDE-92A3-5F119721C7EE}"/>
              </a:ext>
            </a:extLst>
          </p:cNvPr>
          <p:cNvSpPr/>
          <p:nvPr/>
        </p:nvSpPr>
        <p:spPr bwMode="auto">
          <a:xfrm>
            <a:off x="9238842" y="4865668"/>
            <a:ext cx="1474765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0EF161-C67F-4248-AC6C-18C41AC996C9}"/>
              </a:ext>
            </a:extLst>
          </p:cNvPr>
          <p:cNvSpPr txBox="1"/>
          <p:nvPr/>
        </p:nvSpPr>
        <p:spPr>
          <a:xfrm>
            <a:off x="9107125" y="4567938"/>
            <a:ext cx="1685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构造并返回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HTTP</a:t>
            </a:r>
            <a:r>
              <a:rPr lang="zh-CN" altLang="en-US" dirty="0"/>
              <a:t>响应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A35643-3A5F-48CC-AD96-B49478CD1829}"/>
              </a:ext>
            </a:extLst>
          </p:cNvPr>
          <p:cNvSpPr txBox="1"/>
          <p:nvPr/>
        </p:nvSpPr>
        <p:spPr>
          <a:xfrm>
            <a:off x="10697757" y="5354126"/>
            <a:ext cx="139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浏览器展示</a:t>
            </a:r>
          </a:p>
        </p:txBody>
      </p:sp>
    </p:spTree>
    <p:extLst>
      <p:ext uri="{BB962C8B-B14F-4D97-AF65-F5344CB8AC3E}">
        <p14:creationId xmlns:p14="http://schemas.microsoft.com/office/powerpoint/2010/main" val="171598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F139D7-4009-4A3D-9FBE-E9D2CB86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提供一些自定义的语法元素来扩展</a:t>
            </a:r>
            <a:r>
              <a:rPr lang="en-US" altLang="zh-CN" dirty="0"/>
              <a:t>Markdown</a:t>
            </a:r>
            <a:r>
              <a:rPr lang="zh-CN" altLang="en-US" dirty="0"/>
              <a:t>的功能。例如可以通过自定义语法设置某篇</a:t>
            </a:r>
            <a:r>
              <a:rPr lang="en-US" altLang="zh-CN" dirty="0"/>
              <a:t>Markdown</a:t>
            </a:r>
            <a:r>
              <a:rPr lang="zh-CN" altLang="en-US" dirty="0"/>
              <a:t>文章的展示优先级，通过自定义语法设置文章的作者、摘要、标签、所用样式模板等元信息。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利用非阻塞</a:t>
            </a:r>
            <a:r>
              <a:rPr lang="en-US" altLang="zh-CN" dirty="0"/>
              <a:t>IO</a:t>
            </a:r>
            <a:r>
              <a:rPr lang="zh-CN" altLang="en-US" dirty="0"/>
              <a:t>提高服务器对并发访问的处理能力。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增加</a:t>
            </a:r>
            <a:r>
              <a:rPr lang="en-US" altLang="zh-CN" dirty="0"/>
              <a:t>Markdown</a:t>
            </a:r>
            <a:r>
              <a:rPr lang="zh-CN" altLang="en-US" dirty="0"/>
              <a:t>文件解析后的</a:t>
            </a:r>
            <a:r>
              <a:rPr lang="en-US" altLang="zh-CN" dirty="0"/>
              <a:t>HTML</a:t>
            </a:r>
            <a:r>
              <a:rPr lang="zh-CN" altLang="en-US" dirty="0"/>
              <a:t>缓存，不用每次访问都重新解析，并通过哈希摘要判断文件是否被修改，并只对修改的文件进行重新解析。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增加在线</a:t>
            </a:r>
            <a:r>
              <a:rPr lang="en-US" altLang="zh-CN" dirty="0"/>
              <a:t>Markdown</a:t>
            </a:r>
            <a:r>
              <a:rPr lang="zh-CN" altLang="en-US" dirty="0"/>
              <a:t>编辑器，可以在线使用</a:t>
            </a:r>
            <a:r>
              <a:rPr lang="en-US" altLang="zh-CN" dirty="0"/>
              <a:t>Markdown</a:t>
            </a:r>
            <a:r>
              <a:rPr lang="zh-CN" altLang="en-US" dirty="0"/>
              <a:t>语法发布新的博文。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通过将图片编码为</a:t>
            </a:r>
            <a:r>
              <a:rPr lang="en-US" altLang="zh-CN" dirty="0"/>
              <a:t>base64</a:t>
            </a:r>
            <a:r>
              <a:rPr lang="zh-CN" altLang="en-US" dirty="0"/>
              <a:t>格式来直接把图片编码成字符串写入</a:t>
            </a:r>
            <a:r>
              <a:rPr lang="en-US" altLang="zh-CN" dirty="0" err="1"/>
              <a:t>css</a:t>
            </a:r>
            <a:r>
              <a:rPr lang="zh-CN" altLang="en-US" dirty="0"/>
              <a:t>文件，减少用户发送</a:t>
            </a:r>
            <a:r>
              <a:rPr lang="en-US" altLang="zh-CN" dirty="0"/>
              <a:t>HTTP</a:t>
            </a:r>
            <a:r>
              <a:rPr lang="zh-CN" altLang="en-US" dirty="0"/>
              <a:t>请求的数量。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1DD2B3-3281-4144-A4EE-B77CC3FD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可能的扩展功能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B953B6-B2E3-4F52-90DA-D57B80928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4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ADB59-2D3F-4C72-8B54-F8ADA91CA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8BB83772-7340-404F-8815-E985BE59BFB8}"/>
              </a:ext>
            </a:extLst>
          </p:cNvPr>
          <p:cNvSpPr txBox="1"/>
          <p:nvPr/>
        </p:nvSpPr>
        <p:spPr>
          <a:xfrm>
            <a:off x="1928495" y="2858770"/>
            <a:ext cx="6217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6000" b="1" dirty="0">
                <a:solidFill>
                  <a:schemeClr val="tx1"/>
                </a:solidFill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</a:rPr>
              <a:t>项目当前进展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2FC65D-DABC-409C-AC95-631E3FF16A0A}"/>
              </a:ext>
            </a:extLst>
          </p:cNvPr>
          <p:cNvSpPr txBox="1"/>
          <p:nvPr/>
        </p:nvSpPr>
        <p:spPr>
          <a:xfrm>
            <a:off x="1928495" y="1844040"/>
            <a:ext cx="39154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6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Part 02</a:t>
            </a:r>
          </a:p>
        </p:txBody>
      </p:sp>
    </p:spTree>
    <p:extLst>
      <p:ext uri="{BB962C8B-B14F-4D97-AF65-F5344CB8AC3E}">
        <p14:creationId xmlns:p14="http://schemas.microsoft.com/office/powerpoint/2010/main" val="26318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FEBD24-AE93-40E6-8C05-794EA095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目前我们已经完成了项目的主体框架，实现了基本功能。当前项目整体上分为三个模块：配置解析模块、</a:t>
            </a:r>
            <a:r>
              <a:rPr lang="en-US" altLang="zh-CN" dirty="0"/>
              <a:t>Markdown</a:t>
            </a:r>
            <a:r>
              <a:rPr lang="zh-CN" altLang="en-US" dirty="0"/>
              <a:t>文件处理模块与用户请求处理模块。</a:t>
            </a:r>
          </a:p>
          <a:p>
            <a:endParaRPr lang="zh-CN" altLang="en-US" dirty="0"/>
          </a:p>
          <a:p>
            <a:r>
              <a:rPr lang="zh-CN" altLang="en-US" dirty="0"/>
              <a:t>一次完整的项目运行流程如下：</a:t>
            </a:r>
          </a:p>
          <a:p>
            <a:pPr lvl="1"/>
            <a:r>
              <a:rPr lang="zh-CN" altLang="en-US" dirty="0"/>
              <a:t>首先服务器启动，配置解析模块读取本地配置文件，然后通过配置初始化</a:t>
            </a:r>
            <a:r>
              <a:rPr lang="en-US" altLang="zh-CN" dirty="0"/>
              <a:t>Markdown</a:t>
            </a:r>
            <a:r>
              <a:rPr lang="zh-CN" altLang="en-US" dirty="0"/>
              <a:t>文件处理模块和用户请求处理模块。</a:t>
            </a:r>
          </a:p>
          <a:p>
            <a:pPr lvl="1"/>
            <a:r>
              <a:rPr lang="zh-CN" altLang="en-US" dirty="0"/>
              <a:t>接着，</a:t>
            </a:r>
            <a:r>
              <a:rPr lang="en-US" altLang="zh-CN" dirty="0"/>
              <a:t>Markdown</a:t>
            </a:r>
            <a:r>
              <a:rPr lang="zh-CN" altLang="en-US" dirty="0"/>
              <a:t>文件处理模块根据配置读取本地特定目录下的</a:t>
            </a:r>
            <a:r>
              <a:rPr lang="en-US" altLang="zh-CN" dirty="0"/>
              <a:t>Markdown</a:t>
            </a:r>
            <a:r>
              <a:rPr lang="zh-CN" altLang="en-US" dirty="0"/>
              <a:t>源文件，并进行解析。在解析的过程中，首先调用</a:t>
            </a:r>
            <a:r>
              <a:rPr lang="en-US" altLang="zh-CN" dirty="0" err="1"/>
              <a:t>Yaml</a:t>
            </a:r>
            <a:r>
              <a:rPr lang="zh-CN" altLang="en-US" dirty="0"/>
              <a:t>解析模块处理</a:t>
            </a:r>
            <a:r>
              <a:rPr lang="en-US" altLang="zh-CN" dirty="0"/>
              <a:t>Markdown</a:t>
            </a:r>
            <a:r>
              <a:rPr lang="zh-CN" altLang="en-US" dirty="0"/>
              <a:t>文件头部的</a:t>
            </a:r>
            <a:r>
              <a:rPr lang="en-US" altLang="zh-CN" dirty="0" err="1"/>
              <a:t>yaml</a:t>
            </a:r>
            <a:r>
              <a:rPr lang="zh-CN" altLang="en-US" dirty="0"/>
              <a:t>部分，这部分包含博文的元数据，例如该博文的题目、作者、发布时间以及展示优先级。然后调用</a:t>
            </a:r>
            <a:r>
              <a:rPr lang="en-US" altLang="zh-CN" dirty="0"/>
              <a:t>Markdown</a:t>
            </a:r>
            <a:r>
              <a:rPr lang="zh-CN" altLang="en-US" dirty="0"/>
              <a:t>解析模块将</a:t>
            </a:r>
            <a:r>
              <a:rPr lang="en-US" altLang="zh-CN" dirty="0"/>
              <a:t>Markdown</a:t>
            </a:r>
            <a:r>
              <a:rPr lang="zh-CN" altLang="en-US" dirty="0"/>
              <a:t>转化为</a:t>
            </a:r>
            <a:r>
              <a:rPr lang="en-US" altLang="zh-CN" dirty="0"/>
              <a:t>HTML</a:t>
            </a:r>
            <a:r>
              <a:rPr lang="zh-CN" altLang="en-US" dirty="0"/>
              <a:t>格式，附上</a:t>
            </a:r>
            <a:r>
              <a:rPr lang="en-US" altLang="zh-CN" dirty="0"/>
              <a:t>CSS</a:t>
            </a:r>
            <a:r>
              <a:rPr lang="zh-CN" altLang="en-US" dirty="0"/>
              <a:t>样式形成</a:t>
            </a:r>
            <a:r>
              <a:rPr lang="en-US" altLang="zh-CN" dirty="0"/>
              <a:t>HTML</a:t>
            </a:r>
            <a:r>
              <a:rPr lang="zh-CN" altLang="en-US" dirty="0"/>
              <a:t>文件，并缓存到特定目录。此时，博文页面生成完毕。然后该模块还会根据博文的元数据创建一个</a:t>
            </a:r>
            <a:r>
              <a:rPr lang="en-US" altLang="zh-CN" dirty="0"/>
              <a:t>index.html</a:t>
            </a:r>
            <a:r>
              <a:rPr lang="zh-CN" altLang="en-US" dirty="0"/>
              <a:t>页面，该页面是所有博文的目录，也是静态服务器的默认首页。</a:t>
            </a:r>
          </a:p>
          <a:p>
            <a:pPr lvl="1"/>
            <a:r>
              <a:rPr lang="zh-CN" altLang="en-US" dirty="0"/>
              <a:t>随后用户请求处理模块启动，根据配置创建</a:t>
            </a:r>
            <a:r>
              <a:rPr lang="en-US" altLang="zh-CN" dirty="0" err="1"/>
              <a:t>ServerSocket</a:t>
            </a:r>
            <a:r>
              <a:rPr lang="zh-CN" altLang="en-US" dirty="0"/>
              <a:t>并监听特定端口。用户通过浏览器发起访问，用户请求处理模块接收用户请求并进行参数解析，得到用户的请求路径。如果请求的地址指向的博文页面存在，则对博文进行展示。否则，返回页面不存在的错误信息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A1E10DD-8A29-4DB4-B62A-37E745E3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整体概述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8F739-44C7-44C3-894C-71DEB8794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712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es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Linux Libertine Display O"/>
        <a:ea typeface="仿宋"/>
        <a:cs typeface=""/>
      </a:majorFont>
      <a:minorFont>
        <a:latin typeface="Linux Libertine Display O"/>
        <a:ea typeface="仿宋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C00000"/>
          </a:solidFill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spAutoFit/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defRPr dirty="0">
            <a:solidFill>
              <a:srgbClr val="FF0000"/>
            </a:solidFill>
            <a:latin typeface="Linux Libertine O" panose="02000503000000000000" pitchFamily="50" charset="0"/>
            <a:ea typeface="Linux Libertine O" panose="02000503000000000000" pitchFamily="50" charset="0"/>
            <a:cs typeface="Linux Libertine O" panose="02000503000000000000" pitchFamily="50" charset="0"/>
          </a:defRPr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1553</Words>
  <Application>Microsoft Office PowerPoint</Application>
  <PresentationFormat>宽屏</PresentationFormat>
  <Paragraphs>154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Linux Libertine Display O</vt:lpstr>
      <vt:lpstr>Linux Libertine O</vt:lpstr>
      <vt:lpstr>X-细黑体</vt:lpstr>
      <vt:lpstr>Franklin Gothic Medium</vt:lpstr>
      <vt:lpstr>Times New Roman</vt:lpstr>
      <vt:lpstr>Verdana</vt:lpstr>
      <vt:lpstr>Wingdings</vt:lpstr>
      <vt:lpstr>Chinese</vt:lpstr>
      <vt:lpstr>支持Markdown的静态Web服务器</vt:lpstr>
      <vt:lpstr>目录</vt:lpstr>
      <vt:lpstr>PowerPoint 演示文稿</vt:lpstr>
      <vt:lpstr>项目概述</vt:lpstr>
      <vt:lpstr>主要研究内容（1）</vt:lpstr>
      <vt:lpstr>主要研究内容（2）</vt:lpstr>
      <vt:lpstr>可能的扩展功能</vt:lpstr>
      <vt:lpstr>PowerPoint 演示文稿</vt:lpstr>
      <vt:lpstr>整体概述</vt:lpstr>
      <vt:lpstr>Markdown文件处理</vt:lpstr>
      <vt:lpstr>静态Web服务器</vt:lpstr>
      <vt:lpstr>创新点与扩展功能</vt:lpstr>
      <vt:lpstr>PowerPoint 演示文稿</vt:lpstr>
      <vt:lpstr>Markdown文件处理</vt:lpstr>
      <vt:lpstr>静态Web服务器</vt:lpstr>
      <vt:lpstr>PowerPoint 演示文稿</vt:lpstr>
      <vt:lpstr>进度规划</vt:lpstr>
      <vt:lpstr>请老师同学提出意见  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 qianwang</dc:creator>
  <cp:lastModifiedBy>戴 鑫旺</cp:lastModifiedBy>
  <cp:revision>52</cp:revision>
  <dcterms:created xsi:type="dcterms:W3CDTF">2020-09-07T13:40:31Z</dcterms:created>
  <dcterms:modified xsi:type="dcterms:W3CDTF">2022-05-01T16:55:37Z</dcterms:modified>
</cp:coreProperties>
</file>