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4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17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6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049235"/>
            <a:ext cx="10363200" cy="879815"/>
          </a:xfrm>
        </p:spPr>
        <p:txBody>
          <a:bodyPr/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566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2400" y="3266902"/>
            <a:ext cx="9347200" cy="1485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200" baseline="0"/>
            </a:lvl1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8112224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 b="0"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 bwMode="auto">
          <a:xfrm>
            <a:off x="914400" y="2996541"/>
            <a:ext cx="10363200" cy="88470"/>
          </a:xfrm>
          <a:prstGeom prst="rect">
            <a:avLst/>
          </a:prstGeom>
          <a:solidFill>
            <a:srgbClr val="C00000"/>
          </a:solidFill>
          <a:ln w="28575"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endParaRPr kumimoji="0" lang="zh-CN" altLang="en-US" sz="1800" i="0" u="none" strike="noStrike" cap="none" normalizeH="0" baseline="0" dirty="0">
              <a:ln>
                <a:noFill/>
              </a:ln>
              <a:effectLst/>
              <a:latin typeface="Linux Libertine O" panose="02000503000000000000" pitchFamily="50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914400" y="1927020"/>
            <a:ext cx="10363200" cy="88470"/>
          </a:xfrm>
          <a:prstGeom prst="rect">
            <a:avLst/>
          </a:prstGeom>
          <a:solidFill>
            <a:srgbClr val="C00000"/>
          </a:solidFill>
          <a:ln w="28575"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endParaRPr kumimoji="0" lang="zh-CN" altLang="en-US" sz="1800" i="0" u="none" strike="noStrike" cap="none" normalizeH="0" baseline="0" dirty="0">
              <a:ln>
                <a:noFill/>
              </a:ln>
              <a:effectLst/>
              <a:latin typeface="Linux Libertine O" panose="02000503000000000000" pitchFamily="50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16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1" y="1143000"/>
            <a:ext cx="10668000" cy="5676901"/>
          </a:xfrm>
        </p:spPr>
        <p:txBody>
          <a:bodyPr/>
          <a:lstStyle>
            <a:lvl1pPr marL="360680" indent="-360680">
              <a:defRPr>
                <a:solidFill>
                  <a:schemeClr val="tx1"/>
                </a:solidFill>
              </a:defRPr>
            </a:lvl1pPr>
            <a:lvl2pPr marL="720725" indent="-249555">
              <a:defRPr lang="zh-CN" altLang="en-US" sz="2000" b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1163955" indent="-254000">
              <a:defRPr sz="1800" b="0">
                <a:solidFill>
                  <a:schemeClr val="tx1"/>
                </a:solidFill>
              </a:defRPr>
            </a:lvl3pPr>
            <a:lvl4pPr marL="1524000" indent="-217805">
              <a:defRPr>
                <a:solidFill>
                  <a:schemeClr val="tx1"/>
                </a:solidFill>
              </a:defRPr>
            </a:lvl4pPr>
            <a:lvl5pPr marL="1884680" indent="-18923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aseline="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423651" y="6523155"/>
            <a:ext cx="768349" cy="319541"/>
          </a:xfrm>
        </p:spPr>
        <p:txBody>
          <a:bodyPr/>
          <a:lstStyle>
            <a:lvl1pPr algn="ctr">
              <a:defRPr sz="1600"/>
            </a:lvl1pPr>
          </a:lstStyle>
          <a:p>
            <a:fld id="{33C9D208-63A2-47E0-B644-3B7ABDCD008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13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423651" y="6523155"/>
            <a:ext cx="768349" cy="319541"/>
          </a:xfrm>
        </p:spPr>
        <p:txBody>
          <a:bodyPr/>
          <a:lstStyle>
            <a:lvl1pPr algn="ctr">
              <a:defRPr sz="1600"/>
            </a:lvl1pPr>
          </a:lstStyle>
          <a:p>
            <a:fld id="{33C9D208-63A2-47E0-B644-3B7ABDCD0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9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aseline="0"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423651" y="6523155"/>
            <a:ext cx="768349" cy="319541"/>
          </a:xfrm>
        </p:spPr>
        <p:txBody>
          <a:bodyPr/>
          <a:lstStyle>
            <a:lvl1pPr algn="ctr">
              <a:defRPr sz="1600"/>
            </a:lvl1pPr>
          </a:lstStyle>
          <a:p>
            <a:fld id="{33C9D208-63A2-47E0-B644-3B7ABDCD0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22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423651" y="6523155"/>
            <a:ext cx="768349" cy="319541"/>
          </a:xfrm>
        </p:spPr>
        <p:txBody>
          <a:bodyPr/>
          <a:lstStyle>
            <a:lvl1pPr algn="ctr">
              <a:defRPr sz="1600"/>
            </a:lvl1pPr>
          </a:lstStyle>
          <a:p>
            <a:fld id="{33C9D208-63A2-47E0-B644-3B7ABDCD0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10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755651" y="1077914"/>
            <a:ext cx="10668000" cy="5741987"/>
          </a:xfrm>
        </p:spPr>
        <p:txBody>
          <a:bodyPr/>
          <a:lstStyle>
            <a:lvl1pPr marL="360680" indent="-360680">
              <a:defRPr/>
            </a:lvl1pPr>
          </a:lstStyle>
          <a:p>
            <a:pPr lvl="0"/>
            <a:r>
              <a:rPr lang="zh-CN" altLang="en-US" noProof="0"/>
              <a:t>单击图标添加表格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663575"/>
          </a:xfrm>
        </p:spPr>
        <p:txBody>
          <a:bodyPr/>
          <a:lstStyle>
            <a:lvl1pPr>
              <a:defRPr sz="3600" baseline="0"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423651" y="6523155"/>
            <a:ext cx="768349" cy="319541"/>
          </a:xfrm>
        </p:spPr>
        <p:txBody>
          <a:bodyPr/>
          <a:lstStyle>
            <a:lvl1pPr algn="ctr">
              <a:defRPr sz="1600"/>
            </a:lvl1pPr>
          </a:lstStyle>
          <a:p>
            <a:fld id="{33C9D208-63A2-47E0-B644-3B7ABDCD0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50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423651" y="6523155"/>
            <a:ext cx="768349" cy="319541"/>
          </a:xfrm>
        </p:spPr>
        <p:txBody>
          <a:bodyPr/>
          <a:lstStyle>
            <a:lvl1pPr algn="ctr">
              <a:defRPr sz="1600"/>
            </a:lvl1pPr>
          </a:lstStyle>
          <a:p>
            <a:fld id="{33C9D208-63A2-47E0-B644-3B7ABDCD0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1"/>
            <a:ext cx="106680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077914"/>
            <a:ext cx="10668000" cy="574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ea typeface="宋体" panose="02010600030101010101" pitchFamily="2" charset="-122"/>
              </a:defRPr>
            </a:lvl1pPr>
          </a:lstStyle>
          <a:p>
            <a:fld id="{33C9D208-63A2-47E0-B644-3B7ABDCD0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0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698ECF"/>
          </a:solidFill>
          <a:latin typeface="Franklin Gothic Medium" panose="020B0603020102020204" pitchFamily="34" charset="0"/>
          <a:ea typeface="黑体" panose="0201060906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698ECF"/>
          </a:solidFill>
          <a:latin typeface="Franklin Gothic Medium" panose="020B0603020102020204" pitchFamily="34" charset="0"/>
          <a:ea typeface="黑体" panose="0201060906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698ECF"/>
          </a:solidFill>
          <a:latin typeface="Franklin Gothic Medium" panose="020B0603020102020204" pitchFamily="34" charset="0"/>
          <a:ea typeface="黑体" panose="0201060906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698ECF"/>
          </a:solidFill>
          <a:latin typeface="Franklin Gothic Medium" panose="020B0603020102020204" pitchFamily="34" charset="0"/>
          <a:ea typeface="黑体" panose="0201060906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accent2"/>
          </a:solidFill>
          <a:latin typeface="Verdana" panose="020B0604030504040204" pitchFamily="34" charset="0"/>
          <a:ea typeface="黑体" panose="0201060906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accent2"/>
          </a:solidFill>
          <a:latin typeface="Verdana" panose="020B0604030504040204" pitchFamily="34" charset="0"/>
          <a:ea typeface="黑体" panose="0201060906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accent2"/>
          </a:solidFill>
          <a:latin typeface="Verdana" panose="020B0604030504040204" pitchFamily="34" charset="0"/>
          <a:ea typeface="黑体" panose="0201060906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accent2"/>
          </a:solidFill>
          <a:latin typeface="Verdana" panose="020B0604030504040204" pitchFamily="34" charset="0"/>
          <a:ea typeface="黑体" panose="02010609060101010101" pitchFamily="2" charset="-122"/>
        </a:defRPr>
      </a:lvl9pPr>
    </p:titleStyle>
    <p:bodyStyle>
      <a:lvl1pPr marL="360680" indent="-360680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Font typeface="Wingdings" panose="05000000000000000000" pitchFamily="2" charset="2"/>
        <a:buChar char="o"/>
        <a:defRPr sz="2400" b="0" i="0" baseline="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32105" algn="l" defTabSz="895350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Font typeface="Wingdings" panose="05000000000000000000" pitchFamily="2" charset="2"/>
        <a:buChar char="n"/>
        <a:defRPr sz="2000" b="0" i="0">
          <a:solidFill>
            <a:schemeClr val="tx1"/>
          </a:solidFill>
          <a:latin typeface="+mn-lt"/>
          <a:ea typeface="+mn-ea"/>
        </a:defRPr>
      </a:lvl2pPr>
      <a:lvl3pPr marL="1304925" indent="-395605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Font typeface="Wingdings" panose="05000000000000000000" pitchFamily="2" charset="2"/>
        <a:buChar char="o"/>
        <a:defRPr sz="2400" b="0" i="0">
          <a:solidFill>
            <a:schemeClr val="tx1"/>
          </a:solidFill>
          <a:latin typeface="+mn-lt"/>
          <a:ea typeface="+mn-ea"/>
        </a:defRPr>
      </a:lvl3pPr>
      <a:lvl4pPr marL="1616075" indent="-309880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Font typeface="Wingdings" panose="05000000000000000000" pitchFamily="2" charset="2"/>
        <a:buChar char="n"/>
        <a:defRPr sz="1600" b="0" i="0">
          <a:solidFill>
            <a:schemeClr val="tx1"/>
          </a:solidFill>
          <a:latin typeface="+mn-lt"/>
          <a:ea typeface="+mn-ea"/>
        </a:defRPr>
      </a:lvl4pPr>
      <a:lvl5pPr marL="1976755" indent="-281305" algn="l" rtl="0" eaLnBrk="1" fontAlgn="base" hangingPunct="1">
        <a:spcBef>
          <a:spcPct val="25000"/>
        </a:spcBef>
        <a:spcAft>
          <a:spcPct val="0"/>
        </a:spcAft>
        <a:buClr>
          <a:schemeClr val="accent6"/>
        </a:buClr>
        <a:buFont typeface="Wingdings" panose="05000000000000000000" pitchFamily="2" charset="2"/>
        <a:buChar char="§"/>
        <a:defRPr sz="1200" b="0" i="0">
          <a:solidFill>
            <a:schemeClr val="tx1"/>
          </a:solidFill>
          <a:latin typeface="+mn-lt"/>
          <a:ea typeface="+mn-ea"/>
        </a:defRPr>
      </a:lvl5pPr>
      <a:lvl6pPr marL="25514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6pPr>
      <a:lvl7pPr marL="30086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7pPr>
      <a:lvl8pPr marL="34658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8pPr>
      <a:lvl9pPr marL="39230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 dirty="0">
                <a:sym typeface="+mn-ea"/>
              </a:rPr>
              <a:t>支持</a:t>
            </a:r>
            <a:r>
              <a:rPr lang="en-US" altLang="zh-CN" sz="3600" dirty="0">
                <a:sym typeface="+mn-ea"/>
              </a:rPr>
              <a:t>Markdown</a:t>
            </a:r>
            <a:r>
              <a:rPr lang="zh-CN" altLang="en-US" sz="3600" dirty="0">
                <a:sym typeface="+mn-ea"/>
              </a:rPr>
              <a:t>的静态</a:t>
            </a:r>
            <a:r>
              <a:rPr lang="en-US" altLang="zh-CN" sz="3600" dirty="0">
                <a:sym typeface="+mn-ea"/>
              </a:rPr>
              <a:t>Web</a:t>
            </a:r>
            <a:r>
              <a:rPr lang="zh-CN" altLang="en-US" sz="3600" dirty="0">
                <a:sym typeface="+mn-ea"/>
              </a:rPr>
              <a:t>服务器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2022.03.20</a:t>
            </a:r>
          </a:p>
          <a:p>
            <a:endParaRPr lang="en-US" altLang="zh-CN" dirty="0"/>
          </a:p>
          <a:p>
            <a:r>
              <a:rPr lang="zh-CN" altLang="en-US" dirty="0"/>
              <a:t>戴鑫旺 程相睿 杨乐乐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684C3F-B3A6-45F1-8B39-E46E7C91CC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9D208-63A2-47E0-B644-3B7ABDCD0089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69768F20-4978-4C24-B498-C5598E1B79EB}"/>
              </a:ext>
            </a:extLst>
          </p:cNvPr>
          <p:cNvSpPr txBox="1"/>
          <p:nvPr/>
        </p:nvSpPr>
        <p:spPr>
          <a:xfrm>
            <a:off x="1928495" y="2921635"/>
            <a:ext cx="56527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6000" b="1" dirty="0">
                <a:latin typeface="X-细黑体" panose="00000500000000000000" pitchFamily="2" charset="-122"/>
                <a:ea typeface="X-细黑体" panose="00000500000000000000" pitchFamily="2" charset="-122"/>
                <a:cs typeface="Arial" panose="020B0604020202020204" pitchFamily="34" charset="0"/>
              </a:rPr>
              <a:t>项目实现方法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X-细黑体" panose="00000500000000000000" pitchFamily="2" charset="-122"/>
              <a:ea typeface="X-细黑体" panose="000005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138AAF-D9FA-4D94-B7D8-D83CFCE2121F}"/>
              </a:ext>
            </a:extLst>
          </p:cNvPr>
          <p:cNvSpPr txBox="1"/>
          <p:nvPr/>
        </p:nvSpPr>
        <p:spPr>
          <a:xfrm>
            <a:off x="1928495" y="1906905"/>
            <a:ext cx="287210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60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X-细黑体" panose="00000500000000000000" pitchFamily="2" charset="-122"/>
                <a:ea typeface="X-细黑体" panose="00000500000000000000" pitchFamily="2" charset="-122"/>
                <a:cs typeface="Arial" panose="020B0604020202020204" pitchFamily="34" charset="0"/>
                <a:sym typeface="+mn-ea"/>
              </a:rPr>
              <a:t>Part 03</a:t>
            </a:r>
          </a:p>
        </p:txBody>
      </p:sp>
    </p:spTree>
    <p:extLst>
      <p:ext uri="{BB962C8B-B14F-4D97-AF65-F5344CB8AC3E}">
        <p14:creationId xmlns:p14="http://schemas.microsoft.com/office/powerpoint/2010/main" val="961329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E8F6A0B-F497-4311-821D-C3FE0D901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项目构建：</a:t>
            </a:r>
            <a:r>
              <a:rPr lang="en-US" altLang="zh-CN" dirty="0"/>
              <a:t>Apache Maven</a:t>
            </a:r>
          </a:p>
          <a:p>
            <a:endParaRPr lang="en-US" altLang="zh-CN" dirty="0"/>
          </a:p>
          <a:p>
            <a:r>
              <a:rPr lang="zh-CN" altLang="en-US" dirty="0"/>
              <a:t>集成开发环境：</a:t>
            </a:r>
            <a:r>
              <a:rPr lang="en-US" altLang="zh-CN" dirty="0"/>
              <a:t>IntelliJ IDEA</a:t>
            </a:r>
          </a:p>
          <a:p>
            <a:endParaRPr lang="en-US" altLang="zh-CN" dirty="0"/>
          </a:p>
          <a:p>
            <a:r>
              <a:rPr lang="zh-CN" altLang="en-US" dirty="0"/>
              <a:t>代码编辑器：</a:t>
            </a:r>
            <a:r>
              <a:rPr lang="en-US" altLang="zh-CN" dirty="0" err="1"/>
              <a:t>VSCode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版本管理与代码托管：</a:t>
            </a:r>
            <a:r>
              <a:rPr lang="en-US" altLang="zh-CN" dirty="0"/>
              <a:t>Git &amp; GitHub</a:t>
            </a:r>
          </a:p>
          <a:p>
            <a:endParaRPr lang="en-US" altLang="zh-CN" dirty="0"/>
          </a:p>
          <a:p>
            <a:r>
              <a:rPr lang="zh-CN" altLang="en-US" dirty="0"/>
              <a:t>网络请求模拟工具：</a:t>
            </a:r>
            <a:r>
              <a:rPr lang="en-US" altLang="zh-CN" dirty="0"/>
              <a:t>Postman</a:t>
            </a:r>
          </a:p>
          <a:p>
            <a:endParaRPr lang="en-US" altLang="zh-CN" dirty="0"/>
          </a:p>
          <a:p>
            <a:r>
              <a:rPr lang="zh-CN" altLang="en-US" dirty="0"/>
              <a:t>浏览器：</a:t>
            </a:r>
            <a:r>
              <a:rPr lang="en-US" altLang="zh-CN" dirty="0"/>
              <a:t>Chrome</a:t>
            </a:r>
            <a:r>
              <a:rPr lang="zh-CN" altLang="en-US" dirty="0"/>
              <a:t>、</a:t>
            </a:r>
            <a:r>
              <a:rPr lang="en-US" altLang="zh-CN" dirty="0"/>
              <a:t>Edge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C40B7D6-545B-46F9-ADE5-EDECA2602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开发环境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1752D2-E0CF-44E9-8E38-F8E689E472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9D208-63A2-47E0-B644-3B7ABDCD0089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1843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5692ED-2DC6-472F-81DB-80DEF0D811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9D208-63A2-47E0-B644-3B7ABDCD0089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DE075225-F346-4FD8-9571-41BD38098C98}"/>
              </a:ext>
            </a:extLst>
          </p:cNvPr>
          <p:cNvSpPr txBox="1"/>
          <p:nvPr/>
        </p:nvSpPr>
        <p:spPr>
          <a:xfrm>
            <a:off x="1929130" y="2921635"/>
            <a:ext cx="60813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6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X-细黑体" panose="00000500000000000000" pitchFamily="2" charset="-122"/>
                <a:ea typeface="X-细黑体" panose="00000500000000000000" pitchFamily="2" charset="-122"/>
                <a:cs typeface="Arial" panose="020B0604020202020204" pitchFamily="34" charset="0"/>
              </a:rPr>
              <a:t>预期进程规划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63E7A7-FF81-4519-ACFB-E9FE6953A3F6}"/>
              </a:ext>
            </a:extLst>
          </p:cNvPr>
          <p:cNvSpPr txBox="1"/>
          <p:nvPr/>
        </p:nvSpPr>
        <p:spPr>
          <a:xfrm>
            <a:off x="1929130" y="1906905"/>
            <a:ext cx="287210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60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X-细黑体" panose="00000500000000000000" pitchFamily="2" charset="-122"/>
                <a:ea typeface="X-细黑体" panose="00000500000000000000" pitchFamily="2" charset="-122"/>
                <a:cs typeface="Arial" panose="020B0604020202020204" pitchFamily="34" charset="0"/>
                <a:sym typeface="+mn-ea"/>
              </a:rPr>
              <a:t>Part 04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614908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0CF861F-1DBD-4C71-960D-93C0BC34B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3E90BB3-FB2B-46E6-83EF-78A0D146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时间轴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43952D-E249-49A5-9476-0909300865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9D208-63A2-47E0-B644-3B7ABDCD0089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5" name="Oval 68">
            <a:extLst>
              <a:ext uri="{FF2B5EF4-FFF2-40B4-BE49-F238E27FC236}">
                <a16:creationId xmlns:a16="http://schemas.microsoft.com/office/drawing/2014/main" id="{39A12CE4-5AAF-4BA8-A8A9-3A2D20EA7892}"/>
              </a:ext>
            </a:extLst>
          </p:cNvPr>
          <p:cNvSpPr/>
          <p:nvPr/>
        </p:nvSpPr>
        <p:spPr>
          <a:xfrm>
            <a:off x="10359367" y="2134427"/>
            <a:ext cx="656243" cy="656243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aleway" panose="020B0503030101060003" charset="0"/>
              <a:ea typeface="微软雅黑" panose="020B0503020204020204" pitchFamily="34" charset="-122"/>
              <a:cs typeface="Raleway" panose="020B0503030101060003" charset="0"/>
            </a:endParaRPr>
          </a:p>
        </p:txBody>
      </p:sp>
      <p:sp>
        <p:nvSpPr>
          <p:cNvPr id="6" name="Oval 69">
            <a:extLst>
              <a:ext uri="{FF2B5EF4-FFF2-40B4-BE49-F238E27FC236}">
                <a16:creationId xmlns:a16="http://schemas.microsoft.com/office/drawing/2014/main" id="{28250A6B-59B6-4B48-8504-A591CE26ECE1}"/>
              </a:ext>
            </a:extLst>
          </p:cNvPr>
          <p:cNvSpPr/>
          <p:nvPr/>
        </p:nvSpPr>
        <p:spPr>
          <a:xfrm>
            <a:off x="2784253" y="2134427"/>
            <a:ext cx="656243" cy="65624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aleway" panose="020B0503030101060003" charset="0"/>
              <a:ea typeface="微软雅黑" panose="020B0503020204020204" pitchFamily="34" charset="-122"/>
              <a:cs typeface="Raleway" panose="020B0503030101060003" charset="0"/>
            </a:endParaRPr>
          </a:p>
        </p:txBody>
      </p:sp>
      <p:sp>
        <p:nvSpPr>
          <p:cNvPr id="7" name="Oval 70">
            <a:extLst>
              <a:ext uri="{FF2B5EF4-FFF2-40B4-BE49-F238E27FC236}">
                <a16:creationId xmlns:a16="http://schemas.microsoft.com/office/drawing/2014/main" id="{8BD5DABF-E8CC-4DFB-8638-B7D85D359F13}"/>
              </a:ext>
            </a:extLst>
          </p:cNvPr>
          <p:cNvSpPr/>
          <p:nvPr/>
        </p:nvSpPr>
        <p:spPr>
          <a:xfrm>
            <a:off x="5309291" y="2134427"/>
            <a:ext cx="656243" cy="656243"/>
          </a:xfrm>
          <a:prstGeom prst="ellipse">
            <a:avLst/>
          </a:prstGeom>
          <a:solidFill>
            <a:srgbClr val="F96A1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aleway" panose="020B0503030101060003" charset="0"/>
              <a:ea typeface="微软雅黑" panose="020B0503020204020204" pitchFamily="34" charset="-122"/>
              <a:cs typeface="Raleway" panose="020B0503030101060003" charset="0"/>
            </a:endParaRPr>
          </a:p>
        </p:txBody>
      </p:sp>
      <p:sp>
        <p:nvSpPr>
          <p:cNvPr id="8" name="Oval 71">
            <a:extLst>
              <a:ext uri="{FF2B5EF4-FFF2-40B4-BE49-F238E27FC236}">
                <a16:creationId xmlns:a16="http://schemas.microsoft.com/office/drawing/2014/main" id="{17C1EA61-0AAC-4795-97A6-E9A6AB1B129F}"/>
              </a:ext>
            </a:extLst>
          </p:cNvPr>
          <p:cNvSpPr/>
          <p:nvPr/>
        </p:nvSpPr>
        <p:spPr>
          <a:xfrm>
            <a:off x="7834329" y="2134428"/>
            <a:ext cx="656243" cy="656243"/>
          </a:xfrm>
          <a:prstGeom prst="ellipse">
            <a:avLst/>
          </a:prstGeom>
          <a:solidFill>
            <a:srgbClr val="08A1D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aleway" panose="020B0503030101060003" charset="0"/>
              <a:ea typeface="微软雅黑" panose="020B0503020204020204" pitchFamily="34" charset="-122"/>
              <a:cs typeface="Raleway" panose="020B0503030101060003" charset="0"/>
            </a:endParaRPr>
          </a:p>
        </p:txBody>
      </p:sp>
      <p:sp>
        <p:nvSpPr>
          <p:cNvPr id="9" name="Arrow: Notched Right 72">
            <a:extLst>
              <a:ext uri="{FF2B5EF4-FFF2-40B4-BE49-F238E27FC236}">
                <a16:creationId xmlns:a16="http://schemas.microsoft.com/office/drawing/2014/main" id="{4571F706-21FC-48E6-AD2F-81F31CB941BF}"/>
              </a:ext>
            </a:extLst>
          </p:cNvPr>
          <p:cNvSpPr/>
          <p:nvPr/>
        </p:nvSpPr>
        <p:spPr>
          <a:xfrm>
            <a:off x="1076916" y="2695421"/>
            <a:ext cx="2724150" cy="1466850"/>
          </a:xfrm>
          <a:prstGeom prst="notchedRightArrow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aleway" panose="020B0503030101060003" charset="0"/>
              <a:ea typeface="微软雅黑" panose="020B0503020204020204" pitchFamily="34" charset="-122"/>
              <a:cs typeface="Raleway" panose="020B0503030101060003" charset="0"/>
            </a:endParaRPr>
          </a:p>
        </p:txBody>
      </p:sp>
      <p:sp>
        <p:nvSpPr>
          <p:cNvPr id="10" name="Arrow: Notched Right 73">
            <a:extLst>
              <a:ext uri="{FF2B5EF4-FFF2-40B4-BE49-F238E27FC236}">
                <a16:creationId xmlns:a16="http://schemas.microsoft.com/office/drawing/2014/main" id="{B4B1FC0A-2719-4215-B999-75581613286B}"/>
              </a:ext>
            </a:extLst>
          </p:cNvPr>
          <p:cNvSpPr/>
          <p:nvPr/>
        </p:nvSpPr>
        <p:spPr>
          <a:xfrm>
            <a:off x="3609042" y="2695421"/>
            <a:ext cx="2724150" cy="1466850"/>
          </a:xfrm>
          <a:prstGeom prst="notchedRightArrow">
            <a:avLst/>
          </a:prstGeom>
          <a:solidFill>
            <a:srgbClr val="F96A1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aleway" panose="020B0503030101060003" charset="0"/>
              <a:ea typeface="微软雅黑" panose="020B0503020204020204" pitchFamily="34" charset="-122"/>
              <a:cs typeface="Raleway" panose="020B0503030101060003" charset="0"/>
            </a:endParaRPr>
          </a:p>
        </p:txBody>
      </p:sp>
      <p:sp>
        <p:nvSpPr>
          <p:cNvPr id="11" name="Arrow: Notched Right 127">
            <a:extLst>
              <a:ext uri="{FF2B5EF4-FFF2-40B4-BE49-F238E27FC236}">
                <a16:creationId xmlns:a16="http://schemas.microsoft.com/office/drawing/2014/main" id="{E943E0A9-4DE4-471A-B274-AA4768130874}"/>
              </a:ext>
            </a:extLst>
          </p:cNvPr>
          <p:cNvSpPr/>
          <p:nvPr/>
        </p:nvSpPr>
        <p:spPr>
          <a:xfrm>
            <a:off x="6141168" y="2695421"/>
            <a:ext cx="2724150" cy="1466850"/>
          </a:xfrm>
          <a:prstGeom prst="notchedRightArrow">
            <a:avLst/>
          </a:prstGeom>
          <a:solidFill>
            <a:srgbClr val="08A1D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aleway" panose="020B0503030101060003" charset="0"/>
              <a:ea typeface="微软雅黑" panose="020B0503020204020204" pitchFamily="34" charset="-122"/>
              <a:cs typeface="Raleway" panose="020B0503030101060003" charset="0"/>
            </a:endParaRPr>
          </a:p>
        </p:txBody>
      </p:sp>
      <p:sp>
        <p:nvSpPr>
          <p:cNvPr id="12" name="Arrow: Notched Right 128">
            <a:extLst>
              <a:ext uri="{FF2B5EF4-FFF2-40B4-BE49-F238E27FC236}">
                <a16:creationId xmlns:a16="http://schemas.microsoft.com/office/drawing/2014/main" id="{A41C54FA-0CD0-4D1D-A2EA-F10BBD212969}"/>
              </a:ext>
            </a:extLst>
          </p:cNvPr>
          <p:cNvSpPr/>
          <p:nvPr/>
        </p:nvSpPr>
        <p:spPr>
          <a:xfrm>
            <a:off x="8680260" y="2695421"/>
            <a:ext cx="2724150" cy="1466850"/>
          </a:xfrm>
          <a:prstGeom prst="notchedRightArrow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aleway" panose="020B0503030101060003" charset="0"/>
              <a:ea typeface="微软雅黑" panose="020B0503020204020204" pitchFamily="34" charset="-122"/>
              <a:cs typeface="Raleway" panose="020B0503030101060003" charset="0"/>
            </a:endParaRPr>
          </a:p>
        </p:txBody>
      </p:sp>
      <p:sp>
        <p:nvSpPr>
          <p:cNvPr id="13" name="TextBox 129">
            <a:extLst>
              <a:ext uri="{FF2B5EF4-FFF2-40B4-BE49-F238E27FC236}">
                <a16:creationId xmlns:a16="http://schemas.microsoft.com/office/drawing/2014/main" id="{74DE99C9-C9D0-448B-BC4F-CC81C52AE965}"/>
              </a:ext>
            </a:extLst>
          </p:cNvPr>
          <p:cNvSpPr txBox="1"/>
          <p:nvPr/>
        </p:nvSpPr>
        <p:spPr>
          <a:xfrm>
            <a:off x="2908251" y="227195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Raleway" panose="020B0503030101060003" charset="0"/>
                <a:ea typeface="微软雅黑" panose="020B0503020204020204" pitchFamily="34" charset="-122"/>
                <a:cs typeface="Raleway" panose="020B0503030101060003" charset="0"/>
              </a:rPr>
              <a:t>01</a:t>
            </a:r>
          </a:p>
        </p:txBody>
      </p:sp>
      <p:sp>
        <p:nvSpPr>
          <p:cNvPr id="14" name="TextBox 130">
            <a:extLst>
              <a:ext uri="{FF2B5EF4-FFF2-40B4-BE49-F238E27FC236}">
                <a16:creationId xmlns:a16="http://schemas.microsoft.com/office/drawing/2014/main" id="{E13EF26C-CE6F-4875-A0CB-4BB7CB05C9AC}"/>
              </a:ext>
            </a:extLst>
          </p:cNvPr>
          <p:cNvSpPr txBox="1"/>
          <p:nvPr/>
        </p:nvSpPr>
        <p:spPr>
          <a:xfrm>
            <a:off x="5412147" y="227195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Raleway" panose="020B0503030101060003" charset="0"/>
                <a:ea typeface="微软雅黑" panose="020B0503020204020204" pitchFamily="34" charset="-122"/>
                <a:cs typeface="Raleway" panose="020B0503030101060003" charset="0"/>
              </a:rPr>
              <a:t>02</a:t>
            </a:r>
          </a:p>
        </p:txBody>
      </p:sp>
      <p:sp>
        <p:nvSpPr>
          <p:cNvPr id="15" name="TextBox 131">
            <a:extLst>
              <a:ext uri="{FF2B5EF4-FFF2-40B4-BE49-F238E27FC236}">
                <a16:creationId xmlns:a16="http://schemas.microsoft.com/office/drawing/2014/main" id="{CC45D07A-7EC8-4A96-A112-9732BE4F3844}"/>
              </a:ext>
            </a:extLst>
          </p:cNvPr>
          <p:cNvSpPr txBox="1"/>
          <p:nvPr/>
        </p:nvSpPr>
        <p:spPr>
          <a:xfrm>
            <a:off x="7934331" y="2271957"/>
            <a:ext cx="444352" cy="400110"/>
          </a:xfrm>
          <a:prstGeom prst="rect">
            <a:avLst/>
          </a:prstGeom>
          <a:solidFill>
            <a:srgbClr val="08A1D9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Raleway" panose="020B0503030101060003" charset="0"/>
                <a:ea typeface="微软雅黑" panose="020B0503020204020204" pitchFamily="34" charset="-122"/>
                <a:cs typeface="Raleway" panose="020B0503030101060003" charset="0"/>
              </a:rPr>
              <a:t>03</a:t>
            </a:r>
          </a:p>
        </p:txBody>
      </p:sp>
      <p:sp>
        <p:nvSpPr>
          <p:cNvPr id="16" name="TextBox 132">
            <a:extLst>
              <a:ext uri="{FF2B5EF4-FFF2-40B4-BE49-F238E27FC236}">
                <a16:creationId xmlns:a16="http://schemas.microsoft.com/office/drawing/2014/main" id="{2360F6BE-FA7E-4526-B5E6-B2EEBBAA055F}"/>
              </a:ext>
            </a:extLst>
          </p:cNvPr>
          <p:cNvSpPr txBox="1"/>
          <p:nvPr/>
        </p:nvSpPr>
        <p:spPr>
          <a:xfrm>
            <a:off x="10456515" y="227195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Raleway" panose="020B0503030101060003" charset="0"/>
                <a:ea typeface="微软雅黑" panose="020B0503020204020204" pitchFamily="34" charset="-122"/>
                <a:cs typeface="Raleway" panose="020B0503030101060003" charset="0"/>
              </a:rPr>
              <a:t>04</a:t>
            </a:r>
          </a:p>
        </p:txBody>
      </p:sp>
      <p:sp>
        <p:nvSpPr>
          <p:cNvPr id="17" name="TextBox 133">
            <a:extLst>
              <a:ext uri="{FF2B5EF4-FFF2-40B4-BE49-F238E27FC236}">
                <a16:creationId xmlns:a16="http://schemas.microsoft.com/office/drawing/2014/main" id="{6BEEC4B3-1862-46D9-B0F5-ECF68418CE7B}"/>
              </a:ext>
            </a:extLst>
          </p:cNvPr>
          <p:cNvSpPr txBox="1"/>
          <p:nvPr/>
        </p:nvSpPr>
        <p:spPr>
          <a:xfrm>
            <a:off x="1467843" y="3240857"/>
            <a:ext cx="197265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Raleway" panose="020B0503030101060003" charset="0"/>
                <a:ea typeface="微软雅黑" panose="020B0503020204020204" pitchFamily="34" charset="-122"/>
                <a:cs typeface="Raleway" panose="020B0503030101060003" charset="0"/>
                <a:sym typeface="+mn-ea"/>
              </a:rPr>
              <a:t>需求分析</a:t>
            </a:r>
            <a:endParaRPr lang="zh-CN" altLang="en-US" sz="1800" b="1" dirty="0">
              <a:solidFill>
                <a:schemeClr val="bg1"/>
              </a:solidFill>
              <a:latin typeface="Raleway" panose="020B0503030101060003" charset="0"/>
              <a:ea typeface="微软雅黑" panose="020B0503020204020204" pitchFamily="34" charset="-122"/>
              <a:cs typeface="Raleway" panose="020B0503030101060003" charset="0"/>
              <a:sym typeface="+mn-ea"/>
            </a:endParaRPr>
          </a:p>
        </p:txBody>
      </p:sp>
      <p:sp>
        <p:nvSpPr>
          <p:cNvPr id="18" name="TextBox 138">
            <a:extLst>
              <a:ext uri="{FF2B5EF4-FFF2-40B4-BE49-F238E27FC236}">
                <a16:creationId xmlns:a16="http://schemas.microsoft.com/office/drawing/2014/main" id="{EE14494B-59E4-460D-88AB-826F250A6EE7}"/>
              </a:ext>
            </a:extLst>
          </p:cNvPr>
          <p:cNvSpPr txBox="1"/>
          <p:nvPr/>
        </p:nvSpPr>
        <p:spPr>
          <a:xfrm>
            <a:off x="3999969" y="3240857"/>
            <a:ext cx="197265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Raleway" panose="020B0503030101060003" charset="0"/>
                <a:ea typeface="微软雅黑" panose="020B0503020204020204" pitchFamily="34" charset="-122"/>
                <a:cs typeface="Raleway" panose="020B0503030101060003" charset="0"/>
                <a:sym typeface="+mn-ea"/>
              </a:rPr>
              <a:t>概要设计</a:t>
            </a:r>
            <a:endParaRPr lang="en-US" sz="1800" b="1" dirty="0">
              <a:solidFill>
                <a:schemeClr val="bg1"/>
              </a:solidFill>
              <a:latin typeface="Raleway" panose="020B0503030101060003" charset="0"/>
              <a:ea typeface="微软雅黑" panose="020B0503020204020204" pitchFamily="34" charset="-122"/>
              <a:cs typeface="Raleway" panose="020B0503030101060003" charset="0"/>
            </a:endParaRPr>
          </a:p>
        </p:txBody>
      </p:sp>
      <p:sp>
        <p:nvSpPr>
          <p:cNvPr id="19" name="TextBox 139">
            <a:extLst>
              <a:ext uri="{FF2B5EF4-FFF2-40B4-BE49-F238E27FC236}">
                <a16:creationId xmlns:a16="http://schemas.microsoft.com/office/drawing/2014/main" id="{47529142-5372-45AB-AE4A-3E8162B50426}"/>
              </a:ext>
            </a:extLst>
          </p:cNvPr>
          <p:cNvSpPr txBox="1"/>
          <p:nvPr/>
        </p:nvSpPr>
        <p:spPr>
          <a:xfrm>
            <a:off x="6508826" y="3227962"/>
            <a:ext cx="197265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Raleway" panose="020B0503030101060003" charset="0"/>
                <a:ea typeface="微软雅黑" panose="020B0503020204020204" pitchFamily="34" charset="-122"/>
                <a:cs typeface="Raleway" panose="020B0503030101060003" charset="0"/>
                <a:sym typeface="+mn-ea"/>
              </a:rPr>
              <a:t>详细设计</a:t>
            </a:r>
            <a:endParaRPr lang="en-US" sz="1800" b="1" dirty="0">
              <a:solidFill>
                <a:schemeClr val="bg1"/>
              </a:solidFill>
              <a:latin typeface="Raleway" panose="020B0503030101060003" charset="0"/>
              <a:ea typeface="微软雅黑" panose="020B0503020204020204" pitchFamily="34" charset="-122"/>
              <a:cs typeface="Raleway" panose="020B0503030101060003" charset="0"/>
            </a:endParaRPr>
          </a:p>
        </p:txBody>
      </p:sp>
      <p:sp>
        <p:nvSpPr>
          <p:cNvPr id="20" name="TextBox 140">
            <a:extLst>
              <a:ext uri="{FF2B5EF4-FFF2-40B4-BE49-F238E27FC236}">
                <a16:creationId xmlns:a16="http://schemas.microsoft.com/office/drawing/2014/main" id="{A8E2CC43-7160-404C-A4BF-97E6A27473AD}"/>
              </a:ext>
            </a:extLst>
          </p:cNvPr>
          <p:cNvSpPr txBox="1"/>
          <p:nvPr/>
        </p:nvSpPr>
        <p:spPr>
          <a:xfrm>
            <a:off x="9042222" y="3227575"/>
            <a:ext cx="197265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Raleway" panose="020B0503030101060003" charset="0"/>
                <a:ea typeface="微软雅黑" panose="020B0503020204020204" pitchFamily="34" charset="-122"/>
                <a:cs typeface="Raleway" panose="020B0503030101060003" charset="0"/>
                <a:sym typeface="+mn-ea"/>
              </a:rPr>
              <a:t>最终实现与完善</a:t>
            </a:r>
            <a:endParaRPr lang="en-US" sz="1800" b="1" dirty="0">
              <a:solidFill>
                <a:schemeClr val="bg1"/>
              </a:solidFill>
              <a:latin typeface="Raleway" panose="020B0503030101060003" charset="0"/>
              <a:ea typeface="微软雅黑" panose="020B0503020204020204" pitchFamily="34" charset="-122"/>
              <a:cs typeface="Raleway" panose="020B05030301010600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09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A60FA9F-0F64-4E9C-9E84-D7CA0CDC9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BA6562E-FB59-4D80-A520-510CCFB58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预期进程规划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C887AD-A754-409D-8097-A11DB659B8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9D208-63A2-47E0-B644-3B7ABDCD0089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5" name="Freeform 35">
            <a:extLst>
              <a:ext uri="{FF2B5EF4-FFF2-40B4-BE49-F238E27FC236}">
                <a16:creationId xmlns:a16="http://schemas.microsoft.com/office/drawing/2014/main" id="{1C5BE5F0-3EAC-49CA-A35E-FE5A5D7103CC}"/>
              </a:ext>
            </a:extLst>
          </p:cNvPr>
          <p:cNvSpPr/>
          <p:nvPr/>
        </p:nvSpPr>
        <p:spPr>
          <a:xfrm>
            <a:off x="3003741" y="4735408"/>
            <a:ext cx="8109408" cy="320055"/>
          </a:xfrm>
          <a:custGeom>
            <a:avLst/>
            <a:gdLst>
              <a:gd name="connsiteX0" fmla="*/ 160028 w 8109408"/>
              <a:gd name="connsiteY0" fmla="*/ 0 h 320055"/>
              <a:gd name="connsiteX1" fmla="*/ 160028 w 8109408"/>
              <a:gd name="connsiteY1" fmla="*/ 80014 h 320055"/>
              <a:gd name="connsiteX2" fmla="*/ 8109408 w 8109408"/>
              <a:gd name="connsiteY2" fmla="*/ 80014 h 320055"/>
              <a:gd name="connsiteX3" fmla="*/ 8109408 w 8109408"/>
              <a:gd name="connsiteY3" fmla="*/ 240041 h 320055"/>
              <a:gd name="connsiteX4" fmla="*/ 160028 w 8109408"/>
              <a:gd name="connsiteY4" fmla="*/ 240041 h 320055"/>
              <a:gd name="connsiteX5" fmla="*/ 160028 w 8109408"/>
              <a:gd name="connsiteY5" fmla="*/ 320055 h 320055"/>
              <a:gd name="connsiteX6" fmla="*/ 0 w 8109408"/>
              <a:gd name="connsiteY6" fmla="*/ 160028 h 32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9408" h="320055">
                <a:moveTo>
                  <a:pt x="160028" y="0"/>
                </a:moveTo>
                <a:lnTo>
                  <a:pt x="160028" y="80014"/>
                </a:lnTo>
                <a:lnTo>
                  <a:pt x="8109408" y="80014"/>
                </a:lnTo>
                <a:lnTo>
                  <a:pt x="8109408" y="240041"/>
                </a:lnTo>
                <a:lnTo>
                  <a:pt x="160028" y="240041"/>
                </a:lnTo>
                <a:lnTo>
                  <a:pt x="160028" y="320055"/>
                </a:lnTo>
                <a:lnTo>
                  <a:pt x="0" y="160028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aleway" panose="020B0503030101060003" charset="0"/>
              <a:ea typeface="微软雅黑" panose="020B0503020204020204" pitchFamily="34" charset="-122"/>
              <a:cs typeface="Raleway" panose="020B0503030101060003" charset="0"/>
            </a:endParaRPr>
          </a:p>
        </p:txBody>
      </p:sp>
      <p:sp>
        <p:nvSpPr>
          <p:cNvPr id="6" name="U-Turn Arrow 36">
            <a:extLst>
              <a:ext uri="{FF2B5EF4-FFF2-40B4-BE49-F238E27FC236}">
                <a16:creationId xmlns:a16="http://schemas.microsoft.com/office/drawing/2014/main" id="{9A2E6D13-2F87-4AB8-B65F-C9143360FA02}"/>
              </a:ext>
            </a:extLst>
          </p:cNvPr>
          <p:cNvSpPr/>
          <p:nvPr/>
        </p:nvSpPr>
        <p:spPr>
          <a:xfrm rot="5400000">
            <a:off x="9970176" y="3361865"/>
            <a:ext cx="2318084" cy="1053068"/>
          </a:xfrm>
          <a:prstGeom prst="uturnArrow">
            <a:avLst>
              <a:gd name="adj1" fmla="val 14011"/>
              <a:gd name="adj2" fmla="val 13630"/>
              <a:gd name="adj3" fmla="val 14124"/>
              <a:gd name="adj4" fmla="val 43750"/>
              <a:gd name="adj5" fmla="val 68907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Raleway" panose="020B0503030101060003" charset="0"/>
              <a:ea typeface="微软雅黑" panose="020B0503020204020204" pitchFamily="34" charset="-122"/>
              <a:cs typeface="Raleway" panose="020B0503030101060003" charset="0"/>
            </a:endParaRPr>
          </a:p>
        </p:txBody>
      </p:sp>
      <p:sp>
        <p:nvSpPr>
          <p:cNvPr id="7" name="Left Arrow 37">
            <a:extLst>
              <a:ext uri="{FF2B5EF4-FFF2-40B4-BE49-F238E27FC236}">
                <a16:creationId xmlns:a16="http://schemas.microsoft.com/office/drawing/2014/main" id="{012ADE2C-217C-4F5E-A268-B1E27BB6A8CE}"/>
              </a:ext>
            </a:extLst>
          </p:cNvPr>
          <p:cNvSpPr/>
          <p:nvPr/>
        </p:nvSpPr>
        <p:spPr>
          <a:xfrm flipH="1">
            <a:off x="1202010" y="2643273"/>
            <a:ext cx="10118888" cy="320055"/>
          </a:xfrm>
          <a:prstGeom prst="leftArrow">
            <a:avLst/>
          </a:prstGeom>
          <a:solidFill>
            <a:schemeClr val="tx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aleway" panose="020B0503030101060003" charset="0"/>
              <a:ea typeface="微软雅黑" panose="020B0503020204020204" pitchFamily="34" charset="-122"/>
              <a:cs typeface="Raleway" panose="020B0503030101060003" charset="0"/>
            </a:endParaRPr>
          </a:p>
        </p:txBody>
      </p:sp>
      <p:sp>
        <p:nvSpPr>
          <p:cNvPr id="8" name="Chevron 38">
            <a:extLst>
              <a:ext uri="{FF2B5EF4-FFF2-40B4-BE49-F238E27FC236}">
                <a16:creationId xmlns:a16="http://schemas.microsoft.com/office/drawing/2014/main" id="{528369C3-3929-4AE1-A137-376BC0F1AB88}"/>
              </a:ext>
            </a:extLst>
          </p:cNvPr>
          <p:cNvSpPr/>
          <p:nvPr/>
        </p:nvSpPr>
        <p:spPr>
          <a:xfrm>
            <a:off x="3377944" y="2029584"/>
            <a:ext cx="2627948" cy="1547680"/>
          </a:xfrm>
          <a:prstGeom prst="chevron">
            <a:avLst>
              <a:gd name="adj" fmla="val 20758"/>
            </a:avLst>
          </a:prstGeom>
          <a:solidFill>
            <a:srgbClr val="F96A1B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vert="horz" lIns="182880" tIns="91440" bIns="91440" rtlCol="0" anchor="ctr" anchorCtr="0"/>
          <a:lstStyle/>
          <a:p>
            <a:pPr lvl="0" algn="ctr">
              <a:defRPr/>
            </a:pPr>
            <a:endParaRPr lang="en-US" sz="1200" dirty="0">
              <a:solidFill>
                <a:srgbClr val="FFFFFF"/>
              </a:solidFill>
              <a:latin typeface="Raleway" panose="020B0503030101060003" charset="0"/>
              <a:ea typeface="微软雅黑" panose="020B0503020204020204" pitchFamily="34" charset="-122"/>
              <a:cs typeface="Raleway" panose="020B0503030101060003" charset="0"/>
            </a:endParaRPr>
          </a:p>
        </p:txBody>
      </p:sp>
      <p:sp>
        <p:nvSpPr>
          <p:cNvPr id="9" name="Chevron 39">
            <a:extLst>
              <a:ext uri="{FF2B5EF4-FFF2-40B4-BE49-F238E27FC236}">
                <a16:creationId xmlns:a16="http://schemas.microsoft.com/office/drawing/2014/main" id="{CE6BB486-3A30-4830-8879-9EDB0E804703}"/>
              </a:ext>
            </a:extLst>
          </p:cNvPr>
          <p:cNvSpPr/>
          <p:nvPr/>
        </p:nvSpPr>
        <p:spPr>
          <a:xfrm>
            <a:off x="5906802" y="2030854"/>
            <a:ext cx="2627948" cy="1547680"/>
          </a:xfrm>
          <a:prstGeom prst="chevron">
            <a:avLst>
              <a:gd name="adj" fmla="val 20758"/>
            </a:avLst>
          </a:prstGeom>
          <a:solidFill>
            <a:srgbClr val="08A1D9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vert="horz" lIns="182880" tIns="91440" bIns="91440" rtlCol="0" anchor="ctr" anchorCtr="0"/>
          <a:lstStyle/>
          <a:p>
            <a:pPr lvl="0" algn="ctr">
              <a:defRPr/>
            </a:pPr>
            <a:endParaRPr lang="en-US" sz="1200" dirty="0">
              <a:solidFill>
                <a:srgbClr val="FFFFFF"/>
              </a:solidFill>
              <a:latin typeface="Raleway" panose="020B0503030101060003" charset="0"/>
              <a:ea typeface="微软雅黑" panose="020B0503020204020204" pitchFamily="34" charset="-122"/>
              <a:cs typeface="Raleway" panose="020B0503030101060003" charset="0"/>
            </a:endParaRPr>
          </a:p>
        </p:txBody>
      </p:sp>
      <p:sp>
        <p:nvSpPr>
          <p:cNvPr id="10" name="Chevron 40">
            <a:extLst>
              <a:ext uri="{FF2B5EF4-FFF2-40B4-BE49-F238E27FC236}">
                <a16:creationId xmlns:a16="http://schemas.microsoft.com/office/drawing/2014/main" id="{B6509661-D908-4864-94F7-BCE7E5D416D5}"/>
              </a:ext>
            </a:extLst>
          </p:cNvPr>
          <p:cNvSpPr/>
          <p:nvPr/>
        </p:nvSpPr>
        <p:spPr>
          <a:xfrm>
            <a:off x="8435659" y="2030854"/>
            <a:ext cx="2627948" cy="1547680"/>
          </a:xfrm>
          <a:prstGeom prst="chevron">
            <a:avLst>
              <a:gd name="adj" fmla="val 20758"/>
            </a:avLst>
          </a:prstGeom>
          <a:solidFill>
            <a:srgbClr val="FFC00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vert="horz" lIns="182880" tIns="91440" bIns="91440" rtlCol="0" anchor="ctr" anchorCtr="0"/>
          <a:lstStyle/>
          <a:p>
            <a:pPr lvl="0" algn="ctr">
              <a:defRPr/>
            </a:pPr>
            <a:endParaRPr lang="en-US" sz="1200" dirty="0">
              <a:solidFill>
                <a:srgbClr val="FFFFFF"/>
              </a:solidFill>
              <a:latin typeface="Raleway" panose="020B0503030101060003" charset="0"/>
              <a:ea typeface="微软雅黑" panose="020B0503020204020204" pitchFamily="34" charset="-122"/>
              <a:cs typeface="Raleway" panose="020B0503030101060003" charset="0"/>
            </a:endParaRPr>
          </a:p>
        </p:txBody>
      </p:sp>
      <p:sp>
        <p:nvSpPr>
          <p:cNvPr id="11" name="Chevron 41">
            <a:extLst>
              <a:ext uri="{FF2B5EF4-FFF2-40B4-BE49-F238E27FC236}">
                <a16:creationId xmlns:a16="http://schemas.microsoft.com/office/drawing/2014/main" id="{C42C01D8-C972-49C5-8A5E-AD9A99F234CD}"/>
              </a:ext>
            </a:extLst>
          </p:cNvPr>
          <p:cNvSpPr/>
          <p:nvPr/>
        </p:nvSpPr>
        <p:spPr>
          <a:xfrm>
            <a:off x="849086" y="2030854"/>
            <a:ext cx="2627948" cy="1547680"/>
          </a:xfrm>
          <a:prstGeom prst="chevron">
            <a:avLst>
              <a:gd name="adj" fmla="val 20758"/>
            </a:avLst>
          </a:prstGeom>
          <a:solidFill>
            <a:schemeClr val="accent1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vert="horz" lIns="182880" tIns="91440" bIns="9144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dirty="0">
              <a:solidFill>
                <a:srgbClr val="FFFFFF"/>
              </a:solidFill>
              <a:latin typeface="Raleway" panose="020B0503030101060003" charset="0"/>
              <a:ea typeface="微软雅黑" panose="020B0503020204020204" pitchFamily="34" charset="-122"/>
              <a:cs typeface="Raleway" panose="020B0503030101060003" charset="0"/>
            </a:endParaRPr>
          </a:p>
        </p:txBody>
      </p:sp>
      <p:sp>
        <p:nvSpPr>
          <p:cNvPr id="12" name="Chevron 42">
            <a:extLst>
              <a:ext uri="{FF2B5EF4-FFF2-40B4-BE49-F238E27FC236}">
                <a16:creationId xmlns:a16="http://schemas.microsoft.com/office/drawing/2014/main" id="{B79902DE-62FC-4BF6-A487-96FC1D0DB150}"/>
              </a:ext>
            </a:extLst>
          </p:cNvPr>
          <p:cNvSpPr/>
          <p:nvPr/>
        </p:nvSpPr>
        <p:spPr>
          <a:xfrm flipH="1">
            <a:off x="8435658" y="4117977"/>
            <a:ext cx="2627948" cy="1547680"/>
          </a:xfrm>
          <a:prstGeom prst="chevron">
            <a:avLst>
              <a:gd name="adj" fmla="val 20758"/>
            </a:avLst>
          </a:prstGeom>
          <a:solidFill>
            <a:schemeClr val="accent1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vert="horz" lIns="182880" tIns="91440" bIns="91440" rtlCol="0" anchor="ctr" anchorCtr="0"/>
          <a:lstStyle/>
          <a:p>
            <a:pPr lvl="0" algn="ctr">
              <a:defRPr/>
            </a:pPr>
            <a:endParaRPr lang="en-US" sz="1200" dirty="0">
              <a:solidFill>
                <a:srgbClr val="FFFFFF"/>
              </a:solidFill>
              <a:latin typeface="Raleway" panose="020B0503030101060003" charset="0"/>
              <a:ea typeface="微软雅黑" panose="020B0503020204020204" pitchFamily="34" charset="-122"/>
              <a:cs typeface="Raleway" panose="020B0503030101060003" charset="0"/>
            </a:endParaRPr>
          </a:p>
        </p:txBody>
      </p:sp>
      <p:sp>
        <p:nvSpPr>
          <p:cNvPr id="13" name="Chevron 43">
            <a:extLst>
              <a:ext uri="{FF2B5EF4-FFF2-40B4-BE49-F238E27FC236}">
                <a16:creationId xmlns:a16="http://schemas.microsoft.com/office/drawing/2014/main" id="{CD8242F4-7431-4C3E-9BCF-F12CA586FCEF}"/>
              </a:ext>
            </a:extLst>
          </p:cNvPr>
          <p:cNvSpPr/>
          <p:nvPr/>
        </p:nvSpPr>
        <p:spPr>
          <a:xfrm flipH="1">
            <a:off x="5906402" y="4117977"/>
            <a:ext cx="2627948" cy="1547680"/>
          </a:xfrm>
          <a:prstGeom prst="chevron">
            <a:avLst>
              <a:gd name="adj" fmla="val 20758"/>
            </a:avLst>
          </a:prstGeom>
          <a:solidFill>
            <a:srgbClr val="F96A1B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vert="horz" lIns="182880" tIns="91440" bIns="91440" rtlCol="0" anchor="ctr" anchorCtr="0"/>
          <a:lstStyle/>
          <a:p>
            <a:pPr lvl="0" algn="ctr">
              <a:defRPr/>
            </a:pPr>
            <a:endParaRPr lang="en-US" sz="1200" dirty="0">
              <a:solidFill>
                <a:srgbClr val="FFFFFF"/>
              </a:solidFill>
              <a:latin typeface="Raleway" panose="020B0503030101060003" charset="0"/>
              <a:ea typeface="微软雅黑" panose="020B0503020204020204" pitchFamily="34" charset="-122"/>
              <a:cs typeface="Raleway" panose="020B0503030101060003" charset="0"/>
            </a:endParaRPr>
          </a:p>
        </p:txBody>
      </p:sp>
      <p:sp>
        <p:nvSpPr>
          <p:cNvPr id="14" name="Chevron 44">
            <a:extLst>
              <a:ext uri="{FF2B5EF4-FFF2-40B4-BE49-F238E27FC236}">
                <a16:creationId xmlns:a16="http://schemas.microsoft.com/office/drawing/2014/main" id="{5B54994D-CA35-44F0-B512-5801EA3AAC88}"/>
              </a:ext>
            </a:extLst>
          </p:cNvPr>
          <p:cNvSpPr/>
          <p:nvPr/>
        </p:nvSpPr>
        <p:spPr>
          <a:xfrm flipH="1">
            <a:off x="3377144" y="4117977"/>
            <a:ext cx="2627948" cy="1547680"/>
          </a:xfrm>
          <a:prstGeom prst="chevron">
            <a:avLst>
              <a:gd name="adj" fmla="val 20758"/>
            </a:avLst>
          </a:prstGeom>
          <a:solidFill>
            <a:srgbClr val="08A1D9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vert="horz" lIns="182880" tIns="91440" bIns="91440" rtlCol="0" anchor="ctr" anchorCtr="0"/>
          <a:lstStyle/>
          <a:p>
            <a:pPr lvl="0" algn="ctr">
              <a:defRPr/>
            </a:pPr>
            <a:endParaRPr lang="en-US" sz="1200" dirty="0">
              <a:solidFill>
                <a:srgbClr val="FFFFFF"/>
              </a:solidFill>
              <a:latin typeface="Raleway" panose="020B0503030101060003" charset="0"/>
              <a:ea typeface="微软雅黑" panose="020B0503020204020204" pitchFamily="34" charset="-122"/>
              <a:cs typeface="Raleway" panose="020B0503030101060003" charset="0"/>
            </a:endParaRPr>
          </a:p>
        </p:txBody>
      </p:sp>
      <p:sp>
        <p:nvSpPr>
          <p:cNvPr id="15" name="TextBox 46">
            <a:extLst>
              <a:ext uri="{FF2B5EF4-FFF2-40B4-BE49-F238E27FC236}">
                <a16:creationId xmlns:a16="http://schemas.microsoft.com/office/drawing/2014/main" id="{4FDE9F6D-E716-4CF3-8AB8-6BD732A126F8}"/>
              </a:ext>
            </a:extLst>
          </p:cNvPr>
          <p:cNvSpPr txBox="1"/>
          <p:nvPr/>
        </p:nvSpPr>
        <p:spPr>
          <a:xfrm>
            <a:off x="3747497" y="2230291"/>
            <a:ext cx="1917460" cy="1200329"/>
          </a:xfrm>
          <a:prstGeom prst="rect">
            <a:avLst/>
          </a:prstGeom>
          <a:noFill/>
        </p:spPr>
        <p:txBody>
          <a:bodyPr wrap="square" tIns="4572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FFFF"/>
                </a:solidFill>
                <a:latin typeface="Raleway" panose="020B0503030101060003" charset="0"/>
                <a:ea typeface="微软雅黑" panose="020B0503020204020204" pitchFamily="34" charset="-122"/>
                <a:cs typeface="Raleway" panose="020B0503030101060003" charset="0"/>
                <a:sym typeface="+mn-ea"/>
              </a:rPr>
              <a:t>编写</a:t>
            </a:r>
            <a:r>
              <a:rPr lang="en-US" altLang="zh-CN" sz="2400" b="1" dirty="0">
                <a:solidFill>
                  <a:srgbClr val="FFFFFF"/>
                </a:solidFill>
                <a:latin typeface="Raleway" panose="020B0503030101060003" charset="0"/>
                <a:ea typeface="微软雅黑" panose="020B0503020204020204" pitchFamily="34" charset="-122"/>
                <a:cs typeface="Raleway" panose="020B0503030101060003" charset="0"/>
                <a:sym typeface="+mn-ea"/>
              </a:rPr>
              <a:t>Markdown</a:t>
            </a:r>
          </a:p>
          <a:p>
            <a:pPr algn="ctr"/>
            <a:r>
              <a:rPr lang="zh-CN" altLang="en-US" sz="2400" b="1" dirty="0">
                <a:solidFill>
                  <a:srgbClr val="FFFFFF"/>
                </a:solidFill>
                <a:latin typeface="Raleway" panose="020B0503030101060003" charset="0"/>
                <a:ea typeface="微软雅黑" panose="020B0503020204020204" pitchFamily="34" charset="-122"/>
                <a:cs typeface="Raleway" panose="020B0503030101060003" charset="0"/>
                <a:sym typeface="+mn-ea"/>
              </a:rPr>
              <a:t>解析逻辑</a:t>
            </a:r>
            <a:endParaRPr lang="en-US" sz="2400" b="1" dirty="0">
              <a:solidFill>
                <a:srgbClr val="FFFFFF"/>
              </a:solidFill>
              <a:latin typeface="Raleway" panose="020B0503030101060003" charset="0"/>
              <a:ea typeface="微软雅黑" panose="020B0503020204020204" pitchFamily="34" charset="-122"/>
              <a:cs typeface="Raleway" panose="020B0503030101060003" charset="0"/>
            </a:endParaRPr>
          </a:p>
        </p:txBody>
      </p:sp>
      <p:sp>
        <p:nvSpPr>
          <p:cNvPr id="16" name="TextBox 48">
            <a:extLst>
              <a:ext uri="{FF2B5EF4-FFF2-40B4-BE49-F238E27FC236}">
                <a16:creationId xmlns:a16="http://schemas.microsoft.com/office/drawing/2014/main" id="{82C46383-1A90-44E8-8F99-CEC6BCC886B7}"/>
              </a:ext>
            </a:extLst>
          </p:cNvPr>
          <p:cNvSpPr txBox="1"/>
          <p:nvPr/>
        </p:nvSpPr>
        <p:spPr>
          <a:xfrm>
            <a:off x="6415446" y="2218081"/>
            <a:ext cx="1679277" cy="1200329"/>
          </a:xfrm>
          <a:prstGeom prst="rect">
            <a:avLst/>
          </a:prstGeom>
          <a:noFill/>
        </p:spPr>
        <p:txBody>
          <a:bodyPr wrap="square" tIns="4572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FFFF"/>
                </a:solidFill>
                <a:latin typeface="Raleway" panose="020B0503030101060003" charset="0"/>
                <a:ea typeface="微软雅黑" panose="020B0503020204020204" pitchFamily="34" charset="-122"/>
                <a:cs typeface="Raleway" panose="020B0503030101060003" charset="0"/>
                <a:sym typeface="+mn-ea"/>
              </a:rPr>
              <a:t>编写</a:t>
            </a:r>
            <a:r>
              <a:rPr lang="en-US" altLang="zh-CN" sz="2400" b="1" dirty="0">
                <a:solidFill>
                  <a:srgbClr val="FFFFFF"/>
                </a:solidFill>
                <a:latin typeface="Raleway" panose="020B0503030101060003" charset="0"/>
                <a:ea typeface="微软雅黑" panose="020B0503020204020204" pitchFamily="34" charset="-122"/>
                <a:cs typeface="Raleway" panose="020B0503030101060003" charset="0"/>
                <a:sym typeface="+mn-ea"/>
              </a:rPr>
              <a:t>HTML</a:t>
            </a:r>
            <a:r>
              <a:rPr lang="zh-CN" altLang="en-US" sz="2400" b="1" dirty="0">
                <a:solidFill>
                  <a:srgbClr val="FFFFFF"/>
                </a:solidFill>
                <a:latin typeface="Raleway" panose="020B0503030101060003" charset="0"/>
                <a:ea typeface="微软雅黑" panose="020B0503020204020204" pitchFamily="34" charset="-122"/>
                <a:cs typeface="Raleway" panose="020B0503030101060003" charset="0"/>
                <a:sym typeface="+mn-ea"/>
              </a:rPr>
              <a:t>代码生成逻辑</a:t>
            </a:r>
            <a:endParaRPr lang="en-US" sz="2400" b="1" dirty="0">
              <a:solidFill>
                <a:srgbClr val="FFFFFF"/>
              </a:solidFill>
              <a:latin typeface="Raleway" panose="020B0503030101060003" charset="0"/>
              <a:ea typeface="微软雅黑" panose="020B0503020204020204" pitchFamily="34" charset="-122"/>
              <a:cs typeface="Raleway" panose="020B0503030101060003" charset="0"/>
            </a:endParaRPr>
          </a:p>
        </p:txBody>
      </p:sp>
      <p:sp>
        <p:nvSpPr>
          <p:cNvPr id="17" name="TextBox 50">
            <a:extLst>
              <a:ext uri="{FF2B5EF4-FFF2-40B4-BE49-F238E27FC236}">
                <a16:creationId xmlns:a16="http://schemas.microsoft.com/office/drawing/2014/main" id="{D8A5DC66-E561-45F3-9586-4359054F0249}"/>
              </a:ext>
            </a:extLst>
          </p:cNvPr>
          <p:cNvSpPr txBox="1"/>
          <p:nvPr/>
        </p:nvSpPr>
        <p:spPr>
          <a:xfrm>
            <a:off x="8958748" y="2274604"/>
            <a:ext cx="1610658" cy="1200329"/>
          </a:xfrm>
          <a:prstGeom prst="rect">
            <a:avLst/>
          </a:prstGeom>
          <a:noFill/>
        </p:spPr>
        <p:txBody>
          <a:bodyPr wrap="square" tIns="4572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FFFF"/>
                </a:solidFill>
                <a:latin typeface="Raleway" panose="020B0503030101060003" charset="0"/>
                <a:ea typeface="微软雅黑" panose="020B0503020204020204" pitchFamily="34" charset="-122"/>
                <a:cs typeface="Raleway" panose="020B0503030101060003" charset="0"/>
                <a:sym typeface="+mn-ea"/>
              </a:rPr>
              <a:t>编写静态</a:t>
            </a:r>
            <a:r>
              <a:rPr lang="en-US" altLang="zh-CN" sz="2400" b="1" dirty="0">
                <a:solidFill>
                  <a:srgbClr val="FFFFFF"/>
                </a:solidFill>
                <a:latin typeface="Raleway" panose="020B0503030101060003" charset="0"/>
                <a:ea typeface="微软雅黑" panose="020B0503020204020204" pitchFamily="34" charset="-122"/>
                <a:cs typeface="Raleway" panose="020B0503030101060003" charset="0"/>
                <a:sym typeface="+mn-ea"/>
              </a:rPr>
              <a:t>Web</a:t>
            </a:r>
            <a:r>
              <a:rPr lang="zh-CN" altLang="en-US" sz="2400" b="1" dirty="0">
                <a:solidFill>
                  <a:srgbClr val="FFFFFF"/>
                </a:solidFill>
                <a:latin typeface="Raleway" panose="020B0503030101060003" charset="0"/>
                <a:ea typeface="微软雅黑" panose="020B0503020204020204" pitchFamily="34" charset="-122"/>
                <a:cs typeface="Raleway" panose="020B0503030101060003" charset="0"/>
                <a:sym typeface="+mn-ea"/>
              </a:rPr>
              <a:t>服务器</a:t>
            </a:r>
            <a:endParaRPr lang="en-US" sz="2400" b="1" dirty="0">
              <a:solidFill>
                <a:srgbClr val="FFFFFF"/>
              </a:solidFill>
              <a:latin typeface="Raleway" panose="020B0503030101060003" charset="0"/>
              <a:ea typeface="微软雅黑" panose="020B0503020204020204" pitchFamily="34" charset="-122"/>
              <a:cs typeface="Raleway" panose="020B0503030101060003" charset="0"/>
            </a:endParaRPr>
          </a:p>
        </p:txBody>
      </p:sp>
      <p:sp>
        <p:nvSpPr>
          <p:cNvPr id="19" name="TextBox 52">
            <a:extLst>
              <a:ext uri="{FF2B5EF4-FFF2-40B4-BE49-F238E27FC236}">
                <a16:creationId xmlns:a16="http://schemas.microsoft.com/office/drawing/2014/main" id="{ED3B9E90-003A-4906-9469-407572B2D766}"/>
              </a:ext>
            </a:extLst>
          </p:cNvPr>
          <p:cNvSpPr txBox="1"/>
          <p:nvPr/>
        </p:nvSpPr>
        <p:spPr>
          <a:xfrm>
            <a:off x="1357731" y="2218081"/>
            <a:ext cx="1610658" cy="460375"/>
          </a:xfrm>
          <a:prstGeom prst="rect">
            <a:avLst/>
          </a:prstGeom>
          <a:noFill/>
        </p:spPr>
        <p:txBody>
          <a:bodyPr wrap="square" tIns="4572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FFFF"/>
                </a:solidFill>
                <a:latin typeface="Raleway" panose="020B0503030101060003" charset="0"/>
                <a:ea typeface="微软雅黑" panose="020B0503020204020204" pitchFamily="34" charset="-122"/>
                <a:cs typeface="Raleway" panose="020B0503030101060003" charset="0"/>
              </a:rPr>
              <a:t>项目准备</a:t>
            </a:r>
          </a:p>
        </p:txBody>
      </p:sp>
      <p:sp>
        <p:nvSpPr>
          <p:cNvPr id="20" name="Rectangle 53">
            <a:extLst>
              <a:ext uri="{FF2B5EF4-FFF2-40B4-BE49-F238E27FC236}">
                <a16:creationId xmlns:a16="http://schemas.microsoft.com/office/drawing/2014/main" id="{B6BCBF0D-D8AF-48F5-B186-C3040A32CA44}"/>
              </a:ext>
            </a:extLst>
          </p:cNvPr>
          <p:cNvSpPr/>
          <p:nvPr/>
        </p:nvSpPr>
        <p:spPr>
          <a:xfrm>
            <a:off x="1343752" y="2689577"/>
            <a:ext cx="1638617" cy="294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id-ID" sz="1200" dirty="0">
                <a:solidFill>
                  <a:srgbClr val="FFFFFF"/>
                </a:solidFill>
                <a:latin typeface="Raleway" panose="020B0503030101060003" charset="0"/>
                <a:ea typeface="微软雅黑" panose="020B0503020204020204" pitchFamily="34" charset="-122"/>
                <a:cs typeface="Raleway" panose="020B0503030101060003" charset="0"/>
              </a:rPr>
              <a:t>基本框架搭建及配置</a:t>
            </a:r>
          </a:p>
        </p:txBody>
      </p:sp>
      <p:sp>
        <p:nvSpPr>
          <p:cNvPr id="21" name="TextBox 54">
            <a:extLst>
              <a:ext uri="{FF2B5EF4-FFF2-40B4-BE49-F238E27FC236}">
                <a16:creationId xmlns:a16="http://schemas.microsoft.com/office/drawing/2014/main" id="{A40A0D92-7E83-40DE-9F0E-2551E95C8FD6}"/>
              </a:ext>
            </a:extLst>
          </p:cNvPr>
          <p:cNvSpPr txBox="1"/>
          <p:nvPr/>
        </p:nvSpPr>
        <p:spPr>
          <a:xfrm>
            <a:off x="3885789" y="4305204"/>
            <a:ext cx="1610658" cy="1200329"/>
          </a:xfrm>
          <a:prstGeom prst="rect">
            <a:avLst/>
          </a:prstGeom>
          <a:noFill/>
        </p:spPr>
        <p:txBody>
          <a:bodyPr wrap="square" tIns="4572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FFFF"/>
                </a:solidFill>
                <a:latin typeface="Raleway" panose="020B0503030101060003" charset="0"/>
                <a:ea typeface="微软雅黑" panose="020B0503020204020204" pitchFamily="34" charset="-122"/>
                <a:cs typeface="Raleway" panose="020B0503030101060003" charset="0"/>
                <a:sym typeface="+mn-ea"/>
              </a:rPr>
              <a:t>性能优化与功能拓展</a:t>
            </a:r>
            <a:endParaRPr lang="en-US" sz="2400" b="1" dirty="0">
              <a:solidFill>
                <a:srgbClr val="FFFFFF"/>
              </a:solidFill>
              <a:latin typeface="Raleway" panose="020B0503030101060003" charset="0"/>
              <a:ea typeface="微软雅黑" panose="020B0503020204020204" pitchFamily="34" charset="-122"/>
              <a:cs typeface="Raleway" panose="020B0503030101060003" charset="0"/>
            </a:endParaRPr>
          </a:p>
        </p:txBody>
      </p:sp>
      <p:sp>
        <p:nvSpPr>
          <p:cNvPr id="22" name="TextBox 56">
            <a:extLst>
              <a:ext uri="{FF2B5EF4-FFF2-40B4-BE49-F238E27FC236}">
                <a16:creationId xmlns:a16="http://schemas.microsoft.com/office/drawing/2014/main" id="{A78FACBC-0A0B-4831-9902-A9CA767E69A8}"/>
              </a:ext>
            </a:extLst>
          </p:cNvPr>
          <p:cNvSpPr txBox="1"/>
          <p:nvPr/>
        </p:nvSpPr>
        <p:spPr>
          <a:xfrm>
            <a:off x="6415047" y="4386757"/>
            <a:ext cx="1610658" cy="1200329"/>
          </a:xfrm>
          <a:prstGeom prst="rect">
            <a:avLst/>
          </a:prstGeom>
          <a:noFill/>
        </p:spPr>
        <p:txBody>
          <a:bodyPr wrap="square" tIns="4572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FFFF"/>
                </a:solidFill>
                <a:latin typeface="Raleway" panose="020B0503030101060003" charset="0"/>
                <a:ea typeface="微软雅黑" panose="020B0503020204020204" pitchFamily="34" charset="-122"/>
                <a:cs typeface="Raleway" panose="020B0503030101060003" charset="0"/>
                <a:sym typeface="+mn-ea"/>
              </a:rPr>
              <a:t>编写更丰富的样式模版</a:t>
            </a:r>
            <a:endParaRPr lang="en-US" sz="2400" b="1" dirty="0">
              <a:solidFill>
                <a:srgbClr val="FFFFFF"/>
              </a:solidFill>
              <a:latin typeface="Raleway" panose="020B0503030101060003" charset="0"/>
              <a:ea typeface="微软雅黑" panose="020B0503020204020204" pitchFamily="34" charset="-122"/>
              <a:cs typeface="Raleway" panose="020B0503030101060003" charset="0"/>
            </a:endParaRPr>
          </a:p>
        </p:txBody>
      </p:sp>
      <p:sp>
        <p:nvSpPr>
          <p:cNvPr id="23" name="TextBox 58">
            <a:extLst>
              <a:ext uri="{FF2B5EF4-FFF2-40B4-BE49-F238E27FC236}">
                <a16:creationId xmlns:a16="http://schemas.microsoft.com/office/drawing/2014/main" id="{8AD96B31-7D3E-406F-9545-58B969AC036F}"/>
              </a:ext>
            </a:extLst>
          </p:cNvPr>
          <p:cNvSpPr txBox="1"/>
          <p:nvPr/>
        </p:nvSpPr>
        <p:spPr>
          <a:xfrm>
            <a:off x="8944303" y="4476654"/>
            <a:ext cx="1610658" cy="830997"/>
          </a:xfrm>
          <a:prstGeom prst="rect">
            <a:avLst/>
          </a:prstGeom>
          <a:noFill/>
        </p:spPr>
        <p:txBody>
          <a:bodyPr wrap="square" tIns="4572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FFFF"/>
                </a:solidFill>
                <a:latin typeface="Raleway" panose="020B0503030101060003" charset="0"/>
                <a:ea typeface="微软雅黑" panose="020B0503020204020204" pitchFamily="34" charset="-122"/>
                <a:cs typeface="Raleway" panose="020B0503030101060003" charset="0"/>
              </a:rPr>
              <a:t>模块联动调试</a:t>
            </a:r>
            <a:endParaRPr lang="en-US" sz="2400" b="1" dirty="0">
              <a:solidFill>
                <a:srgbClr val="FFFFFF"/>
              </a:solidFill>
              <a:latin typeface="Raleway" panose="020B0503030101060003" charset="0"/>
              <a:ea typeface="微软雅黑" panose="020B0503020204020204" pitchFamily="34" charset="-122"/>
              <a:cs typeface="Raleway" panose="020B0503030101060003" charset="0"/>
            </a:endParaRP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36A7147-613F-45EC-91C6-7B7E13592E02}"/>
              </a:ext>
            </a:extLst>
          </p:cNvPr>
          <p:cNvSpPr txBox="1"/>
          <p:nvPr/>
        </p:nvSpPr>
        <p:spPr>
          <a:xfrm>
            <a:off x="980440" y="4357370"/>
            <a:ext cx="202311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charset="0"/>
                <a:ea typeface="微软雅黑" panose="020B0503020204020204" pitchFamily="34" charset="-122"/>
                <a:cs typeface="Raleway" panose="020B0503030101060003" charset="0"/>
              </a:rPr>
              <a:t>项目测试项目发布</a:t>
            </a:r>
          </a:p>
        </p:txBody>
      </p:sp>
    </p:spTree>
    <p:extLst>
      <p:ext uri="{BB962C8B-B14F-4D97-AF65-F5344CB8AC3E}">
        <p14:creationId xmlns:p14="http://schemas.microsoft.com/office/powerpoint/2010/main" val="535818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35D6E26-B593-4132-8D15-FEB768DAB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供一些自定义的语法元素来扩展</a:t>
            </a:r>
            <a:r>
              <a:rPr lang="en-US" altLang="zh-CN" dirty="0"/>
              <a:t>Markdown</a:t>
            </a:r>
            <a:r>
              <a:rPr lang="zh-CN" altLang="en-US" dirty="0"/>
              <a:t>的功能。例如可以通过自定义语法设置某篇</a:t>
            </a:r>
            <a:r>
              <a:rPr lang="en-US" altLang="zh-CN" dirty="0"/>
              <a:t>Markdown</a:t>
            </a:r>
            <a:r>
              <a:rPr lang="zh-CN" altLang="en-US" dirty="0"/>
              <a:t>文章的展示优先级，通过自定义语法设置文章的作者、摘要、标签、所用样式模板等元信息。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通过将图片编码为</a:t>
            </a:r>
            <a:r>
              <a:rPr lang="en-US" altLang="zh-CN" dirty="0"/>
              <a:t>base64</a:t>
            </a:r>
            <a:r>
              <a:rPr lang="zh-CN" altLang="en-US" dirty="0"/>
              <a:t>格式来直接把图片编码成字符串写入</a:t>
            </a:r>
            <a:r>
              <a:rPr lang="en-US" altLang="zh-CN" dirty="0" err="1"/>
              <a:t>css</a:t>
            </a:r>
            <a:r>
              <a:rPr lang="zh-CN" altLang="en-US" dirty="0"/>
              <a:t>文件，减少用户发送</a:t>
            </a:r>
            <a:r>
              <a:rPr lang="en-US" altLang="zh-CN" dirty="0"/>
              <a:t>HTTP</a:t>
            </a:r>
            <a:r>
              <a:rPr lang="zh-CN" altLang="en-US" dirty="0"/>
              <a:t>请求的数量。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增加在线</a:t>
            </a:r>
            <a:r>
              <a:rPr lang="en-US" altLang="zh-CN" dirty="0"/>
              <a:t>Markdown</a:t>
            </a:r>
            <a:r>
              <a:rPr lang="zh-CN" altLang="en-US" dirty="0"/>
              <a:t>编辑器，可以在线使用</a:t>
            </a:r>
            <a:r>
              <a:rPr lang="en-US" altLang="zh-CN" dirty="0"/>
              <a:t>Markdown</a:t>
            </a:r>
            <a:r>
              <a:rPr lang="zh-CN" altLang="en-US" dirty="0"/>
              <a:t>语法发布评论与新的博文。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D115426-6793-41A6-8E25-FFBDC8F2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功能扩展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0A0877-8311-4F3C-B0F6-3F7995C7E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9D208-63A2-47E0-B644-3B7ABDCD0089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830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E218325-EECF-45A1-BA11-BCD630B82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753" y="1728593"/>
            <a:ext cx="10668000" cy="1932880"/>
          </a:xfrm>
        </p:spPr>
        <p:txBody>
          <a:bodyPr/>
          <a:lstStyle/>
          <a:p>
            <a:r>
              <a:rPr lang="zh-CN" altLang="en-US" sz="8000" dirty="0"/>
              <a:t>谢谢！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B98870-E988-440F-830C-8F80B3448F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9D208-63A2-47E0-B644-3B7ABDCD0089}" type="slidenum">
              <a:rPr lang="zh-CN" altLang="en-US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29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8DF7E32-E46F-4BE5-AC0A-B82E9DA65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200" dirty="0"/>
              <a:t>项目背景及意义</a:t>
            </a:r>
            <a:endParaRPr lang="en-US" altLang="zh-CN" sz="3200" dirty="0"/>
          </a:p>
          <a:p>
            <a:pPr marL="457200" indent="-457200">
              <a:buFont typeface="+mj-lt"/>
              <a:buAutoNum type="arabicPeriod"/>
            </a:pPr>
            <a:endParaRPr lang="en-US" altLang="zh-CN" sz="32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/>
              <a:t>项目内容介绍</a:t>
            </a:r>
            <a:endParaRPr lang="en-US" altLang="zh-CN" sz="3200" dirty="0"/>
          </a:p>
          <a:p>
            <a:pPr marL="457200" indent="-457200">
              <a:buFont typeface="+mj-lt"/>
              <a:buAutoNum type="arabicPeriod"/>
            </a:pPr>
            <a:endParaRPr lang="en-US" altLang="zh-CN" sz="32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/>
              <a:t>项目实现方法</a:t>
            </a:r>
            <a:endParaRPr lang="en-US" altLang="zh-CN" sz="3200" dirty="0"/>
          </a:p>
          <a:p>
            <a:pPr marL="457200" indent="-457200">
              <a:buFont typeface="+mj-lt"/>
              <a:buAutoNum type="arabicPeriod"/>
            </a:pPr>
            <a:endParaRPr lang="en-US" altLang="zh-CN" sz="32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/>
              <a:t>预期进程规划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5E24869-56B9-44F8-8E5C-9A0EF336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487013-ADBA-4BAF-BBB5-2447B088FE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9D208-63A2-47E0-B644-3B7ABDCD0089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106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5313A7-A888-487C-A5BA-C0AEBF3A7D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9D208-63A2-47E0-B644-3B7ABDCD0089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36DE651B-9B64-4ABE-B4E4-89506E41F26C}"/>
              </a:ext>
            </a:extLst>
          </p:cNvPr>
          <p:cNvSpPr txBox="1"/>
          <p:nvPr/>
        </p:nvSpPr>
        <p:spPr>
          <a:xfrm>
            <a:off x="1928495" y="2921635"/>
            <a:ext cx="59531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6000" b="1" dirty="0">
                <a:solidFill>
                  <a:schemeClr val="tx1"/>
                </a:solidFill>
                <a:latin typeface="X-细黑体" panose="00000500000000000000" pitchFamily="2" charset="-122"/>
                <a:ea typeface="X-细黑体" panose="00000500000000000000" pitchFamily="2" charset="-122"/>
                <a:cs typeface="Arial" panose="020B0604020202020204" pitchFamily="34" charset="0"/>
              </a:rPr>
              <a:t>项目背景及意义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X-细黑体" panose="00000500000000000000" pitchFamily="2" charset="-122"/>
              <a:ea typeface="X-细黑体" panose="000005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868341-2765-47C1-BC9D-43EF40C0D662}"/>
              </a:ext>
            </a:extLst>
          </p:cNvPr>
          <p:cNvSpPr txBox="1"/>
          <p:nvPr/>
        </p:nvSpPr>
        <p:spPr>
          <a:xfrm>
            <a:off x="1928495" y="1906905"/>
            <a:ext cx="2484013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6000" b="1" noProof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X-细黑体" panose="00000500000000000000" pitchFamily="2" charset="-122"/>
                <a:ea typeface="X-细黑体" panose="00000500000000000000" pitchFamily="2" charset="-122"/>
                <a:cs typeface="Arial" panose="020B0604020202020204" pitchFamily="34" charset="0"/>
                <a:sym typeface="+mn-ea"/>
              </a:rPr>
              <a:t>Par</a:t>
            </a:r>
            <a:r>
              <a:rPr lang="en-US" altLang="zh-CN" sz="6000" b="1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X-细黑体" panose="00000500000000000000" pitchFamily="2" charset="-122"/>
                <a:ea typeface="X-细黑体" panose="00000500000000000000" pitchFamily="2" charset="-122"/>
                <a:cs typeface="Arial" panose="020B0604020202020204" pitchFamily="34" charset="0"/>
                <a:sym typeface="+mn-ea"/>
              </a:rPr>
              <a:t>t 1</a:t>
            </a:r>
          </a:p>
        </p:txBody>
      </p:sp>
    </p:spTree>
    <p:extLst>
      <p:ext uri="{BB962C8B-B14F-4D97-AF65-F5344CB8AC3E}">
        <p14:creationId xmlns:p14="http://schemas.microsoft.com/office/powerpoint/2010/main" val="275291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2AE7C8B-C50C-4DCC-AAFB-C580FC0E0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大道至简，在如今互联网提供各种花里胡哨交互方式的环境下，静态</a:t>
            </a:r>
            <a:r>
              <a:rPr lang="en-US" altLang="zh-CN" dirty="0"/>
              <a:t>Web</a:t>
            </a:r>
            <a:r>
              <a:rPr lang="zh-CN" altLang="en-US" dirty="0"/>
              <a:t>服务器凭借其简洁朴素的特点成为一股清流。因为其淡化交互，使得用户可以更加专注于内容，所以常常用于博客写作与新闻发布。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例如，</a:t>
            </a:r>
            <a:r>
              <a:rPr lang="en-US" altLang="zh-CN" dirty="0" err="1"/>
              <a:t>Github</a:t>
            </a:r>
            <a:r>
              <a:rPr lang="en-US" altLang="zh-CN" dirty="0"/>
              <a:t> Pages</a:t>
            </a:r>
            <a:r>
              <a:rPr lang="zh-CN" altLang="en-US" dirty="0"/>
              <a:t>为个人用户提供了静态文件托管服务，使得用户只需要上传</a:t>
            </a:r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/>
              <a:t>CSS</a:t>
            </a:r>
            <a:r>
              <a:rPr lang="zh-CN" altLang="en-US" dirty="0"/>
              <a:t>、</a:t>
            </a:r>
            <a:r>
              <a:rPr lang="en-US" altLang="zh-CN" dirty="0"/>
              <a:t>JavaScript</a:t>
            </a:r>
            <a:r>
              <a:rPr lang="zh-CN" altLang="en-US" dirty="0"/>
              <a:t>等静态文件就可以拥有自己的网页供全球用户访问。越来越多的程序员通过这种方式部署自己的博客。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问题：但是用</a:t>
            </a:r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/>
              <a:t>CSS</a:t>
            </a:r>
            <a:r>
              <a:rPr lang="zh-CN" altLang="en-US" dirty="0"/>
              <a:t>、</a:t>
            </a:r>
            <a:r>
              <a:rPr lang="en-US" altLang="zh-CN" dirty="0"/>
              <a:t>JavaScript</a:t>
            </a:r>
            <a:r>
              <a:rPr lang="zh-CN" altLang="en-US" dirty="0"/>
              <a:t>来编写网页仍然比较繁琐，导致博客作者每次花费在网页样式调整的时间比写作的时间还要多。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234B43E-1F61-4479-A717-F841BE0C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</a:t>
            </a:r>
            <a:r>
              <a:rPr lang="en-US" altLang="zh-CN" dirty="0"/>
              <a:t>Web</a:t>
            </a:r>
            <a:r>
              <a:rPr lang="zh-CN" altLang="en-US" dirty="0"/>
              <a:t>服务器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4689AF-9568-443E-95AE-B757D83B39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9D208-63A2-47E0-B644-3B7ABDCD0089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4826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CA604CF-B56B-43D4-8A81-26ED845A4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Markdown</a:t>
            </a:r>
            <a:r>
              <a:rPr lang="zh-CN" altLang="en-US" dirty="0"/>
              <a:t>标记语言提供了一种很好的解决办法。它语法及其简洁，但是却可以很好的表述博客文本的基础样式。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17235B6-7021-4E67-BF3C-153938E02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Markdown</a:t>
            </a:r>
            <a:r>
              <a:rPr lang="zh-CN" altLang="en-US" dirty="0"/>
              <a:t>标记语言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6C7F06-B3CE-410A-B3F0-2E25A6B9E0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9D208-63A2-47E0-B644-3B7ABDCD0089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A29EABE-97EE-4E42-8FCE-8475303D8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816" y="1853562"/>
            <a:ext cx="6989669" cy="500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6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3AA775-DFBA-42E5-A279-49E0DF187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Markdown</a:t>
            </a:r>
            <a:r>
              <a:rPr lang="zh-CN" altLang="en-US" dirty="0"/>
              <a:t>与静态</a:t>
            </a:r>
            <a:r>
              <a:rPr lang="en-US" altLang="zh-CN" dirty="0"/>
              <a:t>Web</a:t>
            </a:r>
            <a:r>
              <a:rPr lang="zh-CN" altLang="en-US" dirty="0"/>
              <a:t>服务器相结合，就可以很好的满足博客写作或信息发布的功能。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Markdown</a:t>
            </a:r>
            <a:r>
              <a:rPr lang="zh-CN" altLang="en-US" dirty="0"/>
              <a:t>编写博文或新闻，再将其转化为</a:t>
            </a:r>
            <a:r>
              <a:rPr lang="en-US" altLang="zh-CN" dirty="0"/>
              <a:t>HTML</a:t>
            </a:r>
            <a:r>
              <a:rPr lang="zh-CN" altLang="en-US" dirty="0"/>
              <a:t>文件，配上预先通过</a:t>
            </a:r>
            <a:r>
              <a:rPr lang="en-US" altLang="zh-CN" dirty="0"/>
              <a:t>CSS</a:t>
            </a:r>
            <a:r>
              <a:rPr lang="zh-CN" altLang="en-US" dirty="0"/>
              <a:t>或</a:t>
            </a:r>
            <a:r>
              <a:rPr lang="en-US" altLang="zh-CN" dirty="0"/>
              <a:t>JavaScript</a:t>
            </a:r>
            <a:r>
              <a:rPr lang="zh-CN" altLang="en-US" dirty="0"/>
              <a:t>定义好的样式，即可生成简洁而又美观的博文网页。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通过这种方式，博客写作者只需要专注于博文内容，而不需花费太多精力在博文样式上。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同时，用</a:t>
            </a:r>
            <a:r>
              <a:rPr lang="en-US" altLang="zh-CN" dirty="0"/>
              <a:t>Java</a:t>
            </a:r>
            <a:r>
              <a:rPr lang="zh-CN" altLang="en-US" dirty="0"/>
              <a:t>从零编写</a:t>
            </a:r>
            <a:r>
              <a:rPr lang="en-US" altLang="zh-CN" dirty="0"/>
              <a:t>Web</a:t>
            </a:r>
            <a:r>
              <a:rPr lang="zh-CN" altLang="en-US" dirty="0"/>
              <a:t>静态服务器可以很好的锻炼对应用层</a:t>
            </a:r>
            <a:r>
              <a:rPr lang="en-US" altLang="zh-CN" dirty="0"/>
              <a:t>HTTP</a:t>
            </a:r>
            <a:r>
              <a:rPr lang="zh-CN" altLang="en-US" dirty="0"/>
              <a:t>协议的掌握，以及一次网页访问流程中涉及到的计算机网络知识。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343D7D-D049-4D37-9740-87B87712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项目意义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3CB34D-B190-4A9C-9AC7-7C24412C2F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9D208-63A2-47E0-B644-3B7ABDCD0089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980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8ADB59-2D3F-4C72-8B54-F8ADA91CA8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9D208-63A2-47E0-B644-3B7ABDCD0089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8BB83772-7340-404F-8815-E985BE59BFB8}"/>
              </a:ext>
            </a:extLst>
          </p:cNvPr>
          <p:cNvSpPr txBox="1"/>
          <p:nvPr/>
        </p:nvSpPr>
        <p:spPr>
          <a:xfrm>
            <a:off x="1928495" y="2858770"/>
            <a:ext cx="62172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6000" b="1" dirty="0">
                <a:solidFill>
                  <a:schemeClr val="tx1"/>
                </a:solidFill>
                <a:latin typeface="X-细黑体" panose="00000500000000000000" pitchFamily="2" charset="-122"/>
                <a:ea typeface="X-细黑体" panose="00000500000000000000" pitchFamily="2" charset="-122"/>
                <a:cs typeface="Arial" panose="020B0604020202020204" pitchFamily="34" charset="0"/>
              </a:rPr>
              <a:t>研究内容介绍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2FC65D-DABC-409C-AC95-631E3FF16A0A}"/>
              </a:ext>
            </a:extLst>
          </p:cNvPr>
          <p:cNvSpPr txBox="1"/>
          <p:nvPr/>
        </p:nvSpPr>
        <p:spPr>
          <a:xfrm>
            <a:off x="1928495" y="1844040"/>
            <a:ext cx="391541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60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X-细黑体" panose="00000500000000000000" pitchFamily="2" charset="-122"/>
                <a:ea typeface="X-细黑体" panose="00000500000000000000" pitchFamily="2" charset="-122"/>
                <a:cs typeface="Arial" panose="020B0604020202020204" pitchFamily="34" charset="0"/>
                <a:sym typeface="+mn-ea"/>
              </a:rPr>
              <a:t>Part 02</a:t>
            </a:r>
          </a:p>
        </p:txBody>
      </p:sp>
    </p:spTree>
    <p:extLst>
      <p:ext uri="{BB962C8B-B14F-4D97-AF65-F5344CB8AC3E}">
        <p14:creationId xmlns:p14="http://schemas.microsoft.com/office/powerpoint/2010/main" val="263181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3465E33-581A-420F-87A6-275E34037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解析</a:t>
            </a:r>
            <a:r>
              <a:rPr lang="en-US" altLang="zh-CN" dirty="0"/>
              <a:t>Markdown</a:t>
            </a:r>
            <a:r>
              <a:rPr lang="zh-CN" altLang="en-US" dirty="0"/>
              <a:t>源文件，提取</a:t>
            </a:r>
            <a:r>
              <a:rPr lang="en-US" altLang="zh-CN" dirty="0"/>
              <a:t>Markdown</a:t>
            </a:r>
            <a:r>
              <a:rPr lang="zh-CN" altLang="en-US" dirty="0"/>
              <a:t>语法信息，生成</a:t>
            </a:r>
            <a:r>
              <a:rPr lang="en-US" altLang="zh-CN" dirty="0"/>
              <a:t>HTML</a:t>
            </a:r>
            <a:r>
              <a:rPr lang="zh-CN" altLang="en-US" dirty="0"/>
              <a:t>文件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0F964E3-DFE8-450B-A8DF-C4DBAC4C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Markdown</a:t>
            </a:r>
            <a:r>
              <a:rPr lang="zh-CN" altLang="en-US" dirty="0"/>
              <a:t>文件处理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2D20A5-4D9B-4E1E-AF80-3B5F328185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9D208-63A2-47E0-B644-3B7ABDCD0089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C06472-8AC7-4D32-BE47-66712EDB7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799" y="4140716"/>
            <a:ext cx="1909664" cy="107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rkdown - Wikipedia">
            <a:extLst>
              <a:ext uri="{FF2B5EF4-FFF2-40B4-BE49-F238E27FC236}">
                <a16:creationId xmlns:a16="http://schemas.microsoft.com/office/drawing/2014/main" id="{D9662BD1-B48A-4A1C-9E0D-A6C733CD2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35" y="4161038"/>
            <a:ext cx="1729415" cy="106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xtra CSS and JS | Drupal.org">
            <a:extLst>
              <a:ext uri="{FF2B5EF4-FFF2-40B4-BE49-F238E27FC236}">
                <a16:creationId xmlns:a16="http://schemas.microsoft.com/office/drawing/2014/main" id="{18BD0481-F813-4A33-8242-21F8809DF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201" y="2563446"/>
            <a:ext cx="1172545" cy="96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47668FA0-28AA-4A70-93A6-6B26E62B7262}"/>
              </a:ext>
            </a:extLst>
          </p:cNvPr>
          <p:cNvSpPr/>
          <p:nvPr/>
        </p:nvSpPr>
        <p:spPr bwMode="auto">
          <a:xfrm>
            <a:off x="2596747" y="4515884"/>
            <a:ext cx="743296" cy="354564"/>
          </a:xfrm>
          <a:prstGeom prst="rightArrow">
            <a:avLst/>
          </a:prstGeom>
          <a:noFill/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endParaRPr lang="zh-CN" altLang="en-US" dirty="0">
              <a:solidFill>
                <a:srgbClr val="FF0000"/>
              </a:solidFill>
              <a:latin typeface="Linux Libertine O" panose="02000503000000000000" pitchFamily="50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B8C206-565E-4CB0-A4EF-7FC845B6A378}"/>
              </a:ext>
            </a:extLst>
          </p:cNvPr>
          <p:cNvSpPr txBox="1"/>
          <p:nvPr/>
        </p:nvSpPr>
        <p:spPr>
          <a:xfrm>
            <a:off x="3516090" y="4265724"/>
            <a:ext cx="1436914" cy="92333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/>
              <a:t>文本信息</a:t>
            </a:r>
            <a:endParaRPr lang="en-US" altLang="zh-CN" dirty="0"/>
          </a:p>
          <a:p>
            <a:pPr algn="ctr"/>
            <a:r>
              <a:rPr lang="en-US" altLang="zh-CN" dirty="0"/>
              <a:t>&amp;</a:t>
            </a:r>
          </a:p>
          <a:p>
            <a:pPr algn="ctr"/>
            <a:r>
              <a:rPr lang="zh-CN" altLang="en-US" dirty="0"/>
              <a:t>样式信息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3F3B38EE-1C8B-4165-8125-1EBF6CC924EB}"/>
              </a:ext>
            </a:extLst>
          </p:cNvPr>
          <p:cNvSpPr/>
          <p:nvPr/>
        </p:nvSpPr>
        <p:spPr bwMode="auto">
          <a:xfrm>
            <a:off x="8246543" y="4515884"/>
            <a:ext cx="743296" cy="354564"/>
          </a:xfrm>
          <a:prstGeom prst="rightArrow">
            <a:avLst/>
          </a:prstGeom>
          <a:noFill/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endParaRPr lang="zh-CN" altLang="en-US" dirty="0">
              <a:solidFill>
                <a:srgbClr val="FF0000"/>
              </a:solidFill>
              <a:latin typeface="Linux Libertine O" panose="02000503000000000000" pitchFamily="50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10C7E788-98CB-47D0-9584-59475337F988}"/>
              </a:ext>
            </a:extLst>
          </p:cNvPr>
          <p:cNvSpPr/>
          <p:nvPr/>
        </p:nvSpPr>
        <p:spPr bwMode="auto">
          <a:xfrm>
            <a:off x="5152670" y="4515884"/>
            <a:ext cx="743296" cy="354564"/>
          </a:xfrm>
          <a:prstGeom prst="rightArrow">
            <a:avLst/>
          </a:prstGeom>
          <a:noFill/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endParaRPr lang="zh-CN" altLang="en-US" dirty="0">
              <a:solidFill>
                <a:srgbClr val="FF0000"/>
              </a:solidFill>
              <a:latin typeface="Linux Libertine O" panose="02000503000000000000" pitchFamily="50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A3DFE9-DAF1-45B6-948A-43579F2CE7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4746" y="3924215"/>
            <a:ext cx="2565828" cy="15071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95B5AC7-BFDE-4D7A-8959-A6348F1D3125}"/>
              </a:ext>
            </a:extLst>
          </p:cNvPr>
          <p:cNvSpPr txBox="1"/>
          <p:nvPr/>
        </p:nvSpPr>
        <p:spPr>
          <a:xfrm>
            <a:off x="623635" y="5399918"/>
            <a:ext cx="205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Markdown</a:t>
            </a:r>
            <a:r>
              <a:rPr lang="zh-CN" altLang="en-US" dirty="0"/>
              <a:t>源文件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21BC26-4F4E-4CEE-9A72-AF54C3629139}"/>
              </a:ext>
            </a:extLst>
          </p:cNvPr>
          <p:cNvSpPr txBox="1"/>
          <p:nvPr/>
        </p:nvSpPr>
        <p:spPr>
          <a:xfrm>
            <a:off x="6350019" y="5389526"/>
            <a:ext cx="1399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HTML</a:t>
            </a:r>
            <a:r>
              <a:rPr lang="zh-CN" altLang="en-US" dirty="0"/>
              <a:t>文件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CB05338-2EE4-40AD-96FA-EDBD33685292}"/>
              </a:ext>
            </a:extLst>
          </p:cNvPr>
          <p:cNvSpPr txBox="1"/>
          <p:nvPr/>
        </p:nvSpPr>
        <p:spPr>
          <a:xfrm>
            <a:off x="7908425" y="3442465"/>
            <a:ext cx="168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预设样式文件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C077D9B-4944-46DE-A0B5-1CF15A2B86C7}"/>
              </a:ext>
            </a:extLst>
          </p:cNvPr>
          <p:cNvCxnSpPr>
            <a:cxnSpLocks/>
          </p:cNvCxnSpPr>
          <p:nvPr/>
        </p:nvCxnSpPr>
        <p:spPr bwMode="auto">
          <a:xfrm>
            <a:off x="8589156" y="3811797"/>
            <a:ext cx="24974" cy="5934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C049267B-C55E-48F1-87AB-C3D46ADB7FDB}"/>
              </a:ext>
            </a:extLst>
          </p:cNvPr>
          <p:cNvSpPr txBox="1"/>
          <p:nvPr/>
        </p:nvSpPr>
        <p:spPr>
          <a:xfrm>
            <a:off x="2598819" y="4868244"/>
            <a:ext cx="8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解析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7FC438E-B358-4C1E-9568-1F8E8258E552}"/>
              </a:ext>
            </a:extLst>
          </p:cNvPr>
          <p:cNvSpPr txBox="1"/>
          <p:nvPr/>
        </p:nvSpPr>
        <p:spPr>
          <a:xfrm>
            <a:off x="5166206" y="4879364"/>
            <a:ext cx="8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DCF19D5-5D70-421A-8365-BAA8162E8163}"/>
              </a:ext>
            </a:extLst>
          </p:cNvPr>
          <p:cNvSpPr txBox="1"/>
          <p:nvPr/>
        </p:nvSpPr>
        <p:spPr>
          <a:xfrm>
            <a:off x="8286079" y="4855962"/>
            <a:ext cx="8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渲染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473BF1D-C900-42F3-922F-85C7BC8E945A}"/>
              </a:ext>
            </a:extLst>
          </p:cNvPr>
          <p:cNvSpPr txBox="1"/>
          <p:nvPr/>
        </p:nvSpPr>
        <p:spPr>
          <a:xfrm>
            <a:off x="10024453" y="5571366"/>
            <a:ext cx="1399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精美网页</a:t>
            </a:r>
          </a:p>
        </p:txBody>
      </p:sp>
    </p:spTree>
    <p:extLst>
      <p:ext uri="{BB962C8B-B14F-4D97-AF65-F5344CB8AC3E}">
        <p14:creationId xmlns:p14="http://schemas.microsoft.com/office/powerpoint/2010/main" val="2240731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CCC420F-C07E-41D5-84CC-502115B77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本地文件读取与写入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用户请求处理，</a:t>
            </a:r>
            <a:r>
              <a:rPr lang="en-US" altLang="zh-CN" dirty="0"/>
              <a:t>HTTP</a:t>
            </a:r>
            <a:r>
              <a:rPr lang="zh-CN" altLang="en-US" dirty="0"/>
              <a:t>协议的解析应用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处理用户文件上传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多线程加线程池的方式提高服务器并发度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B6D4C71-2FB2-4798-AE79-A590F64B6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</a:t>
            </a:r>
            <a:r>
              <a:rPr lang="en-US" altLang="zh-CN" dirty="0"/>
              <a:t>Web</a:t>
            </a:r>
            <a:r>
              <a:rPr lang="zh-CN" altLang="en-US" dirty="0"/>
              <a:t>服务器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278A81-A568-4053-8483-220D3BBB52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9D208-63A2-47E0-B644-3B7ABDCD0089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0284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nese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自定义 1">
      <a:majorFont>
        <a:latin typeface="Linux Libertine Display O"/>
        <a:ea typeface="仿宋"/>
        <a:cs typeface=""/>
      </a:majorFont>
      <a:minorFont>
        <a:latin typeface="Linux Libertine Display O"/>
        <a:ea typeface="仿宋"/>
        <a:cs typeface="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>
          <a:solidFill>
            <a:srgbClr val="C00000"/>
          </a:solidFill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spAutoFit/>
      </a:bodyPr>
      <a:lstStyle>
        <a:defPPr marR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3300"/>
          </a:buClr>
          <a:buSzPct val="75000"/>
          <a:defRPr dirty="0">
            <a:solidFill>
              <a:srgbClr val="FF0000"/>
            </a:solidFill>
            <a:latin typeface="Linux Libertine O" panose="02000503000000000000" pitchFamily="50" charset="0"/>
            <a:ea typeface="Linux Libertine O" panose="02000503000000000000" pitchFamily="50" charset="0"/>
            <a:cs typeface="Linux Libertine O" panose="02000503000000000000" pitchFamily="50" charset="0"/>
          </a:defRPr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614</Words>
  <Application>Microsoft Office PowerPoint</Application>
  <PresentationFormat>宽屏</PresentationFormat>
  <Paragraphs>114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Linux Libertine Display O</vt:lpstr>
      <vt:lpstr>Linux Libertine O</vt:lpstr>
      <vt:lpstr>X-细黑体</vt:lpstr>
      <vt:lpstr>Franklin Gothic Medium</vt:lpstr>
      <vt:lpstr>Raleway</vt:lpstr>
      <vt:lpstr>Times New Roman</vt:lpstr>
      <vt:lpstr>Verdana</vt:lpstr>
      <vt:lpstr>Wingdings</vt:lpstr>
      <vt:lpstr>Chinese</vt:lpstr>
      <vt:lpstr>支持Markdown的静态Web服务器</vt:lpstr>
      <vt:lpstr>目录</vt:lpstr>
      <vt:lpstr>PowerPoint 演示文稿</vt:lpstr>
      <vt:lpstr>静态Web服务器</vt:lpstr>
      <vt:lpstr>Markdown标记语言</vt:lpstr>
      <vt:lpstr>项目意义</vt:lpstr>
      <vt:lpstr>PowerPoint 演示文稿</vt:lpstr>
      <vt:lpstr>Markdown文件处理</vt:lpstr>
      <vt:lpstr>静态Web服务器</vt:lpstr>
      <vt:lpstr>PowerPoint 演示文稿</vt:lpstr>
      <vt:lpstr>开发环境</vt:lpstr>
      <vt:lpstr>PowerPoint 演示文稿</vt:lpstr>
      <vt:lpstr>时间轴</vt:lpstr>
      <vt:lpstr>预期进程规划</vt:lpstr>
      <vt:lpstr>功能扩展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dai qianwang</dc:creator>
  <cp:lastModifiedBy>戴 鑫旺</cp:lastModifiedBy>
  <cp:revision>24</cp:revision>
  <dcterms:created xsi:type="dcterms:W3CDTF">2020-09-07T13:40:31Z</dcterms:created>
  <dcterms:modified xsi:type="dcterms:W3CDTF">2022-03-26T05:32:46Z</dcterms:modified>
</cp:coreProperties>
</file>