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60" r:id="rId4"/>
    <p:sldId id="265" r:id="rId5"/>
    <p:sldId id="266" r:id="rId6"/>
    <p:sldId id="299" r:id="rId7"/>
    <p:sldId id="308" r:id="rId8"/>
    <p:sldId id="304" r:id="rId9"/>
    <p:sldId id="285" r:id="rId10"/>
    <p:sldId id="278" r:id="rId11"/>
    <p:sldId id="305" r:id="rId12"/>
    <p:sldId id="271" r:id="rId13"/>
    <p:sldId id="262" r:id="rId14"/>
    <p:sldId id="306" r:id="rId15"/>
    <p:sldId id="309"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07" r:id="rId29"/>
    <p:sldId id="310" r:id="rId30"/>
    <p:sldId id="311" r:id="rId31"/>
    <p:sldId id="312" r:id="rId32"/>
    <p:sldId id="313" r:id="rId33"/>
    <p:sldId id="314" r:id="rId34"/>
    <p:sldId id="315" r:id="rId35"/>
    <p:sldId id="316" r:id="rId36"/>
    <p:sldId id="30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5" autoAdjust="0"/>
    <p:restoredTop sz="94660"/>
  </p:normalViewPr>
  <p:slideViewPr>
    <p:cSldViewPr snapToGrid="0" showGuides="1">
      <p:cViewPr varScale="1">
        <p:scale>
          <a:sx n="76" d="100"/>
          <a:sy n="76" d="100"/>
        </p:scale>
        <p:origin x="126" y="6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051CB-3387-4FA0-93C0-66619D5E5C87}" type="datetimeFigureOut">
              <a:rPr lang="zh-CN" altLang="en-US" smtClean="0"/>
              <a:t>2022-06-16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2DE13-03EE-4704-83C1-4D3BFE581699}" type="slidenum">
              <a:rPr lang="zh-CN" altLang="en-US" smtClean="0"/>
              <a:t>‹#›</a:t>
            </a:fld>
            <a:endParaRPr lang="zh-CN" altLang="en-US"/>
          </a:p>
        </p:txBody>
      </p:sp>
    </p:spTree>
    <p:extLst>
      <p:ext uri="{BB962C8B-B14F-4D97-AF65-F5344CB8AC3E}">
        <p14:creationId xmlns:p14="http://schemas.microsoft.com/office/powerpoint/2010/main" val="416659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0323E86-C1F6-4860-90BC-606B734E1C9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97238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244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127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2179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0297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0323E86-C1F6-4860-90BC-606B734E1C9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5893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3832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33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88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319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808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9877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5033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2718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EC788-9984-4D83-902C-20ECF5A552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DD507E-9DAF-4127-BD4F-4FB59C5FD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434BDA-431C-4B0B-9604-6910FC03FF6F}"/>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FCF45091-455B-4AD6-8CB5-A4A4D2AAFA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F355AF-0FBE-466D-A385-269C8F24BBCB}"/>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408525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F8EDE-10E8-4B45-8AC3-2378546139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960F4D-A6FC-4316-98B9-1905B497971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009ED1-0DE1-4F42-90BB-A2EC84A53E7D}"/>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42299115-4AFD-4C0E-A3DA-E1A68DDC4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EA9D6D-2AA2-4D20-86A4-EAFA8BA592B6}"/>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160985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89EA7C-A069-4629-860A-F825193712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EAB02E-B454-4428-91F1-3989831C4A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B0CE0E-434D-4148-9693-7F9996AD2146}"/>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49B9462B-AFCF-4720-9B4B-5F9256772E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23C07D-5E44-4F5F-B462-F9ABFC58AA23}"/>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534974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9E8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79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17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7" name="矩形 26" descr="e7d195523061f1c0b9c437df2358c0cda14f5041a22fabbfBE2BE37675DC7AB669ED1A17F222BC996230C869F9A73B775AB9A6F73BCC744AF1BB55A31F7D215610F6B48D481C98CFAE215B20EECA2E6E56618D55F9E734D05FF79802056965D0AE63F5870F5A2B091D4E486A5DD93B50591F85F33F0210B4A6722C1CCE7CBFA3738F19009D9F8F08">
            <a:extLst>
              <a:ext uri="{FF2B5EF4-FFF2-40B4-BE49-F238E27FC236}">
                <a16:creationId xmlns:a16="http://schemas.microsoft.com/office/drawing/2014/main" id="{A655ABCA-B6BA-4D63-BBB2-3022D2DC6CF7}"/>
              </a:ext>
            </a:extLst>
          </p:cNvPr>
          <p:cNvSpPr/>
          <p:nvPr userDrawn="1"/>
        </p:nvSpPr>
        <p:spPr>
          <a:xfrm>
            <a:off x="0" y="0"/>
            <a:ext cx="12192000" cy="6858000"/>
          </a:xfrm>
          <a:prstGeom prst="rect">
            <a:avLst/>
          </a:prstGeom>
          <a:solidFill>
            <a:srgbClr val="24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p>
        </p:txBody>
      </p:sp>
      <p:grpSp>
        <p:nvGrpSpPr>
          <p:cNvPr id="28" name="组合 27" descr="e7d195523061f1c0b9c437df2358c0cda14f5041a22fabbfBE2BE37675DC7AB669ED1A17F222BC996230C869F9A73B775AB9A6F73BCC744AF1BB55A31F7D215610F6B48D481C98CFAE215B20EECA2E6E56618D55F9E734D05FF79802056965D0AE63F5870F5A2B091D4E486A5DD93B50591F85F33F0210B4A6722C1CCE7CBFA3738F19009D9F8F08">
            <a:extLst>
              <a:ext uri="{FF2B5EF4-FFF2-40B4-BE49-F238E27FC236}">
                <a16:creationId xmlns:a16="http://schemas.microsoft.com/office/drawing/2014/main" id="{4A2934E2-42ED-47C7-A4DF-5235EC9C519D}"/>
              </a:ext>
            </a:extLst>
          </p:cNvPr>
          <p:cNvGrpSpPr/>
          <p:nvPr userDrawn="1"/>
        </p:nvGrpSpPr>
        <p:grpSpPr>
          <a:xfrm>
            <a:off x="1" y="1"/>
            <a:ext cx="12234759" cy="6885233"/>
            <a:chOff x="0" y="0"/>
            <a:chExt cx="12234758" cy="6885233"/>
          </a:xfrm>
        </p:grpSpPr>
        <p:sp>
          <p:nvSpPr>
            <p:cNvPr id="29" name="矩形 28">
              <a:extLst>
                <a:ext uri="{FF2B5EF4-FFF2-40B4-BE49-F238E27FC236}">
                  <a16:creationId xmlns:a16="http://schemas.microsoft.com/office/drawing/2014/main" id="{77B9CED2-E761-4FF9-9EA3-DC92540745B5}"/>
                </a:ext>
              </a:extLst>
            </p:cNvPr>
            <p:cNvSpPr/>
            <p:nvPr/>
          </p:nvSpPr>
          <p:spPr>
            <a:xfrm>
              <a:off x="0" y="0"/>
              <a:ext cx="12192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矩形 29">
              <a:extLst>
                <a:ext uri="{FF2B5EF4-FFF2-40B4-BE49-F238E27FC236}">
                  <a16:creationId xmlns:a16="http://schemas.microsoft.com/office/drawing/2014/main" id="{0FE3999D-C9BF-478E-9795-6B976CFFBA84}"/>
                </a:ext>
              </a:extLst>
            </p:cNvPr>
            <p:cNvSpPr/>
            <p:nvPr/>
          </p:nvSpPr>
          <p:spPr>
            <a:xfrm>
              <a:off x="21379" y="6606000"/>
              <a:ext cx="12192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1" name="矩形 30">
              <a:extLst>
                <a:ext uri="{FF2B5EF4-FFF2-40B4-BE49-F238E27FC236}">
                  <a16:creationId xmlns:a16="http://schemas.microsoft.com/office/drawing/2014/main" id="{1D3A7C31-1EBF-4641-A233-96104F09C8EE}"/>
                </a:ext>
              </a:extLst>
            </p:cNvPr>
            <p:cNvSpPr/>
            <p:nvPr/>
          </p:nvSpPr>
          <p:spPr>
            <a:xfrm rot="5400000">
              <a:off x="-3303000" y="3303000"/>
              <a:ext cx="6858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2" name="矩形 31">
              <a:extLst>
                <a:ext uri="{FF2B5EF4-FFF2-40B4-BE49-F238E27FC236}">
                  <a16:creationId xmlns:a16="http://schemas.microsoft.com/office/drawing/2014/main" id="{500A0310-D544-4650-95B2-8A852F89DBAB}"/>
                </a:ext>
              </a:extLst>
            </p:cNvPr>
            <p:cNvSpPr/>
            <p:nvPr/>
          </p:nvSpPr>
          <p:spPr>
            <a:xfrm rot="5400000">
              <a:off x="8679758" y="3330233"/>
              <a:ext cx="6858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Tree>
    <p:extLst>
      <p:ext uri="{BB962C8B-B14F-4D97-AF65-F5344CB8AC3E}">
        <p14:creationId xmlns:p14="http://schemas.microsoft.com/office/powerpoint/2010/main" val="199659059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66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E34B4A8F-61A0-48D2-956E-14FBF6EE2463}" type="datetimeFigureOut">
              <a:rPr lang="zh-CN" altLang="en-US" smtClean="0"/>
              <a:t>2022-06-16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FD5EF22C-2CA1-435A-938A-9D12BB78637F}" type="slidenum">
              <a:rPr lang="zh-CN" altLang="en-US" smtClean="0"/>
              <a:t>‹#›</a:t>
            </a:fld>
            <a:endParaRPr lang="zh-CN" altLang="en-US"/>
          </a:p>
        </p:txBody>
      </p:sp>
    </p:spTree>
    <p:extLst>
      <p:ext uri="{BB962C8B-B14F-4D97-AF65-F5344CB8AC3E}">
        <p14:creationId xmlns:p14="http://schemas.microsoft.com/office/powerpoint/2010/main" val="14544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674E6-3C31-43A1-9F59-F0AA285A8C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050EFD-6C64-4BB0-A10D-F83341BF916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615A46-A55A-4284-AF62-F37D55991A3E}"/>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7C22107C-F3C2-49D5-9AC0-CB0B07E697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9DCE76-0546-4142-9EF1-470402E5971C}"/>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69612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3BCAF-D6D9-4CF7-9C27-E2421CFBCB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6C31BC-D497-490F-B434-7708AFA77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D80255-2622-48E4-9F10-66724C8BEE8C}"/>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5ADCD564-869B-4660-BB14-8238831C7A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38BE4E-4004-4C1B-BC53-8E8713548006}"/>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146960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3AE8C-AD62-4D3E-BD48-5AF33F9A39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A68172-CB0C-41AE-A71C-A51A5CD926B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91540CC-9678-467E-8FC9-5F0EC7C32D5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8921BAC-6825-4C3C-A9B9-CDC4244BC70F}"/>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6" name="页脚占位符 5">
            <a:extLst>
              <a:ext uri="{FF2B5EF4-FFF2-40B4-BE49-F238E27FC236}">
                <a16:creationId xmlns:a16="http://schemas.microsoft.com/office/drawing/2014/main" id="{24819DF8-6AEA-4195-9854-BCE8680C0E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1702EF-7D47-4706-A9A2-2AE9CE1044F4}"/>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11365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97065-D26D-4668-BCA7-3BBC7AC4CE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C949FC-3F3C-4401-B824-E28FECDE9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D65EE7C-77CB-436D-A616-F0311E3A848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2F72D80-3066-4C41-A8C0-C3FE1978A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289A25E-58F2-4A06-8967-8AB13548E8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FC8C75C-921E-4FC8-A2B4-A842E5A542FE}"/>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8" name="页脚占位符 7">
            <a:extLst>
              <a:ext uri="{FF2B5EF4-FFF2-40B4-BE49-F238E27FC236}">
                <a16:creationId xmlns:a16="http://schemas.microsoft.com/office/drawing/2014/main" id="{2F7858FA-11DC-476B-AE8E-361BD261A7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E61072-D983-413A-9A1E-BD6C31DD22FB}"/>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367695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D7C5-4BD0-4323-B792-49E95DDB6B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49DD58-1FBC-4BE8-AD26-942D96616CFB}"/>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4" name="页脚占位符 3">
            <a:extLst>
              <a:ext uri="{FF2B5EF4-FFF2-40B4-BE49-F238E27FC236}">
                <a16:creationId xmlns:a16="http://schemas.microsoft.com/office/drawing/2014/main" id="{A3510454-B262-4CCA-B31A-832AFDF3A1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72EDE3-1501-4E7A-A67C-64D60AF34ECE}"/>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281385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EA1671-5389-4630-A4E7-702243DD1248}"/>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3" name="页脚占位符 2">
            <a:extLst>
              <a:ext uri="{FF2B5EF4-FFF2-40B4-BE49-F238E27FC236}">
                <a16:creationId xmlns:a16="http://schemas.microsoft.com/office/drawing/2014/main" id="{F0F87E58-5FAA-4BA9-801C-328F0D4CFE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28C0BE-E0C2-4006-9D1D-5F7C783684A2}"/>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18411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766DB-F68B-469B-963F-37F07A55B9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A0DC49-5CD1-4A44-84AD-A3BBB5A15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9409C68-4458-4405-9F5E-2D8B77E13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D5B168-2F21-45BB-8203-6FAA2ABB0E4F}"/>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6" name="页脚占位符 5">
            <a:extLst>
              <a:ext uri="{FF2B5EF4-FFF2-40B4-BE49-F238E27FC236}">
                <a16:creationId xmlns:a16="http://schemas.microsoft.com/office/drawing/2014/main" id="{F178FA33-14D8-43B1-B946-E59D073098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F12316-AF1D-41B3-84FB-D297B9E3D1AF}"/>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65345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8DF5B-EFA8-4109-A53E-B128C7732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3FAB69-2D1E-4264-9FB9-8A0041DD0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E68265-9A7F-4418-97C7-F76F9C999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08FEBE-41EB-43D3-BA48-3F977ECAD66E}"/>
              </a:ext>
            </a:extLst>
          </p:cNvPr>
          <p:cNvSpPr>
            <a:spLocks noGrp="1"/>
          </p:cNvSpPr>
          <p:nvPr>
            <p:ph type="dt" sz="half" idx="10"/>
          </p:nvPr>
        </p:nvSpPr>
        <p:spPr/>
        <p:txBody>
          <a:bodyPr/>
          <a:lstStyle/>
          <a:p>
            <a:fld id="{6D767BF8-B1F1-4194-940B-3710B03A835E}" type="datetimeFigureOut">
              <a:rPr lang="zh-CN" altLang="en-US" smtClean="0"/>
              <a:t>2022-06-16</a:t>
            </a:fld>
            <a:endParaRPr lang="zh-CN" altLang="en-US"/>
          </a:p>
        </p:txBody>
      </p:sp>
      <p:sp>
        <p:nvSpPr>
          <p:cNvPr id="6" name="页脚占位符 5">
            <a:extLst>
              <a:ext uri="{FF2B5EF4-FFF2-40B4-BE49-F238E27FC236}">
                <a16:creationId xmlns:a16="http://schemas.microsoft.com/office/drawing/2014/main" id="{669E06AF-869E-446E-9FB8-18ACF1C23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3DB32-C321-4A05-AE86-A6CCAFBB9E6A}"/>
              </a:ext>
            </a:extLst>
          </p:cNvPr>
          <p:cNvSpPr>
            <a:spLocks noGrp="1"/>
          </p:cNvSpPr>
          <p:nvPr>
            <p:ph type="sldNum" sz="quarter" idx="12"/>
          </p:nvPr>
        </p:nvSpPr>
        <p:spPr/>
        <p:txBody>
          <a:body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276225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C0F2C0-13C0-4DE5-A368-A8D3239D2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5EAC38-87D3-4185-B0DC-F1322175D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52E34F-298E-4417-8EB8-553BAF83D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7BF8-B1F1-4194-940B-3710B03A835E}" type="datetimeFigureOut">
              <a:rPr lang="zh-CN" altLang="en-US" smtClean="0"/>
              <a:t>2022-06-16</a:t>
            </a:fld>
            <a:endParaRPr lang="zh-CN" altLang="en-US"/>
          </a:p>
        </p:txBody>
      </p:sp>
      <p:sp>
        <p:nvSpPr>
          <p:cNvPr id="5" name="页脚占位符 4">
            <a:extLst>
              <a:ext uri="{FF2B5EF4-FFF2-40B4-BE49-F238E27FC236}">
                <a16:creationId xmlns:a16="http://schemas.microsoft.com/office/drawing/2014/main" id="{76BB562F-7EDB-4165-B807-5423A5B41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8B3BCF-D208-4082-B8A7-C86D77FBA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D9ED5-9589-4650-A73F-96F289F48304}" type="slidenum">
              <a:rPr lang="zh-CN" altLang="en-US" smtClean="0"/>
              <a:t>‹#›</a:t>
            </a:fld>
            <a:endParaRPr lang="zh-CN" altLang="en-US"/>
          </a:p>
        </p:txBody>
      </p:sp>
    </p:spTree>
    <p:extLst>
      <p:ext uri="{BB962C8B-B14F-4D97-AF65-F5344CB8AC3E}">
        <p14:creationId xmlns:p14="http://schemas.microsoft.com/office/powerpoint/2010/main" val="422090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9E8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331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Box 6">
            <a:extLst>
              <a:ext uri="{FF2B5EF4-FFF2-40B4-BE49-F238E27FC236}">
                <a16:creationId xmlns:a16="http://schemas.microsoft.com/office/drawing/2014/main" id="{5FA9B3F7-DE90-45E5-BDAA-81CC9360A8D6}"/>
              </a:ext>
            </a:extLst>
          </p:cNvPr>
          <p:cNvSpPr txBox="1"/>
          <p:nvPr/>
        </p:nvSpPr>
        <p:spPr>
          <a:xfrm>
            <a:off x="4905844" y="4245553"/>
            <a:ext cx="2815194" cy="420564"/>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377"/>
            <a:r>
              <a:rPr lang="zh-CN" altLang="en-US" sz="2133" dirty="0">
                <a:solidFill>
                  <a:srgbClr val="E9E8E6">
                    <a:lumMod val="95000"/>
                  </a:srgbClr>
                </a:solidFill>
              </a:rPr>
              <a:t>戴鑫旺 程相睿 杨乐乐</a:t>
            </a:r>
            <a:endParaRPr lang="zh-CN" altLang="en-US" sz="2133" dirty="0">
              <a:solidFill>
                <a:srgbClr val="E9E8E6">
                  <a:lumMod val="95000"/>
                </a:srgbClr>
              </a:solidFill>
              <a:latin typeface="微软雅黑 Light"/>
              <a:ea typeface="微软雅黑 Light"/>
            </a:endParaRPr>
          </a:p>
        </p:txBody>
      </p:sp>
      <p:sp>
        <p:nvSpPr>
          <p:cNvPr id="490" name="TextBox 7">
            <a:extLst>
              <a:ext uri="{FF2B5EF4-FFF2-40B4-BE49-F238E27FC236}">
                <a16:creationId xmlns:a16="http://schemas.microsoft.com/office/drawing/2014/main" id="{DC2166D1-6D62-4626-981E-9D8D6A6E0CC9}"/>
              </a:ext>
            </a:extLst>
          </p:cNvPr>
          <p:cNvSpPr txBox="1"/>
          <p:nvPr/>
        </p:nvSpPr>
        <p:spPr>
          <a:xfrm>
            <a:off x="2186222" y="2894710"/>
            <a:ext cx="8254439" cy="707886"/>
          </a:xfrm>
          <a:prstGeom prst="rect">
            <a:avLst/>
          </a:prstGeom>
          <a:noFill/>
        </p:spPr>
        <p:txBody>
          <a:bodyPr wrap="none" rtlCol="0">
            <a:spAutoFit/>
          </a:bodyPr>
          <a:lstStyle/>
          <a:p>
            <a:pPr algn="ctr" defTabSz="914377"/>
            <a:r>
              <a:rPr lang="zh-CN" altLang="en-US" sz="4000" b="1" dirty="0">
                <a:solidFill>
                  <a:srgbClr val="E9E8E6">
                    <a:lumMod val="95000"/>
                  </a:srgbClr>
                </a:solidFill>
                <a:latin typeface="方正宋刻本秀楷简体"/>
                <a:ea typeface="+mj-ea"/>
              </a:rPr>
              <a:t>支持</a:t>
            </a:r>
            <a:r>
              <a:rPr lang="en-US" altLang="zh-CN" sz="4000" b="1" dirty="0">
                <a:solidFill>
                  <a:srgbClr val="E9E8E6">
                    <a:lumMod val="95000"/>
                  </a:srgbClr>
                </a:solidFill>
                <a:latin typeface="方正宋刻本秀楷简体"/>
                <a:ea typeface="+mj-ea"/>
              </a:rPr>
              <a:t>Markdown</a:t>
            </a:r>
            <a:r>
              <a:rPr lang="zh-CN" altLang="en-US" sz="4000" b="1" dirty="0">
                <a:solidFill>
                  <a:srgbClr val="E9E8E6">
                    <a:lumMod val="95000"/>
                  </a:srgbClr>
                </a:solidFill>
                <a:latin typeface="方正宋刻本秀楷简体"/>
                <a:ea typeface="+mj-ea"/>
              </a:rPr>
              <a:t>的静态</a:t>
            </a:r>
            <a:r>
              <a:rPr lang="en-US" altLang="zh-CN" sz="4000" b="1" dirty="0">
                <a:solidFill>
                  <a:srgbClr val="E9E8E6">
                    <a:lumMod val="95000"/>
                  </a:srgbClr>
                </a:solidFill>
                <a:latin typeface="方正宋刻本秀楷简体"/>
                <a:ea typeface="+mj-ea"/>
              </a:rPr>
              <a:t>Web</a:t>
            </a:r>
            <a:r>
              <a:rPr lang="zh-CN" altLang="en-US" sz="4000" b="1" dirty="0">
                <a:solidFill>
                  <a:srgbClr val="E9E8E6">
                    <a:lumMod val="95000"/>
                  </a:srgbClr>
                </a:solidFill>
                <a:latin typeface="方正宋刻本秀楷简体"/>
                <a:ea typeface="+mj-ea"/>
              </a:rPr>
              <a:t>服务器</a:t>
            </a:r>
          </a:p>
        </p:txBody>
      </p:sp>
      <p:sp>
        <p:nvSpPr>
          <p:cNvPr id="492" name="矩形 491">
            <a:extLst>
              <a:ext uri="{FF2B5EF4-FFF2-40B4-BE49-F238E27FC236}">
                <a16:creationId xmlns:a16="http://schemas.microsoft.com/office/drawing/2014/main" id="{99C1719E-3FBC-438C-9253-F923CA9E1B94}"/>
              </a:ext>
            </a:extLst>
          </p:cNvPr>
          <p:cNvSpPr/>
          <p:nvPr/>
        </p:nvSpPr>
        <p:spPr>
          <a:xfrm>
            <a:off x="5132971" y="5309074"/>
            <a:ext cx="2360939" cy="379656"/>
          </a:xfrm>
          <a:prstGeom prst="rect">
            <a:avLst/>
          </a:prstGeom>
          <a:effectLst/>
        </p:spPr>
        <p:txBody>
          <a:bodyPr wrap="square">
            <a:spAutoFit/>
          </a:bodyPr>
          <a:lstStyle/>
          <a:p>
            <a:pPr algn="ctr" defTabSz="914377"/>
            <a:r>
              <a:rPr lang="en-US" altLang="zh-CN" sz="1867" dirty="0">
                <a:solidFill>
                  <a:srgbClr val="E9E8E6"/>
                </a:solidFill>
                <a:latin typeface="微软雅黑" panose="020B0503020204020204" pitchFamily="34" charset="-122"/>
                <a:ea typeface="微软雅黑" panose="020B0503020204020204" pitchFamily="34" charset="-122"/>
              </a:rPr>
              <a:t>2022</a:t>
            </a:r>
            <a:r>
              <a:rPr lang="zh-CN" altLang="en-US" sz="1867" dirty="0">
                <a:solidFill>
                  <a:srgbClr val="E9E8E6"/>
                </a:solidFill>
                <a:latin typeface="微软雅黑" panose="020B0503020204020204" pitchFamily="34" charset="-122"/>
                <a:ea typeface="微软雅黑" panose="020B0503020204020204" pitchFamily="34" charset="-122"/>
              </a:rPr>
              <a:t>年</a:t>
            </a:r>
            <a:r>
              <a:rPr lang="en-US" altLang="zh-CN" sz="1867" dirty="0">
                <a:solidFill>
                  <a:srgbClr val="E9E8E6"/>
                </a:solidFill>
                <a:latin typeface="微软雅黑" panose="020B0503020204020204" pitchFamily="34" charset="-122"/>
                <a:ea typeface="微软雅黑" panose="020B0503020204020204" pitchFamily="34" charset="-122"/>
              </a:rPr>
              <a:t>6</a:t>
            </a:r>
            <a:r>
              <a:rPr lang="zh-CN" altLang="en-US" sz="1867" dirty="0">
                <a:solidFill>
                  <a:srgbClr val="E9E8E6"/>
                </a:solidFill>
                <a:latin typeface="微软雅黑" panose="020B0503020204020204" pitchFamily="34" charset="-122"/>
                <a:ea typeface="微软雅黑" panose="020B0503020204020204" pitchFamily="34" charset="-122"/>
              </a:rPr>
              <a:t>月</a:t>
            </a:r>
            <a:r>
              <a:rPr lang="en-US" altLang="zh-CN" sz="1867" dirty="0">
                <a:solidFill>
                  <a:srgbClr val="E9E8E6"/>
                </a:solidFill>
                <a:latin typeface="微软雅黑" panose="020B0503020204020204" pitchFamily="34" charset="-122"/>
                <a:ea typeface="微软雅黑" panose="020B0503020204020204" pitchFamily="34" charset="-122"/>
              </a:rPr>
              <a:t>15</a:t>
            </a:r>
            <a:r>
              <a:rPr lang="zh-CN" altLang="en-US" sz="1867" dirty="0">
                <a:solidFill>
                  <a:srgbClr val="E9E8E6"/>
                </a:solidFill>
                <a:latin typeface="微软雅黑" panose="020B0503020204020204" pitchFamily="34" charset="-122"/>
                <a:ea typeface="微软雅黑" panose="020B0503020204020204" pitchFamily="34" charset="-122"/>
              </a:rPr>
              <a:t>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295" y="1251489"/>
            <a:ext cx="4057221" cy="1073603"/>
          </a:xfrm>
          <a:prstGeom prst="rect">
            <a:avLst/>
          </a:prstGeom>
        </p:spPr>
      </p:pic>
    </p:spTree>
    <p:extLst>
      <p:ext uri="{BB962C8B-B14F-4D97-AF65-F5344CB8AC3E}">
        <p14:creationId xmlns:p14="http://schemas.microsoft.com/office/powerpoint/2010/main" val="3224514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90"/>
                                        </p:tgtEl>
                                        <p:attrNameLst>
                                          <p:attrName>style.visibility</p:attrName>
                                        </p:attrNameLst>
                                      </p:cBhvr>
                                      <p:to>
                                        <p:strVal val="visible"/>
                                      </p:to>
                                    </p:set>
                                    <p:anim by="(-#ppt_w*2)" calcmode="lin" valueType="num">
                                      <p:cBhvr rctx="PPT">
                                        <p:cTn id="7" dur="500" autoRev="1" fill="hold">
                                          <p:stCondLst>
                                            <p:cond delay="0"/>
                                          </p:stCondLst>
                                        </p:cTn>
                                        <p:tgtEl>
                                          <p:spTgt spid="490"/>
                                        </p:tgtEl>
                                        <p:attrNameLst>
                                          <p:attrName>ppt_w</p:attrName>
                                        </p:attrNameLst>
                                      </p:cBhvr>
                                    </p:anim>
                                    <p:anim by="(#ppt_w*0.50)" calcmode="lin" valueType="num">
                                      <p:cBhvr>
                                        <p:cTn id="8" dur="500" decel="50000" autoRev="1" fill="hold">
                                          <p:stCondLst>
                                            <p:cond delay="0"/>
                                          </p:stCondLst>
                                        </p:cTn>
                                        <p:tgtEl>
                                          <p:spTgt spid="490"/>
                                        </p:tgtEl>
                                        <p:attrNameLst>
                                          <p:attrName>ppt_x</p:attrName>
                                        </p:attrNameLst>
                                      </p:cBhvr>
                                    </p:anim>
                                    <p:anim from="(-#ppt_h/2)" to="(#ppt_y)" calcmode="lin" valueType="num">
                                      <p:cBhvr>
                                        <p:cTn id="9" dur="1000" fill="hold">
                                          <p:stCondLst>
                                            <p:cond delay="0"/>
                                          </p:stCondLst>
                                        </p:cTn>
                                        <p:tgtEl>
                                          <p:spTgt spid="490"/>
                                        </p:tgtEl>
                                        <p:attrNameLst>
                                          <p:attrName>ppt_y</p:attrName>
                                        </p:attrNameLst>
                                      </p:cBhvr>
                                    </p:anim>
                                    <p:animRot by="21600000">
                                      <p:cBhvr>
                                        <p:cTn id="10" dur="1000" fill="hold">
                                          <p:stCondLst>
                                            <p:cond delay="0"/>
                                          </p:stCondLst>
                                        </p:cTn>
                                        <p:tgtEl>
                                          <p:spTgt spid="490"/>
                                        </p:tgtEl>
                                        <p:attrNameLst>
                                          <p:attrName>r</p:attrName>
                                        </p:attrNameLst>
                                      </p:cBhvr>
                                    </p:animRot>
                                  </p:childTnLst>
                                </p:cTn>
                              </p:par>
                            </p:childTnLst>
                          </p:cTn>
                        </p:par>
                        <p:par>
                          <p:cTn id="11" fill="hold">
                            <p:stCondLst>
                              <p:cond delay="2800"/>
                            </p:stCondLst>
                            <p:childTnLst>
                              <p:par>
                                <p:cTn id="12" presetID="22" presetClass="entr" presetSubtype="8" fill="hold" grpId="0" nodeType="afterEffect">
                                  <p:stCondLst>
                                    <p:cond delay="0"/>
                                  </p:stCondLst>
                                  <p:childTnLst>
                                    <p:set>
                                      <p:cBhvr>
                                        <p:cTn id="13" dur="1" fill="hold">
                                          <p:stCondLst>
                                            <p:cond delay="0"/>
                                          </p:stCondLst>
                                        </p:cTn>
                                        <p:tgtEl>
                                          <p:spTgt spid="489"/>
                                        </p:tgtEl>
                                        <p:attrNameLst>
                                          <p:attrName>style.visibility</p:attrName>
                                        </p:attrNameLst>
                                      </p:cBhvr>
                                      <p:to>
                                        <p:strVal val="visible"/>
                                      </p:to>
                                    </p:set>
                                    <p:animEffect transition="in" filter="wipe(left)">
                                      <p:cBhvr>
                                        <p:cTn id="14" dur="500"/>
                                        <p:tgtEl>
                                          <p:spTgt spid="489"/>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92"/>
                                        </p:tgtEl>
                                        <p:attrNameLst>
                                          <p:attrName>style.visibility</p:attrName>
                                        </p:attrNameLst>
                                      </p:cBhvr>
                                      <p:to>
                                        <p:strVal val="visible"/>
                                      </p:to>
                                    </p:set>
                                    <p:animEffect transition="in" filter="fade">
                                      <p:cBhvr>
                                        <p:cTn id="17" dur="1000"/>
                                        <p:tgtEl>
                                          <p:spTgt spid="492"/>
                                        </p:tgtEl>
                                      </p:cBhvr>
                                    </p:animEffect>
                                    <p:anim calcmode="lin" valueType="num">
                                      <p:cBhvr>
                                        <p:cTn id="18" dur="1000" fill="hold"/>
                                        <p:tgtEl>
                                          <p:spTgt spid="492"/>
                                        </p:tgtEl>
                                        <p:attrNameLst>
                                          <p:attrName>ppt_x</p:attrName>
                                        </p:attrNameLst>
                                      </p:cBhvr>
                                      <p:tavLst>
                                        <p:tav tm="0">
                                          <p:val>
                                            <p:strVal val="#ppt_x"/>
                                          </p:val>
                                        </p:tav>
                                        <p:tav tm="100000">
                                          <p:val>
                                            <p:strVal val="#ppt_x"/>
                                          </p:val>
                                        </p:tav>
                                      </p:tavLst>
                                    </p:anim>
                                    <p:anim calcmode="lin" valueType="num">
                                      <p:cBhvr>
                                        <p:cTn id="19" dur="1000" fill="hold"/>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90" grpId="0"/>
      <p:bldP spid="49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436A7E71-CDF8-4047-B673-3F4D40551454}"/>
              </a:ext>
            </a:extLst>
          </p:cNvPr>
          <p:cNvGrpSpPr/>
          <p:nvPr/>
        </p:nvGrpSpPr>
        <p:grpSpPr>
          <a:xfrm>
            <a:off x="2211092" y="2998113"/>
            <a:ext cx="1390785" cy="830997"/>
            <a:chOff x="2215144" y="927951"/>
            <a:chExt cx="1244730" cy="979607"/>
          </a:xfrm>
        </p:grpSpPr>
        <p:sp>
          <p:nvSpPr>
            <p:cNvPr id="47" name="平行四边形 46">
              <a:extLst>
                <a:ext uri="{FF2B5EF4-FFF2-40B4-BE49-F238E27FC236}">
                  <a16:creationId xmlns:a16="http://schemas.microsoft.com/office/drawing/2014/main" id="{CCA92697-CD13-44E4-AF8E-BE524C392217}"/>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Impact" panose="020B0806030902050204" pitchFamily="34" charset="0"/>
                <a:ea typeface="宋体" panose="02010600030101010101" pitchFamily="2" charset="-122"/>
              </a:endParaRPr>
            </a:p>
          </p:txBody>
        </p:sp>
        <p:sp>
          <p:nvSpPr>
            <p:cNvPr id="48" name="文本框 9">
              <a:extLst>
                <a:ext uri="{FF2B5EF4-FFF2-40B4-BE49-F238E27FC236}">
                  <a16:creationId xmlns:a16="http://schemas.microsoft.com/office/drawing/2014/main" id="{D91B9961-3071-47C3-A00A-9F2E4B960025}"/>
                </a:ext>
              </a:extLst>
            </p:cNvPr>
            <p:cNvSpPr txBox="1"/>
            <p:nvPr/>
          </p:nvSpPr>
          <p:spPr>
            <a:xfrm>
              <a:off x="2393075" y="927951"/>
              <a:ext cx="1066799" cy="979607"/>
            </a:xfrm>
            <a:prstGeom prst="rect">
              <a:avLst/>
            </a:prstGeom>
            <a:noFill/>
          </p:spPr>
          <p:txBody>
            <a:bodyPr wrap="square" rtlCol="0">
              <a:spAutoFit/>
            </a:bodyPr>
            <a:lstStyle/>
            <a:p>
              <a:pPr defTabSz="1219170"/>
              <a:r>
                <a:rPr lang="en-US" altLang="zh-CN" sz="4800" dirty="0">
                  <a:solidFill>
                    <a:prstClr val="white"/>
                  </a:solidFill>
                  <a:latin typeface="Impact" panose="020B0806030902050204" pitchFamily="34" charset="0"/>
                  <a:ea typeface="宋体" panose="02010600030101010101" pitchFamily="2" charset="-122"/>
                </a:rPr>
                <a:t>03</a:t>
              </a:r>
              <a:endParaRPr lang="zh-CN" altLang="en-US" sz="4800" dirty="0">
                <a:solidFill>
                  <a:prstClr val="white"/>
                </a:solidFill>
                <a:latin typeface="Impact" panose="020B0806030902050204" pitchFamily="34" charset="0"/>
                <a:ea typeface="宋体" panose="02010600030101010101" pitchFamily="2" charset="-122"/>
              </a:endParaRPr>
            </a:p>
          </p:txBody>
        </p:sp>
      </p:grpSp>
      <p:grpSp>
        <p:nvGrpSpPr>
          <p:cNvPr id="49" name="组合 48">
            <a:extLst>
              <a:ext uri="{FF2B5EF4-FFF2-40B4-BE49-F238E27FC236}">
                <a16:creationId xmlns:a16="http://schemas.microsoft.com/office/drawing/2014/main" id="{31278B15-306A-47B8-8384-D1842ED83479}"/>
              </a:ext>
            </a:extLst>
          </p:cNvPr>
          <p:cNvGrpSpPr/>
          <p:nvPr/>
        </p:nvGrpSpPr>
        <p:grpSpPr>
          <a:xfrm>
            <a:off x="3463514" y="3044677"/>
            <a:ext cx="5998941" cy="714927"/>
            <a:chOff x="4315150" y="953426"/>
            <a:chExt cx="3857250" cy="540057"/>
          </a:xfrm>
        </p:grpSpPr>
        <p:sp>
          <p:nvSpPr>
            <p:cNvPr id="50" name="矩形 49">
              <a:extLst>
                <a:ext uri="{FF2B5EF4-FFF2-40B4-BE49-F238E27FC236}">
                  <a16:creationId xmlns:a16="http://schemas.microsoft.com/office/drawing/2014/main" id="{293F16EC-50A4-4BCE-8FA2-83D64CB16BD5}"/>
                </a:ext>
              </a:extLst>
            </p:cNvPr>
            <p:cNvSpPr/>
            <p:nvPr/>
          </p:nvSpPr>
          <p:spPr>
            <a:xfrm>
              <a:off x="4771394" y="1002584"/>
              <a:ext cx="2827147" cy="441740"/>
            </a:xfrm>
            <a:prstGeom prst="rect">
              <a:avLst/>
            </a:prstGeom>
            <a:ln w="15875">
              <a:noFill/>
            </a:ln>
          </p:spPr>
          <p:txBody>
            <a:bodyPr wrap="square" lIns="91440" tIns="45720" rIns="91440" bIns="45720">
              <a:spAutoFit/>
            </a:bodyPr>
            <a:lstStyle/>
            <a:p>
              <a:pPr algn="ctr" defTabSz="121917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研究方案与分析</a:t>
              </a:r>
            </a:p>
          </p:txBody>
        </p:sp>
        <p:sp>
          <p:nvSpPr>
            <p:cNvPr id="51" name="平行四边形 50">
              <a:extLst>
                <a:ext uri="{FF2B5EF4-FFF2-40B4-BE49-F238E27FC236}">
                  <a16:creationId xmlns:a16="http://schemas.microsoft.com/office/drawing/2014/main" id="{F5E093AA-9C73-4046-9828-4A94371CA5E8}"/>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667"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412951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421669" y="1508787"/>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3" name="Shape 3885"/>
          <p:cNvSpPr/>
          <p:nvPr/>
        </p:nvSpPr>
        <p:spPr>
          <a:xfrm>
            <a:off x="2379729" y="2274830"/>
            <a:ext cx="7445247" cy="7176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170">
              <a:spcBef>
                <a:spcPts val="6000"/>
              </a:spcBef>
            </a:pPr>
            <a:r>
              <a:rPr lang="zh-CN" altLang="en-US" sz="1333" dirty="0">
                <a:solidFill>
                  <a:prstClr val="black">
                    <a:lumMod val="75000"/>
                    <a:lumOff val="25000"/>
                  </a:prstClr>
                </a:solidFill>
                <a:latin typeface="微软雅黑" pitchFamily="34" charset="-122"/>
                <a:ea typeface="微软雅黑" pitchFamily="34" charset="-122"/>
              </a:rPr>
              <a:t>对于第一个研究内容，我们需要学习</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语法解析相关的知识。学习现有</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语法解析器的工作流程。我们发现现有的解析库都是首先通过</a:t>
            </a:r>
            <a:r>
              <a:rPr lang="en-US" altLang="zh-CN" sz="1333" dirty="0">
                <a:solidFill>
                  <a:prstClr val="black">
                    <a:lumMod val="75000"/>
                    <a:lumOff val="25000"/>
                  </a:prstClr>
                </a:solidFill>
                <a:latin typeface="微软雅黑" pitchFamily="34" charset="-122"/>
                <a:ea typeface="微软雅黑" pitchFamily="34" charset="-122"/>
              </a:rPr>
              <a:t>Java</a:t>
            </a:r>
            <a:r>
              <a:rPr lang="zh-CN" altLang="en-US" sz="1333" dirty="0">
                <a:solidFill>
                  <a:prstClr val="black">
                    <a:lumMod val="75000"/>
                    <a:lumOff val="25000"/>
                  </a:prstClr>
                </a:solidFill>
                <a:latin typeface="微软雅黑" pitchFamily="34" charset="-122"/>
                <a:ea typeface="微软雅黑" pitchFamily="34" charset="-122"/>
              </a:rPr>
              <a:t>的</a:t>
            </a:r>
            <a:r>
              <a:rPr lang="en-US" altLang="zh-CN" sz="1333" dirty="0">
                <a:solidFill>
                  <a:prstClr val="black">
                    <a:lumMod val="75000"/>
                    <a:lumOff val="25000"/>
                  </a:prstClr>
                </a:solidFill>
                <a:latin typeface="微软雅黑" pitchFamily="34" charset="-122"/>
                <a:ea typeface="微软雅黑" pitchFamily="34" charset="-122"/>
              </a:rPr>
              <a:t>IO</a:t>
            </a:r>
            <a:r>
              <a:rPr lang="zh-CN" altLang="en-US" sz="1333" dirty="0">
                <a:solidFill>
                  <a:prstClr val="black">
                    <a:lumMod val="75000"/>
                    <a:lumOff val="25000"/>
                  </a:prstClr>
                </a:solidFill>
                <a:latin typeface="微软雅黑" pitchFamily="34" charset="-122"/>
                <a:ea typeface="微软雅黑" pitchFamily="34" charset="-122"/>
              </a:rPr>
              <a:t>库进行本地文件的读取，随后通过状态机的方式进行语法分析，提取</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的文本信息与样式信息。</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4" name="Shape 3886"/>
          <p:cNvSpPr/>
          <p:nvPr/>
        </p:nvSpPr>
        <p:spPr>
          <a:xfrm>
            <a:off x="1421669" y="3149907"/>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5" name="Shape 3888"/>
          <p:cNvSpPr/>
          <p:nvPr/>
        </p:nvSpPr>
        <p:spPr>
          <a:xfrm>
            <a:off x="2456696" y="3768180"/>
            <a:ext cx="7445247" cy="9638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170">
              <a:spcBef>
                <a:spcPts val="6000"/>
              </a:spcBef>
            </a:pPr>
            <a:r>
              <a:rPr lang="zh-CN" altLang="en-US" sz="1333" dirty="0">
                <a:solidFill>
                  <a:prstClr val="black">
                    <a:lumMod val="75000"/>
                    <a:lumOff val="25000"/>
                  </a:prstClr>
                </a:solidFill>
                <a:latin typeface="微软雅黑" pitchFamily="34" charset="-122"/>
                <a:ea typeface="微软雅黑" pitchFamily="34" charset="-122"/>
              </a:rPr>
              <a:t>为了深入学习</a:t>
            </a:r>
            <a:r>
              <a:rPr lang="en-US" altLang="zh-CN" sz="1333" dirty="0">
                <a:solidFill>
                  <a:prstClr val="black">
                    <a:lumMod val="75000"/>
                    <a:lumOff val="25000"/>
                  </a:prstClr>
                </a:solidFill>
                <a:latin typeface="微软雅黑" pitchFamily="34" charset="-122"/>
                <a:ea typeface="微软雅黑" pitchFamily="34" charset="-122"/>
              </a:rPr>
              <a:t>Java</a:t>
            </a:r>
            <a:r>
              <a:rPr lang="zh-CN" altLang="en-US" sz="1333" dirty="0">
                <a:solidFill>
                  <a:prstClr val="black">
                    <a:lumMod val="75000"/>
                    <a:lumOff val="25000"/>
                  </a:prstClr>
                </a:solidFill>
                <a:latin typeface="微软雅黑" pitchFamily="34" charset="-122"/>
                <a:ea typeface="微软雅黑" pitchFamily="34" charset="-122"/>
              </a:rPr>
              <a:t>网络编程相关的知识，我们计划从头开始编写一个</a:t>
            </a:r>
            <a:r>
              <a:rPr lang="en-US" altLang="zh-CN" sz="1333" dirty="0">
                <a:solidFill>
                  <a:prstClr val="black">
                    <a:lumMod val="75000"/>
                    <a:lumOff val="25000"/>
                  </a:prstClr>
                </a:solidFill>
                <a:latin typeface="微软雅黑" pitchFamily="34" charset="-122"/>
                <a:ea typeface="微软雅黑" pitchFamily="34" charset="-122"/>
              </a:rPr>
              <a:t>Web</a:t>
            </a:r>
            <a:r>
              <a:rPr lang="zh-CN" altLang="en-US" sz="1333" dirty="0">
                <a:solidFill>
                  <a:prstClr val="black">
                    <a:lumMod val="75000"/>
                    <a:lumOff val="25000"/>
                  </a:prstClr>
                </a:solidFill>
                <a:latin typeface="微软雅黑" pitchFamily="34" charset="-122"/>
                <a:ea typeface="微软雅黑" pitchFamily="34" charset="-122"/>
              </a:rPr>
              <a:t>服务器。首先通过</a:t>
            </a:r>
            <a:r>
              <a:rPr lang="en-US" altLang="zh-CN" sz="1333" dirty="0" err="1">
                <a:solidFill>
                  <a:prstClr val="black">
                    <a:lumMod val="75000"/>
                    <a:lumOff val="25000"/>
                  </a:prstClr>
                </a:solidFill>
                <a:latin typeface="微软雅黑" pitchFamily="34" charset="-122"/>
                <a:ea typeface="微软雅黑" pitchFamily="34" charset="-122"/>
              </a:rPr>
              <a:t>ServerSocket</a:t>
            </a:r>
            <a:r>
              <a:rPr lang="zh-CN" altLang="en-US" sz="1333" dirty="0">
                <a:solidFill>
                  <a:prstClr val="black">
                    <a:lumMod val="75000"/>
                    <a:lumOff val="25000"/>
                  </a:prstClr>
                </a:solidFill>
                <a:latin typeface="微软雅黑" pitchFamily="34" charset="-122"/>
                <a:ea typeface="微软雅黑" pitchFamily="34" charset="-122"/>
              </a:rPr>
              <a:t>建立服务器端端口监听，然后对于每一个请求都生成新的线程进行处理，这些新的线程都会通过线程池进行管理。每个线程都需要根据</a:t>
            </a:r>
            <a:r>
              <a:rPr lang="en-US" altLang="zh-CN" sz="1333" dirty="0">
                <a:solidFill>
                  <a:prstClr val="black">
                    <a:lumMod val="75000"/>
                    <a:lumOff val="25000"/>
                  </a:prstClr>
                </a:solidFill>
                <a:latin typeface="微软雅黑" pitchFamily="34" charset="-122"/>
                <a:ea typeface="微软雅黑" pitchFamily="34" charset="-122"/>
              </a:rPr>
              <a:t>HTTP</a:t>
            </a:r>
            <a:r>
              <a:rPr lang="zh-CN" altLang="en-US" sz="1333" dirty="0">
                <a:solidFill>
                  <a:prstClr val="black">
                    <a:lumMod val="75000"/>
                    <a:lumOff val="25000"/>
                  </a:prstClr>
                </a:solidFill>
                <a:latin typeface="微软雅黑" pitchFamily="34" charset="-122"/>
                <a:ea typeface="微软雅黑" pitchFamily="34" charset="-122"/>
              </a:rPr>
              <a:t>请求头的格式解析用户请求，然后进行逻辑处理，最后将返回的</a:t>
            </a:r>
            <a:r>
              <a:rPr lang="en-US" altLang="zh-CN" sz="1333" dirty="0">
                <a:solidFill>
                  <a:prstClr val="black">
                    <a:lumMod val="75000"/>
                    <a:lumOff val="25000"/>
                  </a:prstClr>
                </a:solidFill>
                <a:latin typeface="微软雅黑" pitchFamily="34" charset="-122"/>
                <a:ea typeface="微软雅黑" pitchFamily="34" charset="-122"/>
              </a:rPr>
              <a:t>HTML</a:t>
            </a:r>
            <a:r>
              <a:rPr lang="zh-CN" altLang="en-US" sz="1333" dirty="0">
                <a:solidFill>
                  <a:prstClr val="black">
                    <a:lumMod val="75000"/>
                    <a:lumOff val="25000"/>
                  </a:prstClr>
                </a:solidFill>
                <a:latin typeface="微软雅黑" pitchFamily="34" charset="-122"/>
                <a:ea typeface="微软雅黑" pitchFamily="34" charset="-122"/>
              </a:rPr>
              <a:t>文件包装成</a:t>
            </a:r>
            <a:r>
              <a:rPr lang="en-US" altLang="zh-CN" sz="1333" dirty="0">
                <a:solidFill>
                  <a:prstClr val="black">
                    <a:lumMod val="75000"/>
                    <a:lumOff val="25000"/>
                  </a:prstClr>
                </a:solidFill>
                <a:latin typeface="微软雅黑" pitchFamily="34" charset="-122"/>
                <a:ea typeface="微软雅黑" pitchFamily="34" charset="-122"/>
              </a:rPr>
              <a:t>HTTP</a:t>
            </a:r>
            <a:r>
              <a:rPr lang="zh-CN" altLang="en-US" sz="1333" dirty="0">
                <a:solidFill>
                  <a:prstClr val="black">
                    <a:lumMod val="75000"/>
                    <a:lumOff val="25000"/>
                  </a:prstClr>
                </a:solidFill>
                <a:latin typeface="微软雅黑" pitchFamily="34" charset="-122"/>
                <a:ea typeface="微软雅黑" pitchFamily="34" charset="-122"/>
              </a:rPr>
              <a:t>响应返回给浏览器。</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6" name="Shape 3889"/>
          <p:cNvSpPr/>
          <p:nvPr/>
        </p:nvSpPr>
        <p:spPr>
          <a:xfrm>
            <a:off x="1421669" y="4747773"/>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7" name="Shape 3891"/>
          <p:cNvSpPr/>
          <p:nvPr/>
        </p:nvSpPr>
        <p:spPr>
          <a:xfrm>
            <a:off x="2379729" y="5513816"/>
            <a:ext cx="7445247" cy="7176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170">
              <a:spcBef>
                <a:spcPts val="6000"/>
              </a:spcBef>
            </a:pPr>
            <a:r>
              <a:rPr lang="zh-CN" altLang="en-US" sz="1333" dirty="0">
                <a:solidFill>
                  <a:prstClr val="black">
                    <a:lumMod val="75000"/>
                    <a:lumOff val="25000"/>
                  </a:prstClr>
                </a:solidFill>
                <a:latin typeface="微软雅黑" pitchFamily="34" charset="-122"/>
                <a:ea typeface="微软雅黑" pitchFamily="34" charset="-122"/>
              </a:rPr>
              <a:t>用户的文件上传请求较为特殊，是采用了</a:t>
            </a:r>
            <a:r>
              <a:rPr lang="en-US" altLang="zh-CN" sz="1333" dirty="0">
                <a:solidFill>
                  <a:prstClr val="black">
                    <a:lumMod val="75000"/>
                    <a:lumOff val="25000"/>
                  </a:prstClr>
                </a:solidFill>
                <a:latin typeface="微软雅黑" pitchFamily="34" charset="-122"/>
                <a:ea typeface="微软雅黑" pitchFamily="34" charset="-122"/>
              </a:rPr>
              <a:t>multipart/form-data</a:t>
            </a:r>
            <a:r>
              <a:rPr lang="zh-CN" altLang="en-US" sz="1333" dirty="0">
                <a:solidFill>
                  <a:prstClr val="black">
                    <a:lumMod val="75000"/>
                    <a:lumOff val="25000"/>
                  </a:prstClr>
                </a:solidFill>
                <a:latin typeface="微软雅黑" pitchFamily="34" charset="-122"/>
                <a:ea typeface="微软雅黑" pitchFamily="34" charset="-122"/>
              </a:rPr>
              <a:t>格式的数据。我们需要从中解析出所上传文件的二进制数据，分析出其文件类型，并保存在响应的本地目录中，然后调用相关的文件解析与生成逻辑。我们计划通过抓包的方式深入理解该种类型的请求格式。</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8" name="Text Placeholder 5"/>
          <p:cNvSpPr txBox="1">
            <a:spLocks/>
          </p:cNvSpPr>
          <p:nvPr/>
        </p:nvSpPr>
        <p:spPr>
          <a:xfrm>
            <a:off x="4084865" y="1605682"/>
            <a:ext cx="4034972" cy="408745"/>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867" dirty="0">
                <a:solidFill>
                  <a:srgbClr val="FCFCFC"/>
                </a:solidFill>
                <a:latin typeface="微软雅黑" panose="020B0503020204020204" pitchFamily="34" charset="-122"/>
                <a:ea typeface="微软雅黑" panose="020B0503020204020204" pitchFamily="34" charset="-122"/>
              </a:rPr>
              <a:t>Q1       </a:t>
            </a:r>
            <a:r>
              <a:rPr lang="zh-CN" altLang="en-US" sz="1867" dirty="0">
                <a:solidFill>
                  <a:srgbClr val="FCFCFC"/>
                </a:solidFill>
                <a:latin typeface="微软雅黑" panose="020B0503020204020204" pitchFamily="34" charset="-122"/>
                <a:ea typeface="微软雅黑" panose="020B0503020204020204" pitchFamily="34" charset="-122"/>
              </a:rPr>
              <a:t>如何将</a:t>
            </a:r>
            <a:r>
              <a:rPr lang="en-US" altLang="zh-CN" sz="1867" dirty="0">
                <a:solidFill>
                  <a:srgbClr val="FCFCFC"/>
                </a:solidFill>
                <a:latin typeface="微软雅黑" panose="020B0503020204020204" pitchFamily="34" charset="-122"/>
                <a:ea typeface="微软雅黑" panose="020B0503020204020204" pitchFamily="34" charset="-122"/>
              </a:rPr>
              <a:t>Markdown</a:t>
            </a:r>
            <a:r>
              <a:rPr lang="zh-CN" altLang="en-US" sz="1867" dirty="0">
                <a:solidFill>
                  <a:srgbClr val="FCFCFC"/>
                </a:solidFill>
                <a:latin typeface="微软雅黑" panose="020B0503020204020204" pitchFamily="34" charset="-122"/>
                <a:ea typeface="微软雅黑" panose="020B0503020204020204" pitchFamily="34" charset="-122"/>
              </a:rPr>
              <a:t>翻译为</a:t>
            </a:r>
            <a:r>
              <a:rPr lang="en-US" altLang="zh-CN" sz="1867" dirty="0">
                <a:solidFill>
                  <a:srgbClr val="FCFCFC"/>
                </a:solidFill>
                <a:latin typeface="微软雅黑" panose="020B0503020204020204" pitchFamily="34" charset="-122"/>
                <a:ea typeface="微软雅黑" panose="020B0503020204020204" pitchFamily="34" charset="-122"/>
              </a:rPr>
              <a:t>HTML</a:t>
            </a:r>
            <a:r>
              <a:rPr lang="en-US" sz="1867" dirty="0">
                <a:solidFill>
                  <a:srgbClr val="FCFCFC"/>
                </a:solidFill>
                <a:latin typeface="微软雅黑" panose="020B0503020204020204" pitchFamily="34" charset="-122"/>
                <a:ea typeface="微软雅黑" panose="020B0503020204020204" pitchFamily="34" charset="-122"/>
              </a:rPr>
              <a:t>?</a:t>
            </a:r>
          </a:p>
        </p:txBody>
      </p:sp>
      <p:sp>
        <p:nvSpPr>
          <p:cNvPr id="9" name="Text Placeholder 5"/>
          <p:cNvSpPr txBox="1">
            <a:spLocks/>
          </p:cNvSpPr>
          <p:nvPr/>
        </p:nvSpPr>
        <p:spPr>
          <a:xfrm>
            <a:off x="4084865" y="4844668"/>
            <a:ext cx="4034972"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en-US" altLang="zh-CN" sz="1867" dirty="0">
                <a:solidFill>
                  <a:srgbClr val="FCFCFC"/>
                </a:solidFill>
                <a:latin typeface="微软雅黑" panose="020B0503020204020204" pitchFamily="34" charset="-122"/>
                <a:ea typeface="微软雅黑" panose="020B0503020204020204" pitchFamily="34" charset="-122"/>
              </a:rPr>
              <a:t>Q3       </a:t>
            </a:r>
            <a:r>
              <a:rPr lang="zh-CN" altLang="en-US" sz="1867" dirty="0">
                <a:solidFill>
                  <a:srgbClr val="FCFCFC"/>
                </a:solidFill>
                <a:latin typeface="微软雅黑" panose="020B0503020204020204" pitchFamily="34" charset="-122"/>
                <a:ea typeface="微软雅黑" panose="020B0503020204020204" pitchFamily="34" charset="-122"/>
              </a:rPr>
              <a:t>如何解析用户上传请求</a:t>
            </a:r>
            <a:r>
              <a:rPr lang="en-US" altLang="zh-CN" sz="1867" dirty="0">
                <a:solidFill>
                  <a:srgbClr val="FCFCFC"/>
                </a:solidFill>
                <a:latin typeface="微软雅黑" panose="020B0503020204020204" pitchFamily="34" charset="-122"/>
                <a:ea typeface="微软雅黑" panose="020B0503020204020204" pitchFamily="34" charset="-122"/>
              </a:rPr>
              <a:t>?</a:t>
            </a:r>
          </a:p>
        </p:txBody>
      </p:sp>
      <p:sp>
        <p:nvSpPr>
          <p:cNvPr id="11" name="Text Placeholder 5"/>
          <p:cNvSpPr txBox="1">
            <a:spLocks/>
          </p:cNvSpPr>
          <p:nvPr/>
        </p:nvSpPr>
        <p:spPr>
          <a:xfrm>
            <a:off x="4084865" y="3246802"/>
            <a:ext cx="4034972"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en-US" altLang="zh-CN" sz="1867" dirty="0">
                <a:solidFill>
                  <a:srgbClr val="FCFCFC"/>
                </a:solidFill>
                <a:latin typeface="微软雅黑" panose="020B0503020204020204" pitchFamily="34" charset="-122"/>
                <a:ea typeface="微软雅黑" panose="020B0503020204020204" pitchFamily="34" charset="-122"/>
              </a:rPr>
              <a:t>Q2       </a:t>
            </a:r>
            <a:r>
              <a:rPr lang="zh-CN" altLang="en-US" sz="1867" dirty="0">
                <a:solidFill>
                  <a:srgbClr val="FCFCFC"/>
                </a:solidFill>
                <a:latin typeface="微软雅黑" panose="020B0503020204020204" pitchFamily="34" charset="-122"/>
                <a:ea typeface="微软雅黑" panose="020B0503020204020204" pitchFamily="34" charset="-122"/>
              </a:rPr>
              <a:t>如何从零构建</a:t>
            </a:r>
            <a:r>
              <a:rPr lang="en-US" altLang="zh-CN" sz="1867" dirty="0">
                <a:solidFill>
                  <a:srgbClr val="FCFCFC"/>
                </a:solidFill>
                <a:latin typeface="微软雅黑" panose="020B0503020204020204" pitchFamily="34" charset="-122"/>
                <a:ea typeface="微软雅黑" panose="020B0503020204020204" pitchFamily="34" charset="-122"/>
              </a:rPr>
              <a:t>Web</a:t>
            </a:r>
            <a:r>
              <a:rPr lang="zh-CN" altLang="en-US" sz="1867" dirty="0">
                <a:solidFill>
                  <a:srgbClr val="FCFCFC"/>
                </a:solidFill>
                <a:latin typeface="微软雅黑" panose="020B0503020204020204" pitchFamily="34" charset="-122"/>
                <a:ea typeface="微软雅黑" panose="020B0503020204020204" pitchFamily="34" charset="-122"/>
              </a:rPr>
              <a:t>服务器</a:t>
            </a:r>
            <a:r>
              <a:rPr lang="en-US" altLang="zh-CN" sz="1867" dirty="0">
                <a:solidFill>
                  <a:srgbClr val="FCFCFC"/>
                </a:solidFill>
                <a:latin typeface="微软雅黑" panose="020B0503020204020204" pitchFamily="34" charset="-122"/>
                <a:ea typeface="微软雅黑" panose="020B0503020204020204" pitchFamily="34" charset="-122"/>
              </a:rPr>
              <a:t>?</a:t>
            </a:r>
          </a:p>
        </p:txBody>
      </p:sp>
      <p:sp>
        <p:nvSpPr>
          <p:cNvPr id="1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44CEDCFD-6D18-4604-93CE-22EC15B2A8FD}"/>
              </a:ext>
            </a:extLst>
          </p:cNvPr>
          <p:cNvSpPr txBox="1">
            <a:spLocks noChangeArrowheads="1"/>
          </p:cNvSpPr>
          <p:nvPr/>
        </p:nvSpPr>
        <p:spPr bwMode="auto">
          <a:xfrm>
            <a:off x="4772522" y="451195"/>
            <a:ext cx="2651688"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研究方法与技术路线</a:t>
            </a:r>
          </a:p>
        </p:txBody>
      </p:sp>
      <p:sp>
        <p:nvSpPr>
          <p:cNvPr id="1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F4AD5124-09C4-44A6-845C-87F0262B5151}"/>
              </a:ext>
            </a:extLst>
          </p:cNvPr>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p>
        </p:txBody>
      </p:sp>
      <p:cxnSp>
        <p:nvCxnSpPr>
          <p:cNvPr id="15" name="直接连接符 1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D8A5EF62-0DAB-4916-8F91-FFC90BE0C634}"/>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051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outVertical)">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88667" y="2757499"/>
            <a:ext cx="1414667" cy="1619124"/>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sp>
          <p:nvSpPr>
            <p:cNvPr id="4" name="Shape 1726"/>
            <p:cNvSpPr/>
            <p:nvPr/>
          </p:nvSpPr>
          <p:spPr>
            <a:xfrm rot="18900000">
              <a:off x="5379142"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5" name="Group 12"/>
          <p:cNvGrpSpPr/>
          <p:nvPr/>
        </p:nvGrpSpPr>
        <p:grpSpPr>
          <a:xfrm>
            <a:off x="3573395" y="2965842"/>
            <a:ext cx="1414667" cy="1619124"/>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sp>
          <p:nvSpPr>
            <p:cNvPr id="7" name="Shape 1729"/>
            <p:cNvSpPr/>
            <p:nvPr/>
          </p:nvSpPr>
          <p:spPr>
            <a:xfrm rot="8100000">
              <a:off x="3563871" y="3199409"/>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8" name="Group 11"/>
          <p:cNvGrpSpPr/>
          <p:nvPr/>
        </p:nvGrpSpPr>
        <p:grpSpPr>
          <a:xfrm>
            <a:off x="1752600" y="2757499"/>
            <a:ext cx="1414667" cy="1619124"/>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sp>
          <p:nvSpPr>
            <p:cNvPr id="10" name="Shape 1732"/>
            <p:cNvSpPr/>
            <p:nvPr/>
          </p:nvSpPr>
          <p:spPr>
            <a:xfrm rot="18900000">
              <a:off x="1743076"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11" name="Group 15"/>
          <p:cNvGrpSpPr/>
          <p:nvPr/>
        </p:nvGrpSpPr>
        <p:grpSpPr>
          <a:xfrm>
            <a:off x="7209461" y="2965842"/>
            <a:ext cx="1414667" cy="1619125"/>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sp>
          <p:nvSpPr>
            <p:cNvPr id="13" name="Shape 1735"/>
            <p:cNvSpPr/>
            <p:nvPr/>
          </p:nvSpPr>
          <p:spPr>
            <a:xfrm rot="8100000">
              <a:off x="7199937" y="3199409"/>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14" name="Group 16"/>
          <p:cNvGrpSpPr/>
          <p:nvPr/>
        </p:nvGrpSpPr>
        <p:grpSpPr>
          <a:xfrm>
            <a:off x="9024733" y="2757499"/>
            <a:ext cx="1414667" cy="1619124"/>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sp>
          <p:nvSpPr>
            <p:cNvPr id="16" name="Shape 1738"/>
            <p:cNvSpPr/>
            <p:nvPr/>
          </p:nvSpPr>
          <p:spPr>
            <a:xfrm rot="18900000">
              <a:off x="9015209"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170">
                <a:spcBef>
                  <a:spcPts val="4500"/>
                </a:spcBef>
                <a:defRPr sz="2500">
                  <a:latin typeface="Aller Light"/>
                  <a:ea typeface="Aller Light"/>
                  <a:cs typeface="Aller Light"/>
                  <a:sym typeface="Aller Light"/>
                </a:defRPr>
              </a:pPr>
              <a:endParaRPr sz="3333">
                <a:solidFill>
                  <a:prstClr val="black"/>
                </a:solidFill>
                <a:latin typeface="微软雅黑" panose="020B0503020204020204" pitchFamily="34" charset="-122"/>
                <a:ea typeface="微软雅黑" panose="020B0503020204020204" pitchFamily="34" charset="-122"/>
                <a:sym typeface="Aller Light"/>
              </a:endParaRPr>
            </a:p>
          </p:txBody>
        </p:sp>
      </p:grpSp>
      <p:sp>
        <p:nvSpPr>
          <p:cNvPr id="17" name="Text Placeholder 4"/>
          <p:cNvSpPr txBox="1">
            <a:spLocks/>
          </p:cNvSpPr>
          <p:nvPr/>
        </p:nvSpPr>
        <p:spPr>
          <a:xfrm>
            <a:off x="1854524" y="3535406"/>
            <a:ext cx="1210819" cy="65051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a:solidFill>
                  <a:prstClr val="black">
                    <a:lumMod val="85000"/>
                    <a:lumOff val="15000"/>
                  </a:prstClr>
                </a:solidFill>
                <a:latin typeface="微软雅黑" panose="020B0503020204020204" pitchFamily="34" charset="-122"/>
                <a:ea typeface="微软雅黑" panose="020B0503020204020204" pitchFamily="34" charset="-122"/>
              </a:rPr>
              <a:t>Apache</a:t>
            </a:r>
          </a:p>
          <a:p>
            <a:pPr marL="0" indent="0" algn="ctr" defTabSz="1219170">
              <a:buNone/>
            </a:pPr>
            <a:r>
              <a:rPr lang="en-US" altLang="zh-CN" sz="1600" b="1" dirty="0">
                <a:solidFill>
                  <a:prstClr val="black">
                    <a:lumMod val="85000"/>
                    <a:lumOff val="15000"/>
                  </a:prstClr>
                </a:solidFill>
                <a:latin typeface="微软雅黑" panose="020B0503020204020204" pitchFamily="34" charset="-122"/>
                <a:ea typeface="微软雅黑" panose="020B0503020204020204" pitchFamily="34" charset="-122"/>
              </a:rPr>
              <a:t>Maven</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8" name="Text Placeholder 4"/>
          <p:cNvSpPr txBox="1">
            <a:spLocks/>
          </p:cNvSpPr>
          <p:nvPr/>
        </p:nvSpPr>
        <p:spPr>
          <a:xfrm>
            <a:off x="3662276" y="3018774"/>
            <a:ext cx="1210819" cy="65051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a:solidFill>
                  <a:prstClr val="black">
                    <a:lumMod val="85000"/>
                    <a:lumOff val="15000"/>
                  </a:prstClr>
                </a:solidFill>
                <a:latin typeface="微软雅黑" panose="020B0503020204020204" pitchFamily="34" charset="-122"/>
                <a:ea typeface="微软雅黑" panose="020B0503020204020204" pitchFamily="34" charset="-122"/>
              </a:rPr>
              <a:t>IntelliJ IDEA</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9" name="Text Placeholder 4"/>
          <p:cNvSpPr txBox="1">
            <a:spLocks/>
          </p:cNvSpPr>
          <p:nvPr/>
        </p:nvSpPr>
        <p:spPr>
          <a:xfrm>
            <a:off x="5490590" y="3867199"/>
            <a:ext cx="1210819" cy="26776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err="1">
                <a:solidFill>
                  <a:prstClr val="black">
                    <a:lumMod val="85000"/>
                    <a:lumOff val="15000"/>
                  </a:prstClr>
                </a:solidFill>
                <a:latin typeface="微软雅黑" panose="020B0503020204020204" pitchFamily="34" charset="-122"/>
                <a:ea typeface="微软雅黑" panose="020B0503020204020204" pitchFamily="34" charset="-122"/>
              </a:rPr>
              <a:t>VSCode</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0" name="Text Placeholder 4"/>
          <p:cNvSpPr txBox="1">
            <a:spLocks/>
          </p:cNvSpPr>
          <p:nvPr/>
        </p:nvSpPr>
        <p:spPr>
          <a:xfrm>
            <a:off x="7322172" y="3129526"/>
            <a:ext cx="1210819" cy="355648"/>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a:solidFill>
                  <a:prstClr val="black">
                    <a:lumMod val="85000"/>
                    <a:lumOff val="15000"/>
                  </a:prstClr>
                </a:solidFill>
                <a:latin typeface="微软雅黑" panose="020B0503020204020204" pitchFamily="34" charset="-122"/>
                <a:ea typeface="微软雅黑" panose="020B0503020204020204" pitchFamily="34" charset="-122"/>
              </a:rPr>
              <a:t>GitHub</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Text Placeholder 4"/>
          <p:cNvSpPr txBox="1">
            <a:spLocks/>
          </p:cNvSpPr>
          <p:nvPr/>
        </p:nvSpPr>
        <p:spPr>
          <a:xfrm>
            <a:off x="9126657" y="3860663"/>
            <a:ext cx="1210819" cy="26776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a:solidFill>
                  <a:prstClr val="black">
                    <a:lumMod val="85000"/>
                    <a:lumOff val="15000"/>
                  </a:prstClr>
                </a:solidFill>
                <a:latin typeface="微软雅黑" panose="020B0503020204020204" pitchFamily="34" charset="-122"/>
                <a:ea typeface="微软雅黑" panose="020B0503020204020204" pitchFamily="34" charset="-122"/>
              </a:rPr>
              <a:t>Postman</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328943" y="1918196"/>
            <a:ext cx="2328369" cy="471539"/>
          </a:xfrm>
          <a:prstGeom prst="rect">
            <a:avLst/>
          </a:prstGeom>
          <a:noFill/>
        </p:spPr>
        <p:txBody>
          <a:bodyPr wrap="square" lIns="0" tIns="0" rIns="0" bIns="0" rtlCol="0">
            <a:spAutoFit/>
          </a:bodyPr>
          <a:lstStyle/>
          <a:p>
            <a:pPr algn="ctr" defTabSz="1219170">
              <a:lnSpc>
                <a:spcPct val="120000"/>
              </a:lnSpc>
            </a:pPr>
            <a:r>
              <a:rPr lang="zh-CN" altLang="en-US" sz="1333" dirty="0">
                <a:solidFill>
                  <a:prstClr val="black">
                    <a:lumMod val="85000"/>
                    <a:lumOff val="15000"/>
                  </a:prstClr>
                </a:solidFill>
                <a:latin typeface="微软雅黑" pitchFamily="34" charset="-122"/>
                <a:ea typeface="微软雅黑" pitchFamily="34" charset="-122"/>
              </a:rPr>
              <a:t>项目构建工具，用于</a:t>
            </a:r>
            <a:r>
              <a:rPr lang="en-US" altLang="zh-CN" sz="1333" dirty="0">
                <a:solidFill>
                  <a:prstClr val="black">
                    <a:lumMod val="85000"/>
                    <a:lumOff val="15000"/>
                  </a:prstClr>
                </a:solidFill>
                <a:latin typeface="微软雅黑" pitchFamily="34" charset="-122"/>
                <a:ea typeface="微软雅黑" pitchFamily="34" charset="-122"/>
              </a:rPr>
              <a:t>Java</a:t>
            </a:r>
            <a:r>
              <a:rPr lang="zh-CN" altLang="en-US" sz="1333" dirty="0">
                <a:solidFill>
                  <a:prstClr val="black">
                    <a:lumMod val="85000"/>
                    <a:lumOff val="15000"/>
                  </a:prstClr>
                </a:solidFill>
                <a:latin typeface="微软雅黑" pitchFamily="34" charset="-122"/>
                <a:ea typeface="微软雅黑" pitchFamily="34" charset="-122"/>
              </a:rPr>
              <a:t>项目的构建与依赖管理。</a:t>
            </a:r>
            <a:endParaRPr lang="en-US" altLang="zh-CN" sz="1333" dirty="0">
              <a:solidFill>
                <a:prstClr val="black">
                  <a:lumMod val="85000"/>
                  <a:lumOff val="15000"/>
                </a:prstClr>
              </a:solidFill>
              <a:latin typeface="微软雅黑" pitchFamily="34" charset="-122"/>
              <a:ea typeface="微软雅黑" pitchFamily="34" charset="-122"/>
            </a:endParaRPr>
          </a:p>
        </p:txBody>
      </p:sp>
      <p:sp>
        <p:nvSpPr>
          <p:cNvPr id="23" name="TextBox 22"/>
          <p:cNvSpPr txBox="1"/>
          <p:nvPr/>
        </p:nvSpPr>
        <p:spPr>
          <a:xfrm>
            <a:off x="3129194" y="4923625"/>
            <a:ext cx="2328369" cy="471539"/>
          </a:xfrm>
          <a:prstGeom prst="rect">
            <a:avLst/>
          </a:prstGeom>
          <a:noFill/>
        </p:spPr>
        <p:txBody>
          <a:bodyPr wrap="square" lIns="0" tIns="0" rIns="0" bIns="0" rtlCol="0">
            <a:spAutoFit/>
          </a:bodyPr>
          <a:lstStyle/>
          <a:p>
            <a:pPr algn="ctr" defTabSz="1219170">
              <a:lnSpc>
                <a:spcPct val="120000"/>
              </a:lnSpc>
            </a:pPr>
            <a:r>
              <a:rPr lang="en-US" altLang="zh-CN" sz="1333" dirty="0">
                <a:solidFill>
                  <a:prstClr val="black">
                    <a:lumMod val="85000"/>
                    <a:lumOff val="15000"/>
                  </a:prstClr>
                </a:solidFill>
                <a:latin typeface="微软雅黑" pitchFamily="34" charset="-122"/>
                <a:ea typeface="微软雅黑" pitchFamily="34" charset="-122"/>
              </a:rPr>
              <a:t>Java</a:t>
            </a:r>
            <a:r>
              <a:rPr lang="zh-CN" altLang="en-US" sz="1333" dirty="0">
                <a:solidFill>
                  <a:prstClr val="black">
                    <a:lumMod val="85000"/>
                    <a:lumOff val="15000"/>
                  </a:prstClr>
                </a:solidFill>
                <a:latin typeface="微软雅黑" pitchFamily="34" charset="-122"/>
                <a:ea typeface="微软雅黑" pitchFamily="34" charset="-122"/>
              </a:rPr>
              <a:t>的集成开发工具，用于项目的主要开发。</a:t>
            </a:r>
            <a:endParaRPr lang="en-US" altLang="zh-CN" sz="1333" dirty="0">
              <a:solidFill>
                <a:prstClr val="black">
                  <a:lumMod val="85000"/>
                  <a:lumOff val="15000"/>
                </a:prstClr>
              </a:solidFill>
              <a:latin typeface="微软雅黑" pitchFamily="34" charset="-122"/>
              <a:ea typeface="微软雅黑" pitchFamily="34" charset="-122"/>
            </a:endParaRPr>
          </a:p>
        </p:txBody>
      </p:sp>
      <p:sp>
        <p:nvSpPr>
          <p:cNvPr id="24" name="TextBox 23"/>
          <p:cNvSpPr txBox="1"/>
          <p:nvPr/>
        </p:nvSpPr>
        <p:spPr>
          <a:xfrm>
            <a:off x="4981261" y="1742927"/>
            <a:ext cx="2328369" cy="717697"/>
          </a:xfrm>
          <a:prstGeom prst="rect">
            <a:avLst/>
          </a:prstGeom>
          <a:noFill/>
        </p:spPr>
        <p:txBody>
          <a:bodyPr wrap="square" lIns="0" tIns="0" rIns="0" bIns="0" rtlCol="0">
            <a:spAutoFit/>
          </a:bodyPr>
          <a:lstStyle/>
          <a:p>
            <a:pPr algn="ctr" defTabSz="1219170">
              <a:lnSpc>
                <a:spcPct val="120000"/>
              </a:lnSpc>
            </a:pPr>
            <a:r>
              <a:rPr lang="zh-CN" altLang="en-US" sz="1333" dirty="0">
                <a:solidFill>
                  <a:prstClr val="black">
                    <a:lumMod val="85000"/>
                    <a:lumOff val="15000"/>
                  </a:prstClr>
                </a:solidFill>
                <a:latin typeface="微软雅黑" pitchFamily="34" charset="-122"/>
                <a:ea typeface="微软雅黑" pitchFamily="34" charset="-122"/>
              </a:rPr>
              <a:t>代码编辑器，用于</a:t>
            </a:r>
            <a:r>
              <a:rPr lang="en-US" altLang="zh-CN" sz="1333" dirty="0">
                <a:solidFill>
                  <a:prstClr val="black">
                    <a:lumMod val="85000"/>
                    <a:lumOff val="15000"/>
                  </a:prstClr>
                </a:solidFill>
                <a:latin typeface="微软雅黑" pitchFamily="34" charset="-122"/>
                <a:ea typeface="微软雅黑" pitchFamily="34" charset="-122"/>
              </a:rPr>
              <a:t>HTML</a:t>
            </a:r>
            <a:r>
              <a:rPr lang="zh-CN" altLang="en-US" sz="1333" dirty="0">
                <a:solidFill>
                  <a:prstClr val="black">
                    <a:lumMod val="85000"/>
                    <a:lumOff val="15000"/>
                  </a:prstClr>
                </a:solidFill>
                <a:latin typeface="微软雅黑" pitchFamily="34" charset="-122"/>
                <a:ea typeface="微软雅黑" pitchFamily="34" charset="-122"/>
              </a:rPr>
              <a:t>、</a:t>
            </a:r>
            <a:r>
              <a:rPr lang="en-US" altLang="zh-CN" sz="1333" dirty="0">
                <a:solidFill>
                  <a:prstClr val="black">
                    <a:lumMod val="85000"/>
                    <a:lumOff val="15000"/>
                  </a:prstClr>
                </a:solidFill>
                <a:latin typeface="微软雅黑" pitchFamily="34" charset="-122"/>
                <a:ea typeface="微软雅黑" pitchFamily="34" charset="-122"/>
              </a:rPr>
              <a:t>CSS</a:t>
            </a:r>
            <a:r>
              <a:rPr lang="zh-CN" altLang="en-US" sz="1333" dirty="0">
                <a:solidFill>
                  <a:prstClr val="black">
                    <a:lumMod val="85000"/>
                    <a:lumOff val="15000"/>
                  </a:prstClr>
                </a:solidFill>
                <a:latin typeface="微软雅黑" pitchFamily="34" charset="-122"/>
                <a:ea typeface="微软雅黑" pitchFamily="34" charset="-122"/>
              </a:rPr>
              <a:t>以及</a:t>
            </a:r>
            <a:r>
              <a:rPr lang="en-US" altLang="zh-CN" sz="1333" dirty="0">
                <a:solidFill>
                  <a:prstClr val="black">
                    <a:lumMod val="85000"/>
                    <a:lumOff val="15000"/>
                  </a:prstClr>
                </a:solidFill>
                <a:latin typeface="微软雅黑" pitchFamily="34" charset="-122"/>
                <a:ea typeface="微软雅黑" pitchFamily="34" charset="-122"/>
              </a:rPr>
              <a:t>JavaScript</a:t>
            </a:r>
            <a:r>
              <a:rPr lang="zh-CN" altLang="en-US" sz="1333" dirty="0">
                <a:solidFill>
                  <a:prstClr val="black">
                    <a:lumMod val="85000"/>
                    <a:lumOff val="15000"/>
                  </a:prstClr>
                </a:solidFill>
                <a:latin typeface="微软雅黑" pitchFamily="34" charset="-122"/>
                <a:ea typeface="微软雅黑" pitchFamily="34" charset="-122"/>
              </a:rPr>
              <a:t>开发和</a:t>
            </a:r>
            <a:r>
              <a:rPr lang="en-US" altLang="zh-CN" sz="1333" dirty="0">
                <a:solidFill>
                  <a:prstClr val="black">
                    <a:lumMod val="85000"/>
                    <a:lumOff val="15000"/>
                  </a:prstClr>
                </a:solidFill>
                <a:latin typeface="微软雅黑" pitchFamily="34" charset="-122"/>
                <a:ea typeface="微软雅黑" pitchFamily="34" charset="-122"/>
              </a:rPr>
              <a:t>Markdown</a:t>
            </a:r>
            <a:r>
              <a:rPr lang="zh-CN" altLang="en-US" sz="1333" dirty="0">
                <a:solidFill>
                  <a:prstClr val="black">
                    <a:lumMod val="85000"/>
                    <a:lumOff val="15000"/>
                  </a:prstClr>
                </a:solidFill>
                <a:latin typeface="微软雅黑" pitchFamily="34" charset="-122"/>
                <a:ea typeface="微软雅黑" pitchFamily="34" charset="-122"/>
              </a:rPr>
              <a:t>预览。</a:t>
            </a:r>
            <a:endParaRPr lang="en-US" altLang="zh-CN" sz="1333" dirty="0">
              <a:solidFill>
                <a:prstClr val="black">
                  <a:lumMod val="85000"/>
                  <a:lumOff val="15000"/>
                </a:prstClr>
              </a:solidFill>
              <a:latin typeface="微软雅黑" pitchFamily="34" charset="-122"/>
              <a:ea typeface="微软雅黑" pitchFamily="34" charset="-122"/>
            </a:endParaRPr>
          </a:p>
        </p:txBody>
      </p:sp>
      <p:sp>
        <p:nvSpPr>
          <p:cNvPr id="25" name="TextBox 24"/>
          <p:cNvSpPr txBox="1"/>
          <p:nvPr/>
        </p:nvSpPr>
        <p:spPr>
          <a:xfrm>
            <a:off x="6763398" y="4923625"/>
            <a:ext cx="2328369" cy="471539"/>
          </a:xfrm>
          <a:prstGeom prst="rect">
            <a:avLst/>
          </a:prstGeom>
          <a:noFill/>
        </p:spPr>
        <p:txBody>
          <a:bodyPr wrap="square" lIns="0" tIns="0" rIns="0" bIns="0" rtlCol="0">
            <a:spAutoFit/>
          </a:bodyPr>
          <a:lstStyle/>
          <a:p>
            <a:pPr algn="ctr" defTabSz="1219170">
              <a:lnSpc>
                <a:spcPct val="120000"/>
              </a:lnSpc>
            </a:pPr>
            <a:r>
              <a:rPr lang="zh-CN" altLang="en-US" sz="1333" dirty="0">
                <a:solidFill>
                  <a:prstClr val="black">
                    <a:lumMod val="85000"/>
                    <a:lumOff val="15000"/>
                  </a:prstClr>
                </a:solidFill>
                <a:latin typeface="微软雅黑" pitchFamily="34" charset="-122"/>
                <a:ea typeface="微软雅黑" pitchFamily="34" charset="-122"/>
              </a:rPr>
              <a:t>用于项目代码备份、版本管理以及团队成员协作。</a:t>
            </a:r>
            <a:endParaRPr lang="en-US" altLang="zh-CN" sz="1333" dirty="0">
              <a:solidFill>
                <a:prstClr val="black">
                  <a:lumMod val="85000"/>
                  <a:lumOff val="15000"/>
                </a:prstClr>
              </a:solidFill>
              <a:latin typeface="微软雅黑" pitchFamily="34" charset="-122"/>
              <a:ea typeface="微软雅黑" pitchFamily="34" charset="-122"/>
            </a:endParaRPr>
          </a:p>
        </p:txBody>
      </p:sp>
      <p:sp>
        <p:nvSpPr>
          <p:cNvPr id="26" name="TextBox 25"/>
          <p:cNvSpPr txBox="1"/>
          <p:nvPr/>
        </p:nvSpPr>
        <p:spPr>
          <a:xfrm>
            <a:off x="8567881" y="1899201"/>
            <a:ext cx="2328369" cy="471539"/>
          </a:xfrm>
          <a:prstGeom prst="rect">
            <a:avLst/>
          </a:prstGeom>
          <a:noFill/>
        </p:spPr>
        <p:txBody>
          <a:bodyPr wrap="square" lIns="0" tIns="0" rIns="0" bIns="0" rtlCol="0">
            <a:spAutoFit/>
          </a:bodyPr>
          <a:lstStyle/>
          <a:p>
            <a:pPr algn="just" defTabSz="1219170">
              <a:lnSpc>
                <a:spcPct val="120000"/>
              </a:lnSpc>
            </a:pPr>
            <a:r>
              <a:rPr lang="zh-CN" altLang="en-US" sz="1333" dirty="0">
                <a:solidFill>
                  <a:prstClr val="black">
                    <a:lumMod val="85000"/>
                    <a:lumOff val="15000"/>
                  </a:prstClr>
                </a:solidFill>
                <a:latin typeface="微软雅黑" pitchFamily="34" charset="-122"/>
                <a:ea typeface="微软雅黑" pitchFamily="34" charset="-122"/>
              </a:rPr>
              <a:t>用于网络请求模拟，进行功能测试以及代码调试。</a:t>
            </a:r>
            <a:endParaRPr lang="en-US" altLang="zh-CN" sz="1333" dirty="0">
              <a:solidFill>
                <a:prstClr val="black">
                  <a:lumMod val="85000"/>
                  <a:lumOff val="15000"/>
                </a:prstClr>
              </a:solidFill>
              <a:latin typeface="微软雅黑" pitchFamily="34" charset="-122"/>
              <a:ea typeface="微软雅黑" pitchFamily="34" charset="-122"/>
            </a:endParaRPr>
          </a:p>
        </p:txBody>
      </p:sp>
      <p:sp>
        <p:nvSpPr>
          <p:cNvPr id="29"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5B656862-F758-45DD-9965-66D27043FFBF}"/>
              </a:ext>
            </a:extLst>
          </p:cNvPr>
          <p:cNvSpPr txBox="1">
            <a:spLocks noChangeArrowheads="1"/>
          </p:cNvSpPr>
          <p:nvPr/>
        </p:nvSpPr>
        <p:spPr bwMode="auto">
          <a:xfrm>
            <a:off x="5457799"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开发工具</a:t>
            </a:r>
          </a:p>
        </p:txBody>
      </p:sp>
      <p:sp>
        <p:nvSpPr>
          <p:cNvPr id="30"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836D2695-8CE8-43FB-A8DA-5222FC584241}"/>
              </a:ext>
            </a:extLst>
          </p:cNvPr>
          <p:cNvSpPr txBox="1">
            <a:spLocks noChangeArrowheads="1"/>
          </p:cNvSpPr>
          <p:nvPr/>
        </p:nvSpPr>
        <p:spPr bwMode="auto">
          <a:xfrm>
            <a:off x="5516310" y="860247"/>
            <a:ext cx="11641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DEVELOPTMENT TOOLS</a:t>
            </a:r>
          </a:p>
        </p:txBody>
      </p:sp>
      <p:cxnSp>
        <p:nvCxnSpPr>
          <p:cNvPr id="31" name="直接连接符 30"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8731E845-4531-4617-9DA8-0504AB73FC9F}"/>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304B3B1C-A4FA-598E-7619-E8028CDECA03}"/>
              </a:ext>
            </a:extLst>
          </p:cNvPr>
          <p:cNvPicPr>
            <a:picLocks noChangeAspect="1"/>
          </p:cNvPicPr>
          <p:nvPr/>
        </p:nvPicPr>
        <p:blipFill>
          <a:blip r:embed="rId3"/>
          <a:stretch>
            <a:fillRect/>
          </a:stretch>
        </p:blipFill>
        <p:spPr>
          <a:xfrm>
            <a:off x="1955619" y="3186677"/>
            <a:ext cx="960301" cy="288541"/>
          </a:xfrm>
          <a:prstGeom prst="rect">
            <a:avLst/>
          </a:prstGeom>
        </p:spPr>
      </p:pic>
      <p:pic>
        <p:nvPicPr>
          <p:cNvPr id="33" name="图片 32">
            <a:extLst>
              <a:ext uri="{FF2B5EF4-FFF2-40B4-BE49-F238E27FC236}">
                <a16:creationId xmlns:a16="http://schemas.microsoft.com/office/drawing/2014/main" id="{B4EB90C8-C5D7-CFFE-0407-0E594753601D}"/>
              </a:ext>
            </a:extLst>
          </p:cNvPr>
          <p:cNvPicPr>
            <a:picLocks noChangeAspect="1"/>
          </p:cNvPicPr>
          <p:nvPr/>
        </p:nvPicPr>
        <p:blipFill>
          <a:blip r:embed="rId4"/>
          <a:stretch>
            <a:fillRect/>
          </a:stretch>
        </p:blipFill>
        <p:spPr>
          <a:xfrm>
            <a:off x="3998699" y="3714959"/>
            <a:ext cx="558532" cy="561907"/>
          </a:xfrm>
          <a:prstGeom prst="rect">
            <a:avLst/>
          </a:prstGeom>
        </p:spPr>
      </p:pic>
      <p:pic>
        <p:nvPicPr>
          <p:cNvPr id="1026" name="Picture 2">
            <a:extLst>
              <a:ext uri="{FF2B5EF4-FFF2-40B4-BE49-F238E27FC236}">
                <a16:creationId xmlns:a16="http://schemas.microsoft.com/office/drawing/2014/main" id="{0F15E024-E947-3FD6-1F0F-F5B97424F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683" y="3078683"/>
            <a:ext cx="700633" cy="700633"/>
          </a:xfrm>
          <a:prstGeom prst="rect">
            <a:avLst/>
          </a:prstGeom>
          <a:noFill/>
          <a:extLst>
            <a:ext uri="{909E8E84-426E-40DD-AFC4-6F175D3DCCD1}">
              <a14:hiddenFill xmlns:a14="http://schemas.microsoft.com/office/drawing/2010/main">
                <a:solidFill>
                  <a:srgbClr val="FFFFFF"/>
                </a:solidFill>
              </a14:hiddenFill>
            </a:ext>
          </a:extLst>
        </p:spPr>
      </p:pic>
      <p:pic>
        <p:nvPicPr>
          <p:cNvPr id="35" name="图片 34">
            <a:extLst>
              <a:ext uri="{FF2B5EF4-FFF2-40B4-BE49-F238E27FC236}">
                <a16:creationId xmlns:a16="http://schemas.microsoft.com/office/drawing/2014/main" id="{EA65EFDD-5E5F-EEBC-7FCD-B70B3790B569}"/>
              </a:ext>
            </a:extLst>
          </p:cNvPr>
          <p:cNvPicPr>
            <a:picLocks noChangeAspect="1"/>
          </p:cNvPicPr>
          <p:nvPr/>
        </p:nvPicPr>
        <p:blipFill>
          <a:blip r:embed="rId6"/>
          <a:stretch>
            <a:fillRect/>
          </a:stretch>
        </p:blipFill>
        <p:spPr>
          <a:xfrm>
            <a:off x="7607153" y="3603894"/>
            <a:ext cx="654434" cy="608508"/>
          </a:xfrm>
          <a:prstGeom prst="rect">
            <a:avLst/>
          </a:prstGeom>
        </p:spPr>
      </p:pic>
      <p:pic>
        <p:nvPicPr>
          <p:cNvPr id="37" name="图片 36">
            <a:extLst>
              <a:ext uri="{FF2B5EF4-FFF2-40B4-BE49-F238E27FC236}">
                <a16:creationId xmlns:a16="http://schemas.microsoft.com/office/drawing/2014/main" id="{C49ABD33-053C-4F4B-E2CA-34FEC054A8F0}"/>
              </a:ext>
            </a:extLst>
          </p:cNvPr>
          <p:cNvPicPr>
            <a:picLocks noChangeAspect="1"/>
          </p:cNvPicPr>
          <p:nvPr/>
        </p:nvPicPr>
        <p:blipFill>
          <a:blip r:embed="rId7"/>
          <a:stretch>
            <a:fillRect/>
          </a:stretch>
        </p:blipFill>
        <p:spPr>
          <a:xfrm>
            <a:off x="9427947" y="3129526"/>
            <a:ext cx="635384" cy="590795"/>
          </a:xfrm>
          <a:prstGeom prst="rect">
            <a:avLst/>
          </a:prstGeom>
        </p:spPr>
      </p:pic>
    </p:spTree>
    <p:extLst>
      <p:ext uri="{BB962C8B-B14F-4D97-AF65-F5344CB8AC3E}">
        <p14:creationId xmlns:p14="http://schemas.microsoft.com/office/powerpoint/2010/main" val="96553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fade">
                                      <p:cBhvr>
                                        <p:cTn id="15" dur="500"/>
                                        <p:tgtEl>
                                          <p:spTgt spid="17">
                                            <p:txEl>
                                              <p:pRg st="1" end="1"/>
                                            </p:txEl>
                                          </p:spTgt>
                                        </p:tgtEl>
                                      </p:cBhvr>
                                    </p:animEffect>
                                  </p:childTnLst>
                                </p:cTn>
                              </p:par>
                            </p:childTnLst>
                          </p:cTn>
                        </p:par>
                        <p:par>
                          <p:cTn id="16" fill="hold">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Right)">
                                      <p:cBhvr>
                                        <p:cTn id="19" dur="500"/>
                                        <p:tgtEl>
                                          <p:spTgt spid="22"/>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fade">
                                      <p:cBhvr>
                                        <p:cTn id="26" dur="500"/>
                                        <p:tgtEl>
                                          <p:spTgt spid="18">
                                            <p:txEl>
                                              <p:pRg st="0" end="0"/>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par>
                          <p:cTn id="29" fill="hold">
                            <p:stCondLst>
                              <p:cond delay="1500"/>
                            </p:stCondLst>
                            <p:childTnLst>
                              <p:par>
                                <p:cTn id="30" presetID="18" presetClass="entr" presetSubtype="6"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downRight)">
                                      <p:cBhvr>
                                        <p:cTn id="32" dur="500"/>
                                        <p:tgtEl>
                                          <p:spTgt spid="23"/>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fade">
                                      <p:cBhvr>
                                        <p:cTn id="39" dur="500"/>
                                        <p:tgtEl>
                                          <p:spTgt spid="19">
                                            <p:txEl>
                                              <p:pRg st="0" end="0"/>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childTnLst>
                          </p:cTn>
                        </p:par>
                        <p:par>
                          <p:cTn id="42" fill="hold">
                            <p:stCondLst>
                              <p:cond delay="2500"/>
                            </p:stCondLst>
                            <p:childTnLst>
                              <p:par>
                                <p:cTn id="43" presetID="18" presetClass="entr" presetSubtype="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downRight)">
                                      <p:cBhvr>
                                        <p:cTn id="45" dur="500"/>
                                        <p:tgtEl>
                                          <p:spTgt spid="24"/>
                                        </p:tgtEl>
                                      </p:cBhvr>
                                    </p:animEffect>
                                  </p:childTnLst>
                                </p:cTn>
                              </p:par>
                            </p:childTnLst>
                          </p:cTn>
                        </p:par>
                        <p:par>
                          <p:cTn id="46" fill="hold">
                            <p:stCondLst>
                              <p:cond delay="3000"/>
                            </p:stCondLst>
                            <p:childTnLst>
                              <p:par>
                                <p:cTn id="47" presetID="9"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par>
                          <p:cTn id="55" fill="hold">
                            <p:stCondLst>
                              <p:cond delay="3500"/>
                            </p:stCondLst>
                            <p:childTnLst>
                              <p:par>
                                <p:cTn id="56" presetID="18" presetClass="entr" presetSubtype="6"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strips(downRight)">
                                      <p:cBhvr>
                                        <p:cTn id="58" dur="500"/>
                                        <p:tgtEl>
                                          <p:spTgt spid="25"/>
                                        </p:tgtEl>
                                      </p:cBhvr>
                                    </p:animEffect>
                                  </p:childTnLst>
                                </p:cTn>
                              </p:par>
                            </p:childTnLst>
                          </p:cTn>
                        </p:par>
                        <p:par>
                          <p:cTn id="59" fill="hold">
                            <p:stCondLst>
                              <p:cond delay="4000"/>
                            </p:stCondLst>
                            <p:childTnLst>
                              <p:par>
                                <p:cTn id="60" presetID="9" presetClass="entr" presetSubtype="0"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dissolv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Effect transition="in" filter="fade">
                                      <p:cBhvr>
                                        <p:cTn id="65" dur="500"/>
                                        <p:tgtEl>
                                          <p:spTgt spid="21">
                                            <p:txEl>
                                              <p:pRg st="0" end="0"/>
                                            </p:txEl>
                                          </p:spTgt>
                                        </p:tgtEl>
                                      </p:cBhvr>
                                    </p:animEffect>
                                  </p:childTnLst>
                                </p:cTn>
                              </p:par>
                              <p:par>
                                <p:cTn id="66" presetID="1"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childTnLst>
                          </p:cTn>
                        </p:par>
                        <p:par>
                          <p:cTn id="68" fill="hold">
                            <p:stCondLst>
                              <p:cond delay="4500"/>
                            </p:stCondLst>
                            <p:childTnLst>
                              <p:par>
                                <p:cTn id="69" presetID="18" presetClass="entr" presetSubtype="6"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strips(downRight)">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8" grpId="0" build="p"/>
      <p:bldP spid="19" grpId="0" build="p"/>
      <p:bldP spid="20" grpId="0" build="p"/>
      <p:bldP spid="21" grpId="0" build="p"/>
      <p:bldP spid="22" grpId="0"/>
      <p:bldP spid="23" grpId="0"/>
      <p:bldP spid="24"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436A7E71-CDF8-4047-B673-3F4D40551454}"/>
              </a:ext>
            </a:extLst>
          </p:cNvPr>
          <p:cNvGrpSpPr/>
          <p:nvPr/>
        </p:nvGrpSpPr>
        <p:grpSpPr>
          <a:xfrm>
            <a:off x="2211092" y="2998113"/>
            <a:ext cx="1390785" cy="830997"/>
            <a:chOff x="2215144" y="927951"/>
            <a:chExt cx="1244730" cy="979607"/>
          </a:xfrm>
        </p:grpSpPr>
        <p:sp>
          <p:nvSpPr>
            <p:cNvPr id="47" name="平行四边形 46">
              <a:extLst>
                <a:ext uri="{FF2B5EF4-FFF2-40B4-BE49-F238E27FC236}">
                  <a16:creationId xmlns:a16="http://schemas.microsoft.com/office/drawing/2014/main" id="{CCA92697-CD13-44E4-AF8E-BE524C392217}"/>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Impact" panose="020B0806030902050204" pitchFamily="34" charset="0"/>
                <a:ea typeface="宋体" panose="02010600030101010101" pitchFamily="2" charset="-122"/>
              </a:endParaRPr>
            </a:p>
          </p:txBody>
        </p:sp>
        <p:sp>
          <p:nvSpPr>
            <p:cNvPr id="48" name="文本框 9">
              <a:extLst>
                <a:ext uri="{FF2B5EF4-FFF2-40B4-BE49-F238E27FC236}">
                  <a16:creationId xmlns:a16="http://schemas.microsoft.com/office/drawing/2014/main" id="{D91B9961-3071-47C3-A00A-9F2E4B960025}"/>
                </a:ext>
              </a:extLst>
            </p:cNvPr>
            <p:cNvSpPr txBox="1"/>
            <p:nvPr/>
          </p:nvSpPr>
          <p:spPr>
            <a:xfrm>
              <a:off x="2393075" y="927951"/>
              <a:ext cx="1066799" cy="979607"/>
            </a:xfrm>
            <a:prstGeom prst="rect">
              <a:avLst/>
            </a:prstGeom>
            <a:noFill/>
          </p:spPr>
          <p:txBody>
            <a:bodyPr wrap="square" rtlCol="0">
              <a:spAutoFit/>
            </a:bodyPr>
            <a:lstStyle/>
            <a:p>
              <a:pPr defTabSz="1219170"/>
              <a:r>
                <a:rPr lang="en-US" altLang="zh-CN" sz="4800" dirty="0">
                  <a:solidFill>
                    <a:prstClr val="white"/>
                  </a:solidFill>
                  <a:latin typeface="Impact" panose="020B0806030902050204" pitchFamily="34" charset="0"/>
                  <a:ea typeface="宋体" panose="02010600030101010101" pitchFamily="2" charset="-122"/>
                </a:rPr>
                <a:t>04</a:t>
              </a:r>
              <a:endParaRPr lang="zh-CN" altLang="en-US" sz="4800" dirty="0">
                <a:solidFill>
                  <a:prstClr val="white"/>
                </a:solidFill>
                <a:latin typeface="Impact" panose="020B0806030902050204" pitchFamily="34" charset="0"/>
                <a:ea typeface="宋体" panose="02010600030101010101" pitchFamily="2" charset="-122"/>
              </a:endParaRPr>
            </a:p>
          </p:txBody>
        </p:sp>
      </p:grpSp>
      <p:grpSp>
        <p:nvGrpSpPr>
          <p:cNvPr id="49" name="组合 48">
            <a:extLst>
              <a:ext uri="{FF2B5EF4-FFF2-40B4-BE49-F238E27FC236}">
                <a16:creationId xmlns:a16="http://schemas.microsoft.com/office/drawing/2014/main" id="{31278B15-306A-47B8-8384-D1842ED83479}"/>
              </a:ext>
            </a:extLst>
          </p:cNvPr>
          <p:cNvGrpSpPr/>
          <p:nvPr/>
        </p:nvGrpSpPr>
        <p:grpSpPr>
          <a:xfrm>
            <a:off x="3463514" y="3044677"/>
            <a:ext cx="5998941" cy="714927"/>
            <a:chOff x="4315150" y="953426"/>
            <a:chExt cx="3857250" cy="540057"/>
          </a:xfrm>
        </p:grpSpPr>
        <p:sp>
          <p:nvSpPr>
            <p:cNvPr id="50" name="矩形 49">
              <a:extLst>
                <a:ext uri="{FF2B5EF4-FFF2-40B4-BE49-F238E27FC236}">
                  <a16:creationId xmlns:a16="http://schemas.microsoft.com/office/drawing/2014/main" id="{293F16EC-50A4-4BCE-8FA2-83D64CB16BD5}"/>
                </a:ext>
              </a:extLst>
            </p:cNvPr>
            <p:cNvSpPr/>
            <p:nvPr/>
          </p:nvSpPr>
          <p:spPr>
            <a:xfrm>
              <a:off x="4771394" y="1002584"/>
              <a:ext cx="2827147" cy="441740"/>
            </a:xfrm>
            <a:prstGeom prst="rect">
              <a:avLst/>
            </a:prstGeom>
            <a:ln w="15875">
              <a:noFill/>
            </a:ln>
          </p:spPr>
          <p:txBody>
            <a:bodyPr wrap="square" lIns="91440" tIns="45720" rIns="91440" bIns="45720">
              <a:spAutoFit/>
            </a:bodyPr>
            <a:lstStyle/>
            <a:p>
              <a:pPr algn="ctr" defTabSz="121917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项目整体开发流程</a:t>
              </a:r>
            </a:p>
          </p:txBody>
        </p:sp>
        <p:sp>
          <p:nvSpPr>
            <p:cNvPr id="51" name="平行四边形 50">
              <a:extLst>
                <a:ext uri="{FF2B5EF4-FFF2-40B4-BE49-F238E27FC236}">
                  <a16:creationId xmlns:a16="http://schemas.microsoft.com/office/drawing/2014/main" id="{F5E093AA-9C73-4046-9828-4A94371CA5E8}"/>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667"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1995107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7CA066-D9B4-DE30-5518-41FBFD2207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2921" y="1400019"/>
            <a:ext cx="6926158" cy="4597734"/>
          </a:xfrm>
          <a:prstGeom prst="rect">
            <a:avLst/>
          </a:prstGeom>
          <a:noFill/>
          <a:ln>
            <a:noFill/>
          </a:ln>
        </p:spPr>
      </p:pic>
      <p:sp>
        <p:nvSpPr>
          <p:cNvPr id="3"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7EE7787-85B5-10E7-143C-0EA9A542FE47}"/>
              </a:ext>
            </a:extLst>
          </p:cNvPr>
          <p:cNvSpPr txBox="1">
            <a:spLocks noChangeArrowheads="1"/>
          </p:cNvSpPr>
          <p:nvPr/>
        </p:nvSpPr>
        <p:spPr bwMode="auto">
          <a:xfrm>
            <a:off x="5457801"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项目架构</a:t>
            </a:r>
          </a:p>
        </p:txBody>
      </p:sp>
      <p:sp>
        <p:nvSpPr>
          <p:cNvPr id="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CB4C1609-A56E-2F68-53C3-8F72F9711A11}"/>
              </a:ext>
            </a:extLst>
          </p:cNvPr>
          <p:cNvSpPr txBox="1">
            <a:spLocks noChangeArrowheads="1"/>
          </p:cNvSpPr>
          <p:nvPr/>
        </p:nvSpPr>
        <p:spPr bwMode="auto">
          <a:xfrm>
            <a:off x="5499478" y="860247"/>
            <a:ext cx="1197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PROJECT ARCHITECTURE</a:t>
            </a:r>
          </a:p>
        </p:txBody>
      </p:sp>
      <p:cxnSp>
        <p:nvCxnSpPr>
          <p:cNvPr id="5" name="直接连接符 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0CEEFE2-02C2-C4EB-0238-70E92A218E95}"/>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59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5183690" y="451195"/>
            <a:ext cx="182934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配置解析模块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1639231"/>
          </a:xfrm>
          <a:prstGeom prst="rect">
            <a:avLst/>
          </a:prstGeom>
          <a:noFill/>
        </p:spPr>
        <p:txBody>
          <a:bodyPr wrap="square">
            <a:spAutoFit/>
          </a:bodyPr>
          <a:lstStyle/>
          <a:p>
            <a:pPr indent="2667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目前我们通过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yaml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文件作为配置文件的格式。当前支持的配置项包括：</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：指静态服务器监听的网络地址，默认是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localhost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port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：指静态服务器监听的网络端口，默认是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：指静态服务器资源文件的根目录，生成的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文件以及</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CSS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文件等在该目录中；</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blog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文件的保存目录，用户上传的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文件也会放在此处；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theme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：指网站博文采用的主题样式，可选样式有：</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green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dark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blue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article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article2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等</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252DA28B-0EED-69AC-E9C4-626C8D504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597" y="3631805"/>
            <a:ext cx="8026806" cy="1790754"/>
          </a:xfrm>
          <a:prstGeom prst="rect">
            <a:avLst/>
          </a:prstGeom>
        </p:spPr>
      </p:pic>
    </p:spTree>
    <p:extLst>
      <p:ext uri="{BB962C8B-B14F-4D97-AF65-F5344CB8AC3E}">
        <p14:creationId xmlns:p14="http://schemas.microsoft.com/office/powerpoint/2010/main" val="3325893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443494" y="451195"/>
            <a:ext cx="3309753"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2133" dirty="0">
                <a:solidFill>
                  <a:srgbClr val="273355"/>
                </a:solidFill>
                <a:latin typeface="微软雅黑"/>
                <a:ea typeface="微软雅黑"/>
              </a:rPr>
              <a:t>Markdown</a:t>
            </a:r>
            <a:r>
              <a:rPr lang="zh-CN" altLang="en-US" sz="2133" dirty="0">
                <a:solidFill>
                  <a:srgbClr val="273355"/>
                </a:solidFill>
                <a:latin typeface="微软雅黑"/>
                <a:ea typeface="微软雅黑"/>
              </a:rPr>
              <a:t>文件解析模块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2213748"/>
          </a:xfrm>
          <a:prstGeom prst="rect">
            <a:avLst/>
          </a:prstGeom>
          <a:noFill/>
        </p:spPr>
        <p:txBody>
          <a:bodyPr wrap="square">
            <a:spAutoFit/>
          </a:bodyPr>
          <a:lstStyle/>
          <a:p>
            <a:pPr indent="266700" algn="just">
              <a:lnSpc>
                <a:spcPts val="2000"/>
              </a:lnSpc>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Markdown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文件解析成</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格式有多种方法。经过调研以后，我们选择使用</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flexmark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库进行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Markdown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的解析。</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Flexmark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库的优势在于解析速度快，灵活性强，而且能够支持自定义抽象语法树，允许对解析过程进行精细控制，内置大量解析器和常用扩展，为解析行为和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HTML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属性样式提供了更多转换设置和选项</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Flexmark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库的使用流程包括：①按需添加自定义扩展等配置；②使用配置初始化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Markdown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解析器与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渲染器；③使用解析器将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Markdown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文件解析成抽象语法树；④使用渲染器将抽象语法树处理成</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格式。</a:t>
            </a:r>
          </a:p>
          <a:p>
            <a:pPr indent="266700" algn="just">
              <a:lnSpc>
                <a:spcPts val="2000"/>
              </a:lnSpc>
            </a:pP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D05E731A-DE0E-5F29-9F44-31AA70BEE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014" y="3733419"/>
            <a:ext cx="8363889" cy="2264334"/>
          </a:xfrm>
          <a:prstGeom prst="rect">
            <a:avLst/>
          </a:prstGeom>
        </p:spPr>
      </p:pic>
    </p:spTree>
    <p:extLst>
      <p:ext uri="{BB962C8B-B14F-4D97-AF65-F5344CB8AC3E}">
        <p14:creationId xmlns:p14="http://schemas.microsoft.com/office/powerpoint/2010/main" val="71793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754953" y="451195"/>
            <a:ext cx="2686826"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2133" dirty="0">
                <a:solidFill>
                  <a:srgbClr val="273355"/>
                </a:solidFill>
                <a:latin typeface="微软雅黑"/>
                <a:ea typeface="微软雅黑"/>
              </a:rPr>
              <a:t>HTML</a:t>
            </a:r>
            <a:r>
              <a:rPr lang="zh-CN" altLang="en-US" sz="2133" dirty="0">
                <a:solidFill>
                  <a:srgbClr val="273355"/>
                </a:solidFill>
                <a:latin typeface="微软雅黑"/>
                <a:ea typeface="微软雅黑"/>
              </a:rPr>
              <a:t>文件生成模块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1080967" y="1518105"/>
            <a:ext cx="10196706" cy="3683060"/>
          </a:xfrm>
          <a:prstGeom prst="rect">
            <a:avLst/>
          </a:prstGeom>
          <a:noFill/>
        </p:spPr>
        <p:txBody>
          <a:bodyPr wrap="square">
            <a:spAutoFit/>
          </a:bodyPr>
          <a:lstStyle/>
          <a:p>
            <a:pPr indent="266700" algn="just">
              <a:lnSpc>
                <a:spcPts val="2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文件生成模块会生成四种类型的页面：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遍历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文件并调用上面的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文件解析模块得到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Article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对象，并生成博文页；</a:t>
            </a:r>
          </a:p>
          <a:p>
            <a:pPr indent="266700" algn="just">
              <a:lnSpc>
                <a:spcPts val="2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对于名称为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about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的博文，将其渲染成为“关于页”；</a:t>
            </a:r>
          </a:p>
          <a:p>
            <a:pPr indent="266700" algn="just">
              <a:lnSpc>
                <a:spcPts val="2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根据得到的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Article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对象列表，生成网站首页，首页包括所有博文的链接；</a:t>
            </a:r>
          </a:p>
          <a:p>
            <a:pPr indent="266700" algn="just">
              <a:lnSpc>
                <a:spcPts val="2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调用图片检索模块得到用户上传的照片列表，并据此生成“照片页”，包括所有照片的缩略图以及下载链接。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2000"/>
              </a:lnSpc>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在生成上述各类页面的时候，我们还会调用</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addPostStyle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addAboutStyle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addIndexStyle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以及</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addPhotoStyle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等函数为页面增加样式。主要是通过引入预设的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样式表与</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JS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脚本来实现。其中博文页生成时，会根据用户配置中的主题参数来选取特定的样式，使得文章页面呈现不同的主题。</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464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6B63079-9878-0910-CDEA-AF3C22CC7A0E}"/>
              </a:ext>
            </a:extLst>
          </p:cNvPr>
          <p:cNvSpPr txBox="1">
            <a:spLocks noChangeArrowheads="1"/>
          </p:cNvSpPr>
          <p:nvPr/>
        </p:nvSpPr>
        <p:spPr bwMode="auto">
          <a:xfrm>
            <a:off x="4754953" y="451195"/>
            <a:ext cx="2686826"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2133" dirty="0">
                <a:solidFill>
                  <a:srgbClr val="273355"/>
                </a:solidFill>
                <a:latin typeface="微软雅黑"/>
                <a:ea typeface="微软雅黑"/>
              </a:rPr>
              <a:t>HTML</a:t>
            </a:r>
            <a:r>
              <a:rPr lang="zh-CN" altLang="en-US" sz="2133" dirty="0">
                <a:solidFill>
                  <a:srgbClr val="273355"/>
                </a:solidFill>
                <a:latin typeface="微软雅黑"/>
                <a:ea typeface="微软雅黑"/>
              </a:rPr>
              <a:t>文件生成模块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9FD90DFC-ECED-57A0-A7FC-C84528AF724C}"/>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98E8474A-91BE-B61E-DCEE-B93A318389BC}"/>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E7269ECF-EAF3-47AE-8213-5959C3C944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5704" y="1373960"/>
            <a:ext cx="7827231" cy="4817397"/>
          </a:xfrm>
          <a:prstGeom prst="rect">
            <a:avLst/>
          </a:prstGeom>
        </p:spPr>
      </p:pic>
    </p:spTree>
    <p:extLst>
      <p:ext uri="{BB962C8B-B14F-4D97-AF65-F5344CB8AC3E}">
        <p14:creationId xmlns:p14="http://schemas.microsoft.com/office/powerpoint/2010/main" val="341693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498410" y="451195"/>
            <a:ext cx="319991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静态服务器连接管理模块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2862322"/>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我们采用多线程与线程池的方式提高并发处理能力。</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具体来说服务端通过</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ServerSocket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监听特定端口，对于来自客户端的每个连接都会创建一个名为</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HttpTask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的处理线程来进行处理，防止服务器被单一请求阻塞。</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HttpTask</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run</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函数中包含了服务器对于每个来自客户端请求的处理逻辑。</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具体来说，首先是将用户请求按照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请求格式解析成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Request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对象，其中包括请求方法、请求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URL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、请求头字典以及请求参数等信息。然后，根据请求类型选择分别调用页面获取请求处理模块和文件上传请求处理模块。</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250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869444C-AB25-4EFB-B390-CB47864DE1DB}"/>
              </a:ext>
            </a:extLst>
          </p:cNvPr>
          <p:cNvGrpSpPr/>
          <p:nvPr/>
        </p:nvGrpSpPr>
        <p:grpSpPr>
          <a:xfrm>
            <a:off x="5063805" y="757692"/>
            <a:ext cx="1192345" cy="666786"/>
            <a:chOff x="2215144" y="927951"/>
            <a:chExt cx="1244730" cy="916847"/>
          </a:xfrm>
        </p:grpSpPr>
        <p:sp>
          <p:nvSpPr>
            <p:cNvPr id="3" name="平行四边形 2">
              <a:extLst>
                <a:ext uri="{FF2B5EF4-FFF2-40B4-BE49-F238E27FC236}">
                  <a16:creationId xmlns:a16="http://schemas.microsoft.com/office/drawing/2014/main" id="{307AE35F-BB4B-4930-B9B4-9EC6EC1D2A04}"/>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Impact" panose="020B0806030902050204" pitchFamily="34" charset="0"/>
                <a:ea typeface="宋体" panose="02010600030101010101" pitchFamily="2" charset="-122"/>
              </a:endParaRPr>
            </a:p>
          </p:txBody>
        </p:sp>
        <p:sp>
          <p:nvSpPr>
            <p:cNvPr id="4" name="文本框 9">
              <a:extLst>
                <a:ext uri="{FF2B5EF4-FFF2-40B4-BE49-F238E27FC236}">
                  <a16:creationId xmlns:a16="http://schemas.microsoft.com/office/drawing/2014/main" id="{FBB27ADC-ED57-4F81-8DBD-E2B1BF8B89F5}"/>
                </a:ext>
              </a:extLst>
            </p:cNvPr>
            <p:cNvSpPr txBox="1"/>
            <p:nvPr/>
          </p:nvSpPr>
          <p:spPr>
            <a:xfrm>
              <a:off x="2393075" y="927951"/>
              <a:ext cx="1066799" cy="916847"/>
            </a:xfrm>
            <a:prstGeom prst="rect">
              <a:avLst/>
            </a:prstGeom>
            <a:noFill/>
          </p:spPr>
          <p:txBody>
            <a:bodyPr wrap="square" rtlCol="0">
              <a:spAutoFit/>
            </a:bodyPr>
            <a:lstStyle/>
            <a:p>
              <a:pPr defTabSz="1219170"/>
              <a:r>
                <a:rPr lang="en-US" altLang="zh-CN" sz="3733" dirty="0">
                  <a:solidFill>
                    <a:prstClr val="white"/>
                  </a:solidFill>
                  <a:latin typeface="Impact" panose="020B0806030902050204" pitchFamily="34" charset="0"/>
                  <a:ea typeface="宋体" panose="02010600030101010101" pitchFamily="2" charset="-122"/>
                </a:rPr>
                <a:t>01</a:t>
              </a:r>
              <a:endParaRPr lang="zh-CN" altLang="en-US" sz="3733" dirty="0">
                <a:solidFill>
                  <a:prstClr val="white"/>
                </a:solidFill>
                <a:latin typeface="Impact" panose="020B0806030902050204" pitchFamily="34" charset="0"/>
                <a:ea typeface="宋体" panose="02010600030101010101" pitchFamily="2" charset="-122"/>
              </a:endParaRPr>
            </a:p>
          </p:txBody>
        </p:sp>
      </p:grpSp>
      <p:grpSp>
        <p:nvGrpSpPr>
          <p:cNvPr id="5" name="组合 4">
            <a:extLst>
              <a:ext uri="{FF2B5EF4-FFF2-40B4-BE49-F238E27FC236}">
                <a16:creationId xmlns:a16="http://schemas.microsoft.com/office/drawing/2014/main" id="{EC808DBF-AAAB-47F7-8C3E-6D6FBFE8D784}"/>
              </a:ext>
            </a:extLst>
          </p:cNvPr>
          <p:cNvGrpSpPr/>
          <p:nvPr/>
        </p:nvGrpSpPr>
        <p:grpSpPr>
          <a:xfrm>
            <a:off x="5063805" y="1849824"/>
            <a:ext cx="1192345" cy="672218"/>
            <a:chOff x="2215144" y="1952311"/>
            <a:chExt cx="1244730" cy="924318"/>
          </a:xfrm>
        </p:grpSpPr>
        <p:sp>
          <p:nvSpPr>
            <p:cNvPr id="6" name="平行四边形 5">
              <a:extLst>
                <a:ext uri="{FF2B5EF4-FFF2-40B4-BE49-F238E27FC236}">
                  <a16:creationId xmlns:a16="http://schemas.microsoft.com/office/drawing/2014/main" id="{050B324D-9F9F-4BEF-A2F4-9982192FEDC3}"/>
                </a:ext>
              </a:extLst>
            </p:cNvPr>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Impact" panose="020B0806030902050204" pitchFamily="34" charset="0"/>
                <a:ea typeface="宋体" panose="02010600030101010101" pitchFamily="2" charset="-122"/>
              </a:endParaRPr>
            </a:p>
          </p:txBody>
        </p:sp>
        <p:sp>
          <p:nvSpPr>
            <p:cNvPr id="7" name="文本框 10">
              <a:extLst>
                <a:ext uri="{FF2B5EF4-FFF2-40B4-BE49-F238E27FC236}">
                  <a16:creationId xmlns:a16="http://schemas.microsoft.com/office/drawing/2014/main" id="{CE7091DE-B52A-42E9-8976-02FAC7695C55}"/>
                </a:ext>
              </a:extLst>
            </p:cNvPr>
            <p:cNvSpPr txBox="1"/>
            <p:nvPr/>
          </p:nvSpPr>
          <p:spPr>
            <a:xfrm>
              <a:off x="2393075" y="1952311"/>
              <a:ext cx="1066799" cy="916850"/>
            </a:xfrm>
            <a:prstGeom prst="rect">
              <a:avLst/>
            </a:prstGeom>
            <a:noFill/>
          </p:spPr>
          <p:txBody>
            <a:bodyPr wrap="square" rtlCol="0">
              <a:spAutoFit/>
            </a:bodyPr>
            <a:lstStyle/>
            <a:p>
              <a:pPr defTabSz="1219170"/>
              <a:r>
                <a:rPr lang="en-US" altLang="zh-CN" sz="3733" dirty="0">
                  <a:solidFill>
                    <a:prstClr val="white"/>
                  </a:solidFill>
                  <a:latin typeface="Impact" panose="020B0806030902050204" pitchFamily="34" charset="0"/>
                  <a:ea typeface="宋体" panose="02010600030101010101" pitchFamily="2" charset="-122"/>
                </a:rPr>
                <a:t>02</a:t>
              </a:r>
              <a:endParaRPr lang="zh-CN" altLang="en-US" sz="3733" dirty="0">
                <a:solidFill>
                  <a:prstClr val="white"/>
                </a:solidFill>
                <a:latin typeface="Impact" panose="020B0806030902050204" pitchFamily="34" charset="0"/>
                <a:ea typeface="宋体" panose="02010600030101010101" pitchFamily="2" charset="-122"/>
              </a:endParaRPr>
            </a:p>
          </p:txBody>
        </p:sp>
      </p:grpSp>
      <p:grpSp>
        <p:nvGrpSpPr>
          <p:cNvPr id="8" name="组合 7">
            <a:extLst>
              <a:ext uri="{FF2B5EF4-FFF2-40B4-BE49-F238E27FC236}">
                <a16:creationId xmlns:a16="http://schemas.microsoft.com/office/drawing/2014/main" id="{1E4EEA5D-E121-469E-A6A0-741F0E06951F}"/>
              </a:ext>
            </a:extLst>
          </p:cNvPr>
          <p:cNvGrpSpPr/>
          <p:nvPr/>
        </p:nvGrpSpPr>
        <p:grpSpPr>
          <a:xfrm>
            <a:off x="5063805" y="3020628"/>
            <a:ext cx="1192345" cy="666786"/>
            <a:chOff x="2215144" y="3018134"/>
            <a:chExt cx="1244730" cy="916848"/>
          </a:xfrm>
        </p:grpSpPr>
        <p:sp>
          <p:nvSpPr>
            <p:cNvPr id="9" name="平行四边形 8">
              <a:extLst>
                <a:ext uri="{FF2B5EF4-FFF2-40B4-BE49-F238E27FC236}">
                  <a16:creationId xmlns:a16="http://schemas.microsoft.com/office/drawing/2014/main" id="{DE027EC9-3F83-4A9B-ABA0-476CF5973CE5}"/>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Impact" panose="020B0806030902050204" pitchFamily="34" charset="0"/>
                <a:ea typeface="宋体" panose="02010600030101010101" pitchFamily="2" charset="-122"/>
              </a:endParaRPr>
            </a:p>
          </p:txBody>
        </p:sp>
        <p:sp>
          <p:nvSpPr>
            <p:cNvPr id="10" name="文本框 11">
              <a:extLst>
                <a:ext uri="{FF2B5EF4-FFF2-40B4-BE49-F238E27FC236}">
                  <a16:creationId xmlns:a16="http://schemas.microsoft.com/office/drawing/2014/main" id="{59CB34F1-2713-4179-913C-B1CDF8BDB579}"/>
                </a:ext>
              </a:extLst>
            </p:cNvPr>
            <p:cNvSpPr txBox="1"/>
            <p:nvPr/>
          </p:nvSpPr>
          <p:spPr>
            <a:xfrm>
              <a:off x="2393075" y="3018134"/>
              <a:ext cx="1066799" cy="916848"/>
            </a:xfrm>
            <a:prstGeom prst="rect">
              <a:avLst/>
            </a:prstGeom>
            <a:noFill/>
          </p:spPr>
          <p:txBody>
            <a:bodyPr wrap="square" rtlCol="0">
              <a:spAutoFit/>
            </a:bodyPr>
            <a:lstStyle/>
            <a:p>
              <a:pPr defTabSz="1219170"/>
              <a:r>
                <a:rPr lang="en-US" altLang="zh-CN" sz="3733" dirty="0">
                  <a:solidFill>
                    <a:prstClr val="white"/>
                  </a:solidFill>
                  <a:latin typeface="Impact" panose="020B0806030902050204" pitchFamily="34" charset="0"/>
                  <a:ea typeface="宋体" panose="02010600030101010101" pitchFamily="2" charset="-122"/>
                </a:rPr>
                <a:t>03</a:t>
              </a:r>
              <a:endParaRPr lang="zh-CN" altLang="en-US" sz="3733" dirty="0">
                <a:solidFill>
                  <a:prstClr val="white"/>
                </a:solidFill>
                <a:latin typeface="Impact" panose="020B0806030902050204" pitchFamily="34" charset="0"/>
                <a:ea typeface="宋体" panose="02010600030101010101" pitchFamily="2" charset="-122"/>
              </a:endParaRPr>
            </a:p>
          </p:txBody>
        </p:sp>
      </p:grpSp>
      <p:grpSp>
        <p:nvGrpSpPr>
          <p:cNvPr id="11" name="组合 10">
            <a:extLst>
              <a:ext uri="{FF2B5EF4-FFF2-40B4-BE49-F238E27FC236}">
                <a16:creationId xmlns:a16="http://schemas.microsoft.com/office/drawing/2014/main" id="{F1F55882-AF78-4995-ABB4-D06B85467604}"/>
              </a:ext>
            </a:extLst>
          </p:cNvPr>
          <p:cNvGrpSpPr/>
          <p:nvPr/>
        </p:nvGrpSpPr>
        <p:grpSpPr>
          <a:xfrm>
            <a:off x="5063805" y="4161548"/>
            <a:ext cx="1192345" cy="677512"/>
            <a:chOff x="2215144" y="4047039"/>
            <a:chExt cx="1244730" cy="931598"/>
          </a:xfrm>
        </p:grpSpPr>
        <p:sp>
          <p:nvSpPr>
            <p:cNvPr id="12" name="平行四边形 11">
              <a:extLst>
                <a:ext uri="{FF2B5EF4-FFF2-40B4-BE49-F238E27FC236}">
                  <a16:creationId xmlns:a16="http://schemas.microsoft.com/office/drawing/2014/main" id="{45270AB5-FB04-41A5-B6E4-C28B115B0A77}"/>
                </a:ext>
              </a:extLst>
            </p:cNvPr>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Impact" panose="020B080603090205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8E0D00A4-93A1-4ABD-A92E-C986A00B3B87}"/>
                </a:ext>
              </a:extLst>
            </p:cNvPr>
            <p:cNvSpPr txBox="1"/>
            <p:nvPr/>
          </p:nvSpPr>
          <p:spPr>
            <a:xfrm>
              <a:off x="2393075" y="4047039"/>
              <a:ext cx="1066799" cy="916850"/>
            </a:xfrm>
            <a:prstGeom prst="rect">
              <a:avLst/>
            </a:prstGeom>
            <a:noFill/>
          </p:spPr>
          <p:txBody>
            <a:bodyPr wrap="square" rtlCol="0">
              <a:spAutoFit/>
            </a:bodyPr>
            <a:lstStyle/>
            <a:p>
              <a:pPr defTabSz="1219170"/>
              <a:r>
                <a:rPr lang="en-US" altLang="zh-CN" sz="3733" dirty="0">
                  <a:solidFill>
                    <a:prstClr val="white"/>
                  </a:solidFill>
                  <a:latin typeface="Impact" panose="020B0806030902050204" pitchFamily="34" charset="0"/>
                  <a:ea typeface="宋体" panose="02010600030101010101" pitchFamily="2" charset="-122"/>
                </a:rPr>
                <a:t>04</a:t>
              </a:r>
              <a:endParaRPr lang="zh-CN" altLang="en-US" sz="3733" dirty="0">
                <a:solidFill>
                  <a:prstClr val="white"/>
                </a:solidFill>
                <a:latin typeface="Impact" panose="020B0806030902050204" pitchFamily="34" charset="0"/>
                <a:ea typeface="宋体" panose="02010600030101010101" pitchFamily="2" charset="-122"/>
              </a:endParaRPr>
            </a:p>
          </p:txBody>
        </p:sp>
      </p:grpSp>
      <p:grpSp>
        <p:nvGrpSpPr>
          <p:cNvPr id="17" name="组合 16">
            <a:extLst>
              <a:ext uri="{FF2B5EF4-FFF2-40B4-BE49-F238E27FC236}">
                <a16:creationId xmlns:a16="http://schemas.microsoft.com/office/drawing/2014/main" id="{6ECD718A-C8D5-4089-890D-0B865E7955C8}"/>
              </a:ext>
            </a:extLst>
          </p:cNvPr>
          <p:cNvGrpSpPr/>
          <p:nvPr/>
        </p:nvGrpSpPr>
        <p:grpSpPr>
          <a:xfrm>
            <a:off x="5969475" y="775441"/>
            <a:ext cx="5143000" cy="612920"/>
            <a:chOff x="4315150" y="953426"/>
            <a:chExt cx="3857250" cy="540057"/>
          </a:xfrm>
        </p:grpSpPr>
        <p:sp>
          <p:nvSpPr>
            <p:cNvPr id="18" name="矩形 17">
              <a:extLst>
                <a:ext uri="{FF2B5EF4-FFF2-40B4-BE49-F238E27FC236}">
                  <a16:creationId xmlns:a16="http://schemas.microsoft.com/office/drawing/2014/main" id="{AD12348F-C031-443D-A654-96CD1543E984}"/>
                </a:ext>
              </a:extLst>
            </p:cNvPr>
            <p:cNvSpPr/>
            <p:nvPr/>
          </p:nvSpPr>
          <p:spPr>
            <a:xfrm>
              <a:off x="4841196" y="1036090"/>
              <a:ext cx="2827147" cy="406783"/>
            </a:xfrm>
            <a:prstGeom prst="rect">
              <a:avLst/>
            </a:prstGeom>
            <a:ln w="15875">
              <a:noFill/>
            </a:ln>
          </p:spPr>
          <p:txBody>
            <a:bodyPr wrap="square" lIns="91440" tIns="45720" rIns="91440" bIns="45720">
              <a:spAutoFit/>
            </a:bodyPr>
            <a:lstStyle/>
            <a:p>
              <a:pPr defTabSz="121917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选题背景与意义</a:t>
              </a:r>
            </a:p>
          </p:txBody>
        </p:sp>
        <p:sp>
          <p:nvSpPr>
            <p:cNvPr id="19" name="平行四边形 18">
              <a:extLst>
                <a:ext uri="{FF2B5EF4-FFF2-40B4-BE49-F238E27FC236}">
                  <a16:creationId xmlns:a16="http://schemas.microsoft.com/office/drawing/2014/main" id="{5174CC75-4A61-4862-833B-2BAD9DF9BFF5}"/>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133" b="1">
                <a:solidFill>
                  <a:prstClr val="black">
                    <a:lumMod val="75000"/>
                    <a:lumOff val="25000"/>
                  </a:prstClr>
                </a:solidFill>
                <a:latin typeface="Calibri"/>
                <a:ea typeface="宋体" panose="02010600030101010101" pitchFamily="2" charset="-122"/>
              </a:endParaRPr>
            </a:p>
          </p:txBody>
        </p:sp>
      </p:grpSp>
      <p:grpSp>
        <p:nvGrpSpPr>
          <p:cNvPr id="20" name="组合 19">
            <a:extLst>
              <a:ext uri="{FF2B5EF4-FFF2-40B4-BE49-F238E27FC236}">
                <a16:creationId xmlns:a16="http://schemas.microsoft.com/office/drawing/2014/main" id="{2C64E3C7-2931-4AE0-8CEB-08715C2127BC}"/>
              </a:ext>
            </a:extLst>
          </p:cNvPr>
          <p:cNvGrpSpPr/>
          <p:nvPr/>
        </p:nvGrpSpPr>
        <p:grpSpPr>
          <a:xfrm>
            <a:off x="5969475" y="1886957"/>
            <a:ext cx="5143000" cy="612920"/>
            <a:chOff x="4315150" y="1647579"/>
            <a:chExt cx="3857250" cy="540057"/>
          </a:xfrm>
        </p:grpSpPr>
        <p:sp>
          <p:nvSpPr>
            <p:cNvPr id="21" name="矩形 20">
              <a:extLst>
                <a:ext uri="{FF2B5EF4-FFF2-40B4-BE49-F238E27FC236}">
                  <a16:creationId xmlns:a16="http://schemas.microsoft.com/office/drawing/2014/main" id="{2362A6CD-D7A4-4D8F-945F-F9E3E8F9F1AA}"/>
                </a:ext>
              </a:extLst>
            </p:cNvPr>
            <p:cNvSpPr/>
            <p:nvPr/>
          </p:nvSpPr>
          <p:spPr>
            <a:xfrm>
              <a:off x="4841196" y="1730243"/>
              <a:ext cx="2827147" cy="406783"/>
            </a:xfrm>
            <a:prstGeom prst="rect">
              <a:avLst/>
            </a:prstGeom>
            <a:ln w="15875">
              <a:noFill/>
            </a:ln>
          </p:spPr>
          <p:txBody>
            <a:bodyPr wrap="square" lIns="91440" tIns="45720" rIns="91440" bIns="45720">
              <a:spAutoFit/>
            </a:bodyPr>
            <a:lstStyle/>
            <a:p>
              <a:pPr defTabSz="121917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研究内容及目标</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平行四边形 21">
              <a:extLst>
                <a:ext uri="{FF2B5EF4-FFF2-40B4-BE49-F238E27FC236}">
                  <a16:creationId xmlns:a16="http://schemas.microsoft.com/office/drawing/2014/main" id="{B276CA87-A9D6-4462-99C4-BB9DD2129C7E}"/>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133" b="1">
                <a:solidFill>
                  <a:prstClr val="black">
                    <a:lumMod val="75000"/>
                    <a:lumOff val="25000"/>
                  </a:prstClr>
                </a:solidFill>
                <a:latin typeface="Calibri"/>
                <a:ea typeface="宋体" panose="02010600030101010101" pitchFamily="2" charset="-122"/>
              </a:endParaRPr>
            </a:p>
          </p:txBody>
        </p:sp>
      </p:grpSp>
      <p:grpSp>
        <p:nvGrpSpPr>
          <p:cNvPr id="23" name="组合 22">
            <a:extLst>
              <a:ext uri="{FF2B5EF4-FFF2-40B4-BE49-F238E27FC236}">
                <a16:creationId xmlns:a16="http://schemas.microsoft.com/office/drawing/2014/main" id="{F8DFC6FB-B0E3-4966-8DEA-0C9CDDB508B7}"/>
              </a:ext>
            </a:extLst>
          </p:cNvPr>
          <p:cNvGrpSpPr/>
          <p:nvPr/>
        </p:nvGrpSpPr>
        <p:grpSpPr>
          <a:xfrm>
            <a:off x="5969475" y="3047502"/>
            <a:ext cx="5143000" cy="612920"/>
            <a:chOff x="4315150" y="2341731"/>
            <a:chExt cx="3857250" cy="540057"/>
          </a:xfrm>
        </p:grpSpPr>
        <p:sp>
          <p:nvSpPr>
            <p:cNvPr id="24" name="矩形 23">
              <a:extLst>
                <a:ext uri="{FF2B5EF4-FFF2-40B4-BE49-F238E27FC236}">
                  <a16:creationId xmlns:a16="http://schemas.microsoft.com/office/drawing/2014/main" id="{D834946F-98F9-47E6-975D-525B406A1448}"/>
                </a:ext>
              </a:extLst>
            </p:cNvPr>
            <p:cNvSpPr/>
            <p:nvPr/>
          </p:nvSpPr>
          <p:spPr>
            <a:xfrm>
              <a:off x="4841197" y="2412256"/>
              <a:ext cx="2827146" cy="406783"/>
            </a:xfrm>
            <a:prstGeom prst="rect">
              <a:avLst/>
            </a:prstGeom>
            <a:ln w="15875">
              <a:noFill/>
            </a:ln>
          </p:spPr>
          <p:txBody>
            <a:bodyPr wrap="square" lIns="91440" tIns="45720" rIns="91440" bIns="45720">
              <a:spAutoFit/>
            </a:bodyPr>
            <a:lstStyle/>
            <a:p>
              <a:pPr defTabSz="1219170"/>
              <a:r>
                <a:rPr lang="zh-CN" altLang="en-US" sz="2400" b="1" dirty="0">
                  <a:solidFill>
                    <a:srgbClr val="404040"/>
                  </a:solidFill>
                  <a:latin typeface="微软雅黑"/>
                  <a:ea typeface="微软雅黑"/>
                </a:rPr>
                <a:t>研究方案与分析</a:t>
              </a:r>
            </a:p>
          </p:txBody>
        </p:sp>
        <p:sp>
          <p:nvSpPr>
            <p:cNvPr id="25" name="平行四边形 24">
              <a:extLst>
                <a:ext uri="{FF2B5EF4-FFF2-40B4-BE49-F238E27FC236}">
                  <a16:creationId xmlns:a16="http://schemas.microsoft.com/office/drawing/2014/main" id="{F5249AD9-2B01-4437-A969-FB9912AEE397}"/>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133" b="1">
                <a:solidFill>
                  <a:prstClr val="black">
                    <a:lumMod val="75000"/>
                    <a:lumOff val="25000"/>
                  </a:prstClr>
                </a:solidFill>
                <a:latin typeface="Calibri"/>
                <a:ea typeface="宋体" panose="02010600030101010101" pitchFamily="2" charset="-122"/>
              </a:endParaRPr>
            </a:p>
          </p:txBody>
        </p:sp>
      </p:grpSp>
      <p:grpSp>
        <p:nvGrpSpPr>
          <p:cNvPr id="26" name="组合 25">
            <a:extLst>
              <a:ext uri="{FF2B5EF4-FFF2-40B4-BE49-F238E27FC236}">
                <a16:creationId xmlns:a16="http://schemas.microsoft.com/office/drawing/2014/main" id="{BFE6FBEA-96BF-4AC8-A66B-58432F8364E6}"/>
              </a:ext>
            </a:extLst>
          </p:cNvPr>
          <p:cNvGrpSpPr/>
          <p:nvPr/>
        </p:nvGrpSpPr>
        <p:grpSpPr>
          <a:xfrm>
            <a:off x="5969475" y="4203974"/>
            <a:ext cx="5143000" cy="612920"/>
            <a:chOff x="4315150" y="3035884"/>
            <a:chExt cx="3857250" cy="540057"/>
          </a:xfrm>
        </p:grpSpPr>
        <p:sp>
          <p:nvSpPr>
            <p:cNvPr id="27" name="矩形 26">
              <a:extLst>
                <a:ext uri="{FF2B5EF4-FFF2-40B4-BE49-F238E27FC236}">
                  <a16:creationId xmlns:a16="http://schemas.microsoft.com/office/drawing/2014/main" id="{01E4A7C1-9EF4-49EA-9621-4935C4201BBE}"/>
                </a:ext>
              </a:extLst>
            </p:cNvPr>
            <p:cNvSpPr/>
            <p:nvPr/>
          </p:nvSpPr>
          <p:spPr>
            <a:xfrm>
              <a:off x="4841196" y="3118548"/>
              <a:ext cx="2827147" cy="406783"/>
            </a:xfrm>
            <a:prstGeom prst="rect">
              <a:avLst/>
            </a:prstGeom>
            <a:ln w="15875">
              <a:noFill/>
            </a:ln>
          </p:spPr>
          <p:txBody>
            <a:bodyPr wrap="square" lIns="91440" tIns="45720" rIns="91440" bIns="45720">
              <a:spAutoFit/>
            </a:bodyPr>
            <a:lstStyle/>
            <a:p>
              <a:pPr defTabSz="121917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项目整体开发流程</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8" name="平行四边形 27">
              <a:extLst>
                <a:ext uri="{FF2B5EF4-FFF2-40B4-BE49-F238E27FC236}">
                  <a16:creationId xmlns:a16="http://schemas.microsoft.com/office/drawing/2014/main" id="{63C1E926-70DA-4BEA-B1E1-867F8E74AFD4}"/>
                </a:ext>
              </a:extLst>
            </p:cNvPr>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133" b="1">
                <a:solidFill>
                  <a:prstClr val="black">
                    <a:lumMod val="75000"/>
                    <a:lumOff val="25000"/>
                  </a:prstClr>
                </a:solidFill>
                <a:latin typeface="Calibri"/>
                <a:ea typeface="宋体" panose="02010600030101010101" pitchFamily="2" charset="-122"/>
              </a:endParaRPr>
            </a:p>
          </p:txBody>
        </p:sp>
      </p:grpSp>
      <p:sp>
        <p:nvSpPr>
          <p:cNvPr id="43" name="文本框 1">
            <a:extLst>
              <a:ext uri="{FF2B5EF4-FFF2-40B4-BE49-F238E27FC236}">
                <a16:creationId xmlns:a16="http://schemas.microsoft.com/office/drawing/2014/main" id="{8D092B26-F552-4569-92EA-CFEBAABAE840}"/>
              </a:ext>
            </a:extLst>
          </p:cNvPr>
          <p:cNvSpPr txBox="1"/>
          <p:nvPr/>
        </p:nvSpPr>
        <p:spPr>
          <a:xfrm>
            <a:off x="881115" y="3854877"/>
            <a:ext cx="2419628" cy="707884"/>
          </a:xfrm>
          <a:prstGeom prst="rect">
            <a:avLst/>
          </a:prstGeom>
          <a:noFill/>
        </p:spPr>
        <p:txBody>
          <a:bodyPr wrap="none" lIns="91372" tIns="45719" rIns="91372" bIns="45719" rtlCol="0">
            <a:spAutoFit/>
          </a:bodyPr>
          <a:lstStyle/>
          <a:p>
            <a:pPr algn="ctr" defTabSz="914377"/>
            <a:r>
              <a:rPr kumimoji="1" lang="en-US" altLang="zh-CN" sz="4000" dirty="0">
                <a:solidFill>
                  <a:srgbClr val="5D5D5D"/>
                </a:solidFill>
                <a:latin typeface="Calibri Light"/>
                <a:ea typeface="微软雅黑 Light"/>
              </a:rPr>
              <a:t>CONTENTS</a:t>
            </a:r>
            <a:endParaRPr kumimoji="1" lang="zh-CN" altLang="en-US" sz="4000" dirty="0">
              <a:solidFill>
                <a:srgbClr val="5D5D5D"/>
              </a:solidFill>
              <a:latin typeface="Calibri Light"/>
              <a:ea typeface="微软雅黑 Light"/>
            </a:endParaRPr>
          </a:p>
        </p:txBody>
      </p:sp>
      <p:sp>
        <p:nvSpPr>
          <p:cNvPr id="44" name="文本框 17">
            <a:extLst>
              <a:ext uri="{FF2B5EF4-FFF2-40B4-BE49-F238E27FC236}">
                <a16:creationId xmlns:a16="http://schemas.microsoft.com/office/drawing/2014/main" id="{0EECE72D-1B0C-43E4-8813-CBA686AA5DB9}"/>
              </a:ext>
            </a:extLst>
          </p:cNvPr>
          <p:cNvSpPr txBox="1"/>
          <p:nvPr/>
        </p:nvSpPr>
        <p:spPr>
          <a:xfrm>
            <a:off x="526591" y="2185485"/>
            <a:ext cx="3124436" cy="1856788"/>
          </a:xfrm>
          <a:prstGeom prst="rect">
            <a:avLst/>
          </a:prstGeom>
          <a:noFill/>
        </p:spPr>
        <p:txBody>
          <a:bodyPr wrap="none" lIns="91372" tIns="45719" rIns="91372" bIns="45719" rtlCol="0">
            <a:spAutoFit/>
          </a:bodyPr>
          <a:lstStyle/>
          <a:p>
            <a:pPr algn="ctr" defTabSz="914377"/>
            <a:r>
              <a:rPr kumimoji="1" lang="zh-CN" altLang="en-US" sz="11466" b="1" dirty="0">
                <a:solidFill>
                  <a:srgbClr val="5D5D5D"/>
                </a:solidFill>
                <a:latin typeface="Microsoft YaHei" charset="0"/>
                <a:ea typeface="Microsoft YaHei" charset="0"/>
                <a:cs typeface="Microsoft YaHei" charset="0"/>
              </a:rPr>
              <a:t>目录</a:t>
            </a:r>
          </a:p>
        </p:txBody>
      </p:sp>
      <p:grpSp>
        <p:nvGrpSpPr>
          <p:cNvPr id="29" name="组合 28">
            <a:extLst>
              <a:ext uri="{FF2B5EF4-FFF2-40B4-BE49-F238E27FC236}">
                <a16:creationId xmlns:a16="http://schemas.microsoft.com/office/drawing/2014/main" id="{ECF1156A-DBDE-3551-B5E4-6D9FFAA51F07}"/>
              </a:ext>
            </a:extLst>
          </p:cNvPr>
          <p:cNvGrpSpPr/>
          <p:nvPr/>
        </p:nvGrpSpPr>
        <p:grpSpPr>
          <a:xfrm>
            <a:off x="5063805" y="5291028"/>
            <a:ext cx="1192345" cy="677512"/>
            <a:chOff x="2215144" y="4047039"/>
            <a:chExt cx="1244730" cy="931598"/>
          </a:xfrm>
        </p:grpSpPr>
        <p:sp>
          <p:nvSpPr>
            <p:cNvPr id="30" name="平行四边形 29">
              <a:extLst>
                <a:ext uri="{FF2B5EF4-FFF2-40B4-BE49-F238E27FC236}">
                  <a16:creationId xmlns:a16="http://schemas.microsoft.com/office/drawing/2014/main" id="{668BF691-C251-52B3-48F7-9500F3C4AC4F}"/>
                </a:ext>
              </a:extLst>
            </p:cNvPr>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Impact" panose="020B0806030902050204" pitchFamily="34" charset="0"/>
                <a:ea typeface="宋体" panose="02010600030101010101" pitchFamily="2" charset="-122"/>
              </a:endParaRPr>
            </a:p>
          </p:txBody>
        </p:sp>
        <p:sp>
          <p:nvSpPr>
            <p:cNvPr id="31" name="文本框 30">
              <a:extLst>
                <a:ext uri="{FF2B5EF4-FFF2-40B4-BE49-F238E27FC236}">
                  <a16:creationId xmlns:a16="http://schemas.microsoft.com/office/drawing/2014/main" id="{5FF1282C-330B-4ADF-6281-820E737D7C76}"/>
                </a:ext>
              </a:extLst>
            </p:cNvPr>
            <p:cNvSpPr txBox="1"/>
            <p:nvPr/>
          </p:nvSpPr>
          <p:spPr>
            <a:xfrm>
              <a:off x="2393075" y="4047039"/>
              <a:ext cx="1066799" cy="916850"/>
            </a:xfrm>
            <a:prstGeom prst="rect">
              <a:avLst/>
            </a:prstGeom>
            <a:noFill/>
          </p:spPr>
          <p:txBody>
            <a:bodyPr wrap="square" rtlCol="0">
              <a:spAutoFit/>
            </a:bodyPr>
            <a:lstStyle/>
            <a:p>
              <a:pPr defTabSz="1219170"/>
              <a:r>
                <a:rPr lang="en-US" altLang="zh-CN" sz="3733" dirty="0">
                  <a:solidFill>
                    <a:prstClr val="white"/>
                  </a:solidFill>
                  <a:latin typeface="Impact" panose="020B0806030902050204" pitchFamily="34" charset="0"/>
                  <a:ea typeface="宋体" panose="02010600030101010101" pitchFamily="2" charset="-122"/>
                </a:rPr>
                <a:t>05</a:t>
              </a:r>
              <a:endParaRPr lang="zh-CN" altLang="en-US" sz="3733" dirty="0">
                <a:solidFill>
                  <a:prstClr val="white"/>
                </a:solidFill>
                <a:latin typeface="Impact" panose="020B0806030902050204" pitchFamily="34" charset="0"/>
                <a:ea typeface="宋体" panose="02010600030101010101" pitchFamily="2" charset="-122"/>
              </a:endParaRPr>
            </a:p>
          </p:txBody>
        </p:sp>
      </p:grpSp>
      <p:grpSp>
        <p:nvGrpSpPr>
          <p:cNvPr id="32" name="组合 31">
            <a:extLst>
              <a:ext uri="{FF2B5EF4-FFF2-40B4-BE49-F238E27FC236}">
                <a16:creationId xmlns:a16="http://schemas.microsoft.com/office/drawing/2014/main" id="{465A022A-E8C2-048A-A201-0440CFF6F773}"/>
              </a:ext>
            </a:extLst>
          </p:cNvPr>
          <p:cNvGrpSpPr/>
          <p:nvPr/>
        </p:nvGrpSpPr>
        <p:grpSpPr>
          <a:xfrm>
            <a:off x="5969475" y="5333454"/>
            <a:ext cx="5143000" cy="612920"/>
            <a:chOff x="4315150" y="3035884"/>
            <a:chExt cx="3857250" cy="540057"/>
          </a:xfrm>
        </p:grpSpPr>
        <p:sp>
          <p:nvSpPr>
            <p:cNvPr id="33" name="矩形 32">
              <a:extLst>
                <a:ext uri="{FF2B5EF4-FFF2-40B4-BE49-F238E27FC236}">
                  <a16:creationId xmlns:a16="http://schemas.microsoft.com/office/drawing/2014/main" id="{C416011A-7E02-88C7-5A15-193CDAA8E42B}"/>
                </a:ext>
              </a:extLst>
            </p:cNvPr>
            <p:cNvSpPr/>
            <p:nvPr/>
          </p:nvSpPr>
          <p:spPr>
            <a:xfrm>
              <a:off x="4841196" y="3118548"/>
              <a:ext cx="2827147" cy="406783"/>
            </a:xfrm>
            <a:prstGeom prst="rect">
              <a:avLst/>
            </a:prstGeom>
            <a:ln w="15875">
              <a:noFill/>
            </a:ln>
          </p:spPr>
          <p:txBody>
            <a:bodyPr wrap="square" lIns="91440" tIns="45720" rIns="91440" bIns="45720">
              <a:spAutoFit/>
            </a:bodyPr>
            <a:lstStyle/>
            <a:p>
              <a:pPr defTabSz="121917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成果展示</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4" name="平行四边形 33">
              <a:extLst>
                <a:ext uri="{FF2B5EF4-FFF2-40B4-BE49-F238E27FC236}">
                  <a16:creationId xmlns:a16="http://schemas.microsoft.com/office/drawing/2014/main" id="{6BD3686A-B27D-5330-CF3E-5D1FDC863934}"/>
                </a:ext>
              </a:extLst>
            </p:cNvPr>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133"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209882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1+#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1+#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fill="hold"/>
                                        <p:tgtEl>
                                          <p:spTgt spid="26"/>
                                        </p:tgtEl>
                                        <p:attrNameLst>
                                          <p:attrName>ppt_x</p:attrName>
                                        </p:attrNameLst>
                                      </p:cBhvr>
                                      <p:tavLst>
                                        <p:tav tm="0">
                                          <p:val>
                                            <p:strVal val="1+#ppt_w/2"/>
                                          </p:val>
                                        </p:tav>
                                        <p:tav tm="100000">
                                          <p:val>
                                            <p:strVal val="#ppt_x"/>
                                          </p:val>
                                        </p:tav>
                                      </p:tavLst>
                                    </p:anim>
                                    <p:anim calcmode="lin" valueType="num">
                                      <p:cBhvr additive="base">
                                        <p:cTn id="47" dur="500" fill="hold"/>
                                        <p:tgtEl>
                                          <p:spTgt spid="2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0-#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1+#ppt_w/2"/>
                                          </p:val>
                                        </p:tav>
                                        <p:tav tm="100000">
                                          <p:val>
                                            <p:strVal val="#ppt_x"/>
                                          </p:val>
                                        </p:tav>
                                      </p:tavLst>
                                    </p:anim>
                                    <p:anim calcmode="lin" valueType="num">
                                      <p:cBhvr additive="base">
                                        <p:cTn id="5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498410" y="451195"/>
            <a:ext cx="319991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静态服务器连接管理模块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9032110-9ED0-25C4-D51A-62BE2E95A2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291" y="1282118"/>
            <a:ext cx="8215520" cy="4715635"/>
          </a:xfrm>
          <a:prstGeom prst="rect">
            <a:avLst/>
          </a:prstGeom>
        </p:spPr>
      </p:pic>
    </p:spTree>
    <p:extLst>
      <p:ext uri="{BB962C8B-B14F-4D97-AF65-F5344CB8AC3E}">
        <p14:creationId xmlns:p14="http://schemas.microsoft.com/office/powerpoint/2010/main" val="3739773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834661" y="451195"/>
            <a:ext cx="2527422"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2133" dirty="0">
                <a:solidFill>
                  <a:srgbClr val="273355"/>
                </a:solidFill>
                <a:latin typeface="微软雅黑"/>
                <a:ea typeface="微软雅黑"/>
              </a:rPr>
              <a:t>HTTP</a:t>
            </a:r>
            <a:r>
              <a:rPr lang="zh-CN" altLang="en-US" sz="2133" dirty="0">
                <a:solidFill>
                  <a:srgbClr val="273355"/>
                </a:solidFill>
                <a:latin typeface="微软雅黑"/>
                <a:ea typeface="微软雅黑"/>
              </a:rPr>
              <a:t>请求解析模块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369332"/>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采用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BufferReader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ByteArray</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两种方式读取并解析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请求</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8362DBF-C48D-9DC5-6935-95E55B046AF8}"/>
              </a:ext>
            </a:extLst>
          </p:cNvPr>
          <p:cNvPicPr>
            <a:picLocks noChangeAspect="1"/>
          </p:cNvPicPr>
          <p:nvPr/>
        </p:nvPicPr>
        <p:blipFill>
          <a:blip r:embed="rId2"/>
          <a:stretch>
            <a:fillRect/>
          </a:stretch>
        </p:blipFill>
        <p:spPr>
          <a:xfrm>
            <a:off x="753157" y="2611061"/>
            <a:ext cx="4272359" cy="2512700"/>
          </a:xfrm>
          <a:prstGeom prst="rect">
            <a:avLst/>
          </a:prstGeom>
        </p:spPr>
      </p:pic>
      <p:pic>
        <p:nvPicPr>
          <p:cNvPr id="8" name="图片 7">
            <a:extLst>
              <a:ext uri="{FF2B5EF4-FFF2-40B4-BE49-F238E27FC236}">
                <a16:creationId xmlns:a16="http://schemas.microsoft.com/office/drawing/2014/main" id="{90A291FA-1C37-2171-FCCB-B2852CFC6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1104" y="2145291"/>
            <a:ext cx="6032967" cy="3852462"/>
          </a:xfrm>
          <a:prstGeom prst="rect">
            <a:avLst/>
          </a:prstGeom>
        </p:spPr>
      </p:pic>
    </p:spTree>
    <p:extLst>
      <p:ext uri="{BB962C8B-B14F-4D97-AF65-F5344CB8AC3E}">
        <p14:creationId xmlns:p14="http://schemas.microsoft.com/office/powerpoint/2010/main" val="298525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834663" y="451195"/>
            <a:ext cx="2527422"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2133" dirty="0">
                <a:solidFill>
                  <a:srgbClr val="273355"/>
                </a:solidFill>
                <a:latin typeface="微软雅黑"/>
                <a:ea typeface="微软雅黑"/>
              </a:rPr>
              <a:t>HTTP</a:t>
            </a:r>
            <a:r>
              <a:rPr lang="zh-CN" altLang="en-US" sz="2133" dirty="0">
                <a:solidFill>
                  <a:srgbClr val="273355"/>
                </a:solidFill>
                <a:latin typeface="微软雅黑"/>
                <a:ea typeface="微软雅黑"/>
              </a:rPr>
              <a:t>响应构造模块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1200329"/>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我们分别实现了</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MsgResponse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FileResponse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以及</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JsonResponse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，它们有着相同的结构与头部，只不过相应内容分别是字符串、文件数据以及</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Json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。其中</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MsgRespnose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用于返回服务器端的错误信息，比如“文件找不到”等。</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FileResponse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用于返回</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文件数据，而</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JsonResponse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则用于返回文件上传请求的处理结果。</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55E56D8-0846-E515-6FA2-A113684FE34E}"/>
              </a:ext>
            </a:extLst>
          </p:cNvPr>
          <p:cNvPicPr>
            <a:picLocks noChangeAspect="1"/>
          </p:cNvPicPr>
          <p:nvPr/>
        </p:nvPicPr>
        <p:blipFill>
          <a:blip r:embed="rId2"/>
          <a:stretch>
            <a:fillRect/>
          </a:stretch>
        </p:blipFill>
        <p:spPr>
          <a:xfrm>
            <a:off x="919042" y="3100734"/>
            <a:ext cx="4203202" cy="2635646"/>
          </a:xfrm>
          <a:prstGeom prst="rect">
            <a:avLst/>
          </a:prstGeom>
        </p:spPr>
      </p:pic>
      <p:pic>
        <p:nvPicPr>
          <p:cNvPr id="10" name="图片 9">
            <a:extLst>
              <a:ext uri="{FF2B5EF4-FFF2-40B4-BE49-F238E27FC236}">
                <a16:creationId xmlns:a16="http://schemas.microsoft.com/office/drawing/2014/main" id="{DD458AE7-9351-54D8-9492-7A691FF1B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514" y="3255872"/>
            <a:ext cx="6119495" cy="2325370"/>
          </a:xfrm>
          <a:prstGeom prst="rect">
            <a:avLst/>
          </a:prstGeom>
        </p:spPr>
      </p:pic>
    </p:spTree>
    <p:extLst>
      <p:ext uri="{BB962C8B-B14F-4D97-AF65-F5344CB8AC3E}">
        <p14:creationId xmlns:p14="http://schemas.microsoft.com/office/powerpoint/2010/main" val="302573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635474"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网页访问请求处理模块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919042" y="1609894"/>
            <a:ext cx="10196706" cy="646331"/>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对于网页访问请求，是从</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HTTP</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请求中解析出目标网页，然后在本地找到该网页对应的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文件，将其封装成</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HTTP</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响应并返回</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DD9E796A-E513-B165-E073-2A543E824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67" y="2790428"/>
            <a:ext cx="10218065" cy="2596663"/>
          </a:xfrm>
          <a:prstGeom prst="rect">
            <a:avLst/>
          </a:prstGeom>
        </p:spPr>
      </p:pic>
    </p:spTree>
    <p:extLst>
      <p:ext uri="{BB962C8B-B14F-4D97-AF65-F5344CB8AC3E}">
        <p14:creationId xmlns:p14="http://schemas.microsoft.com/office/powerpoint/2010/main" val="1504857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635476"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文件上传请求处理模块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5498925" y="1484743"/>
            <a:ext cx="5215989" cy="2585323"/>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对于</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文件上传</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请求，则需要从中解析出所上传文件的二进制数据，分析出其文件类型，并保存在响应的本地目录中。</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左边</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是一个此类请求的格式例子。首先是请求类型，然后是一个</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boundary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（分割符）。再接下来就是声明上传内容的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form-data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类型，字段名称，如果是文件的话，还包括文件名和文件类型，最后是文件的内容。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098" name="Picture 2" descr="python：post接口、发送multipart/form-data格式请求（传送文件）_CY呵的博客-CSDN博客_python发送form- data请求">
            <a:extLst>
              <a:ext uri="{FF2B5EF4-FFF2-40B4-BE49-F238E27FC236}">
                <a16:creationId xmlns:a16="http://schemas.microsoft.com/office/drawing/2014/main" id="{9F4FF584-0179-15A0-B0E8-136F9A827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11" y="1271875"/>
            <a:ext cx="4568086" cy="513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5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6DA18132-DDA6-9D96-4D1A-AF25D8B5F212}"/>
              </a:ext>
            </a:extLst>
          </p:cNvPr>
          <p:cNvSpPr txBox="1">
            <a:spLocks noChangeArrowheads="1"/>
          </p:cNvSpPr>
          <p:nvPr/>
        </p:nvSpPr>
        <p:spPr bwMode="auto">
          <a:xfrm>
            <a:off x="4635476"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文件上传请求处理模块</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DCB831B8-9E8D-5B3F-7B14-FABD8F2E56BE}"/>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E632D5C6-D6B1-3DE3-CA8C-3C9C7C2FEB06}"/>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CA61007-486B-6B49-2190-9B0B7D5FBD3B}"/>
              </a:ext>
            </a:extLst>
          </p:cNvPr>
          <p:cNvSpPr txBox="1"/>
          <p:nvPr/>
        </p:nvSpPr>
        <p:spPr>
          <a:xfrm>
            <a:off x="1151903" y="2710673"/>
            <a:ext cx="2543276" cy="923330"/>
          </a:xfrm>
          <a:prstGeom prst="rect">
            <a:avLst/>
          </a:prstGeom>
          <a:noFill/>
        </p:spPr>
        <p:txBody>
          <a:bodyPr wrap="square">
            <a:spAutoFit/>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对于</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文件上传</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请求，</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我们采用左边所示方式进行解析与处理：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5FD0576B-DD84-B9EF-6DF2-2FD728CEEA31}"/>
              </a:ext>
            </a:extLst>
          </p:cNvPr>
          <p:cNvGrpSpPr/>
          <p:nvPr/>
        </p:nvGrpSpPr>
        <p:grpSpPr>
          <a:xfrm>
            <a:off x="4498037" y="1280811"/>
            <a:ext cx="6126480" cy="4805045"/>
            <a:chOff x="-23052" y="-3196579"/>
            <a:chExt cx="6127181" cy="4806202"/>
          </a:xfrm>
        </p:grpSpPr>
        <p:pic>
          <p:nvPicPr>
            <p:cNvPr id="8" name="图片 7">
              <a:extLst>
                <a:ext uri="{FF2B5EF4-FFF2-40B4-BE49-F238E27FC236}">
                  <a16:creationId xmlns:a16="http://schemas.microsoft.com/office/drawing/2014/main" id="{9689DFD1-3C02-A730-B1D2-0ED7884A6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6" y="-3196579"/>
              <a:ext cx="6119495" cy="3783965"/>
            </a:xfrm>
            <a:prstGeom prst="rect">
              <a:avLst/>
            </a:prstGeom>
          </p:spPr>
        </p:pic>
        <p:pic>
          <p:nvPicPr>
            <p:cNvPr id="10" name="图片 9">
              <a:extLst>
                <a:ext uri="{FF2B5EF4-FFF2-40B4-BE49-F238E27FC236}">
                  <a16:creationId xmlns:a16="http://schemas.microsoft.com/office/drawing/2014/main" id="{61B19ED4-65E4-6C11-0091-FDD607B5C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2" y="575843"/>
              <a:ext cx="6119495" cy="1033780"/>
            </a:xfrm>
            <a:prstGeom prst="rect">
              <a:avLst/>
            </a:prstGeom>
          </p:spPr>
        </p:pic>
      </p:grpSp>
    </p:spTree>
    <p:extLst>
      <p:ext uri="{BB962C8B-B14F-4D97-AF65-F5344CB8AC3E}">
        <p14:creationId xmlns:p14="http://schemas.microsoft.com/office/powerpoint/2010/main" val="3057774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AF5033E1-8014-9B25-B48A-E9ADB667FB62}"/>
              </a:ext>
            </a:extLst>
          </p:cNvPr>
          <p:cNvSpPr txBox="1">
            <a:spLocks noChangeArrowheads="1"/>
          </p:cNvSpPr>
          <p:nvPr/>
        </p:nvSpPr>
        <p:spPr bwMode="auto">
          <a:xfrm>
            <a:off x="5457818"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目录结构</a:t>
            </a:r>
          </a:p>
        </p:txBody>
      </p:sp>
      <p:sp>
        <p:nvSpPr>
          <p:cNvPr id="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F3252641-F553-A48C-51AF-973FA9B2F709}"/>
              </a:ext>
            </a:extLst>
          </p:cNvPr>
          <p:cNvSpPr txBox="1">
            <a:spLocks noChangeArrowheads="1"/>
          </p:cNvSpPr>
          <p:nvPr/>
        </p:nvSpPr>
        <p:spPr bwMode="auto">
          <a:xfrm>
            <a:off x="5410514" y="860247"/>
            <a:ext cx="13756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MODULE OF CONFIG PAESER</a:t>
            </a:r>
          </a:p>
        </p:txBody>
      </p:sp>
      <p:cxnSp>
        <p:nvCxnSpPr>
          <p:cNvPr id="4" name="直接连接符 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37837036-4299-BEC1-750F-271603388D64}"/>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973A533-D6D0-F87A-518E-D86AFE177E2C}"/>
              </a:ext>
            </a:extLst>
          </p:cNvPr>
          <p:cNvSpPr txBox="1"/>
          <p:nvPr/>
        </p:nvSpPr>
        <p:spPr>
          <a:xfrm>
            <a:off x="1741118" y="1484743"/>
            <a:ext cx="8314150" cy="4473019"/>
          </a:xfrm>
          <a:prstGeom prst="rect">
            <a:avLst/>
          </a:prstGeom>
          <a:noFill/>
        </p:spPr>
        <p:txBody>
          <a:bodyPr wrap="square">
            <a:spAutoFit/>
          </a:bodyPr>
          <a:lstStyle/>
          <a:p>
            <a:pPr indent="133350" algn="just">
              <a:lnSpc>
                <a:spcPts val="2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配置文件：</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config.yaml</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33350" algn="just">
              <a:lnSpc>
                <a:spcPts val="2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源文件目录：</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/md/Article.java: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博文类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/md/FileTranslator.java: HTML</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文件生成器类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/md/MarkdownParser.java: Markdown</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文件解析器类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/md/YamlParser.java: </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Yaml</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文件解析类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/server/Mime.java: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文件类型解析类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/server/Request.java: HTTP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请求类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/sever/Response.java: HTTP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响应基类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/server/MsgResponse.java: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内容为字符串的</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HTTP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响应类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/server/FileResponse.java: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内容为文件的</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HTTP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响应类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/server/JsonResponse.java: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内容为</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Json</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HTTP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响应类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/server/HttpTask.java: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客户端连接处理逻辑类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/server/HttpServer.java: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静态服务器类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/utils/BytesUtil.java: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字节数组工具类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ts val="2000"/>
              </a:lnSpc>
              <a:buFont typeface="+mj-lt"/>
              <a:buAutoNum type="arabicParenBoth"/>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/Config.java: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配置类</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effectLst/>
                <a:latin typeface="Calibri" panose="020F0502020204030204" pitchFamily="34" charset="0"/>
                <a:ea typeface="宋体" panose="02010600030101010101" pitchFamily="2" charset="-122"/>
                <a:cs typeface="Times New Roman" panose="02020603050405020304" pitchFamily="18" charset="0"/>
              </a:rPr>
              <a:t>15</a:t>
            </a:r>
            <a:r>
              <a:rPr lang="en-US" altLang="zh-CN" dirty="0">
                <a:latin typeface="Calibri" panose="020F0502020204030204" pitchFamily="34" charset="0"/>
                <a:ea typeface="宋体" panose="02010600030101010101" pitchFamily="2" charset="-122"/>
                <a:cs typeface="Times New Roman" panose="02020603050405020304" pitchFamily="18" charset="0"/>
              </a:rPr>
              <a:t>) </a:t>
            </a:r>
            <a:r>
              <a:rPr lang="en-US" altLang="zh-CN" dirty="0">
                <a:effectLst/>
                <a:latin typeface="Calibri" panose="020F0502020204030204" pitchFamily="34" charset="0"/>
                <a:ea typeface="宋体" panose="02010600030101010101" pitchFamily="2" charset="-122"/>
                <a:cs typeface="Times New Roman" panose="02020603050405020304" pitchFamily="18" charset="0"/>
              </a:rPr>
              <a:t>/Main.java: </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启动类</a:t>
            </a:r>
            <a:endParaRPr lang="zh-CN" altLang="en-US" dirty="0"/>
          </a:p>
        </p:txBody>
      </p:sp>
    </p:spTree>
    <p:extLst>
      <p:ext uri="{BB962C8B-B14F-4D97-AF65-F5344CB8AC3E}">
        <p14:creationId xmlns:p14="http://schemas.microsoft.com/office/powerpoint/2010/main" val="390572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436A7E71-CDF8-4047-B673-3F4D40551454}"/>
              </a:ext>
            </a:extLst>
          </p:cNvPr>
          <p:cNvGrpSpPr/>
          <p:nvPr/>
        </p:nvGrpSpPr>
        <p:grpSpPr>
          <a:xfrm>
            <a:off x="2211092" y="2998113"/>
            <a:ext cx="1390785" cy="830997"/>
            <a:chOff x="2215144" y="927951"/>
            <a:chExt cx="1244730" cy="979607"/>
          </a:xfrm>
        </p:grpSpPr>
        <p:sp>
          <p:nvSpPr>
            <p:cNvPr id="47" name="平行四边形 46">
              <a:extLst>
                <a:ext uri="{FF2B5EF4-FFF2-40B4-BE49-F238E27FC236}">
                  <a16:creationId xmlns:a16="http://schemas.microsoft.com/office/drawing/2014/main" id="{CCA92697-CD13-44E4-AF8E-BE524C392217}"/>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Impact" panose="020B0806030902050204" pitchFamily="34" charset="0"/>
                <a:ea typeface="宋体" panose="02010600030101010101" pitchFamily="2" charset="-122"/>
              </a:endParaRPr>
            </a:p>
          </p:txBody>
        </p:sp>
        <p:sp>
          <p:nvSpPr>
            <p:cNvPr id="48" name="文本框 9">
              <a:extLst>
                <a:ext uri="{FF2B5EF4-FFF2-40B4-BE49-F238E27FC236}">
                  <a16:creationId xmlns:a16="http://schemas.microsoft.com/office/drawing/2014/main" id="{D91B9961-3071-47C3-A00A-9F2E4B960025}"/>
                </a:ext>
              </a:extLst>
            </p:cNvPr>
            <p:cNvSpPr txBox="1"/>
            <p:nvPr/>
          </p:nvSpPr>
          <p:spPr>
            <a:xfrm>
              <a:off x="2393075" y="927951"/>
              <a:ext cx="1066799" cy="979607"/>
            </a:xfrm>
            <a:prstGeom prst="rect">
              <a:avLst/>
            </a:prstGeom>
            <a:noFill/>
          </p:spPr>
          <p:txBody>
            <a:bodyPr wrap="square" rtlCol="0">
              <a:spAutoFit/>
            </a:bodyPr>
            <a:lstStyle/>
            <a:p>
              <a:pPr defTabSz="1219170"/>
              <a:r>
                <a:rPr lang="en-US" altLang="zh-CN" sz="4800" dirty="0">
                  <a:solidFill>
                    <a:prstClr val="white"/>
                  </a:solidFill>
                  <a:latin typeface="Impact" panose="020B0806030902050204" pitchFamily="34" charset="0"/>
                  <a:ea typeface="宋体" panose="02010600030101010101" pitchFamily="2" charset="-122"/>
                </a:rPr>
                <a:t>05</a:t>
              </a:r>
              <a:endParaRPr lang="zh-CN" altLang="en-US" sz="4800" dirty="0">
                <a:solidFill>
                  <a:prstClr val="white"/>
                </a:solidFill>
                <a:latin typeface="Impact" panose="020B0806030902050204" pitchFamily="34" charset="0"/>
                <a:ea typeface="宋体" panose="02010600030101010101" pitchFamily="2" charset="-122"/>
              </a:endParaRPr>
            </a:p>
          </p:txBody>
        </p:sp>
      </p:grpSp>
      <p:grpSp>
        <p:nvGrpSpPr>
          <p:cNvPr id="49" name="组合 48">
            <a:extLst>
              <a:ext uri="{FF2B5EF4-FFF2-40B4-BE49-F238E27FC236}">
                <a16:creationId xmlns:a16="http://schemas.microsoft.com/office/drawing/2014/main" id="{31278B15-306A-47B8-8384-D1842ED83479}"/>
              </a:ext>
            </a:extLst>
          </p:cNvPr>
          <p:cNvGrpSpPr/>
          <p:nvPr/>
        </p:nvGrpSpPr>
        <p:grpSpPr>
          <a:xfrm>
            <a:off x="3463514" y="3044677"/>
            <a:ext cx="5998941" cy="714927"/>
            <a:chOff x="4315150" y="953426"/>
            <a:chExt cx="3857250" cy="540057"/>
          </a:xfrm>
        </p:grpSpPr>
        <p:sp>
          <p:nvSpPr>
            <p:cNvPr id="50" name="矩形 49">
              <a:extLst>
                <a:ext uri="{FF2B5EF4-FFF2-40B4-BE49-F238E27FC236}">
                  <a16:creationId xmlns:a16="http://schemas.microsoft.com/office/drawing/2014/main" id="{293F16EC-50A4-4BCE-8FA2-83D64CB16BD5}"/>
                </a:ext>
              </a:extLst>
            </p:cNvPr>
            <p:cNvSpPr/>
            <p:nvPr/>
          </p:nvSpPr>
          <p:spPr>
            <a:xfrm>
              <a:off x="4771394" y="1002584"/>
              <a:ext cx="2827147" cy="441740"/>
            </a:xfrm>
            <a:prstGeom prst="rect">
              <a:avLst/>
            </a:prstGeom>
            <a:ln w="15875">
              <a:noFill/>
            </a:ln>
          </p:spPr>
          <p:txBody>
            <a:bodyPr wrap="square" lIns="91440" tIns="45720" rIns="91440" bIns="45720">
              <a:spAutoFit/>
            </a:bodyPr>
            <a:lstStyle/>
            <a:p>
              <a:pPr algn="ctr" defTabSz="121917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成果展示</a:t>
              </a:r>
            </a:p>
          </p:txBody>
        </p:sp>
        <p:sp>
          <p:nvSpPr>
            <p:cNvPr id="51" name="平行四边形 50">
              <a:extLst>
                <a:ext uri="{FF2B5EF4-FFF2-40B4-BE49-F238E27FC236}">
                  <a16:creationId xmlns:a16="http://schemas.microsoft.com/office/drawing/2014/main" id="{F5E093AA-9C73-4046-9828-4A94371CA5E8}"/>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667"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4175261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56F2EE-AC17-8043-C1BE-3818F3E2E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065" y="1552253"/>
            <a:ext cx="9591869" cy="4230287"/>
          </a:xfrm>
          <a:prstGeom prst="rect">
            <a:avLst/>
          </a:prstGeom>
        </p:spPr>
      </p:pic>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731912" y="451195"/>
            <a:ext cx="732893"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主页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764777" y="860247"/>
            <a:ext cx="6671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MAIN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75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594858" y="451195"/>
            <a:ext cx="1007006"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文章页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715085" y="860247"/>
            <a:ext cx="7665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ARTICLE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ACF9C32-215A-571F-21CB-A1EEFDC54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322" y="1484743"/>
            <a:ext cx="8047355" cy="4474931"/>
          </a:xfrm>
          <a:prstGeom prst="rect">
            <a:avLst/>
          </a:prstGeom>
        </p:spPr>
      </p:pic>
    </p:spTree>
    <p:extLst>
      <p:ext uri="{BB962C8B-B14F-4D97-AF65-F5344CB8AC3E}">
        <p14:creationId xmlns:p14="http://schemas.microsoft.com/office/powerpoint/2010/main" val="320099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436A7E71-CDF8-4047-B673-3F4D40551454}"/>
              </a:ext>
            </a:extLst>
          </p:cNvPr>
          <p:cNvGrpSpPr/>
          <p:nvPr/>
        </p:nvGrpSpPr>
        <p:grpSpPr>
          <a:xfrm>
            <a:off x="2211092" y="2998113"/>
            <a:ext cx="1390785" cy="830997"/>
            <a:chOff x="2215144" y="927951"/>
            <a:chExt cx="1244730" cy="979607"/>
          </a:xfrm>
        </p:grpSpPr>
        <p:sp>
          <p:nvSpPr>
            <p:cNvPr id="47" name="平行四边形 46">
              <a:extLst>
                <a:ext uri="{FF2B5EF4-FFF2-40B4-BE49-F238E27FC236}">
                  <a16:creationId xmlns:a16="http://schemas.microsoft.com/office/drawing/2014/main" id="{CCA92697-CD13-44E4-AF8E-BE524C392217}"/>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Impact" panose="020B0806030902050204" pitchFamily="34" charset="0"/>
                <a:ea typeface="宋体" panose="02010600030101010101" pitchFamily="2" charset="-122"/>
              </a:endParaRPr>
            </a:p>
          </p:txBody>
        </p:sp>
        <p:sp>
          <p:nvSpPr>
            <p:cNvPr id="48" name="文本框 9">
              <a:extLst>
                <a:ext uri="{FF2B5EF4-FFF2-40B4-BE49-F238E27FC236}">
                  <a16:creationId xmlns:a16="http://schemas.microsoft.com/office/drawing/2014/main" id="{D91B9961-3071-47C3-A00A-9F2E4B960025}"/>
                </a:ext>
              </a:extLst>
            </p:cNvPr>
            <p:cNvSpPr txBox="1"/>
            <p:nvPr/>
          </p:nvSpPr>
          <p:spPr>
            <a:xfrm>
              <a:off x="2393075" y="927951"/>
              <a:ext cx="1066799" cy="979607"/>
            </a:xfrm>
            <a:prstGeom prst="rect">
              <a:avLst/>
            </a:prstGeom>
            <a:noFill/>
          </p:spPr>
          <p:txBody>
            <a:bodyPr wrap="square" rtlCol="0">
              <a:spAutoFit/>
            </a:bodyPr>
            <a:lstStyle/>
            <a:p>
              <a:pPr defTabSz="1219170"/>
              <a:r>
                <a:rPr lang="en-US" altLang="zh-CN" sz="4800" dirty="0">
                  <a:solidFill>
                    <a:prstClr val="white"/>
                  </a:solidFill>
                  <a:latin typeface="Impact" panose="020B0806030902050204" pitchFamily="34" charset="0"/>
                  <a:ea typeface="宋体" panose="02010600030101010101" pitchFamily="2" charset="-122"/>
                </a:rPr>
                <a:t>01</a:t>
              </a:r>
              <a:endParaRPr lang="zh-CN" altLang="en-US" sz="4800" dirty="0">
                <a:solidFill>
                  <a:prstClr val="white"/>
                </a:solidFill>
                <a:latin typeface="Impact" panose="020B0806030902050204" pitchFamily="34" charset="0"/>
                <a:ea typeface="宋体" panose="02010600030101010101" pitchFamily="2" charset="-122"/>
              </a:endParaRPr>
            </a:p>
          </p:txBody>
        </p:sp>
      </p:grpSp>
      <p:grpSp>
        <p:nvGrpSpPr>
          <p:cNvPr id="49" name="组合 48">
            <a:extLst>
              <a:ext uri="{FF2B5EF4-FFF2-40B4-BE49-F238E27FC236}">
                <a16:creationId xmlns:a16="http://schemas.microsoft.com/office/drawing/2014/main" id="{31278B15-306A-47B8-8384-D1842ED83479}"/>
              </a:ext>
            </a:extLst>
          </p:cNvPr>
          <p:cNvGrpSpPr/>
          <p:nvPr/>
        </p:nvGrpSpPr>
        <p:grpSpPr>
          <a:xfrm>
            <a:off x="3463514" y="3044677"/>
            <a:ext cx="5998941" cy="714927"/>
            <a:chOff x="4315150" y="953426"/>
            <a:chExt cx="3857250" cy="540057"/>
          </a:xfrm>
        </p:grpSpPr>
        <p:sp>
          <p:nvSpPr>
            <p:cNvPr id="50" name="矩形 49">
              <a:extLst>
                <a:ext uri="{FF2B5EF4-FFF2-40B4-BE49-F238E27FC236}">
                  <a16:creationId xmlns:a16="http://schemas.microsoft.com/office/drawing/2014/main" id="{293F16EC-50A4-4BCE-8FA2-83D64CB16BD5}"/>
                </a:ext>
              </a:extLst>
            </p:cNvPr>
            <p:cNvSpPr/>
            <p:nvPr/>
          </p:nvSpPr>
          <p:spPr>
            <a:xfrm>
              <a:off x="4771394" y="1002584"/>
              <a:ext cx="2827147" cy="441740"/>
            </a:xfrm>
            <a:prstGeom prst="rect">
              <a:avLst/>
            </a:prstGeom>
            <a:ln w="15875">
              <a:noFill/>
            </a:ln>
          </p:spPr>
          <p:txBody>
            <a:bodyPr wrap="square" lIns="91440" tIns="45720" rIns="91440" bIns="45720">
              <a:spAutoFit/>
            </a:bodyPr>
            <a:lstStyle/>
            <a:p>
              <a:pPr algn="ctr" defTabSz="121917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选题背景与意义</a:t>
              </a:r>
            </a:p>
          </p:txBody>
        </p:sp>
        <p:sp>
          <p:nvSpPr>
            <p:cNvPr id="51" name="平行四边形 50">
              <a:extLst>
                <a:ext uri="{FF2B5EF4-FFF2-40B4-BE49-F238E27FC236}">
                  <a16:creationId xmlns:a16="http://schemas.microsoft.com/office/drawing/2014/main" id="{F5E093AA-9C73-4046-9828-4A94371CA5E8}"/>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667"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3448006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183691" y="451195"/>
            <a:ext cx="182934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特殊格式渲染</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444181" y="860247"/>
            <a:ext cx="13083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RENDER SPECIAL FORMATE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5C50A96-2DA2-163D-92B6-2340B9622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09" y="1139798"/>
            <a:ext cx="7315261" cy="4702668"/>
          </a:xfrm>
          <a:prstGeom prst="rect">
            <a:avLst/>
          </a:prstGeom>
        </p:spPr>
      </p:pic>
      <p:pic>
        <p:nvPicPr>
          <p:cNvPr id="9" name="图片 8">
            <a:extLst>
              <a:ext uri="{FF2B5EF4-FFF2-40B4-BE49-F238E27FC236}">
                <a16:creationId xmlns:a16="http://schemas.microsoft.com/office/drawing/2014/main" id="{5BE6750E-B5EF-9AAA-B2B9-E1BFAD49C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839" y="1711357"/>
            <a:ext cx="6785059" cy="4595091"/>
          </a:xfrm>
          <a:prstGeom prst="rect">
            <a:avLst/>
          </a:prstGeom>
        </p:spPr>
      </p:pic>
    </p:spTree>
    <p:extLst>
      <p:ext uri="{BB962C8B-B14F-4D97-AF65-F5344CB8AC3E}">
        <p14:creationId xmlns:p14="http://schemas.microsoft.com/office/powerpoint/2010/main" val="1259144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594862" y="451195"/>
            <a:ext cx="100700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照片页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731921" y="860247"/>
            <a:ext cx="7328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PHOTO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1E0BB1B-21FC-37D3-3380-856D4FEFF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97" y="1280811"/>
            <a:ext cx="10243846" cy="5005837"/>
          </a:xfrm>
          <a:prstGeom prst="rect">
            <a:avLst/>
          </a:prstGeom>
        </p:spPr>
      </p:pic>
    </p:spTree>
    <p:extLst>
      <p:ext uri="{BB962C8B-B14F-4D97-AF65-F5344CB8AC3E}">
        <p14:creationId xmlns:p14="http://schemas.microsoft.com/office/powerpoint/2010/main" val="1649761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594862" y="451195"/>
            <a:ext cx="100700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发布页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706274" y="860247"/>
            <a:ext cx="7841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PUBLISH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F46C5B46-B9AC-FC73-A82F-EB1D27426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40" y="2485484"/>
            <a:ext cx="8100316" cy="3921321"/>
          </a:xfrm>
          <a:prstGeom prst="rect">
            <a:avLst/>
          </a:prstGeom>
        </p:spPr>
      </p:pic>
      <p:pic>
        <p:nvPicPr>
          <p:cNvPr id="7" name="图片 6">
            <a:extLst>
              <a:ext uri="{FF2B5EF4-FFF2-40B4-BE49-F238E27FC236}">
                <a16:creationId xmlns:a16="http://schemas.microsoft.com/office/drawing/2014/main" id="{898F7CFD-DAC1-FF42-04A0-0F5781CDF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801" y="871759"/>
            <a:ext cx="7402560" cy="3415575"/>
          </a:xfrm>
          <a:prstGeom prst="rect">
            <a:avLst/>
          </a:prstGeom>
        </p:spPr>
      </p:pic>
    </p:spTree>
    <p:extLst>
      <p:ext uri="{BB962C8B-B14F-4D97-AF65-F5344CB8AC3E}">
        <p14:creationId xmlns:p14="http://schemas.microsoft.com/office/powerpoint/2010/main" val="834549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320750" y="451195"/>
            <a:ext cx="155523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发布预览页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505900" y="860247"/>
            <a:ext cx="11849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PUBLISH PREVIEW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1F2EBBA-21D0-5258-1679-B8C0216A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280812"/>
            <a:ext cx="7571374" cy="4018056"/>
          </a:xfrm>
          <a:prstGeom prst="rect">
            <a:avLst/>
          </a:prstGeom>
        </p:spPr>
      </p:pic>
      <p:pic>
        <p:nvPicPr>
          <p:cNvPr id="10" name="图片 9">
            <a:extLst>
              <a:ext uri="{FF2B5EF4-FFF2-40B4-BE49-F238E27FC236}">
                <a16:creationId xmlns:a16="http://schemas.microsoft.com/office/drawing/2014/main" id="{81019569-C3C4-3518-E0EA-B667CEC25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0" y="2731675"/>
            <a:ext cx="7030720" cy="3420350"/>
          </a:xfrm>
          <a:prstGeom prst="rect">
            <a:avLst/>
          </a:prstGeom>
        </p:spPr>
      </p:pic>
    </p:spTree>
    <p:extLst>
      <p:ext uri="{BB962C8B-B14F-4D97-AF65-F5344CB8AC3E}">
        <p14:creationId xmlns:p14="http://schemas.microsoft.com/office/powerpoint/2010/main" val="348239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85A62B5D-A626-E2F8-50E5-2273FAFAC01F}"/>
              </a:ext>
            </a:extLst>
          </p:cNvPr>
          <p:cNvSpPr txBox="1">
            <a:spLocks noChangeArrowheads="1"/>
          </p:cNvSpPr>
          <p:nvPr/>
        </p:nvSpPr>
        <p:spPr bwMode="auto">
          <a:xfrm>
            <a:off x="5582776" y="451195"/>
            <a:ext cx="103118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关于页</a:t>
            </a:r>
          </a:p>
        </p:txBody>
      </p:sp>
      <p:sp>
        <p:nvSpPr>
          <p:cNvPr id="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57DCEDD-70E8-BA97-CB05-271BD28E9B7B}"/>
              </a:ext>
            </a:extLst>
          </p:cNvPr>
          <p:cNvSpPr txBox="1">
            <a:spLocks noChangeArrowheads="1"/>
          </p:cNvSpPr>
          <p:nvPr/>
        </p:nvSpPr>
        <p:spPr bwMode="auto">
          <a:xfrm>
            <a:off x="5735126" y="860247"/>
            <a:ext cx="726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ABOUT PAGE</a:t>
            </a:r>
          </a:p>
        </p:txBody>
      </p:sp>
      <p:cxnSp>
        <p:nvCxnSpPr>
          <p:cNvPr id="6" name="直接连接符 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1402F28E-8509-F122-A34B-9D8917DE65A9}"/>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D41F991-B89C-0845-70BE-BD3F02C5D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807" y="1550238"/>
            <a:ext cx="9574386" cy="3757524"/>
          </a:xfrm>
          <a:prstGeom prst="rect">
            <a:avLst/>
          </a:prstGeom>
        </p:spPr>
      </p:pic>
    </p:spTree>
    <p:extLst>
      <p:ext uri="{BB962C8B-B14F-4D97-AF65-F5344CB8AC3E}">
        <p14:creationId xmlns:p14="http://schemas.microsoft.com/office/powerpoint/2010/main" val="161642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Box 7">
            <a:extLst>
              <a:ext uri="{FF2B5EF4-FFF2-40B4-BE49-F238E27FC236}">
                <a16:creationId xmlns:a16="http://schemas.microsoft.com/office/drawing/2014/main" id="{DC2166D1-6D62-4626-981E-9D8D6A6E0CC9}"/>
              </a:ext>
            </a:extLst>
          </p:cNvPr>
          <p:cNvSpPr txBox="1"/>
          <p:nvPr/>
        </p:nvSpPr>
        <p:spPr>
          <a:xfrm>
            <a:off x="4421184" y="3244678"/>
            <a:ext cx="4288353" cy="1077218"/>
          </a:xfrm>
          <a:prstGeom prst="rect">
            <a:avLst/>
          </a:prstGeom>
          <a:noFill/>
        </p:spPr>
        <p:txBody>
          <a:bodyPr wrap="none" rtlCol="0">
            <a:spAutoFit/>
          </a:bodyPr>
          <a:lstStyle/>
          <a:p>
            <a:pPr algn="ctr" defTabSz="914377"/>
            <a:r>
              <a:rPr lang="zh-CN" altLang="en-US" sz="6400" b="1" dirty="0">
                <a:solidFill>
                  <a:srgbClr val="E9E8E6">
                    <a:lumMod val="95000"/>
                  </a:srgbClr>
                </a:solidFill>
                <a:latin typeface="方正宋刻本秀楷简体"/>
                <a:ea typeface="+mj-ea"/>
              </a:rPr>
              <a:t>感谢观看！</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295" y="1251489"/>
            <a:ext cx="4057221" cy="1073603"/>
          </a:xfrm>
          <a:prstGeom prst="rect">
            <a:avLst/>
          </a:prstGeom>
        </p:spPr>
      </p:pic>
    </p:spTree>
    <p:extLst>
      <p:ext uri="{BB962C8B-B14F-4D97-AF65-F5344CB8AC3E}">
        <p14:creationId xmlns:p14="http://schemas.microsoft.com/office/powerpoint/2010/main" val="356722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90"/>
                                        </p:tgtEl>
                                        <p:attrNameLst>
                                          <p:attrName>style.visibility</p:attrName>
                                        </p:attrNameLst>
                                      </p:cBhvr>
                                      <p:to>
                                        <p:strVal val="visible"/>
                                      </p:to>
                                    </p:set>
                                    <p:anim by="(-#ppt_w*2)" calcmode="lin" valueType="num">
                                      <p:cBhvr rctx="PPT">
                                        <p:cTn id="7" dur="500" autoRev="1" fill="hold">
                                          <p:stCondLst>
                                            <p:cond delay="0"/>
                                          </p:stCondLst>
                                        </p:cTn>
                                        <p:tgtEl>
                                          <p:spTgt spid="490"/>
                                        </p:tgtEl>
                                        <p:attrNameLst>
                                          <p:attrName>ppt_w</p:attrName>
                                        </p:attrNameLst>
                                      </p:cBhvr>
                                    </p:anim>
                                    <p:anim by="(#ppt_w*0.50)" calcmode="lin" valueType="num">
                                      <p:cBhvr>
                                        <p:cTn id="8" dur="500" decel="50000" autoRev="1" fill="hold">
                                          <p:stCondLst>
                                            <p:cond delay="0"/>
                                          </p:stCondLst>
                                        </p:cTn>
                                        <p:tgtEl>
                                          <p:spTgt spid="490"/>
                                        </p:tgtEl>
                                        <p:attrNameLst>
                                          <p:attrName>ppt_x</p:attrName>
                                        </p:attrNameLst>
                                      </p:cBhvr>
                                    </p:anim>
                                    <p:anim from="(-#ppt_h/2)" to="(#ppt_y)" calcmode="lin" valueType="num">
                                      <p:cBhvr>
                                        <p:cTn id="9" dur="1000" fill="hold">
                                          <p:stCondLst>
                                            <p:cond delay="0"/>
                                          </p:stCondLst>
                                        </p:cTn>
                                        <p:tgtEl>
                                          <p:spTgt spid="490"/>
                                        </p:tgtEl>
                                        <p:attrNameLst>
                                          <p:attrName>ppt_y</p:attrName>
                                        </p:attrNameLst>
                                      </p:cBhvr>
                                    </p:anim>
                                    <p:animRot by="21600000">
                                      <p:cBhvr>
                                        <p:cTn id="10" dur="1000" fill="hold">
                                          <p:stCondLst>
                                            <p:cond delay="0"/>
                                          </p:stCondLst>
                                        </p:cTn>
                                        <p:tgtEl>
                                          <p:spTgt spid="4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2666317" y="2197100"/>
            <a:ext cx="6928275" cy="38798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3" name="Text Placeholder 3"/>
          <p:cNvSpPr txBox="1">
            <a:spLocks/>
          </p:cNvSpPr>
          <p:nvPr/>
        </p:nvSpPr>
        <p:spPr>
          <a:xfrm>
            <a:off x="676597" y="3935720"/>
            <a:ext cx="2085848" cy="408745"/>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9170">
              <a:buNone/>
            </a:pPr>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C/S</a:t>
            </a: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架构</a:t>
            </a:r>
          </a:p>
        </p:txBody>
      </p:sp>
      <p:sp>
        <p:nvSpPr>
          <p:cNvPr id="4" name="Text Placeholder 4"/>
          <p:cNvSpPr txBox="1">
            <a:spLocks/>
          </p:cNvSpPr>
          <p:nvPr/>
        </p:nvSpPr>
        <p:spPr>
          <a:xfrm>
            <a:off x="772609" y="4343663"/>
            <a:ext cx="2000756" cy="161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1219170">
              <a:lnSpc>
                <a:spcPct val="120000"/>
              </a:lnSpc>
              <a:buNone/>
            </a:pPr>
            <a:r>
              <a:rPr lang="zh-CN" altLang="en-US" sz="1333" dirty="0">
                <a:solidFill>
                  <a:prstClr val="black">
                    <a:lumMod val="75000"/>
                    <a:lumOff val="25000"/>
                  </a:prstClr>
                </a:solidFill>
                <a:latin typeface="微软雅黑" pitchFamily="34" charset="-122"/>
                <a:ea typeface="微软雅黑" pitchFamily="34" charset="-122"/>
              </a:rPr>
              <a:t>客户端软件运行在桌面，与服务器端直接交互，这种</a:t>
            </a:r>
            <a:r>
              <a:rPr lang="en-US" altLang="zh-CN" sz="1333" dirty="0">
                <a:solidFill>
                  <a:prstClr val="black">
                    <a:lumMod val="75000"/>
                    <a:lumOff val="25000"/>
                  </a:prstClr>
                </a:solidFill>
                <a:latin typeface="微软雅黑" pitchFamily="34" charset="-122"/>
                <a:ea typeface="微软雅黑" pitchFamily="34" charset="-122"/>
              </a:rPr>
              <a:t>Client/Server</a:t>
            </a:r>
            <a:r>
              <a:rPr lang="zh-CN" altLang="en-US" sz="1333" dirty="0">
                <a:solidFill>
                  <a:prstClr val="black">
                    <a:lumMod val="75000"/>
                    <a:lumOff val="25000"/>
                  </a:prstClr>
                </a:solidFill>
                <a:latin typeface="微软雅黑" pitchFamily="34" charset="-122"/>
                <a:ea typeface="微软雅黑" pitchFamily="34" charset="-122"/>
              </a:rPr>
              <a:t>模式简称</a:t>
            </a:r>
            <a:r>
              <a:rPr lang="en-US" altLang="zh-CN" sz="1333" dirty="0">
                <a:solidFill>
                  <a:prstClr val="black">
                    <a:lumMod val="75000"/>
                    <a:lumOff val="25000"/>
                  </a:prstClr>
                </a:solidFill>
                <a:latin typeface="微软雅黑" pitchFamily="34" charset="-122"/>
                <a:ea typeface="微软雅黑" pitchFamily="34" charset="-122"/>
              </a:rPr>
              <a:t>CS</a:t>
            </a:r>
            <a:r>
              <a:rPr lang="zh-CN" altLang="en-US" sz="1333" dirty="0">
                <a:solidFill>
                  <a:prstClr val="black">
                    <a:lumMod val="75000"/>
                    <a:lumOff val="25000"/>
                  </a:prstClr>
                </a:solidFill>
                <a:latin typeface="微软雅黑" pitchFamily="34" charset="-122"/>
                <a:ea typeface="微软雅黑" pitchFamily="34" charset="-122"/>
              </a:rPr>
              <a:t>架构。网络应用程序的修改和升级需要客户但相应更新。</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5" name="Shape 1626"/>
          <p:cNvSpPr/>
          <p:nvPr/>
        </p:nvSpPr>
        <p:spPr>
          <a:xfrm flipV="1">
            <a:off x="3182368" y="4149225"/>
            <a:ext cx="1" cy="1386955"/>
          </a:xfrm>
          <a:prstGeom prst="line">
            <a:avLst/>
          </a:prstGeom>
          <a:ln w="12700">
            <a:solidFill>
              <a:srgbClr val="A6AAA9"/>
            </a:solidFill>
            <a:miter lim="400000"/>
          </a:ln>
        </p:spPr>
        <p:txBody>
          <a:bodyPr lIns="25400" tIns="25400" rIns="25400" bIns="25400" anchor="ctr"/>
          <a:lstStyle/>
          <a:p>
            <a:pPr defTabSz="1219170"/>
            <a:endParaRPr sz="1733">
              <a:solidFill>
                <a:prstClr val="black"/>
              </a:solidFill>
              <a:latin typeface="Calibri"/>
              <a:ea typeface="微软雅黑 Light"/>
            </a:endParaRPr>
          </a:p>
        </p:txBody>
      </p:sp>
      <p:sp>
        <p:nvSpPr>
          <p:cNvPr id="6" name="Shape 1627"/>
          <p:cNvSpPr/>
          <p:nvPr/>
        </p:nvSpPr>
        <p:spPr>
          <a:xfrm flipV="1">
            <a:off x="4510624" y="2634578"/>
            <a:ext cx="1" cy="1969700"/>
          </a:xfrm>
          <a:prstGeom prst="line">
            <a:avLst/>
          </a:prstGeom>
          <a:ln w="12700">
            <a:solidFill>
              <a:srgbClr val="A6AAA9"/>
            </a:solidFill>
            <a:miter lim="400000"/>
          </a:ln>
        </p:spPr>
        <p:txBody>
          <a:bodyPr lIns="25400" tIns="25400" rIns="25400" bIns="25400" anchor="ctr"/>
          <a:lstStyle/>
          <a:p>
            <a:pPr defTabSz="1219170"/>
            <a:endParaRPr sz="1733">
              <a:solidFill>
                <a:prstClr val="black"/>
              </a:solidFill>
              <a:latin typeface="Calibri"/>
              <a:ea typeface="微软雅黑 Light"/>
            </a:endParaRPr>
          </a:p>
        </p:txBody>
      </p:sp>
      <p:sp>
        <p:nvSpPr>
          <p:cNvPr id="7" name="Shape 1628"/>
          <p:cNvSpPr/>
          <p:nvPr/>
        </p:nvSpPr>
        <p:spPr>
          <a:xfrm flipV="1">
            <a:off x="5791225" y="1963436"/>
            <a:ext cx="1" cy="2049549"/>
          </a:xfrm>
          <a:prstGeom prst="line">
            <a:avLst/>
          </a:prstGeom>
          <a:ln w="12700">
            <a:solidFill>
              <a:srgbClr val="A6AAA9"/>
            </a:solidFill>
            <a:miter lim="400000"/>
          </a:ln>
        </p:spPr>
        <p:txBody>
          <a:bodyPr lIns="25400" tIns="25400" rIns="25400" bIns="25400" anchor="ctr"/>
          <a:lstStyle/>
          <a:p>
            <a:pPr defTabSz="1219170"/>
            <a:endParaRPr sz="1733">
              <a:solidFill>
                <a:prstClr val="black"/>
              </a:solidFill>
              <a:latin typeface="Calibri"/>
              <a:ea typeface="微软雅黑 Light"/>
            </a:endParaRPr>
          </a:p>
        </p:txBody>
      </p:sp>
      <p:sp>
        <p:nvSpPr>
          <p:cNvPr id="8" name="Shape 1629"/>
          <p:cNvSpPr/>
          <p:nvPr/>
        </p:nvSpPr>
        <p:spPr>
          <a:xfrm flipV="1">
            <a:off x="7585481" y="3456551"/>
            <a:ext cx="1" cy="1360951"/>
          </a:xfrm>
          <a:prstGeom prst="line">
            <a:avLst/>
          </a:prstGeom>
          <a:ln w="12700">
            <a:solidFill>
              <a:srgbClr val="A6AAA9"/>
            </a:solidFill>
            <a:miter lim="400000"/>
          </a:ln>
        </p:spPr>
        <p:txBody>
          <a:bodyPr lIns="25400" tIns="25400" rIns="25400" bIns="25400" anchor="ctr"/>
          <a:lstStyle/>
          <a:p>
            <a:pPr defTabSz="1219170"/>
            <a:endParaRPr sz="1733">
              <a:solidFill>
                <a:prstClr val="black"/>
              </a:solidFill>
              <a:latin typeface="Calibri"/>
              <a:ea typeface="微软雅黑 Light"/>
            </a:endParaRPr>
          </a:p>
        </p:txBody>
      </p:sp>
      <p:sp>
        <p:nvSpPr>
          <p:cNvPr id="9" name="Shape 1630"/>
          <p:cNvSpPr/>
          <p:nvPr/>
        </p:nvSpPr>
        <p:spPr>
          <a:xfrm>
            <a:off x="2970997" y="3939617"/>
            <a:ext cx="422743"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10" name="Shape 1636"/>
          <p:cNvSpPr/>
          <p:nvPr/>
        </p:nvSpPr>
        <p:spPr>
          <a:xfrm>
            <a:off x="4295908" y="2403782"/>
            <a:ext cx="422744" cy="422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11" name="Shape 1642"/>
          <p:cNvSpPr/>
          <p:nvPr/>
        </p:nvSpPr>
        <p:spPr>
          <a:xfrm>
            <a:off x="5582679" y="1566096"/>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12" name="Shape 1648"/>
          <p:cNvSpPr/>
          <p:nvPr/>
        </p:nvSpPr>
        <p:spPr>
          <a:xfrm>
            <a:off x="7372331" y="4646460"/>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170"/>
            <a:endParaRPr sz="1733">
              <a:solidFill>
                <a:prstClr val="black"/>
              </a:solidFill>
              <a:latin typeface="Calibri"/>
              <a:ea typeface="微软雅黑 Light"/>
            </a:endParaRPr>
          </a:p>
        </p:txBody>
      </p:sp>
      <p:sp>
        <p:nvSpPr>
          <p:cNvPr id="13" name="Shape 1653"/>
          <p:cNvSpPr/>
          <p:nvPr/>
        </p:nvSpPr>
        <p:spPr>
          <a:xfrm>
            <a:off x="3124593" y="5486628"/>
            <a:ext cx="115547" cy="1155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14" name="Shape 1654"/>
          <p:cNvSpPr/>
          <p:nvPr/>
        </p:nvSpPr>
        <p:spPr>
          <a:xfrm>
            <a:off x="4420741" y="4516851"/>
            <a:ext cx="179764" cy="179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15" name="Shape 1655"/>
          <p:cNvSpPr/>
          <p:nvPr/>
        </p:nvSpPr>
        <p:spPr>
          <a:xfrm>
            <a:off x="5675689" y="3901071"/>
            <a:ext cx="231073" cy="231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16" name="Shape 1656"/>
          <p:cNvSpPr/>
          <p:nvPr/>
        </p:nvSpPr>
        <p:spPr>
          <a:xfrm>
            <a:off x="7439490" y="3316506"/>
            <a:ext cx="285751" cy="2857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18" name="Text Placeholder 3"/>
          <p:cNvSpPr txBox="1">
            <a:spLocks/>
          </p:cNvSpPr>
          <p:nvPr/>
        </p:nvSpPr>
        <p:spPr>
          <a:xfrm>
            <a:off x="1828727" y="2416032"/>
            <a:ext cx="2250495"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B/S</a:t>
            </a: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架构</a:t>
            </a:r>
          </a:p>
        </p:txBody>
      </p:sp>
      <p:sp>
        <p:nvSpPr>
          <p:cNvPr id="19" name="Text Placeholder 4"/>
          <p:cNvSpPr txBox="1">
            <a:spLocks/>
          </p:cNvSpPr>
          <p:nvPr/>
        </p:nvSpPr>
        <p:spPr>
          <a:xfrm>
            <a:off x="1783987" y="2819213"/>
            <a:ext cx="2252984" cy="1049674"/>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170">
              <a:lnSpc>
                <a:spcPct val="120000"/>
              </a:lnSpc>
              <a:spcBef>
                <a:spcPts val="1333"/>
              </a:spcBef>
            </a:pPr>
            <a:r>
              <a:rPr lang="zh-CN" altLang="en-US" sz="1333" dirty="0">
                <a:solidFill>
                  <a:prstClr val="black">
                    <a:lumMod val="75000"/>
                    <a:lumOff val="25000"/>
                  </a:prstClr>
                </a:solidFill>
                <a:latin typeface="微软雅黑" pitchFamily="34" charset="-122"/>
                <a:ea typeface="微软雅黑" pitchFamily="34" charset="-122"/>
              </a:rPr>
              <a:t>通过浏览器与服务器端交互，应用程序的逻辑和数据都存储在服务器端。方便网络应用功能升级，为用户提供便利。</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0" name="Text Placeholder 3"/>
          <p:cNvSpPr txBox="1">
            <a:spLocks/>
          </p:cNvSpPr>
          <p:nvPr/>
        </p:nvSpPr>
        <p:spPr>
          <a:xfrm>
            <a:off x="6213966" y="1595488"/>
            <a:ext cx="1855452"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Web 1.0</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1" name="Text Placeholder 4"/>
          <p:cNvSpPr txBox="1">
            <a:spLocks/>
          </p:cNvSpPr>
          <p:nvPr/>
        </p:nvSpPr>
        <p:spPr>
          <a:xfrm>
            <a:off x="6200478" y="1997415"/>
            <a:ext cx="1868940" cy="1096173"/>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170">
              <a:lnSpc>
                <a:spcPct val="120000"/>
              </a:lnSpc>
              <a:spcBef>
                <a:spcPts val="1333"/>
              </a:spcBef>
            </a:pPr>
            <a:r>
              <a:rPr lang="zh-CN" altLang="en-US" sz="1333" dirty="0">
                <a:solidFill>
                  <a:prstClr val="black">
                    <a:lumMod val="75000"/>
                    <a:lumOff val="25000"/>
                  </a:prstClr>
                </a:solidFill>
                <a:latin typeface="微软雅黑" pitchFamily="34" charset="-122"/>
                <a:ea typeface="微软雅黑" pitchFamily="34" charset="-122"/>
              </a:rPr>
              <a:t>“只读”的信息展示平台。网站仅包括超链接在一起的静态内容，缺乏交互，用户缺乏参与感。</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2" name="Text Placeholder 3"/>
          <p:cNvSpPr txBox="1">
            <a:spLocks/>
          </p:cNvSpPr>
          <p:nvPr/>
        </p:nvSpPr>
        <p:spPr>
          <a:xfrm>
            <a:off x="8005836" y="4674101"/>
            <a:ext cx="1854289"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Web 2.0</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 Placeholder 4"/>
          <p:cNvSpPr txBox="1">
            <a:spLocks/>
          </p:cNvSpPr>
          <p:nvPr/>
        </p:nvSpPr>
        <p:spPr>
          <a:xfrm>
            <a:off x="7973408" y="5068886"/>
            <a:ext cx="2252984" cy="864666"/>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170">
              <a:lnSpc>
                <a:spcPct val="120000"/>
              </a:lnSpc>
              <a:spcBef>
                <a:spcPts val="1333"/>
              </a:spcBef>
            </a:pPr>
            <a:r>
              <a:rPr lang="zh-CN" altLang="en-US" sz="1333" dirty="0">
                <a:solidFill>
                  <a:prstClr val="black">
                    <a:lumMod val="75000"/>
                    <a:lumOff val="25000"/>
                  </a:prstClr>
                </a:solidFill>
                <a:latin typeface="微软雅黑" pitchFamily="34" charset="-122"/>
                <a:ea typeface="微软雅黑" pitchFamily="34" charset="-122"/>
              </a:rPr>
              <a:t>“互动”的内容生产网络。它突出了用户生成的内容、可用性和最终用户的互操作性。</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4" name="Text Placeholder 4"/>
          <p:cNvSpPr txBox="1">
            <a:spLocks/>
          </p:cNvSpPr>
          <p:nvPr/>
        </p:nvSpPr>
        <p:spPr>
          <a:xfrm>
            <a:off x="3053797" y="401053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lnSpc>
                <a:spcPts val="1867"/>
              </a:lnSpc>
              <a:spcBef>
                <a:spcPts val="1333"/>
              </a:spcBef>
            </a:pPr>
            <a:r>
              <a:rPr lang="id-ID" sz="1467" dirty="0">
                <a:solidFill>
                  <a:srgbClr val="FCFCFC"/>
                </a:solidFill>
                <a:latin typeface="微软雅黑" panose="020B0503020204020204" pitchFamily="34" charset="-122"/>
                <a:ea typeface="微软雅黑" panose="020B0503020204020204" pitchFamily="34" charset="-122"/>
              </a:rPr>
              <a:t>01</a:t>
            </a:r>
          </a:p>
        </p:txBody>
      </p:sp>
      <p:sp>
        <p:nvSpPr>
          <p:cNvPr id="25" name="Text Placeholder 4"/>
          <p:cNvSpPr txBox="1">
            <a:spLocks/>
          </p:cNvSpPr>
          <p:nvPr/>
        </p:nvSpPr>
        <p:spPr>
          <a:xfrm>
            <a:off x="4378711" y="2460626"/>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lnSpc>
                <a:spcPts val="1867"/>
              </a:lnSpc>
              <a:spcBef>
                <a:spcPts val="1333"/>
              </a:spcBef>
            </a:pPr>
            <a:r>
              <a:rPr lang="id-ID" sz="1467" dirty="0">
                <a:solidFill>
                  <a:srgbClr val="FCFCFC"/>
                </a:solidFill>
                <a:latin typeface="微软雅黑" panose="020B0503020204020204" pitchFamily="34" charset="-122"/>
                <a:ea typeface="微软雅黑" panose="020B0503020204020204" pitchFamily="34" charset="-122"/>
              </a:rPr>
              <a:t>02</a:t>
            </a:r>
          </a:p>
        </p:txBody>
      </p:sp>
      <p:sp>
        <p:nvSpPr>
          <p:cNvPr id="26" name="Text Placeholder 4"/>
          <p:cNvSpPr txBox="1">
            <a:spLocks/>
          </p:cNvSpPr>
          <p:nvPr/>
        </p:nvSpPr>
        <p:spPr>
          <a:xfrm>
            <a:off x="5669265" y="1622943"/>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lnSpc>
                <a:spcPts val="1867"/>
              </a:lnSpc>
              <a:spcBef>
                <a:spcPts val="1333"/>
              </a:spcBef>
            </a:pPr>
            <a:r>
              <a:rPr lang="id-ID" sz="1467" dirty="0">
                <a:solidFill>
                  <a:srgbClr val="FCFCFC"/>
                </a:solidFill>
                <a:latin typeface="微软雅黑" panose="020B0503020204020204" pitchFamily="34" charset="-122"/>
                <a:ea typeface="微软雅黑" panose="020B0503020204020204" pitchFamily="34" charset="-122"/>
              </a:rPr>
              <a:t>03</a:t>
            </a:r>
          </a:p>
        </p:txBody>
      </p:sp>
      <p:sp>
        <p:nvSpPr>
          <p:cNvPr id="27" name="Text Placeholder 4"/>
          <p:cNvSpPr txBox="1">
            <a:spLocks/>
          </p:cNvSpPr>
          <p:nvPr/>
        </p:nvSpPr>
        <p:spPr>
          <a:xfrm>
            <a:off x="7455134" y="472394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lnSpc>
                <a:spcPts val="1867"/>
              </a:lnSpc>
              <a:spcBef>
                <a:spcPts val="1333"/>
              </a:spcBef>
            </a:pPr>
            <a:r>
              <a:rPr lang="id-ID" sz="1467" dirty="0">
                <a:solidFill>
                  <a:srgbClr val="FCFCFC"/>
                </a:solidFill>
                <a:latin typeface="微软雅黑" panose="020B0503020204020204" pitchFamily="34" charset="-122"/>
                <a:ea typeface="微软雅黑" panose="020B0503020204020204" pitchFamily="34" charset="-122"/>
              </a:rPr>
              <a:t>04</a:t>
            </a:r>
          </a:p>
        </p:txBody>
      </p:sp>
      <p:sp>
        <p:nvSpPr>
          <p:cNvPr id="28" name="Shape 1625"/>
          <p:cNvSpPr/>
          <p:nvPr/>
        </p:nvSpPr>
        <p:spPr>
          <a:xfrm>
            <a:off x="9701600" y="2138056"/>
            <a:ext cx="1386955" cy="138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defTabSz="1219170"/>
            <a:endParaRPr sz="1733">
              <a:solidFill>
                <a:prstClr val="black"/>
              </a:solidFill>
              <a:latin typeface="Calibri"/>
              <a:ea typeface="微软雅黑 Light"/>
            </a:endParaRPr>
          </a:p>
        </p:txBody>
      </p:sp>
      <p:sp>
        <p:nvSpPr>
          <p:cNvPr id="29" name="Shape 1657"/>
          <p:cNvSpPr/>
          <p:nvPr/>
        </p:nvSpPr>
        <p:spPr>
          <a:xfrm>
            <a:off x="10188311" y="2189209"/>
            <a:ext cx="413531" cy="42274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defTabSz="1219170"/>
            <a:endParaRPr sz="1733">
              <a:solidFill>
                <a:prstClr val="black"/>
              </a:solidFill>
              <a:latin typeface="Calibri"/>
              <a:ea typeface="微软雅黑 Light"/>
            </a:endParaRPr>
          </a:p>
        </p:txBody>
      </p:sp>
      <p:sp>
        <p:nvSpPr>
          <p:cNvPr id="30" name="Text Placeholder 3"/>
          <p:cNvSpPr txBox="1">
            <a:spLocks/>
          </p:cNvSpPr>
          <p:nvPr/>
        </p:nvSpPr>
        <p:spPr>
          <a:xfrm>
            <a:off x="9922174" y="2432275"/>
            <a:ext cx="1020016" cy="1024276"/>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spcBef>
                <a:spcPts val="1333"/>
              </a:spcBef>
            </a:pPr>
            <a:r>
              <a:rPr lang="zh-CN" altLang="en-US" sz="1867" b="1" dirty="0">
                <a:solidFill>
                  <a:prstClr val="white"/>
                </a:solidFill>
                <a:latin typeface="微软雅黑" panose="020B0503020204020204" pitchFamily="34" charset="-122"/>
                <a:ea typeface="微软雅黑" panose="020B0503020204020204" pitchFamily="34" charset="-122"/>
              </a:rPr>
              <a:t>博客系统百花齐放</a:t>
            </a:r>
            <a:endParaRPr lang="id-ID" sz="1867" b="1" dirty="0">
              <a:solidFill>
                <a:prstClr val="white"/>
              </a:solidFill>
              <a:latin typeface="微软雅黑" panose="020B0503020204020204" pitchFamily="34" charset="-122"/>
              <a:ea typeface="微软雅黑" panose="020B0503020204020204" pitchFamily="34" charset="-122"/>
            </a:endParaRPr>
          </a:p>
        </p:txBody>
      </p:sp>
      <p:sp>
        <p:nvSpPr>
          <p:cNvPr id="31"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7FE234F3-0746-49F3-AACC-FACFE14C8099}"/>
              </a:ext>
            </a:extLst>
          </p:cNvPr>
          <p:cNvSpPr txBox="1">
            <a:spLocks noChangeArrowheads="1"/>
          </p:cNvSpPr>
          <p:nvPr/>
        </p:nvSpPr>
        <p:spPr bwMode="auto">
          <a:xfrm>
            <a:off x="5046628" y="451195"/>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选题背景与意义</a:t>
            </a:r>
          </a:p>
        </p:txBody>
      </p:sp>
      <p:sp>
        <p:nvSpPr>
          <p:cNvPr id="3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24D87A1B-4A50-41C0-83DF-1C322A009C83}"/>
              </a:ext>
            </a:extLst>
          </p:cNvPr>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p>
        </p:txBody>
      </p:sp>
      <p:cxnSp>
        <p:nvCxnSpPr>
          <p:cNvPr id="34" name="直接连接符 3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4704DC94-6B8E-447A-9F88-CAAA18F93F60}"/>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000"/>
                            </p:stCondLst>
                            <p:childTnLst>
                              <p:par>
                                <p:cTn id="28" presetID="18" presetClass="entr" presetSubtype="12" fill="hold" grpId="0"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strips(downLeft)">
                                      <p:cBhvr>
                                        <p:cTn id="30" dur="500"/>
                                        <p:tgtEl>
                                          <p:spTgt spid="3">
                                            <p:txEl>
                                              <p:pRg st="0" end="0"/>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strips(downLeft)">
                                      <p:cBhvr>
                                        <p:cTn id="33" dur="500"/>
                                        <p:tgtEl>
                                          <p:spTgt spid="4">
                                            <p:txEl>
                                              <p:pRg st="0" end="0"/>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par>
                          <p:cTn id="53" fill="hold">
                            <p:stCondLst>
                              <p:cond delay="4000"/>
                            </p:stCondLst>
                            <p:childTnLst>
                              <p:par>
                                <p:cTn id="54" presetID="18" presetClass="entr" presetSubtype="12"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strips(downLeft)">
                                      <p:cBhvr>
                                        <p:cTn id="56" dur="500"/>
                                        <p:tgtEl>
                                          <p:spTgt spid="18"/>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strips(downRight)">
                                      <p:cBhvr>
                                        <p:cTn id="82" dur="500"/>
                                        <p:tgtEl>
                                          <p:spTgt spid="20"/>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downRight)">
                                      <p:cBhvr>
                                        <p:cTn id="85" dur="500"/>
                                        <p:tgtEl>
                                          <p:spTgt spid="21"/>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par>
                          <p:cTn id="105" fill="hold">
                            <p:stCondLst>
                              <p:cond delay="8000"/>
                            </p:stCondLst>
                            <p:childTnLst>
                              <p:par>
                                <p:cTn id="106" presetID="18" presetClass="entr" presetSubtype="6"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strips(downRight)">
                                      <p:cBhvr>
                                        <p:cTn id="108" dur="500"/>
                                        <p:tgtEl>
                                          <p:spTgt spid="22"/>
                                        </p:tgtEl>
                                      </p:cBhvr>
                                    </p:animEffect>
                                  </p:childTnLst>
                                </p:cTn>
                              </p:par>
                              <p:par>
                                <p:cTn id="109" presetID="18" presetClass="entr" presetSubtype="6"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strips(downRight)">
                                      <p:cBhvr>
                                        <p:cTn id="111" dur="500"/>
                                        <p:tgtEl>
                                          <p:spTgt spid="23"/>
                                        </p:tgtEl>
                                      </p:cBhvr>
                                    </p:animEffect>
                                  </p:childTnLst>
                                </p:cTn>
                              </p:par>
                            </p:childTnLst>
                          </p:cTn>
                        </p:par>
                        <p:par>
                          <p:cTn id="112" fill="hold">
                            <p:stCondLst>
                              <p:cond delay="8500"/>
                            </p:stCondLst>
                            <p:childTnLst>
                              <p:par>
                                <p:cTn id="113" presetID="1"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27" presetClass="emph" presetSubtype="0" fill="remove" grpId="1" nodeType="withEffect">
                                  <p:stCondLst>
                                    <p:cond delay="0"/>
                                  </p:stCondLst>
                                  <p:childTnLst>
                                    <p:animClr clrSpc="rgb" dir="cw">
                                      <p:cBhvr override="childStyle">
                                        <p:cTn id="116" dur="250" autoRev="1" fill="remove"/>
                                        <p:tgtEl>
                                          <p:spTgt spid="28"/>
                                        </p:tgtEl>
                                        <p:attrNameLst>
                                          <p:attrName>style.color</p:attrName>
                                        </p:attrNameLst>
                                      </p:cBhvr>
                                      <p:to>
                                        <a:schemeClr val="bg1"/>
                                      </p:to>
                                    </p:animClr>
                                    <p:animClr clrSpc="rgb" dir="cw">
                                      <p:cBhvr>
                                        <p:cTn id="117" dur="250" autoRev="1" fill="remove"/>
                                        <p:tgtEl>
                                          <p:spTgt spid="28"/>
                                        </p:tgtEl>
                                        <p:attrNameLst>
                                          <p:attrName>fillcolor</p:attrName>
                                        </p:attrNameLst>
                                      </p:cBhvr>
                                      <p:to>
                                        <a:schemeClr val="bg1"/>
                                      </p:to>
                                    </p:animClr>
                                    <p:set>
                                      <p:cBhvr>
                                        <p:cTn id="118" dur="250" autoRev="1" fill="remove"/>
                                        <p:tgtEl>
                                          <p:spTgt spid="28"/>
                                        </p:tgtEl>
                                        <p:attrNameLst>
                                          <p:attrName>fill.type</p:attrName>
                                        </p:attrNameLst>
                                      </p:cBhvr>
                                      <p:to>
                                        <p:strVal val="solid"/>
                                      </p:to>
                                    </p:set>
                                    <p:set>
                                      <p:cBhvr>
                                        <p:cTn id="119" dur="250" autoRev="1" fill="remove"/>
                                        <p:tgtEl>
                                          <p:spTgt spid="28"/>
                                        </p:tgtEl>
                                        <p:attrNameLst>
                                          <p:attrName>fill.on</p:attrName>
                                        </p:attrNameLst>
                                      </p:cBhvr>
                                      <p:to>
                                        <p:strVal val="true"/>
                                      </p:to>
                                    </p:set>
                                  </p:childTnLst>
                                </p:cTn>
                              </p:par>
                            </p:childTnLst>
                          </p:cTn>
                        </p:par>
                        <p:par>
                          <p:cTn id="120" fill="hold">
                            <p:stCondLst>
                              <p:cond delay="9000"/>
                            </p:stCondLst>
                            <p:childTnLst>
                              <p:par>
                                <p:cTn id="121" presetID="10" presetClass="entr" presetSubtype="0"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98880" y="1664216"/>
            <a:ext cx="9794240" cy="18607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9" name="TextBox 38"/>
          <p:cNvSpPr txBox="1"/>
          <p:nvPr/>
        </p:nvSpPr>
        <p:spPr>
          <a:xfrm>
            <a:off x="1595500" y="1988841"/>
            <a:ext cx="9001000" cy="1156855"/>
          </a:xfrm>
          <a:prstGeom prst="rect">
            <a:avLst/>
          </a:prstGeom>
          <a:noFill/>
        </p:spPr>
        <p:txBody>
          <a:bodyPr wrap="square" lIns="0" tIns="0" rIns="0" bIns="0" rtlCol="0">
            <a:spAutoFit/>
          </a:bodyPr>
          <a:lstStyle/>
          <a:p>
            <a:pPr algn="just" defTabSz="1219170">
              <a:lnSpc>
                <a:spcPct val="120000"/>
              </a:lnSpc>
            </a:pPr>
            <a:r>
              <a:rPr lang="en-US" altLang="zh-CN" sz="1600" dirty="0">
                <a:solidFill>
                  <a:prstClr val="black">
                    <a:lumMod val="75000"/>
                    <a:lumOff val="25000"/>
                  </a:prstClr>
                </a:solidFill>
                <a:latin typeface="微软雅黑" pitchFamily="34" charset="-122"/>
                <a:ea typeface="微软雅黑" pitchFamily="34" charset="-122"/>
              </a:rPr>
              <a:t>18</a:t>
            </a:r>
            <a:r>
              <a:rPr lang="zh-CN" altLang="en-US" sz="1600" dirty="0">
                <a:solidFill>
                  <a:prstClr val="black">
                    <a:lumMod val="75000"/>
                    <a:lumOff val="25000"/>
                  </a:prstClr>
                </a:solidFill>
                <a:latin typeface="微软雅黑" pitchFamily="34" charset="-122"/>
                <a:ea typeface="微软雅黑" pitchFamily="34" charset="-122"/>
              </a:rPr>
              <a:t>年前，美国科技博主</a:t>
            </a:r>
            <a:r>
              <a:rPr lang="en-US" altLang="zh-CN" sz="1600" dirty="0">
                <a:solidFill>
                  <a:prstClr val="black">
                    <a:lumMod val="75000"/>
                    <a:lumOff val="25000"/>
                  </a:prstClr>
                </a:solidFill>
                <a:latin typeface="微软雅黑" pitchFamily="34" charset="-122"/>
                <a:ea typeface="微软雅黑" pitchFamily="34" charset="-122"/>
              </a:rPr>
              <a:t>John Gruber</a:t>
            </a:r>
            <a:r>
              <a:rPr lang="zh-CN" altLang="en-US" sz="1600" dirty="0">
                <a:solidFill>
                  <a:prstClr val="black">
                    <a:lumMod val="75000"/>
                    <a:lumOff val="25000"/>
                  </a:prstClr>
                </a:solidFill>
                <a:latin typeface="微软雅黑" pitchFamily="34" charset="-122"/>
                <a:ea typeface="微软雅黑" pitchFamily="34" charset="-122"/>
              </a:rPr>
              <a:t>希望“用一种易读易写的纯文本格式写作，并可将其转换为有效的 </a:t>
            </a:r>
            <a:r>
              <a:rPr lang="en-US" altLang="zh-CN" sz="1600" dirty="0">
                <a:solidFill>
                  <a:prstClr val="black">
                    <a:lumMod val="75000"/>
                    <a:lumOff val="25000"/>
                  </a:prstClr>
                </a:solidFill>
                <a:latin typeface="微软雅黑" pitchFamily="34" charset="-122"/>
                <a:ea typeface="微软雅黑" pitchFamily="34" charset="-122"/>
              </a:rPr>
              <a:t>XHTML (</a:t>
            </a:r>
            <a:r>
              <a:rPr lang="zh-CN" altLang="en-US" sz="1600" dirty="0">
                <a:solidFill>
                  <a:prstClr val="black">
                    <a:lumMod val="75000"/>
                    <a:lumOff val="25000"/>
                  </a:prstClr>
                </a:solidFill>
                <a:latin typeface="微软雅黑" pitchFamily="34" charset="-122"/>
                <a:ea typeface="微软雅黑" pitchFamily="34" charset="-122"/>
              </a:rPr>
              <a:t>或 </a:t>
            </a:r>
            <a:r>
              <a:rPr lang="en-US" altLang="zh-CN" sz="1600" dirty="0">
                <a:solidFill>
                  <a:prstClr val="black">
                    <a:lumMod val="75000"/>
                    <a:lumOff val="25000"/>
                  </a:prstClr>
                </a:solidFill>
                <a:latin typeface="微软雅黑" pitchFamily="34" charset="-122"/>
                <a:ea typeface="微软雅黑" pitchFamily="34" charset="-122"/>
              </a:rPr>
              <a:t>HTML)”</a:t>
            </a:r>
            <a:r>
              <a:rPr lang="zh-CN" altLang="en-US" sz="1600" dirty="0">
                <a:solidFill>
                  <a:prstClr val="black">
                    <a:lumMod val="75000"/>
                    <a:lumOff val="25000"/>
                  </a:prstClr>
                </a:solidFill>
                <a:latin typeface="微软雅黑" pitchFamily="34" charset="-122"/>
                <a:ea typeface="微软雅黑" pitchFamily="34" charset="-122"/>
              </a:rPr>
              <a:t>，于是在 </a:t>
            </a:r>
            <a:r>
              <a:rPr lang="en-US" altLang="zh-CN" sz="1600" dirty="0">
                <a:solidFill>
                  <a:prstClr val="black">
                    <a:lumMod val="75000"/>
                    <a:lumOff val="25000"/>
                  </a:prstClr>
                </a:solidFill>
                <a:latin typeface="微软雅黑" pitchFamily="34" charset="-122"/>
                <a:ea typeface="微软雅黑" pitchFamily="34" charset="-122"/>
              </a:rPr>
              <a:t>2004 </a:t>
            </a:r>
            <a:r>
              <a:rPr lang="zh-CN" altLang="en-US" sz="1600" dirty="0">
                <a:solidFill>
                  <a:prstClr val="black">
                    <a:lumMod val="75000"/>
                    <a:lumOff val="25000"/>
                  </a:prstClr>
                </a:solidFill>
                <a:latin typeface="微软雅黑" pitchFamily="34" charset="-122"/>
                <a:ea typeface="微软雅黑" pitchFamily="34" charset="-122"/>
              </a:rPr>
              <a:t>年 </a:t>
            </a:r>
            <a:r>
              <a:rPr lang="en-US" altLang="zh-CN" sz="1600" dirty="0">
                <a:solidFill>
                  <a:prstClr val="black">
                    <a:lumMod val="75000"/>
                    <a:lumOff val="25000"/>
                  </a:prstClr>
                </a:solidFill>
                <a:latin typeface="微软雅黑" pitchFamily="34" charset="-122"/>
                <a:ea typeface="微软雅黑" pitchFamily="34" charset="-122"/>
              </a:rPr>
              <a:t>3 </a:t>
            </a:r>
            <a:r>
              <a:rPr lang="zh-CN" altLang="en-US" sz="1600" dirty="0">
                <a:solidFill>
                  <a:prstClr val="black">
                    <a:lumMod val="75000"/>
                    <a:lumOff val="25000"/>
                  </a:prstClr>
                </a:solidFill>
                <a:latin typeface="微软雅黑" pitchFamily="34" charset="-122"/>
                <a:ea typeface="微软雅黑" pitchFamily="34" charset="-122"/>
              </a:rPr>
              <a:t>月 </a:t>
            </a:r>
            <a:r>
              <a:rPr lang="en-US" altLang="zh-CN" sz="1600" dirty="0">
                <a:solidFill>
                  <a:prstClr val="black">
                    <a:lumMod val="75000"/>
                    <a:lumOff val="25000"/>
                  </a:prstClr>
                </a:solidFill>
                <a:latin typeface="微软雅黑" pitchFamily="34" charset="-122"/>
                <a:ea typeface="微软雅黑" pitchFamily="34" charset="-122"/>
              </a:rPr>
              <a:t>19 </a:t>
            </a:r>
            <a:r>
              <a:rPr lang="zh-CN" altLang="en-US" sz="1600" dirty="0">
                <a:solidFill>
                  <a:prstClr val="black">
                    <a:lumMod val="75000"/>
                    <a:lumOff val="25000"/>
                  </a:prstClr>
                </a:solidFill>
                <a:latin typeface="微软雅黑" pitchFamily="34" charset="-122"/>
                <a:ea typeface="微软雅黑" pitchFamily="34" charset="-122"/>
              </a:rPr>
              <a:t>日推出初代 </a:t>
            </a:r>
            <a:r>
              <a:rPr lang="en-US" altLang="zh-CN" sz="1600" dirty="0">
                <a:solidFill>
                  <a:prstClr val="black">
                    <a:lumMod val="75000"/>
                    <a:lumOff val="25000"/>
                  </a:prstClr>
                </a:solidFill>
                <a:latin typeface="微软雅黑" pitchFamily="34" charset="-122"/>
                <a:ea typeface="微软雅黑" pitchFamily="34" charset="-122"/>
              </a:rPr>
              <a:t>Markdown</a:t>
            </a:r>
            <a:r>
              <a:rPr lang="zh-CN" altLang="en-US" sz="1600" dirty="0">
                <a:solidFill>
                  <a:prstClr val="black">
                    <a:lumMod val="75000"/>
                    <a:lumOff val="25000"/>
                  </a:prstClr>
                </a:solidFill>
                <a:latin typeface="微软雅黑" pitchFamily="34" charset="-122"/>
                <a:ea typeface="微软雅黑" pitchFamily="34" charset="-122"/>
              </a:rPr>
              <a:t>。随后，在</a:t>
            </a:r>
            <a:r>
              <a:rPr lang="en-US" altLang="zh-CN" sz="1600" dirty="0">
                <a:solidFill>
                  <a:prstClr val="black">
                    <a:lumMod val="75000"/>
                    <a:lumOff val="25000"/>
                  </a:prstClr>
                </a:solidFill>
                <a:latin typeface="微软雅黑" pitchFamily="34" charset="-122"/>
                <a:ea typeface="微软雅黑" pitchFamily="34" charset="-122"/>
              </a:rPr>
              <a:t>Aaron Swartz</a:t>
            </a:r>
            <a:r>
              <a:rPr lang="zh-CN" altLang="en-US" sz="1600" dirty="0">
                <a:solidFill>
                  <a:prstClr val="black">
                    <a:lumMod val="75000"/>
                    <a:lumOff val="25000"/>
                  </a:prstClr>
                </a:solidFill>
                <a:latin typeface="微软雅黑" pitchFamily="34" charset="-122"/>
                <a:ea typeface="微软雅黑" pitchFamily="34" charset="-122"/>
              </a:rPr>
              <a:t>的帮助下，</a:t>
            </a:r>
            <a:r>
              <a:rPr lang="en-US" altLang="zh-CN" sz="1600" dirty="0">
                <a:solidFill>
                  <a:prstClr val="black">
                    <a:lumMod val="75000"/>
                    <a:lumOff val="25000"/>
                  </a:prstClr>
                </a:solidFill>
                <a:latin typeface="微软雅黑" pitchFamily="34" charset="-122"/>
                <a:ea typeface="微软雅黑" pitchFamily="34" charset="-122"/>
              </a:rPr>
              <a:t>Markdown</a:t>
            </a:r>
            <a:r>
              <a:rPr lang="zh-CN" altLang="en-US" sz="1600" dirty="0">
                <a:solidFill>
                  <a:prstClr val="black">
                    <a:lumMod val="75000"/>
                    <a:lumOff val="25000"/>
                  </a:prstClr>
                </a:solidFill>
                <a:latin typeface="微软雅黑" pitchFamily="34" charset="-122"/>
                <a:ea typeface="微软雅黑" pitchFamily="34" charset="-122"/>
              </a:rPr>
              <a:t>的语法不断完善，并逐渐走进大众的视野。随着</a:t>
            </a:r>
            <a:r>
              <a:rPr lang="en-US" altLang="zh-CN" sz="1600" dirty="0">
                <a:solidFill>
                  <a:prstClr val="black">
                    <a:lumMod val="75000"/>
                    <a:lumOff val="25000"/>
                  </a:prstClr>
                </a:solidFill>
                <a:latin typeface="微软雅黑" pitchFamily="34" charset="-122"/>
                <a:ea typeface="微软雅黑" pitchFamily="34" charset="-122"/>
              </a:rPr>
              <a:t>Web2.0</a:t>
            </a:r>
            <a:r>
              <a:rPr lang="zh-CN" altLang="en-US" sz="1600" dirty="0">
                <a:solidFill>
                  <a:prstClr val="black">
                    <a:lumMod val="75000"/>
                    <a:lumOff val="25000"/>
                  </a:prstClr>
                </a:solidFill>
                <a:latin typeface="微软雅黑" pitchFamily="34" charset="-122"/>
                <a:ea typeface="微软雅黑" pitchFamily="34" charset="-122"/>
              </a:rPr>
              <a:t>时代的到来，</a:t>
            </a:r>
            <a:r>
              <a:rPr lang="en-US" altLang="zh-CN" sz="1600" dirty="0">
                <a:solidFill>
                  <a:prstClr val="black">
                    <a:lumMod val="75000"/>
                    <a:lumOff val="25000"/>
                  </a:prstClr>
                </a:solidFill>
                <a:latin typeface="微软雅黑" pitchFamily="34" charset="-122"/>
                <a:ea typeface="微软雅黑" pitchFamily="34" charset="-122"/>
              </a:rPr>
              <a:t>Markdown</a:t>
            </a:r>
            <a:r>
              <a:rPr lang="zh-CN" altLang="en-US" sz="1600" dirty="0">
                <a:solidFill>
                  <a:prstClr val="black">
                    <a:lumMod val="75000"/>
                    <a:lumOff val="25000"/>
                  </a:prstClr>
                </a:solidFill>
                <a:latin typeface="微软雅黑" pitchFamily="34" charset="-122"/>
                <a:ea typeface="微软雅黑" pitchFamily="34" charset="-122"/>
              </a:rPr>
              <a:t>凭借其在写作和预览上的便利性，受到越来越多程序开发者和博文写作者的欢迎。</a:t>
            </a:r>
            <a:endParaRPr lang="en-US" altLang="zh-CN" sz="1600" dirty="0">
              <a:solidFill>
                <a:prstClr val="black">
                  <a:lumMod val="75000"/>
                  <a:lumOff val="25000"/>
                </a:prstClr>
              </a:solidFill>
              <a:latin typeface="微软雅黑" pitchFamily="34" charset="-122"/>
              <a:ea typeface="微软雅黑" pitchFamily="34" charset="-122"/>
            </a:endParaRPr>
          </a:p>
        </p:txBody>
      </p:sp>
      <p:sp>
        <p:nvSpPr>
          <p:cNvPr id="40" name="矩形 93"/>
          <p:cNvSpPr/>
          <p:nvPr/>
        </p:nvSpPr>
        <p:spPr>
          <a:xfrm>
            <a:off x="1148656" y="16047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1" name="矩形 93"/>
          <p:cNvSpPr/>
          <p:nvPr/>
        </p:nvSpPr>
        <p:spPr>
          <a:xfrm rot="10800000">
            <a:off x="10661961" y="32001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2" name="Freeform 5"/>
          <p:cNvSpPr>
            <a:spLocks/>
          </p:cNvSpPr>
          <p:nvPr/>
        </p:nvSpPr>
        <p:spPr bwMode="auto">
          <a:xfrm>
            <a:off x="4006635"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zh-CN" altLang="en-US" sz="2400">
              <a:solidFill>
                <a:prstClr val="white"/>
              </a:solidFill>
              <a:latin typeface="Calibri"/>
              <a:ea typeface="宋体" panose="02010600030101010101" pitchFamily="2" charset="-122"/>
            </a:endParaRPr>
          </a:p>
        </p:txBody>
      </p:sp>
      <p:sp>
        <p:nvSpPr>
          <p:cNvPr id="43" name="TextBox 42"/>
          <p:cNvSpPr txBox="1"/>
          <p:nvPr/>
        </p:nvSpPr>
        <p:spPr>
          <a:xfrm>
            <a:off x="4339269" y="4699205"/>
            <a:ext cx="129204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zh-CN" altLang="en-US" sz="2400" b="1" dirty="0">
                <a:solidFill>
                  <a:prstClr val="white"/>
                </a:solidFill>
              </a:rPr>
              <a:t>简书</a:t>
            </a:r>
          </a:p>
        </p:txBody>
      </p:sp>
      <p:sp>
        <p:nvSpPr>
          <p:cNvPr id="44" name="Freeform 5"/>
          <p:cNvSpPr>
            <a:spLocks/>
          </p:cNvSpPr>
          <p:nvPr/>
        </p:nvSpPr>
        <p:spPr bwMode="auto">
          <a:xfrm>
            <a:off x="1881232"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zh-CN" altLang="en-US" sz="2400">
              <a:solidFill>
                <a:prstClr val="white"/>
              </a:solidFill>
              <a:latin typeface="Calibri"/>
              <a:ea typeface="宋体" panose="02010600030101010101" pitchFamily="2" charset="-122"/>
            </a:endParaRPr>
          </a:p>
        </p:txBody>
      </p:sp>
      <p:sp>
        <p:nvSpPr>
          <p:cNvPr id="45" name="Freeform 5"/>
          <p:cNvSpPr>
            <a:spLocks/>
          </p:cNvSpPr>
          <p:nvPr/>
        </p:nvSpPr>
        <p:spPr bwMode="auto">
          <a:xfrm>
            <a:off x="6132038"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zh-CN" altLang="en-US" sz="2400">
              <a:solidFill>
                <a:prstClr val="white"/>
              </a:solidFill>
              <a:latin typeface="Calibri"/>
              <a:ea typeface="宋体" panose="02010600030101010101" pitchFamily="2" charset="-122"/>
            </a:endParaRPr>
          </a:p>
        </p:txBody>
      </p:sp>
      <p:sp>
        <p:nvSpPr>
          <p:cNvPr id="46" name="Freeform 5"/>
          <p:cNvSpPr>
            <a:spLocks/>
          </p:cNvSpPr>
          <p:nvPr/>
        </p:nvSpPr>
        <p:spPr bwMode="auto">
          <a:xfrm>
            <a:off x="8257440"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zh-CN" altLang="en-US" sz="2400">
              <a:solidFill>
                <a:prstClr val="white"/>
              </a:solidFill>
              <a:latin typeface="Calibri"/>
              <a:ea typeface="宋体" panose="02010600030101010101" pitchFamily="2" charset="-122"/>
            </a:endParaRPr>
          </a:p>
        </p:txBody>
      </p:sp>
      <p:sp>
        <p:nvSpPr>
          <p:cNvPr id="47" name="TextBox 46"/>
          <p:cNvSpPr txBox="1"/>
          <p:nvPr/>
        </p:nvSpPr>
        <p:spPr>
          <a:xfrm>
            <a:off x="2223870" y="4699205"/>
            <a:ext cx="129204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en-US" altLang="zh-CN" sz="2400" b="1" dirty="0">
                <a:solidFill>
                  <a:prstClr val="white"/>
                </a:solidFill>
              </a:rPr>
              <a:t>GitHub</a:t>
            </a:r>
            <a:endParaRPr lang="zh-CN" altLang="en-US" sz="2400" b="1" dirty="0">
              <a:solidFill>
                <a:prstClr val="white"/>
              </a:solidFill>
            </a:endParaRPr>
          </a:p>
        </p:txBody>
      </p:sp>
      <p:sp>
        <p:nvSpPr>
          <p:cNvPr id="48" name="TextBox 47"/>
          <p:cNvSpPr txBox="1"/>
          <p:nvPr/>
        </p:nvSpPr>
        <p:spPr>
          <a:xfrm>
            <a:off x="6464672" y="4699205"/>
            <a:ext cx="129204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en-US" altLang="zh-CN" sz="2400" b="1" dirty="0">
                <a:solidFill>
                  <a:prstClr val="white"/>
                </a:solidFill>
              </a:rPr>
              <a:t>CSDN</a:t>
            </a:r>
            <a:endParaRPr lang="zh-CN" altLang="en-US" sz="2400" b="1" dirty="0">
              <a:solidFill>
                <a:prstClr val="white"/>
              </a:solidFill>
            </a:endParaRPr>
          </a:p>
        </p:txBody>
      </p:sp>
      <p:sp>
        <p:nvSpPr>
          <p:cNvPr id="49" name="TextBox 48"/>
          <p:cNvSpPr txBox="1"/>
          <p:nvPr/>
        </p:nvSpPr>
        <p:spPr>
          <a:xfrm>
            <a:off x="8590074" y="4699205"/>
            <a:ext cx="129204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zh-CN" altLang="en-US" sz="2400" b="1" dirty="0">
                <a:solidFill>
                  <a:prstClr val="white"/>
                </a:solidFill>
              </a:rPr>
              <a:t>印象笔记</a:t>
            </a:r>
          </a:p>
        </p:txBody>
      </p:sp>
      <p:sp>
        <p:nvSpPr>
          <p:cNvPr id="15"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11BFBA7F-CC6E-4CEB-88A5-A9335D73CE00}"/>
              </a:ext>
            </a:extLst>
          </p:cNvPr>
          <p:cNvSpPr txBox="1">
            <a:spLocks noChangeArrowheads="1"/>
          </p:cNvSpPr>
          <p:nvPr/>
        </p:nvSpPr>
        <p:spPr bwMode="auto">
          <a:xfrm>
            <a:off x="5046627" y="451195"/>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选题背景与意义</a:t>
            </a:r>
          </a:p>
        </p:txBody>
      </p:sp>
      <p:sp>
        <p:nvSpPr>
          <p:cNvPr id="16"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EAED2BA9-11C0-4947-BF6B-72029C6B8590}"/>
              </a:ext>
            </a:extLst>
          </p:cNvPr>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p>
        </p:txBody>
      </p:sp>
      <p:cxnSp>
        <p:nvCxnSpPr>
          <p:cNvPr id="17" name="直接连接符 16"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4024B883-94A6-45E1-AF42-34ED88413C8E}"/>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5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fltVal val="0.5"/>
                                          </p:val>
                                        </p:tav>
                                        <p:tav tm="100000">
                                          <p:val>
                                            <p:strVal val="#ppt_x"/>
                                          </p:val>
                                        </p:tav>
                                      </p:tavLst>
                                    </p:anim>
                                    <p:anim calcmode="lin" valueType="num">
                                      <p:cBhvr>
                                        <p:cTn id="18" dur="500" fill="hold"/>
                                        <p:tgtEl>
                                          <p:spTgt spid="41"/>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55425" y="1908447"/>
            <a:ext cx="3561372" cy="1686613"/>
          </a:xfrm>
          <a:prstGeom prst="roundRect">
            <a:avLst>
              <a:gd name="adj" fmla="val 6918"/>
            </a:avLst>
          </a:prstGeom>
          <a:noFill/>
          <a:ln w="12700">
            <a:solidFill>
              <a:srgbClr val="A6AAA9"/>
            </a:solidFill>
            <a:miter lim="400000"/>
          </a:ln>
        </p:spPr>
        <p:txBody>
          <a:bodyPr lIns="19051" tIns="19051" rIns="19051" bIns="19051" anchor="ctr"/>
          <a:lstStyle/>
          <a:p>
            <a:pPr defTabSz="1219170"/>
            <a:endParaRPr sz="1733">
              <a:solidFill>
                <a:prstClr val="black"/>
              </a:solidFill>
              <a:latin typeface="Calibri"/>
              <a:ea typeface="微软雅黑 Light"/>
            </a:endParaRPr>
          </a:p>
        </p:txBody>
      </p:sp>
      <p:sp>
        <p:nvSpPr>
          <p:cNvPr id="3" name="Shape 2013"/>
          <p:cNvSpPr/>
          <p:nvPr/>
        </p:nvSpPr>
        <p:spPr>
          <a:xfrm>
            <a:off x="7055425" y="3838923"/>
            <a:ext cx="3561372" cy="1684827"/>
          </a:xfrm>
          <a:prstGeom prst="roundRect">
            <a:avLst>
              <a:gd name="adj" fmla="val 6925"/>
            </a:avLst>
          </a:prstGeom>
          <a:noFill/>
          <a:ln w="12700">
            <a:solidFill>
              <a:srgbClr val="A6AAA9"/>
            </a:solidFill>
            <a:miter lim="400000"/>
          </a:ln>
        </p:spPr>
        <p:txBody>
          <a:bodyPr lIns="19051" tIns="19051" rIns="19051" bIns="19051" anchor="ctr"/>
          <a:lstStyle/>
          <a:p>
            <a:pPr defTabSz="1219170"/>
            <a:endParaRPr sz="1733">
              <a:solidFill>
                <a:prstClr val="black"/>
              </a:solidFill>
              <a:latin typeface="Calibri"/>
              <a:ea typeface="微软雅黑 Light"/>
            </a:endParaRPr>
          </a:p>
        </p:txBody>
      </p:sp>
      <p:sp>
        <p:nvSpPr>
          <p:cNvPr id="4" name="Shape 2014"/>
          <p:cNvSpPr/>
          <p:nvPr/>
        </p:nvSpPr>
        <p:spPr>
          <a:xfrm>
            <a:off x="1581951" y="3838030"/>
            <a:ext cx="3561372" cy="1686612"/>
          </a:xfrm>
          <a:prstGeom prst="roundRect">
            <a:avLst>
              <a:gd name="adj" fmla="val 6918"/>
            </a:avLst>
          </a:prstGeom>
          <a:noFill/>
          <a:ln w="12700">
            <a:solidFill>
              <a:srgbClr val="A6AAA9"/>
            </a:solidFill>
            <a:miter lim="400000"/>
          </a:ln>
        </p:spPr>
        <p:txBody>
          <a:bodyPr lIns="19051" tIns="19051" rIns="19051" bIns="19051" anchor="ctr"/>
          <a:lstStyle/>
          <a:p>
            <a:pPr defTabSz="1219170"/>
            <a:endParaRPr sz="1733">
              <a:solidFill>
                <a:prstClr val="black"/>
              </a:solidFill>
              <a:latin typeface="Calibri"/>
              <a:ea typeface="微软雅黑 Light"/>
            </a:endParaRPr>
          </a:p>
        </p:txBody>
      </p:sp>
      <p:sp>
        <p:nvSpPr>
          <p:cNvPr id="5" name="Shape 2015"/>
          <p:cNvSpPr/>
          <p:nvPr/>
        </p:nvSpPr>
        <p:spPr>
          <a:xfrm>
            <a:off x="1581951" y="1908447"/>
            <a:ext cx="3561372" cy="1686613"/>
          </a:xfrm>
          <a:prstGeom prst="roundRect">
            <a:avLst>
              <a:gd name="adj" fmla="val 6918"/>
            </a:avLst>
          </a:prstGeom>
          <a:noFill/>
          <a:ln w="12700">
            <a:solidFill>
              <a:srgbClr val="A6AAA9"/>
            </a:solidFill>
            <a:miter lim="400000"/>
          </a:ln>
        </p:spPr>
        <p:txBody>
          <a:bodyPr lIns="19051" tIns="19051" rIns="19051" bIns="19051" anchor="ctr"/>
          <a:lstStyle/>
          <a:p>
            <a:pPr defTabSz="1219170"/>
            <a:endParaRPr sz="1733">
              <a:solidFill>
                <a:prstClr val="black"/>
              </a:solidFill>
              <a:latin typeface="Calibri"/>
              <a:ea typeface="微软雅黑 Light"/>
            </a:endParaRPr>
          </a:p>
        </p:txBody>
      </p:sp>
      <p:sp>
        <p:nvSpPr>
          <p:cNvPr id="6" name="Shape 2016"/>
          <p:cNvSpPr/>
          <p:nvPr/>
        </p:nvSpPr>
        <p:spPr>
          <a:xfrm>
            <a:off x="4651927" y="2276088"/>
            <a:ext cx="2887903" cy="2887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defTabSz="1219170"/>
            <a:endParaRPr sz="1733">
              <a:solidFill>
                <a:prstClr val="black"/>
              </a:solidFill>
              <a:latin typeface="Calibri"/>
              <a:ea typeface="微软雅黑 Light"/>
            </a:endParaRPr>
          </a:p>
        </p:txBody>
      </p:sp>
      <p:sp>
        <p:nvSpPr>
          <p:cNvPr id="7" name="Shape 2021"/>
          <p:cNvSpPr/>
          <p:nvPr/>
        </p:nvSpPr>
        <p:spPr>
          <a:xfrm>
            <a:off x="2329994" y="2468894"/>
            <a:ext cx="2321933" cy="89474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defTabSz="1219170">
              <a:spcBef>
                <a:spcPts val="3333"/>
              </a:spcBef>
            </a:pPr>
            <a:r>
              <a:rPr lang="zh-CN" altLang="en-US" sz="1333" dirty="0">
                <a:solidFill>
                  <a:prstClr val="black">
                    <a:lumMod val="75000"/>
                    <a:lumOff val="25000"/>
                  </a:prstClr>
                </a:solidFill>
                <a:latin typeface="微软雅黑" pitchFamily="34" charset="-122"/>
                <a:ea typeface="微软雅黑" pitchFamily="34" charset="-122"/>
              </a:rPr>
              <a:t>用户只需要编写简单的</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文件即可自动生成网页进行博文记录或信息发布。</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8" name="Shape 2022"/>
          <p:cNvSpPr/>
          <p:nvPr/>
        </p:nvSpPr>
        <p:spPr>
          <a:xfrm>
            <a:off x="2322199" y="2050481"/>
            <a:ext cx="1869332"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写作方便</a:t>
            </a:r>
          </a:p>
        </p:txBody>
      </p:sp>
      <p:sp>
        <p:nvSpPr>
          <p:cNvPr id="9" name="Shape 2023"/>
          <p:cNvSpPr/>
          <p:nvPr/>
        </p:nvSpPr>
        <p:spPr>
          <a:xfrm>
            <a:off x="2329994" y="4405465"/>
            <a:ext cx="2321933" cy="9355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defTabSz="1219170">
              <a:spcBef>
                <a:spcPts val="3333"/>
              </a:spcBef>
            </a:pPr>
            <a:r>
              <a:rPr lang="zh-CN" altLang="en-US" sz="1333" dirty="0">
                <a:solidFill>
                  <a:prstClr val="black">
                    <a:lumMod val="75000"/>
                    <a:lumOff val="25000"/>
                  </a:prstClr>
                </a:solidFill>
                <a:latin typeface="微软雅黑" pitchFamily="34" charset="-122"/>
                <a:ea typeface="微软雅黑" pitchFamily="34" charset="-122"/>
              </a:rPr>
              <a:t>网站风格和主题可以自我定制，而不需要受到商业博客站点的约束。</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10" name="Shape 2024"/>
          <p:cNvSpPr/>
          <p:nvPr/>
        </p:nvSpPr>
        <p:spPr>
          <a:xfrm>
            <a:off x="2322199" y="4015014"/>
            <a:ext cx="1869332"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自我定制</a:t>
            </a:r>
          </a:p>
        </p:txBody>
      </p:sp>
      <p:sp>
        <p:nvSpPr>
          <p:cNvPr id="11" name="Shape 2025"/>
          <p:cNvSpPr/>
          <p:nvPr/>
        </p:nvSpPr>
        <p:spPr>
          <a:xfrm>
            <a:off x="7539829" y="2468894"/>
            <a:ext cx="2312667" cy="10717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defTabSz="1219170">
              <a:spcBef>
                <a:spcPts val="6000"/>
              </a:spcBef>
            </a:pPr>
            <a:r>
              <a:rPr lang="zh-CN" altLang="en-US" sz="1333" dirty="0">
                <a:solidFill>
                  <a:prstClr val="black">
                    <a:lumMod val="75000"/>
                    <a:lumOff val="25000"/>
                  </a:prstClr>
                </a:solidFill>
                <a:latin typeface="微软雅黑" pitchFamily="34" charset="-122"/>
                <a:ea typeface="微软雅黑" pitchFamily="34" charset="-122"/>
              </a:rPr>
              <a:t>只需要专注于写作本身，而不需要受到网站美化、广告弹窗、站外链接等杂乱信息的影响，给作者和读者更好地体验。</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12" name="Shape 2026"/>
          <p:cNvSpPr/>
          <p:nvPr/>
        </p:nvSpPr>
        <p:spPr>
          <a:xfrm>
            <a:off x="7983687" y="2050481"/>
            <a:ext cx="1869332"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简洁专注</a:t>
            </a:r>
          </a:p>
        </p:txBody>
      </p:sp>
      <p:sp>
        <p:nvSpPr>
          <p:cNvPr id="13" name="Shape 2027"/>
          <p:cNvSpPr/>
          <p:nvPr/>
        </p:nvSpPr>
        <p:spPr>
          <a:xfrm>
            <a:off x="7539831" y="4405469"/>
            <a:ext cx="2312667" cy="100238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defTabSz="1219170">
              <a:spcBef>
                <a:spcPts val="6000"/>
              </a:spcBef>
            </a:pPr>
            <a:r>
              <a:rPr lang="zh-CN" altLang="en-US" sz="1333" dirty="0">
                <a:solidFill>
                  <a:prstClr val="black">
                    <a:lumMod val="75000"/>
                    <a:lumOff val="25000"/>
                  </a:prstClr>
                </a:solidFill>
                <a:latin typeface="微软雅黑" pitchFamily="34" charset="-122"/>
                <a:ea typeface="微软雅黑" pitchFamily="34" charset="-122"/>
              </a:rPr>
              <a:t>在这个过程中了解网站搭建的原理，以及加深对</a:t>
            </a:r>
            <a:r>
              <a:rPr lang="en-US" altLang="zh-CN" sz="1333" dirty="0">
                <a:solidFill>
                  <a:prstClr val="black">
                    <a:lumMod val="75000"/>
                    <a:lumOff val="25000"/>
                  </a:prstClr>
                </a:solidFill>
                <a:latin typeface="微软雅黑" pitchFamily="34" charset="-122"/>
                <a:ea typeface="微软雅黑" pitchFamily="34" charset="-122"/>
              </a:rPr>
              <a:t>Java</a:t>
            </a:r>
            <a:r>
              <a:rPr lang="zh-CN" altLang="en-US" sz="1333" dirty="0">
                <a:solidFill>
                  <a:prstClr val="black">
                    <a:lumMod val="75000"/>
                    <a:lumOff val="25000"/>
                  </a:prstClr>
                </a:solidFill>
                <a:latin typeface="微软雅黑" pitchFamily="34" charset="-122"/>
                <a:ea typeface="微软雅黑" pitchFamily="34" charset="-122"/>
              </a:rPr>
              <a:t>服务器端网络编程特别是</a:t>
            </a:r>
            <a:r>
              <a:rPr lang="en-US" altLang="zh-CN" sz="1333" dirty="0">
                <a:solidFill>
                  <a:prstClr val="black">
                    <a:lumMod val="75000"/>
                    <a:lumOff val="25000"/>
                  </a:prstClr>
                </a:solidFill>
                <a:latin typeface="微软雅黑" pitchFamily="34" charset="-122"/>
                <a:ea typeface="微软雅黑" pitchFamily="34" charset="-122"/>
              </a:rPr>
              <a:t>HTTP</a:t>
            </a:r>
            <a:r>
              <a:rPr lang="zh-CN" altLang="en-US" sz="1333" dirty="0">
                <a:solidFill>
                  <a:prstClr val="black">
                    <a:lumMod val="75000"/>
                    <a:lumOff val="25000"/>
                  </a:prstClr>
                </a:solidFill>
                <a:latin typeface="微软雅黑" pitchFamily="34" charset="-122"/>
                <a:ea typeface="微软雅黑" pitchFamily="34" charset="-122"/>
              </a:rPr>
              <a:t>协议的理解与应用。</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14" name="Shape 2028"/>
          <p:cNvSpPr/>
          <p:nvPr/>
        </p:nvSpPr>
        <p:spPr>
          <a:xfrm>
            <a:off x="7983687" y="4015014"/>
            <a:ext cx="1869332" cy="4016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深入网络编程</a:t>
            </a:r>
          </a:p>
        </p:txBody>
      </p:sp>
      <p:grpSp>
        <p:nvGrpSpPr>
          <p:cNvPr id="15" name="Group 2031"/>
          <p:cNvGrpSpPr/>
          <p:nvPr/>
        </p:nvGrpSpPr>
        <p:grpSpPr>
          <a:xfrm>
            <a:off x="1107307" y="2274011"/>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170"/>
              <a:endParaRPr sz="1733">
                <a:solidFill>
                  <a:prstClr val="black"/>
                </a:solidFill>
                <a:latin typeface="Calibri"/>
                <a:ea typeface="微软雅黑 Light"/>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defTabSz="1219170"/>
              <a:endParaRPr sz="1733">
                <a:solidFill>
                  <a:prstClr val="black"/>
                </a:solidFill>
                <a:latin typeface="Calibri"/>
                <a:ea typeface="微软雅黑 Light"/>
              </a:endParaRPr>
            </a:p>
          </p:txBody>
        </p:sp>
      </p:grpSp>
      <p:grpSp>
        <p:nvGrpSpPr>
          <p:cNvPr id="18" name="Group 2034"/>
          <p:cNvGrpSpPr/>
          <p:nvPr/>
        </p:nvGrpSpPr>
        <p:grpSpPr>
          <a:xfrm>
            <a:off x="10128964" y="2271130"/>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170"/>
              <a:endParaRPr sz="1733">
                <a:solidFill>
                  <a:prstClr val="black"/>
                </a:solidFill>
                <a:latin typeface="Calibri"/>
                <a:ea typeface="微软雅黑 Light"/>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defTabSz="1219170"/>
              <a:endParaRPr sz="1733">
                <a:solidFill>
                  <a:prstClr val="black"/>
                </a:solidFill>
                <a:latin typeface="Calibri"/>
                <a:ea typeface="微软雅黑 Light"/>
              </a:endParaRPr>
            </a:p>
          </p:txBody>
        </p:sp>
      </p:grpSp>
      <p:sp>
        <p:nvSpPr>
          <p:cNvPr id="21" name="Shape 2035"/>
          <p:cNvSpPr/>
          <p:nvPr/>
        </p:nvSpPr>
        <p:spPr>
          <a:xfrm>
            <a:off x="10136941" y="420626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defTabSz="1219170"/>
            <a:endParaRPr sz="1733">
              <a:solidFill>
                <a:prstClr val="black"/>
              </a:solidFill>
              <a:latin typeface="Calibri"/>
              <a:ea typeface="微软雅黑 Light"/>
            </a:endParaRPr>
          </a:p>
        </p:txBody>
      </p:sp>
      <p:grpSp>
        <p:nvGrpSpPr>
          <p:cNvPr id="22" name="Group 2040"/>
          <p:cNvGrpSpPr/>
          <p:nvPr/>
        </p:nvGrpSpPr>
        <p:grpSpPr>
          <a:xfrm>
            <a:off x="1111788" y="4203593"/>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170"/>
              <a:endParaRPr sz="1733">
                <a:solidFill>
                  <a:prstClr val="black"/>
                </a:solidFill>
                <a:latin typeface="Calibri"/>
                <a:ea typeface="微软雅黑 Light"/>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defTabSz="1219170"/>
              <a:endParaRPr sz="1733">
                <a:solidFill>
                  <a:prstClr val="black"/>
                </a:solidFill>
                <a:latin typeface="Calibri"/>
                <a:ea typeface="微软雅黑 Light"/>
              </a:endParaRPr>
            </a:p>
          </p:txBody>
        </p:sp>
      </p:grpSp>
      <p:sp>
        <p:nvSpPr>
          <p:cNvPr id="26" name="Text Placeholder 5"/>
          <p:cNvSpPr txBox="1">
            <a:spLocks/>
          </p:cNvSpPr>
          <p:nvPr/>
        </p:nvSpPr>
        <p:spPr>
          <a:xfrm>
            <a:off x="4887635" y="3076959"/>
            <a:ext cx="2495645" cy="1036201"/>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170">
              <a:lnSpc>
                <a:spcPct val="100000"/>
              </a:lnSpc>
              <a:spcBef>
                <a:spcPts val="1333"/>
              </a:spcBef>
            </a:pPr>
            <a:r>
              <a:rPr lang="zh-CN" altLang="en-US" sz="2667" b="1" dirty="0">
                <a:solidFill>
                  <a:prstClr val="white"/>
                </a:solidFill>
                <a:latin typeface="微软雅黑" panose="020B0503020204020204" pitchFamily="34" charset="-122"/>
                <a:ea typeface="微软雅黑" panose="020B0503020204020204" pitchFamily="34" charset="-122"/>
              </a:rPr>
              <a:t>支持</a:t>
            </a:r>
            <a:r>
              <a:rPr lang="en-US" altLang="zh-CN" sz="2667" b="1" dirty="0">
                <a:solidFill>
                  <a:prstClr val="white"/>
                </a:solidFill>
                <a:latin typeface="微软雅黑" panose="020B0503020204020204" pitchFamily="34" charset="-122"/>
                <a:ea typeface="微软雅黑" panose="020B0503020204020204" pitchFamily="34" charset="-122"/>
              </a:rPr>
              <a:t>Markdown</a:t>
            </a:r>
            <a:r>
              <a:rPr lang="zh-CN" altLang="en-US" sz="2667" b="1" dirty="0">
                <a:solidFill>
                  <a:prstClr val="white"/>
                </a:solidFill>
                <a:latin typeface="微软雅黑" panose="020B0503020204020204" pitchFamily="34" charset="-122"/>
                <a:ea typeface="微软雅黑" panose="020B0503020204020204" pitchFamily="34" charset="-122"/>
              </a:rPr>
              <a:t>的静态</a:t>
            </a:r>
            <a:r>
              <a:rPr lang="en-US" altLang="zh-CN" sz="2667" b="1" dirty="0">
                <a:solidFill>
                  <a:prstClr val="white"/>
                </a:solidFill>
                <a:latin typeface="微软雅黑" panose="020B0503020204020204" pitchFamily="34" charset="-122"/>
                <a:ea typeface="微软雅黑" panose="020B0503020204020204" pitchFamily="34" charset="-122"/>
              </a:rPr>
              <a:t>Web</a:t>
            </a:r>
            <a:r>
              <a:rPr lang="zh-CN" altLang="en-US" sz="2667" b="1" dirty="0">
                <a:solidFill>
                  <a:prstClr val="white"/>
                </a:solidFill>
                <a:latin typeface="微软雅黑" panose="020B0503020204020204" pitchFamily="34" charset="-122"/>
                <a:ea typeface="微软雅黑" panose="020B0503020204020204" pitchFamily="34" charset="-122"/>
              </a:rPr>
              <a:t>服务器</a:t>
            </a:r>
            <a:endParaRPr lang="en-GB" altLang="zh-CN" sz="2667" b="1" dirty="0">
              <a:solidFill>
                <a:prstClr val="white"/>
              </a:solidFill>
              <a:latin typeface="微软雅黑" panose="020B0503020204020204" pitchFamily="34" charset="-122"/>
              <a:ea typeface="微软雅黑" panose="020B0503020204020204" pitchFamily="34" charset="-122"/>
            </a:endParaRPr>
          </a:p>
        </p:txBody>
      </p:sp>
      <p:sp>
        <p:nvSpPr>
          <p:cNvPr id="30" name="Shape 2036"/>
          <p:cNvSpPr/>
          <p:nvPr/>
        </p:nvSpPr>
        <p:spPr>
          <a:xfrm>
            <a:off x="10410956" y="4466867"/>
            <a:ext cx="402123" cy="428939"/>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defTabSz="1219170"/>
            <a:endParaRPr sz="1733">
              <a:solidFill>
                <a:prstClr val="black"/>
              </a:solidFill>
              <a:latin typeface="Calibri"/>
              <a:ea typeface="微软雅黑 Light"/>
            </a:endParaRPr>
          </a:p>
        </p:txBody>
      </p:sp>
      <p:sp>
        <p:nvSpPr>
          <p:cNvPr id="28"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F47B8E97-2E67-4CAC-A430-16664D0CCC95}"/>
              </a:ext>
            </a:extLst>
          </p:cNvPr>
          <p:cNvSpPr txBox="1">
            <a:spLocks noChangeArrowheads="1"/>
          </p:cNvSpPr>
          <p:nvPr/>
        </p:nvSpPr>
        <p:spPr bwMode="auto">
          <a:xfrm>
            <a:off x="5046628" y="451195"/>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选题背景与意义</a:t>
            </a:r>
          </a:p>
        </p:txBody>
      </p:sp>
      <p:sp>
        <p:nvSpPr>
          <p:cNvPr id="29"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F0051AAF-037B-4FA9-8BE0-6401506D0E79}"/>
              </a:ext>
            </a:extLst>
          </p:cNvPr>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p>
        </p:txBody>
      </p:sp>
      <p:cxnSp>
        <p:nvCxnSpPr>
          <p:cNvPr id="31" name="直接连接符 30"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7AC35802-31C1-453B-9327-8E91DCCE25E3}"/>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777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5000"/>
                            </p:stCondLst>
                            <p:childTnLst>
                              <p:par>
                                <p:cTn id="59" presetID="53" presetClass="entr" presetSubtype="16"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5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60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75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436A7E71-CDF8-4047-B673-3F4D40551454}"/>
              </a:ext>
            </a:extLst>
          </p:cNvPr>
          <p:cNvGrpSpPr/>
          <p:nvPr/>
        </p:nvGrpSpPr>
        <p:grpSpPr>
          <a:xfrm>
            <a:off x="2211092" y="2998113"/>
            <a:ext cx="1390785" cy="830997"/>
            <a:chOff x="2215144" y="927951"/>
            <a:chExt cx="1244730" cy="979607"/>
          </a:xfrm>
        </p:grpSpPr>
        <p:sp>
          <p:nvSpPr>
            <p:cNvPr id="47" name="平行四边形 46">
              <a:extLst>
                <a:ext uri="{FF2B5EF4-FFF2-40B4-BE49-F238E27FC236}">
                  <a16:creationId xmlns:a16="http://schemas.microsoft.com/office/drawing/2014/main" id="{CCA92697-CD13-44E4-AF8E-BE524C392217}"/>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Impact" panose="020B0806030902050204" pitchFamily="34" charset="0"/>
                <a:ea typeface="宋体" panose="02010600030101010101" pitchFamily="2" charset="-122"/>
              </a:endParaRPr>
            </a:p>
          </p:txBody>
        </p:sp>
        <p:sp>
          <p:nvSpPr>
            <p:cNvPr id="48" name="文本框 9">
              <a:extLst>
                <a:ext uri="{FF2B5EF4-FFF2-40B4-BE49-F238E27FC236}">
                  <a16:creationId xmlns:a16="http://schemas.microsoft.com/office/drawing/2014/main" id="{D91B9961-3071-47C3-A00A-9F2E4B960025}"/>
                </a:ext>
              </a:extLst>
            </p:cNvPr>
            <p:cNvSpPr txBox="1"/>
            <p:nvPr/>
          </p:nvSpPr>
          <p:spPr>
            <a:xfrm>
              <a:off x="2393075" y="927951"/>
              <a:ext cx="1066799" cy="979607"/>
            </a:xfrm>
            <a:prstGeom prst="rect">
              <a:avLst/>
            </a:prstGeom>
            <a:noFill/>
          </p:spPr>
          <p:txBody>
            <a:bodyPr wrap="square" rtlCol="0">
              <a:spAutoFit/>
            </a:bodyPr>
            <a:lstStyle/>
            <a:p>
              <a:pPr defTabSz="1219170"/>
              <a:r>
                <a:rPr lang="en-US" altLang="zh-CN" sz="4800" dirty="0">
                  <a:solidFill>
                    <a:prstClr val="white"/>
                  </a:solidFill>
                  <a:latin typeface="Impact" panose="020B0806030902050204" pitchFamily="34" charset="0"/>
                  <a:ea typeface="宋体" panose="02010600030101010101" pitchFamily="2" charset="-122"/>
                </a:rPr>
                <a:t>02</a:t>
              </a:r>
              <a:endParaRPr lang="zh-CN" altLang="en-US" sz="4800" dirty="0">
                <a:solidFill>
                  <a:prstClr val="white"/>
                </a:solidFill>
                <a:latin typeface="Impact" panose="020B0806030902050204" pitchFamily="34" charset="0"/>
                <a:ea typeface="宋体" panose="02010600030101010101" pitchFamily="2" charset="-122"/>
              </a:endParaRPr>
            </a:p>
          </p:txBody>
        </p:sp>
      </p:grpSp>
      <p:grpSp>
        <p:nvGrpSpPr>
          <p:cNvPr id="49" name="组合 48">
            <a:extLst>
              <a:ext uri="{FF2B5EF4-FFF2-40B4-BE49-F238E27FC236}">
                <a16:creationId xmlns:a16="http://schemas.microsoft.com/office/drawing/2014/main" id="{31278B15-306A-47B8-8384-D1842ED83479}"/>
              </a:ext>
            </a:extLst>
          </p:cNvPr>
          <p:cNvGrpSpPr/>
          <p:nvPr/>
        </p:nvGrpSpPr>
        <p:grpSpPr>
          <a:xfrm>
            <a:off x="3463514" y="3044677"/>
            <a:ext cx="5998941" cy="714927"/>
            <a:chOff x="4315150" y="953426"/>
            <a:chExt cx="3857250" cy="540057"/>
          </a:xfrm>
        </p:grpSpPr>
        <p:sp>
          <p:nvSpPr>
            <p:cNvPr id="50" name="矩形 49">
              <a:extLst>
                <a:ext uri="{FF2B5EF4-FFF2-40B4-BE49-F238E27FC236}">
                  <a16:creationId xmlns:a16="http://schemas.microsoft.com/office/drawing/2014/main" id="{293F16EC-50A4-4BCE-8FA2-83D64CB16BD5}"/>
                </a:ext>
              </a:extLst>
            </p:cNvPr>
            <p:cNvSpPr/>
            <p:nvPr/>
          </p:nvSpPr>
          <p:spPr>
            <a:xfrm>
              <a:off x="4771394" y="1002584"/>
              <a:ext cx="2827147" cy="441740"/>
            </a:xfrm>
            <a:prstGeom prst="rect">
              <a:avLst/>
            </a:prstGeom>
            <a:ln w="15875">
              <a:noFill/>
            </a:ln>
          </p:spPr>
          <p:txBody>
            <a:bodyPr wrap="square" lIns="91440" tIns="45720" rIns="91440" bIns="45720">
              <a:spAutoFit/>
            </a:bodyPr>
            <a:lstStyle/>
            <a:p>
              <a:pPr algn="ctr" defTabSz="121917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研究内容及目标</a:t>
              </a:r>
            </a:p>
          </p:txBody>
        </p:sp>
        <p:sp>
          <p:nvSpPr>
            <p:cNvPr id="51" name="平行四边形 50">
              <a:extLst>
                <a:ext uri="{FF2B5EF4-FFF2-40B4-BE49-F238E27FC236}">
                  <a16:creationId xmlns:a16="http://schemas.microsoft.com/office/drawing/2014/main" id="{F5E093AA-9C73-4046-9828-4A94371CA5E8}"/>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170"/>
              <a:endParaRPr lang="zh-CN" altLang="en-US" sz="2667" b="1">
                <a:solidFill>
                  <a:prstClr val="black">
                    <a:lumMod val="75000"/>
                    <a:lumOff val="25000"/>
                  </a:prstClr>
                </a:solidFill>
                <a:latin typeface="Calibri"/>
                <a:ea typeface="宋体" panose="02010600030101010101" pitchFamily="2" charset="-122"/>
              </a:endParaRPr>
            </a:p>
          </p:txBody>
        </p:sp>
      </p:grpSp>
    </p:spTree>
    <p:extLst>
      <p:ext uri="{BB962C8B-B14F-4D97-AF65-F5344CB8AC3E}">
        <p14:creationId xmlns:p14="http://schemas.microsoft.com/office/powerpoint/2010/main" val="50063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791744" y="1700809"/>
            <a:ext cx="7392821" cy="1933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8" name="等腰三角形 5"/>
          <p:cNvSpPr/>
          <p:nvPr/>
        </p:nvSpPr>
        <p:spPr>
          <a:xfrm rot="5400000">
            <a:off x="1473045" y="1427220"/>
            <a:ext cx="1933624" cy="2480803"/>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9" name="TextBox 28"/>
          <p:cNvSpPr txBox="1"/>
          <p:nvPr/>
        </p:nvSpPr>
        <p:spPr>
          <a:xfrm>
            <a:off x="4069438" y="2086593"/>
            <a:ext cx="6923107" cy="1107996"/>
          </a:xfrm>
          <a:prstGeom prst="rect">
            <a:avLst/>
          </a:prstGeom>
          <a:noFill/>
        </p:spPr>
        <p:txBody>
          <a:bodyPr wrap="square" lIns="0" tIns="0" rIns="0" bIns="0" rtlCol="0">
            <a:spAutoFit/>
          </a:bodyPr>
          <a:lstStyle/>
          <a:p>
            <a:pPr defTabSz="1219170"/>
            <a:r>
              <a:rPr lang="en-US" altLang="zh-CN" dirty="0">
                <a:solidFill>
                  <a:prstClr val="white"/>
                </a:solidFill>
                <a:latin typeface="微软雅黑" panose="020B0503020204020204" pitchFamily="34" charset="-122"/>
                <a:ea typeface="微软雅黑" panose="020B0503020204020204" pitchFamily="34" charset="-122"/>
              </a:rPr>
              <a:t>1. </a:t>
            </a:r>
            <a:r>
              <a:rPr lang="zh-CN" altLang="en-US" dirty="0">
                <a:solidFill>
                  <a:prstClr val="white"/>
                </a:solidFill>
                <a:latin typeface="微软雅黑" panose="020B0503020204020204" pitchFamily="34" charset="-122"/>
                <a:ea typeface="微软雅黑" panose="020B0503020204020204" pitchFamily="34" charset="-122"/>
              </a:rPr>
              <a:t>识别</a:t>
            </a:r>
            <a:r>
              <a:rPr lang="en-US" altLang="zh-CN" dirty="0">
                <a:solidFill>
                  <a:prstClr val="white"/>
                </a:solidFill>
                <a:latin typeface="微软雅黑" panose="020B0503020204020204" pitchFamily="34" charset="-122"/>
                <a:ea typeface="微软雅黑" panose="020B0503020204020204" pitchFamily="34" charset="-122"/>
              </a:rPr>
              <a:t>Markdown</a:t>
            </a:r>
            <a:r>
              <a:rPr lang="zh-CN" altLang="en-US" dirty="0">
                <a:solidFill>
                  <a:prstClr val="white"/>
                </a:solidFill>
                <a:latin typeface="微软雅黑" panose="020B0503020204020204" pitchFamily="34" charset="-122"/>
                <a:ea typeface="微软雅黑" panose="020B0503020204020204" pitchFamily="34" charset="-122"/>
              </a:rPr>
              <a:t>文件与</a:t>
            </a:r>
            <a:r>
              <a:rPr lang="en-US" altLang="zh-CN" dirty="0">
                <a:solidFill>
                  <a:prstClr val="white"/>
                </a:solidFill>
                <a:latin typeface="微软雅黑" panose="020B0503020204020204" pitchFamily="34" charset="-122"/>
                <a:ea typeface="微软雅黑" panose="020B0503020204020204" pitchFamily="34" charset="-122"/>
              </a:rPr>
              <a:t>HTML</a:t>
            </a:r>
            <a:r>
              <a:rPr lang="zh-CN" altLang="en-US" dirty="0">
                <a:solidFill>
                  <a:prstClr val="white"/>
                </a:solidFill>
                <a:latin typeface="微软雅黑" panose="020B0503020204020204" pitchFamily="34" charset="-122"/>
                <a:ea typeface="微软雅黑" panose="020B0503020204020204" pitchFamily="34" charset="-122"/>
              </a:rPr>
              <a:t>文件，对于</a:t>
            </a:r>
            <a:r>
              <a:rPr lang="en-US" altLang="zh-CN" dirty="0">
                <a:solidFill>
                  <a:prstClr val="white"/>
                </a:solidFill>
                <a:latin typeface="微软雅黑" panose="020B0503020204020204" pitchFamily="34" charset="-122"/>
                <a:ea typeface="微软雅黑" panose="020B0503020204020204" pitchFamily="34" charset="-122"/>
              </a:rPr>
              <a:t>HTML</a:t>
            </a:r>
            <a:r>
              <a:rPr lang="zh-CN" altLang="en-US" dirty="0">
                <a:solidFill>
                  <a:prstClr val="white"/>
                </a:solidFill>
                <a:latin typeface="微软雅黑" panose="020B0503020204020204" pitchFamily="34" charset="-122"/>
                <a:ea typeface="微软雅黑" panose="020B0503020204020204" pitchFamily="34" charset="-122"/>
              </a:rPr>
              <a:t>文件不做处理；</a:t>
            </a:r>
          </a:p>
          <a:p>
            <a:pPr defTabSz="1219170"/>
            <a:r>
              <a:rPr lang="en-US" altLang="zh-CN" dirty="0">
                <a:solidFill>
                  <a:prstClr val="white"/>
                </a:solidFill>
                <a:latin typeface="微软雅黑" panose="020B0503020204020204" pitchFamily="34" charset="-122"/>
                <a:ea typeface="微软雅黑" panose="020B0503020204020204" pitchFamily="34" charset="-122"/>
              </a:rPr>
              <a:t>2. </a:t>
            </a:r>
            <a:r>
              <a:rPr lang="zh-CN" altLang="en-US" dirty="0">
                <a:solidFill>
                  <a:prstClr val="white"/>
                </a:solidFill>
                <a:latin typeface="微软雅黑" panose="020B0503020204020204" pitchFamily="34" charset="-122"/>
                <a:ea typeface="微软雅黑" panose="020B0503020204020204" pitchFamily="34" charset="-122"/>
              </a:rPr>
              <a:t>遍历</a:t>
            </a:r>
            <a:r>
              <a:rPr lang="en-US" altLang="zh-CN" dirty="0">
                <a:solidFill>
                  <a:prstClr val="white"/>
                </a:solidFill>
                <a:latin typeface="微软雅黑" panose="020B0503020204020204" pitchFamily="34" charset="-122"/>
                <a:ea typeface="微软雅黑" panose="020B0503020204020204" pitchFamily="34" charset="-122"/>
              </a:rPr>
              <a:t>Markdown</a:t>
            </a:r>
            <a:r>
              <a:rPr lang="zh-CN" altLang="en-US" dirty="0">
                <a:solidFill>
                  <a:prstClr val="white"/>
                </a:solidFill>
                <a:latin typeface="微软雅黑" panose="020B0503020204020204" pitchFamily="34" charset="-122"/>
                <a:ea typeface="微软雅黑" panose="020B0503020204020204" pitchFamily="34" charset="-122"/>
              </a:rPr>
              <a:t>文件，并将其解析渲染为原始</a:t>
            </a:r>
            <a:r>
              <a:rPr lang="en-US" altLang="zh-CN" dirty="0">
                <a:solidFill>
                  <a:prstClr val="white"/>
                </a:solidFill>
                <a:latin typeface="微软雅黑" panose="020B0503020204020204" pitchFamily="34" charset="-122"/>
                <a:ea typeface="微软雅黑" panose="020B0503020204020204" pitchFamily="34" charset="-122"/>
              </a:rPr>
              <a:t>HTML</a:t>
            </a:r>
            <a:r>
              <a:rPr lang="zh-CN" altLang="en-US" dirty="0">
                <a:solidFill>
                  <a:prstClr val="white"/>
                </a:solidFill>
                <a:latin typeface="微软雅黑" panose="020B0503020204020204" pitchFamily="34" charset="-122"/>
                <a:ea typeface="微软雅黑" panose="020B0503020204020204" pitchFamily="34" charset="-122"/>
              </a:rPr>
              <a:t>文件；</a:t>
            </a:r>
          </a:p>
          <a:p>
            <a:pPr defTabSz="1219170"/>
            <a:r>
              <a:rPr lang="en-US" altLang="zh-CN" dirty="0">
                <a:solidFill>
                  <a:prstClr val="white"/>
                </a:solidFill>
                <a:latin typeface="微软雅黑" panose="020B0503020204020204" pitchFamily="34" charset="-122"/>
                <a:ea typeface="微软雅黑" panose="020B0503020204020204" pitchFamily="34" charset="-122"/>
              </a:rPr>
              <a:t>3. </a:t>
            </a:r>
            <a:r>
              <a:rPr lang="zh-CN" altLang="en-US" dirty="0">
                <a:solidFill>
                  <a:prstClr val="white"/>
                </a:solidFill>
                <a:latin typeface="微软雅黑" panose="020B0503020204020204" pitchFamily="34" charset="-122"/>
                <a:ea typeface="微软雅黑" panose="020B0503020204020204" pitchFamily="34" charset="-122"/>
              </a:rPr>
              <a:t>提供</a:t>
            </a:r>
            <a:r>
              <a:rPr lang="en-US" altLang="zh-CN" dirty="0">
                <a:solidFill>
                  <a:prstClr val="white"/>
                </a:solidFill>
                <a:latin typeface="微软雅黑" panose="020B0503020204020204" pitchFamily="34" charset="-122"/>
                <a:ea typeface="微软雅黑" panose="020B0503020204020204" pitchFamily="34" charset="-122"/>
              </a:rPr>
              <a:t>CSS</a:t>
            </a:r>
            <a:r>
              <a:rPr lang="zh-CN" altLang="en-US" dirty="0">
                <a:solidFill>
                  <a:prstClr val="white"/>
                </a:solidFill>
                <a:latin typeface="微软雅黑" panose="020B0503020204020204" pitchFamily="34" charset="-122"/>
                <a:ea typeface="微软雅黑" panose="020B0503020204020204" pitchFamily="34" charset="-122"/>
              </a:rPr>
              <a:t>样式文件与</a:t>
            </a:r>
            <a:r>
              <a:rPr lang="en-US" altLang="zh-CN" dirty="0">
                <a:solidFill>
                  <a:prstClr val="white"/>
                </a:solidFill>
                <a:latin typeface="微软雅黑" panose="020B0503020204020204" pitchFamily="34" charset="-122"/>
                <a:ea typeface="微软雅黑" panose="020B0503020204020204" pitchFamily="34" charset="-122"/>
              </a:rPr>
              <a:t>JavaScript</a:t>
            </a:r>
            <a:r>
              <a:rPr lang="zh-CN" altLang="en-US" dirty="0">
                <a:solidFill>
                  <a:prstClr val="white"/>
                </a:solidFill>
                <a:latin typeface="微软雅黑" panose="020B0503020204020204" pitchFamily="34" charset="-122"/>
                <a:ea typeface="微软雅黑" panose="020B0503020204020204" pitchFamily="34" charset="-122"/>
              </a:rPr>
              <a:t>脚本文件对原始</a:t>
            </a:r>
            <a:r>
              <a:rPr lang="en-US" altLang="zh-CN" dirty="0">
                <a:solidFill>
                  <a:prstClr val="white"/>
                </a:solidFill>
                <a:latin typeface="微软雅黑" panose="020B0503020204020204" pitchFamily="34" charset="-122"/>
                <a:ea typeface="微软雅黑" panose="020B0503020204020204" pitchFamily="34" charset="-122"/>
              </a:rPr>
              <a:t>HTML</a:t>
            </a:r>
            <a:r>
              <a:rPr lang="zh-CN" altLang="en-US" dirty="0">
                <a:solidFill>
                  <a:prstClr val="white"/>
                </a:solidFill>
                <a:latin typeface="微软雅黑" panose="020B0503020204020204" pitchFamily="34" charset="-122"/>
                <a:ea typeface="微软雅黑" panose="020B0503020204020204" pitchFamily="34" charset="-122"/>
              </a:rPr>
              <a:t>进行美化；</a:t>
            </a:r>
          </a:p>
          <a:p>
            <a:pPr defTabSz="1219170"/>
            <a:r>
              <a:rPr lang="en-US" altLang="zh-CN" dirty="0">
                <a:solidFill>
                  <a:prstClr val="white"/>
                </a:solidFill>
                <a:latin typeface="微软雅黑" panose="020B0503020204020204" pitchFamily="34" charset="-122"/>
                <a:ea typeface="微软雅黑" panose="020B0503020204020204" pitchFamily="34" charset="-122"/>
              </a:rPr>
              <a:t>4. </a:t>
            </a:r>
            <a:r>
              <a:rPr lang="zh-CN" altLang="en-US" dirty="0">
                <a:solidFill>
                  <a:prstClr val="white"/>
                </a:solidFill>
                <a:latin typeface="微软雅黑" panose="020B0503020204020204" pitchFamily="34" charset="-122"/>
                <a:ea typeface="微软雅黑" panose="020B0503020204020204" pitchFamily="34" charset="-122"/>
              </a:rPr>
              <a:t>遍历相应目录中的图片进行处理，生成静态的图片展示</a:t>
            </a:r>
            <a:r>
              <a:rPr lang="en-US" altLang="zh-CN" dirty="0">
                <a:solidFill>
                  <a:prstClr val="white"/>
                </a:solidFill>
                <a:latin typeface="微软雅黑" panose="020B0503020204020204" pitchFamily="34" charset="-122"/>
                <a:ea typeface="微软雅黑" panose="020B0503020204020204" pitchFamily="34" charset="-122"/>
              </a:rPr>
              <a:t>HTML</a:t>
            </a:r>
            <a:r>
              <a:rPr lang="zh-CN" altLang="en-US" dirty="0">
                <a:solidFill>
                  <a:prstClr val="white"/>
                </a:solidFill>
                <a:latin typeface="微软雅黑" panose="020B0503020204020204" pitchFamily="34" charset="-122"/>
                <a:ea typeface="微软雅黑" panose="020B0503020204020204" pitchFamily="34" charset="-122"/>
              </a:rPr>
              <a:t>页面。</a:t>
            </a:r>
          </a:p>
        </p:txBody>
      </p:sp>
      <p:sp>
        <p:nvSpPr>
          <p:cNvPr id="30" name="TextBox 29"/>
          <p:cNvSpPr txBox="1"/>
          <p:nvPr/>
        </p:nvSpPr>
        <p:spPr>
          <a:xfrm>
            <a:off x="1286109" y="2021290"/>
            <a:ext cx="2307495" cy="129266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en-US" altLang="zh-CN" sz="2800" b="1" spc="400" dirty="0">
                <a:solidFill>
                  <a:prstClr val="white"/>
                </a:solidFill>
                <a:latin typeface="Times New Roman" panose="02020603050405020304" pitchFamily="18" charset="0"/>
                <a:cs typeface="Times New Roman" panose="02020603050405020304" pitchFamily="18" charset="0"/>
              </a:rPr>
              <a:t>Markdown</a:t>
            </a:r>
          </a:p>
          <a:p>
            <a:pPr algn="ctr" defTabSz="1219170"/>
            <a:r>
              <a:rPr lang="zh-CN" altLang="en-US" sz="2800" b="1" spc="400" dirty="0">
                <a:solidFill>
                  <a:prstClr val="white"/>
                </a:solidFill>
                <a:latin typeface="Times New Roman" panose="02020603050405020304" pitchFamily="18" charset="0"/>
                <a:cs typeface="Times New Roman" panose="02020603050405020304" pitchFamily="18" charset="0"/>
              </a:rPr>
              <a:t>文件处理与</a:t>
            </a:r>
            <a:r>
              <a:rPr lang="en-US" altLang="zh-CN" sz="2800" b="1" spc="400" dirty="0">
                <a:solidFill>
                  <a:prstClr val="white"/>
                </a:solidFill>
                <a:latin typeface="Times New Roman" panose="02020603050405020304" pitchFamily="18" charset="0"/>
                <a:cs typeface="Times New Roman" panose="02020603050405020304" pitchFamily="18" charset="0"/>
              </a:rPr>
              <a:t>HTML</a:t>
            </a:r>
            <a:r>
              <a:rPr lang="zh-CN" altLang="en-US" sz="2800" b="1" spc="400" dirty="0">
                <a:solidFill>
                  <a:prstClr val="white"/>
                </a:solidFill>
                <a:latin typeface="Times New Roman" panose="02020603050405020304" pitchFamily="18" charset="0"/>
                <a:cs typeface="Times New Roman" panose="02020603050405020304" pitchFamily="18" charset="0"/>
              </a:rPr>
              <a:t>生成</a:t>
            </a:r>
          </a:p>
        </p:txBody>
      </p:sp>
      <p:sp>
        <p:nvSpPr>
          <p:cNvPr id="31" name="矩形 30"/>
          <p:cNvSpPr/>
          <p:nvPr/>
        </p:nvSpPr>
        <p:spPr>
          <a:xfrm>
            <a:off x="1199456" y="4066539"/>
            <a:ext cx="7392821" cy="19336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2" name="等腰三角形 30"/>
          <p:cNvSpPr/>
          <p:nvPr/>
        </p:nvSpPr>
        <p:spPr>
          <a:xfrm rot="16200000" flipH="1">
            <a:off x="8977352" y="3792948"/>
            <a:ext cx="1933624" cy="2480803"/>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3" name="TextBox 32"/>
          <p:cNvSpPr txBox="1"/>
          <p:nvPr/>
        </p:nvSpPr>
        <p:spPr>
          <a:xfrm>
            <a:off x="9216428" y="4294526"/>
            <a:ext cx="1543575" cy="147732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1219170"/>
            <a:r>
              <a:rPr lang="zh-CN" altLang="en-US" sz="3200" b="1" spc="400" dirty="0">
                <a:solidFill>
                  <a:prstClr val="black">
                    <a:lumMod val="75000"/>
                    <a:lumOff val="25000"/>
                  </a:prstClr>
                </a:solidFill>
              </a:rPr>
              <a:t>静态</a:t>
            </a:r>
            <a:r>
              <a:rPr lang="en-US" altLang="zh-CN" sz="3200" b="1" spc="400" dirty="0">
                <a:solidFill>
                  <a:prstClr val="black">
                    <a:lumMod val="75000"/>
                    <a:lumOff val="25000"/>
                  </a:prstClr>
                </a:solidFill>
              </a:rPr>
              <a:t>Web</a:t>
            </a:r>
            <a:r>
              <a:rPr lang="zh-CN" altLang="en-US" sz="3200" b="1" spc="400" dirty="0">
                <a:solidFill>
                  <a:prstClr val="black">
                    <a:lumMod val="75000"/>
                    <a:lumOff val="25000"/>
                  </a:prstClr>
                </a:solidFill>
              </a:rPr>
              <a:t>服务器</a:t>
            </a:r>
          </a:p>
        </p:txBody>
      </p:sp>
      <p:sp>
        <p:nvSpPr>
          <p:cNvPr id="34" name="TextBox 33"/>
          <p:cNvSpPr txBox="1"/>
          <p:nvPr/>
        </p:nvSpPr>
        <p:spPr>
          <a:xfrm>
            <a:off x="1431997" y="4212709"/>
            <a:ext cx="6624736" cy="1640962"/>
          </a:xfrm>
          <a:prstGeom prst="rect">
            <a:avLst/>
          </a:prstGeom>
          <a:noFill/>
        </p:spPr>
        <p:txBody>
          <a:bodyPr wrap="square" lIns="0" tIns="0" rIns="0" bIns="0" rtlCol="0">
            <a:spAutoFit/>
          </a:bodyPr>
          <a:lstStyle/>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接受用户请求，并对用户请求按照</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HTTP</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请求格式进行解析，得到请求参数；</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根据用户的请求参数对</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HTML</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文件进行检索；</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3.</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将检索得到的</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HTML</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文件封装成</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HTTP</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响应返回给用户；</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4.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处理用户的文件上传操作，解析上传请求的报文格式，得到上传文件；</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5.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将用户上传的</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Markdown</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文件和图片文件进行格式识别并保存到服务器端相应目录；</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6.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提供</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Markdown</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实时解析能力，将用户上传的</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Markdown</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文件交由</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Markdown</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文件处理模块实时解析成</a:t>
            </a:r>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HTML</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进行展示；</a:t>
            </a:r>
          </a:p>
          <a:p>
            <a:pPr defTabSz="1219170"/>
            <a:r>
              <a:rPr lang="en-US" altLang="zh-CN" sz="1333" dirty="0">
                <a:solidFill>
                  <a:prstClr val="black">
                    <a:lumMod val="75000"/>
                    <a:lumOff val="25000"/>
                  </a:prstClr>
                </a:solidFill>
                <a:latin typeface="微软雅黑" panose="020B0503020204020204" pitchFamily="34" charset="-122"/>
                <a:ea typeface="微软雅黑" panose="020B0503020204020204" pitchFamily="34" charset="-122"/>
              </a:rPr>
              <a:t>7. </a:t>
            </a:r>
            <a:r>
              <a:rPr lang="zh-CN" altLang="en-US" sz="1333" dirty="0">
                <a:solidFill>
                  <a:prstClr val="black">
                    <a:lumMod val="75000"/>
                    <a:lumOff val="25000"/>
                  </a:prstClr>
                </a:solidFill>
                <a:latin typeface="微软雅黑" panose="020B0503020204020204" pitchFamily="34" charset="-122"/>
                <a:ea typeface="微软雅黑" panose="020B0503020204020204" pitchFamily="34" charset="-122"/>
              </a:rPr>
              <a:t>提供图片实时解析能力，将用户新上传的图片进行处理并渲染出新的图片页进行展示。</a:t>
            </a:r>
          </a:p>
        </p:txBody>
      </p:sp>
      <p:cxnSp>
        <p:nvCxnSpPr>
          <p:cNvPr id="13" name="直接连接符 12"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CB024297-E854-4C52-BDBD-CEBCC3A60077}"/>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5165DE13-CB73-2E47-70D4-4BE04F81FAF6}"/>
              </a:ext>
            </a:extLst>
          </p:cNvPr>
          <p:cNvSpPr txBox="1">
            <a:spLocks noChangeArrowheads="1"/>
          </p:cNvSpPr>
          <p:nvPr/>
        </p:nvSpPr>
        <p:spPr bwMode="auto">
          <a:xfrm>
            <a:off x="5046631" y="451195"/>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研究内容与目标</a:t>
            </a:r>
          </a:p>
        </p:txBody>
      </p:sp>
      <p:sp>
        <p:nvSpPr>
          <p:cNvPr id="1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3C13DB49-252D-5C74-AB5E-83AAC1C88E26}"/>
              </a:ext>
            </a:extLst>
          </p:cNvPr>
          <p:cNvSpPr txBox="1">
            <a:spLocks noChangeArrowheads="1"/>
          </p:cNvSpPr>
          <p:nvPr/>
        </p:nvSpPr>
        <p:spPr bwMode="auto">
          <a:xfrm>
            <a:off x="5138809" y="860247"/>
            <a:ext cx="19191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CONTENT AND TARGET OF THE RESEARCH</a:t>
            </a:r>
          </a:p>
        </p:txBody>
      </p:sp>
    </p:spTree>
    <p:extLst>
      <p:ext uri="{BB962C8B-B14F-4D97-AF65-F5344CB8AC3E}">
        <p14:creationId xmlns:p14="http://schemas.microsoft.com/office/powerpoint/2010/main" val="237778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0-#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1+#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P spid="31" grpId="0" animBg="1"/>
      <p:bldP spid="32" grpId="0" animBg="1"/>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2592459" y="1876576"/>
            <a:ext cx="1624076" cy="1438817"/>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17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5" name="Shape 5167"/>
          <p:cNvSpPr/>
          <p:nvPr/>
        </p:nvSpPr>
        <p:spPr>
          <a:xfrm>
            <a:off x="2099939" y="2729598"/>
            <a:ext cx="2615245" cy="1497889"/>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17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6" name="Shape 5168"/>
          <p:cNvSpPr/>
          <p:nvPr/>
        </p:nvSpPr>
        <p:spPr>
          <a:xfrm>
            <a:off x="1607419" y="3654532"/>
            <a:ext cx="3606415" cy="1497883"/>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17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7" name="Shape 5169"/>
          <p:cNvSpPr/>
          <p:nvPr/>
        </p:nvSpPr>
        <p:spPr>
          <a:xfrm>
            <a:off x="1103446" y="4579466"/>
            <a:ext cx="4597575" cy="1497876"/>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17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grpSp>
        <p:nvGrpSpPr>
          <p:cNvPr id="38" name="组合 37"/>
          <p:cNvGrpSpPr/>
          <p:nvPr/>
        </p:nvGrpSpPr>
        <p:grpSpPr>
          <a:xfrm>
            <a:off x="3084981" y="1477975"/>
            <a:ext cx="1143841" cy="980623"/>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algn="ctr" defTabSz="121917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r>
                <a:rPr lang="zh-CN" altLang="en-US" sz="1600" b="1" dirty="0">
                  <a:solidFill>
                    <a:prstClr val="white"/>
                  </a:solidFill>
                  <a:latin typeface="微软雅黑" panose="020B0503020204020204" pitchFamily="34" charset="-122"/>
                  <a:ea typeface="微软雅黑" panose="020B0503020204020204" pitchFamily="34" charset="-122"/>
                </a:rPr>
                <a:t>返回响应</a:t>
              </a:r>
            </a:p>
          </p:txBody>
        </p:sp>
      </p:grpSp>
      <p:grpSp>
        <p:nvGrpSpPr>
          <p:cNvPr id="37" name="组合 36"/>
          <p:cNvGrpSpPr/>
          <p:nvPr/>
        </p:nvGrpSpPr>
        <p:grpSpPr>
          <a:xfrm>
            <a:off x="2592459" y="2729598"/>
            <a:ext cx="2119660" cy="576548"/>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17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r>
                <a:rPr lang="zh-CN" altLang="en-US" sz="1600" b="1" dirty="0">
                  <a:solidFill>
                    <a:prstClr val="white"/>
                  </a:solidFill>
                  <a:latin typeface="微软雅黑" panose="020B0503020204020204" pitchFamily="34" charset="-122"/>
                  <a:ea typeface="微软雅黑" panose="020B0503020204020204" pitchFamily="34" charset="-122"/>
                </a:rPr>
                <a:t>接收请求</a:t>
              </a:r>
            </a:p>
          </p:txBody>
        </p:sp>
      </p:grpSp>
      <p:grpSp>
        <p:nvGrpSpPr>
          <p:cNvPr id="36" name="组合 35"/>
          <p:cNvGrpSpPr/>
          <p:nvPr/>
        </p:nvGrpSpPr>
        <p:grpSpPr>
          <a:xfrm>
            <a:off x="2099941" y="3654531"/>
            <a:ext cx="3110828" cy="576549"/>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17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r>
                <a:rPr lang="zh-CN" altLang="en-US" sz="1600" b="1" dirty="0">
                  <a:solidFill>
                    <a:prstClr val="white"/>
                  </a:solidFill>
                  <a:latin typeface="微软雅黑" panose="020B0503020204020204" pitchFamily="34" charset="-122"/>
                  <a:ea typeface="微软雅黑" panose="020B0503020204020204" pitchFamily="34" charset="-122"/>
                </a:rPr>
                <a:t>生成并渲染</a:t>
              </a:r>
              <a:r>
                <a:rPr lang="en-US" altLang="zh-CN" sz="1600" b="1" dirty="0">
                  <a:solidFill>
                    <a:prstClr val="white"/>
                  </a:solidFill>
                  <a:latin typeface="微软雅黑" panose="020B0503020204020204" pitchFamily="34" charset="-122"/>
                  <a:ea typeface="微软雅黑" panose="020B0503020204020204" pitchFamily="34" charset="-122"/>
                </a:rPr>
                <a:t>HTML</a:t>
              </a:r>
              <a:r>
                <a:rPr lang="zh-CN" altLang="en-US" sz="1600" b="1" dirty="0">
                  <a:solidFill>
                    <a:prstClr val="white"/>
                  </a:solidFill>
                  <a:latin typeface="微软雅黑" panose="020B0503020204020204" pitchFamily="34" charset="-122"/>
                  <a:ea typeface="微软雅黑" panose="020B0503020204020204" pitchFamily="34" charset="-122"/>
                </a:rPr>
                <a:t>文件</a:t>
              </a:r>
            </a:p>
          </p:txBody>
        </p:sp>
      </p:grpSp>
      <p:grpSp>
        <p:nvGrpSpPr>
          <p:cNvPr id="35" name="组合 34"/>
          <p:cNvGrpSpPr/>
          <p:nvPr/>
        </p:nvGrpSpPr>
        <p:grpSpPr>
          <a:xfrm>
            <a:off x="1607420" y="4579465"/>
            <a:ext cx="4101987" cy="576543"/>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17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r>
                <a:rPr lang="en-US" altLang="zh-CN" sz="1600" b="1" dirty="0">
                  <a:solidFill>
                    <a:prstClr val="white"/>
                  </a:solidFill>
                  <a:latin typeface="微软雅黑" panose="020B0503020204020204" pitchFamily="34" charset="-122"/>
                  <a:ea typeface="微软雅黑" panose="020B0503020204020204" pitchFamily="34" charset="-122"/>
                </a:rPr>
                <a:t>Markdown</a:t>
              </a:r>
              <a:r>
                <a:rPr lang="zh-CN" altLang="en-US" sz="1600" b="1" dirty="0">
                  <a:solidFill>
                    <a:prstClr val="white"/>
                  </a:solidFill>
                  <a:latin typeface="微软雅黑" panose="020B0503020204020204" pitchFamily="34" charset="-122"/>
                  <a:ea typeface="微软雅黑" panose="020B0503020204020204" pitchFamily="34" charset="-122"/>
                </a:rPr>
                <a:t>解析、图片检索</a:t>
              </a:r>
            </a:p>
          </p:txBody>
        </p:sp>
      </p:grpSp>
      <p:grpSp>
        <p:nvGrpSpPr>
          <p:cNvPr id="33" name="组合 32"/>
          <p:cNvGrpSpPr/>
          <p:nvPr/>
        </p:nvGrpSpPr>
        <p:grpSpPr>
          <a:xfrm>
            <a:off x="1103447" y="5491554"/>
            <a:ext cx="5093160" cy="576543"/>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17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r>
                <a:rPr lang="zh-CN" altLang="en-US" sz="1600" b="1" dirty="0">
                  <a:solidFill>
                    <a:prstClr val="white"/>
                  </a:solidFill>
                  <a:latin typeface="微软雅黑" panose="020B0503020204020204" pitchFamily="34" charset="-122"/>
                  <a:ea typeface="微软雅黑" panose="020B0503020204020204" pitchFamily="34" charset="-122"/>
                </a:rPr>
                <a:t>配置读取，服务器启动</a:t>
              </a:r>
            </a:p>
          </p:txBody>
        </p:sp>
      </p:grpSp>
      <p:sp>
        <p:nvSpPr>
          <p:cNvPr id="18" name="Round Same Side Corner Rectangle 67"/>
          <p:cNvSpPr/>
          <p:nvPr/>
        </p:nvSpPr>
        <p:spPr>
          <a:xfrm rot="10800000" flipH="1">
            <a:off x="6786096" y="536320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170"/>
            <a:endParaRPr lang="bg-BG" sz="2400" dirty="0">
              <a:solidFill>
                <a:prstClr val="white"/>
              </a:solidFill>
              <a:latin typeface="Calibri Light"/>
              <a:ea typeface="微软雅黑 Light"/>
            </a:endParaRPr>
          </a:p>
        </p:txBody>
      </p:sp>
      <p:sp>
        <p:nvSpPr>
          <p:cNvPr id="19" name="Round Same Side Corner Rectangle 68"/>
          <p:cNvSpPr/>
          <p:nvPr/>
        </p:nvSpPr>
        <p:spPr>
          <a:xfrm rot="10800000" flipH="1">
            <a:off x="6783909" y="447548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170"/>
            <a:endParaRPr lang="bg-BG" sz="2400" dirty="0">
              <a:solidFill>
                <a:prstClr val="white"/>
              </a:solidFill>
              <a:latin typeface="Calibri Light"/>
              <a:ea typeface="微软雅黑 Light"/>
            </a:endParaRPr>
          </a:p>
        </p:txBody>
      </p:sp>
      <p:sp>
        <p:nvSpPr>
          <p:cNvPr id="20" name="Round Same Side Corner Rectangle 69"/>
          <p:cNvSpPr/>
          <p:nvPr/>
        </p:nvSpPr>
        <p:spPr>
          <a:xfrm rot="10800000" flipH="1">
            <a:off x="6788284" y="348445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170"/>
            <a:endParaRPr lang="bg-BG" sz="2400" dirty="0">
              <a:solidFill>
                <a:prstClr val="white"/>
              </a:solidFill>
              <a:latin typeface="Calibri Light"/>
              <a:ea typeface="微软雅黑 Light"/>
            </a:endParaRPr>
          </a:p>
        </p:txBody>
      </p:sp>
      <p:grpSp>
        <p:nvGrpSpPr>
          <p:cNvPr id="39" name="组合 38"/>
          <p:cNvGrpSpPr/>
          <p:nvPr/>
        </p:nvGrpSpPr>
        <p:grpSpPr>
          <a:xfrm>
            <a:off x="6969162" y="5346340"/>
            <a:ext cx="3829173" cy="776150"/>
            <a:chOff x="5228512" y="1109269"/>
            <a:chExt cx="2871880" cy="582112"/>
          </a:xfrm>
        </p:grpSpPr>
        <p:sp>
          <p:nvSpPr>
            <p:cNvPr id="21" name="TextBox 20"/>
            <p:cNvSpPr txBox="1"/>
            <p:nvPr/>
          </p:nvSpPr>
          <p:spPr>
            <a:xfrm>
              <a:off x="5228512" y="1303102"/>
              <a:ext cx="2871880" cy="388279"/>
            </a:xfrm>
            <a:prstGeom prst="rect">
              <a:avLst/>
            </a:prstGeom>
            <a:noFill/>
          </p:spPr>
          <p:txBody>
            <a:bodyPr wrap="square" lIns="45720" tIns="22860" rIns="45720" bIns="22860" rtlCol="0">
              <a:spAutoFit/>
            </a:bodyPr>
            <a:lstStyle/>
            <a:p>
              <a:pPr algn="just" defTabSz="1219170">
                <a:lnSpc>
                  <a:spcPct val="120000"/>
                </a:lnSpc>
              </a:pPr>
              <a:r>
                <a:rPr lang="zh-CN" altLang="en-US" sz="1333" dirty="0">
                  <a:solidFill>
                    <a:prstClr val="black">
                      <a:lumMod val="75000"/>
                      <a:lumOff val="25000"/>
                    </a:prstClr>
                  </a:solidFill>
                  <a:latin typeface="微软雅黑" pitchFamily="34" charset="-122"/>
                  <a:ea typeface="微软雅黑" pitchFamily="34" charset="-122"/>
                </a:rPr>
                <a:t>根据浏览器发出的请求调用相应的逻辑处理模块，并将处理结果构造成</a:t>
              </a:r>
              <a:r>
                <a:rPr lang="en-US" altLang="zh-CN" sz="1333" dirty="0">
                  <a:solidFill>
                    <a:prstClr val="black">
                      <a:lumMod val="75000"/>
                      <a:lumOff val="25000"/>
                    </a:prstClr>
                  </a:solidFill>
                  <a:latin typeface="微软雅黑" pitchFamily="34" charset="-122"/>
                  <a:ea typeface="微软雅黑" pitchFamily="34" charset="-122"/>
                </a:rPr>
                <a:t>HTTP</a:t>
              </a:r>
              <a:r>
                <a:rPr lang="zh-CN" altLang="en-US" sz="1333" dirty="0">
                  <a:solidFill>
                    <a:prstClr val="black">
                      <a:lumMod val="75000"/>
                      <a:lumOff val="25000"/>
                    </a:prstClr>
                  </a:solidFill>
                  <a:latin typeface="微软雅黑" pitchFamily="34" charset="-122"/>
                  <a:ea typeface="微软雅黑" pitchFamily="34" charset="-122"/>
                </a:rPr>
                <a:t>响应返回给浏览器。</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2" name="Rectangle 71"/>
            <p:cNvSpPr/>
            <p:nvPr/>
          </p:nvSpPr>
          <p:spPr>
            <a:xfrm>
              <a:off x="5228513" y="1109269"/>
              <a:ext cx="992579" cy="219291"/>
            </a:xfrm>
            <a:prstGeom prst="rect">
              <a:avLst/>
            </a:prstGeom>
          </p:spPr>
          <p:txBody>
            <a:bodyPr wrap="none" lIns="45720" tIns="22860" rIns="45720" bIns="22860">
              <a:spAutoFit/>
            </a:body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响应构造模块</a:t>
              </a:r>
            </a:p>
          </p:txBody>
        </p:sp>
      </p:grpSp>
      <p:grpSp>
        <p:nvGrpSpPr>
          <p:cNvPr id="40" name="组合 39"/>
          <p:cNvGrpSpPr/>
          <p:nvPr/>
        </p:nvGrpSpPr>
        <p:grpSpPr>
          <a:xfrm>
            <a:off x="6969162" y="4430108"/>
            <a:ext cx="3829173" cy="776149"/>
            <a:chOff x="5228512" y="1869180"/>
            <a:chExt cx="2871880" cy="582112"/>
          </a:xfrm>
        </p:grpSpPr>
        <p:sp>
          <p:nvSpPr>
            <p:cNvPr id="23" name="TextBox 22"/>
            <p:cNvSpPr txBox="1"/>
            <p:nvPr/>
          </p:nvSpPr>
          <p:spPr>
            <a:xfrm>
              <a:off x="5228512" y="2063012"/>
              <a:ext cx="2871880" cy="388280"/>
            </a:xfrm>
            <a:prstGeom prst="rect">
              <a:avLst/>
            </a:prstGeom>
            <a:noFill/>
          </p:spPr>
          <p:txBody>
            <a:bodyPr wrap="square" lIns="45720" tIns="22860" rIns="45720" bIns="22860" rtlCol="0">
              <a:spAutoFit/>
            </a:bodyPr>
            <a:lstStyle/>
            <a:p>
              <a:pPr algn="just" defTabSz="1219170">
                <a:lnSpc>
                  <a:spcPct val="120000"/>
                </a:lnSpc>
              </a:pPr>
              <a:r>
                <a:rPr lang="zh-CN" altLang="en-US" sz="1333" dirty="0">
                  <a:solidFill>
                    <a:prstClr val="black">
                      <a:lumMod val="75000"/>
                      <a:lumOff val="25000"/>
                    </a:prstClr>
                  </a:solidFill>
                  <a:latin typeface="微软雅黑" pitchFamily="34" charset="-122"/>
                  <a:ea typeface="微软雅黑" pitchFamily="34" charset="-122"/>
                </a:rPr>
                <a:t>根据</a:t>
              </a:r>
              <a:r>
                <a:rPr lang="en-US" altLang="zh-CN" sz="1333" dirty="0">
                  <a:solidFill>
                    <a:prstClr val="black">
                      <a:lumMod val="75000"/>
                      <a:lumOff val="25000"/>
                    </a:prstClr>
                  </a:solidFill>
                  <a:latin typeface="微软雅黑" pitchFamily="34" charset="-122"/>
                  <a:ea typeface="微软雅黑" pitchFamily="34" charset="-122"/>
                </a:rPr>
                <a:t>HTTP</a:t>
              </a:r>
              <a:r>
                <a:rPr lang="zh-CN" altLang="en-US" sz="1333" dirty="0">
                  <a:solidFill>
                    <a:prstClr val="black">
                      <a:lumMod val="75000"/>
                      <a:lumOff val="25000"/>
                    </a:prstClr>
                  </a:solidFill>
                  <a:latin typeface="微软雅黑" pitchFamily="34" charset="-122"/>
                  <a:ea typeface="微软雅黑" pitchFamily="34" charset="-122"/>
                </a:rPr>
                <a:t>请求的格式解析用户发出的网页访问请求和文件上传请求。</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4" name="Rectangle 73"/>
            <p:cNvSpPr/>
            <p:nvPr/>
          </p:nvSpPr>
          <p:spPr>
            <a:xfrm>
              <a:off x="5228513" y="1869180"/>
              <a:ext cx="992579" cy="219291"/>
            </a:xfrm>
            <a:prstGeom prst="rect">
              <a:avLst/>
            </a:prstGeom>
          </p:spPr>
          <p:txBody>
            <a:bodyPr wrap="none" lIns="45720" tIns="22860" rIns="45720" bIns="22860">
              <a:spAutoFit/>
            </a:body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用户请求解析</a:t>
              </a:r>
            </a:p>
          </p:txBody>
        </p:sp>
      </p:grpSp>
      <p:grpSp>
        <p:nvGrpSpPr>
          <p:cNvPr id="41" name="组合 40"/>
          <p:cNvGrpSpPr/>
          <p:nvPr/>
        </p:nvGrpSpPr>
        <p:grpSpPr>
          <a:xfrm>
            <a:off x="6971350" y="3505459"/>
            <a:ext cx="3829173" cy="776150"/>
            <a:chOff x="5228512" y="2629091"/>
            <a:chExt cx="2871880" cy="582112"/>
          </a:xfrm>
        </p:grpSpPr>
        <p:sp>
          <p:nvSpPr>
            <p:cNvPr id="25" name="TextBox 24"/>
            <p:cNvSpPr txBox="1"/>
            <p:nvPr/>
          </p:nvSpPr>
          <p:spPr>
            <a:xfrm>
              <a:off x="5228512" y="2822924"/>
              <a:ext cx="2871880" cy="388279"/>
            </a:xfrm>
            <a:prstGeom prst="rect">
              <a:avLst/>
            </a:prstGeom>
            <a:noFill/>
          </p:spPr>
          <p:txBody>
            <a:bodyPr wrap="square" lIns="45720" tIns="22860" rIns="45720" bIns="22860" rtlCol="0">
              <a:spAutoFit/>
            </a:bodyPr>
            <a:lstStyle/>
            <a:p>
              <a:pPr algn="just" defTabSz="1219170">
                <a:lnSpc>
                  <a:spcPct val="120000"/>
                </a:lnSpc>
              </a:pPr>
              <a:r>
                <a:rPr lang="zh-CN" altLang="en-US" sz="1333" dirty="0">
                  <a:solidFill>
                    <a:prstClr val="black">
                      <a:lumMod val="75000"/>
                      <a:lumOff val="25000"/>
                    </a:prstClr>
                  </a:solidFill>
                  <a:latin typeface="微软雅黑" pitchFamily="34" charset="-122"/>
                  <a:ea typeface="微软雅黑" pitchFamily="34" charset="-122"/>
                </a:rPr>
                <a:t>根据</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文件的解析结果与本地图片文件的检索结果生成</a:t>
              </a:r>
              <a:r>
                <a:rPr lang="en-US" altLang="zh-CN" sz="1333" dirty="0">
                  <a:solidFill>
                    <a:prstClr val="black">
                      <a:lumMod val="75000"/>
                      <a:lumOff val="25000"/>
                    </a:prstClr>
                  </a:solidFill>
                  <a:latin typeface="微软雅黑" pitchFamily="34" charset="-122"/>
                  <a:ea typeface="微软雅黑" pitchFamily="34" charset="-122"/>
                </a:rPr>
                <a:t>HTML</a:t>
              </a:r>
              <a:r>
                <a:rPr lang="zh-CN" altLang="en-US" sz="1333" dirty="0">
                  <a:solidFill>
                    <a:prstClr val="black">
                      <a:lumMod val="75000"/>
                      <a:lumOff val="25000"/>
                    </a:prstClr>
                  </a:solidFill>
                  <a:latin typeface="微软雅黑" pitchFamily="34" charset="-122"/>
                  <a:ea typeface="微软雅黑" pitchFamily="34" charset="-122"/>
                </a:rPr>
                <a:t>文件，通过本地的样式渲染。</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26" name="Rectangle 75"/>
            <p:cNvSpPr/>
            <p:nvPr/>
          </p:nvSpPr>
          <p:spPr>
            <a:xfrm>
              <a:off x="5228513" y="2629091"/>
              <a:ext cx="1150075" cy="219291"/>
            </a:xfrm>
            <a:prstGeom prst="rect">
              <a:avLst/>
            </a:prstGeom>
          </p:spPr>
          <p:txBody>
            <a:bodyPr wrap="none" lIns="45720" tIns="22860" rIns="45720" bIns="22860">
              <a:spAutoFit/>
            </a:bodyPr>
            <a:lstStyle/>
            <a:p>
              <a:pPr defTabSz="1219170"/>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HTML</a:t>
              </a: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文件生成</a:t>
              </a:r>
            </a:p>
          </p:txBody>
        </p:sp>
      </p:grpSp>
      <p:sp>
        <p:nvSpPr>
          <p:cNvPr id="27" name="Round Same Side Corner Rectangle 76"/>
          <p:cNvSpPr/>
          <p:nvPr/>
        </p:nvSpPr>
        <p:spPr>
          <a:xfrm rot="10800000" flipH="1">
            <a:off x="6786752" y="252283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170"/>
            <a:endParaRPr lang="bg-BG" sz="2400" dirty="0">
              <a:solidFill>
                <a:prstClr val="white"/>
              </a:solidFill>
              <a:latin typeface="Calibri Light"/>
              <a:ea typeface="微软雅黑 Light"/>
            </a:endParaRPr>
          </a:p>
        </p:txBody>
      </p:sp>
      <p:sp>
        <p:nvSpPr>
          <p:cNvPr id="28" name="Round Same Side Corner Rectangle 77"/>
          <p:cNvSpPr/>
          <p:nvPr/>
        </p:nvSpPr>
        <p:spPr>
          <a:xfrm rot="10800000" flipH="1">
            <a:off x="6786096" y="1500786"/>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170"/>
            <a:endParaRPr lang="bg-BG" sz="2400" dirty="0">
              <a:solidFill>
                <a:prstClr val="white"/>
              </a:solidFill>
              <a:latin typeface="Calibri Light"/>
              <a:ea typeface="微软雅黑 Light"/>
            </a:endParaRPr>
          </a:p>
        </p:txBody>
      </p:sp>
      <p:grpSp>
        <p:nvGrpSpPr>
          <p:cNvPr id="42" name="组合 41"/>
          <p:cNvGrpSpPr/>
          <p:nvPr/>
        </p:nvGrpSpPr>
        <p:grpSpPr>
          <a:xfrm>
            <a:off x="6972005" y="2477465"/>
            <a:ext cx="3829173" cy="776150"/>
            <a:chOff x="5228512" y="3299800"/>
            <a:chExt cx="2871880" cy="582112"/>
          </a:xfrm>
        </p:grpSpPr>
        <p:sp>
          <p:nvSpPr>
            <p:cNvPr id="29" name="TextBox 28"/>
            <p:cNvSpPr txBox="1"/>
            <p:nvPr/>
          </p:nvSpPr>
          <p:spPr>
            <a:xfrm>
              <a:off x="5228512" y="3493633"/>
              <a:ext cx="2871880" cy="388279"/>
            </a:xfrm>
            <a:prstGeom prst="rect">
              <a:avLst/>
            </a:prstGeom>
            <a:noFill/>
          </p:spPr>
          <p:txBody>
            <a:bodyPr wrap="square" lIns="45720" tIns="22860" rIns="45720" bIns="22860" rtlCol="0">
              <a:spAutoFit/>
            </a:bodyPr>
            <a:lstStyle/>
            <a:p>
              <a:pPr algn="just" defTabSz="1219170">
                <a:lnSpc>
                  <a:spcPct val="120000"/>
                </a:lnSpc>
              </a:pPr>
              <a:r>
                <a:rPr lang="zh-CN" altLang="en-US" sz="1333" dirty="0">
                  <a:solidFill>
                    <a:prstClr val="black">
                      <a:lumMod val="75000"/>
                      <a:lumOff val="25000"/>
                    </a:prstClr>
                  </a:solidFill>
                  <a:latin typeface="微软雅黑" pitchFamily="34" charset="-122"/>
                  <a:ea typeface="微软雅黑" pitchFamily="34" charset="-122"/>
                </a:rPr>
                <a:t>遍历本地文件，根据文件类型区分</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文件与图片。解析用户提供的</a:t>
              </a:r>
              <a:r>
                <a:rPr lang="en-US" altLang="zh-CN" sz="1333" dirty="0">
                  <a:solidFill>
                    <a:prstClr val="black">
                      <a:lumMod val="75000"/>
                      <a:lumOff val="25000"/>
                    </a:prstClr>
                  </a:solidFill>
                  <a:latin typeface="微软雅黑" pitchFamily="34" charset="-122"/>
                  <a:ea typeface="微软雅黑" pitchFamily="34" charset="-122"/>
                </a:rPr>
                <a:t>Markdown</a:t>
              </a:r>
              <a:r>
                <a:rPr lang="zh-CN" altLang="en-US" sz="1333" dirty="0">
                  <a:solidFill>
                    <a:prstClr val="black">
                      <a:lumMod val="75000"/>
                      <a:lumOff val="25000"/>
                    </a:prstClr>
                  </a:solidFill>
                  <a:latin typeface="微软雅黑" pitchFamily="34" charset="-122"/>
                  <a:ea typeface="微软雅黑" pitchFamily="34" charset="-122"/>
                </a:rPr>
                <a:t>文件。</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30" name="Rectangle 79"/>
            <p:cNvSpPr/>
            <p:nvPr/>
          </p:nvSpPr>
          <p:spPr>
            <a:xfrm>
              <a:off x="5228513" y="3299800"/>
              <a:ext cx="1567448" cy="219291"/>
            </a:xfrm>
            <a:prstGeom prst="rect">
              <a:avLst/>
            </a:prstGeom>
          </p:spPr>
          <p:txBody>
            <a:bodyPr wrap="none" lIns="45720" tIns="22860" rIns="45720" bIns="22860">
              <a:spAutoFit/>
            </a:bodyPr>
            <a:lstStyle/>
            <a:p>
              <a:pPr defTabSz="1219170"/>
              <a:r>
                <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rPr>
                <a:t>Markdown</a:t>
              </a: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文件解析</a:t>
              </a:r>
            </a:p>
          </p:txBody>
        </p:sp>
      </p:grpSp>
      <p:grpSp>
        <p:nvGrpSpPr>
          <p:cNvPr id="43" name="组合 42"/>
          <p:cNvGrpSpPr/>
          <p:nvPr/>
        </p:nvGrpSpPr>
        <p:grpSpPr>
          <a:xfrm>
            <a:off x="6969162" y="1521791"/>
            <a:ext cx="3829173" cy="776150"/>
            <a:chOff x="5228512" y="4059711"/>
            <a:chExt cx="2871880" cy="582112"/>
          </a:xfrm>
        </p:grpSpPr>
        <p:sp>
          <p:nvSpPr>
            <p:cNvPr id="31" name="TextBox 30"/>
            <p:cNvSpPr txBox="1"/>
            <p:nvPr/>
          </p:nvSpPr>
          <p:spPr>
            <a:xfrm>
              <a:off x="5228512" y="4253544"/>
              <a:ext cx="2871880" cy="388279"/>
            </a:xfrm>
            <a:prstGeom prst="rect">
              <a:avLst/>
            </a:prstGeom>
            <a:noFill/>
          </p:spPr>
          <p:txBody>
            <a:bodyPr wrap="square" lIns="45720" tIns="22860" rIns="45720" bIns="22860" rtlCol="0">
              <a:spAutoFit/>
            </a:bodyPr>
            <a:lstStyle/>
            <a:p>
              <a:pPr algn="just" defTabSz="1219170">
                <a:lnSpc>
                  <a:spcPct val="120000"/>
                </a:lnSpc>
              </a:pPr>
              <a:r>
                <a:rPr lang="zh-CN" altLang="en-US" sz="1333" dirty="0">
                  <a:solidFill>
                    <a:prstClr val="black">
                      <a:lumMod val="75000"/>
                      <a:lumOff val="25000"/>
                    </a:prstClr>
                  </a:solidFill>
                  <a:latin typeface="微软雅黑" pitchFamily="34" charset="-122"/>
                  <a:ea typeface="微软雅黑" pitchFamily="34" charset="-122"/>
                </a:rPr>
                <a:t>解析用户提供的</a:t>
              </a:r>
              <a:r>
                <a:rPr lang="en-US" altLang="zh-CN" sz="1333" dirty="0" err="1">
                  <a:solidFill>
                    <a:prstClr val="black">
                      <a:lumMod val="75000"/>
                      <a:lumOff val="25000"/>
                    </a:prstClr>
                  </a:solidFill>
                  <a:latin typeface="微软雅黑" pitchFamily="34" charset="-122"/>
                  <a:ea typeface="微软雅黑" pitchFamily="34" charset="-122"/>
                </a:rPr>
                <a:t>Yaml</a:t>
              </a:r>
              <a:r>
                <a:rPr lang="zh-CN" altLang="en-US" sz="1333" dirty="0">
                  <a:solidFill>
                    <a:prstClr val="black">
                      <a:lumMod val="75000"/>
                      <a:lumOff val="25000"/>
                    </a:prstClr>
                  </a:solidFill>
                  <a:latin typeface="微软雅黑" pitchFamily="34" charset="-122"/>
                  <a:ea typeface="微软雅黑" pitchFamily="34" charset="-122"/>
                </a:rPr>
                <a:t>文件，并根据</a:t>
              </a:r>
              <a:r>
                <a:rPr lang="en-US" altLang="zh-CN" sz="1333" dirty="0" err="1">
                  <a:solidFill>
                    <a:prstClr val="black">
                      <a:lumMod val="75000"/>
                      <a:lumOff val="25000"/>
                    </a:prstClr>
                  </a:solidFill>
                  <a:latin typeface="微软雅黑" pitchFamily="34" charset="-122"/>
                  <a:ea typeface="微软雅黑" pitchFamily="34" charset="-122"/>
                </a:rPr>
                <a:t>Yaml</a:t>
              </a:r>
              <a:r>
                <a:rPr lang="zh-CN" altLang="en-US" sz="1333" dirty="0">
                  <a:solidFill>
                    <a:prstClr val="black">
                      <a:lumMod val="75000"/>
                      <a:lumOff val="25000"/>
                    </a:prstClr>
                  </a:solidFill>
                  <a:latin typeface="微软雅黑" pitchFamily="34" charset="-122"/>
                  <a:ea typeface="微软雅黑" pitchFamily="34" charset="-122"/>
                </a:rPr>
                <a:t>文件中的配置初始化服务器以及语法解析和文件生成模块。</a:t>
              </a:r>
              <a:endParaRPr lang="en-US" altLang="zh-CN" sz="1333" dirty="0">
                <a:solidFill>
                  <a:prstClr val="black">
                    <a:lumMod val="75000"/>
                    <a:lumOff val="25000"/>
                  </a:prstClr>
                </a:solidFill>
                <a:latin typeface="微软雅黑" pitchFamily="34" charset="-122"/>
                <a:ea typeface="微软雅黑" pitchFamily="34" charset="-122"/>
              </a:endParaRPr>
            </a:p>
          </p:txBody>
        </p:sp>
        <p:sp>
          <p:nvSpPr>
            <p:cNvPr id="32" name="Rectangle 81"/>
            <p:cNvSpPr/>
            <p:nvPr/>
          </p:nvSpPr>
          <p:spPr>
            <a:xfrm>
              <a:off x="5228513" y="4059711"/>
              <a:ext cx="992579" cy="219291"/>
            </a:xfrm>
            <a:prstGeom prst="rect">
              <a:avLst/>
            </a:prstGeom>
          </p:spPr>
          <p:txBody>
            <a:bodyPr wrap="none" lIns="45720" tIns="22860" rIns="45720" bIns="22860">
              <a:spAutoFit/>
            </a:bodyPr>
            <a:lstStyle/>
            <a:p>
              <a:pPr defTabSz="121917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配置解析模块</a:t>
              </a:r>
            </a:p>
          </p:txBody>
        </p:sp>
      </p:grpSp>
      <p:sp>
        <p:nvSpPr>
          <p:cNvPr id="4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a:extLst>
              <a:ext uri="{FF2B5EF4-FFF2-40B4-BE49-F238E27FC236}">
                <a16:creationId xmlns:a16="http://schemas.microsoft.com/office/drawing/2014/main" id="{A0AE66B3-98D8-4C63-A90F-FA7564AE6AC7}"/>
              </a:ext>
            </a:extLst>
          </p:cNvPr>
          <p:cNvSpPr txBox="1">
            <a:spLocks noChangeArrowheads="1"/>
          </p:cNvSpPr>
          <p:nvPr/>
        </p:nvSpPr>
        <p:spPr bwMode="auto">
          <a:xfrm>
            <a:off x="5046631" y="451195"/>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zh-CN" altLang="en-US" sz="2133" dirty="0">
                <a:solidFill>
                  <a:srgbClr val="273355"/>
                </a:solidFill>
                <a:latin typeface="微软雅黑"/>
                <a:ea typeface="微软雅黑"/>
              </a:rPr>
              <a:t>研究内容与目标</a:t>
            </a:r>
          </a:p>
        </p:txBody>
      </p:sp>
      <p:sp>
        <p:nvSpPr>
          <p:cNvPr id="4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A4BE6807-EDE8-4B0E-A218-814A195B7110}"/>
              </a:ext>
            </a:extLst>
          </p:cNvPr>
          <p:cNvSpPr txBox="1">
            <a:spLocks noChangeArrowheads="1"/>
          </p:cNvSpPr>
          <p:nvPr/>
        </p:nvSpPr>
        <p:spPr bwMode="auto">
          <a:xfrm>
            <a:off x="5138809" y="860247"/>
            <a:ext cx="19191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77" fontAlgn="base">
              <a:spcBef>
                <a:spcPct val="0"/>
              </a:spcBef>
              <a:spcAft>
                <a:spcPct val="0"/>
              </a:spcAft>
              <a:defRPr/>
            </a:pPr>
            <a:r>
              <a:rPr lang="en-US" altLang="zh-CN" sz="800" dirty="0">
                <a:solidFill>
                  <a:srgbClr val="273355"/>
                </a:solidFill>
                <a:latin typeface="Calibri Light"/>
                <a:ea typeface="方正兰亭黑_GBK"/>
              </a:rPr>
              <a:t>CONTENT AND TARGET OF THE RESEARCH</a:t>
            </a:r>
          </a:p>
        </p:txBody>
      </p:sp>
      <p:cxnSp>
        <p:nvCxnSpPr>
          <p:cNvPr id="46" name="直接连接符 4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a:extLst>
              <a:ext uri="{FF2B5EF4-FFF2-40B4-BE49-F238E27FC236}">
                <a16:creationId xmlns:a16="http://schemas.microsoft.com/office/drawing/2014/main" id="{0EDD8118-4E76-4965-8499-715EF8C1F7D0}"/>
              </a:ext>
            </a:extLst>
          </p:cNvPr>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19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right)">
                                      <p:cBhvr>
                                        <p:cTn id="31" dur="500"/>
                                        <p:tgtEl>
                                          <p:spTgt spid="3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小清新答辩">
      <a:dk1>
        <a:srgbClr val="5D5D5D"/>
      </a:dk1>
      <a:lt1>
        <a:srgbClr val="E9E8E6"/>
      </a:lt1>
      <a:dk2>
        <a:srgbClr val="000000"/>
      </a:dk2>
      <a:lt2>
        <a:srgbClr val="FFFFFF"/>
      </a:lt2>
      <a:accent1>
        <a:srgbClr val="5D5D5D"/>
      </a:accent1>
      <a:accent2>
        <a:srgbClr val="A8AB8D"/>
      </a:accent2>
      <a:accent3>
        <a:srgbClr val="595959"/>
      </a:accent3>
      <a:accent4>
        <a:srgbClr val="3A3838"/>
      </a:accent4>
      <a:accent5>
        <a:srgbClr val="171616"/>
      </a:accent5>
      <a:accent6>
        <a:srgbClr val="757070"/>
      </a:accent6>
      <a:hlink>
        <a:srgbClr val="262626"/>
      </a:hlink>
      <a:folHlink>
        <a:srgbClr val="954F72"/>
      </a:folHlink>
    </a:clrScheme>
    <a:fontScheme name="方正宋刻本秀楷简体">
      <a:majorFont>
        <a:latin typeface="Arial"/>
        <a:ea typeface="方正宋刻本秀楷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2302</Words>
  <Application>Microsoft Office PowerPoint</Application>
  <PresentationFormat>宽屏</PresentationFormat>
  <Paragraphs>218</Paragraphs>
  <Slides>35</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35</vt:i4>
      </vt:variant>
    </vt:vector>
  </HeadingPairs>
  <TitlesOfParts>
    <vt:vector size="48" baseType="lpstr">
      <vt:lpstr>等线</vt:lpstr>
      <vt:lpstr>等线 Light</vt:lpstr>
      <vt:lpstr>方正宋刻本秀楷简体</vt:lpstr>
      <vt:lpstr>微软雅黑</vt:lpstr>
      <vt:lpstr>微软雅黑</vt:lpstr>
      <vt:lpstr>微软雅黑 Light</vt:lpstr>
      <vt:lpstr>Arial</vt:lpstr>
      <vt:lpstr>Calibri</vt:lpstr>
      <vt:lpstr>Calibri Light</vt:lpstr>
      <vt:lpstr>Impact</vt:lpstr>
      <vt:lpstr>Times New Roman</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Dai Qianwang</cp:lastModifiedBy>
  <cp:revision>91</cp:revision>
  <dcterms:created xsi:type="dcterms:W3CDTF">2018-12-02T12:39:48Z</dcterms:created>
  <dcterms:modified xsi:type="dcterms:W3CDTF">2022-06-16T14:10:16Z</dcterms:modified>
</cp:coreProperties>
</file>