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AAB0BE-E61C-4000-9C9C-8EF8AA3AF4B6}">
          <p14:sldIdLst>
            <p14:sldId id="256"/>
            <p14:sldId id="258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3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6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4050-6CDC-4EAC-BB47-29FECA19F63E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582E-214F-4881-8376-FBDFDF410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ecrow.com/wiki/images/7/72/Paj7620.zip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FRobot/DFRobot_PAJ7620U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lecrow.com/wiki/images/7/72/Paj7620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B000E1-FE82-8E53-4444-6E2C60B27C74}"/>
              </a:ext>
            </a:extLst>
          </p:cNvPr>
          <p:cNvGrpSpPr/>
          <p:nvPr/>
        </p:nvGrpSpPr>
        <p:grpSpPr>
          <a:xfrm>
            <a:off x="-50285" y="-3877149"/>
            <a:ext cx="6177300" cy="13180540"/>
            <a:chOff x="-50285" y="-3877149"/>
            <a:chExt cx="6177300" cy="1318054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10000"/>
            </a:stretch>
          </a:blip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8C0E71-CAAB-7A0D-5EE6-26615D7004BB}"/>
                </a:ext>
              </a:extLst>
            </p:cNvPr>
            <p:cNvSpPr/>
            <p:nvPr/>
          </p:nvSpPr>
          <p:spPr>
            <a:xfrm rot="2586037">
              <a:off x="-50285" y="-1522603"/>
              <a:ext cx="1746991" cy="5027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831941-4E01-AF2E-3B0B-8E87C5159391}"/>
                </a:ext>
              </a:extLst>
            </p:cNvPr>
            <p:cNvSpPr/>
            <p:nvPr/>
          </p:nvSpPr>
          <p:spPr>
            <a:xfrm rot="2586037">
              <a:off x="1385464" y="-2194215"/>
              <a:ext cx="1746991" cy="96759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B0D877-A8AC-B0B3-7CA9-72D72105B9D8}"/>
                </a:ext>
              </a:extLst>
            </p:cNvPr>
            <p:cNvSpPr/>
            <p:nvPr/>
          </p:nvSpPr>
          <p:spPr>
            <a:xfrm rot="2586037">
              <a:off x="4380024" y="-3877149"/>
              <a:ext cx="1746991" cy="13180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04" y="2204720"/>
            <a:ext cx="7711440" cy="2789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1CC7-11A8-4D92-A4DA-22C83D7A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759" y="5690300"/>
            <a:ext cx="9144000" cy="38709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Rockwell Nova Light" panose="020B0604020202020204" pitchFamily="18" charset="0"/>
              </a:rPr>
              <a:t>David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Rockwell Nova Light" panose="020B0604020202020204" pitchFamily="18" charset="0"/>
              </a:rPr>
              <a:t>Sedej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Rockwell Nova Light" panose="020B0604020202020204" pitchFamily="18" charset="0"/>
              </a:rPr>
              <a:t>, Matic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Rockwell Nova Light" panose="020B0604020202020204" pitchFamily="18" charset="0"/>
              </a:rPr>
              <a:t>Kav</a:t>
            </a:r>
            <a:r>
              <a:rPr lang="sl-SI" sz="1800" dirty="0">
                <a:solidFill>
                  <a:schemeClr val="tx1">
                    <a:lumMod val="75000"/>
                  </a:schemeClr>
                </a:solidFill>
                <a:latin typeface="Rockwell Nova Light" panose="020B0604020202020204" pitchFamily="18" charset="0"/>
              </a:rPr>
              <a:t>čič, Nejc Božič, Maks Sbrizaj</a:t>
            </a:r>
            <a:endParaRPr lang="en-GB" sz="1800" dirty="0">
              <a:solidFill>
                <a:schemeClr val="tx1">
                  <a:lumMod val="75000"/>
                </a:schemeClr>
              </a:solidFill>
              <a:latin typeface="Rockwell Nova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3.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levo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903261" y="326777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9F82FCB0-D044-0B98-D6C5-CB2C632D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404" y="280474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275 -0.003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78" y="3171141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4.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desno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9E89C954-45F6-ECC2-D20A-B4A81C57B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4060" y="27813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29336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8" y="3550128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5.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naprej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BAA649DB-7883-ACAB-DDBB-7AD60C56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7757" y="3964458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8" y="3550128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5.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naprej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BAA649DB-7883-ACAB-DDBB-7AD60C56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8826" y="3071197"/>
            <a:ext cx="89326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8" y="3550128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5.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naprej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BAA649DB-7883-ACAB-DDBB-7AD60C56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7757" y="3964458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892598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6.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nazaj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465D4C2A-5DDB-2E8D-B38C-605975FA9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269" y="3103328"/>
            <a:ext cx="859546" cy="8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9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892598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6.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nazaj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9" name="Graphic 8" descr="Raised hand with solid fill">
            <a:extLst>
              <a:ext uri="{FF2B5EF4-FFF2-40B4-BE49-F238E27FC236}">
                <a16:creationId xmlns:a16="http://schemas.microsoft.com/office/drawing/2014/main" id="{B6A738D3-0F0C-B259-DD54-3F61724B4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7757" y="3964458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5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558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7.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v </a:t>
            </a:r>
            <a:r>
              <a:rPr lang="en-GB" sz="2400" dirty="0" err="1">
                <a:latin typeface="Rockwell Nova" panose="02060503020205020403" pitchFamily="18" charset="0"/>
              </a:rPr>
              <a:t>smeri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urinega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kazalaca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57928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50060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4616B0-270E-E86F-9CBF-59AC9A51495A}"/>
              </a:ext>
            </a:extLst>
          </p:cNvPr>
          <p:cNvSpPr/>
          <p:nvPr/>
        </p:nvSpPr>
        <p:spPr>
          <a:xfrm rot="1654364">
            <a:off x="8164711" y="4143608"/>
            <a:ext cx="754870" cy="1028640"/>
          </a:xfrm>
          <a:custGeom>
            <a:avLst/>
            <a:gdLst>
              <a:gd name="connsiteX0" fmla="*/ 431027 w 482728"/>
              <a:gd name="connsiteY0" fmla="*/ 273958 h 704811"/>
              <a:gd name="connsiteX1" fmla="*/ 396308 w 482728"/>
              <a:gd name="connsiteY1" fmla="*/ 287426 h 704811"/>
              <a:gd name="connsiteX2" fmla="*/ 396546 w 482728"/>
              <a:gd name="connsiteY2" fmla="*/ 282578 h 704811"/>
              <a:gd name="connsiteX3" fmla="*/ 344928 w 482728"/>
              <a:gd name="connsiteY3" fmla="*/ 230869 h 704811"/>
              <a:gd name="connsiteX4" fmla="*/ 309068 w 482728"/>
              <a:gd name="connsiteY4" fmla="*/ 245297 h 704811"/>
              <a:gd name="connsiteX5" fmla="*/ 247237 w 482728"/>
              <a:gd name="connsiteY5" fmla="*/ 206297 h 704811"/>
              <a:gd name="connsiteX6" fmla="*/ 206960 w 482728"/>
              <a:gd name="connsiteY6" fmla="*/ 256727 h 704811"/>
              <a:gd name="connsiteX7" fmla="*/ 206960 w 482728"/>
              <a:gd name="connsiteY7" fmla="*/ 43091 h 704811"/>
              <a:gd name="connsiteX8" fmla="*/ 163869 w 482728"/>
              <a:gd name="connsiteY8" fmla="*/ 0 h 704811"/>
              <a:gd name="connsiteX9" fmla="*/ 120778 w 482728"/>
              <a:gd name="connsiteY9" fmla="*/ 43091 h 704811"/>
              <a:gd name="connsiteX10" fmla="*/ 120778 w 482728"/>
              <a:gd name="connsiteY10" fmla="*/ 449723 h 704811"/>
              <a:gd name="connsiteX11" fmla="*/ 120673 w 482728"/>
              <a:gd name="connsiteY11" fmla="*/ 449723 h 704811"/>
              <a:gd name="connsiteX12" fmla="*/ 85279 w 482728"/>
              <a:gd name="connsiteY12" fmla="*/ 290465 h 704811"/>
              <a:gd name="connsiteX13" fmla="*/ 34279 w 482728"/>
              <a:gd name="connsiteY13" fmla="*/ 257107 h 704811"/>
              <a:gd name="connsiteX14" fmla="*/ 921 w 482728"/>
              <a:gd name="connsiteY14" fmla="*/ 308108 h 704811"/>
              <a:gd name="connsiteX15" fmla="*/ 1154 w 482728"/>
              <a:gd name="connsiteY15" fmla="*/ 309153 h 704811"/>
              <a:gd name="connsiteX16" fmla="*/ 52865 w 482728"/>
              <a:gd name="connsiteY16" fmla="*/ 541839 h 704811"/>
              <a:gd name="connsiteX17" fmla="*/ 68657 w 482728"/>
              <a:gd name="connsiteY17" fmla="*/ 566604 h 704811"/>
              <a:gd name="connsiteX18" fmla="*/ 163907 w 482728"/>
              <a:gd name="connsiteY18" fmla="*/ 639851 h 704811"/>
              <a:gd name="connsiteX19" fmla="*/ 163907 w 482728"/>
              <a:gd name="connsiteY19" fmla="*/ 704812 h 704811"/>
              <a:gd name="connsiteX20" fmla="*/ 413786 w 482728"/>
              <a:gd name="connsiteY20" fmla="*/ 704812 h 704811"/>
              <a:gd name="connsiteX21" fmla="*/ 413786 w 482728"/>
              <a:gd name="connsiteY21" fmla="*/ 661759 h 704811"/>
              <a:gd name="connsiteX22" fmla="*/ 482728 w 482728"/>
              <a:gd name="connsiteY22" fmla="*/ 480784 h 704811"/>
              <a:gd name="connsiteX23" fmla="*/ 482728 w 482728"/>
              <a:gd name="connsiteY23" fmla="*/ 325622 h 704811"/>
              <a:gd name="connsiteX24" fmla="*/ 431027 w 482728"/>
              <a:gd name="connsiteY24" fmla="*/ 273958 h 70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2728" h="704811">
                <a:moveTo>
                  <a:pt x="431027" y="273958"/>
                </a:moveTo>
                <a:cubicBezTo>
                  <a:pt x="418177" y="273953"/>
                  <a:pt x="405792" y="278758"/>
                  <a:pt x="396308" y="287426"/>
                </a:cubicBezTo>
                <a:cubicBezTo>
                  <a:pt x="396451" y="285826"/>
                  <a:pt x="396546" y="284207"/>
                  <a:pt x="396546" y="282578"/>
                </a:cubicBezTo>
                <a:cubicBezTo>
                  <a:pt x="396571" y="254045"/>
                  <a:pt x="373461" y="230895"/>
                  <a:pt x="344928" y="230869"/>
                </a:cubicBezTo>
                <a:cubicBezTo>
                  <a:pt x="331558" y="230857"/>
                  <a:pt x="318705" y="236030"/>
                  <a:pt x="309068" y="245297"/>
                </a:cubicBezTo>
                <a:cubicBezTo>
                  <a:pt x="302764" y="217454"/>
                  <a:pt x="275080" y="199993"/>
                  <a:pt x="247237" y="206297"/>
                </a:cubicBezTo>
                <a:cubicBezTo>
                  <a:pt x="223678" y="211632"/>
                  <a:pt x="206954" y="232572"/>
                  <a:pt x="206960" y="256727"/>
                </a:cubicBezTo>
                <a:lnTo>
                  <a:pt x="206960" y="43091"/>
                </a:lnTo>
                <a:cubicBezTo>
                  <a:pt x="206960" y="19293"/>
                  <a:pt x="187668" y="0"/>
                  <a:pt x="163869" y="0"/>
                </a:cubicBezTo>
                <a:cubicBezTo>
                  <a:pt x="140071" y="0"/>
                  <a:pt x="120778" y="19293"/>
                  <a:pt x="120778" y="43091"/>
                </a:cubicBezTo>
                <a:lnTo>
                  <a:pt x="120778" y="449723"/>
                </a:lnTo>
                <a:lnTo>
                  <a:pt x="120673" y="449723"/>
                </a:lnTo>
                <a:lnTo>
                  <a:pt x="85279" y="290465"/>
                </a:lnTo>
                <a:cubicBezTo>
                  <a:pt x="80407" y="267171"/>
                  <a:pt x="57573" y="252236"/>
                  <a:pt x="34279" y="257107"/>
                </a:cubicBezTo>
                <a:cubicBezTo>
                  <a:pt x="10984" y="261979"/>
                  <a:pt x="-3951" y="284813"/>
                  <a:pt x="921" y="308108"/>
                </a:cubicBezTo>
                <a:cubicBezTo>
                  <a:pt x="995" y="308457"/>
                  <a:pt x="1072" y="308805"/>
                  <a:pt x="1154" y="309153"/>
                </a:cubicBezTo>
                <a:lnTo>
                  <a:pt x="52865" y="541839"/>
                </a:lnTo>
                <a:cubicBezTo>
                  <a:pt x="55062" y="551691"/>
                  <a:pt x="60652" y="560457"/>
                  <a:pt x="68657" y="566604"/>
                </a:cubicBezTo>
                <a:lnTo>
                  <a:pt x="163907" y="639851"/>
                </a:lnTo>
                <a:lnTo>
                  <a:pt x="163907" y="704812"/>
                </a:lnTo>
                <a:lnTo>
                  <a:pt x="413786" y="704812"/>
                </a:lnTo>
                <a:lnTo>
                  <a:pt x="413786" y="661759"/>
                </a:lnTo>
                <a:cubicBezTo>
                  <a:pt x="413786" y="600713"/>
                  <a:pt x="482728" y="596036"/>
                  <a:pt x="482728" y="480784"/>
                </a:cubicBezTo>
                <a:lnTo>
                  <a:pt x="482728" y="325622"/>
                </a:lnTo>
                <a:cubicBezTo>
                  <a:pt x="482707" y="297083"/>
                  <a:pt x="459565" y="273958"/>
                  <a:pt x="431027" y="273958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12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C 0.04714 3.33333E-6 0.08672 -0.06644 0.08672 -0.14815 C 0.08672 -0.22986 0.04714 -0.29584 -1.04167E-6 -0.29584 C -0.04792 -0.29584 -0.08568 -0.22986 -0.08568 -0.14815 C -0.08568 -0.06644 -0.04792 3.33333E-6 -1.04167E-6 3.33333E-6 Z " pathEditMode="relative" rAng="0" ptsTypes="AAAAA">
                                      <p:cBhvr>
                                        <p:cTn id="6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711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8.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v </a:t>
            </a:r>
            <a:r>
              <a:rPr lang="en-GB" sz="2400" dirty="0" err="1">
                <a:latin typeface="Rockwell Nova" panose="02060503020205020403" pitchFamily="18" charset="0"/>
              </a:rPr>
              <a:t>nasprotni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smeri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urinega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kazalaca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78" y="500468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76C568-96BF-47B2-5AB5-D4EBC49C7C78}"/>
              </a:ext>
            </a:extLst>
          </p:cNvPr>
          <p:cNvSpPr/>
          <p:nvPr/>
        </p:nvSpPr>
        <p:spPr>
          <a:xfrm rot="1654364">
            <a:off x="8164711" y="4143608"/>
            <a:ext cx="754870" cy="1028640"/>
          </a:xfrm>
          <a:custGeom>
            <a:avLst/>
            <a:gdLst>
              <a:gd name="connsiteX0" fmla="*/ 431027 w 482728"/>
              <a:gd name="connsiteY0" fmla="*/ 273958 h 704811"/>
              <a:gd name="connsiteX1" fmla="*/ 396308 w 482728"/>
              <a:gd name="connsiteY1" fmla="*/ 287426 h 704811"/>
              <a:gd name="connsiteX2" fmla="*/ 396546 w 482728"/>
              <a:gd name="connsiteY2" fmla="*/ 282578 h 704811"/>
              <a:gd name="connsiteX3" fmla="*/ 344928 w 482728"/>
              <a:gd name="connsiteY3" fmla="*/ 230869 h 704811"/>
              <a:gd name="connsiteX4" fmla="*/ 309068 w 482728"/>
              <a:gd name="connsiteY4" fmla="*/ 245297 h 704811"/>
              <a:gd name="connsiteX5" fmla="*/ 247237 w 482728"/>
              <a:gd name="connsiteY5" fmla="*/ 206297 h 704811"/>
              <a:gd name="connsiteX6" fmla="*/ 206960 w 482728"/>
              <a:gd name="connsiteY6" fmla="*/ 256727 h 704811"/>
              <a:gd name="connsiteX7" fmla="*/ 206960 w 482728"/>
              <a:gd name="connsiteY7" fmla="*/ 43091 h 704811"/>
              <a:gd name="connsiteX8" fmla="*/ 163869 w 482728"/>
              <a:gd name="connsiteY8" fmla="*/ 0 h 704811"/>
              <a:gd name="connsiteX9" fmla="*/ 120778 w 482728"/>
              <a:gd name="connsiteY9" fmla="*/ 43091 h 704811"/>
              <a:gd name="connsiteX10" fmla="*/ 120778 w 482728"/>
              <a:gd name="connsiteY10" fmla="*/ 449723 h 704811"/>
              <a:gd name="connsiteX11" fmla="*/ 120673 w 482728"/>
              <a:gd name="connsiteY11" fmla="*/ 449723 h 704811"/>
              <a:gd name="connsiteX12" fmla="*/ 85279 w 482728"/>
              <a:gd name="connsiteY12" fmla="*/ 290465 h 704811"/>
              <a:gd name="connsiteX13" fmla="*/ 34279 w 482728"/>
              <a:gd name="connsiteY13" fmla="*/ 257107 h 704811"/>
              <a:gd name="connsiteX14" fmla="*/ 921 w 482728"/>
              <a:gd name="connsiteY14" fmla="*/ 308108 h 704811"/>
              <a:gd name="connsiteX15" fmla="*/ 1154 w 482728"/>
              <a:gd name="connsiteY15" fmla="*/ 309153 h 704811"/>
              <a:gd name="connsiteX16" fmla="*/ 52865 w 482728"/>
              <a:gd name="connsiteY16" fmla="*/ 541839 h 704811"/>
              <a:gd name="connsiteX17" fmla="*/ 68657 w 482728"/>
              <a:gd name="connsiteY17" fmla="*/ 566604 h 704811"/>
              <a:gd name="connsiteX18" fmla="*/ 163907 w 482728"/>
              <a:gd name="connsiteY18" fmla="*/ 639851 h 704811"/>
              <a:gd name="connsiteX19" fmla="*/ 163907 w 482728"/>
              <a:gd name="connsiteY19" fmla="*/ 704812 h 704811"/>
              <a:gd name="connsiteX20" fmla="*/ 413786 w 482728"/>
              <a:gd name="connsiteY20" fmla="*/ 704812 h 704811"/>
              <a:gd name="connsiteX21" fmla="*/ 413786 w 482728"/>
              <a:gd name="connsiteY21" fmla="*/ 661759 h 704811"/>
              <a:gd name="connsiteX22" fmla="*/ 482728 w 482728"/>
              <a:gd name="connsiteY22" fmla="*/ 480784 h 704811"/>
              <a:gd name="connsiteX23" fmla="*/ 482728 w 482728"/>
              <a:gd name="connsiteY23" fmla="*/ 325622 h 704811"/>
              <a:gd name="connsiteX24" fmla="*/ 431027 w 482728"/>
              <a:gd name="connsiteY24" fmla="*/ 273958 h 70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2728" h="704811">
                <a:moveTo>
                  <a:pt x="431027" y="273958"/>
                </a:moveTo>
                <a:cubicBezTo>
                  <a:pt x="418177" y="273953"/>
                  <a:pt x="405792" y="278758"/>
                  <a:pt x="396308" y="287426"/>
                </a:cubicBezTo>
                <a:cubicBezTo>
                  <a:pt x="396451" y="285826"/>
                  <a:pt x="396546" y="284207"/>
                  <a:pt x="396546" y="282578"/>
                </a:cubicBezTo>
                <a:cubicBezTo>
                  <a:pt x="396571" y="254045"/>
                  <a:pt x="373461" y="230895"/>
                  <a:pt x="344928" y="230869"/>
                </a:cubicBezTo>
                <a:cubicBezTo>
                  <a:pt x="331558" y="230857"/>
                  <a:pt x="318705" y="236030"/>
                  <a:pt x="309068" y="245297"/>
                </a:cubicBezTo>
                <a:cubicBezTo>
                  <a:pt x="302764" y="217454"/>
                  <a:pt x="275080" y="199993"/>
                  <a:pt x="247237" y="206297"/>
                </a:cubicBezTo>
                <a:cubicBezTo>
                  <a:pt x="223678" y="211632"/>
                  <a:pt x="206954" y="232572"/>
                  <a:pt x="206960" y="256727"/>
                </a:cubicBezTo>
                <a:lnTo>
                  <a:pt x="206960" y="43091"/>
                </a:lnTo>
                <a:cubicBezTo>
                  <a:pt x="206960" y="19293"/>
                  <a:pt x="187668" y="0"/>
                  <a:pt x="163869" y="0"/>
                </a:cubicBezTo>
                <a:cubicBezTo>
                  <a:pt x="140071" y="0"/>
                  <a:pt x="120778" y="19293"/>
                  <a:pt x="120778" y="43091"/>
                </a:cubicBezTo>
                <a:lnTo>
                  <a:pt x="120778" y="449723"/>
                </a:lnTo>
                <a:lnTo>
                  <a:pt x="120673" y="449723"/>
                </a:lnTo>
                <a:lnTo>
                  <a:pt x="85279" y="290465"/>
                </a:lnTo>
                <a:cubicBezTo>
                  <a:pt x="80407" y="267171"/>
                  <a:pt x="57573" y="252236"/>
                  <a:pt x="34279" y="257107"/>
                </a:cubicBezTo>
                <a:cubicBezTo>
                  <a:pt x="10984" y="261979"/>
                  <a:pt x="-3951" y="284813"/>
                  <a:pt x="921" y="308108"/>
                </a:cubicBezTo>
                <a:cubicBezTo>
                  <a:pt x="995" y="308457"/>
                  <a:pt x="1072" y="308805"/>
                  <a:pt x="1154" y="309153"/>
                </a:cubicBezTo>
                <a:lnTo>
                  <a:pt x="52865" y="541839"/>
                </a:lnTo>
                <a:cubicBezTo>
                  <a:pt x="55062" y="551691"/>
                  <a:pt x="60652" y="560457"/>
                  <a:pt x="68657" y="566604"/>
                </a:cubicBezTo>
                <a:lnTo>
                  <a:pt x="163907" y="639851"/>
                </a:lnTo>
                <a:lnTo>
                  <a:pt x="163907" y="704812"/>
                </a:lnTo>
                <a:lnTo>
                  <a:pt x="413786" y="704812"/>
                </a:lnTo>
                <a:lnTo>
                  <a:pt x="413786" y="661759"/>
                </a:lnTo>
                <a:cubicBezTo>
                  <a:pt x="413786" y="600713"/>
                  <a:pt x="482728" y="596036"/>
                  <a:pt x="482728" y="480784"/>
                </a:cubicBezTo>
                <a:lnTo>
                  <a:pt x="482728" y="325622"/>
                </a:lnTo>
                <a:cubicBezTo>
                  <a:pt x="482707" y="297083"/>
                  <a:pt x="459565" y="273958"/>
                  <a:pt x="431027" y="273958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75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C 0.04714 3.33333E-6 0.08672 -0.06644 0.08672 -0.14815 C 0.08672 -0.22986 0.04714 -0.29584 -1.04167E-6 -0.29584 C -0.04792 -0.29584 -0.08568 -0.22986 -0.08568 -0.14815 C -0.08568 -0.06644 -0.04792 3.33333E-6 -1.04167E-6 3.33333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7C5173AA-B71E-1FCF-5D88-E9F9755AE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503" y="4061929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B3BF7-F887-5E26-C9E1-DFC338434D61}"/>
              </a:ext>
            </a:extLst>
          </p:cNvPr>
          <p:cNvSpPr txBox="1"/>
          <p:nvPr/>
        </p:nvSpPr>
        <p:spPr>
          <a:xfrm>
            <a:off x="10113203" y="6578917"/>
            <a:ext cx="2943860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 err="1">
                <a:latin typeface="Rockwell Nova" panose="02060503020205020403" pitchFamily="18" charset="0"/>
              </a:rPr>
              <a:t>Knji</a:t>
            </a:r>
            <a:r>
              <a:rPr lang="sl-SI" sz="3200" dirty="0">
                <a:latin typeface="Rockwell Nova" panose="02060503020205020403" pitchFamily="18" charset="0"/>
              </a:rPr>
              <a:t>žnice</a:t>
            </a:r>
            <a:r>
              <a:rPr lang="en-US" sz="3200" dirty="0">
                <a:latin typeface="Rockwell Nova" panose="02060503020205020403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ckwell Nova Light" panose="02060303020205020403" pitchFamily="18" charset="0"/>
              </a:rPr>
              <a:t>Arduinov</a:t>
            </a:r>
            <a:r>
              <a:rPr lang="en-US" sz="2000" dirty="0">
                <a:latin typeface="Rockwell Nova Light" panose="02060303020205020403" pitchFamily="18" charset="0"/>
              </a:rPr>
              <a:t> </a:t>
            </a:r>
            <a:r>
              <a:rPr lang="en-US" sz="2000" dirty="0" err="1">
                <a:latin typeface="Rockwell Nova Light" panose="02060303020205020403" pitchFamily="18" charset="0"/>
              </a:rPr>
              <a:t>Wire.h</a:t>
            </a:r>
            <a:endParaRPr lang="en-US" sz="2000" dirty="0"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ckwell Nova Light" panose="02060303020205020403" pitchFamily="18" charset="0"/>
                <a:hlinkClick r:id="rId6"/>
              </a:rPr>
              <a:t>Paj7620 </a:t>
            </a:r>
            <a:r>
              <a:rPr lang="en-US" sz="2000" dirty="0" err="1">
                <a:latin typeface="Rockwell Nova Light" panose="02060303020205020403" pitchFamily="18" charset="0"/>
                <a:hlinkClick r:id="rId6"/>
              </a:rPr>
              <a:t>knji</a:t>
            </a:r>
            <a:r>
              <a:rPr lang="sl-SI" sz="2000" dirty="0">
                <a:latin typeface="Rockwell Nova Light" panose="02060303020205020403" pitchFamily="18" charset="0"/>
                <a:hlinkClick r:id="rId6"/>
              </a:rPr>
              <a:t>ž</a:t>
            </a:r>
            <a:r>
              <a:rPr lang="en-GB" sz="2000" dirty="0" err="1">
                <a:latin typeface="Rockwell Nova Light" panose="02060303020205020403" pitchFamily="18" charset="0"/>
                <a:hlinkClick r:id="rId6"/>
              </a:rPr>
              <a:t>nico</a:t>
            </a:r>
            <a:endParaRPr lang="en-GB" sz="2000" dirty="0">
              <a:latin typeface="Rockwell Nova Light" panose="020603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4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1931 -0.33797 L 1.45833E-6 3.33333E-6 Z " pathEditMode="relative" rAng="0" ptsTypes="AAA">
                                      <p:cBhvr>
                                        <p:cTn id="6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B000E1-FE82-8E53-4444-6E2C60B27C74}"/>
              </a:ext>
            </a:extLst>
          </p:cNvPr>
          <p:cNvGrpSpPr/>
          <p:nvPr/>
        </p:nvGrpSpPr>
        <p:grpSpPr>
          <a:xfrm>
            <a:off x="5704880" y="-12346593"/>
            <a:ext cx="6948681" cy="13423114"/>
            <a:chOff x="5704880" y="-12346593"/>
            <a:chExt cx="6948681" cy="1342311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10000"/>
            </a:stretch>
          </a:blip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8C0E71-CAAB-7A0D-5EE6-26615D7004BB}"/>
                </a:ext>
              </a:extLst>
            </p:cNvPr>
            <p:cNvSpPr/>
            <p:nvPr/>
          </p:nvSpPr>
          <p:spPr>
            <a:xfrm rot="2586037">
              <a:off x="5704880" y="-10296685"/>
              <a:ext cx="1746991" cy="75278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831941-4E01-AF2E-3B0B-8E87C5159391}"/>
                </a:ext>
              </a:extLst>
            </p:cNvPr>
            <p:cNvSpPr/>
            <p:nvPr/>
          </p:nvSpPr>
          <p:spPr>
            <a:xfrm rot="2586037">
              <a:off x="7994884" y="-10630930"/>
              <a:ext cx="1746991" cy="96759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B0D877-A8AC-B0B3-7CA9-72D72105B9D8}"/>
                </a:ext>
              </a:extLst>
            </p:cNvPr>
            <p:cNvSpPr/>
            <p:nvPr/>
          </p:nvSpPr>
          <p:spPr>
            <a:xfrm rot="2586037">
              <a:off x="10906570" y="-12346593"/>
              <a:ext cx="1746991" cy="13423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46006" cy="185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512C8-4831-6251-FD42-59F7A78DF10F}"/>
              </a:ext>
            </a:extLst>
          </p:cNvPr>
          <p:cNvSpPr txBox="1"/>
          <p:nvPr/>
        </p:nvSpPr>
        <p:spPr>
          <a:xfrm>
            <a:off x="1152144" y="2097024"/>
            <a:ext cx="46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Deluje na i</a:t>
            </a:r>
            <a:r>
              <a:rPr lang="en-GB" dirty="0" err="1"/>
              <a:t>nfr</a:t>
            </a:r>
            <a:r>
              <a:rPr lang="sl-SI" dirty="0"/>
              <a:t>o</a:t>
            </a:r>
            <a:r>
              <a:rPr lang="en-GB" dirty="0" err="1"/>
              <a:t>rde</a:t>
            </a:r>
            <a:r>
              <a:rPr lang="sl-SI" dirty="0"/>
              <a:t>či lučki in optični leči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24F7B-7A51-E722-E1DC-A5EE500645FD}"/>
              </a:ext>
            </a:extLst>
          </p:cNvPr>
          <p:cNvSpPr txBox="1"/>
          <p:nvPr/>
        </p:nvSpPr>
        <p:spPr>
          <a:xfrm>
            <a:off x="1152144" y="2466356"/>
            <a:ext cx="40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Priklopimo z</a:t>
            </a:r>
            <a:r>
              <a:rPr lang="en-GB" dirty="0"/>
              <a:t> n</a:t>
            </a:r>
            <a:r>
              <a:rPr lang="sl-SI" dirty="0"/>
              <a:t>avadnim I2C vmesnikom</a:t>
            </a:r>
            <a:endParaRPr lang="en-GB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3BBBEA8B-3C83-0B11-5E59-A7EDE8DB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07" y="2681799"/>
            <a:ext cx="4045525" cy="3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58" y="250520"/>
            <a:ext cx="10863683" cy="127208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-5190843" y="1670145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58" y="2549047"/>
            <a:ext cx="3000047" cy="2856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-5190843" y="224865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-5190843" y="261798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-5190843" y="297899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-5190843" y="335669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-5190844" y="372603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-5190845" y="409653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-5190843" y="4413307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-5190845" y="474718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-5190843" y="509531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C9DE4-16F5-3632-C00B-627AA7E3AF6E}"/>
              </a:ext>
            </a:extLst>
          </p:cNvPr>
          <p:cNvSpPr txBox="1"/>
          <p:nvPr/>
        </p:nvSpPr>
        <p:spPr>
          <a:xfrm>
            <a:off x="1315721" y="1587817"/>
            <a:ext cx="2943860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 err="1">
                <a:latin typeface="Rockwell Nova" panose="02060503020205020403" pitchFamily="18" charset="0"/>
              </a:rPr>
              <a:t>Knji</a:t>
            </a:r>
            <a:r>
              <a:rPr lang="sl-SI" sz="3200" dirty="0">
                <a:latin typeface="Rockwell Nova" panose="02060503020205020403" pitchFamily="18" charset="0"/>
              </a:rPr>
              <a:t>žnice</a:t>
            </a:r>
            <a:r>
              <a:rPr lang="en-US" sz="3200" dirty="0">
                <a:latin typeface="Rockwell Nova" panose="02060503020205020403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ckwell Nova Light" panose="02060303020205020403" pitchFamily="18" charset="0"/>
              </a:rPr>
              <a:t>Arduinov</a:t>
            </a:r>
            <a:r>
              <a:rPr lang="en-US" sz="2000" dirty="0">
                <a:latin typeface="Rockwell Nova Light" panose="02060303020205020403" pitchFamily="18" charset="0"/>
              </a:rPr>
              <a:t> </a:t>
            </a:r>
            <a:r>
              <a:rPr lang="en-US" sz="2000" dirty="0" err="1">
                <a:latin typeface="Rockwell Nova Light" panose="02060303020205020403" pitchFamily="18" charset="0"/>
              </a:rPr>
              <a:t>Wire.h</a:t>
            </a:r>
            <a:endParaRPr lang="en-US" sz="2000" dirty="0"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ckwell Nova Light" panose="02060303020205020403" pitchFamily="18" charset="0"/>
                <a:hlinkClick r:id="rId4"/>
              </a:rPr>
              <a:t>Paj7620 </a:t>
            </a:r>
            <a:r>
              <a:rPr lang="en-US" sz="2000" dirty="0" err="1">
                <a:latin typeface="Rockwell Nova Light" panose="02060303020205020403" pitchFamily="18" charset="0"/>
                <a:hlinkClick r:id="rId4"/>
              </a:rPr>
              <a:t>knji</a:t>
            </a:r>
            <a:r>
              <a:rPr lang="sl-SI" sz="2000" dirty="0">
                <a:latin typeface="Rockwell Nova Light" panose="02060303020205020403" pitchFamily="18" charset="0"/>
                <a:hlinkClick r:id="rId4"/>
              </a:rPr>
              <a:t>ž</a:t>
            </a:r>
            <a:r>
              <a:rPr lang="en-GB" sz="2000" dirty="0" err="1">
                <a:latin typeface="Rockwell Nova Light" panose="02060303020205020403" pitchFamily="18" charset="0"/>
                <a:hlinkClick r:id="rId4"/>
              </a:rPr>
              <a:t>nico</a:t>
            </a:r>
            <a:endParaRPr lang="en-GB" sz="2000" dirty="0">
              <a:latin typeface="Rockwell Nova Light" panose="020603030202050204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816DE2-A369-58B3-AD6E-01B8C86564A2}"/>
              </a:ext>
            </a:extLst>
          </p:cNvPr>
          <p:cNvSpPr txBox="1">
            <a:spLocks/>
          </p:cNvSpPr>
          <p:nvPr/>
        </p:nvSpPr>
        <p:spPr>
          <a:xfrm>
            <a:off x="838199" y="6775490"/>
            <a:ext cx="10515600" cy="1100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5400" dirty="0">
                <a:latin typeface="Rockwell Nova" panose="02060503020205020403" pitchFamily="18" charset="0"/>
              </a:rPr>
              <a:t>Hvala</a:t>
            </a:r>
            <a:endParaRPr lang="en-GB" sz="54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3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816DE2-A369-58B3-AD6E-01B8C86564A2}"/>
              </a:ext>
            </a:extLst>
          </p:cNvPr>
          <p:cNvSpPr txBox="1">
            <a:spLocks/>
          </p:cNvSpPr>
          <p:nvPr/>
        </p:nvSpPr>
        <p:spPr>
          <a:xfrm>
            <a:off x="838200" y="2878810"/>
            <a:ext cx="10515600" cy="1100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5400" dirty="0">
                <a:latin typeface="Rockwell Nova" panose="02060503020205020403" pitchFamily="18" charset="0"/>
              </a:rPr>
              <a:t>Hvala</a:t>
            </a:r>
            <a:endParaRPr lang="en-GB" sz="5400" dirty="0">
              <a:latin typeface="Rockwell Nova" panose="020605030202050204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7840C2-C386-E900-5458-493D03C21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58" y="-1358361"/>
            <a:ext cx="10863683" cy="127208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0B2EE1A-FDCA-5C0C-2743-2C5E41C06E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6095" y="5359990"/>
            <a:ext cx="48014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65D7F-F191-B389-BF2B-B103F5006790}"/>
              </a:ext>
            </a:extLst>
          </p:cNvPr>
          <p:cNvSpPr txBox="1"/>
          <p:nvPr/>
        </p:nvSpPr>
        <p:spPr>
          <a:xfrm>
            <a:off x="-3186831" y="925262"/>
            <a:ext cx="2943860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 err="1">
                <a:latin typeface="Rockwell Nova" panose="02060503020205020403" pitchFamily="18" charset="0"/>
              </a:rPr>
              <a:t>Knji</a:t>
            </a:r>
            <a:r>
              <a:rPr lang="sl-SI" sz="3200" dirty="0">
                <a:latin typeface="Rockwell Nova" panose="02060503020205020403" pitchFamily="18" charset="0"/>
              </a:rPr>
              <a:t>žnice</a:t>
            </a:r>
            <a:r>
              <a:rPr lang="en-US" sz="3200" dirty="0">
                <a:latin typeface="Rockwell Nova" panose="02060503020205020403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ckwell Nova Light" panose="02060303020205020403" pitchFamily="18" charset="0"/>
              </a:rPr>
              <a:t>Arduinov</a:t>
            </a:r>
            <a:r>
              <a:rPr lang="en-US" sz="2000" dirty="0">
                <a:latin typeface="Rockwell Nova Light" panose="02060303020205020403" pitchFamily="18" charset="0"/>
              </a:rPr>
              <a:t> </a:t>
            </a:r>
            <a:r>
              <a:rPr lang="en-US" sz="2000" dirty="0" err="1">
                <a:latin typeface="Rockwell Nova Light" panose="02060303020205020403" pitchFamily="18" charset="0"/>
              </a:rPr>
              <a:t>Wire.h</a:t>
            </a:r>
            <a:endParaRPr lang="en-US" sz="2000" dirty="0"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ckwell Nova Light" panose="02060303020205020403" pitchFamily="18" charset="0"/>
                <a:hlinkClick r:id="rId4"/>
              </a:rPr>
              <a:t>Paj7620 </a:t>
            </a:r>
            <a:r>
              <a:rPr lang="en-US" sz="2000" dirty="0" err="1">
                <a:latin typeface="Rockwell Nova Light" panose="02060303020205020403" pitchFamily="18" charset="0"/>
                <a:hlinkClick r:id="rId4"/>
              </a:rPr>
              <a:t>knji</a:t>
            </a:r>
            <a:r>
              <a:rPr lang="sl-SI" sz="2000" dirty="0">
                <a:latin typeface="Rockwell Nova Light" panose="02060303020205020403" pitchFamily="18" charset="0"/>
                <a:hlinkClick r:id="rId4"/>
              </a:rPr>
              <a:t>ž</a:t>
            </a:r>
            <a:r>
              <a:rPr lang="en-GB" sz="2000" dirty="0" err="1">
                <a:latin typeface="Rockwell Nova Light" panose="02060303020205020403" pitchFamily="18" charset="0"/>
                <a:hlinkClick r:id="rId4"/>
              </a:rPr>
              <a:t>nico</a:t>
            </a:r>
            <a:endParaRPr lang="en-GB" sz="2000" dirty="0">
              <a:latin typeface="Rockwell Nova Light" panose="020603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77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964567A-FA38-23BF-076A-32E63BB3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07" y="2681799"/>
            <a:ext cx="4045525" cy="3852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46006" cy="185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512C8-4831-6251-FD42-59F7A78DF10F}"/>
              </a:ext>
            </a:extLst>
          </p:cNvPr>
          <p:cNvSpPr txBox="1"/>
          <p:nvPr/>
        </p:nvSpPr>
        <p:spPr>
          <a:xfrm>
            <a:off x="1152144" y="2097024"/>
            <a:ext cx="692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3200" dirty="0"/>
              <a:t>Deluje na i</a:t>
            </a:r>
            <a:r>
              <a:rPr lang="en-GB" sz="3200" dirty="0" err="1"/>
              <a:t>nfr</a:t>
            </a:r>
            <a:r>
              <a:rPr lang="sl-SI" sz="3200" dirty="0"/>
              <a:t>o</a:t>
            </a:r>
            <a:r>
              <a:rPr lang="en-GB" sz="3200" dirty="0" err="1"/>
              <a:t>rde</a:t>
            </a:r>
            <a:r>
              <a:rPr lang="sl-SI" sz="3200" dirty="0"/>
              <a:t>či lučki in optični leči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24F7B-7A51-E722-E1DC-A5EE500645FD}"/>
              </a:ext>
            </a:extLst>
          </p:cNvPr>
          <p:cNvSpPr txBox="1"/>
          <p:nvPr/>
        </p:nvSpPr>
        <p:spPr>
          <a:xfrm>
            <a:off x="1152144" y="2681799"/>
            <a:ext cx="40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Priklopimo z</a:t>
            </a:r>
            <a:r>
              <a:rPr lang="en-GB" dirty="0"/>
              <a:t> n</a:t>
            </a:r>
            <a:r>
              <a:rPr lang="sl-SI" dirty="0"/>
              <a:t>avadnim I2C vmesnikom</a:t>
            </a:r>
            <a:endParaRPr lang="en-GB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0C101FE-945A-FBE7-EC1A-35B77642E20E}"/>
              </a:ext>
            </a:extLst>
          </p:cNvPr>
          <p:cNvCxnSpPr>
            <a:stCxn id="4" idx="3"/>
          </p:cNvCxnSpPr>
          <p:nvPr/>
        </p:nvCxnSpPr>
        <p:spPr>
          <a:xfrm>
            <a:off x="8077200" y="2389412"/>
            <a:ext cx="624840" cy="2053048"/>
          </a:xfrm>
          <a:prstGeom prst="bentConnector2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2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964567A-FA38-23BF-076A-32E63BB3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07" y="2681799"/>
            <a:ext cx="4045525" cy="3852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46006" cy="185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  <a:t>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7035A-5FF6-3EE4-1088-A6D58B658009}"/>
              </a:ext>
            </a:extLst>
          </p:cNvPr>
          <p:cNvSpPr txBox="1"/>
          <p:nvPr/>
        </p:nvSpPr>
        <p:spPr>
          <a:xfrm>
            <a:off x="1152144" y="2097024"/>
            <a:ext cx="46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Deluje na i</a:t>
            </a:r>
            <a:r>
              <a:rPr lang="en-GB" dirty="0" err="1"/>
              <a:t>nfr</a:t>
            </a:r>
            <a:r>
              <a:rPr lang="sl-SI" dirty="0"/>
              <a:t>o</a:t>
            </a:r>
            <a:r>
              <a:rPr lang="en-GB" dirty="0" err="1"/>
              <a:t>rde</a:t>
            </a:r>
            <a:r>
              <a:rPr lang="sl-SI" dirty="0"/>
              <a:t>či lučki in optični leči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0F412-25DC-7747-3640-C1FEB6B510FA}"/>
              </a:ext>
            </a:extLst>
          </p:cNvPr>
          <p:cNvSpPr txBox="1"/>
          <p:nvPr/>
        </p:nvSpPr>
        <p:spPr>
          <a:xfrm>
            <a:off x="1152144" y="2466356"/>
            <a:ext cx="685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3200" dirty="0"/>
              <a:t>Priklopimo z</a:t>
            </a:r>
            <a:r>
              <a:rPr lang="en-GB" sz="3200" dirty="0"/>
              <a:t> n</a:t>
            </a:r>
            <a:r>
              <a:rPr lang="sl-SI" sz="3200" dirty="0"/>
              <a:t>avadnim I2C vmesnikom</a:t>
            </a:r>
            <a:endParaRPr lang="en-GB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CD29F2-5612-B4C6-BB54-CD9B53B30718}"/>
              </a:ext>
            </a:extLst>
          </p:cNvPr>
          <p:cNvGrpSpPr/>
          <p:nvPr/>
        </p:nvGrpSpPr>
        <p:grpSpPr>
          <a:xfrm>
            <a:off x="5736726" y="3047501"/>
            <a:ext cx="1083174" cy="2189344"/>
            <a:chOff x="5736726" y="3047501"/>
            <a:chExt cx="1083174" cy="21893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E95F09-4A03-93B6-B1C9-3793F19D0041}"/>
                </a:ext>
              </a:extLst>
            </p:cNvPr>
            <p:cNvCxnSpPr>
              <a:cxnSpLocks/>
            </p:cNvCxnSpPr>
            <p:nvPr/>
          </p:nvCxnSpPr>
          <p:spPr>
            <a:xfrm>
              <a:off x="5736726" y="3047501"/>
              <a:ext cx="0" cy="2189344"/>
            </a:xfrm>
            <a:prstGeom prst="line">
              <a:avLst/>
            </a:prstGeom>
            <a:ln w="38100" cap="flat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425158-AD0F-137B-8EAE-9E6C2D1B52C4}"/>
                </a:ext>
              </a:extLst>
            </p:cNvPr>
            <p:cNvCxnSpPr>
              <a:cxnSpLocks/>
            </p:cNvCxnSpPr>
            <p:nvPr/>
          </p:nvCxnSpPr>
          <p:spPr>
            <a:xfrm>
              <a:off x="5736726" y="4657263"/>
              <a:ext cx="10496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EC8BD6-9128-9F3F-3DE9-B50F93A99273}"/>
                </a:ext>
              </a:extLst>
            </p:cNvPr>
            <p:cNvCxnSpPr>
              <a:cxnSpLocks/>
            </p:cNvCxnSpPr>
            <p:nvPr/>
          </p:nvCxnSpPr>
          <p:spPr>
            <a:xfrm>
              <a:off x="5736726" y="5236845"/>
              <a:ext cx="1083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0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964567A-FA38-23BF-076A-32E63BB3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280480"/>
            <a:ext cx="4733912" cy="4507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3533243" cy="185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94A2F-7A4C-8270-F285-BF2CF92A231F}"/>
              </a:ext>
            </a:extLst>
          </p:cNvPr>
          <p:cNvSpPr txBox="1"/>
          <p:nvPr/>
        </p:nvSpPr>
        <p:spPr>
          <a:xfrm>
            <a:off x="1019998" y="514384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65000"/>
                  </a:schemeClr>
                </a:solidFill>
                <a:latin typeface="Rockwell Nova" panose="02060503020205020403" pitchFamily="18" charset="0"/>
              </a:rPr>
              <a:t>PIN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9F68C-F956-03BD-3FFD-FE82BB2810C5}"/>
              </a:ext>
            </a:extLst>
          </p:cNvPr>
          <p:cNvSpPr txBox="1"/>
          <p:nvPr/>
        </p:nvSpPr>
        <p:spPr>
          <a:xfrm>
            <a:off x="4460873" y="1977161"/>
            <a:ext cx="159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ckwell Nova Light" panose="02060303020205020403" pitchFamily="18" charset="0"/>
              </a:rPr>
              <a:t>VIN | 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2EC72-5C3F-AD49-F187-7003451721FB}"/>
              </a:ext>
            </a:extLst>
          </p:cNvPr>
          <p:cNvSpPr txBox="1"/>
          <p:nvPr/>
        </p:nvSpPr>
        <p:spPr>
          <a:xfrm>
            <a:off x="4400905" y="2657190"/>
            <a:ext cx="182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ckwell Nova Light" panose="02060303020205020403" pitchFamily="18" charset="0"/>
              </a:rPr>
              <a:t>GND | GND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7CA99-B210-7727-AE7D-B83C904ECBD6}"/>
              </a:ext>
            </a:extLst>
          </p:cNvPr>
          <p:cNvSpPr txBox="1"/>
          <p:nvPr/>
        </p:nvSpPr>
        <p:spPr>
          <a:xfrm>
            <a:off x="4431698" y="3343779"/>
            <a:ext cx="1763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ckwell Nova Light" panose="02060303020205020403" pitchFamily="18" charset="0"/>
              </a:rPr>
              <a:t>SCL | SCL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B43A4-7175-E1C7-ADF2-558AB7E11486}"/>
              </a:ext>
            </a:extLst>
          </p:cNvPr>
          <p:cNvSpPr txBox="1"/>
          <p:nvPr/>
        </p:nvSpPr>
        <p:spPr>
          <a:xfrm>
            <a:off x="4426618" y="4032908"/>
            <a:ext cx="1763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ckwell Nova Light" panose="02060303020205020403" pitchFamily="18" charset="0"/>
              </a:rPr>
              <a:t>SDA | SDA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2E417-50A8-D892-7073-A839E2305A06}"/>
              </a:ext>
            </a:extLst>
          </p:cNvPr>
          <p:cNvSpPr txBox="1"/>
          <p:nvPr/>
        </p:nvSpPr>
        <p:spPr>
          <a:xfrm>
            <a:off x="4543652" y="4710468"/>
            <a:ext cx="102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ockwell Nova Light" panose="02060303020205020403" pitchFamily="18" charset="0"/>
              </a:rPr>
              <a:t>INT |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C2BA4-FDEB-8756-A55F-2A2FB68F3B73}"/>
              </a:ext>
            </a:extLst>
          </p:cNvPr>
          <p:cNvSpPr txBox="1"/>
          <p:nvPr/>
        </p:nvSpPr>
        <p:spPr>
          <a:xfrm>
            <a:off x="-5130384" y="1977161"/>
            <a:ext cx="355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Druge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 </a:t>
            </a:r>
            <a:r>
              <a:rPr lang="en-GB" altLang="en-US" sz="2400" dirty="0">
                <a:solidFill>
                  <a:srgbClr val="E8EAED"/>
                </a:solidFill>
                <a:latin typeface="Rockwell Nova" panose="02060503020205020403" pitchFamily="18" charset="0"/>
              </a:rPr>
              <a:t>s</a:t>
            </a:r>
            <a:r>
              <a:rPr kumimoji="0" lang="sl-SI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pecifikacij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e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FD6A0-40C4-47B4-5E3D-55F575976DC7}"/>
              </a:ext>
            </a:extLst>
          </p:cNvPr>
          <p:cNvSpPr txBox="1"/>
          <p:nvPr/>
        </p:nvSpPr>
        <p:spPr>
          <a:xfrm>
            <a:off x="-5130384" y="2438826"/>
            <a:ext cx="523170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Razdalja prepoznavanja</a:t>
            </a:r>
            <a:r>
              <a:rPr lang="en-GB" b="0" i="0" dirty="0">
                <a:effectLst/>
                <a:latin typeface="Rockwell Nova Light" panose="02060303020205020403" pitchFamily="18" charset="0"/>
                <a:ea typeface="微软雅黑" panose="020B0503020204020204" pitchFamily="34" charset="-122"/>
              </a:rPr>
              <a:t>: 5cm ~ 15cm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Rockwell Nova Light" panose="02060303020205020403" pitchFamily="18" charset="0"/>
              </a:rPr>
              <a:t>P</a:t>
            </a: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repozna 9 kretenj</a:t>
            </a:r>
            <a:endParaRPr kumimoji="0" lang="en-GB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Hitrost prepoznavanja: 240Hz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Kot prepoznavanja: 60° (diagonalno)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Odpornost na svetlobo okolice: &lt;100k Lux</a:t>
            </a:r>
          </a:p>
          <a:p>
            <a:endParaRPr kumimoji="0" lang="sl-SI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964567A-FA38-23BF-076A-32E63BB3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2174977"/>
            <a:ext cx="3601398" cy="3429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85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7568B-14C5-28E8-0F8F-CA61FC31C709}"/>
              </a:ext>
            </a:extLst>
          </p:cNvPr>
          <p:cNvSpPr txBox="1"/>
          <p:nvPr/>
        </p:nvSpPr>
        <p:spPr>
          <a:xfrm>
            <a:off x="-2839239" y="514384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65000"/>
                  </a:schemeClr>
                </a:solidFill>
                <a:latin typeface="Rockwell Nova" panose="02060503020205020403" pitchFamily="18" charset="0"/>
              </a:rPr>
              <a:t>PIN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6E589-73AD-6F6E-A627-4C9185ED5B94}"/>
              </a:ext>
            </a:extLst>
          </p:cNvPr>
          <p:cNvSpPr txBox="1"/>
          <p:nvPr/>
        </p:nvSpPr>
        <p:spPr>
          <a:xfrm>
            <a:off x="864294" y="2024664"/>
            <a:ext cx="355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Druge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 </a:t>
            </a:r>
            <a:r>
              <a:rPr lang="en-GB" altLang="en-US" sz="2400" dirty="0">
                <a:solidFill>
                  <a:srgbClr val="E8EAED"/>
                </a:solidFill>
                <a:latin typeface="Rockwell Nova" panose="02060503020205020403" pitchFamily="18" charset="0"/>
              </a:rPr>
              <a:t>s</a:t>
            </a:r>
            <a:r>
              <a:rPr kumimoji="0" lang="sl-SI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pecifikacij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e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8F849-A50B-3009-A3DD-A3C283F94109}"/>
              </a:ext>
            </a:extLst>
          </p:cNvPr>
          <p:cNvSpPr txBox="1"/>
          <p:nvPr/>
        </p:nvSpPr>
        <p:spPr>
          <a:xfrm>
            <a:off x="864294" y="2486329"/>
            <a:ext cx="523170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Razdalja prepoznavanja</a:t>
            </a:r>
            <a:r>
              <a:rPr lang="en-GB" b="0" i="0" dirty="0">
                <a:effectLst/>
                <a:latin typeface="Rockwell Nova Light" panose="02060303020205020403" pitchFamily="18" charset="0"/>
                <a:ea typeface="微软雅黑" panose="020B0503020204020204" pitchFamily="34" charset="-122"/>
              </a:rPr>
              <a:t>: 5cm ~ 15cm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Rockwell Nova Light" panose="02060303020205020403" pitchFamily="18" charset="0"/>
              </a:rPr>
              <a:t>P</a:t>
            </a: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repozna 9 kretenj</a:t>
            </a:r>
            <a:endParaRPr kumimoji="0" lang="en-GB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Hitrost prepoznavanja: 240Hz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Kot prepoznavanja: 60° (diagonalno)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Odpornost na svetlobo okolice: &lt;100k Lux</a:t>
            </a:r>
          </a:p>
          <a:p>
            <a:endParaRPr kumimoji="0" lang="sl-SI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7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EFFEB-4D3B-0CEA-BD9C-92DFD0D3BF67}"/>
              </a:ext>
            </a:extLst>
          </p:cNvPr>
          <p:cNvSpPr txBox="1"/>
          <p:nvPr/>
        </p:nvSpPr>
        <p:spPr>
          <a:xfrm>
            <a:off x="672997" y="7099584"/>
            <a:ext cx="355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Druge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 </a:t>
            </a:r>
            <a:r>
              <a:rPr lang="en-GB" altLang="en-US" sz="2400" dirty="0">
                <a:solidFill>
                  <a:srgbClr val="E8EAED"/>
                </a:solidFill>
                <a:latin typeface="Rockwell Nova" panose="02060503020205020403" pitchFamily="18" charset="0"/>
              </a:rPr>
              <a:t>s</a:t>
            </a:r>
            <a:r>
              <a:rPr kumimoji="0" lang="sl-SI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pecifikacij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ckwell Nova" panose="02060503020205020403" pitchFamily="18" charset="0"/>
              </a:rPr>
              <a:t>e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888F6-ACD3-24FD-7CD9-B6963336E860}"/>
              </a:ext>
            </a:extLst>
          </p:cNvPr>
          <p:cNvSpPr txBox="1"/>
          <p:nvPr/>
        </p:nvSpPr>
        <p:spPr>
          <a:xfrm>
            <a:off x="672997" y="7561249"/>
            <a:ext cx="523170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Razdalja prepoznavanja</a:t>
            </a:r>
            <a:r>
              <a:rPr lang="en-GB" b="0" i="0" dirty="0">
                <a:effectLst/>
                <a:latin typeface="Rockwell Nova Light" panose="02060303020205020403" pitchFamily="18" charset="0"/>
                <a:ea typeface="微软雅黑" panose="020B0503020204020204" pitchFamily="34" charset="-122"/>
              </a:rPr>
              <a:t>: 5cm ~ 15cm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Rockwell Nova Light" panose="02060303020205020403" pitchFamily="18" charset="0"/>
              </a:rPr>
              <a:t>P</a:t>
            </a: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repozna 9 kretenj</a:t>
            </a:r>
            <a:endParaRPr kumimoji="0" lang="en-GB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Hitrost prepoznavanja: 240Hz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sl-SI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Kot prepoznavanja: 60° (diagonalno)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pl-PL" altLang="en-US" b="0" i="0" u="none" strike="noStrike" cap="none" normalizeH="0" baseline="0" dirty="0">
                <a:ln>
                  <a:noFill/>
                </a:ln>
                <a:effectLst/>
                <a:latin typeface="Rockwell Nova Light" panose="02060303020205020403" pitchFamily="18" charset="0"/>
              </a:rPr>
              <a:t>Odpornost na svetlobo okolice: &lt;100k Lux</a:t>
            </a:r>
          </a:p>
          <a:p>
            <a:endParaRPr kumimoji="0" lang="sl-SI" altLang="en-US" b="0" i="0" u="none" strike="noStrike" cap="none" normalizeH="0" baseline="0" dirty="0">
              <a:ln>
                <a:noFill/>
              </a:ln>
              <a:effectLst/>
              <a:latin typeface="Rockwell Nova Light" panose="020603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848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</p:spTree>
    <p:extLst>
      <p:ext uri="{BB962C8B-B14F-4D97-AF65-F5344CB8AC3E}">
        <p14:creationId xmlns:p14="http://schemas.microsoft.com/office/powerpoint/2010/main" val="330920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1.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gor</a:t>
            </a:r>
            <a:endParaRPr lang="en-GB" sz="2400" dirty="0">
              <a:latin typeface="Rockwell Nova" panose="020605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57941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2.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80" y="2940422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31812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68745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405679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374735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707442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505556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9" name="Graphic 8" descr="Raised hand with solid fill">
            <a:extLst>
              <a:ext uri="{FF2B5EF4-FFF2-40B4-BE49-F238E27FC236}">
                <a16:creationId xmlns:a16="http://schemas.microsoft.com/office/drawing/2014/main" id="{2DFA1ED4-D3A2-289C-0C81-257DA118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5780" y="4491714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00494 -0.457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2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90FD-AC6B-B647-D5D8-072F781D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7" y="0"/>
            <a:ext cx="10863683" cy="1422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tx1">
                    <a:lumMod val="65000"/>
                  </a:schemeClr>
                </a:solidFill>
                <a:latin typeface="Rockwell Nova" panose="020B0604020202020204" pitchFamily="18" charset="0"/>
              </a:rPr>
              <a:t>Gesture Recognition Sensor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Rockwell Nova" panose="020B06040202020202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Rockwell Nova Light" panose="02060303020205020403" pitchFamily="18" charset="0"/>
              </a:rPr>
              <a:t>gy-paj7620</a:t>
            </a:r>
            <a:endParaRPr lang="en-GB" dirty="0">
              <a:solidFill>
                <a:schemeClr val="tx1">
                  <a:lumMod val="75000"/>
                </a:schemeClr>
              </a:solidFill>
              <a:latin typeface="Rockwell Nova Light" panose="020603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BDEC-2FF6-BC9A-851D-5F9D1CA60F85}"/>
              </a:ext>
            </a:extLst>
          </p:cNvPr>
          <p:cNvSpPr txBox="1"/>
          <p:nvPr/>
        </p:nvSpPr>
        <p:spPr>
          <a:xfrm>
            <a:off x="894080" y="1539240"/>
            <a:ext cx="41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ckwell Nova" panose="02060503020205020403" pitchFamily="18" charset="0"/>
              </a:rPr>
              <a:t>Kretnje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ketere</a:t>
            </a:r>
            <a:r>
              <a:rPr lang="en-GB" sz="2400" dirty="0">
                <a:latin typeface="Rockwell Nova" panose="02060503020205020403" pitchFamily="18" charset="0"/>
              </a:rPr>
              <a:t> </a:t>
            </a:r>
            <a:r>
              <a:rPr lang="en-GB" sz="2400" dirty="0" err="1">
                <a:latin typeface="Rockwell Nova" panose="02060503020205020403" pitchFamily="18" charset="0"/>
              </a:rPr>
              <a:t>prepozna</a:t>
            </a:r>
            <a:r>
              <a:rPr lang="en-GB" sz="2400" dirty="0">
                <a:latin typeface="Rockwell Nova" panose="02060503020205020403" pitchFamily="18" charset="0"/>
              </a:rPr>
              <a:t>: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1E7954-F0D9-1BB4-E01F-D3158657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3" b="91120" l="9559" r="90074">
                        <a14:foregroundMark x1="21152" y1="15727" x2="33456" y2="9266"/>
                        <a14:foregroundMark x1="18693" y1="17018" x2="20932" y2="15842"/>
                        <a14:foregroundMark x1="12132" y1="20463" x2="14808" y2="19058"/>
                        <a14:foregroundMark x1="33456" y1="9266" x2="67279" y2="10811"/>
                        <a14:foregroundMark x1="87458" y1="32324" x2="91544" y2="36680"/>
                        <a14:foregroundMark x1="67279" y1="10811" x2="70765" y2="14526"/>
                        <a14:foregroundMark x1="91544" y1="36680" x2="90159" y2="72705"/>
                        <a14:foregroundMark x1="63867" y1="85530" x2="52941" y2="89961"/>
                        <a14:foregroundMark x1="69125" y1="83398" x2="67916" y2="83888"/>
                        <a14:foregroundMark x1="70462" y1="82856" x2="69125" y2="83398"/>
                        <a14:foregroundMark x1="25181" y1="89587" x2="24265" y2="89575"/>
                        <a14:foregroundMark x1="52941" y1="89961" x2="25270" y2="89589"/>
                        <a14:foregroundMark x1="18853" y1="69407" x2="12868" y2="47104"/>
                        <a14:foregroundMark x1="19200" y1="70699" x2="18938" y2="69722"/>
                        <a14:foregroundMark x1="21187" y1="78107" x2="19280" y2="70997"/>
                        <a14:foregroundMark x1="24265" y1="89575" x2="22872" y2="84387"/>
                        <a14:foregroundMark x1="12868" y1="47104" x2="12868" y2="20849"/>
                        <a14:foregroundMark x1="40074" y1="67181" x2="42279" y2="71042"/>
                        <a14:foregroundMark x1="43382" y1="82239" x2="49632" y2="54440"/>
                        <a14:foregroundMark x1="49632" y1="54440" x2="50735" y2="55985"/>
                        <a14:foregroundMark x1="56618" y1="70656" x2="41544" y2="71815"/>
                        <a14:foregroundMark x1="47426" y1="61004" x2="56618" y2="81467"/>
                        <a14:foregroundMark x1="77347" y1="91001" x2="80515" y2="91120"/>
                        <a14:foregroundMark x1="70221" y1="90734" x2="76827" y2="90982"/>
                        <a14:backgroundMark x1="20221" y1="66023" x2="20588" y2="65637"/>
                        <a14:backgroundMark x1="20588" y1="66795" x2="21324" y2="65251"/>
                        <a14:backgroundMark x1="20588" y1="51351" x2="21324" y2="49421"/>
                        <a14:backgroundMark x1="21691" y1="35521" x2="21324" y2="34363"/>
                        <a14:backgroundMark x1="22426" y1="20463" x2="22059" y2="18533"/>
                        <a14:backgroundMark x1="21691" y1="18147" x2="20588" y2="21236"/>
                        <a14:backgroundMark x1="20221" y1="16988" x2="20221" y2="16988"/>
                        <a14:backgroundMark x1="20588" y1="80309" x2="21691" y2="83398"/>
                        <a14:backgroundMark x1="22794" y1="82625" x2="21691" y2="80309"/>
                        <a14:backgroundMark x1="21691" y1="80309" x2="23162" y2="83784"/>
                        <a14:backgroundMark x1="22794" y1="83398" x2="22426" y2="84170"/>
                        <a14:backgroundMark x1="20956" y1="78764" x2="20956" y2="79151"/>
                        <a14:backgroundMark x1="78676" y1="86873" x2="79779" y2="80695"/>
                        <a14:backgroundMark x1="80147" y1="74903" x2="74632" y2="80695"/>
                        <a14:backgroundMark x1="73162" y1="80309" x2="73529" y2="81467"/>
                        <a14:backgroundMark x1="71324" y1="83012" x2="71691" y2="84556"/>
                        <a14:backgroundMark x1="71324" y1="83398" x2="71691" y2="81467"/>
                        <a14:backgroundMark x1="70588" y1="83398" x2="72794" y2="82625"/>
                        <a14:backgroundMark x1="70588" y1="82625" x2="72794" y2="82239"/>
                        <a14:backgroundMark x1="75000" y1="81853" x2="75000" y2="81853"/>
                        <a14:backgroundMark x1="72794" y1="81853" x2="77206" y2="80309"/>
                        <a14:backgroundMark x1="82721" y1="75676" x2="84559" y2="78764"/>
                        <a14:backgroundMark x1="69853" y1="83398" x2="69853" y2="83398"/>
                        <a14:backgroundMark x1="69853" y1="83398" x2="69853" y2="83398"/>
                        <a14:backgroundMark x1="76471" y1="28571" x2="80882" y2="22008"/>
                        <a14:backgroundMark x1="77941" y1="18919" x2="82721" y2="25483"/>
                        <a14:backgroundMark x1="74265" y1="18533" x2="73162" y2="17375"/>
                        <a14:backgroundMark x1="70956" y1="15444" x2="71324" y2="14672"/>
                        <a14:backgroundMark x1="72059" y1="15058" x2="75368" y2="19691"/>
                        <a14:backgroundMark x1="70588" y1="14672" x2="70588" y2="14672"/>
                        <a14:backgroundMark x1="70588" y1="14672" x2="73897" y2="18147"/>
                        <a14:backgroundMark x1="76103" y1="20849" x2="76838" y2="22394"/>
                        <a14:backgroundMark x1="76471" y1="22008" x2="76471" y2="22780"/>
                        <a14:backgroundMark x1="83088" y1="26255" x2="81618" y2="28185"/>
                        <a14:backgroundMark x1="76838" y1="22780" x2="74632" y2="20077"/>
                        <a14:backgroundMark x1="70956" y1="14672" x2="70956" y2="14672"/>
                        <a14:backgroundMark x1="70956" y1="14286" x2="70588" y2="14286"/>
                        <a14:backgroundMark x1="74632" y1="18919" x2="77941" y2="20077"/>
                        <a14:backgroundMark x1="76471" y1="20077" x2="76471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60" y="2676916"/>
            <a:ext cx="1798320" cy="171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A6D3F-A2A9-092F-016E-AA3B05D1712E}"/>
              </a:ext>
            </a:extLst>
          </p:cNvPr>
          <p:cNvSpPr txBox="1"/>
          <p:nvPr/>
        </p:nvSpPr>
        <p:spPr>
          <a:xfrm>
            <a:off x="894080" y="211774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1.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gor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5F7-E5E3-4A71-2E07-DCE12FE9BFA3}"/>
              </a:ext>
            </a:extLst>
          </p:cNvPr>
          <p:cNvSpPr txBox="1"/>
          <p:nvPr/>
        </p:nvSpPr>
        <p:spPr>
          <a:xfrm>
            <a:off x="894080" y="2487077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ckwell Nova" panose="02060503020205020403" pitchFamily="18" charset="0"/>
              </a:rPr>
              <a:t>2.  </a:t>
            </a:r>
            <a:r>
              <a:rPr lang="en-GB" sz="2400" dirty="0" err="1">
                <a:latin typeface="Rockwell Nova" panose="02060503020205020403" pitchFamily="18" charset="0"/>
              </a:rPr>
              <a:t>Zamah</a:t>
            </a:r>
            <a:r>
              <a:rPr lang="en-GB" sz="2400" dirty="0">
                <a:latin typeface="Rockwell Nova" panose="02060503020205020403" pitchFamily="18" charset="0"/>
              </a:rPr>
              <a:t> dol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A21D-44C8-E60C-2D54-34E0E106329F}"/>
              </a:ext>
            </a:extLst>
          </p:cNvPr>
          <p:cNvSpPr txBox="1"/>
          <p:nvPr/>
        </p:nvSpPr>
        <p:spPr>
          <a:xfrm>
            <a:off x="894078" y="288215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3.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levo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4F5C6-A170-46CD-8CB6-05A510FCD0EB}"/>
              </a:ext>
            </a:extLst>
          </p:cNvPr>
          <p:cNvSpPr txBox="1"/>
          <p:nvPr/>
        </p:nvSpPr>
        <p:spPr>
          <a:xfrm>
            <a:off x="894080" y="32257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4.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desno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D6AED-9423-2C52-8CD7-DB42AC36772F}"/>
              </a:ext>
            </a:extLst>
          </p:cNvPr>
          <p:cNvSpPr txBox="1"/>
          <p:nvPr/>
        </p:nvSpPr>
        <p:spPr>
          <a:xfrm>
            <a:off x="894079" y="359512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5.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naprej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24CFF-E98C-74E5-8F9A-42BCE87CB637}"/>
              </a:ext>
            </a:extLst>
          </p:cNvPr>
          <p:cNvSpPr txBox="1"/>
          <p:nvPr/>
        </p:nvSpPr>
        <p:spPr>
          <a:xfrm>
            <a:off x="894078" y="396445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6.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nazaj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8F9A1-CAD8-8A13-6166-ED0277E2B383}"/>
              </a:ext>
            </a:extLst>
          </p:cNvPr>
          <p:cNvSpPr txBox="1"/>
          <p:nvPr/>
        </p:nvSpPr>
        <p:spPr>
          <a:xfrm>
            <a:off x="894080" y="42824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7.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D2148-E1CA-90BB-886B-45161307CC47}"/>
              </a:ext>
            </a:extLst>
          </p:cNvPr>
          <p:cNvSpPr txBox="1"/>
          <p:nvPr/>
        </p:nvSpPr>
        <p:spPr>
          <a:xfrm>
            <a:off x="894078" y="4615109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8.  </a:t>
            </a:r>
            <a:r>
              <a:rPr lang="en-GB" sz="1800" dirty="0" err="1">
                <a:latin typeface="Rockwell Nova Light" panose="02060303020205020403" pitchFamily="18" charset="0"/>
              </a:rPr>
              <a:t>Zamah</a:t>
            </a:r>
            <a:r>
              <a:rPr lang="en-GB" dirty="0">
                <a:latin typeface="Rockwell Nova Light" panose="02060303020205020403" pitchFamily="18" charset="0"/>
              </a:rPr>
              <a:t> v </a:t>
            </a:r>
            <a:r>
              <a:rPr lang="en-GB" dirty="0" err="1">
                <a:latin typeface="Rockwell Nova Light" panose="02060303020205020403" pitchFamily="18" charset="0"/>
              </a:rPr>
              <a:t>nasprotni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smeri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urinega</a:t>
            </a:r>
            <a:r>
              <a:rPr lang="en-GB" dirty="0">
                <a:latin typeface="Rockwell Nova Light" panose="02060303020205020403" pitchFamily="18" charset="0"/>
              </a:rPr>
              <a:t> </a:t>
            </a:r>
            <a:r>
              <a:rPr lang="en-GB" dirty="0" err="1">
                <a:latin typeface="Rockwell Nova Light" panose="02060303020205020403" pitchFamily="18" charset="0"/>
              </a:rPr>
              <a:t>kazalaca</a:t>
            </a:r>
            <a:endParaRPr lang="en-GB" dirty="0">
              <a:latin typeface="Rockwell Nova Light" panose="02060303020205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1E755-B367-2420-073A-43DF2C652D7D}"/>
              </a:ext>
            </a:extLst>
          </p:cNvPr>
          <p:cNvSpPr txBox="1"/>
          <p:nvPr/>
        </p:nvSpPr>
        <p:spPr>
          <a:xfrm>
            <a:off x="894080" y="4963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ckwell Nova Light" panose="02060303020205020403" pitchFamily="18" charset="0"/>
              </a:rPr>
              <a:t>9.  Val</a:t>
            </a:r>
          </a:p>
        </p:txBody>
      </p:sp>
      <p:pic>
        <p:nvPicPr>
          <p:cNvPr id="4" name="Graphic 3" descr="Raised hand with solid fill">
            <a:extLst>
              <a:ext uri="{FF2B5EF4-FFF2-40B4-BE49-F238E27FC236}">
                <a16:creationId xmlns:a16="http://schemas.microsoft.com/office/drawing/2014/main" id="{28CF7025-7A8F-587C-14D3-61C3C1EC6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0060" y="130703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00508 0.479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967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Rockwell Nova</vt:lpstr>
      <vt:lpstr>Rockwell Nova Light</vt:lpstr>
      <vt:lpstr>Office Theme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  <vt:lpstr>Gesture Recognition Sensor gy-paj7620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Recognition Sensor gy-paj7620</dc:title>
  <dc:creator>Bread 69</dc:creator>
  <cp:lastModifiedBy>Bread 69</cp:lastModifiedBy>
  <cp:revision>4</cp:revision>
  <dcterms:created xsi:type="dcterms:W3CDTF">2023-03-28T18:12:11Z</dcterms:created>
  <dcterms:modified xsi:type="dcterms:W3CDTF">2023-03-29T08:17:58Z</dcterms:modified>
</cp:coreProperties>
</file>