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0" r:id="rId17"/>
    <p:sldId id="271"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88"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2738" autoAdjust="0"/>
    <p:restoredTop sz="94660"/>
  </p:normalViewPr>
  <p:slideViewPr>
    <p:cSldViewPr snapToGrid="0">
      <p:cViewPr varScale="1">
        <p:scale>
          <a:sx n="55" d="100"/>
          <a:sy n="55" d="100"/>
        </p:scale>
        <p:origin x="3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897377C-9489-428D-A737-9C07CDC172B6}" type="datetimeFigureOut">
              <a:rPr lang="en-GB" smtClean="0"/>
              <a:t>05/05/2024</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3149652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7377C-9489-428D-A737-9C07CDC172B6}" type="datetimeFigureOut">
              <a:rPr lang="en-GB" smtClean="0"/>
              <a:t>05/05/2024</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2135397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97377C-9489-428D-A737-9C07CDC172B6}" type="datetimeFigureOut">
              <a:rPr lang="en-GB" smtClean="0"/>
              <a:t>05/05/2024</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41601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97377C-9489-428D-A737-9C07CDC172B6}" type="datetimeFigureOut">
              <a:rPr lang="en-GB" smtClean="0"/>
              <a:t>05/05/2024</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2831037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97377C-9489-428D-A737-9C07CDC172B6}" type="datetimeFigureOut">
              <a:rPr lang="en-GB" smtClean="0"/>
              <a:t>05/05/2024</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984399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897377C-9489-428D-A737-9C07CDC172B6}" type="datetimeFigureOut">
              <a:rPr lang="en-GB" smtClean="0"/>
              <a:t>05/05/2024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3084689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897377C-9489-428D-A737-9C07CDC172B6}" type="datetimeFigureOut">
              <a:rPr lang="en-GB" smtClean="0"/>
              <a:t>05/05/2024</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403383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897377C-9489-428D-A737-9C07CDC172B6}" type="datetimeFigureOut">
              <a:rPr lang="en-GB" smtClean="0"/>
              <a:t>05/05/2024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1903397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897377C-9489-428D-A737-9C07CDC172B6}" type="datetimeFigureOut">
              <a:rPr lang="en-GB" smtClean="0"/>
              <a:t>05/05/2024</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2179205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97377C-9489-428D-A737-9C07CDC172B6}" type="datetimeFigureOut">
              <a:rPr lang="en-GB" smtClean="0"/>
              <a:t>05/05/2024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2138744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97377C-9489-428D-A737-9C07CDC172B6}" type="datetimeFigureOut">
              <a:rPr lang="en-GB" smtClean="0"/>
              <a:t>05/05/2024</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3335334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97377C-9489-428D-A737-9C07CDC172B6}" type="datetimeFigureOut">
              <a:rPr lang="en-GB" smtClean="0"/>
              <a:t>05/05/2024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3385506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97377C-9489-428D-A737-9C07CDC172B6}" type="datetimeFigureOut">
              <a:rPr lang="en-GB" smtClean="0"/>
              <a:t>05/05/2024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1875808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97377C-9489-428D-A737-9C07CDC172B6}" type="datetimeFigureOut">
              <a:rPr lang="en-GB" smtClean="0"/>
              <a:t>05/05/2024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182384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7377C-9489-428D-A737-9C07CDC172B6}" type="datetimeFigureOut">
              <a:rPr lang="en-GB" smtClean="0"/>
              <a:t>05/05/2024</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1174629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7377C-9489-428D-A737-9C07CDC172B6}" type="datetimeFigureOut">
              <a:rPr lang="en-GB" smtClean="0"/>
              <a:t>05/05/2024</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1126828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7377C-9489-428D-A737-9C07CDC172B6}" type="datetimeFigureOut">
              <a:rPr lang="en-GB" smtClean="0"/>
              <a:t>05/05/2024</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569444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897377C-9489-428D-A737-9C07CDC172B6}" type="datetimeFigureOut">
              <a:rPr lang="en-GB" smtClean="0"/>
              <a:t>05/05/2024</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13560A5-DD2E-4507-8D16-04CC1430E4EE}" type="slidenum">
              <a:rPr lang="en-GB" smtClean="0"/>
              <a:t>‹#›</a:t>
            </a:fld>
            <a:endParaRPr lang="en-GB"/>
          </a:p>
        </p:txBody>
      </p:sp>
    </p:spTree>
    <p:extLst>
      <p:ext uri="{BB962C8B-B14F-4D97-AF65-F5344CB8AC3E}">
        <p14:creationId xmlns:p14="http://schemas.microsoft.com/office/powerpoint/2010/main" val="412203533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55782"/>
            <a:ext cx="8825658" cy="3278909"/>
          </a:xfrm>
        </p:spPr>
        <p:txBody>
          <a:bodyPr/>
          <a:lstStyle/>
          <a:p>
            <a:r>
              <a:rPr lang="en-US" b="1" dirty="0">
                <a:latin typeface="Times New Roman" panose="02020603050405020304" pitchFamily="18" charset="0"/>
                <a:cs typeface="Times New Roman" panose="02020603050405020304" pitchFamily="18" charset="0"/>
              </a:rPr>
              <a:t>ENTITY-LEVEL </a:t>
            </a:r>
            <a:r>
              <a:rPr lang="en-US" b="1" dirty="0">
                <a:solidFill>
                  <a:srgbClr val="FF0000"/>
                </a:solidFill>
                <a:latin typeface="Times New Roman" panose="02020603050405020304" pitchFamily="18" charset="0"/>
                <a:cs typeface="Times New Roman" panose="02020603050405020304" pitchFamily="18" charset="0"/>
              </a:rPr>
              <a:t>SENTIMENT ANALYSIS </a:t>
            </a:r>
            <a:r>
              <a:rPr lang="en-US" b="1" dirty="0" smtClean="0">
                <a:solidFill>
                  <a:srgbClr val="FF0000"/>
                </a:solidFill>
                <a:latin typeface="Times New Roman" panose="02020603050405020304" pitchFamily="18" charset="0"/>
                <a:cs typeface="Times New Roman" panose="02020603050405020304" pitchFamily="18" charset="0"/>
              </a:rPr>
              <a:t>ON </a:t>
            </a:r>
            <a:r>
              <a:rPr lang="en-US" b="1" dirty="0">
                <a:solidFill>
                  <a:srgbClr val="FF0000"/>
                </a:solidFill>
                <a:latin typeface="Times New Roman" panose="02020603050405020304" pitchFamily="18" charset="0"/>
                <a:cs typeface="Times New Roman" panose="02020603050405020304" pitchFamily="18" charset="0"/>
              </a:rPr>
              <a:t>YOUTUBE </a:t>
            </a:r>
            <a:r>
              <a:rPr lang="en-US" b="1" dirty="0" smtClean="0">
                <a:solidFill>
                  <a:srgbClr val="FF0000"/>
                </a:solidFill>
                <a:latin typeface="Times New Roman" panose="02020603050405020304" pitchFamily="18" charset="0"/>
                <a:cs typeface="Times New Roman" panose="02020603050405020304" pitchFamily="18" charset="0"/>
              </a:rPr>
              <a:t>COMMENTS </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US" dirty="0" smtClean="0"/>
              <a:t> </a:t>
            </a:r>
            <a:r>
              <a:rPr lang="en-US" b="1" dirty="0" smtClean="0"/>
              <a:t>  </a:t>
            </a:r>
            <a:endParaRPr lang="en-US" b="1" dirty="0"/>
          </a:p>
        </p:txBody>
      </p:sp>
      <p:sp>
        <p:nvSpPr>
          <p:cNvPr id="3" name="Subtitle 2"/>
          <p:cNvSpPr>
            <a:spLocks noGrp="1"/>
          </p:cNvSpPr>
          <p:nvPr>
            <p:ph type="subTitle" idx="1"/>
          </p:nvPr>
        </p:nvSpPr>
        <p:spPr>
          <a:xfrm>
            <a:off x="1154955" y="3934691"/>
            <a:ext cx="8825658" cy="2244436"/>
          </a:xfrm>
        </p:spPr>
        <p:txBody>
          <a:bodyPr>
            <a:normAutofit lnSpcReduction="10000"/>
          </a:bodyPr>
          <a:lstStyle/>
          <a:p>
            <a:r>
              <a:rPr lang="en-US" dirty="0" smtClean="0">
                <a:solidFill>
                  <a:schemeClr val="bg2"/>
                </a:solidFill>
                <a:latin typeface="Times New Roman" panose="02020603050405020304" pitchFamily="18" charset="0"/>
                <a:cs typeface="Times New Roman" panose="02020603050405020304" pitchFamily="18" charset="0"/>
              </a:rPr>
              <a:t>TASK:   to </a:t>
            </a:r>
            <a:r>
              <a:rPr lang="en-US" dirty="0">
                <a:solidFill>
                  <a:schemeClr val="bg2"/>
                </a:solidFill>
                <a:latin typeface="Times New Roman" panose="02020603050405020304" pitchFamily="18" charset="0"/>
                <a:cs typeface="Times New Roman" panose="02020603050405020304" pitchFamily="18" charset="0"/>
              </a:rPr>
              <a:t>classify the sentiment of the comment as Positive, </a:t>
            </a:r>
            <a:r>
              <a:rPr lang="en-US" dirty="0" smtClean="0">
                <a:solidFill>
                  <a:schemeClr val="bg2"/>
                </a:solidFill>
                <a:latin typeface="Times New Roman" panose="02020603050405020304" pitchFamily="18" charset="0"/>
                <a:cs typeface="Times New Roman" panose="02020603050405020304" pitchFamily="18" charset="0"/>
              </a:rPr>
              <a:t> </a:t>
            </a:r>
          </a:p>
          <a:p>
            <a:r>
              <a:rPr lang="en-US" dirty="0">
                <a:solidFill>
                  <a:schemeClr val="bg2"/>
                </a:solidFill>
                <a:latin typeface="Times New Roman" panose="02020603050405020304" pitchFamily="18" charset="0"/>
                <a:cs typeface="Times New Roman" panose="02020603050405020304" pitchFamily="18" charset="0"/>
              </a:rPr>
              <a:t> </a:t>
            </a:r>
            <a:r>
              <a:rPr lang="en-US" dirty="0" smtClean="0">
                <a:solidFill>
                  <a:schemeClr val="bg2"/>
                </a:solidFill>
                <a:latin typeface="Times New Roman" panose="02020603050405020304" pitchFamily="18" charset="0"/>
                <a:cs typeface="Times New Roman" panose="02020603050405020304" pitchFamily="18" charset="0"/>
              </a:rPr>
              <a:t>              Negative</a:t>
            </a:r>
            <a:r>
              <a:rPr lang="en-US" dirty="0">
                <a:solidFill>
                  <a:schemeClr val="bg2"/>
                </a:solidFill>
                <a:latin typeface="Times New Roman" panose="02020603050405020304" pitchFamily="18" charset="0"/>
                <a:cs typeface="Times New Roman" panose="02020603050405020304" pitchFamily="18" charset="0"/>
              </a:rPr>
              <a:t>, </a:t>
            </a:r>
            <a:endParaRPr lang="en-US" dirty="0" smtClean="0">
              <a:solidFill>
                <a:schemeClr val="bg2"/>
              </a:solidFill>
              <a:latin typeface="Times New Roman" panose="02020603050405020304" pitchFamily="18" charset="0"/>
              <a:cs typeface="Times New Roman" panose="02020603050405020304" pitchFamily="18" charset="0"/>
            </a:endParaRPr>
          </a:p>
          <a:p>
            <a:r>
              <a:rPr lang="en-US" dirty="0">
                <a:solidFill>
                  <a:schemeClr val="bg2"/>
                </a:solidFill>
                <a:latin typeface="Times New Roman" panose="02020603050405020304" pitchFamily="18" charset="0"/>
                <a:cs typeface="Times New Roman" panose="02020603050405020304" pitchFamily="18" charset="0"/>
              </a:rPr>
              <a:t> </a:t>
            </a:r>
            <a:r>
              <a:rPr lang="en-US" dirty="0" smtClean="0">
                <a:solidFill>
                  <a:schemeClr val="bg2"/>
                </a:solidFill>
                <a:latin typeface="Times New Roman" panose="02020603050405020304" pitchFamily="18" charset="0"/>
                <a:cs typeface="Times New Roman" panose="02020603050405020304" pitchFamily="18" charset="0"/>
              </a:rPr>
              <a:t>              or </a:t>
            </a:r>
            <a:r>
              <a:rPr lang="en-US" dirty="0">
                <a:solidFill>
                  <a:schemeClr val="bg2"/>
                </a:solidFill>
                <a:latin typeface="Times New Roman" panose="02020603050405020304" pitchFamily="18" charset="0"/>
                <a:cs typeface="Times New Roman" panose="02020603050405020304" pitchFamily="18" charset="0"/>
              </a:rPr>
              <a:t>Neutral, with messages irrelevant to the entity also </a:t>
            </a:r>
            <a:endParaRPr lang="en-US" dirty="0" smtClean="0">
              <a:solidFill>
                <a:schemeClr val="bg2"/>
              </a:solidFill>
              <a:latin typeface="Times New Roman" panose="02020603050405020304" pitchFamily="18" charset="0"/>
              <a:cs typeface="Times New Roman" panose="02020603050405020304" pitchFamily="18" charset="0"/>
            </a:endParaRPr>
          </a:p>
          <a:p>
            <a:r>
              <a:rPr lang="en-US" dirty="0">
                <a:solidFill>
                  <a:schemeClr val="bg2"/>
                </a:solidFill>
                <a:latin typeface="Times New Roman" panose="02020603050405020304" pitchFamily="18" charset="0"/>
                <a:cs typeface="Times New Roman" panose="02020603050405020304" pitchFamily="18" charset="0"/>
              </a:rPr>
              <a:t> </a:t>
            </a:r>
            <a:r>
              <a:rPr lang="en-US" dirty="0" smtClean="0">
                <a:solidFill>
                  <a:schemeClr val="bg2"/>
                </a:solidFill>
                <a:latin typeface="Times New Roman" panose="02020603050405020304" pitchFamily="18" charset="0"/>
                <a:cs typeface="Times New Roman" panose="02020603050405020304" pitchFamily="18" charset="0"/>
              </a:rPr>
              <a:t>              categorized </a:t>
            </a:r>
            <a:r>
              <a:rPr lang="en-US" dirty="0">
                <a:solidFill>
                  <a:schemeClr val="bg2"/>
                </a:solidFill>
                <a:latin typeface="Times New Roman" panose="02020603050405020304" pitchFamily="18" charset="0"/>
                <a:cs typeface="Times New Roman" panose="02020603050405020304" pitchFamily="18" charset="0"/>
              </a:rPr>
              <a:t>as Neutral. </a:t>
            </a:r>
            <a:endParaRPr lang="en-US" dirty="0" smtClean="0">
              <a:solidFill>
                <a:schemeClr val="bg2"/>
              </a:solidFill>
              <a:latin typeface="Times New Roman" panose="02020603050405020304" pitchFamily="18" charset="0"/>
              <a:cs typeface="Times New Roman" panose="02020603050405020304" pitchFamily="18" charset="0"/>
            </a:endParaRPr>
          </a:p>
          <a:p>
            <a:endParaRPr lang="en-US" dirty="0">
              <a:solidFill>
                <a:schemeClr val="bg2"/>
              </a:solidFill>
              <a:latin typeface="Times New Roman" panose="02020603050405020304" pitchFamily="18" charset="0"/>
              <a:cs typeface="Times New Roman" panose="02020603050405020304" pitchFamily="18" charset="0"/>
            </a:endParaRPr>
          </a:p>
          <a:p>
            <a:r>
              <a:rPr lang="en-US" dirty="0" smtClean="0">
                <a:solidFill>
                  <a:schemeClr val="bg2"/>
                </a:solidFill>
                <a:latin typeface="Times New Roman" panose="02020603050405020304" pitchFamily="18" charset="0"/>
                <a:cs typeface="Times New Roman" panose="02020603050405020304" pitchFamily="18" charset="0"/>
              </a:rPr>
              <a:t>                                                                                                                          </a:t>
            </a:r>
            <a:r>
              <a:rPr lang="en-US" cap="none" dirty="0">
                <a:solidFill>
                  <a:schemeClr val="bg2"/>
                </a:solidFill>
                <a:latin typeface="Times New Roman" panose="02020603050405020304" pitchFamily="18" charset="0"/>
                <a:cs typeface="Times New Roman" panose="02020603050405020304" pitchFamily="18" charset="0"/>
              </a:rPr>
              <a:t>O</a:t>
            </a:r>
            <a:r>
              <a:rPr lang="en-US" cap="none" dirty="0" smtClean="0">
                <a:solidFill>
                  <a:schemeClr val="bg2"/>
                </a:solidFill>
                <a:latin typeface="Times New Roman" panose="02020603050405020304" pitchFamily="18" charset="0"/>
                <a:cs typeface="Times New Roman" panose="02020603050405020304" pitchFamily="18" charset="0"/>
              </a:rPr>
              <a:t>luwole </a:t>
            </a:r>
            <a:r>
              <a:rPr lang="en-US" cap="none" dirty="0">
                <a:solidFill>
                  <a:schemeClr val="bg2"/>
                </a:solidFill>
                <a:latin typeface="Times New Roman" panose="02020603050405020304" pitchFamily="18" charset="0"/>
                <a:cs typeface="Times New Roman" panose="02020603050405020304" pitchFamily="18" charset="0"/>
              </a:rPr>
              <a:t>A</a:t>
            </a:r>
            <a:r>
              <a:rPr lang="en-US" cap="none" dirty="0" smtClean="0">
                <a:solidFill>
                  <a:schemeClr val="bg2"/>
                </a:solidFill>
                <a:latin typeface="Times New Roman" panose="02020603050405020304" pitchFamily="18" charset="0"/>
                <a:cs typeface="Times New Roman" panose="02020603050405020304" pitchFamily="18" charset="0"/>
              </a:rPr>
              <a:t>jakaye</a:t>
            </a:r>
            <a:endParaRPr lang="en-GB"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7931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Data Preprocessing:</a:t>
            </a:r>
            <a:endParaRPr lang="en-GB"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336799"/>
            <a:ext cx="9799373" cy="4294909"/>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This is a step to </a:t>
            </a:r>
            <a:r>
              <a:rPr lang="en-US" b="1" dirty="0">
                <a:latin typeface="Times New Roman" panose="02020603050405020304" pitchFamily="18" charset="0"/>
                <a:cs typeface="Times New Roman" panose="02020603050405020304" pitchFamily="18" charset="0"/>
              </a:rPr>
              <a:t>clean the text data to handle noise, such as special characters, URLs, emojis, and missing or erroneous data, while retaining relevant textual information</a:t>
            </a:r>
            <a:r>
              <a:rPr lang="en-US" b="1" dirty="0" smtClean="0">
                <a:latin typeface="Times New Roman" panose="02020603050405020304" pitchFamily="18" charset="0"/>
                <a:cs typeface="Times New Roman" panose="02020603050405020304" pitchFamily="18" charset="0"/>
              </a:rPr>
              <a:t>.</a:t>
            </a:r>
          </a:p>
          <a:p>
            <a:pPr lvl="0"/>
            <a:r>
              <a:rPr lang="en-GB" b="1" dirty="0">
                <a:latin typeface="Times New Roman" panose="02020603050405020304" pitchFamily="18" charset="0"/>
                <a:cs typeface="Times New Roman" panose="02020603050405020304" pitchFamily="18" charset="0"/>
              </a:rPr>
              <a:t>Load the training dataset with custom column names</a:t>
            </a:r>
          </a:p>
          <a:p>
            <a:pPr lvl="0"/>
            <a:r>
              <a:rPr lang="en-GB" b="1" dirty="0">
                <a:latin typeface="Times New Roman" panose="02020603050405020304" pitchFamily="18" charset="0"/>
                <a:cs typeface="Times New Roman" panose="02020603050405020304" pitchFamily="18" charset="0"/>
              </a:rPr>
              <a:t>Drop duplicate rows</a:t>
            </a:r>
          </a:p>
          <a:p>
            <a:pPr lvl="0"/>
            <a:r>
              <a:rPr lang="en-GB" b="1" dirty="0">
                <a:latin typeface="Times New Roman" panose="02020603050405020304" pitchFamily="18" charset="0"/>
                <a:cs typeface="Times New Roman" panose="02020603050405020304" pitchFamily="18" charset="0"/>
              </a:rPr>
              <a:t>Handle missing values/Drop rows with any missing values</a:t>
            </a:r>
          </a:p>
          <a:p>
            <a:pPr lvl="0"/>
            <a:r>
              <a:rPr lang="en-GB" b="1" dirty="0">
                <a:latin typeface="Times New Roman" panose="02020603050405020304" pitchFamily="18" charset="0"/>
                <a:cs typeface="Times New Roman" panose="02020603050405020304" pitchFamily="18" charset="0"/>
              </a:rPr>
              <a:t>Drop rows with duplicate values</a:t>
            </a:r>
          </a:p>
          <a:p>
            <a:pPr lvl="0"/>
            <a:r>
              <a:rPr lang="en-GB" b="1" dirty="0">
                <a:latin typeface="Times New Roman" panose="02020603050405020304" pitchFamily="18" charset="0"/>
                <a:cs typeface="Times New Roman" panose="02020603050405020304" pitchFamily="18" charset="0"/>
              </a:rPr>
              <a:t>Clean text data (Remove special characters, URLs, and emojis) </a:t>
            </a:r>
          </a:p>
          <a:p>
            <a:pPr lvl="0"/>
            <a:r>
              <a:rPr lang="en-GB" b="1" dirty="0">
                <a:latin typeface="Times New Roman" panose="02020603050405020304" pitchFamily="18" charset="0"/>
                <a:cs typeface="Times New Roman" panose="02020603050405020304" pitchFamily="18" charset="0"/>
              </a:rPr>
              <a:t>Display the first few rows of the cleaned dataset</a:t>
            </a:r>
          </a:p>
          <a:p>
            <a:pPr lvl="0"/>
            <a:r>
              <a:rPr lang="en-GB" b="1" dirty="0">
                <a:latin typeface="Times New Roman" panose="02020603050405020304" pitchFamily="18" charset="0"/>
                <a:cs typeface="Times New Roman" panose="02020603050405020304" pitchFamily="18" charset="0"/>
              </a:rPr>
              <a:t>Print pre-process data (training_data.head</a:t>
            </a:r>
            <a:r>
              <a:rPr lang="en-GB" b="1" dirty="0" smtClean="0">
                <a:latin typeface="Times New Roman" panose="02020603050405020304" pitchFamily="18" charset="0"/>
                <a:cs typeface="Times New Roman" panose="02020603050405020304" pitchFamily="18" charset="0"/>
              </a:rPr>
              <a:t>())</a:t>
            </a:r>
            <a:endParaRPr lang="en-US" b="1" dirty="0" smtClean="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8868494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Output of Preprocessing:</a:t>
            </a:r>
            <a:endParaRPr lang="en-GB"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603500"/>
            <a:ext cx="10806137" cy="3416300"/>
          </a:xfrm>
        </p:spPr>
        <p:txBody>
          <a:bodyPr/>
          <a:lstStyle/>
          <a:p>
            <a:pPr marL="0" indent="0">
              <a:buNone/>
            </a:pPr>
            <a:r>
              <a:rPr lang="en-US" dirty="0" smtClean="0"/>
              <a:t>                                         </a:t>
            </a:r>
            <a:r>
              <a:rPr lang="en-US" b="1" dirty="0" smtClean="0"/>
              <a:t>For twitter_training data</a:t>
            </a:r>
          </a:p>
          <a:p>
            <a:pPr marL="0" indent="0">
              <a:buNone/>
            </a:pPr>
            <a:endParaRPr lang="en-US" b="1" dirty="0" smtClean="0"/>
          </a:p>
          <a:p>
            <a:pPr marL="0" indent="0">
              <a:buNone/>
            </a:pPr>
            <a:endParaRPr lang="en-US" b="1" dirty="0" smtClean="0"/>
          </a:p>
          <a:p>
            <a:endParaRPr lang="en-US" dirty="0"/>
          </a:p>
        </p:txBody>
      </p:sp>
      <p:pic>
        <p:nvPicPr>
          <p:cNvPr id="5" name="Picture 4"/>
          <p:cNvPicPr>
            <a:picLocks noChangeAspect="1"/>
          </p:cNvPicPr>
          <p:nvPr/>
        </p:nvPicPr>
        <p:blipFill>
          <a:blip r:embed="rId2"/>
          <a:stretch>
            <a:fillRect/>
          </a:stretch>
        </p:blipFill>
        <p:spPr>
          <a:xfrm>
            <a:off x="1400537" y="2942679"/>
            <a:ext cx="9618561" cy="3594471"/>
          </a:xfrm>
          <a:prstGeom prst="rect">
            <a:avLst/>
          </a:prstGeom>
        </p:spPr>
      </p:pic>
    </p:spTree>
    <p:extLst>
      <p:ext uri="{BB962C8B-B14F-4D97-AF65-F5344CB8AC3E}">
        <p14:creationId xmlns:p14="http://schemas.microsoft.com/office/powerpoint/2010/main" val="3226195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Output of Preprocessing cont’d</a:t>
            </a:r>
            <a:endParaRPr lang="en-GB"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dirty="0"/>
              <a:t> </a:t>
            </a:r>
            <a:r>
              <a:rPr lang="en-US" b="1" dirty="0" smtClean="0"/>
              <a:t>                                             For twitter_validation data</a:t>
            </a:r>
          </a:p>
          <a:p>
            <a:pPr marL="0" indent="0">
              <a:buNone/>
            </a:pPr>
            <a:endParaRPr lang="en-US" b="1" dirty="0"/>
          </a:p>
          <a:p>
            <a:endParaRPr lang="en-GB" dirty="0"/>
          </a:p>
        </p:txBody>
      </p:sp>
      <p:pic>
        <p:nvPicPr>
          <p:cNvPr id="4" name="Picture 3"/>
          <p:cNvPicPr>
            <a:picLocks noChangeAspect="1"/>
          </p:cNvPicPr>
          <p:nvPr/>
        </p:nvPicPr>
        <p:blipFill>
          <a:blip r:embed="rId2"/>
          <a:stretch>
            <a:fillRect/>
          </a:stretch>
        </p:blipFill>
        <p:spPr>
          <a:xfrm>
            <a:off x="1898247" y="2974694"/>
            <a:ext cx="8819909" cy="3715473"/>
          </a:xfrm>
          <a:prstGeom prst="rect">
            <a:avLst/>
          </a:prstGeom>
        </p:spPr>
      </p:pic>
    </p:spTree>
    <p:extLst>
      <p:ext uri="{BB962C8B-B14F-4D97-AF65-F5344CB8AC3E}">
        <p14:creationId xmlns:p14="http://schemas.microsoft.com/office/powerpoint/2010/main" val="3153013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Model Development:</a:t>
            </a:r>
            <a:endParaRPr lang="en-GB"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3068" y="2268638"/>
            <a:ext cx="11948932" cy="4259484"/>
          </a:xfrm>
        </p:spPr>
        <p:txBody>
          <a:bodyPr>
            <a:normAutofit/>
          </a:bodyPr>
          <a:lstStyle/>
          <a:p>
            <a:pPr marL="0" indent="0">
              <a:buNone/>
            </a:pPr>
            <a:r>
              <a:rPr lang="en-GB" b="1" dirty="0">
                <a:latin typeface="Times New Roman" panose="02020603050405020304" pitchFamily="18" charset="0"/>
                <a:cs typeface="Times New Roman" panose="02020603050405020304" pitchFamily="18" charset="0"/>
              </a:rPr>
              <a:t>To perform sentiment classification using TF-IDF (Term Frequency-Inverse Document Frequency), we need to vectorize the preprocessed text data. We'll use the TfidfVectorizer from scikit-learn to convert the text into numerical features. </a:t>
            </a:r>
            <a:r>
              <a:rPr lang="en-GB" b="1" dirty="0" smtClean="0">
                <a:latin typeface="Times New Roman" panose="02020603050405020304" pitchFamily="18" charset="0"/>
                <a:cs typeface="Times New Roman" panose="02020603050405020304" pitchFamily="18" charset="0"/>
              </a:rPr>
              <a:t>Here are the steps to </a:t>
            </a:r>
            <a:r>
              <a:rPr lang="en-GB" b="1" dirty="0">
                <a:latin typeface="Times New Roman" panose="02020603050405020304" pitchFamily="18" charset="0"/>
                <a:cs typeface="Times New Roman" panose="02020603050405020304" pitchFamily="18" charset="0"/>
              </a:rPr>
              <a:t>do it:</a:t>
            </a:r>
          </a:p>
          <a:p>
            <a:pPr lvl="0"/>
            <a:r>
              <a:rPr lang="en-GB" b="1" dirty="0" smtClean="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P</a:t>
            </a:r>
            <a:r>
              <a:rPr lang="en-GB" b="1" dirty="0" smtClean="0">
                <a:latin typeface="Times New Roman" panose="02020603050405020304" pitchFamily="18" charset="0"/>
                <a:cs typeface="Times New Roman" panose="02020603050405020304" pitchFamily="18" charset="0"/>
              </a:rPr>
              <a:t>erform </a:t>
            </a:r>
            <a:r>
              <a:rPr lang="en-GB" b="1" dirty="0">
                <a:latin typeface="Times New Roman" panose="02020603050405020304" pitchFamily="18" charset="0"/>
                <a:cs typeface="Times New Roman" panose="02020603050405020304" pitchFamily="18" charset="0"/>
              </a:rPr>
              <a:t>sentiment classification using TF-IDF (Term Frequency-Inverse Document Frequency), we need to vectorize the preprocessed text data. We'll use the TfidfVectorizer from scikit-learn to convert the text into numerical features. Here's how you can do it:</a:t>
            </a:r>
          </a:p>
          <a:p>
            <a:pPr lvl="0"/>
            <a:r>
              <a:rPr lang="en-GB" b="1" dirty="0">
                <a:latin typeface="Times New Roman" panose="02020603050405020304" pitchFamily="18" charset="0"/>
                <a:cs typeface="Times New Roman" panose="02020603050405020304" pitchFamily="18" charset="0"/>
              </a:rPr>
              <a:t>Initialize a </a:t>
            </a:r>
            <a:r>
              <a:rPr lang="en-GB" b="1" i="1" dirty="0">
                <a:latin typeface="Times New Roman" panose="02020603050405020304" pitchFamily="18" charset="0"/>
                <a:cs typeface="Times New Roman" panose="02020603050405020304" pitchFamily="18" charset="0"/>
              </a:rPr>
              <a:t>TfidfVectorizer</a:t>
            </a:r>
            <a:r>
              <a:rPr lang="en-GB" b="1" dirty="0">
                <a:latin typeface="Times New Roman" panose="02020603050405020304" pitchFamily="18" charset="0"/>
                <a:cs typeface="Times New Roman" panose="02020603050405020304" pitchFamily="18" charset="0"/>
              </a:rPr>
              <a:t> with a maximum of 5000 features. (This can be adjusted based on the size of the dataset and the complexity of the text)</a:t>
            </a:r>
          </a:p>
          <a:p>
            <a:pPr lvl="0"/>
            <a:r>
              <a:rPr lang="en-GB" b="1" dirty="0">
                <a:latin typeface="Times New Roman" panose="02020603050405020304" pitchFamily="18" charset="0"/>
                <a:cs typeface="Times New Roman" panose="02020603050405020304" pitchFamily="18" charset="0"/>
              </a:rPr>
              <a:t>Fit and transform the training data using </a:t>
            </a:r>
            <a:r>
              <a:rPr lang="en-GB" b="1" i="1" dirty="0">
                <a:latin typeface="Times New Roman" panose="02020603050405020304" pitchFamily="18" charset="0"/>
                <a:cs typeface="Times New Roman" panose="02020603050405020304" pitchFamily="18" charset="0"/>
              </a:rPr>
              <a:t>fit_transform</a:t>
            </a:r>
            <a:r>
              <a:rPr lang="en-GB" b="1" dirty="0">
                <a:latin typeface="Times New Roman" panose="02020603050405020304" pitchFamily="18" charset="0"/>
                <a:cs typeface="Times New Roman" panose="02020603050405020304" pitchFamily="18" charset="0"/>
              </a:rPr>
              <a:t>.</a:t>
            </a:r>
          </a:p>
          <a:p>
            <a:pPr lvl="0"/>
            <a:r>
              <a:rPr lang="en-GB" b="1" dirty="0">
                <a:latin typeface="Times New Roman" panose="02020603050405020304" pitchFamily="18" charset="0"/>
                <a:cs typeface="Times New Roman" panose="02020603050405020304" pitchFamily="18" charset="0"/>
              </a:rPr>
              <a:t>Transform the validation data using </a:t>
            </a:r>
            <a:r>
              <a:rPr lang="en-GB" b="1" i="1" dirty="0">
                <a:latin typeface="Times New Roman" panose="02020603050405020304" pitchFamily="18" charset="0"/>
                <a:cs typeface="Times New Roman" panose="02020603050405020304" pitchFamily="18" charset="0"/>
              </a:rPr>
              <a:t>transform</a:t>
            </a:r>
            <a:r>
              <a:rPr lang="en-GB" b="1" dirty="0">
                <a:latin typeface="Times New Roman" panose="02020603050405020304" pitchFamily="18" charset="0"/>
                <a:cs typeface="Times New Roman" panose="02020603050405020304" pitchFamily="18" charset="0"/>
              </a:rPr>
              <a:t>. It's important to note that same features learned from the training data are used to transform the validation data.</a:t>
            </a:r>
          </a:p>
          <a:p>
            <a:pPr lvl="0"/>
            <a:r>
              <a:rPr lang="en-GB" b="1" dirty="0">
                <a:latin typeface="Times New Roman" panose="02020603050405020304" pitchFamily="18" charset="0"/>
                <a:cs typeface="Times New Roman" panose="02020603050405020304" pitchFamily="18" charset="0"/>
              </a:rPr>
              <a:t>Finally, display the shape of the TF-IDF matrices to verify the dimensionality of the transformed data</a:t>
            </a:r>
            <a:r>
              <a:rPr lang="en-GB" b="1" dirty="0" smtClean="0">
                <a:latin typeface="Times New Roman" panose="02020603050405020304" pitchFamily="18" charset="0"/>
                <a:cs typeface="Times New Roman" panose="02020603050405020304" pitchFamily="18" charset="0"/>
              </a:rPr>
              <a:t>.</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94470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Model Development cont’d</a:t>
            </a:r>
            <a:endParaRPr lang="en-GB"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720051"/>
            <a:ext cx="8825659" cy="2534856"/>
          </a:xfrm>
        </p:spPr>
        <p:txBody>
          <a:bodyPr/>
          <a:lstStyle/>
          <a:p>
            <a:pPr lvl="0"/>
            <a:r>
              <a:rPr lang="en-GB" b="1" dirty="0">
                <a:latin typeface="Times New Roman" panose="02020603050405020304" pitchFamily="18" charset="0"/>
                <a:cs typeface="Times New Roman" panose="02020603050405020304" pitchFamily="18" charset="0"/>
              </a:rPr>
              <a:t>Display the shape of the TF-IDF matrices</a:t>
            </a:r>
          </a:p>
          <a:p>
            <a:pPr marL="0" indent="0">
              <a:buNone/>
            </a:pPr>
            <a:r>
              <a:rPr lang="en-GB" b="1" dirty="0" smtClean="0">
                <a:latin typeface="Times New Roman" panose="02020603050405020304" pitchFamily="18" charset="0"/>
                <a:cs typeface="Times New Roman" panose="02020603050405020304" pitchFamily="18" charset="0"/>
              </a:rPr>
              <a:t>This </a:t>
            </a:r>
            <a:r>
              <a:rPr lang="en-GB" b="1" dirty="0">
                <a:latin typeface="Times New Roman" panose="02020603050405020304" pitchFamily="18" charset="0"/>
                <a:cs typeface="Times New Roman" panose="02020603050405020304" pitchFamily="18" charset="0"/>
              </a:rPr>
              <a:t>process converts the textual data into a numerical representation suitable for training machine learning models.</a:t>
            </a:r>
          </a:p>
        </p:txBody>
      </p:sp>
    </p:spTree>
    <p:extLst>
      <p:ext uri="{BB962C8B-B14F-4D97-AF65-F5344CB8AC3E}">
        <p14:creationId xmlns:p14="http://schemas.microsoft.com/office/powerpoint/2010/main" val="9844191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The code:</a:t>
            </a:r>
            <a:endParaRPr lang="en-GB"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8344" y="2303363"/>
            <a:ext cx="11644132" cy="4352080"/>
          </a:xfrm>
        </p:spPr>
        <p:txBody>
          <a:bodyPr>
            <a:normAutofit lnSpcReduction="10000"/>
          </a:bodyPr>
          <a:lstStyle/>
          <a:p>
            <a:endParaRPr lang="en-GB" dirty="0" smtClean="0"/>
          </a:p>
          <a:p>
            <a:pPr marL="0" indent="0">
              <a:buNone/>
            </a:pPr>
            <a:r>
              <a:rPr lang="en-GB" b="1" dirty="0" smtClean="0">
                <a:latin typeface="Times New Roman" panose="02020603050405020304" pitchFamily="18" charset="0"/>
                <a:cs typeface="Times New Roman" panose="02020603050405020304" pitchFamily="18" charset="0"/>
              </a:rPr>
              <a:t>from </a:t>
            </a:r>
            <a:r>
              <a:rPr lang="en-GB" b="1" dirty="0">
                <a:latin typeface="Times New Roman" panose="02020603050405020304" pitchFamily="18" charset="0"/>
                <a:cs typeface="Times New Roman" panose="02020603050405020304" pitchFamily="18" charset="0"/>
              </a:rPr>
              <a:t>sklearn.feature_extraction.text import </a:t>
            </a:r>
            <a:r>
              <a:rPr lang="en-GB" b="1" dirty="0" smtClean="0">
                <a:latin typeface="Times New Roman" panose="02020603050405020304" pitchFamily="18" charset="0"/>
                <a:cs typeface="Times New Roman" panose="02020603050405020304" pitchFamily="18" charset="0"/>
              </a:rPr>
              <a:t>TfidfVectorizer</a:t>
            </a:r>
          </a:p>
          <a:p>
            <a:pPr marL="0" indent="0">
              <a:buNone/>
            </a:pPr>
            <a:r>
              <a:rPr lang="en-GB" b="1" dirty="0" smtClean="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Initialize the </a:t>
            </a:r>
            <a:r>
              <a:rPr lang="en-GB" b="1" i="1" dirty="0" smtClean="0">
                <a:latin typeface="Times New Roman" panose="02020603050405020304" pitchFamily="18" charset="0"/>
                <a:cs typeface="Times New Roman" panose="02020603050405020304" pitchFamily="18" charset="0"/>
              </a:rPr>
              <a:t>TfidfVectorizer</a:t>
            </a:r>
          </a:p>
          <a:p>
            <a:pPr marL="0" indent="0">
              <a:buNone/>
            </a:pPr>
            <a:r>
              <a:rPr lang="en-GB" b="1" dirty="0" smtClean="0">
                <a:latin typeface="Times New Roman" panose="02020603050405020304" pitchFamily="18" charset="0"/>
                <a:cs typeface="Times New Roman" panose="02020603050405020304" pitchFamily="18" charset="0"/>
              </a:rPr>
              <a:t>tfidf_vectorizer </a:t>
            </a:r>
            <a:r>
              <a:rPr lang="en-GB" b="1" dirty="0">
                <a:latin typeface="Times New Roman" panose="02020603050405020304" pitchFamily="18" charset="0"/>
                <a:cs typeface="Times New Roman" panose="02020603050405020304" pitchFamily="18" charset="0"/>
              </a:rPr>
              <a:t>= TfidfVectorizer(max_features=5000)  # Adjust max_features as </a:t>
            </a:r>
            <a:r>
              <a:rPr lang="en-GB" b="1" dirty="0" smtClean="0">
                <a:latin typeface="Times New Roman" panose="02020603050405020304" pitchFamily="18" charset="0"/>
                <a:cs typeface="Times New Roman" panose="02020603050405020304" pitchFamily="18" charset="0"/>
              </a:rPr>
              <a:t>needed</a:t>
            </a:r>
          </a:p>
          <a:p>
            <a:pPr marL="0" indent="0">
              <a:buNone/>
            </a:pPr>
            <a:r>
              <a:rPr lang="en-GB" b="1" dirty="0" smtClean="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Fit and transform the training </a:t>
            </a:r>
            <a:r>
              <a:rPr lang="en-GB" b="1" i="1" dirty="0" smtClean="0">
                <a:latin typeface="Times New Roman" panose="02020603050405020304" pitchFamily="18" charset="0"/>
                <a:cs typeface="Times New Roman" panose="02020603050405020304" pitchFamily="18" charset="0"/>
              </a:rPr>
              <a:t>data</a:t>
            </a:r>
          </a:p>
          <a:p>
            <a:pPr marL="0" indent="0">
              <a:buNone/>
            </a:pPr>
            <a:r>
              <a:rPr lang="en-GB" b="1" dirty="0" smtClean="0">
                <a:latin typeface="Times New Roman" panose="02020603050405020304" pitchFamily="18" charset="0"/>
                <a:cs typeface="Times New Roman" panose="02020603050405020304" pitchFamily="18" charset="0"/>
              </a:rPr>
              <a:t>X_train_tfidf </a:t>
            </a:r>
            <a:r>
              <a:rPr lang="en-GB" b="1" dirty="0">
                <a:latin typeface="Times New Roman" panose="02020603050405020304" pitchFamily="18" charset="0"/>
                <a:cs typeface="Times New Roman" panose="02020603050405020304" pitchFamily="18" charset="0"/>
              </a:rPr>
              <a:t>= tfidf_vectorizer.fit_transform(training_data['Tweet Content'].astype(</a:t>
            </a:r>
            <a:r>
              <a:rPr lang="en-GB" b="1" dirty="0" err="1">
                <a:latin typeface="Times New Roman" panose="02020603050405020304" pitchFamily="18" charset="0"/>
                <a:cs typeface="Times New Roman" panose="02020603050405020304" pitchFamily="18" charset="0"/>
              </a:rPr>
              <a:t>str</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Transform the validation data (using the same vocabulary as the training data</a:t>
            </a:r>
            <a:r>
              <a:rPr lang="en-GB" b="1" i="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X_val_tfidf </a:t>
            </a:r>
            <a:r>
              <a:rPr lang="en-GB" b="1" dirty="0">
                <a:latin typeface="Times New Roman" panose="02020603050405020304" pitchFamily="18" charset="0"/>
                <a:cs typeface="Times New Roman" panose="02020603050405020304" pitchFamily="18" charset="0"/>
              </a:rPr>
              <a:t>= tfidf_vectorizer.transform(</a:t>
            </a:r>
            <a:r>
              <a:rPr lang="en-GB" b="1" dirty="0" err="1">
                <a:latin typeface="Times New Roman" panose="02020603050405020304" pitchFamily="18" charset="0"/>
                <a:cs typeface="Times New Roman" panose="02020603050405020304" pitchFamily="18" charset="0"/>
              </a:rPr>
              <a:t>validation_data</a:t>
            </a:r>
            <a:r>
              <a:rPr lang="en-GB" b="1" dirty="0">
                <a:latin typeface="Times New Roman" panose="02020603050405020304" pitchFamily="18" charset="0"/>
                <a:cs typeface="Times New Roman" panose="02020603050405020304" pitchFamily="18" charset="0"/>
              </a:rPr>
              <a:t>['Tweet Content'].astype(</a:t>
            </a:r>
            <a:r>
              <a:rPr lang="en-GB" b="1" dirty="0" err="1">
                <a:latin typeface="Times New Roman" panose="02020603050405020304" pitchFamily="18" charset="0"/>
                <a:cs typeface="Times New Roman" panose="02020603050405020304" pitchFamily="18" charset="0"/>
              </a:rPr>
              <a:t>str</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Display the shape of the TF-IDF </a:t>
            </a:r>
            <a:r>
              <a:rPr lang="en-GB" b="1" i="1" dirty="0" smtClean="0">
                <a:latin typeface="Times New Roman" panose="02020603050405020304" pitchFamily="18" charset="0"/>
                <a:cs typeface="Times New Roman" panose="02020603050405020304" pitchFamily="18" charset="0"/>
              </a:rPr>
              <a:t>matrices</a:t>
            </a:r>
          </a:p>
          <a:p>
            <a:pPr marL="0" indent="0">
              <a:buNone/>
            </a:pPr>
            <a:r>
              <a:rPr lang="en-GB" b="1" dirty="0" smtClean="0">
                <a:latin typeface="Times New Roman" panose="02020603050405020304" pitchFamily="18" charset="0"/>
                <a:cs typeface="Times New Roman" panose="02020603050405020304" pitchFamily="18" charset="0"/>
              </a:rPr>
              <a:t>print</a:t>
            </a:r>
            <a:r>
              <a:rPr lang="en-GB" b="1" dirty="0">
                <a:latin typeface="Times New Roman" panose="02020603050405020304" pitchFamily="18" charset="0"/>
                <a:cs typeface="Times New Roman" panose="02020603050405020304" pitchFamily="18" charset="0"/>
              </a:rPr>
              <a:t>("Shape of TF-IDF matrix for training data:", X_train_tfidf.shape</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print</a:t>
            </a:r>
            <a:r>
              <a:rPr lang="en-GB" b="1" dirty="0">
                <a:latin typeface="Times New Roman" panose="02020603050405020304" pitchFamily="18" charset="0"/>
                <a:cs typeface="Times New Roman" panose="02020603050405020304" pitchFamily="18" charset="0"/>
              </a:rPr>
              <a:t>("Shape of TF-IDF matrix for validation data:", X_val_tfidf.shape)</a:t>
            </a:r>
          </a:p>
        </p:txBody>
      </p:sp>
    </p:spTree>
    <p:extLst>
      <p:ext uri="{BB962C8B-B14F-4D97-AF65-F5344CB8AC3E}">
        <p14:creationId xmlns:p14="http://schemas.microsoft.com/office/powerpoint/2010/main" val="1830102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Output of Model Development:</a:t>
            </a:r>
            <a:endParaRPr lang="en-GB" b="1"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08344" y="2650604"/>
            <a:ext cx="11574683" cy="2071868"/>
          </a:xfrm>
          <a:prstGeom prst="rect">
            <a:avLst/>
          </a:prstGeom>
        </p:spPr>
      </p:pic>
    </p:spTree>
    <p:extLst>
      <p:ext uri="{BB962C8B-B14F-4D97-AF65-F5344CB8AC3E}">
        <p14:creationId xmlns:p14="http://schemas.microsoft.com/office/powerpoint/2010/main" val="4128867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Output of Model Development cont’d</a:t>
            </a:r>
            <a:endParaRPr lang="en-GB"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603500"/>
            <a:ext cx="9991466" cy="3866748"/>
          </a:xfrm>
        </p:spPr>
        <p:txBody>
          <a:bodyPr/>
          <a:lstStyle/>
          <a:p>
            <a:r>
              <a:rPr lang="en-GB" b="1" dirty="0">
                <a:latin typeface="Times New Roman" panose="02020603050405020304" pitchFamily="18" charset="0"/>
                <a:cs typeface="Times New Roman" panose="02020603050405020304" pitchFamily="18" charset="0"/>
              </a:rPr>
              <a:t>The output indicates that the TF-IDF matrices have been successfully created for both the training and validation data, with a shape of (1000, 5000). This means that there are 1000 samples in each dataset, and each sample has been represented using a TF-IDF vector with 5000 features.</a:t>
            </a:r>
          </a:p>
          <a:p>
            <a:r>
              <a:rPr lang="en-GB" b="1" dirty="0">
                <a:latin typeface="Times New Roman" panose="02020603050405020304" pitchFamily="18" charset="0"/>
                <a:cs typeface="Times New Roman" panose="02020603050405020304" pitchFamily="18" charset="0"/>
              </a:rPr>
              <a:t>Note, the shape of the TF-IDF matrix (1000, 5000) represents the transformed representation of the text data after applying TF-IDF vectorization. It's different from the shape of the original datasets training_data.shape and validation_data.shape, which represent the number of rows and columns in the datasets before any preprocessing or feature extraction.</a:t>
            </a:r>
          </a:p>
          <a:p>
            <a:pPr marL="0" indent="0">
              <a:buNone/>
            </a:pPr>
            <a:r>
              <a:rPr lang="en-US" dirty="0" smtClean="0"/>
              <a:t> </a:t>
            </a:r>
            <a:endParaRPr lang="en-GB" dirty="0"/>
          </a:p>
        </p:txBody>
      </p:sp>
    </p:spTree>
    <p:extLst>
      <p:ext uri="{BB962C8B-B14F-4D97-AF65-F5344CB8AC3E}">
        <p14:creationId xmlns:p14="http://schemas.microsoft.com/office/powerpoint/2010/main" val="1072056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1051902"/>
          </a:xfrm>
        </p:spPr>
        <p:txBody>
          <a:bodyPr/>
          <a:lstStyle/>
          <a:p>
            <a:r>
              <a:rPr lang="en-US" b="1" dirty="0">
                <a:solidFill>
                  <a:srgbClr val="FF0000"/>
                </a:solidFill>
                <a:latin typeface="Times New Roman" panose="02020603050405020304" pitchFamily="18" charset="0"/>
                <a:cs typeface="Times New Roman" panose="02020603050405020304" pitchFamily="18" charset="0"/>
              </a:rPr>
              <a:t>training machine learning models for sentiment analysis</a:t>
            </a:r>
            <a:endParaRPr lang="en-GB"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965" y="2280213"/>
            <a:ext cx="11262167" cy="4467827"/>
          </a:xfrm>
        </p:spPr>
        <p:txBody>
          <a:bodyPr>
            <a:normAutofit/>
          </a:bodyPr>
          <a:lstStyle/>
          <a:p>
            <a:r>
              <a:rPr lang="en-US" b="1" dirty="0">
                <a:latin typeface="Times New Roman" panose="02020603050405020304" pitchFamily="18" charset="0"/>
                <a:cs typeface="Times New Roman" panose="02020603050405020304" pitchFamily="18" charset="0"/>
              </a:rPr>
              <a:t>Now that the TF-IDF matrices are ready for both the training and validation data, we can proceed with training the sentiment classification </a:t>
            </a:r>
            <a:r>
              <a:rPr lang="en-US" b="1" dirty="0" smtClean="0">
                <a:latin typeface="Times New Roman" panose="02020603050405020304" pitchFamily="18" charset="0"/>
                <a:cs typeface="Times New Roman" panose="02020603050405020304" pitchFamily="18" charset="0"/>
              </a:rPr>
              <a:t>model with </a:t>
            </a:r>
            <a:r>
              <a:rPr lang="en-US" b="1" dirty="0">
                <a:latin typeface="Times New Roman" panose="02020603050405020304" pitchFamily="18" charset="0"/>
                <a:cs typeface="Times New Roman" panose="02020603050405020304" pitchFamily="18" charset="0"/>
              </a:rPr>
              <a:t>top-1 classification accuracy being the primary metric</a:t>
            </a:r>
            <a:r>
              <a:rPr lang="en-US" b="1" dirty="0" smtClean="0"/>
              <a:t>.</a:t>
            </a:r>
            <a:endParaRPr lang="en-US"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Two model selections are considered:</a:t>
            </a:r>
          </a:p>
          <a:p>
            <a:endParaRPr lang="en-US"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TF-IDF Vectorizer with ML Algorithm</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In this approach, we first convert text data into numerical vectors using techniques like TF-IDF (Term Frequency-Inverse Document Frequency).</a:t>
            </a:r>
          </a:p>
          <a:p>
            <a:pPr marL="0" indent="0">
              <a:buNone/>
            </a:pPr>
            <a:r>
              <a:rPr lang="en-US" b="1" dirty="0">
                <a:latin typeface="Times New Roman" panose="02020603050405020304" pitchFamily="18" charset="0"/>
                <a:cs typeface="Times New Roman" panose="02020603050405020304" pitchFamily="18" charset="0"/>
              </a:rPr>
              <a:t>These numerical vectors represent the features of the text data.</a:t>
            </a:r>
          </a:p>
          <a:p>
            <a:pPr marL="0" indent="0">
              <a:buNone/>
            </a:pPr>
            <a:r>
              <a:rPr lang="en-US" b="1" dirty="0">
                <a:latin typeface="Times New Roman" panose="02020603050405020304" pitchFamily="18" charset="0"/>
                <a:cs typeface="Times New Roman" panose="02020603050405020304" pitchFamily="18" charset="0"/>
              </a:rPr>
              <a:t>Then, we use traditional machine learning algorithms such as Logistic Regression, Random Forest, or Support Vector Machines to train a classifier using these numerical features.</a:t>
            </a:r>
          </a:p>
          <a:p>
            <a:pPr marL="0" indent="0">
              <a:buNone/>
            </a:pPr>
            <a:r>
              <a:rPr lang="en-US" b="1" dirty="0">
                <a:latin typeface="Times New Roman" panose="02020603050405020304" pitchFamily="18" charset="0"/>
                <a:cs typeface="Times New Roman" panose="02020603050405020304" pitchFamily="18" charset="0"/>
              </a:rPr>
              <a:t>The model learns patterns in the data and makes predictions based on these patterns</a:t>
            </a:r>
            <a:r>
              <a:rPr lang="en-US" dirty="0" smtClean="0"/>
              <a:t>.</a:t>
            </a:r>
            <a:endParaRPr lang="en-US" dirty="0"/>
          </a:p>
        </p:txBody>
      </p:sp>
    </p:spTree>
    <p:extLst>
      <p:ext uri="{BB962C8B-B14F-4D97-AF65-F5344CB8AC3E}">
        <p14:creationId xmlns:p14="http://schemas.microsoft.com/office/powerpoint/2010/main" val="11950411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Machine Learning Model cont’d</a:t>
            </a:r>
            <a:endParaRPr lang="en-GB"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b="1" dirty="0">
                <a:latin typeface="Times New Roman" panose="02020603050405020304" pitchFamily="18" charset="0"/>
                <a:cs typeface="Times New Roman" panose="02020603050405020304" pitchFamily="18" charset="0"/>
              </a:rPr>
              <a:t>LSTM with TensorFlow Keras API:</a:t>
            </a:r>
          </a:p>
          <a:p>
            <a:pPr marL="0" indent="0">
              <a:buNone/>
            </a:pPr>
            <a:r>
              <a:rPr lang="en-US" b="1" dirty="0">
                <a:latin typeface="Times New Roman" panose="02020603050405020304" pitchFamily="18" charset="0"/>
                <a:cs typeface="Times New Roman" panose="02020603050405020304" pitchFamily="18" charset="0"/>
              </a:rPr>
              <a:t>In this approach, we use deep learning techniques, specifically Long Short-Term Memory (LSTM) neural networks.</a:t>
            </a:r>
          </a:p>
          <a:p>
            <a:pPr marL="0" indent="0">
              <a:buNone/>
            </a:pPr>
            <a:r>
              <a:rPr lang="en-US" b="1" dirty="0">
                <a:latin typeface="Times New Roman" panose="02020603050405020304" pitchFamily="18" charset="0"/>
                <a:cs typeface="Times New Roman" panose="02020603050405020304" pitchFamily="18" charset="0"/>
              </a:rPr>
              <a:t>LSTM networks are a type of recurrent neural network (RNN) architecture designed to work well with sequence data like text.</a:t>
            </a:r>
          </a:p>
          <a:p>
            <a:pPr marL="0" indent="0">
              <a:buNone/>
            </a:pPr>
            <a:r>
              <a:rPr lang="en-US" b="1" dirty="0">
                <a:latin typeface="Times New Roman" panose="02020603050405020304" pitchFamily="18" charset="0"/>
                <a:cs typeface="Times New Roman" panose="02020603050405020304" pitchFamily="18" charset="0"/>
              </a:rPr>
              <a:t>Instead of manually engineering features like with TF-IDF, the model learns to extract relevant features from the text data during training.</a:t>
            </a:r>
          </a:p>
          <a:p>
            <a:pPr marL="0" indent="0">
              <a:buNone/>
            </a:pPr>
            <a:r>
              <a:rPr lang="en-US" b="1" dirty="0">
                <a:latin typeface="Times New Roman" panose="02020603050405020304" pitchFamily="18" charset="0"/>
                <a:cs typeface="Times New Roman" panose="02020603050405020304" pitchFamily="18" charset="0"/>
              </a:rPr>
              <a:t>The LSTM model can capture long-term dependencies in sequences, making it well-suited for tasks like sentiment analysis where the order of words matters</a:t>
            </a:r>
            <a:r>
              <a:rPr lang="en-US" b="1" dirty="0"/>
              <a:t>.</a:t>
            </a:r>
          </a:p>
          <a:p>
            <a:endParaRPr lang="en-GB" b="1" dirty="0"/>
          </a:p>
          <a:p>
            <a:endParaRPr lang="en-GB" dirty="0"/>
          </a:p>
        </p:txBody>
      </p:sp>
    </p:spTree>
    <p:extLst>
      <p:ext uri="{BB962C8B-B14F-4D97-AF65-F5344CB8AC3E}">
        <p14:creationId xmlns:p14="http://schemas.microsoft.com/office/powerpoint/2010/main" val="2443399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062182"/>
            <a:ext cx="8761413" cy="1062182"/>
          </a:xfrm>
        </p:spPr>
        <p:txBody>
          <a:bodyPr/>
          <a:lstStyle/>
          <a:p>
            <a:r>
              <a:rPr lang="en-GB" b="1" dirty="0" smtClean="0"/>
              <a:t/>
            </a:r>
            <a:br>
              <a:rPr lang="en-GB" b="1" dirty="0" smtClean="0"/>
            </a:br>
            <a:r>
              <a:rPr lang="en-GB" b="1" dirty="0" smtClean="0">
                <a:solidFill>
                  <a:srgbClr val="FF0000"/>
                </a:solidFill>
              </a:rPr>
              <a:t>Project </a:t>
            </a:r>
            <a:r>
              <a:rPr lang="en-GB" b="1" dirty="0" smtClean="0">
                <a:solidFill>
                  <a:srgbClr val="FF0000"/>
                </a:solidFill>
                <a:latin typeface="Times New Roman" panose="02020603050405020304" pitchFamily="18" charset="0"/>
                <a:cs typeface="Times New Roman" panose="02020603050405020304" pitchFamily="18" charset="0"/>
              </a:rPr>
              <a:t>Objective</a:t>
            </a:r>
            <a:r>
              <a:rPr lang="en-GB" b="1" dirty="0">
                <a:solidFill>
                  <a:srgbClr val="FF000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endParaRPr lang="en-GB" dirty="0"/>
          </a:p>
          <a:p>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objective of this internship project is to perform entity-level sentiment analysis on YouTube comments using provided training and validation datasets. Given a comment and a specified entity (e.g., video ID or creator name), the task is to classify the sentiment of the comment as Positive, Negative, or Neutral, with messages irrelevant to the entity also categorized as Neutral. </a:t>
            </a: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041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44011"/>
            <a:ext cx="8761413" cy="1365812"/>
          </a:xfrm>
        </p:spPr>
        <p:txBody>
          <a:bodyPr/>
          <a:lstStyle/>
          <a:p>
            <a:r>
              <a:rPr lang="en-US" dirty="0">
                <a:solidFill>
                  <a:srgbClr val="FF0000"/>
                </a:solidFill>
                <a:latin typeface="Times New Roman" panose="02020603050405020304" pitchFamily="18" charset="0"/>
                <a:cs typeface="Times New Roman" panose="02020603050405020304" pitchFamily="18" charset="0"/>
              </a:rPr>
              <a:t>TF-IDF Vectorizer with ML Algorithm:</a:t>
            </a:r>
            <a:br>
              <a:rPr lang="en-US" dirty="0">
                <a:solidFill>
                  <a:srgbClr val="FF0000"/>
                </a:solidFill>
                <a:latin typeface="Times New Roman" panose="02020603050405020304" pitchFamily="18" charset="0"/>
                <a:cs typeface="Times New Roman" panose="02020603050405020304" pitchFamily="18" charset="0"/>
              </a:rPr>
            </a:br>
            <a:endParaRPr lang="en-GB" dirty="0">
              <a:solidFill>
                <a:srgbClr val="FF0000"/>
              </a:solidFill>
            </a:endParaRPr>
          </a:p>
        </p:txBody>
      </p:sp>
      <p:sp>
        <p:nvSpPr>
          <p:cNvPr id="3" name="Content Placeholder 2"/>
          <p:cNvSpPr>
            <a:spLocks noGrp="1"/>
          </p:cNvSpPr>
          <p:nvPr>
            <p:ph idx="1"/>
          </p:nvPr>
        </p:nvSpPr>
        <p:spPr>
          <a:xfrm>
            <a:off x="1154954" y="2407534"/>
            <a:ext cx="9540054" cy="4190037"/>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Libraries needed</a:t>
            </a:r>
            <a:endParaRPr lang="en-GB" sz="2000" b="1" dirty="0" smtClean="0">
              <a:latin typeface="Times New Roman" panose="02020603050405020304" pitchFamily="18" charset="0"/>
              <a:cs typeface="Times New Roman" panose="02020603050405020304" pitchFamily="18" charset="0"/>
            </a:endParaRPr>
          </a:p>
          <a:p>
            <a:pPr marL="0" indent="0">
              <a:buNone/>
            </a:pPr>
            <a:r>
              <a:rPr lang="en-GB" b="1" dirty="0" smtClean="0">
                <a:latin typeface="Times New Roman" panose="02020603050405020304" pitchFamily="18" charset="0"/>
                <a:cs typeface="Times New Roman" panose="02020603050405020304" pitchFamily="18" charset="0"/>
              </a:rPr>
              <a:t>from </a:t>
            </a:r>
            <a:r>
              <a:rPr lang="en-GB" b="1" dirty="0">
                <a:latin typeface="Times New Roman" panose="02020603050405020304" pitchFamily="18" charset="0"/>
                <a:cs typeface="Times New Roman" panose="02020603050405020304" pitchFamily="18" charset="0"/>
              </a:rPr>
              <a:t>sklearn.feature_extraction.text import </a:t>
            </a:r>
            <a:r>
              <a:rPr lang="en-GB" b="1" dirty="0" smtClean="0">
                <a:latin typeface="Times New Roman" panose="02020603050405020304" pitchFamily="18" charset="0"/>
                <a:cs typeface="Times New Roman" panose="02020603050405020304" pitchFamily="18" charset="0"/>
              </a:rPr>
              <a:t>TfidfVectorizer</a:t>
            </a:r>
          </a:p>
          <a:p>
            <a:pPr marL="0" indent="0">
              <a:buNone/>
            </a:pPr>
            <a:r>
              <a:rPr lang="en-GB" b="1" dirty="0" smtClean="0">
                <a:latin typeface="Times New Roman" panose="02020603050405020304" pitchFamily="18" charset="0"/>
                <a:cs typeface="Times New Roman" panose="02020603050405020304" pitchFamily="18" charset="0"/>
              </a:rPr>
              <a:t>from </a:t>
            </a:r>
            <a:r>
              <a:rPr lang="en-GB" b="1" dirty="0">
                <a:latin typeface="Times New Roman" panose="02020603050405020304" pitchFamily="18" charset="0"/>
                <a:cs typeface="Times New Roman" panose="02020603050405020304" pitchFamily="18" charset="0"/>
              </a:rPr>
              <a:t>sklearn.model_selection import </a:t>
            </a:r>
            <a:r>
              <a:rPr lang="en-GB" b="1" dirty="0" smtClean="0">
                <a:latin typeface="Times New Roman" panose="02020603050405020304" pitchFamily="18" charset="0"/>
                <a:cs typeface="Times New Roman" panose="02020603050405020304" pitchFamily="18" charset="0"/>
              </a:rPr>
              <a:t>train_test_split</a:t>
            </a:r>
          </a:p>
          <a:p>
            <a:pPr marL="0" indent="0">
              <a:buNone/>
            </a:pPr>
            <a:r>
              <a:rPr lang="en-GB" b="1" dirty="0" smtClean="0">
                <a:latin typeface="Times New Roman" panose="02020603050405020304" pitchFamily="18" charset="0"/>
                <a:cs typeface="Times New Roman" panose="02020603050405020304" pitchFamily="18" charset="0"/>
              </a:rPr>
              <a:t>from </a:t>
            </a:r>
            <a:r>
              <a:rPr lang="en-GB" b="1" dirty="0">
                <a:latin typeface="Times New Roman" panose="02020603050405020304" pitchFamily="18" charset="0"/>
                <a:cs typeface="Times New Roman" panose="02020603050405020304" pitchFamily="18" charset="0"/>
              </a:rPr>
              <a:t>sklearn.metrics import </a:t>
            </a:r>
            <a:r>
              <a:rPr lang="en-GB" b="1" dirty="0" smtClean="0">
                <a:latin typeface="Times New Roman" panose="02020603050405020304" pitchFamily="18" charset="0"/>
                <a:cs typeface="Times New Roman" panose="02020603050405020304" pitchFamily="18" charset="0"/>
              </a:rPr>
              <a:t>accuracy_score</a:t>
            </a:r>
          </a:p>
          <a:p>
            <a:pPr marL="0" indent="0">
              <a:buNone/>
            </a:pPr>
            <a:r>
              <a:rPr lang="en-GB" b="1" dirty="0" smtClean="0">
                <a:latin typeface="Times New Roman" panose="02020603050405020304" pitchFamily="18" charset="0"/>
                <a:cs typeface="Times New Roman" panose="02020603050405020304" pitchFamily="18" charset="0"/>
              </a:rPr>
              <a:t>from </a:t>
            </a:r>
            <a:r>
              <a:rPr lang="en-GB" b="1" dirty="0">
                <a:latin typeface="Times New Roman" panose="02020603050405020304" pitchFamily="18" charset="0"/>
                <a:cs typeface="Times New Roman" panose="02020603050405020304" pitchFamily="18" charset="0"/>
              </a:rPr>
              <a:t>sklearn.linear_model import </a:t>
            </a:r>
            <a:r>
              <a:rPr lang="en-GB" b="1" dirty="0" smtClean="0">
                <a:latin typeface="Times New Roman" panose="02020603050405020304" pitchFamily="18" charset="0"/>
                <a:cs typeface="Times New Roman" panose="02020603050405020304" pitchFamily="18" charset="0"/>
              </a:rPr>
              <a:t>LogisticRegression</a:t>
            </a:r>
          </a:p>
          <a:p>
            <a:pPr marL="0" indent="0">
              <a:buNone/>
            </a:pPr>
            <a:r>
              <a:rPr lang="en-GB" b="1" i="1" dirty="0" smtClean="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Initialize the </a:t>
            </a:r>
            <a:r>
              <a:rPr lang="en-GB" b="1" i="1" dirty="0" smtClean="0">
                <a:latin typeface="Times New Roman" panose="02020603050405020304" pitchFamily="18" charset="0"/>
                <a:cs typeface="Times New Roman" panose="02020603050405020304" pitchFamily="18" charset="0"/>
              </a:rPr>
              <a:t>TfidfVectorizer</a:t>
            </a:r>
          </a:p>
          <a:p>
            <a:pPr marL="0" indent="0">
              <a:buNone/>
            </a:pPr>
            <a:r>
              <a:rPr lang="en-GB" b="1" dirty="0" smtClean="0">
                <a:latin typeface="Times New Roman" panose="02020603050405020304" pitchFamily="18" charset="0"/>
                <a:cs typeface="Times New Roman" panose="02020603050405020304" pitchFamily="18" charset="0"/>
              </a:rPr>
              <a:t>tfidf_vectorizer </a:t>
            </a:r>
            <a:r>
              <a:rPr lang="en-GB" b="1" dirty="0">
                <a:latin typeface="Times New Roman" panose="02020603050405020304" pitchFamily="18" charset="0"/>
                <a:cs typeface="Times New Roman" panose="02020603050405020304" pitchFamily="18" charset="0"/>
              </a:rPr>
              <a:t>= TfidfVectorizer(max_features=5000)  # </a:t>
            </a:r>
            <a:r>
              <a:rPr lang="en-GB" b="1" i="1" dirty="0">
                <a:latin typeface="Times New Roman" panose="02020603050405020304" pitchFamily="18" charset="0"/>
                <a:cs typeface="Times New Roman" panose="02020603050405020304" pitchFamily="18" charset="0"/>
              </a:rPr>
              <a:t>Adjust max_features as </a:t>
            </a:r>
            <a:r>
              <a:rPr lang="en-GB" b="1" i="1" dirty="0" smtClean="0">
                <a:latin typeface="Times New Roman" panose="02020603050405020304" pitchFamily="18" charset="0"/>
                <a:cs typeface="Times New Roman" panose="02020603050405020304" pitchFamily="18" charset="0"/>
              </a:rPr>
              <a:t>needed</a:t>
            </a:r>
          </a:p>
          <a:p>
            <a:pPr marL="0" indent="0">
              <a:buNone/>
            </a:pPr>
            <a:r>
              <a:rPr lang="en-GB" b="1" i="1" dirty="0" smtClean="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Fit and transform the training </a:t>
            </a:r>
            <a:r>
              <a:rPr lang="en-GB" b="1" i="1" dirty="0" smtClean="0">
                <a:latin typeface="Times New Roman" panose="02020603050405020304" pitchFamily="18" charset="0"/>
                <a:cs typeface="Times New Roman" panose="02020603050405020304" pitchFamily="18" charset="0"/>
              </a:rPr>
              <a:t>data</a:t>
            </a:r>
          </a:p>
          <a:p>
            <a:pPr marL="0" indent="0">
              <a:buNone/>
            </a:pPr>
            <a:r>
              <a:rPr lang="en-GB" b="1" dirty="0" smtClean="0">
                <a:latin typeface="Times New Roman" panose="02020603050405020304" pitchFamily="18" charset="0"/>
                <a:cs typeface="Times New Roman" panose="02020603050405020304" pitchFamily="18" charset="0"/>
              </a:rPr>
              <a:t>X_train_tfidf </a:t>
            </a:r>
            <a:r>
              <a:rPr lang="en-GB" b="1" dirty="0">
                <a:latin typeface="Times New Roman" panose="02020603050405020304" pitchFamily="18" charset="0"/>
                <a:cs typeface="Times New Roman" panose="02020603050405020304" pitchFamily="18" charset="0"/>
              </a:rPr>
              <a:t>= tfidf_vectorizer.fit_transform(training_data['Tweet Content'].astype(</a:t>
            </a:r>
            <a:r>
              <a:rPr lang="en-GB" b="1" dirty="0" err="1">
                <a:latin typeface="Times New Roman" panose="02020603050405020304" pitchFamily="18" charset="0"/>
                <a:cs typeface="Times New Roman" panose="02020603050405020304" pitchFamily="18" charset="0"/>
              </a:rPr>
              <a:t>str</a:t>
            </a:r>
            <a:r>
              <a:rPr lang="en-GB" b="1"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378122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TF-IDF Vectorizer with ML </a:t>
            </a:r>
            <a:r>
              <a:rPr lang="en-US" dirty="0" smtClean="0">
                <a:solidFill>
                  <a:srgbClr val="FF0000"/>
                </a:solidFill>
                <a:latin typeface="Times New Roman" panose="02020603050405020304" pitchFamily="18" charset="0"/>
                <a:cs typeface="Times New Roman" panose="02020603050405020304" pitchFamily="18" charset="0"/>
              </a:rPr>
              <a:t>Algorithm cont’d</a:t>
            </a:r>
            <a:endParaRPr lang="en-GB" dirty="0"/>
          </a:p>
        </p:txBody>
      </p:sp>
      <p:sp>
        <p:nvSpPr>
          <p:cNvPr id="3" name="Content Placeholder 2"/>
          <p:cNvSpPr>
            <a:spLocks noGrp="1"/>
          </p:cNvSpPr>
          <p:nvPr>
            <p:ph idx="1"/>
          </p:nvPr>
        </p:nvSpPr>
        <p:spPr>
          <a:xfrm>
            <a:off x="740780" y="2419109"/>
            <a:ext cx="10660283" cy="4438891"/>
          </a:xfrm>
        </p:spPr>
        <p:txBody>
          <a:bodyPr>
            <a:noAutofit/>
          </a:bodyPr>
          <a:lstStyle/>
          <a:p>
            <a:pPr marL="0" indent="0">
              <a:buNone/>
            </a:pPr>
            <a:r>
              <a:rPr lang="en-GB" b="1" i="1" dirty="0">
                <a:latin typeface="Times New Roman" panose="02020603050405020304" pitchFamily="18" charset="0"/>
                <a:cs typeface="Times New Roman" panose="02020603050405020304" pitchFamily="18" charset="0"/>
              </a:rPr>
              <a:t># Transform the validation data (using the same vocabulary as the training data)</a:t>
            </a:r>
          </a:p>
          <a:p>
            <a:pPr marL="0" indent="0">
              <a:buNone/>
            </a:pPr>
            <a:r>
              <a:rPr lang="en-GB" b="1" dirty="0">
                <a:latin typeface="Times New Roman" panose="02020603050405020304" pitchFamily="18" charset="0"/>
                <a:cs typeface="Times New Roman" panose="02020603050405020304" pitchFamily="18" charset="0"/>
              </a:rPr>
              <a:t>X_val_tfidf = tfidf_vectorizer.transform(</a:t>
            </a:r>
            <a:r>
              <a:rPr lang="en-GB" b="1" dirty="0" err="1">
                <a:latin typeface="Times New Roman" panose="02020603050405020304" pitchFamily="18" charset="0"/>
                <a:cs typeface="Times New Roman" panose="02020603050405020304" pitchFamily="18" charset="0"/>
              </a:rPr>
              <a:t>validation_data</a:t>
            </a:r>
            <a:r>
              <a:rPr lang="en-GB" b="1" dirty="0">
                <a:latin typeface="Times New Roman" panose="02020603050405020304" pitchFamily="18" charset="0"/>
                <a:cs typeface="Times New Roman" panose="02020603050405020304" pitchFamily="18" charset="0"/>
              </a:rPr>
              <a:t>['Tweet Content'].astype(</a:t>
            </a:r>
            <a:r>
              <a:rPr lang="en-GB" b="1" dirty="0" err="1">
                <a:latin typeface="Times New Roman" panose="02020603050405020304" pitchFamily="18" charset="0"/>
                <a:cs typeface="Times New Roman" panose="02020603050405020304" pitchFamily="18" charset="0"/>
              </a:rPr>
              <a:t>str</a:t>
            </a:r>
            <a:r>
              <a:rPr lang="en-GB" b="1" dirty="0">
                <a:latin typeface="Times New Roman" panose="02020603050405020304" pitchFamily="18" charset="0"/>
                <a:cs typeface="Times New Roman" panose="02020603050405020304" pitchFamily="18" charset="0"/>
              </a:rPr>
              <a:t>))</a:t>
            </a:r>
          </a:p>
          <a:p>
            <a:pPr marL="0" indent="0">
              <a:buNone/>
            </a:pPr>
            <a:r>
              <a:rPr lang="en-GB" b="1" i="1" dirty="0">
                <a:latin typeface="Times New Roman" panose="02020603050405020304" pitchFamily="18" charset="0"/>
                <a:cs typeface="Times New Roman" panose="02020603050405020304" pitchFamily="18" charset="0"/>
              </a:rPr>
              <a:t># Define the target labels</a:t>
            </a:r>
          </a:p>
          <a:p>
            <a:pPr marL="0" indent="0">
              <a:buNone/>
            </a:pPr>
            <a:r>
              <a:rPr lang="en-GB" b="1" dirty="0" err="1">
                <a:latin typeface="Times New Roman" panose="02020603050405020304" pitchFamily="18" charset="0"/>
                <a:cs typeface="Times New Roman" panose="02020603050405020304" pitchFamily="18" charset="0"/>
              </a:rPr>
              <a:t>y_train</a:t>
            </a:r>
            <a:r>
              <a:rPr lang="en-GB" b="1" dirty="0">
                <a:latin typeface="Times New Roman" panose="02020603050405020304" pitchFamily="18" charset="0"/>
                <a:cs typeface="Times New Roman" panose="02020603050405020304" pitchFamily="18" charset="0"/>
              </a:rPr>
              <a:t> = training_data['Sentiment']</a:t>
            </a:r>
          </a:p>
          <a:p>
            <a:pPr marL="0" indent="0">
              <a:buNone/>
            </a:pPr>
            <a:r>
              <a:rPr lang="en-GB" b="1" dirty="0" err="1">
                <a:latin typeface="Times New Roman" panose="02020603050405020304" pitchFamily="18" charset="0"/>
                <a:cs typeface="Times New Roman" panose="02020603050405020304" pitchFamily="18" charset="0"/>
              </a:rPr>
              <a:t>y_val</a:t>
            </a:r>
            <a:r>
              <a:rPr lang="en-GB" b="1" dirty="0">
                <a:latin typeface="Times New Roman" panose="02020603050405020304" pitchFamily="18" charset="0"/>
                <a:cs typeface="Times New Roman" panose="02020603050405020304" pitchFamily="18" charset="0"/>
              </a:rPr>
              <a:t> = validation_data['Sentiment']</a:t>
            </a:r>
          </a:p>
          <a:p>
            <a:pPr marL="0" indent="0">
              <a:buNone/>
            </a:pPr>
            <a:r>
              <a:rPr lang="en-GB" b="1" dirty="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Initialize and train the classifier (Logistic Regression in this case)</a:t>
            </a:r>
          </a:p>
          <a:p>
            <a:pPr marL="0" indent="0">
              <a:buNone/>
            </a:pPr>
            <a:r>
              <a:rPr lang="en-GB" b="1" dirty="0">
                <a:latin typeface="Times New Roman" panose="02020603050405020304" pitchFamily="18" charset="0"/>
                <a:cs typeface="Times New Roman" panose="02020603050405020304" pitchFamily="18" charset="0"/>
              </a:rPr>
              <a:t>classifier = LogisticRegression</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err="1" smtClean="0">
                <a:latin typeface="Times New Roman" panose="02020603050405020304" pitchFamily="18" charset="0"/>
                <a:cs typeface="Times New Roman" panose="02020603050405020304" pitchFamily="18" charset="0"/>
              </a:rPr>
              <a:t>classifier.fit</a:t>
            </a:r>
            <a:r>
              <a:rPr lang="en-GB" b="1" dirty="0" smtClean="0">
                <a:latin typeface="Times New Roman" panose="02020603050405020304" pitchFamily="18" charset="0"/>
                <a:cs typeface="Times New Roman" panose="02020603050405020304" pitchFamily="18" charset="0"/>
              </a:rPr>
              <a:t>(X_train_tfidf</a:t>
            </a:r>
            <a:r>
              <a:rPr lang="en-GB" b="1"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y_train</a:t>
            </a:r>
            <a:r>
              <a:rPr lang="en-GB" b="1" dirty="0" smtClean="0">
                <a:latin typeface="Times New Roman" panose="02020603050405020304" pitchFamily="18" charset="0"/>
                <a:cs typeface="Times New Roman" panose="02020603050405020304" pitchFamily="18" charset="0"/>
              </a:rPr>
              <a:t>)</a:t>
            </a:r>
          </a:p>
          <a:p>
            <a:pPr marL="0" indent="0">
              <a:buNone/>
            </a:pPr>
            <a:r>
              <a:rPr lang="en-GB" b="1" i="1" dirty="0">
                <a:latin typeface="Times New Roman" panose="02020603050405020304" pitchFamily="18" charset="0"/>
                <a:cs typeface="Times New Roman" panose="02020603050405020304" pitchFamily="18" charset="0"/>
              </a:rPr>
              <a:t># Predict on validation </a:t>
            </a:r>
            <a:r>
              <a:rPr lang="en-GB" b="1" i="1" dirty="0" smtClean="0">
                <a:latin typeface="Times New Roman" panose="02020603050405020304" pitchFamily="18" charset="0"/>
                <a:cs typeface="Times New Roman" panose="02020603050405020304" pitchFamily="18" charset="0"/>
              </a:rPr>
              <a:t>data</a:t>
            </a:r>
          </a:p>
          <a:p>
            <a:pPr marL="0" indent="0">
              <a:buNone/>
            </a:pPr>
            <a:r>
              <a:rPr lang="en-GB" b="1" dirty="0" smtClean="0">
                <a:latin typeface="Times New Roman" panose="02020603050405020304" pitchFamily="18" charset="0"/>
                <a:cs typeface="Times New Roman" panose="02020603050405020304" pitchFamily="18" charset="0"/>
              </a:rPr>
              <a:t>y_pred </a:t>
            </a:r>
            <a:r>
              <a:rPr lang="en-GB" b="1"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classifier.predict</a:t>
            </a:r>
            <a:r>
              <a:rPr lang="en-GB" b="1" dirty="0">
                <a:latin typeface="Times New Roman" panose="02020603050405020304" pitchFamily="18" charset="0"/>
                <a:cs typeface="Times New Roman" panose="02020603050405020304" pitchFamily="18" charset="0"/>
              </a:rPr>
              <a:t>(X_val_tfidf</a:t>
            </a:r>
            <a:r>
              <a:rPr lang="en-GB" b="1"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658515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TF-IDF Vectorizer with ML Algorithm cont’d</a:t>
            </a:r>
            <a:endParaRPr lang="en-GB" dirty="0"/>
          </a:p>
        </p:txBody>
      </p:sp>
      <p:sp>
        <p:nvSpPr>
          <p:cNvPr id="3" name="Content Placeholder 2"/>
          <p:cNvSpPr>
            <a:spLocks noGrp="1"/>
          </p:cNvSpPr>
          <p:nvPr>
            <p:ph idx="1"/>
          </p:nvPr>
        </p:nvSpPr>
        <p:spPr/>
        <p:txBody>
          <a:bodyPr>
            <a:normAutofit/>
          </a:bodyPr>
          <a:lstStyle/>
          <a:p>
            <a:pPr marL="0" indent="0">
              <a:buNone/>
            </a:pPr>
            <a:r>
              <a:rPr lang="en-GB" b="1" dirty="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Evaluate model performance</a:t>
            </a:r>
          </a:p>
          <a:p>
            <a:pPr marL="0" indent="0">
              <a:buNone/>
            </a:pPr>
            <a:r>
              <a:rPr lang="en-GB" b="1" dirty="0" err="1">
                <a:latin typeface="Times New Roman" panose="02020603050405020304" pitchFamily="18" charset="0"/>
                <a:cs typeface="Times New Roman" panose="02020603050405020304" pitchFamily="18" charset="0"/>
              </a:rPr>
              <a:t>acuracy</a:t>
            </a:r>
            <a:r>
              <a:rPr lang="en-GB" b="1" dirty="0">
                <a:latin typeface="Times New Roman" panose="02020603050405020304" pitchFamily="18" charset="0"/>
                <a:cs typeface="Times New Roman" panose="02020603050405020304" pitchFamily="18" charset="0"/>
              </a:rPr>
              <a:t> = accuracy_score(</a:t>
            </a:r>
            <a:r>
              <a:rPr lang="en-GB" b="1" dirty="0" err="1">
                <a:latin typeface="Times New Roman" panose="02020603050405020304" pitchFamily="18" charset="0"/>
                <a:cs typeface="Times New Roman" panose="02020603050405020304" pitchFamily="18" charset="0"/>
              </a:rPr>
              <a:t>y_val</a:t>
            </a:r>
            <a:r>
              <a:rPr lang="en-GB" b="1" dirty="0">
                <a:latin typeface="Times New Roman" panose="02020603050405020304" pitchFamily="18" charset="0"/>
                <a:cs typeface="Times New Roman" panose="02020603050405020304" pitchFamily="18" charset="0"/>
              </a:rPr>
              <a:t>, y_pred)</a:t>
            </a:r>
          </a:p>
          <a:p>
            <a:pPr marL="0" indent="0">
              <a:buNone/>
            </a:pPr>
            <a:r>
              <a:rPr lang="en-GB" b="1" dirty="0">
                <a:latin typeface="Times New Roman" panose="02020603050405020304" pitchFamily="18" charset="0"/>
                <a:cs typeface="Times New Roman" panose="02020603050405020304" pitchFamily="18" charset="0"/>
              </a:rPr>
              <a:t>print("Top-1 Classification Accuracy:", accuracy</a:t>
            </a:r>
            <a:r>
              <a:rPr lang="en-GB" b="1" dirty="0" smtClean="0">
                <a:latin typeface="Times New Roman" panose="02020603050405020304" pitchFamily="18" charset="0"/>
                <a:cs typeface="Times New Roman" panose="02020603050405020304" pitchFamily="18" charset="0"/>
              </a:rPr>
              <a:t>)</a:t>
            </a:r>
          </a:p>
          <a:p>
            <a:pPr marL="0" indent="0">
              <a:buNone/>
            </a:pPr>
            <a:r>
              <a:rPr lang="en-US" b="1" dirty="0" smtClean="0">
                <a:latin typeface="Times New Roman" panose="02020603050405020304" pitchFamily="18" charset="0"/>
                <a:cs typeface="Times New Roman" panose="02020603050405020304" pitchFamily="18" charset="0"/>
              </a:rPr>
              <a:t>      Output: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TF-IDF </a:t>
            </a:r>
            <a:r>
              <a:rPr lang="en-US" b="1" dirty="0" err="1">
                <a:latin typeface="Times New Roman" panose="02020603050405020304" pitchFamily="18" charset="0"/>
                <a:cs typeface="Times New Roman" panose="02020603050405020304" pitchFamily="18" charset="0"/>
              </a:rPr>
              <a:t>vectorizer</a:t>
            </a:r>
            <a:r>
              <a:rPr lang="en-US" b="1" dirty="0">
                <a:latin typeface="Times New Roman" panose="02020603050405020304" pitchFamily="18" charset="0"/>
                <a:cs typeface="Times New Roman" panose="02020603050405020304" pitchFamily="18" charset="0"/>
              </a:rPr>
              <a:t> with the Logistic Regression model is giving a </a:t>
            </a:r>
            <a:r>
              <a:rPr lang="en-US" b="1" dirty="0" smtClean="0">
                <a:latin typeface="Times New Roman" panose="02020603050405020304" pitchFamily="18" charset="0"/>
                <a:cs typeface="Times New Roman" panose="02020603050405020304" pitchFamily="18" charset="0"/>
              </a:rPr>
              <a:t>significant accuracy of (Top-1 </a:t>
            </a:r>
            <a:r>
              <a:rPr lang="en-US" b="1" dirty="0">
                <a:latin typeface="Times New Roman" panose="02020603050405020304" pitchFamily="18" charset="0"/>
                <a:cs typeface="Times New Roman" panose="02020603050405020304" pitchFamily="18" charset="0"/>
              </a:rPr>
              <a:t>Classification Accuracy: 0.912) </a:t>
            </a:r>
            <a:endParaRPr lang="en-GB"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305426" y="4145364"/>
            <a:ext cx="5500489" cy="577107"/>
          </a:xfrm>
          <a:prstGeom prst="rect">
            <a:avLst/>
          </a:prstGeom>
        </p:spPr>
      </p:pic>
    </p:spTree>
    <p:extLst>
      <p:ext uri="{BB962C8B-B14F-4D97-AF65-F5344CB8AC3E}">
        <p14:creationId xmlns:p14="http://schemas.microsoft.com/office/powerpoint/2010/main" val="41240620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90309"/>
            <a:ext cx="8761413" cy="1203767"/>
          </a:xfrm>
        </p:spPr>
        <p:txBody>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dirty="0" smtClean="0">
                <a:solidFill>
                  <a:srgbClr val="FF0000"/>
                </a:solidFill>
                <a:latin typeface="Times New Roman" panose="02020603050405020304" pitchFamily="18" charset="0"/>
                <a:cs typeface="Times New Roman" panose="02020603050405020304" pitchFamily="18" charset="0"/>
              </a:rPr>
              <a:t>LSTM </a:t>
            </a:r>
            <a:r>
              <a:rPr lang="en-US" dirty="0">
                <a:solidFill>
                  <a:srgbClr val="FF0000"/>
                </a:solidFill>
                <a:latin typeface="Times New Roman" panose="02020603050405020304" pitchFamily="18" charset="0"/>
                <a:cs typeface="Times New Roman" panose="02020603050405020304" pitchFamily="18" charset="0"/>
              </a:rPr>
              <a:t>with TensorFlow Keras API:</a:t>
            </a:r>
            <a:br>
              <a:rPr lang="en-US" dirty="0">
                <a:solidFill>
                  <a:srgbClr val="FF0000"/>
                </a:solidFill>
                <a:latin typeface="Times New Roman" panose="02020603050405020304" pitchFamily="18" charset="0"/>
                <a:cs typeface="Times New Roman" panose="02020603050405020304" pitchFamily="18" charset="0"/>
              </a:rPr>
            </a:br>
            <a:endParaRPr lang="en-GB" dirty="0">
              <a:solidFill>
                <a:srgbClr val="FF0000"/>
              </a:solidFill>
            </a:endParaRPr>
          </a:p>
        </p:txBody>
      </p:sp>
      <p:sp>
        <p:nvSpPr>
          <p:cNvPr id="3" name="Content Placeholder 2"/>
          <p:cNvSpPr>
            <a:spLocks noGrp="1"/>
          </p:cNvSpPr>
          <p:nvPr>
            <p:ph idx="1"/>
          </p:nvPr>
        </p:nvSpPr>
        <p:spPr/>
        <p:txBody>
          <a:bodyPr/>
          <a:lstStyle/>
          <a:p>
            <a:pPr marL="0" indent="0">
              <a:buNone/>
            </a:pPr>
            <a:r>
              <a:rPr lang="en-US" sz="2000" b="1" dirty="0" smtClean="0">
                <a:latin typeface="Times New Roman" panose="02020603050405020304" pitchFamily="18" charset="0"/>
                <a:cs typeface="Times New Roman" panose="02020603050405020304" pitchFamily="18" charset="0"/>
              </a:rPr>
              <a:t>        #Libraries needed</a:t>
            </a:r>
            <a:endParaRPr lang="en-GB" sz="2000" b="1" dirty="0" smtClean="0">
              <a:latin typeface="Times New Roman" panose="02020603050405020304" pitchFamily="18" charset="0"/>
              <a:cs typeface="Times New Roman" panose="02020603050405020304" pitchFamily="18" charset="0"/>
            </a:endParaRPr>
          </a:p>
          <a:p>
            <a:pPr marL="0" indent="0">
              <a:buNone/>
            </a:pPr>
            <a:r>
              <a:rPr lang="en-GB" b="1" dirty="0" smtClean="0">
                <a:latin typeface="Times New Roman" panose="02020603050405020304" pitchFamily="18" charset="0"/>
                <a:cs typeface="Times New Roman" panose="02020603050405020304" pitchFamily="18" charset="0"/>
              </a:rPr>
              <a:t>import </a:t>
            </a:r>
            <a:r>
              <a:rPr lang="en-GB" b="1" dirty="0">
                <a:latin typeface="Times New Roman" panose="02020603050405020304" pitchFamily="18" charset="0"/>
                <a:cs typeface="Times New Roman" panose="02020603050405020304" pitchFamily="18" charset="0"/>
              </a:rPr>
              <a:t>tensorflow as </a:t>
            </a:r>
            <a:r>
              <a:rPr lang="en-GB" b="1" dirty="0" smtClean="0">
                <a:latin typeface="Times New Roman" panose="02020603050405020304" pitchFamily="18" charset="0"/>
                <a:cs typeface="Times New Roman" panose="02020603050405020304" pitchFamily="18" charset="0"/>
              </a:rPr>
              <a:t>tf</a:t>
            </a:r>
          </a:p>
          <a:p>
            <a:pPr marL="0" indent="0">
              <a:buNone/>
            </a:pPr>
            <a:r>
              <a:rPr lang="en-GB" b="1" dirty="0" smtClean="0">
                <a:latin typeface="Times New Roman" panose="02020603050405020304" pitchFamily="18" charset="0"/>
                <a:cs typeface="Times New Roman" panose="02020603050405020304" pitchFamily="18" charset="0"/>
              </a:rPr>
              <a:t>from </a:t>
            </a:r>
            <a:r>
              <a:rPr lang="en-GB" b="1" dirty="0">
                <a:latin typeface="Times New Roman" panose="02020603050405020304" pitchFamily="18" charset="0"/>
                <a:cs typeface="Times New Roman" panose="02020603050405020304" pitchFamily="18" charset="0"/>
              </a:rPr>
              <a:t>tensorflow.keras.models import </a:t>
            </a:r>
            <a:r>
              <a:rPr lang="en-GB" b="1" dirty="0" smtClean="0">
                <a:latin typeface="Times New Roman" panose="02020603050405020304" pitchFamily="18" charset="0"/>
                <a:cs typeface="Times New Roman" panose="02020603050405020304" pitchFamily="18" charset="0"/>
              </a:rPr>
              <a:t>Sequential</a:t>
            </a:r>
          </a:p>
          <a:p>
            <a:pPr marL="0" indent="0">
              <a:buNone/>
            </a:pPr>
            <a:r>
              <a:rPr lang="en-GB" b="1" dirty="0" smtClean="0">
                <a:latin typeface="Times New Roman" panose="02020603050405020304" pitchFamily="18" charset="0"/>
                <a:cs typeface="Times New Roman" panose="02020603050405020304" pitchFamily="18" charset="0"/>
              </a:rPr>
              <a:t>from </a:t>
            </a:r>
            <a:r>
              <a:rPr lang="en-GB" b="1" dirty="0">
                <a:latin typeface="Times New Roman" panose="02020603050405020304" pitchFamily="18" charset="0"/>
                <a:cs typeface="Times New Roman" panose="02020603050405020304" pitchFamily="18" charset="0"/>
              </a:rPr>
              <a:t>tensorflow.keras.layers import Embedding, LSTM, Dense, </a:t>
            </a:r>
            <a:r>
              <a:rPr lang="en-GB" b="1" dirty="0" smtClean="0">
                <a:latin typeface="Times New Roman" panose="02020603050405020304" pitchFamily="18" charset="0"/>
                <a:cs typeface="Times New Roman" panose="02020603050405020304" pitchFamily="18" charset="0"/>
              </a:rPr>
              <a:t>Dropout</a:t>
            </a:r>
          </a:p>
          <a:p>
            <a:pPr marL="0" indent="0">
              <a:buNone/>
            </a:pPr>
            <a:r>
              <a:rPr lang="en-GB" b="1" dirty="0" smtClean="0">
                <a:latin typeface="Times New Roman" panose="02020603050405020304" pitchFamily="18" charset="0"/>
                <a:cs typeface="Times New Roman" panose="02020603050405020304" pitchFamily="18" charset="0"/>
              </a:rPr>
              <a:t>from </a:t>
            </a:r>
            <a:r>
              <a:rPr lang="en-GB" b="1" dirty="0">
                <a:latin typeface="Times New Roman" panose="02020603050405020304" pitchFamily="18" charset="0"/>
                <a:cs typeface="Times New Roman" panose="02020603050405020304" pitchFamily="18" charset="0"/>
              </a:rPr>
              <a:t>sklearn.preprocessing import </a:t>
            </a:r>
            <a:r>
              <a:rPr lang="en-GB" b="1" dirty="0" smtClean="0">
                <a:latin typeface="Times New Roman" panose="02020603050405020304" pitchFamily="18" charset="0"/>
                <a:cs typeface="Times New Roman" panose="02020603050405020304" pitchFamily="18" charset="0"/>
              </a:rPr>
              <a:t>LabelEncoder</a:t>
            </a:r>
          </a:p>
          <a:p>
            <a:pPr marL="0" indent="0">
              <a:buNone/>
            </a:pPr>
            <a:r>
              <a:rPr lang="en-GB" b="1" dirty="0" smtClean="0">
                <a:latin typeface="Times New Roman" panose="02020603050405020304" pitchFamily="18" charset="0"/>
                <a:cs typeface="Times New Roman" panose="02020603050405020304" pitchFamily="18" charset="0"/>
              </a:rPr>
              <a:t>from </a:t>
            </a:r>
            <a:r>
              <a:rPr lang="en-GB" b="1" dirty="0">
                <a:latin typeface="Times New Roman" panose="02020603050405020304" pitchFamily="18" charset="0"/>
                <a:cs typeface="Times New Roman" panose="02020603050405020304" pitchFamily="18" charset="0"/>
              </a:rPr>
              <a:t>sklearn.metrics import </a:t>
            </a:r>
            <a:r>
              <a:rPr lang="en-GB" b="1" dirty="0" smtClean="0">
                <a:latin typeface="Times New Roman" panose="02020603050405020304" pitchFamily="18" charset="0"/>
                <a:cs typeface="Times New Roman" panose="02020603050405020304" pitchFamily="18" charset="0"/>
              </a:rPr>
              <a:t>accuracy_score</a:t>
            </a:r>
          </a:p>
          <a:p>
            <a:pPr marL="0" indent="0">
              <a:buNone/>
            </a:pPr>
            <a:r>
              <a:rPr lang="en-GB" b="1" dirty="0" smtClean="0">
                <a:latin typeface="Times New Roman" panose="02020603050405020304" pitchFamily="18" charset="0"/>
                <a:cs typeface="Times New Roman" panose="02020603050405020304" pitchFamily="18" charset="0"/>
              </a:rPr>
              <a:t>from </a:t>
            </a:r>
            <a:r>
              <a:rPr lang="en-GB" b="1" dirty="0">
                <a:latin typeface="Times New Roman" panose="02020603050405020304" pitchFamily="18" charset="0"/>
                <a:cs typeface="Times New Roman" panose="02020603050405020304" pitchFamily="18" charset="0"/>
              </a:rPr>
              <a:t>sklearn.utils.class_weight import compute_class_weight</a:t>
            </a:r>
          </a:p>
        </p:txBody>
      </p:sp>
    </p:spTree>
    <p:extLst>
      <p:ext uri="{BB962C8B-B14F-4D97-AF65-F5344CB8AC3E}">
        <p14:creationId xmlns:p14="http://schemas.microsoft.com/office/powerpoint/2010/main" val="24779490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LSTM with TensorFlow Keras </a:t>
            </a:r>
            <a:r>
              <a:rPr lang="en-US" dirty="0" smtClean="0">
                <a:solidFill>
                  <a:srgbClr val="FF0000"/>
                </a:solidFill>
                <a:latin typeface="Times New Roman" panose="02020603050405020304" pitchFamily="18" charset="0"/>
                <a:cs typeface="Times New Roman" panose="02020603050405020304" pitchFamily="18" charset="0"/>
              </a:rPr>
              <a:t>API cont’d</a:t>
            </a:r>
            <a:endParaRPr lang="en-GB" dirty="0"/>
          </a:p>
        </p:txBody>
      </p:sp>
      <p:sp>
        <p:nvSpPr>
          <p:cNvPr id="3" name="Content Placeholder 2"/>
          <p:cNvSpPr>
            <a:spLocks noGrp="1"/>
          </p:cNvSpPr>
          <p:nvPr>
            <p:ph idx="1"/>
          </p:nvPr>
        </p:nvSpPr>
        <p:spPr>
          <a:xfrm>
            <a:off x="266219" y="2303362"/>
            <a:ext cx="11655706" cy="4363656"/>
          </a:xfrm>
        </p:spPr>
        <p:txBody>
          <a:bodyPr>
            <a:normAutofit/>
          </a:bodyPr>
          <a:lstStyle/>
          <a:p>
            <a:pPr marL="0" indent="0">
              <a:buNone/>
            </a:pPr>
            <a:r>
              <a:rPr lang="en-GB" b="1" i="1" dirty="0">
                <a:latin typeface="Times New Roman" panose="02020603050405020304" pitchFamily="18" charset="0"/>
                <a:cs typeface="Times New Roman" panose="02020603050405020304" pitchFamily="18" charset="0"/>
              </a:rPr>
              <a:t># Encode sentiment labels to numerical </a:t>
            </a:r>
            <a:r>
              <a:rPr lang="en-GB" b="1" i="1" dirty="0" smtClean="0">
                <a:latin typeface="Times New Roman" panose="02020603050405020304" pitchFamily="18" charset="0"/>
                <a:cs typeface="Times New Roman" panose="02020603050405020304" pitchFamily="18" charset="0"/>
              </a:rPr>
              <a:t>format</a:t>
            </a:r>
          </a:p>
          <a:p>
            <a:pPr marL="0" indent="0">
              <a:buNone/>
            </a:pPr>
            <a:r>
              <a:rPr lang="en-GB" b="1" dirty="0" smtClean="0">
                <a:latin typeface="Times New Roman" panose="02020603050405020304" pitchFamily="18" charset="0"/>
                <a:cs typeface="Times New Roman" panose="02020603050405020304" pitchFamily="18" charset="0"/>
              </a:rPr>
              <a:t>label_encoder </a:t>
            </a:r>
            <a:r>
              <a:rPr lang="en-GB" b="1" dirty="0">
                <a:latin typeface="Times New Roman" panose="02020603050405020304" pitchFamily="18" charset="0"/>
                <a:cs typeface="Times New Roman" panose="02020603050405020304" pitchFamily="18" charset="0"/>
              </a:rPr>
              <a:t>= LabelEncoder</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training_data</a:t>
            </a:r>
            <a:r>
              <a:rPr lang="en-GB" b="1" dirty="0">
                <a:latin typeface="Times New Roman" panose="02020603050405020304" pitchFamily="18" charset="0"/>
                <a:cs typeface="Times New Roman" panose="02020603050405020304" pitchFamily="18" charset="0"/>
              </a:rPr>
              <a:t>['</a:t>
            </a:r>
            <a:r>
              <a:rPr lang="en-GB" b="1" dirty="0" err="1">
                <a:latin typeface="Times New Roman" panose="02020603050405020304" pitchFamily="18" charset="0"/>
                <a:cs typeface="Times New Roman" panose="02020603050405020304" pitchFamily="18" charset="0"/>
              </a:rPr>
              <a:t>Sentiment_Encoded</a:t>
            </a:r>
            <a:r>
              <a:rPr lang="en-GB" b="1" dirty="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 label_encoder.fit_transform(training_data</a:t>
            </a:r>
            <a:r>
              <a:rPr lang="en-GB" b="1" dirty="0">
                <a:latin typeface="Times New Roman" panose="02020603050405020304" pitchFamily="18" charset="0"/>
                <a:cs typeface="Times New Roman" panose="02020603050405020304" pitchFamily="18" charset="0"/>
              </a:rPr>
              <a:t>['Sentiment</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validation_data</a:t>
            </a:r>
            <a:r>
              <a:rPr lang="en-GB" b="1" dirty="0">
                <a:latin typeface="Times New Roman" panose="02020603050405020304" pitchFamily="18" charset="0"/>
                <a:cs typeface="Times New Roman" panose="02020603050405020304" pitchFamily="18" charset="0"/>
              </a:rPr>
              <a:t>['</a:t>
            </a:r>
            <a:r>
              <a:rPr lang="en-GB" b="1" dirty="0" err="1">
                <a:latin typeface="Times New Roman" panose="02020603050405020304" pitchFamily="18" charset="0"/>
                <a:cs typeface="Times New Roman" panose="02020603050405020304" pitchFamily="18" charset="0"/>
              </a:rPr>
              <a:t>Sentiment_Encoded</a:t>
            </a:r>
            <a:r>
              <a:rPr lang="en-GB" b="1" dirty="0">
                <a:latin typeface="Times New Roman" panose="02020603050405020304" pitchFamily="18" charset="0"/>
                <a:cs typeface="Times New Roman" panose="02020603050405020304" pitchFamily="18" charset="0"/>
              </a:rPr>
              <a:t>'] = label_encoder.transform(validation_data['Sentiment</a:t>
            </a:r>
            <a:r>
              <a:rPr lang="en-GB" b="1" dirty="0" smtClean="0">
                <a:latin typeface="Times New Roman" panose="02020603050405020304" pitchFamily="18" charset="0"/>
                <a:cs typeface="Times New Roman" panose="02020603050405020304" pitchFamily="18" charset="0"/>
              </a:rPr>
              <a:t>'])</a:t>
            </a:r>
          </a:p>
          <a:p>
            <a:pPr marL="0" indent="0">
              <a:buNone/>
            </a:pPr>
            <a:r>
              <a:rPr lang="en-GB" b="1" i="1" dirty="0" smtClean="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Define LSTM model </a:t>
            </a:r>
            <a:r>
              <a:rPr lang="en-GB" b="1" i="1" dirty="0" smtClean="0">
                <a:latin typeface="Times New Roman" panose="02020603050405020304" pitchFamily="18" charset="0"/>
                <a:cs typeface="Times New Roman" panose="02020603050405020304" pitchFamily="18" charset="0"/>
              </a:rPr>
              <a:t>architecture</a:t>
            </a:r>
          </a:p>
          <a:p>
            <a:pPr marL="0" indent="0">
              <a:buNone/>
            </a:pPr>
            <a:r>
              <a:rPr lang="en-GB" b="1" dirty="0" smtClean="0">
                <a:latin typeface="Times New Roman" panose="02020603050405020304" pitchFamily="18" charset="0"/>
                <a:cs typeface="Times New Roman" panose="02020603050405020304" pitchFamily="18" charset="0"/>
              </a:rPr>
              <a:t>vocab_size </a:t>
            </a:r>
            <a:r>
              <a:rPr lang="en-GB" b="1" dirty="0">
                <a:latin typeface="Times New Roman" panose="02020603050405020304" pitchFamily="18" charset="0"/>
                <a:cs typeface="Times New Roman" panose="02020603050405020304" pitchFamily="18" charset="0"/>
              </a:rPr>
              <a:t>= 5000  # Adjust as needed based on TfidfVectorizer </a:t>
            </a:r>
            <a:r>
              <a:rPr lang="en-GB" b="1" dirty="0" smtClean="0">
                <a:latin typeface="Times New Roman" panose="02020603050405020304" pitchFamily="18" charset="0"/>
                <a:cs typeface="Times New Roman" panose="02020603050405020304" pitchFamily="18" charset="0"/>
              </a:rPr>
              <a:t>max_features</a:t>
            </a:r>
          </a:p>
          <a:p>
            <a:pPr marL="0" indent="0">
              <a:buNone/>
            </a:pPr>
            <a:r>
              <a:rPr lang="en-GB" b="1" dirty="0" err="1" smtClean="0">
                <a:latin typeface="Times New Roman" panose="02020603050405020304" pitchFamily="18" charset="0"/>
                <a:cs typeface="Times New Roman" panose="02020603050405020304" pitchFamily="18" charset="0"/>
              </a:rPr>
              <a:t>embedding_dim</a:t>
            </a:r>
            <a:r>
              <a:rPr lang="en-GB" b="1" dirty="0" smtClean="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100</a:t>
            </a:r>
          </a:p>
          <a:p>
            <a:pPr marL="0" indent="0">
              <a:buNone/>
            </a:pPr>
            <a:r>
              <a:rPr lang="en-GB" b="1" dirty="0" err="1" smtClean="0">
                <a:latin typeface="Times New Roman" panose="02020603050405020304" pitchFamily="18" charset="0"/>
                <a:cs typeface="Times New Roman" panose="02020603050405020304" pitchFamily="18" charset="0"/>
              </a:rPr>
              <a:t>max_sequence_length</a:t>
            </a:r>
            <a:r>
              <a:rPr lang="en-GB" b="1" dirty="0" smtClean="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 X_train_tfidf.shape[1]  </a:t>
            </a:r>
            <a:r>
              <a:rPr lang="en-GB" b="1" i="1" dirty="0">
                <a:latin typeface="Times New Roman" panose="02020603050405020304" pitchFamily="18" charset="0"/>
                <a:cs typeface="Times New Roman" panose="02020603050405020304" pitchFamily="18" charset="0"/>
              </a:rPr>
              <a:t># Max sequence length from </a:t>
            </a:r>
            <a:r>
              <a:rPr lang="en-GB" b="1" i="1" dirty="0" smtClean="0">
                <a:latin typeface="Times New Roman" panose="02020603050405020304" pitchFamily="18" charset="0"/>
                <a:cs typeface="Times New Roman" panose="02020603050405020304" pitchFamily="18" charset="0"/>
              </a:rPr>
              <a:t>TF-</a:t>
            </a:r>
            <a:r>
              <a:rPr lang="en-GB" b="1" i="1" dirty="0" err="1" smtClean="0">
                <a:latin typeface="Times New Roman" panose="02020603050405020304" pitchFamily="18" charset="0"/>
                <a:cs typeface="Times New Roman" panose="02020603050405020304" pitchFamily="18" charset="0"/>
              </a:rPr>
              <a:t>IDF</a:t>
            </a:r>
            <a:r>
              <a:rPr lang="en-GB" b="1" dirty="0" err="1" smtClean="0">
                <a:latin typeface="Times New Roman" panose="02020603050405020304" pitchFamily="18" charset="0"/>
                <a:cs typeface="Times New Roman" panose="02020603050405020304" pitchFamily="18" charset="0"/>
              </a:rPr>
              <a:t>matrices</a:t>
            </a:r>
            <a:endParaRPr lang="en-GB" b="1" dirty="0" smtClean="0">
              <a:latin typeface="Times New Roman" panose="02020603050405020304" pitchFamily="18" charset="0"/>
              <a:cs typeface="Times New Roman" panose="02020603050405020304" pitchFamily="18" charset="0"/>
            </a:endParaRPr>
          </a:p>
          <a:p>
            <a:pPr marL="0" indent="0">
              <a:buNone/>
            </a:pPr>
            <a:r>
              <a:rPr lang="en-GB" b="1" dirty="0" err="1" smtClean="0">
                <a:latin typeface="Times New Roman" panose="02020603050405020304" pitchFamily="18" charset="0"/>
                <a:cs typeface="Times New Roman" panose="02020603050405020304" pitchFamily="18" charset="0"/>
              </a:rPr>
              <a:t>num_classes</a:t>
            </a:r>
            <a:r>
              <a:rPr lang="en-GB" b="1" dirty="0" smtClean="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 4  # Positive, Negative, </a:t>
            </a:r>
            <a:r>
              <a:rPr lang="en-GB" b="1" dirty="0" smtClean="0">
                <a:latin typeface="Times New Roman" panose="02020603050405020304" pitchFamily="18" charset="0"/>
                <a:cs typeface="Times New Roman" panose="02020603050405020304" pitchFamily="18" charset="0"/>
              </a:rPr>
              <a:t>Neutral, Irrelevant</a:t>
            </a:r>
          </a:p>
          <a:p>
            <a:pPr marL="0" indent="0">
              <a:buNone/>
            </a:pPr>
            <a:r>
              <a:rPr lang="en-GB" b="1" dirty="0" err="1" smtClean="0">
                <a:latin typeface="Times New Roman" panose="02020603050405020304" pitchFamily="18" charset="0"/>
                <a:cs typeface="Times New Roman" panose="02020603050405020304" pitchFamily="18" charset="0"/>
              </a:rPr>
              <a:t>lstm_units</a:t>
            </a:r>
            <a:r>
              <a:rPr lang="en-GB" b="1" dirty="0" smtClean="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 128  # Number of LSTM units, adjust as needed</a:t>
            </a:r>
          </a:p>
        </p:txBody>
      </p:sp>
    </p:spTree>
    <p:extLst>
      <p:ext uri="{BB962C8B-B14F-4D97-AF65-F5344CB8AC3E}">
        <p14:creationId xmlns:p14="http://schemas.microsoft.com/office/powerpoint/2010/main" val="25727214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LSTM with TensorFlow Keras API cont’d</a:t>
            </a:r>
            <a:endParaRPr lang="en-GB" dirty="0"/>
          </a:p>
        </p:txBody>
      </p:sp>
      <p:sp>
        <p:nvSpPr>
          <p:cNvPr id="3" name="Content Placeholder 2"/>
          <p:cNvSpPr>
            <a:spLocks noGrp="1"/>
          </p:cNvSpPr>
          <p:nvPr>
            <p:ph idx="1"/>
          </p:nvPr>
        </p:nvSpPr>
        <p:spPr>
          <a:xfrm>
            <a:off x="81024" y="2338086"/>
            <a:ext cx="12110976" cy="4375230"/>
          </a:xfrm>
        </p:spPr>
        <p:txBody>
          <a:bodyPr>
            <a:normAutofit/>
          </a:bodyPr>
          <a:lstStyle/>
          <a:p>
            <a:pPr marL="0" indent="0">
              <a:buNone/>
            </a:pPr>
            <a:r>
              <a:rPr lang="en-GB" b="1" dirty="0">
                <a:latin typeface="Times New Roman" panose="02020603050405020304" pitchFamily="18" charset="0"/>
                <a:cs typeface="Times New Roman" panose="02020603050405020304" pitchFamily="18" charset="0"/>
              </a:rPr>
              <a:t>model = Sequential</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model.add(Embedding(</a:t>
            </a:r>
            <a:r>
              <a:rPr lang="en-GB" b="1" dirty="0" err="1" smtClean="0">
                <a:latin typeface="Times New Roman" panose="02020603050405020304" pitchFamily="18" charset="0"/>
                <a:cs typeface="Times New Roman" panose="02020603050405020304" pitchFamily="18" charset="0"/>
              </a:rPr>
              <a:t>input_dim</a:t>
            </a:r>
            <a:r>
              <a:rPr lang="en-GB" b="1" dirty="0" smtClean="0">
                <a:latin typeface="Times New Roman" panose="02020603050405020304" pitchFamily="18" charset="0"/>
                <a:cs typeface="Times New Roman" panose="02020603050405020304" pitchFamily="18" charset="0"/>
              </a:rPr>
              <a:t>=vocab_size, output_dim=</a:t>
            </a:r>
            <a:r>
              <a:rPr lang="en-GB" b="1" dirty="0" err="1" smtClean="0">
                <a:latin typeface="Times New Roman" panose="02020603050405020304" pitchFamily="18" charset="0"/>
                <a:cs typeface="Times New Roman" panose="02020603050405020304" pitchFamily="18" charset="0"/>
              </a:rPr>
              <a:t>embedding_dim</a:t>
            </a:r>
            <a:r>
              <a:rPr lang="en-GB" b="1" dirty="0" smtClean="0">
                <a:latin typeface="Times New Roman" panose="02020603050405020304" pitchFamily="18" charset="0"/>
                <a:cs typeface="Times New Roman" panose="02020603050405020304" pitchFamily="18" charset="0"/>
              </a:rPr>
              <a:t>, input_length=</a:t>
            </a:r>
            <a:r>
              <a:rPr lang="en-GB" b="1" dirty="0" err="1" smtClean="0">
                <a:latin typeface="Times New Roman" panose="02020603050405020304" pitchFamily="18" charset="0"/>
                <a:cs typeface="Times New Roman" panose="02020603050405020304" pitchFamily="18" charset="0"/>
              </a:rPr>
              <a:t>max_sequence_length</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model.add(LSTM(units=</a:t>
            </a:r>
            <a:r>
              <a:rPr lang="en-GB" b="1" dirty="0" err="1" smtClean="0">
                <a:latin typeface="Times New Roman" panose="02020603050405020304" pitchFamily="18" charset="0"/>
                <a:cs typeface="Times New Roman" panose="02020603050405020304" pitchFamily="18" charset="0"/>
              </a:rPr>
              <a:t>lstm_units</a:t>
            </a:r>
            <a:r>
              <a:rPr lang="en-GB" b="1" dirty="0">
                <a:latin typeface="Times New Roman" panose="02020603050405020304" pitchFamily="18" charset="0"/>
                <a:cs typeface="Times New Roman" panose="02020603050405020304" pitchFamily="18" charset="0"/>
              </a:rPr>
              <a:t>, dropout=0.2, recurrent_dropout=0.2))  </a:t>
            </a:r>
            <a:r>
              <a:rPr lang="en-GB" b="1" dirty="0" smtClean="0">
                <a:latin typeface="Times New Roman" panose="02020603050405020304" pitchFamily="18" charset="0"/>
                <a:cs typeface="Times New Roman" panose="02020603050405020304" pitchFamily="18" charset="0"/>
              </a:rPr>
              <a:t>#</a:t>
            </a:r>
            <a:r>
              <a:rPr lang="en-GB" b="1" i="1" dirty="0" smtClean="0">
                <a:latin typeface="Times New Roman" panose="02020603050405020304" pitchFamily="18" charset="0"/>
                <a:cs typeface="Times New Roman" panose="02020603050405020304" pitchFamily="18" charset="0"/>
              </a:rPr>
              <a:t>Add </a:t>
            </a:r>
            <a:r>
              <a:rPr lang="en-GB" b="1" i="1" dirty="0">
                <a:latin typeface="Times New Roman" panose="02020603050405020304" pitchFamily="18" charset="0"/>
                <a:cs typeface="Times New Roman" panose="02020603050405020304" pitchFamily="18" charset="0"/>
              </a:rPr>
              <a:t>dropout for </a:t>
            </a:r>
            <a:r>
              <a:rPr lang="en-GB" b="1" i="1" dirty="0" smtClean="0">
                <a:latin typeface="Times New Roman" panose="02020603050405020304" pitchFamily="18" charset="0"/>
                <a:cs typeface="Times New Roman" panose="02020603050405020304" pitchFamily="18" charset="0"/>
              </a:rPr>
              <a:t>regularization</a:t>
            </a:r>
          </a:p>
          <a:p>
            <a:pPr marL="0" indent="0">
              <a:buNone/>
            </a:pPr>
            <a:r>
              <a:rPr lang="en-GB" b="1" dirty="0" smtClean="0">
                <a:latin typeface="Times New Roman" panose="02020603050405020304" pitchFamily="18" charset="0"/>
                <a:cs typeface="Times New Roman" panose="02020603050405020304" pitchFamily="18" charset="0"/>
              </a:rPr>
              <a:t>model.add(Dense(units=</a:t>
            </a:r>
            <a:r>
              <a:rPr lang="en-GB" b="1" dirty="0" err="1" smtClean="0">
                <a:latin typeface="Times New Roman" panose="02020603050405020304" pitchFamily="18" charset="0"/>
                <a:cs typeface="Times New Roman" panose="02020603050405020304" pitchFamily="18" charset="0"/>
              </a:rPr>
              <a:t>num_classes</a:t>
            </a:r>
            <a:r>
              <a:rPr lang="en-GB" b="1" dirty="0">
                <a:latin typeface="Times New Roman" panose="02020603050405020304" pitchFamily="18" charset="0"/>
                <a:cs typeface="Times New Roman" panose="02020603050405020304" pitchFamily="18" charset="0"/>
              </a:rPr>
              <a:t>, activation='</a:t>
            </a:r>
            <a:r>
              <a:rPr lang="en-GB" b="1" dirty="0" err="1">
                <a:latin typeface="Times New Roman" panose="02020603050405020304" pitchFamily="18" charset="0"/>
                <a:cs typeface="Times New Roman" panose="02020603050405020304" pitchFamily="18" charset="0"/>
              </a:rPr>
              <a:t>softmax</a:t>
            </a:r>
            <a:r>
              <a:rPr lang="en-GB" b="1" dirty="0" smtClean="0">
                <a:latin typeface="Times New Roman" panose="02020603050405020304" pitchFamily="18" charset="0"/>
                <a:cs typeface="Times New Roman" panose="02020603050405020304" pitchFamily="18" charset="0"/>
              </a:rPr>
              <a:t>'))</a:t>
            </a:r>
          </a:p>
          <a:p>
            <a:pPr marL="0" indent="0">
              <a:buNone/>
            </a:pPr>
            <a:r>
              <a:rPr lang="en-GB" b="1" i="1" dirty="0" smtClean="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Compile the </a:t>
            </a:r>
            <a:r>
              <a:rPr lang="en-GB" b="1" i="1" dirty="0" smtClean="0">
                <a:latin typeface="Times New Roman" panose="02020603050405020304" pitchFamily="18" charset="0"/>
                <a:cs typeface="Times New Roman" panose="02020603050405020304" pitchFamily="18" charset="0"/>
              </a:rPr>
              <a:t>model</a:t>
            </a:r>
          </a:p>
          <a:p>
            <a:pPr marL="0" indent="0">
              <a:buNone/>
            </a:pPr>
            <a:r>
              <a:rPr lang="en-GB" b="1" dirty="0" err="1" smtClean="0">
                <a:latin typeface="Times New Roman" panose="02020603050405020304" pitchFamily="18" charset="0"/>
                <a:cs typeface="Times New Roman" panose="02020603050405020304" pitchFamily="18" charset="0"/>
              </a:rPr>
              <a:t>model.compile</a:t>
            </a:r>
            <a:r>
              <a:rPr lang="en-GB" b="1" dirty="0" smtClean="0">
                <a:latin typeface="Times New Roman" panose="02020603050405020304" pitchFamily="18" charset="0"/>
                <a:cs typeface="Times New Roman" panose="02020603050405020304" pitchFamily="18" charset="0"/>
              </a:rPr>
              <a:t>(optimizer</a:t>
            </a:r>
            <a:r>
              <a:rPr lang="en-GB" b="1" dirty="0">
                <a:latin typeface="Times New Roman" panose="02020603050405020304" pitchFamily="18" charset="0"/>
                <a:cs typeface="Times New Roman" panose="02020603050405020304" pitchFamily="18" charset="0"/>
              </a:rPr>
              <a:t>='</a:t>
            </a:r>
            <a:r>
              <a:rPr lang="en-GB" b="1" dirty="0" err="1">
                <a:latin typeface="Times New Roman" panose="02020603050405020304" pitchFamily="18" charset="0"/>
                <a:cs typeface="Times New Roman" panose="02020603050405020304" pitchFamily="18" charset="0"/>
              </a:rPr>
              <a:t>adam</a:t>
            </a:r>
            <a:r>
              <a:rPr lang="en-GB" b="1" dirty="0">
                <a:latin typeface="Times New Roman" panose="02020603050405020304" pitchFamily="18" charset="0"/>
                <a:cs typeface="Times New Roman" panose="02020603050405020304" pitchFamily="18" charset="0"/>
              </a:rPr>
              <a:t>', loss='</a:t>
            </a:r>
            <a:r>
              <a:rPr lang="en-GB" b="1" dirty="0" err="1">
                <a:latin typeface="Times New Roman" panose="02020603050405020304" pitchFamily="18" charset="0"/>
                <a:cs typeface="Times New Roman" panose="02020603050405020304" pitchFamily="18" charset="0"/>
              </a:rPr>
              <a:t>sparse_categorical_crossentropy</a:t>
            </a:r>
            <a:r>
              <a:rPr lang="en-GB" b="1" dirty="0">
                <a:latin typeface="Times New Roman" panose="02020603050405020304" pitchFamily="18" charset="0"/>
                <a:cs typeface="Times New Roman" panose="02020603050405020304" pitchFamily="18" charset="0"/>
              </a:rPr>
              <a:t>', metrics=['accuracy</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Compute class weights to handle class </a:t>
            </a:r>
            <a:r>
              <a:rPr lang="en-GB" b="1" i="1" dirty="0" smtClean="0">
                <a:latin typeface="Times New Roman" panose="02020603050405020304" pitchFamily="18" charset="0"/>
                <a:cs typeface="Times New Roman" panose="02020603050405020304" pitchFamily="18" charset="0"/>
              </a:rPr>
              <a:t>imbalance</a:t>
            </a:r>
          </a:p>
          <a:p>
            <a:pPr marL="0" indent="0">
              <a:buNone/>
            </a:pPr>
            <a:r>
              <a:rPr lang="en-GB" b="1" dirty="0" err="1" smtClean="0">
                <a:latin typeface="Times New Roman" panose="02020603050405020304" pitchFamily="18" charset="0"/>
                <a:cs typeface="Times New Roman" panose="02020603050405020304" pitchFamily="18" charset="0"/>
              </a:rPr>
              <a:t>class_weights</a:t>
            </a:r>
            <a:r>
              <a:rPr lang="en-GB" b="1" dirty="0" smtClean="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 compute_class_weight('</a:t>
            </a:r>
            <a:r>
              <a:rPr lang="en-GB" b="1" dirty="0" err="1">
                <a:latin typeface="Times New Roman" panose="02020603050405020304" pitchFamily="18" charset="0"/>
                <a:cs typeface="Times New Roman" panose="02020603050405020304" pitchFamily="18" charset="0"/>
              </a:rPr>
              <a:t>balanced</a:t>
            </a:r>
            <a:r>
              <a:rPr lang="en-GB" b="1" dirty="0" err="1" smtClean="0">
                <a:latin typeface="Times New Roman" panose="02020603050405020304" pitchFamily="18" charset="0"/>
                <a:cs typeface="Times New Roman" panose="02020603050405020304" pitchFamily="18" charset="0"/>
              </a:rPr>
              <a:t>',classes</a:t>
            </a:r>
            <a:r>
              <a:rPr lang="en-GB" b="1" dirty="0" smtClean="0">
                <a:latin typeface="Times New Roman" panose="02020603050405020304" pitchFamily="18" charset="0"/>
                <a:cs typeface="Times New Roman" panose="02020603050405020304" pitchFamily="18" charset="0"/>
              </a:rPr>
              <a:t>=</a:t>
            </a:r>
            <a:r>
              <a:rPr lang="en-GB" b="1" dirty="0" err="1" smtClean="0">
                <a:latin typeface="Times New Roman" panose="02020603050405020304" pitchFamily="18" charset="0"/>
                <a:cs typeface="Times New Roman" panose="02020603050405020304" pitchFamily="18" charset="0"/>
              </a:rPr>
              <a:t>np.unique</a:t>
            </a:r>
            <a:r>
              <a:rPr lang="en-GB" b="1" dirty="0" smtClean="0">
                <a:latin typeface="Times New Roman" panose="02020603050405020304" pitchFamily="18" charset="0"/>
                <a:cs typeface="Times New Roman" panose="02020603050405020304" pitchFamily="18" charset="0"/>
              </a:rPr>
              <a:t>(training_data</a:t>
            </a:r>
            <a:r>
              <a:rPr lang="en-GB" b="1" dirty="0">
                <a:latin typeface="Times New Roman" panose="02020603050405020304" pitchFamily="18" charset="0"/>
                <a:cs typeface="Times New Roman" panose="02020603050405020304" pitchFamily="18" charset="0"/>
              </a:rPr>
              <a:t>['</a:t>
            </a:r>
            <a:r>
              <a:rPr lang="en-GB" b="1" dirty="0" err="1">
                <a:latin typeface="Times New Roman" panose="02020603050405020304" pitchFamily="18" charset="0"/>
                <a:cs typeface="Times New Roman" panose="02020603050405020304" pitchFamily="18" charset="0"/>
              </a:rPr>
              <a:t>Sentiment_Encoded</a:t>
            </a:r>
            <a:r>
              <a:rPr lang="en-GB" b="1" dirty="0">
                <a:latin typeface="Times New Roman" panose="02020603050405020304" pitchFamily="18" charset="0"/>
                <a:cs typeface="Times New Roman" panose="02020603050405020304" pitchFamily="18" charset="0"/>
              </a:rPr>
              <a:t>']), y=training_data['</a:t>
            </a:r>
            <a:r>
              <a:rPr lang="en-GB" b="1" dirty="0" err="1">
                <a:latin typeface="Times New Roman" panose="02020603050405020304" pitchFamily="18" charset="0"/>
                <a:cs typeface="Times New Roman" panose="02020603050405020304" pitchFamily="18" charset="0"/>
              </a:rPr>
              <a:t>Sentiment_Encoded</a:t>
            </a:r>
            <a:r>
              <a:rPr lang="en-GB"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523748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LSTM with TensorFlow Keras API cont’d</a:t>
            </a:r>
            <a:endParaRPr lang="en-GB" dirty="0"/>
          </a:p>
        </p:txBody>
      </p:sp>
      <p:sp>
        <p:nvSpPr>
          <p:cNvPr id="3" name="Content Placeholder 2"/>
          <p:cNvSpPr>
            <a:spLocks noGrp="1"/>
          </p:cNvSpPr>
          <p:nvPr>
            <p:ph idx="1"/>
          </p:nvPr>
        </p:nvSpPr>
        <p:spPr>
          <a:xfrm>
            <a:off x="150472" y="2280213"/>
            <a:ext cx="11910348" cy="4577787"/>
          </a:xfrm>
        </p:spPr>
        <p:txBody>
          <a:bodyPr>
            <a:normAutofit fontScale="92500" lnSpcReduction="20000"/>
          </a:bodyPr>
          <a:lstStyle/>
          <a:p>
            <a:pPr marL="0" indent="0">
              <a:buNone/>
            </a:pPr>
            <a:r>
              <a:rPr lang="en-GB" b="1" dirty="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Train the </a:t>
            </a:r>
            <a:r>
              <a:rPr lang="en-GB" b="1" i="1" dirty="0" smtClean="0">
                <a:latin typeface="Times New Roman" panose="02020603050405020304" pitchFamily="18" charset="0"/>
                <a:cs typeface="Times New Roman" panose="02020603050405020304" pitchFamily="18" charset="0"/>
              </a:rPr>
              <a:t>model</a:t>
            </a:r>
          </a:p>
          <a:p>
            <a:pPr marL="0" indent="0">
              <a:buNone/>
            </a:pPr>
            <a:r>
              <a:rPr lang="en-GB" b="1" dirty="0" smtClean="0">
                <a:latin typeface="Times New Roman" panose="02020603050405020304" pitchFamily="18" charset="0"/>
                <a:cs typeface="Times New Roman" panose="02020603050405020304" pitchFamily="18" charset="0"/>
              </a:rPr>
              <a:t>history </a:t>
            </a:r>
            <a:r>
              <a:rPr lang="en-GB" b="1"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model.fit</a:t>
            </a:r>
            <a:r>
              <a:rPr lang="en-GB" b="1" dirty="0">
                <a:latin typeface="Times New Roman" panose="02020603050405020304" pitchFamily="18" charset="0"/>
                <a:cs typeface="Times New Roman" panose="02020603050405020304" pitchFamily="18" charset="0"/>
              </a:rPr>
              <a:t>(X_train_tfidf, training_data['</a:t>
            </a:r>
            <a:r>
              <a:rPr lang="en-GB" b="1" dirty="0" err="1">
                <a:latin typeface="Times New Roman" panose="02020603050405020304" pitchFamily="18" charset="0"/>
                <a:cs typeface="Times New Roman" panose="02020603050405020304" pitchFamily="18" charset="0"/>
              </a:rPr>
              <a:t>Sentiment_Encoded</a:t>
            </a:r>
            <a:r>
              <a:rPr lang="en-GB" b="1" dirty="0">
                <a:latin typeface="Times New Roman" panose="02020603050405020304" pitchFamily="18" charset="0"/>
                <a:cs typeface="Times New Roman" panose="02020603050405020304" pitchFamily="18" charset="0"/>
              </a:rPr>
              <a:t>'], epochs=10, </a:t>
            </a:r>
            <a:r>
              <a:rPr lang="en-GB" b="1" dirty="0" err="1">
                <a:latin typeface="Times New Roman" panose="02020603050405020304" pitchFamily="18" charset="0"/>
                <a:cs typeface="Times New Roman" panose="02020603050405020304" pitchFamily="18" charset="0"/>
              </a:rPr>
              <a:t>batch_size</a:t>
            </a:r>
            <a:r>
              <a:rPr lang="en-GB" b="1" dirty="0">
                <a:latin typeface="Times New Roman" panose="02020603050405020304" pitchFamily="18" charset="0"/>
                <a:cs typeface="Times New Roman" panose="02020603050405020304" pitchFamily="18" charset="0"/>
              </a:rPr>
              <a:t>=64,  </a:t>
            </a:r>
            <a:endParaRPr lang="en-GB" b="1" dirty="0" smtClean="0">
              <a:latin typeface="Times New Roman" panose="02020603050405020304" pitchFamily="18" charset="0"/>
              <a:cs typeface="Times New Roman" panose="02020603050405020304" pitchFamily="18" charset="0"/>
            </a:endParaRPr>
          </a:p>
          <a:p>
            <a:pPr marL="0" indent="0">
              <a:buNone/>
            </a:pPr>
            <a:r>
              <a:rPr lang="en-GB" b="1" dirty="0" smtClean="0">
                <a:latin typeface="Times New Roman" panose="02020603050405020304" pitchFamily="18" charset="0"/>
                <a:cs typeface="Times New Roman" panose="02020603050405020304" pitchFamily="18" charset="0"/>
              </a:rPr>
              <a:t>                                validation_data</a:t>
            </a:r>
            <a:r>
              <a:rPr lang="en-GB" b="1" dirty="0">
                <a:latin typeface="Times New Roman" panose="02020603050405020304" pitchFamily="18" charset="0"/>
                <a:cs typeface="Times New Roman" panose="02020603050405020304" pitchFamily="18" charset="0"/>
              </a:rPr>
              <a:t>=(X_val_tfidf, validation_data['</a:t>
            </a:r>
            <a:r>
              <a:rPr lang="en-GB" b="1" dirty="0" err="1">
                <a:latin typeface="Times New Roman" panose="02020603050405020304" pitchFamily="18" charset="0"/>
                <a:cs typeface="Times New Roman" panose="02020603050405020304" pitchFamily="18" charset="0"/>
              </a:rPr>
              <a:t>Sentiment_Encoded</a:t>
            </a:r>
            <a:r>
              <a:rPr lang="en-GB" b="1" dirty="0">
                <a:latin typeface="Times New Roman" panose="02020603050405020304" pitchFamily="18" charset="0"/>
                <a:cs typeface="Times New Roman" panose="02020603050405020304" pitchFamily="18" charset="0"/>
              </a:rPr>
              <a:t>']),  </a:t>
            </a:r>
            <a:endParaRPr lang="en-GB" b="1" dirty="0" smtClean="0">
              <a:latin typeface="Times New Roman" panose="02020603050405020304" pitchFamily="18" charset="0"/>
              <a:cs typeface="Times New Roman" panose="02020603050405020304" pitchFamily="18" charset="0"/>
            </a:endParaRPr>
          </a:p>
          <a:p>
            <a:pPr marL="0" indent="0">
              <a:buNone/>
            </a:pPr>
            <a:r>
              <a:rPr lang="en-GB" b="1" dirty="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class_weight=</a:t>
            </a:r>
            <a:r>
              <a:rPr lang="en-GB" b="1" dirty="0" err="1">
                <a:latin typeface="Times New Roman" panose="02020603050405020304" pitchFamily="18" charset="0"/>
                <a:cs typeface="Times New Roman" panose="02020603050405020304" pitchFamily="18" charset="0"/>
              </a:rPr>
              <a:t>dict</a:t>
            </a:r>
            <a:r>
              <a:rPr lang="en-GB" b="1" dirty="0">
                <a:latin typeface="Times New Roman" panose="02020603050405020304" pitchFamily="18" charset="0"/>
                <a:cs typeface="Times New Roman" panose="02020603050405020304" pitchFamily="18" charset="0"/>
              </a:rPr>
              <a:t>(enumerate(</a:t>
            </a:r>
            <a:r>
              <a:rPr lang="en-GB" b="1" dirty="0" err="1">
                <a:latin typeface="Times New Roman" panose="02020603050405020304" pitchFamily="18" charset="0"/>
                <a:cs typeface="Times New Roman" panose="02020603050405020304" pitchFamily="18" charset="0"/>
              </a:rPr>
              <a:t>class_weights</a:t>
            </a:r>
            <a:r>
              <a:rPr lang="en-GB" b="1" dirty="0">
                <a:latin typeface="Times New Roman" panose="02020603050405020304" pitchFamily="18" charset="0"/>
                <a:cs typeface="Times New Roman" panose="02020603050405020304" pitchFamily="18" charset="0"/>
              </a:rPr>
              <a:t>)))  # </a:t>
            </a:r>
            <a:r>
              <a:rPr lang="en-GB" b="1" i="1" dirty="0">
                <a:latin typeface="Times New Roman" panose="02020603050405020304" pitchFamily="18" charset="0"/>
                <a:cs typeface="Times New Roman" panose="02020603050405020304" pitchFamily="18" charset="0"/>
              </a:rPr>
              <a:t>Pass class </a:t>
            </a:r>
            <a:r>
              <a:rPr lang="en-GB" b="1" i="1" dirty="0" smtClean="0">
                <a:latin typeface="Times New Roman" panose="02020603050405020304" pitchFamily="18" charset="0"/>
                <a:cs typeface="Times New Roman" panose="02020603050405020304" pitchFamily="18" charset="0"/>
              </a:rPr>
              <a:t>weights</a:t>
            </a:r>
          </a:p>
          <a:p>
            <a:pPr marL="0" indent="0">
              <a:buNone/>
            </a:pPr>
            <a:r>
              <a:rPr lang="en-GB" b="1" i="1" dirty="0" smtClean="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Predict probabilities for each </a:t>
            </a:r>
            <a:r>
              <a:rPr lang="en-GB" b="1" i="1" dirty="0" smtClean="0">
                <a:latin typeface="Times New Roman" panose="02020603050405020304" pitchFamily="18" charset="0"/>
                <a:cs typeface="Times New Roman" panose="02020603050405020304" pitchFamily="18" charset="0"/>
              </a:rPr>
              <a:t>class</a:t>
            </a:r>
          </a:p>
          <a:p>
            <a:pPr marL="0" indent="0">
              <a:buNone/>
            </a:pPr>
            <a:r>
              <a:rPr lang="en-GB" b="1" dirty="0" smtClean="0">
                <a:latin typeface="Times New Roman" panose="02020603050405020304" pitchFamily="18" charset="0"/>
                <a:cs typeface="Times New Roman" panose="02020603050405020304" pitchFamily="18" charset="0"/>
              </a:rPr>
              <a:t>y_pred_probs </a:t>
            </a:r>
            <a:r>
              <a:rPr lang="en-GB" b="1"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model.predict</a:t>
            </a:r>
            <a:r>
              <a:rPr lang="en-GB" b="1" dirty="0">
                <a:latin typeface="Times New Roman" panose="02020603050405020304" pitchFamily="18" charset="0"/>
                <a:cs typeface="Times New Roman" panose="02020603050405020304" pitchFamily="18" charset="0"/>
              </a:rPr>
              <a:t>(X_val_tfidf</a:t>
            </a:r>
            <a:r>
              <a:rPr lang="en-GB" b="1" dirty="0" smtClean="0">
                <a:latin typeface="Times New Roman" panose="02020603050405020304" pitchFamily="18" charset="0"/>
                <a:cs typeface="Times New Roman" panose="02020603050405020304" pitchFamily="18" charset="0"/>
              </a:rPr>
              <a:t>)</a:t>
            </a:r>
          </a:p>
          <a:p>
            <a:pPr marL="0" indent="0">
              <a:buNone/>
            </a:pPr>
            <a:r>
              <a:rPr lang="en-GB" b="1" i="1" dirty="0" smtClean="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Get the predicted class for each </a:t>
            </a:r>
            <a:r>
              <a:rPr lang="en-GB" b="1" i="1" dirty="0" smtClean="0">
                <a:latin typeface="Times New Roman" panose="02020603050405020304" pitchFamily="18" charset="0"/>
                <a:cs typeface="Times New Roman" panose="02020603050405020304" pitchFamily="18" charset="0"/>
              </a:rPr>
              <a:t>sample</a:t>
            </a:r>
          </a:p>
          <a:p>
            <a:pPr marL="0" indent="0">
              <a:buNone/>
            </a:pPr>
            <a:r>
              <a:rPr lang="en-GB" b="1" dirty="0" smtClean="0">
                <a:latin typeface="Times New Roman" panose="02020603050405020304" pitchFamily="18" charset="0"/>
                <a:cs typeface="Times New Roman" panose="02020603050405020304" pitchFamily="18" charset="0"/>
              </a:rPr>
              <a:t>y_pred </a:t>
            </a:r>
            <a:r>
              <a:rPr lang="en-GB" b="1" dirty="0">
                <a:latin typeface="Times New Roman" panose="02020603050405020304" pitchFamily="18" charset="0"/>
                <a:cs typeface="Times New Roman" panose="02020603050405020304" pitchFamily="18" charset="0"/>
              </a:rPr>
              <a:t>= np.argmax(</a:t>
            </a:r>
            <a:r>
              <a:rPr lang="en-GB" b="1" dirty="0" err="1">
                <a:latin typeface="Times New Roman" panose="02020603050405020304" pitchFamily="18" charset="0"/>
                <a:cs typeface="Times New Roman" panose="02020603050405020304" pitchFamily="18" charset="0"/>
              </a:rPr>
              <a:t>y_pred_probs</a:t>
            </a:r>
            <a:r>
              <a:rPr lang="en-GB" b="1" dirty="0">
                <a:latin typeface="Times New Roman" panose="02020603050405020304" pitchFamily="18" charset="0"/>
                <a:cs typeface="Times New Roman" panose="02020603050405020304" pitchFamily="18" charset="0"/>
              </a:rPr>
              <a:t>, axis=1</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Convert predicted labels back to original sentiment </a:t>
            </a:r>
            <a:r>
              <a:rPr lang="en-GB" b="1" i="1" dirty="0" smtClean="0">
                <a:latin typeface="Times New Roman" panose="02020603050405020304" pitchFamily="18" charset="0"/>
                <a:cs typeface="Times New Roman" panose="02020603050405020304" pitchFamily="18" charset="0"/>
              </a:rPr>
              <a:t>labels</a:t>
            </a:r>
          </a:p>
          <a:p>
            <a:pPr marL="0" indent="0">
              <a:buNone/>
            </a:pPr>
            <a:r>
              <a:rPr lang="en-GB" b="1" dirty="0" smtClean="0">
                <a:latin typeface="Times New Roman" panose="02020603050405020304" pitchFamily="18" charset="0"/>
                <a:cs typeface="Times New Roman" panose="02020603050405020304" pitchFamily="18" charset="0"/>
              </a:rPr>
              <a:t>y_pred_labels </a:t>
            </a:r>
            <a:r>
              <a:rPr lang="en-GB" b="1" dirty="0">
                <a:latin typeface="Times New Roman" panose="02020603050405020304" pitchFamily="18" charset="0"/>
                <a:cs typeface="Times New Roman" panose="02020603050405020304" pitchFamily="18" charset="0"/>
              </a:rPr>
              <a:t>= label_encoder.inverse_transform(y_pred</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Evaluate model </a:t>
            </a:r>
            <a:r>
              <a:rPr lang="en-GB" b="1" i="1" dirty="0" smtClean="0">
                <a:latin typeface="Times New Roman" panose="02020603050405020304" pitchFamily="18" charset="0"/>
                <a:cs typeface="Times New Roman" panose="02020603050405020304" pitchFamily="18" charset="0"/>
              </a:rPr>
              <a:t>performance</a:t>
            </a:r>
          </a:p>
          <a:p>
            <a:pPr marL="0" indent="0">
              <a:buNone/>
            </a:pPr>
            <a:r>
              <a:rPr lang="en-GB" b="1" dirty="0" smtClean="0">
                <a:latin typeface="Times New Roman" panose="02020603050405020304" pitchFamily="18" charset="0"/>
                <a:cs typeface="Times New Roman" panose="02020603050405020304" pitchFamily="18" charset="0"/>
              </a:rPr>
              <a:t>accuracy </a:t>
            </a:r>
            <a:r>
              <a:rPr lang="en-GB" b="1" dirty="0">
                <a:latin typeface="Times New Roman" panose="02020603050405020304" pitchFamily="18" charset="0"/>
                <a:cs typeface="Times New Roman" panose="02020603050405020304" pitchFamily="18" charset="0"/>
              </a:rPr>
              <a:t>= accuracy_score(validation_data['Sentiment'], y_pred_labels</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print</a:t>
            </a:r>
            <a:r>
              <a:rPr lang="en-GB" b="1" dirty="0">
                <a:latin typeface="Times New Roman" panose="02020603050405020304" pitchFamily="18" charset="0"/>
                <a:cs typeface="Times New Roman" panose="02020603050405020304" pitchFamily="18" charset="0"/>
              </a:rPr>
              <a:t>("Top-1 Classification Accuracy:", accuracy)</a:t>
            </a:r>
          </a:p>
        </p:txBody>
      </p:sp>
    </p:spTree>
    <p:extLst>
      <p:ext uri="{BB962C8B-B14F-4D97-AF65-F5344CB8AC3E}">
        <p14:creationId xmlns:p14="http://schemas.microsoft.com/office/powerpoint/2010/main" val="26067521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LSTM with TensorFlow Keras </a:t>
            </a:r>
            <a:r>
              <a:rPr lang="en-US" dirty="0" smtClean="0">
                <a:solidFill>
                  <a:srgbClr val="FF0000"/>
                </a:solidFill>
                <a:latin typeface="Times New Roman" panose="02020603050405020304" pitchFamily="18" charset="0"/>
                <a:cs typeface="Times New Roman" panose="02020603050405020304" pitchFamily="18" charset="0"/>
              </a:rPr>
              <a:t>API (Output) </a:t>
            </a:r>
            <a:endParaRPr lang="en-GB" dirty="0"/>
          </a:p>
        </p:txBody>
      </p:sp>
      <p:pic>
        <p:nvPicPr>
          <p:cNvPr id="4" name="Content Placeholder 3"/>
          <p:cNvPicPr>
            <a:picLocks noGrp="1" noChangeAspect="1"/>
          </p:cNvPicPr>
          <p:nvPr>
            <p:ph idx="1"/>
          </p:nvPr>
        </p:nvPicPr>
        <p:blipFill>
          <a:blip r:embed="rId2"/>
          <a:stretch>
            <a:fillRect/>
          </a:stretch>
        </p:blipFill>
        <p:spPr>
          <a:xfrm>
            <a:off x="231494" y="2453833"/>
            <a:ext cx="11620982" cy="4224759"/>
          </a:xfrm>
          <a:prstGeom prst="rect">
            <a:avLst/>
          </a:prstGeom>
        </p:spPr>
      </p:pic>
    </p:spTree>
    <p:extLst>
      <p:ext uri="{BB962C8B-B14F-4D97-AF65-F5344CB8AC3E}">
        <p14:creationId xmlns:p14="http://schemas.microsoft.com/office/powerpoint/2010/main" val="7835760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734" y="416689"/>
            <a:ext cx="11019099" cy="1736201"/>
          </a:xfrm>
        </p:spPr>
        <p:txBody>
          <a:bodyPr/>
          <a:lstStyle/>
          <a:p>
            <a:r>
              <a:rPr lang="en-US" dirty="0" smtClean="0"/>
              <a:t/>
            </a:r>
            <a:br>
              <a:rPr lang="en-US" dirty="0" smtClean="0"/>
            </a:br>
            <a:r>
              <a:rPr lang="en-US" b="1" dirty="0" smtClean="0">
                <a:solidFill>
                  <a:srgbClr val="FF0000"/>
                </a:solidFill>
                <a:latin typeface="Times New Roman" panose="02020603050405020304" pitchFamily="18" charset="0"/>
                <a:cs typeface="Times New Roman" panose="02020603050405020304" pitchFamily="18" charset="0"/>
              </a:rPr>
              <a:t>The performance of </a:t>
            </a:r>
            <a:r>
              <a:rPr lang="en-US" b="1" dirty="0">
                <a:solidFill>
                  <a:srgbClr val="FF0000"/>
                </a:solidFill>
                <a:latin typeface="Times New Roman" panose="02020603050405020304" pitchFamily="18" charset="0"/>
                <a:cs typeface="Times New Roman" panose="02020603050405020304" pitchFamily="18" charset="0"/>
              </a:rPr>
              <a:t>two different models for entity-level sentiment analysis on YouTube comments:</a:t>
            </a:r>
            <a:br>
              <a:rPr lang="en-US" b="1" dirty="0">
                <a:solidFill>
                  <a:srgbClr val="FF0000"/>
                </a:solidFill>
                <a:latin typeface="Times New Roman" panose="02020603050405020304" pitchFamily="18" charset="0"/>
                <a:cs typeface="Times New Roman" panose="02020603050405020304" pitchFamily="18" charset="0"/>
              </a:rPr>
            </a:br>
            <a:endParaRPr lang="en-GB"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latin typeface="Times New Roman" panose="02020603050405020304" pitchFamily="18" charset="0"/>
                <a:cs typeface="Times New Roman" panose="02020603050405020304" pitchFamily="18" charset="0"/>
              </a:rPr>
              <a:t>     1) </a:t>
            </a:r>
            <a:r>
              <a:rPr lang="en-US" b="1" u="sng" dirty="0" smtClean="0">
                <a:latin typeface="Times New Roman" panose="02020603050405020304" pitchFamily="18" charset="0"/>
                <a:cs typeface="Times New Roman" panose="02020603050405020304" pitchFamily="18" charset="0"/>
              </a:rPr>
              <a:t>Model </a:t>
            </a:r>
            <a:r>
              <a:rPr lang="en-US" b="1" u="sng" dirty="0">
                <a:latin typeface="Times New Roman" panose="02020603050405020304" pitchFamily="18" charset="0"/>
                <a:cs typeface="Times New Roman" panose="02020603050405020304" pitchFamily="18" charset="0"/>
              </a:rPr>
              <a:t>Development with </a:t>
            </a:r>
            <a:r>
              <a:rPr lang="en-US" b="1" u="sng" dirty="0" smtClean="0">
                <a:latin typeface="Times New Roman" panose="02020603050405020304" pitchFamily="18" charset="0"/>
                <a:cs typeface="Times New Roman" panose="02020603050405020304" pitchFamily="18" charset="0"/>
              </a:rPr>
              <a:t>TfidfVectorizer</a:t>
            </a:r>
            <a:endParaRPr lang="en-US" b="1" u="sng"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Top-1 Classification Accuracy: 91.2%</a:t>
            </a:r>
          </a:p>
          <a:p>
            <a:pPr marL="0" indent="0">
              <a:buNone/>
            </a:pPr>
            <a:r>
              <a:rPr lang="en-US" b="1" dirty="0" smtClean="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Interpretation/Application</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This model achieved a high accuracy of 91.2% in classifying YouTube comments' sentiment towards specified entities using TfidfVectorizer for feature extraction and logistic regression for classification.</a:t>
            </a:r>
          </a:p>
          <a:p>
            <a:r>
              <a:rPr lang="en-US" b="1" dirty="0">
                <a:latin typeface="Times New Roman" panose="02020603050405020304" pitchFamily="18" charset="0"/>
                <a:cs typeface="Times New Roman" panose="02020603050405020304" pitchFamily="18" charset="0"/>
              </a:rPr>
              <a:t>The high accuracy suggests that the model is effective in discerning sentiment in YouTube comments and can be utilized to analyze audience reception towards specific entities on the platform.</a:t>
            </a:r>
          </a:p>
          <a:p>
            <a:r>
              <a:rPr lang="en-US" b="1" dirty="0">
                <a:latin typeface="Times New Roman" panose="02020603050405020304" pitchFamily="18" charset="0"/>
                <a:cs typeface="Times New Roman" panose="02020603050405020304" pitchFamily="18" charset="0"/>
              </a:rPr>
              <a:t>Content creators and marketers can leverage this model to gain insights into audience sentiment, helping them tailor their content strategies to enhance engagement and satisfaction</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03410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436" y="405114"/>
            <a:ext cx="11100122" cy="1643605"/>
          </a:xfrm>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
            </a:r>
            <a:br>
              <a:rPr lang="en-US" b="1" dirty="0" smtClean="0">
                <a:solidFill>
                  <a:srgbClr val="FF0000"/>
                </a:solidFill>
                <a:latin typeface="Times New Roman" panose="02020603050405020304" pitchFamily="18" charset="0"/>
                <a:cs typeface="Times New Roman" panose="02020603050405020304" pitchFamily="18" charset="0"/>
              </a:rPr>
            </a:br>
            <a:r>
              <a:rPr lang="en-US" b="1" dirty="0" smtClean="0">
                <a:solidFill>
                  <a:srgbClr val="FF0000"/>
                </a:solidFill>
                <a:latin typeface="Times New Roman" panose="02020603050405020304" pitchFamily="18" charset="0"/>
                <a:cs typeface="Times New Roman" panose="02020603050405020304" pitchFamily="18" charset="0"/>
              </a:rPr>
              <a:t>The </a:t>
            </a:r>
            <a:r>
              <a:rPr lang="en-US" b="1" dirty="0">
                <a:solidFill>
                  <a:srgbClr val="FF0000"/>
                </a:solidFill>
                <a:latin typeface="Times New Roman" panose="02020603050405020304" pitchFamily="18" charset="0"/>
                <a:cs typeface="Times New Roman" panose="02020603050405020304" pitchFamily="18" charset="0"/>
              </a:rPr>
              <a:t>performance of two different models for entity-level sentiment analysis on YouTube comments:</a:t>
            </a:r>
            <a:br>
              <a:rPr lang="en-US" b="1" dirty="0">
                <a:solidFill>
                  <a:srgbClr val="FF0000"/>
                </a:solidFill>
                <a:latin typeface="Times New Roman" panose="02020603050405020304" pitchFamily="18" charset="0"/>
                <a:cs typeface="Times New Roman" panose="02020603050405020304" pitchFamily="18" charset="0"/>
              </a:rPr>
            </a:br>
            <a:endParaRPr lang="en-GB" dirty="0"/>
          </a:p>
        </p:txBody>
      </p:sp>
      <p:sp>
        <p:nvSpPr>
          <p:cNvPr id="3" name="Content Placeholder 2"/>
          <p:cNvSpPr>
            <a:spLocks noGrp="1"/>
          </p:cNvSpPr>
          <p:nvPr>
            <p:ph idx="1"/>
          </p:nvPr>
        </p:nvSpPr>
        <p:spPr>
          <a:xfrm>
            <a:off x="0" y="2199190"/>
            <a:ext cx="12192000" cy="4572000"/>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      2) </a:t>
            </a:r>
            <a:r>
              <a:rPr lang="en-US" b="1" u="sng" dirty="0" smtClean="0">
                <a:latin typeface="Times New Roman" panose="02020603050405020304" pitchFamily="18" charset="0"/>
                <a:cs typeface="Times New Roman" panose="02020603050405020304" pitchFamily="18" charset="0"/>
              </a:rPr>
              <a:t>Model </a:t>
            </a:r>
            <a:r>
              <a:rPr lang="en-US" b="1" u="sng" dirty="0">
                <a:latin typeface="Times New Roman" panose="02020603050405020304" pitchFamily="18" charset="0"/>
                <a:cs typeface="Times New Roman" panose="02020603050405020304" pitchFamily="18" charset="0"/>
              </a:rPr>
              <a:t>Development with LSTM (TensorFlow):</a:t>
            </a:r>
          </a:p>
          <a:p>
            <a:r>
              <a:rPr lang="en-US" b="1" dirty="0">
                <a:latin typeface="Times New Roman" panose="02020603050405020304" pitchFamily="18" charset="0"/>
                <a:cs typeface="Times New Roman" panose="02020603050405020304" pitchFamily="18" charset="0"/>
              </a:rPr>
              <a:t>Top-1 Classification Accuracy: 27.7%</a:t>
            </a:r>
          </a:p>
          <a:p>
            <a:pPr marL="0" indent="0">
              <a:buNone/>
            </a:pPr>
            <a:r>
              <a:rPr lang="en-US" b="1" i="1" dirty="0" smtClean="0">
                <a:latin typeface="Times New Roman" panose="02020603050405020304" pitchFamily="18" charset="0"/>
                <a:cs typeface="Times New Roman" panose="02020603050405020304" pitchFamily="18" charset="0"/>
              </a:rPr>
              <a:t>       Interpretation/Application</a:t>
            </a:r>
            <a:r>
              <a:rPr lang="en-US" b="1" i="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This model achieved a lower accuracy of 27.7% in classifying sentiment using LSTM neural networks, indicating that it may not perform as well as the TfidfVectorizer-based model for entity-level sentiment analysis on YouTube comments.</a:t>
            </a:r>
          </a:p>
          <a:p>
            <a:r>
              <a:rPr lang="en-US" b="1" dirty="0">
                <a:latin typeface="Times New Roman" panose="02020603050405020304" pitchFamily="18" charset="0"/>
                <a:cs typeface="Times New Roman" panose="02020603050405020304" pitchFamily="18" charset="0"/>
              </a:rPr>
              <a:t>The lower accuracy suggests that the LSTM model may not effectively capture the complex relationships and nuances present in YouTube comments compared to the TfidfVectorizer-based approach.</a:t>
            </a:r>
          </a:p>
          <a:p>
            <a:r>
              <a:rPr lang="en-US" b="1" dirty="0">
                <a:latin typeface="Times New Roman" panose="02020603050405020304" pitchFamily="18" charset="0"/>
                <a:cs typeface="Times New Roman" panose="02020603050405020304" pitchFamily="18" charset="0"/>
              </a:rPr>
              <a:t>While LSTM models are capable of capturing sequential dependencies in text data, their performance may vary depending on factors such as dataset size, complexity of language, and model hyperparameters</a:t>
            </a:r>
            <a:r>
              <a:rPr lang="en-US" b="1" dirty="0" smtClean="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In summary, the TfidfVectorizer-based model outperformed the LSTM model in terms of </a:t>
            </a:r>
            <a:r>
              <a:rPr lang="en-US" b="1" dirty="0" smtClean="0">
                <a:latin typeface="Times New Roman" panose="02020603050405020304" pitchFamily="18" charset="0"/>
                <a:cs typeface="Times New Roman" panose="02020603050405020304" pitchFamily="18" charset="0"/>
              </a:rPr>
              <a:t>classification accuracy </a:t>
            </a:r>
            <a:r>
              <a:rPr lang="en-US" b="1" dirty="0">
                <a:latin typeface="Times New Roman" panose="02020603050405020304" pitchFamily="18" charset="0"/>
                <a:cs typeface="Times New Roman" panose="02020603050405020304" pitchFamily="18" charset="0"/>
              </a:rPr>
              <a:t>for entity-level sentiment analysis on YouTube comments. Content creators and marketers can use the TfidfVectorizer-based model to gain valuable insights into audience sentiment and tailor their strategies accordingly to enhance engagement and satisfaction on the platform.</a:t>
            </a:r>
            <a:endParaRPr lang="en-GB" b="1"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164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318" y="766618"/>
            <a:ext cx="8761413" cy="1311563"/>
          </a:xfrm>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Data Collection: Two datasets given in csv format</a:t>
            </a:r>
            <a:endParaRPr lang="en-GB"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a:bodyPr>
          <a:lstStyle/>
          <a:p>
            <a:r>
              <a:rPr lang="en-US" sz="2800" b="1" dirty="0" smtClean="0">
                <a:latin typeface="Times New Roman" panose="02020603050405020304" pitchFamily="18" charset="0"/>
                <a:cs typeface="Times New Roman" panose="02020603050405020304" pitchFamily="18" charset="0"/>
              </a:rPr>
              <a:t>Twitter_training dataset</a:t>
            </a:r>
          </a:p>
          <a:p>
            <a:endParaRPr lang="en-US" sz="2800" b="1" dirty="0" smtClean="0">
              <a:latin typeface="Times New Roman" panose="02020603050405020304" pitchFamily="18" charset="0"/>
              <a:cs typeface="Times New Roman" panose="02020603050405020304" pitchFamily="18" charset="0"/>
            </a:endParaRPr>
          </a:p>
          <a:p>
            <a:endParaRPr lang="en-US" sz="2800" b="1" dirty="0" smtClean="0">
              <a:latin typeface="Times New Roman" panose="02020603050405020304" pitchFamily="18" charset="0"/>
              <a:cs typeface="Times New Roman" panose="02020603050405020304" pitchFamily="18" charset="0"/>
            </a:endParaRPr>
          </a:p>
          <a:p>
            <a:pPr marL="0" indent="0">
              <a:buNone/>
            </a:pPr>
            <a:endParaRPr lang="en-GB" sz="28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Twitter_validation dataset</a:t>
            </a:r>
          </a:p>
          <a:p>
            <a:pPr marL="0" indent="0">
              <a:buNone/>
            </a:pPr>
            <a:r>
              <a:rPr lang="en-US" sz="2400" b="1" dirty="0" smtClean="0">
                <a:latin typeface="Times New Roman" panose="02020603050405020304" pitchFamily="18" charset="0"/>
                <a:cs typeface="Times New Roman" panose="02020603050405020304" pitchFamily="18" charset="0"/>
              </a:rPr>
              <a:t>    </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33631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29205"/>
            <a:ext cx="8761413" cy="1099595"/>
          </a:xfrm>
        </p:spPr>
        <p:txBody>
          <a:bodyPr/>
          <a:lstStyle/>
          <a:p>
            <a:r>
              <a:rPr lang="en-GB" b="1" dirty="0" smtClean="0"/>
              <a:t/>
            </a:r>
            <a:br>
              <a:rPr lang="en-GB" b="1" dirty="0" smtClean="0"/>
            </a:br>
            <a:r>
              <a:rPr lang="en-GB" dirty="0" smtClean="0">
                <a:solidFill>
                  <a:srgbClr val="FF0000"/>
                </a:solidFill>
                <a:latin typeface="Times New Roman" panose="02020603050405020304" pitchFamily="18" charset="0"/>
                <a:cs typeface="Times New Roman" panose="02020603050405020304" pitchFamily="18" charset="0"/>
              </a:rPr>
              <a:t>Sentiment </a:t>
            </a:r>
            <a:r>
              <a:rPr lang="en-GB" dirty="0">
                <a:solidFill>
                  <a:srgbClr val="FF0000"/>
                </a:solidFill>
                <a:latin typeface="Times New Roman" panose="02020603050405020304" pitchFamily="18" charset="0"/>
                <a:cs typeface="Times New Roman" panose="02020603050405020304" pitchFamily="18" charset="0"/>
              </a:rPr>
              <a:t>Class Distribution:</a:t>
            </a:r>
            <a:br>
              <a:rPr lang="en-GB" dirty="0">
                <a:solidFill>
                  <a:srgbClr val="FF0000"/>
                </a:solidFill>
                <a:latin typeface="Times New Roman" panose="02020603050405020304" pitchFamily="18" charset="0"/>
                <a:cs typeface="Times New Roman" panose="02020603050405020304" pitchFamily="18" charset="0"/>
              </a:rPr>
            </a:br>
            <a:endParaRPr lang="en-GB"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603500"/>
            <a:ext cx="12192000" cy="4254500"/>
          </a:xfrm>
        </p:spPr>
        <p:txBody>
          <a:bodyPr>
            <a:normAutofit/>
          </a:bodyPr>
          <a:lstStyle/>
          <a:p>
            <a:pPr marL="0" indent="0">
              <a:buNone/>
            </a:pPr>
            <a:r>
              <a:rPr lang="en-GB" b="1" dirty="0">
                <a:latin typeface="Times New Roman" panose="02020603050405020304" pitchFamily="18" charset="0"/>
                <a:cs typeface="Times New Roman" panose="02020603050405020304" pitchFamily="18" charset="0"/>
              </a:rPr>
              <a:t># Training </a:t>
            </a:r>
            <a:r>
              <a:rPr lang="en-GB" b="1" dirty="0" smtClean="0">
                <a:latin typeface="Times New Roman" panose="02020603050405020304" pitchFamily="18" charset="0"/>
                <a:cs typeface="Times New Roman" panose="02020603050405020304" pitchFamily="18" charset="0"/>
              </a:rPr>
              <a:t>Dataset</a:t>
            </a:r>
          </a:p>
          <a:p>
            <a:pPr marL="0" indent="0">
              <a:buNone/>
            </a:pPr>
            <a:r>
              <a:rPr lang="en-GB" b="1" i="1" dirty="0" smtClean="0">
                <a:latin typeface="Times New Roman" panose="02020603050405020304" pitchFamily="18" charset="0"/>
                <a:cs typeface="Times New Roman" panose="02020603050405020304" pitchFamily="18" charset="0"/>
              </a:rPr>
              <a:t># Group </a:t>
            </a:r>
            <a:r>
              <a:rPr lang="en-GB" b="1" i="1" dirty="0">
                <a:latin typeface="Times New Roman" panose="02020603050405020304" pitchFamily="18" charset="0"/>
                <a:cs typeface="Times New Roman" panose="02020603050405020304" pitchFamily="18" charset="0"/>
              </a:rPr>
              <a:t>the training data by 'Borderlands' and 'Sentiment' </a:t>
            </a:r>
            <a:r>
              <a:rPr lang="en-GB" b="1" i="1" dirty="0" smtClean="0">
                <a:latin typeface="Times New Roman" panose="02020603050405020304" pitchFamily="18" charset="0"/>
                <a:cs typeface="Times New Roman" panose="02020603050405020304" pitchFamily="18" charset="0"/>
              </a:rPr>
              <a:t>columns</a:t>
            </a:r>
          </a:p>
          <a:p>
            <a:pPr marL="0" indent="0">
              <a:buNone/>
            </a:pPr>
            <a:r>
              <a:rPr lang="en-GB" b="1" dirty="0" smtClean="0">
                <a:latin typeface="Times New Roman" panose="02020603050405020304" pitchFamily="18" charset="0"/>
                <a:cs typeface="Times New Roman" panose="02020603050405020304" pitchFamily="18" charset="0"/>
              </a:rPr>
              <a:t>training_sentiment_distribution =training_data.groupby</a:t>
            </a:r>
            <a:r>
              <a:rPr lang="en-GB" b="1" dirty="0">
                <a:latin typeface="Times New Roman" panose="02020603050405020304" pitchFamily="18" charset="0"/>
                <a:cs typeface="Times New Roman" panose="02020603050405020304" pitchFamily="18" charset="0"/>
              </a:rPr>
              <a:t>(['Borderlands</a:t>
            </a:r>
            <a:r>
              <a:rPr lang="en-GB" b="1" dirty="0" smtClean="0">
                <a:latin typeface="Times New Roman" panose="02020603050405020304" pitchFamily="18" charset="0"/>
                <a:cs typeface="Times New Roman" panose="02020603050405020304" pitchFamily="18" charset="0"/>
              </a:rPr>
              <a:t>','Sentiment</a:t>
            </a:r>
            <a:r>
              <a:rPr lang="en-GB" b="1" dirty="0">
                <a:latin typeface="Times New Roman" panose="02020603050405020304" pitchFamily="18" charset="0"/>
                <a:cs typeface="Times New Roman" panose="02020603050405020304" pitchFamily="18" charset="0"/>
              </a:rPr>
              <a:t>']).size().unstack(</a:t>
            </a:r>
            <a:r>
              <a:rPr lang="en-GB" b="1" dirty="0" err="1">
                <a:latin typeface="Times New Roman" panose="02020603050405020304" pitchFamily="18" charset="0"/>
                <a:cs typeface="Times New Roman" panose="02020603050405020304" pitchFamily="18" charset="0"/>
              </a:rPr>
              <a:t>fill_value</a:t>
            </a:r>
            <a:r>
              <a:rPr lang="en-GB" b="1" dirty="0">
                <a:latin typeface="Times New Roman" panose="02020603050405020304" pitchFamily="18" charset="0"/>
                <a:cs typeface="Times New Roman" panose="02020603050405020304" pitchFamily="18" charset="0"/>
              </a:rPr>
              <a:t>=0</a:t>
            </a:r>
            <a:r>
              <a:rPr lang="en-GB" b="1" dirty="0" smtClean="0">
                <a:latin typeface="Times New Roman" panose="02020603050405020304" pitchFamily="18" charset="0"/>
                <a:cs typeface="Times New Roman" panose="02020603050405020304" pitchFamily="18" charset="0"/>
              </a:rPr>
              <a:t>)</a:t>
            </a:r>
          </a:p>
          <a:p>
            <a:pPr marL="0" indent="0">
              <a:buNone/>
            </a:pPr>
            <a:r>
              <a:rPr lang="en-GB" b="1" i="1" dirty="0" smtClean="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Calculate the total count of each sentiment class for each </a:t>
            </a:r>
            <a:r>
              <a:rPr lang="en-GB" b="1" i="1" dirty="0" smtClean="0">
                <a:latin typeface="Times New Roman" panose="02020603050405020304" pitchFamily="18" charset="0"/>
                <a:cs typeface="Times New Roman" panose="02020603050405020304" pitchFamily="18" charset="0"/>
              </a:rPr>
              <a:t>entity</a:t>
            </a:r>
          </a:p>
          <a:p>
            <a:pPr marL="0" indent="0">
              <a:buNone/>
            </a:pPr>
            <a:r>
              <a:rPr lang="en-GB" b="1" dirty="0" smtClean="0">
                <a:latin typeface="Times New Roman" panose="02020603050405020304" pitchFamily="18" charset="0"/>
                <a:cs typeface="Times New Roman" panose="02020603050405020304" pitchFamily="18" charset="0"/>
              </a:rPr>
              <a:t>training_sentiment_distribution</a:t>
            </a:r>
            <a:r>
              <a:rPr lang="en-GB" b="1" dirty="0">
                <a:latin typeface="Times New Roman" panose="02020603050405020304" pitchFamily="18" charset="0"/>
                <a:cs typeface="Times New Roman" panose="02020603050405020304" pitchFamily="18" charset="0"/>
              </a:rPr>
              <a:t>['Total'] = </a:t>
            </a:r>
            <a:r>
              <a:rPr lang="en-GB" b="1" dirty="0" err="1">
                <a:latin typeface="Times New Roman" panose="02020603050405020304" pitchFamily="18" charset="0"/>
                <a:cs typeface="Times New Roman" panose="02020603050405020304" pitchFamily="18" charset="0"/>
              </a:rPr>
              <a:t>training_sentiment_distribution.sum</a:t>
            </a:r>
            <a:r>
              <a:rPr lang="en-GB" b="1" dirty="0">
                <a:latin typeface="Times New Roman" panose="02020603050405020304" pitchFamily="18" charset="0"/>
                <a:cs typeface="Times New Roman" panose="02020603050405020304" pitchFamily="18" charset="0"/>
              </a:rPr>
              <a:t>(axis=1</a:t>
            </a:r>
            <a:r>
              <a:rPr lang="en-GB" b="1" dirty="0" smtClean="0">
                <a:latin typeface="Times New Roman" panose="02020603050405020304" pitchFamily="18" charset="0"/>
                <a:cs typeface="Times New Roman" panose="02020603050405020304" pitchFamily="18" charset="0"/>
              </a:rPr>
              <a:t>)</a:t>
            </a:r>
          </a:p>
          <a:p>
            <a:pPr marL="0" indent="0">
              <a:buNone/>
            </a:pPr>
            <a:r>
              <a:rPr lang="en-GB" b="1" i="1" dirty="0" smtClean="0">
                <a:latin typeface="Times New Roman" panose="02020603050405020304" pitchFamily="18" charset="0"/>
                <a:cs typeface="Times New Roman" panose="02020603050405020304" pitchFamily="18" charset="0"/>
              </a:rPr>
              <a:t># Calculate </a:t>
            </a:r>
            <a:r>
              <a:rPr lang="en-GB" b="1" i="1" dirty="0">
                <a:latin typeface="Times New Roman" panose="02020603050405020304" pitchFamily="18" charset="0"/>
                <a:cs typeface="Times New Roman" panose="02020603050405020304" pitchFamily="18" charset="0"/>
              </a:rPr>
              <a:t>the percentage of each sentiment class </a:t>
            </a:r>
            <a:r>
              <a:rPr lang="en-GB" b="1" i="1" dirty="0" smtClean="0">
                <a:latin typeface="Times New Roman" panose="02020603050405020304" pitchFamily="18" charset="0"/>
                <a:cs typeface="Times New Roman" panose="02020603050405020304" pitchFamily="18" charset="0"/>
              </a:rPr>
              <a:t>for each </a:t>
            </a:r>
            <a:r>
              <a:rPr lang="en-GB" b="1" i="1" dirty="0">
                <a:latin typeface="Times New Roman" panose="02020603050405020304" pitchFamily="18" charset="0"/>
                <a:cs typeface="Times New Roman" panose="02020603050405020304" pitchFamily="18" charset="0"/>
              </a:rPr>
              <a:t>entity</a:t>
            </a:r>
            <a:r>
              <a:rPr lang="en-GB" b="1" i="1" dirty="0" smtClean="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training_sentiment_distribution_percentage = training_sentiment_distribution.div(training_sentiment_distribution</a:t>
            </a:r>
            <a:r>
              <a:rPr lang="en-GB" b="1" dirty="0">
                <a:latin typeface="Times New Roman" panose="02020603050405020304" pitchFamily="18" charset="0"/>
                <a:cs typeface="Times New Roman" panose="02020603050405020304" pitchFamily="18" charset="0"/>
              </a:rPr>
              <a:t>['Total'], axis=0) * </a:t>
            </a:r>
            <a:r>
              <a:rPr lang="en-GB" b="1" dirty="0" smtClean="0">
                <a:latin typeface="Times New Roman" panose="02020603050405020304" pitchFamily="18" charset="0"/>
                <a:cs typeface="Times New Roman" panose="02020603050405020304" pitchFamily="18" charset="0"/>
              </a:rPr>
              <a:t>100</a:t>
            </a:r>
          </a:p>
          <a:p>
            <a:pPr marL="0" indent="0">
              <a:buNone/>
            </a:pPr>
            <a:r>
              <a:rPr lang="en-GB" b="1" dirty="0" smtClean="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Display the sentiment distribution for the training </a:t>
            </a:r>
            <a:r>
              <a:rPr lang="en-GB" b="1" i="1" dirty="0" smtClean="0">
                <a:latin typeface="Times New Roman" panose="02020603050405020304" pitchFamily="18" charset="0"/>
                <a:cs typeface="Times New Roman" panose="02020603050405020304" pitchFamily="18" charset="0"/>
              </a:rPr>
              <a:t>data</a:t>
            </a:r>
          </a:p>
          <a:p>
            <a:pPr marL="0" indent="0">
              <a:buNone/>
            </a:pPr>
            <a:r>
              <a:rPr lang="en-GB" b="1" dirty="0" smtClean="0">
                <a:latin typeface="Times New Roman" panose="02020603050405020304" pitchFamily="18" charset="0"/>
                <a:cs typeface="Times New Roman" panose="02020603050405020304" pitchFamily="18" charset="0"/>
              </a:rPr>
              <a:t>print</a:t>
            </a:r>
            <a:r>
              <a:rPr lang="en-GB" b="1" dirty="0">
                <a:latin typeface="Times New Roman" panose="02020603050405020304" pitchFamily="18" charset="0"/>
                <a:cs typeface="Times New Roman" panose="02020603050405020304" pitchFamily="18" charset="0"/>
              </a:rPr>
              <a:t>("Sentiment Distribution for Training Data:")print(training_sentiment_distribution_percentage</a:t>
            </a:r>
            <a:r>
              <a:rPr lang="en-GB" dirty="0"/>
              <a:t>)</a:t>
            </a:r>
          </a:p>
        </p:txBody>
      </p:sp>
    </p:spTree>
    <p:extLst>
      <p:ext uri="{BB962C8B-B14F-4D97-AF65-F5344CB8AC3E}">
        <p14:creationId xmlns:p14="http://schemas.microsoft.com/office/powerpoint/2010/main" val="15120007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266" y="638002"/>
            <a:ext cx="8761413" cy="706964"/>
          </a:xfrm>
        </p:spPr>
        <p:txBody>
          <a:bodyPr/>
          <a:lstStyle/>
          <a:p>
            <a:r>
              <a:rPr lang="en-GB" dirty="0">
                <a:solidFill>
                  <a:srgbClr val="FF0000"/>
                </a:solidFill>
                <a:latin typeface="Times New Roman" panose="02020603050405020304" pitchFamily="18" charset="0"/>
                <a:cs typeface="Times New Roman" panose="02020603050405020304" pitchFamily="18" charset="0"/>
              </a:rPr>
              <a:t>Sentiment Class </a:t>
            </a:r>
            <a:r>
              <a:rPr lang="en-GB" dirty="0" smtClean="0">
                <a:solidFill>
                  <a:srgbClr val="FF0000"/>
                </a:solidFill>
                <a:latin typeface="Times New Roman" panose="02020603050405020304" pitchFamily="18" charset="0"/>
                <a:cs typeface="Times New Roman" panose="02020603050405020304" pitchFamily="18" charset="0"/>
              </a:rPr>
              <a:t>Distribution cont’d</a:t>
            </a:r>
            <a:endParaRPr lang="en-GB" dirty="0"/>
          </a:p>
        </p:txBody>
      </p:sp>
      <p:pic>
        <p:nvPicPr>
          <p:cNvPr id="4" name="Content Placeholder 3"/>
          <p:cNvPicPr>
            <a:picLocks noGrp="1" noChangeAspect="1"/>
          </p:cNvPicPr>
          <p:nvPr>
            <p:ph idx="1"/>
          </p:nvPr>
        </p:nvPicPr>
        <p:blipFill>
          <a:blip r:embed="rId2"/>
          <a:stretch>
            <a:fillRect/>
          </a:stretch>
        </p:blipFill>
        <p:spPr>
          <a:xfrm>
            <a:off x="231494" y="2198688"/>
            <a:ext cx="11840901" cy="4514850"/>
          </a:xfrm>
          <a:prstGeom prst="rect">
            <a:avLst/>
          </a:prstGeom>
        </p:spPr>
      </p:pic>
    </p:spTree>
    <p:extLst>
      <p:ext uri="{BB962C8B-B14F-4D97-AF65-F5344CB8AC3E}">
        <p14:creationId xmlns:p14="http://schemas.microsoft.com/office/powerpoint/2010/main" val="22613816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944" y="742174"/>
            <a:ext cx="8761413" cy="706964"/>
          </a:xfrm>
        </p:spPr>
        <p:txBody>
          <a:bodyPr/>
          <a:lstStyle/>
          <a:p>
            <a:r>
              <a:rPr lang="en-GB" dirty="0">
                <a:solidFill>
                  <a:srgbClr val="FF0000"/>
                </a:solidFill>
                <a:latin typeface="Times New Roman" panose="02020603050405020304" pitchFamily="18" charset="0"/>
                <a:cs typeface="Times New Roman" panose="02020603050405020304" pitchFamily="18" charset="0"/>
              </a:rPr>
              <a:t>Sentiment Class Distribution cont’d</a:t>
            </a:r>
            <a:endParaRPr lang="en-GB" dirty="0"/>
          </a:p>
        </p:txBody>
      </p:sp>
      <p:pic>
        <p:nvPicPr>
          <p:cNvPr id="4" name="Content Placeholder 3"/>
          <p:cNvPicPr>
            <a:picLocks noGrp="1" noChangeAspect="1"/>
          </p:cNvPicPr>
          <p:nvPr>
            <p:ph idx="1"/>
          </p:nvPr>
        </p:nvPicPr>
        <p:blipFill>
          <a:blip r:embed="rId2"/>
          <a:stretch>
            <a:fillRect/>
          </a:stretch>
        </p:blipFill>
        <p:spPr>
          <a:xfrm>
            <a:off x="289367" y="2280213"/>
            <a:ext cx="11007523" cy="4409953"/>
          </a:xfrm>
          <a:prstGeom prst="rect">
            <a:avLst/>
          </a:prstGeom>
        </p:spPr>
      </p:pic>
    </p:spTree>
    <p:extLst>
      <p:ext uri="{BB962C8B-B14F-4D97-AF65-F5344CB8AC3E}">
        <p14:creationId xmlns:p14="http://schemas.microsoft.com/office/powerpoint/2010/main" val="39824448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05113"/>
            <a:ext cx="8761413" cy="1539433"/>
          </a:xfrm>
        </p:spPr>
        <p:txBody>
          <a:bodyPr/>
          <a:lstStyle/>
          <a:p>
            <a:r>
              <a:rPr lang="en-GB" dirty="0" smtClean="0">
                <a:solidFill>
                  <a:srgbClr val="FF0000"/>
                </a:solidFill>
                <a:latin typeface="Times New Roman" panose="02020603050405020304" pitchFamily="18" charset="0"/>
                <a:cs typeface="Times New Roman" panose="02020603050405020304" pitchFamily="18" charset="0"/>
              </a:rPr>
              <a:t/>
            </a:r>
            <a:br>
              <a:rPr lang="en-GB" dirty="0" smtClean="0">
                <a:solidFill>
                  <a:srgbClr val="FF0000"/>
                </a:solidFill>
                <a:latin typeface="Times New Roman" panose="02020603050405020304" pitchFamily="18" charset="0"/>
                <a:cs typeface="Times New Roman" panose="02020603050405020304" pitchFamily="18" charset="0"/>
              </a:rPr>
            </a:br>
            <a:r>
              <a:rPr lang="en-GB" dirty="0" smtClean="0">
                <a:solidFill>
                  <a:srgbClr val="FF0000"/>
                </a:solidFill>
                <a:latin typeface="Times New Roman" panose="02020603050405020304" pitchFamily="18" charset="0"/>
                <a:cs typeface="Times New Roman" panose="02020603050405020304" pitchFamily="18" charset="0"/>
              </a:rPr>
              <a:t>VISUALIZATION </a:t>
            </a:r>
            <a:r>
              <a:rPr lang="en-GB" dirty="0">
                <a:solidFill>
                  <a:srgbClr val="FF0000"/>
                </a:solidFill>
                <a:latin typeface="Times New Roman" panose="02020603050405020304" pitchFamily="18" charset="0"/>
                <a:cs typeface="Times New Roman" panose="02020603050405020304" pitchFamily="18" charset="0"/>
              </a:rPr>
              <a:t>DASHBOARD</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 Sentiment Distribution by Entity:</a:t>
            </a:r>
            <a:r>
              <a:rPr lang="en-GB" b="1" dirty="0"/>
              <a:t/>
            </a:r>
            <a:br>
              <a:rPr lang="en-GB" b="1" dirty="0"/>
            </a:br>
            <a:endParaRPr lang="en-GB" dirty="0"/>
          </a:p>
        </p:txBody>
      </p:sp>
      <p:sp>
        <p:nvSpPr>
          <p:cNvPr id="3" name="Content Placeholder 2"/>
          <p:cNvSpPr>
            <a:spLocks noGrp="1"/>
          </p:cNvSpPr>
          <p:nvPr>
            <p:ph idx="1"/>
          </p:nvPr>
        </p:nvSpPr>
        <p:spPr>
          <a:xfrm>
            <a:off x="81024" y="2314937"/>
            <a:ext cx="12110976" cy="4386805"/>
          </a:xfrm>
        </p:spPr>
        <p:txBody>
          <a:bodyPr>
            <a:normAutofit fontScale="62500" lnSpcReduction="20000"/>
          </a:bodyPr>
          <a:lstStyle/>
          <a:p>
            <a:pPr marL="0" indent="0">
              <a:buNone/>
            </a:pPr>
            <a:r>
              <a:rPr lang="en-GB" b="1" dirty="0">
                <a:latin typeface="Times New Roman" panose="02020603050405020304" pitchFamily="18" charset="0"/>
                <a:cs typeface="Times New Roman" panose="02020603050405020304" pitchFamily="18" charset="0"/>
              </a:rPr>
              <a:t>#Sentiment Distribution by Entity</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Get unique entities from the 'Borderlands' </a:t>
            </a:r>
            <a:r>
              <a:rPr lang="en-GB" b="1" dirty="0" smtClean="0">
                <a:latin typeface="Times New Roman" panose="02020603050405020304" pitchFamily="18" charset="0"/>
                <a:cs typeface="Times New Roman" panose="02020603050405020304" pitchFamily="18" charset="0"/>
              </a:rPr>
              <a:t>column</a:t>
            </a:r>
          </a:p>
          <a:p>
            <a:pPr marL="0" indent="0">
              <a:buNone/>
            </a:pPr>
            <a:r>
              <a:rPr lang="en-GB" b="1" dirty="0" smtClean="0">
                <a:latin typeface="Times New Roman" panose="02020603050405020304" pitchFamily="18" charset="0"/>
                <a:cs typeface="Times New Roman" panose="02020603050405020304" pitchFamily="18" charset="0"/>
              </a:rPr>
              <a:t>entities </a:t>
            </a:r>
            <a:r>
              <a:rPr lang="en-GB" b="1" dirty="0">
                <a:latin typeface="Times New Roman" panose="02020603050405020304" pitchFamily="18" charset="0"/>
                <a:cs typeface="Times New Roman" panose="02020603050405020304" pitchFamily="18" charset="0"/>
              </a:rPr>
              <a:t>= training_data['Borderlands'].unique()  </a:t>
            </a:r>
            <a:r>
              <a:rPr lang="en-GB" b="1" dirty="0" smtClean="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or validation_data if you're working with that </a:t>
            </a:r>
            <a:r>
              <a:rPr lang="en-GB" b="1" dirty="0" smtClean="0">
                <a:latin typeface="Times New Roman" panose="02020603050405020304" pitchFamily="18" charset="0"/>
                <a:cs typeface="Times New Roman" panose="02020603050405020304" pitchFamily="18" charset="0"/>
              </a:rPr>
              <a:t>DataFrame</a:t>
            </a:r>
          </a:p>
          <a:p>
            <a:pPr marL="0" indent="0">
              <a:buNone/>
            </a:pPr>
            <a:r>
              <a:rPr lang="en-GB" b="1" dirty="0" smtClean="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Define a </a:t>
            </a:r>
            <a:r>
              <a:rPr lang="en-GB" b="1" dirty="0" smtClean="0">
                <a:latin typeface="Times New Roman" panose="02020603050405020304" pitchFamily="18" charset="0"/>
                <a:cs typeface="Times New Roman" panose="02020603050405020304" pitchFamily="18" charset="0"/>
              </a:rPr>
              <a:t>colour </a:t>
            </a:r>
            <a:r>
              <a:rPr lang="en-GB" b="1" dirty="0">
                <a:latin typeface="Times New Roman" panose="02020603050405020304" pitchFamily="18" charset="0"/>
                <a:cs typeface="Times New Roman" panose="02020603050405020304" pitchFamily="18" charset="0"/>
              </a:rPr>
              <a:t>palette with enough </a:t>
            </a:r>
            <a:r>
              <a:rPr lang="en-GB" b="1" dirty="0" smtClean="0">
                <a:latin typeface="Times New Roman" panose="02020603050405020304" pitchFamily="18" charset="0"/>
                <a:cs typeface="Times New Roman" panose="02020603050405020304" pitchFamily="18" charset="0"/>
              </a:rPr>
              <a:t>colours </a:t>
            </a:r>
            <a:r>
              <a:rPr lang="en-GB" b="1" dirty="0">
                <a:latin typeface="Times New Roman" panose="02020603050405020304" pitchFamily="18" charset="0"/>
                <a:cs typeface="Times New Roman" panose="02020603050405020304" pitchFamily="18" charset="0"/>
              </a:rPr>
              <a:t>for each </a:t>
            </a:r>
            <a:r>
              <a:rPr lang="en-GB" b="1" dirty="0" smtClean="0">
                <a:latin typeface="Times New Roman" panose="02020603050405020304" pitchFamily="18" charset="0"/>
                <a:cs typeface="Times New Roman" panose="02020603050405020304" pitchFamily="18" charset="0"/>
              </a:rPr>
              <a:t>entity</a:t>
            </a:r>
          </a:p>
          <a:p>
            <a:pPr marL="0" indent="0">
              <a:buNone/>
            </a:pPr>
            <a:r>
              <a:rPr lang="en-GB" b="1" dirty="0" smtClean="0">
                <a:latin typeface="Times New Roman" panose="02020603050405020304" pitchFamily="18" charset="0"/>
                <a:cs typeface="Times New Roman" panose="02020603050405020304" pitchFamily="18" charset="0"/>
              </a:rPr>
              <a:t>colours </a:t>
            </a:r>
            <a:r>
              <a:rPr lang="en-GB" b="1" dirty="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sns.colour_palette</a:t>
            </a:r>
            <a:r>
              <a:rPr lang="en-GB" b="1" dirty="0">
                <a:latin typeface="Times New Roman" panose="02020603050405020304" pitchFamily="18" charset="0"/>
                <a:cs typeface="Times New Roman" panose="02020603050405020304" pitchFamily="18" charset="0"/>
              </a:rPr>
              <a:t>('</a:t>
            </a:r>
            <a:r>
              <a:rPr lang="en-GB" b="1" dirty="0" err="1">
                <a:latin typeface="Times New Roman" panose="02020603050405020304" pitchFamily="18" charset="0"/>
                <a:cs typeface="Times New Roman" panose="02020603050405020304" pitchFamily="18" charset="0"/>
              </a:rPr>
              <a:t>husl</a:t>
            </a:r>
            <a:r>
              <a:rPr lang="en-GB" b="1" dirty="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n_colours=</a:t>
            </a:r>
            <a:r>
              <a:rPr lang="en-GB" b="1" dirty="0" err="1" smtClean="0">
                <a:latin typeface="Times New Roman" panose="02020603050405020304" pitchFamily="18" charset="0"/>
                <a:cs typeface="Times New Roman" panose="02020603050405020304" pitchFamily="18" charset="0"/>
              </a:rPr>
              <a:t>len</a:t>
            </a:r>
            <a:r>
              <a:rPr lang="en-GB" b="1" dirty="0" smtClean="0">
                <a:latin typeface="Times New Roman" panose="02020603050405020304" pitchFamily="18" charset="0"/>
                <a:cs typeface="Times New Roman" panose="02020603050405020304" pitchFamily="18" charset="0"/>
              </a:rPr>
              <a:t>(entities))</a:t>
            </a:r>
          </a:p>
          <a:p>
            <a:pPr marL="0" indent="0">
              <a:buNone/>
            </a:pPr>
            <a:r>
              <a:rPr lang="en-GB" b="1" dirty="0" smtClean="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Plot sentiment distribution for each </a:t>
            </a:r>
            <a:r>
              <a:rPr lang="en-GB" b="1" dirty="0" smtClean="0">
                <a:latin typeface="Times New Roman" panose="02020603050405020304" pitchFamily="18" charset="0"/>
                <a:cs typeface="Times New Roman" panose="02020603050405020304" pitchFamily="18" charset="0"/>
              </a:rPr>
              <a:t>entity</a:t>
            </a:r>
          </a:p>
          <a:p>
            <a:pPr marL="0" indent="0">
              <a:buNone/>
            </a:pPr>
            <a:r>
              <a:rPr lang="en-GB" b="1" dirty="0" smtClean="0">
                <a:latin typeface="Times New Roman" panose="02020603050405020304" pitchFamily="18" charset="0"/>
                <a:cs typeface="Times New Roman" panose="02020603050405020304" pitchFamily="18" charset="0"/>
              </a:rPr>
              <a:t>plt.figure(</a:t>
            </a:r>
            <a:r>
              <a:rPr lang="en-GB" b="1" dirty="0" err="1" smtClean="0">
                <a:latin typeface="Times New Roman" panose="02020603050405020304" pitchFamily="18" charset="0"/>
                <a:cs typeface="Times New Roman" panose="02020603050405020304" pitchFamily="18" charset="0"/>
              </a:rPr>
              <a:t>figsize</a:t>
            </a:r>
            <a:r>
              <a:rPr lang="en-GB" b="1" dirty="0">
                <a:latin typeface="Times New Roman" panose="02020603050405020304" pitchFamily="18" charset="0"/>
                <a:cs typeface="Times New Roman" panose="02020603050405020304" pitchFamily="18" charset="0"/>
              </a:rPr>
              <a:t>=(12, 6</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for </a:t>
            </a:r>
            <a:r>
              <a:rPr lang="en-GB" b="1" dirty="0" err="1">
                <a:latin typeface="Times New Roman" panose="02020603050405020304" pitchFamily="18" charset="0"/>
                <a:cs typeface="Times New Roman" panose="02020603050405020304" pitchFamily="18" charset="0"/>
              </a:rPr>
              <a:t>i</a:t>
            </a:r>
            <a:r>
              <a:rPr lang="en-GB" b="1" dirty="0">
                <a:latin typeface="Times New Roman" panose="02020603050405020304" pitchFamily="18" charset="0"/>
                <a:cs typeface="Times New Roman" panose="02020603050405020304" pitchFamily="18" charset="0"/>
              </a:rPr>
              <a:t>, entity in enumerate(entities):   </a:t>
            </a:r>
            <a:endParaRPr lang="en-GB" b="1" dirty="0" smtClean="0">
              <a:latin typeface="Times New Roman" panose="02020603050405020304" pitchFamily="18" charset="0"/>
              <a:cs typeface="Times New Roman" panose="02020603050405020304" pitchFamily="18" charset="0"/>
            </a:endParaRPr>
          </a:p>
          <a:p>
            <a:pPr marL="0" indent="0">
              <a:buNone/>
            </a:pPr>
            <a:r>
              <a:rPr lang="en-GB" b="1" dirty="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entity_sentiment_counts = training_data[training_data['Borderlands'] </a:t>
            </a:r>
            <a:r>
              <a:rPr lang="en-GB" b="1" dirty="0" smtClean="0">
                <a:latin typeface="Times New Roman" panose="02020603050405020304" pitchFamily="18" charset="0"/>
                <a:cs typeface="Times New Roman" panose="02020603050405020304" pitchFamily="18" charset="0"/>
              </a:rPr>
              <a:t>== entity</a:t>
            </a:r>
            <a:r>
              <a:rPr lang="en-GB" b="1" dirty="0">
                <a:latin typeface="Times New Roman" panose="02020603050405020304" pitchFamily="18" charset="0"/>
                <a:cs typeface="Times New Roman" panose="02020603050405020304" pitchFamily="18" charset="0"/>
              </a:rPr>
              <a:t>]['Sentiment'].value_counts()   </a:t>
            </a:r>
            <a:endParaRPr lang="en-GB" b="1" dirty="0" smtClean="0">
              <a:latin typeface="Times New Roman" panose="02020603050405020304" pitchFamily="18" charset="0"/>
              <a:cs typeface="Times New Roman" panose="02020603050405020304" pitchFamily="18" charset="0"/>
            </a:endParaRPr>
          </a:p>
          <a:p>
            <a:pPr marL="0" indent="0">
              <a:buNone/>
            </a:pPr>
            <a:r>
              <a:rPr lang="en-GB" b="1" dirty="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entity_sentiment_counts.plot</a:t>
            </a:r>
            <a:r>
              <a:rPr lang="en-GB" b="1" dirty="0">
                <a:latin typeface="Times New Roman" panose="02020603050405020304" pitchFamily="18" charset="0"/>
                <a:cs typeface="Times New Roman" panose="02020603050405020304" pitchFamily="18" charset="0"/>
              </a:rPr>
              <a:t>(kind='bar', alpha=0.7, label=entity, </a:t>
            </a:r>
            <a:r>
              <a:rPr lang="en-GB" b="1" dirty="0" err="1">
                <a:latin typeface="Times New Roman" panose="02020603050405020304" pitchFamily="18" charset="0"/>
                <a:cs typeface="Times New Roman" panose="02020603050405020304" pitchFamily="18" charset="0"/>
              </a:rPr>
              <a:t>color</a:t>
            </a:r>
            <a:r>
              <a:rPr lang="en-GB" b="1" dirty="0">
                <a:latin typeface="Times New Roman" panose="02020603050405020304" pitchFamily="18" charset="0"/>
                <a:cs typeface="Times New Roman" panose="02020603050405020304" pitchFamily="18" charset="0"/>
              </a:rPr>
              <a:t>=</a:t>
            </a:r>
            <a:r>
              <a:rPr lang="en-GB" b="1" dirty="0" err="1">
                <a:latin typeface="Times New Roman" panose="02020603050405020304" pitchFamily="18" charset="0"/>
                <a:cs typeface="Times New Roman" panose="02020603050405020304" pitchFamily="18" charset="0"/>
              </a:rPr>
              <a:t>colors</a:t>
            </a:r>
            <a:r>
              <a:rPr lang="en-GB" b="1" dirty="0">
                <a:latin typeface="Times New Roman" panose="02020603050405020304" pitchFamily="18" charset="0"/>
                <a:cs typeface="Times New Roman" panose="02020603050405020304" pitchFamily="18" charset="0"/>
              </a:rPr>
              <a:t>[</a:t>
            </a:r>
            <a:r>
              <a:rPr lang="en-GB" b="1" dirty="0" err="1">
                <a:latin typeface="Times New Roman" panose="02020603050405020304" pitchFamily="18" charset="0"/>
                <a:cs typeface="Times New Roman" panose="02020603050405020304" pitchFamily="18" charset="0"/>
              </a:rPr>
              <a:t>i</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Display legend at the extreme </a:t>
            </a:r>
            <a:r>
              <a:rPr lang="en-GB" b="1" dirty="0" smtClean="0">
                <a:latin typeface="Times New Roman" panose="02020603050405020304" pitchFamily="18" charset="0"/>
                <a:cs typeface="Times New Roman" panose="02020603050405020304" pitchFamily="18" charset="0"/>
              </a:rPr>
              <a:t>right</a:t>
            </a:r>
          </a:p>
          <a:p>
            <a:pPr marL="0" indent="0">
              <a:buNone/>
            </a:pPr>
            <a:r>
              <a:rPr lang="en-GB" b="1" dirty="0" smtClean="0">
                <a:latin typeface="Times New Roman" panose="02020603050405020304" pitchFamily="18" charset="0"/>
                <a:cs typeface="Times New Roman" panose="02020603050405020304" pitchFamily="18" charset="0"/>
              </a:rPr>
              <a:t>plt.legend(</a:t>
            </a:r>
            <a:r>
              <a:rPr lang="en-GB" b="1" dirty="0" err="1" smtClean="0">
                <a:latin typeface="Times New Roman" panose="02020603050405020304" pitchFamily="18" charset="0"/>
                <a:cs typeface="Times New Roman" panose="02020603050405020304" pitchFamily="18" charset="0"/>
              </a:rPr>
              <a:t>bbox_to_anchor</a:t>
            </a:r>
            <a:r>
              <a:rPr lang="en-GB" b="1" dirty="0">
                <a:latin typeface="Times New Roman" panose="02020603050405020304" pitchFamily="18" charset="0"/>
                <a:cs typeface="Times New Roman" panose="02020603050405020304" pitchFamily="18" charset="0"/>
              </a:rPr>
              <a:t>=(1.05, 1), loc='upper left</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plt.title</a:t>
            </a:r>
            <a:r>
              <a:rPr lang="en-GB" b="1" dirty="0">
                <a:latin typeface="Times New Roman" panose="02020603050405020304" pitchFamily="18" charset="0"/>
                <a:cs typeface="Times New Roman" panose="02020603050405020304" pitchFamily="18" charset="0"/>
              </a:rPr>
              <a:t>('Sentiment Distribution by Entity</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plt.xlabel</a:t>
            </a:r>
            <a:r>
              <a:rPr lang="en-GB" b="1" dirty="0">
                <a:latin typeface="Times New Roman" panose="02020603050405020304" pitchFamily="18" charset="0"/>
                <a:cs typeface="Times New Roman" panose="02020603050405020304" pitchFamily="18" charset="0"/>
              </a:rPr>
              <a:t>('Sentiment</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plt.ylabel</a:t>
            </a:r>
            <a:r>
              <a:rPr lang="en-GB" b="1" dirty="0">
                <a:latin typeface="Times New Roman" panose="02020603050405020304" pitchFamily="18" charset="0"/>
                <a:cs typeface="Times New Roman" panose="02020603050405020304" pitchFamily="18" charset="0"/>
              </a:rPr>
              <a:t>('Count</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plt.show</a:t>
            </a:r>
            <a:r>
              <a:rPr lang="en-GB"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435019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529" y="740780"/>
            <a:ext cx="8761413" cy="1157468"/>
          </a:xfrm>
        </p:spPr>
        <p:txBody>
          <a:bodyPr/>
          <a:lstStyle/>
          <a:p>
            <a:r>
              <a:rPr lang="en-GB" dirty="0">
                <a:solidFill>
                  <a:srgbClr val="FF0000"/>
                </a:solidFill>
                <a:latin typeface="Times New Roman" panose="02020603050405020304" pitchFamily="18" charset="0"/>
                <a:cs typeface="Times New Roman" panose="02020603050405020304" pitchFamily="18" charset="0"/>
              </a:rPr>
              <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VISUALIZATION DASHBOARD</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 Sentiment Distribution by Entity:</a:t>
            </a:r>
            <a:r>
              <a:rPr lang="en-GB" b="1" dirty="0"/>
              <a:t/>
            </a:r>
            <a:br>
              <a:rPr lang="en-GB" b="1" dirty="0"/>
            </a:br>
            <a:endParaRPr lang="en-GB" dirty="0"/>
          </a:p>
        </p:txBody>
      </p:sp>
      <p:pic>
        <p:nvPicPr>
          <p:cNvPr id="4" name="Content Placeholder 3"/>
          <p:cNvPicPr>
            <a:picLocks noGrp="1" noChangeAspect="1"/>
          </p:cNvPicPr>
          <p:nvPr>
            <p:ph idx="1"/>
          </p:nvPr>
        </p:nvPicPr>
        <p:blipFill>
          <a:blip r:embed="rId2"/>
          <a:stretch>
            <a:fillRect/>
          </a:stretch>
        </p:blipFill>
        <p:spPr>
          <a:xfrm>
            <a:off x="0" y="2395959"/>
            <a:ext cx="10602409" cy="4462041"/>
          </a:xfrm>
          <a:prstGeom prst="rect">
            <a:avLst/>
          </a:prstGeom>
        </p:spPr>
      </p:pic>
    </p:spTree>
    <p:extLst>
      <p:ext uri="{BB962C8B-B14F-4D97-AF65-F5344CB8AC3E}">
        <p14:creationId xmlns:p14="http://schemas.microsoft.com/office/powerpoint/2010/main" val="2637614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1413"/>
            <a:ext cx="8761413" cy="1446835"/>
          </a:xfrm>
        </p:spPr>
        <p:txBody>
          <a:bodyPr/>
          <a:lstStyle/>
          <a:p>
            <a:r>
              <a:rPr lang="en-GB" dirty="0" smtClean="0">
                <a:solidFill>
                  <a:srgbClr val="FF0000"/>
                </a:solidFill>
                <a:latin typeface="Times New Roman" panose="02020603050405020304" pitchFamily="18" charset="0"/>
                <a:cs typeface="Times New Roman" panose="02020603050405020304" pitchFamily="18" charset="0"/>
              </a:rPr>
              <a:t/>
            </a:r>
            <a:br>
              <a:rPr lang="en-GB" dirty="0" smtClean="0">
                <a:solidFill>
                  <a:srgbClr val="FF0000"/>
                </a:solidFill>
                <a:latin typeface="Times New Roman" panose="02020603050405020304" pitchFamily="18" charset="0"/>
                <a:cs typeface="Times New Roman" panose="02020603050405020304" pitchFamily="18" charset="0"/>
              </a:rPr>
            </a:br>
            <a:r>
              <a:rPr lang="en-GB" dirty="0" smtClean="0">
                <a:solidFill>
                  <a:srgbClr val="FF0000"/>
                </a:solidFill>
                <a:latin typeface="Times New Roman" panose="02020603050405020304" pitchFamily="18" charset="0"/>
                <a:cs typeface="Times New Roman" panose="02020603050405020304" pitchFamily="18" charset="0"/>
              </a:rPr>
              <a:t>VISUALIZATION </a:t>
            </a:r>
            <a:r>
              <a:rPr lang="en-GB" dirty="0">
                <a:solidFill>
                  <a:srgbClr val="FF0000"/>
                </a:solidFill>
                <a:latin typeface="Times New Roman" panose="02020603050405020304" pitchFamily="18" charset="0"/>
                <a:cs typeface="Times New Roman" panose="02020603050405020304" pitchFamily="18" charset="0"/>
              </a:rPr>
              <a:t>DASHBOARD</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 </a:t>
            </a:r>
            <a:r>
              <a:rPr lang="en-GB" dirty="0" smtClean="0">
                <a:solidFill>
                  <a:srgbClr val="FF0000"/>
                </a:solidFill>
                <a:latin typeface="Times New Roman" panose="02020603050405020304" pitchFamily="18" charset="0"/>
                <a:cs typeface="Times New Roman" panose="02020603050405020304" pitchFamily="18" charset="0"/>
              </a:rPr>
              <a:t>Comparison of Sentiment Analysis Methods:</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603500"/>
            <a:ext cx="12192000" cy="4254500"/>
          </a:xfrm>
        </p:spPr>
        <p:txBody>
          <a:bodyPr>
            <a:normAutofit fontScale="92500" lnSpcReduction="20000"/>
          </a:bodyPr>
          <a:lstStyle/>
          <a:p>
            <a:pPr marL="0" indent="0">
              <a:buNone/>
            </a:pPr>
            <a:r>
              <a:rPr lang="en-GB" b="1" i="1"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Plot comparison of </a:t>
            </a:r>
            <a:r>
              <a:rPr lang="en-GB" b="1" dirty="0" smtClean="0">
                <a:latin typeface="Times New Roman" panose="02020603050405020304" pitchFamily="18" charset="0"/>
                <a:cs typeface="Times New Roman" panose="02020603050405020304" pitchFamily="18" charset="0"/>
              </a:rPr>
              <a:t>methods</a:t>
            </a:r>
          </a:p>
          <a:p>
            <a:pPr marL="0" indent="0">
              <a:buNone/>
            </a:pPr>
            <a:r>
              <a:rPr lang="en-GB" b="1" i="1" dirty="0" smtClean="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Define the methods and their accuracy </a:t>
            </a:r>
            <a:r>
              <a:rPr lang="en-GB" b="1" i="1" dirty="0" smtClean="0">
                <a:latin typeface="Times New Roman" panose="02020603050405020304" pitchFamily="18" charset="0"/>
                <a:cs typeface="Times New Roman" panose="02020603050405020304" pitchFamily="18" charset="0"/>
              </a:rPr>
              <a:t>scores</a:t>
            </a:r>
          </a:p>
          <a:p>
            <a:pPr marL="0" indent="0">
              <a:buNone/>
            </a:pPr>
            <a:r>
              <a:rPr lang="en-GB" b="1" dirty="0" smtClean="0">
                <a:latin typeface="Times New Roman" panose="02020603050405020304" pitchFamily="18" charset="0"/>
                <a:cs typeface="Times New Roman" panose="02020603050405020304" pitchFamily="18" charset="0"/>
              </a:rPr>
              <a:t>methods </a:t>
            </a:r>
            <a:r>
              <a:rPr lang="en-GB" b="1" dirty="0">
                <a:latin typeface="Times New Roman" panose="02020603050405020304" pitchFamily="18" charset="0"/>
                <a:cs typeface="Times New Roman" panose="02020603050405020304" pitchFamily="18" charset="0"/>
              </a:rPr>
              <a:t>= ['TF-IDF + Logistic Regression', 'LSTM + TensorFlow</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err="1" smtClean="0">
                <a:latin typeface="Times New Roman" panose="02020603050405020304" pitchFamily="18" charset="0"/>
                <a:cs typeface="Times New Roman" panose="02020603050405020304" pitchFamily="18" charset="0"/>
              </a:rPr>
              <a:t>accuracy_scores</a:t>
            </a:r>
            <a:r>
              <a:rPr lang="en-GB" b="1" dirty="0" smtClean="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 [0.912, 0.285]  </a:t>
            </a:r>
            <a:r>
              <a:rPr lang="en-GB" b="1" i="1" dirty="0">
                <a:latin typeface="Times New Roman" panose="02020603050405020304" pitchFamily="18" charset="0"/>
                <a:cs typeface="Times New Roman" panose="02020603050405020304" pitchFamily="18" charset="0"/>
              </a:rPr>
              <a:t># Placeholder accuracy score for </a:t>
            </a:r>
            <a:r>
              <a:rPr lang="en-GB" b="1" i="1" dirty="0" smtClean="0">
                <a:latin typeface="Times New Roman" panose="02020603050405020304" pitchFamily="18" charset="0"/>
                <a:cs typeface="Times New Roman" panose="02020603050405020304" pitchFamily="18" charset="0"/>
              </a:rPr>
              <a:t>LSTM</a:t>
            </a:r>
          </a:p>
          <a:p>
            <a:pPr marL="0" indent="0">
              <a:buNone/>
            </a:pPr>
            <a:r>
              <a:rPr lang="en-GB" b="1" dirty="0" smtClean="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Plot comparison of </a:t>
            </a:r>
            <a:r>
              <a:rPr lang="en-GB" b="1" i="1" dirty="0" smtClean="0">
                <a:latin typeface="Times New Roman" panose="02020603050405020304" pitchFamily="18" charset="0"/>
                <a:cs typeface="Times New Roman" panose="02020603050405020304" pitchFamily="18" charset="0"/>
              </a:rPr>
              <a:t>methods</a:t>
            </a:r>
          </a:p>
          <a:p>
            <a:pPr marL="0" indent="0">
              <a:buNone/>
            </a:pPr>
            <a:r>
              <a:rPr lang="en-GB" b="1" dirty="0" smtClean="0">
                <a:latin typeface="Times New Roman" panose="02020603050405020304" pitchFamily="18" charset="0"/>
                <a:cs typeface="Times New Roman" panose="02020603050405020304" pitchFamily="18" charset="0"/>
              </a:rPr>
              <a:t>plt.figure(</a:t>
            </a:r>
            <a:r>
              <a:rPr lang="en-GB" b="1" dirty="0" err="1" smtClean="0">
                <a:latin typeface="Times New Roman" panose="02020603050405020304" pitchFamily="18" charset="0"/>
                <a:cs typeface="Times New Roman" panose="02020603050405020304" pitchFamily="18" charset="0"/>
              </a:rPr>
              <a:t>figsize</a:t>
            </a:r>
            <a:r>
              <a:rPr lang="en-GB" b="1" dirty="0">
                <a:latin typeface="Times New Roman" panose="02020603050405020304" pitchFamily="18" charset="0"/>
                <a:cs typeface="Times New Roman" panose="02020603050405020304" pitchFamily="18" charset="0"/>
              </a:rPr>
              <a:t>=(8, 6</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err="1" smtClean="0">
                <a:latin typeface="Times New Roman" panose="02020603050405020304" pitchFamily="18" charset="0"/>
                <a:cs typeface="Times New Roman" panose="02020603050405020304" pitchFamily="18" charset="0"/>
              </a:rPr>
              <a:t>plt.bar</a:t>
            </a:r>
            <a:r>
              <a:rPr lang="en-GB" b="1" dirty="0" smtClean="0">
                <a:latin typeface="Times New Roman" panose="02020603050405020304" pitchFamily="18" charset="0"/>
                <a:cs typeface="Times New Roman" panose="02020603050405020304" pitchFamily="18" charset="0"/>
              </a:rPr>
              <a:t>(methods</a:t>
            </a:r>
            <a:r>
              <a:rPr lang="en-GB" b="1"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accuracy_scores</a:t>
            </a:r>
            <a:r>
              <a:rPr lang="en-GB" b="1"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color</a:t>
            </a:r>
            <a:r>
              <a:rPr lang="en-GB" b="1" dirty="0">
                <a:latin typeface="Times New Roman" panose="02020603050405020304" pitchFamily="18" charset="0"/>
                <a:cs typeface="Times New Roman" panose="02020603050405020304" pitchFamily="18" charset="0"/>
              </a:rPr>
              <a:t>=['blue', 'orange</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plt.title</a:t>
            </a:r>
            <a:r>
              <a:rPr lang="en-GB" b="1" dirty="0">
                <a:latin typeface="Times New Roman" panose="02020603050405020304" pitchFamily="18" charset="0"/>
                <a:cs typeface="Times New Roman" panose="02020603050405020304" pitchFamily="18" charset="0"/>
              </a:rPr>
              <a:t>('Comparison of Sentiment Analysis Methods</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plt.xlabel</a:t>
            </a:r>
            <a:r>
              <a:rPr lang="en-GB" b="1" dirty="0">
                <a:latin typeface="Times New Roman" panose="02020603050405020304" pitchFamily="18" charset="0"/>
                <a:cs typeface="Times New Roman" panose="02020603050405020304" pitchFamily="18" charset="0"/>
              </a:rPr>
              <a:t>('Method</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plt.ylabel</a:t>
            </a:r>
            <a:r>
              <a:rPr lang="en-GB" b="1" dirty="0">
                <a:latin typeface="Times New Roman" panose="02020603050405020304" pitchFamily="18" charset="0"/>
                <a:cs typeface="Times New Roman" panose="02020603050405020304" pitchFamily="18" charset="0"/>
              </a:rPr>
              <a:t>('Accuracy</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err="1" smtClean="0">
                <a:latin typeface="Times New Roman" panose="02020603050405020304" pitchFamily="18" charset="0"/>
                <a:cs typeface="Times New Roman" panose="02020603050405020304" pitchFamily="18" charset="0"/>
              </a:rPr>
              <a:t>plt.ylim</a:t>
            </a:r>
            <a:r>
              <a:rPr lang="en-GB" b="1" dirty="0" smtClean="0">
                <a:latin typeface="Times New Roman" panose="02020603050405020304" pitchFamily="18" charset="0"/>
                <a:cs typeface="Times New Roman" panose="02020603050405020304" pitchFamily="18" charset="0"/>
              </a:rPr>
              <a:t>(0</a:t>
            </a:r>
            <a:r>
              <a:rPr lang="en-GB" b="1" dirty="0">
                <a:latin typeface="Times New Roman" panose="02020603050405020304" pitchFamily="18" charset="0"/>
                <a:cs typeface="Times New Roman" panose="02020603050405020304" pitchFamily="18" charset="0"/>
              </a:rPr>
              <a:t>, 1)  # </a:t>
            </a:r>
            <a:r>
              <a:rPr lang="en-GB" b="1" i="1" dirty="0">
                <a:latin typeface="Times New Roman" panose="02020603050405020304" pitchFamily="18" charset="0"/>
                <a:cs typeface="Times New Roman" panose="02020603050405020304" pitchFamily="18" charset="0"/>
              </a:rPr>
              <a:t>Set y-axis limit to match the range of accuracy </a:t>
            </a:r>
            <a:r>
              <a:rPr lang="en-GB" b="1" i="1" dirty="0" smtClean="0">
                <a:latin typeface="Times New Roman" panose="02020603050405020304" pitchFamily="18" charset="0"/>
                <a:cs typeface="Times New Roman" panose="02020603050405020304" pitchFamily="18" charset="0"/>
              </a:rPr>
              <a:t>scores</a:t>
            </a:r>
          </a:p>
          <a:p>
            <a:pPr marL="0" indent="0">
              <a:buNone/>
            </a:pPr>
            <a:r>
              <a:rPr lang="en-GB" b="1" dirty="0" smtClean="0">
                <a:latin typeface="Times New Roman" panose="02020603050405020304" pitchFamily="18" charset="0"/>
                <a:cs typeface="Times New Roman" panose="02020603050405020304" pitchFamily="18" charset="0"/>
              </a:rPr>
              <a:t>plt.show</a:t>
            </a:r>
            <a:r>
              <a:rPr lang="en-GB"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323642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86137"/>
            <a:ext cx="8761413" cy="1194495"/>
          </a:xfrm>
        </p:spPr>
        <p:txBody>
          <a:bodyPr/>
          <a:lstStyle/>
          <a:p>
            <a:r>
              <a:rPr lang="en-GB" dirty="0" smtClean="0">
                <a:solidFill>
                  <a:srgbClr val="FF0000"/>
                </a:solidFill>
                <a:latin typeface="Times New Roman" panose="02020603050405020304" pitchFamily="18" charset="0"/>
                <a:cs typeface="Times New Roman" panose="02020603050405020304" pitchFamily="18" charset="0"/>
              </a:rPr>
              <a:t/>
            </a:r>
            <a:br>
              <a:rPr lang="en-GB" dirty="0" smtClean="0">
                <a:solidFill>
                  <a:srgbClr val="FF0000"/>
                </a:solidFill>
                <a:latin typeface="Times New Roman" panose="02020603050405020304" pitchFamily="18" charset="0"/>
                <a:cs typeface="Times New Roman" panose="02020603050405020304" pitchFamily="18" charset="0"/>
              </a:rPr>
            </a:br>
            <a:r>
              <a:rPr lang="en-GB" dirty="0" smtClean="0">
                <a:solidFill>
                  <a:srgbClr val="FF0000"/>
                </a:solidFill>
                <a:latin typeface="Times New Roman" panose="02020603050405020304" pitchFamily="18" charset="0"/>
                <a:cs typeface="Times New Roman" panose="02020603050405020304" pitchFamily="18" charset="0"/>
              </a:rPr>
              <a:t>VISUALIZATION </a:t>
            </a:r>
            <a:r>
              <a:rPr lang="en-GB" dirty="0">
                <a:solidFill>
                  <a:srgbClr val="FF0000"/>
                </a:solidFill>
                <a:latin typeface="Times New Roman" panose="02020603050405020304" pitchFamily="18" charset="0"/>
                <a:cs typeface="Times New Roman" panose="02020603050405020304" pitchFamily="18" charset="0"/>
              </a:rPr>
              <a:t>DASHBOARD</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 Comparison of Sentiment Analysis Methods:</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endParaRPr lang="en-GB" dirty="0"/>
          </a:p>
        </p:txBody>
      </p:sp>
      <p:pic>
        <p:nvPicPr>
          <p:cNvPr id="4" name="Content Placeholder 3"/>
          <p:cNvPicPr>
            <a:picLocks noGrp="1" noChangeAspect="1"/>
          </p:cNvPicPr>
          <p:nvPr>
            <p:ph idx="1"/>
          </p:nvPr>
        </p:nvPicPr>
        <p:blipFill>
          <a:blip r:embed="rId2"/>
          <a:stretch>
            <a:fillRect/>
          </a:stretch>
        </p:blipFill>
        <p:spPr>
          <a:xfrm>
            <a:off x="451413" y="2326511"/>
            <a:ext cx="9317619" cy="4531489"/>
          </a:xfrm>
          <a:prstGeom prst="rect">
            <a:avLst/>
          </a:prstGeom>
        </p:spPr>
      </p:pic>
    </p:spTree>
    <p:extLst>
      <p:ext uri="{BB962C8B-B14F-4D97-AF65-F5344CB8AC3E}">
        <p14:creationId xmlns:p14="http://schemas.microsoft.com/office/powerpoint/2010/main" val="5461033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613458"/>
            <a:ext cx="8761413" cy="1067174"/>
          </a:xfrm>
        </p:spPr>
        <p:txBody>
          <a:bodyPr/>
          <a:lstStyle/>
          <a:p>
            <a:r>
              <a:rPr lang="en-GB" dirty="0" smtClean="0">
                <a:solidFill>
                  <a:srgbClr val="FF0000"/>
                </a:solidFill>
                <a:latin typeface="Times New Roman" panose="02020603050405020304" pitchFamily="18" charset="0"/>
                <a:cs typeface="Times New Roman" panose="02020603050405020304" pitchFamily="18" charset="0"/>
              </a:rPr>
              <a:t/>
            </a:r>
            <a:br>
              <a:rPr lang="en-GB" dirty="0" smtClean="0">
                <a:solidFill>
                  <a:srgbClr val="FF0000"/>
                </a:solidFill>
                <a:latin typeface="Times New Roman" panose="02020603050405020304" pitchFamily="18" charset="0"/>
                <a:cs typeface="Times New Roman" panose="02020603050405020304" pitchFamily="18" charset="0"/>
              </a:rPr>
            </a:br>
            <a:r>
              <a:rPr lang="en-GB" dirty="0" smtClean="0">
                <a:solidFill>
                  <a:srgbClr val="FF0000"/>
                </a:solidFill>
                <a:latin typeface="Times New Roman" panose="02020603050405020304" pitchFamily="18" charset="0"/>
                <a:cs typeface="Times New Roman" panose="02020603050405020304" pitchFamily="18" charset="0"/>
              </a:rPr>
              <a:t>VISUALIZATION </a:t>
            </a:r>
            <a:r>
              <a:rPr lang="en-GB" dirty="0">
                <a:solidFill>
                  <a:srgbClr val="FF0000"/>
                </a:solidFill>
                <a:latin typeface="Times New Roman" panose="02020603050405020304" pitchFamily="18" charset="0"/>
                <a:cs typeface="Times New Roman" panose="02020603050405020304" pitchFamily="18" charset="0"/>
              </a:rPr>
              <a:t>DASHBOARD</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 Word Clouds</a:t>
            </a:r>
            <a:r>
              <a:rPr lang="en-GB" dirty="0" smtClean="0">
                <a:solidFill>
                  <a:srgbClr val="FF0000"/>
                </a:solidFill>
                <a:latin typeface="Times New Roman" panose="02020603050405020304" pitchFamily="18" charset="0"/>
                <a:cs typeface="Times New Roman" panose="02020603050405020304" pitchFamily="18" charset="0"/>
              </a:rPr>
              <a:t>:</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endParaRPr lang="en-GB" dirty="0"/>
          </a:p>
        </p:txBody>
      </p:sp>
      <p:sp>
        <p:nvSpPr>
          <p:cNvPr id="3" name="Content Placeholder 2"/>
          <p:cNvSpPr>
            <a:spLocks noGrp="1"/>
          </p:cNvSpPr>
          <p:nvPr>
            <p:ph idx="1"/>
          </p:nvPr>
        </p:nvSpPr>
        <p:spPr>
          <a:xfrm>
            <a:off x="0" y="2603500"/>
            <a:ext cx="12192000" cy="4254500"/>
          </a:xfrm>
        </p:spPr>
        <p:txBody>
          <a:bodyPr>
            <a:normAutofit lnSpcReduction="10000"/>
          </a:bodyPr>
          <a:lstStyle/>
          <a:p>
            <a:pPr marL="0" indent="0">
              <a:buNone/>
            </a:pPr>
            <a:r>
              <a:rPr lang="en-GB" b="1" dirty="0">
                <a:latin typeface="Times New Roman" panose="02020603050405020304" pitchFamily="18" charset="0"/>
                <a:cs typeface="Times New Roman" panose="02020603050405020304" pitchFamily="18" charset="0"/>
              </a:rPr>
              <a:t># Word Clouds</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from </a:t>
            </a:r>
            <a:r>
              <a:rPr lang="en-GB" b="1" dirty="0">
                <a:latin typeface="Times New Roman" panose="02020603050405020304" pitchFamily="18" charset="0"/>
                <a:cs typeface="Times New Roman" panose="02020603050405020304" pitchFamily="18" charset="0"/>
              </a:rPr>
              <a:t>wordcloud import </a:t>
            </a:r>
            <a:r>
              <a:rPr lang="en-GB" b="1" dirty="0" smtClean="0">
                <a:latin typeface="Times New Roman" panose="02020603050405020304" pitchFamily="18" charset="0"/>
                <a:cs typeface="Times New Roman" panose="02020603050405020304" pitchFamily="18" charset="0"/>
              </a:rPr>
              <a:t>WordCloud</a:t>
            </a:r>
          </a:p>
          <a:p>
            <a:pPr marL="0" indent="0">
              <a:buNone/>
            </a:pPr>
            <a:r>
              <a:rPr lang="en-GB" b="1" i="1" dirty="0" smtClean="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Generate word </a:t>
            </a:r>
            <a:r>
              <a:rPr lang="en-GB" b="1" i="1" dirty="0" smtClean="0">
                <a:latin typeface="Times New Roman" panose="02020603050405020304" pitchFamily="18" charset="0"/>
                <a:cs typeface="Times New Roman" panose="02020603050405020304" pitchFamily="18" charset="0"/>
              </a:rPr>
              <a:t>clouds</a:t>
            </a:r>
          </a:p>
          <a:p>
            <a:pPr marL="0" indent="0">
              <a:buNone/>
            </a:pPr>
            <a:r>
              <a:rPr lang="en-GB" b="1" dirty="0" smtClean="0">
                <a:latin typeface="Times New Roman" panose="02020603050405020304" pitchFamily="18" charset="0"/>
                <a:cs typeface="Times New Roman" panose="02020603050405020304" pitchFamily="18" charset="0"/>
              </a:rPr>
              <a:t>positive_words </a:t>
            </a:r>
            <a:r>
              <a:rPr lang="en-GB" b="1" dirty="0">
                <a:latin typeface="Times New Roman" panose="02020603050405020304" pitchFamily="18" charset="0"/>
                <a:cs typeface="Times New Roman" panose="02020603050405020304" pitchFamily="18" charset="0"/>
              </a:rPr>
              <a:t>= ' '.join(training_data[training_data['Sentiment'] == 'Positive']['Tweet Content</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negative_words </a:t>
            </a:r>
            <a:r>
              <a:rPr lang="en-GB" b="1" dirty="0">
                <a:latin typeface="Times New Roman" panose="02020603050405020304" pitchFamily="18" charset="0"/>
                <a:cs typeface="Times New Roman" panose="02020603050405020304" pitchFamily="18" charset="0"/>
              </a:rPr>
              <a:t>= ' '.join(training_data[training_data['Sentiment'] == 'Negative']['Tweet Content</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neutral_words </a:t>
            </a:r>
            <a:r>
              <a:rPr lang="en-GB" b="1" dirty="0">
                <a:latin typeface="Times New Roman" panose="02020603050405020304" pitchFamily="18" charset="0"/>
                <a:cs typeface="Times New Roman" panose="02020603050405020304" pitchFamily="18" charset="0"/>
              </a:rPr>
              <a:t>= ' '.join(training_data[training_data['Sentiment'] == 'Neutral']['Tweet Content</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irrelevant_words </a:t>
            </a:r>
            <a:r>
              <a:rPr lang="en-GB" b="1" dirty="0">
                <a:latin typeface="Times New Roman" panose="02020603050405020304" pitchFamily="18" charset="0"/>
                <a:cs typeface="Times New Roman" panose="02020603050405020304" pitchFamily="18" charset="0"/>
              </a:rPr>
              <a:t>= ' '.join(training_data[training_data['Sentiment'] == 'Irrelevant']['Tweet Content</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wordcloud_positive </a:t>
            </a:r>
            <a:r>
              <a:rPr lang="en-GB" b="1" dirty="0">
                <a:latin typeface="Times New Roman" panose="02020603050405020304" pitchFamily="18" charset="0"/>
                <a:cs typeface="Times New Roman" panose="02020603050405020304" pitchFamily="18" charset="0"/>
              </a:rPr>
              <a:t>= WordCloud(width=800, height=400).generate(positive_words</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wordcloud_negative </a:t>
            </a:r>
            <a:r>
              <a:rPr lang="en-GB" b="1" dirty="0">
                <a:latin typeface="Times New Roman" panose="02020603050405020304" pitchFamily="18" charset="0"/>
                <a:cs typeface="Times New Roman" panose="02020603050405020304" pitchFamily="18" charset="0"/>
              </a:rPr>
              <a:t>= WordCloud(width=800, height=400).generate(negative_words</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wordcloud_neutral </a:t>
            </a:r>
            <a:r>
              <a:rPr lang="en-GB" b="1" dirty="0">
                <a:latin typeface="Times New Roman" panose="02020603050405020304" pitchFamily="18" charset="0"/>
                <a:cs typeface="Times New Roman" panose="02020603050405020304" pitchFamily="18" charset="0"/>
              </a:rPr>
              <a:t>= WordCloud(width=800, height=400).generate(neutral_words</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wordcloud_irrelevant </a:t>
            </a:r>
            <a:r>
              <a:rPr lang="en-GB" b="1" dirty="0">
                <a:latin typeface="Times New Roman" panose="02020603050405020304" pitchFamily="18" charset="0"/>
                <a:cs typeface="Times New Roman" panose="02020603050405020304" pitchFamily="18" charset="0"/>
              </a:rPr>
              <a:t>= WordCloud(width=800, height=400).generate(irrelevant_words)</a:t>
            </a:r>
          </a:p>
        </p:txBody>
      </p:sp>
    </p:spTree>
    <p:extLst>
      <p:ext uri="{BB962C8B-B14F-4D97-AF65-F5344CB8AC3E}">
        <p14:creationId xmlns:p14="http://schemas.microsoft.com/office/powerpoint/2010/main" val="3980588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67159"/>
            <a:ext cx="8761413" cy="1435261"/>
          </a:xfrm>
        </p:spPr>
        <p:txBody>
          <a:bodyPr/>
          <a:lstStyle/>
          <a:p>
            <a:r>
              <a:rPr lang="en-GB" dirty="0" smtClean="0">
                <a:solidFill>
                  <a:srgbClr val="FF0000"/>
                </a:solidFill>
                <a:latin typeface="Times New Roman" panose="02020603050405020304" pitchFamily="18" charset="0"/>
                <a:cs typeface="Times New Roman" panose="02020603050405020304" pitchFamily="18" charset="0"/>
              </a:rPr>
              <a:t/>
            </a:r>
            <a:br>
              <a:rPr lang="en-GB" dirty="0" smtClean="0">
                <a:solidFill>
                  <a:srgbClr val="FF0000"/>
                </a:solidFill>
                <a:latin typeface="Times New Roman" panose="02020603050405020304" pitchFamily="18" charset="0"/>
                <a:cs typeface="Times New Roman" panose="02020603050405020304" pitchFamily="18" charset="0"/>
              </a:rPr>
            </a:br>
            <a:r>
              <a:rPr lang="en-GB" dirty="0" smtClean="0">
                <a:solidFill>
                  <a:srgbClr val="FF0000"/>
                </a:solidFill>
                <a:latin typeface="Times New Roman" panose="02020603050405020304" pitchFamily="18" charset="0"/>
                <a:cs typeface="Times New Roman" panose="02020603050405020304" pitchFamily="18" charset="0"/>
              </a:rPr>
              <a:t>VISUALIZATION </a:t>
            </a:r>
            <a:r>
              <a:rPr lang="en-GB" dirty="0">
                <a:solidFill>
                  <a:srgbClr val="FF0000"/>
                </a:solidFill>
                <a:latin typeface="Times New Roman" panose="02020603050405020304" pitchFamily="18" charset="0"/>
                <a:cs typeface="Times New Roman" panose="02020603050405020304" pitchFamily="18" charset="0"/>
              </a:rPr>
              <a:t>DASHBOARD</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 Word </a:t>
            </a:r>
            <a:r>
              <a:rPr lang="en-GB" dirty="0" smtClean="0">
                <a:solidFill>
                  <a:srgbClr val="FF0000"/>
                </a:solidFill>
                <a:latin typeface="Times New Roman" panose="02020603050405020304" pitchFamily="18" charset="0"/>
                <a:cs typeface="Times New Roman" panose="02020603050405020304" pitchFamily="18" charset="0"/>
              </a:rPr>
              <a:t>Clouds cont’d</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endParaRPr lang="en-GB" dirty="0"/>
          </a:p>
        </p:txBody>
      </p:sp>
      <p:sp>
        <p:nvSpPr>
          <p:cNvPr id="3" name="Content Placeholder 2"/>
          <p:cNvSpPr>
            <a:spLocks noGrp="1"/>
          </p:cNvSpPr>
          <p:nvPr>
            <p:ph idx="1"/>
          </p:nvPr>
        </p:nvSpPr>
        <p:spPr>
          <a:xfrm>
            <a:off x="0" y="2291787"/>
            <a:ext cx="12192000" cy="4566213"/>
          </a:xfrm>
        </p:spPr>
        <p:txBody>
          <a:bodyPr>
            <a:normAutofit/>
          </a:bodyPr>
          <a:lstStyle/>
          <a:p>
            <a:pPr marL="0" indent="0">
              <a:buNone/>
            </a:pPr>
            <a:r>
              <a:rPr lang="en-GB" b="1" dirty="0">
                <a:latin typeface="Times New Roman" panose="02020603050405020304" pitchFamily="18" charset="0"/>
                <a:cs typeface="Times New Roman" panose="02020603050405020304" pitchFamily="18" charset="0"/>
              </a:rPr>
              <a:t># Plot word </a:t>
            </a:r>
            <a:r>
              <a:rPr lang="en-GB" b="1" dirty="0" smtClean="0">
                <a:latin typeface="Times New Roman" panose="02020603050405020304" pitchFamily="18" charset="0"/>
                <a:cs typeface="Times New Roman" panose="02020603050405020304" pitchFamily="18" charset="0"/>
              </a:rPr>
              <a:t>clouds</a:t>
            </a:r>
          </a:p>
          <a:p>
            <a:pPr marL="0" indent="0">
              <a:buNone/>
            </a:pPr>
            <a:r>
              <a:rPr lang="en-GB" b="1" dirty="0" smtClean="0">
                <a:latin typeface="Times New Roman" panose="02020603050405020304" pitchFamily="18" charset="0"/>
                <a:cs typeface="Times New Roman" panose="02020603050405020304" pitchFamily="18" charset="0"/>
              </a:rPr>
              <a:t>plt.figure(</a:t>
            </a:r>
            <a:r>
              <a:rPr lang="en-GB" b="1" dirty="0" err="1" smtClean="0">
                <a:latin typeface="Times New Roman" panose="02020603050405020304" pitchFamily="18" charset="0"/>
                <a:cs typeface="Times New Roman" panose="02020603050405020304" pitchFamily="18" charset="0"/>
              </a:rPr>
              <a:t>figsize</a:t>
            </a:r>
            <a:r>
              <a:rPr lang="en-GB" b="1" dirty="0">
                <a:latin typeface="Times New Roman" panose="02020603050405020304" pitchFamily="18" charset="0"/>
                <a:cs typeface="Times New Roman" panose="02020603050405020304" pitchFamily="18" charset="0"/>
              </a:rPr>
              <a:t>=(20, 10</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plt.subplot(221)</a:t>
            </a:r>
          </a:p>
          <a:p>
            <a:pPr marL="0" indent="0">
              <a:buNone/>
            </a:pPr>
            <a:r>
              <a:rPr lang="en-GB" b="1" dirty="0" smtClean="0">
                <a:latin typeface="Times New Roman" panose="02020603050405020304" pitchFamily="18" charset="0"/>
                <a:cs typeface="Times New Roman" panose="02020603050405020304" pitchFamily="18" charset="0"/>
              </a:rPr>
              <a:t>plt.imshow(wordcloud_positive</a:t>
            </a:r>
            <a:r>
              <a:rPr lang="en-GB" b="1" dirty="0">
                <a:latin typeface="Times New Roman" panose="02020603050405020304" pitchFamily="18" charset="0"/>
                <a:cs typeface="Times New Roman" panose="02020603050405020304" pitchFamily="18" charset="0"/>
              </a:rPr>
              <a:t>, interpolation='bilinear</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plt.title</a:t>
            </a:r>
            <a:r>
              <a:rPr lang="en-GB" b="1" dirty="0">
                <a:latin typeface="Times New Roman" panose="02020603050405020304" pitchFamily="18" charset="0"/>
                <a:cs typeface="Times New Roman" panose="02020603050405020304" pitchFamily="18" charset="0"/>
              </a:rPr>
              <a:t>('Positive Sentiment Word Cloud</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plt.axis</a:t>
            </a:r>
            <a:r>
              <a:rPr lang="en-GB" b="1" dirty="0">
                <a:latin typeface="Times New Roman" panose="02020603050405020304" pitchFamily="18" charset="0"/>
                <a:cs typeface="Times New Roman" panose="02020603050405020304" pitchFamily="18" charset="0"/>
              </a:rPr>
              <a:t>('off</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plt.subplot(222)</a:t>
            </a:r>
          </a:p>
          <a:p>
            <a:pPr marL="0" indent="0">
              <a:buNone/>
            </a:pPr>
            <a:r>
              <a:rPr lang="en-GB" b="1" dirty="0" smtClean="0">
                <a:latin typeface="Times New Roman" panose="02020603050405020304" pitchFamily="18" charset="0"/>
                <a:cs typeface="Times New Roman" panose="02020603050405020304" pitchFamily="18" charset="0"/>
              </a:rPr>
              <a:t>plt.imshow(wordcloud_negative</a:t>
            </a:r>
            <a:r>
              <a:rPr lang="en-GB" b="1" dirty="0">
                <a:latin typeface="Times New Roman" panose="02020603050405020304" pitchFamily="18" charset="0"/>
                <a:cs typeface="Times New Roman" panose="02020603050405020304" pitchFamily="18" charset="0"/>
              </a:rPr>
              <a:t>, interpolation='bilinear</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plt.title</a:t>
            </a:r>
            <a:r>
              <a:rPr lang="en-GB" b="1" dirty="0">
                <a:latin typeface="Times New Roman" panose="02020603050405020304" pitchFamily="18" charset="0"/>
                <a:cs typeface="Times New Roman" panose="02020603050405020304" pitchFamily="18" charset="0"/>
              </a:rPr>
              <a:t>('Negative Sentiment Word Cloud</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plt.axis</a:t>
            </a:r>
            <a:r>
              <a:rPr lang="en-GB" b="1" dirty="0">
                <a:latin typeface="Times New Roman" panose="02020603050405020304" pitchFamily="18" charset="0"/>
                <a:cs typeface="Times New Roman" panose="02020603050405020304" pitchFamily="18" charset="0"/>
              </a:rPr>
              <a:t>('off</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plt.subplot(223)</a:t>
            </a:r>
          </a:p>
        </p:txBody>
      </p:sp>
    </p:spTree>
    <p:extLst>
      <p:ext uri="{BB962C8B-B14F-4D97-AF65-F5344CB8AC3E}">
        <p14:creationId xmlns:p14="http://schemas.microsoft.com/office/powerpoint/2010/main" val="37058269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78733"/>
            <a:ext cx="8761413" cy="1435261"/>
          </a:xfrm>
        </p:spPr>
        <p:txBody>
          <a:bodyPr/>
          <a:lstStyle/>
          <a:p>
            <a:r>
              <a:rPr lang="en-GB" dirty="0" smtClean="0">
                <a:solidFill>
                  <a:srgbClr val="FF0000"/>
                </a:solidFill>
                <a:latin typeface="Times New Roman" panose="02020603050405020304" pitchFamily="18" charset="0"/>
                <a:cs typeface="Times New Roman" panose="02020603050405020304" pitchFamily="18" charset="0"/>
              </a:rPr>
              <a:t/>
            </a:r>
            <a:br>
              <a:rPr lang="en-GB" dirty="0" smtClean="0">
                <a:solidFill>
                  <a:srgbClr val="FF0000"/>
                </a:solidFill>
                <a:latin typeface="Times New Roman" panose="02020603050405020304" pitchFamily="18" charset="0"/>
                <a:cs typeface="Times New Roman" panose="02020603050405020304" pitchFamily="18" charset="0"/>
              </a:rPr>
            </a:br>
            <a:r>
              <a:rPr lang="en-GB" dirty="0" smtClean="0">
                <a:solidFill>
                  <a:srgbClr val="FF0000"/>
                </a:solidFill>
                <a:latin typeface="Times New Roman" panose="02020603050405020304" pitchFamily="18" charset="0"/>
                <a:cs typeface="Times New Roman" panose="02020603050405020304" pitchFamily="18" charset="0"/>
              </a:rPr>
              <a:t>VISUALIZATION </a:t>
            </a:r>
            <a:r>
              <a:rPr lang="en-GB" dirty="0">
                <a:solidFill>
                  <a:srgbClr val="FF0000"/>
                </a:solidFill>
                <a:latin typeface="Times New Roman" panose="02020603050405020304" pitchFamily="18" charset="0"/>
                <a:cs typeface="Times New Roman" panose="02020603050405020304" pitchFamily="18" charset="0"/>
              </a:rPr>
              <a:t>DASHBOARD</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 Word Clouds cont’d</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endParaRPr lang="en-GB" dirty="0"/>
          </a:p>
        </p:txBody>
      </p:sp>
      <p:sp>
        <p:nvSpPr>
          <p:cNvPr id="3" name="Content Placeholder 2"/>
          <p:cNvSpPr>
            <a:spLocks noGrp="1"/>
          </p:cNvSpPr>
          <p:nvPr>
            <p:ph idx="1"/>
          </p:nvPr>
        </p:nvSpPr>
        <p:spPr/>
        <p:txBody>
          <a:bodyPr/>
          <a:lstStyle/>
          <a:p>
            <a:pPr marL="0" indent="0">
              <a:buNone/>
            </a:pPr>
            <a:r>
              <a:rPr lang="en-GB" b="1" dirty="0">
                <a:latin typeface="Times New Roman" panose="02020603050405020304" pitchFamily="18" charset="0"/>
                <a:cs typeface="Times New Roman" panose="02020603050405020304" pitchFamily="18" charset="0"/>
              </a:rPr>
              <a:t>plt.imshow(wordcloud_neutral, interpolation='bilinear')</a:t>
            </a:r>
          </a:p>
          <a:p>
            <a:pPr marL="0" indent="0">
              <a:buNone/>
            </a:pPr>
            <a:r>
              <a:rPr lang="en-GB" b="1" dirty="0">
                <a:latin typeface="Times New Roman" panose="02020603050405020304" pitchFamily="18" charset="0"/>
                <a:cs typeface="Times New Roman" panose="02020603050405020304" pitchFamily="18" charset="0"/>
              </a:rPr>
              <a:t>plt.title('Neutral Sentiment Word Cloud')</a:t>
            </a:r>
          </a:p>
          <a:p>
            <a:pPr marL="0" indent="0">
              <a:buNone/>
            </a:pPr>
            <a:r>
              <a:rPr lang="en-GB" b="1" dirty="0">
                <a:latin typeface="Times New Roman" panose="02020603050405020304" pitchFamily="18" charset="0"/>
                <a:cs typeface="Times New Roman" panose="02020603050405020304" pitchFamily="18" charset="0"/>
              </a:rPr>
              <a:t>plt.axis('off')</a:t>
            </a:r>
          </a:p>
          <a:p>
            <a:pPr marL="0" indent="0">
              <a:buNone/>
            </a:pPr>
            <a:r>
              <a:rPr lang="en-GB" b="1" dirty="0">
                <a:latin typeface="Times New Roman" panose="02020603050405020304" pitchFamily="18" charset="0"/>
                <a:cs typeface="Times New Roman" panose="02020603050405020304" pitchFamily="18" charset="0"/>
              </a:rPr>
              <a:t>plt.subplot(224)</a:t>
            </a:r>
          </a:p>
          <a:p>
            <a:pPr marL="0" indent="0">
              <a:buNone/>
            </a:pPr>
            <a:r>
              <a:rPr lang="en-GB" b="1" dirty="0">
                <a:latin typeface="Times New Roman" panose="02020603050405020304" pitchFamily="18" charset="0"/>
                <a:cs typeface="Times New Roman" panose="02020603050405020304" pitchFamily="18" charset="0"/>
              </a:rPr>
              <a:t>plt.imshow(wordcloud_irrelevant, interpolation='bilinear')</a:t>
            </a:r>
          </a:p>
          <a:p>
            <a:pPr marL="0" indent="0">
              <a:buNone/>
            </a:pPr>
            <a:r>
              <a:rPr lang="en-GB" b="1" dirty="0">
                <a:latin typeface="Times New Roman" panose="02020603050405020304" pitchFamily="18" charset="0"/>
                <a:cs typeface="Times New Roman" panose="02020603050405020304" pitchFamily="18" charset="0"/>
              </a:rPr>
              <a:t>plt.title('Irrelevant Sentiment Word Cloud')</a:t>
            </a:r>
          </a:p>
          <a:p>
            <a:pPr marL="0" indent="0">
              <a:buNone/>
            </a:pPr>
            <a:r>
              <a:rPr lang="en-GB" b="1" dirty="0">
                <a:latin typeface="Times New Roman" panose="02020603050405020304" pitchFamily="18" charset="0"/>
                <a:cs typeface="Times New Roman" panose="02020603050405020304" pitchFamily="18" charset="0"/>
              </a:rPr>
              <a:t>plt.axis('off')</a:t>
            </a:r>
          </a:p>
          <a:p>
            <a:pPr marL="0" indent="0">
              <a:buNone/>
            </a:pPr>
            <a:r>
              <a:rPr lang="en-GB" b="1" dirty="0">
                <a:latin typeface="Times New Roman" panose="02020603050405020304" pitchFamily="18" charset="0"/>
                <a:cs typeface="Times New Roman" panose="02020603050405020304" pitchFamily="18" charset="0"/>
              </a:rPr>
              <a:t>plt.show</a:t>
            </a:r>
            <a:r>
              <a:rPr lang="en-GB" b="1" dirty="0" smtClean="0">
                <a:latin typeface="Times New Roman" panose="02020603050405020304" pitchFamily="18" charset="0"/>
                <a:cs typeface="Times New Roman" panose="02020603050405020304" pitchFamily="18" charset="0"/>
              </a:rPr>
              <a:t>() </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620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Data Exploration:</a:t>
            </a:r>
            <a:endParaRPr lang="en-GB"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sz="2000" b="1" dirty="0" smtClean="0"/>
              <a:t>      Libraries needed:</a:t>
            </a:r>
          </a:p>
          <a:p>
            <a:pPr marL="0" indent="0">
              <a:buNone/>
            </a:pPr>
            <a:endParaRPr lang="en-US" sz="2000" b="1" dirty="0" smtClean="0"/>
          </a:p>
          <a:p>
            <a:r>
              <a:rPr lang="en-GB" sz="2000" b="1" dirty="0"/>
              <a:t>import pandas as </a:t>
            </a:r>
            <a:r>
              <a:rPr lang="en-GB" sz="2000" b="1" dirty="0" smtClean="0"/>
              <a:t>pd</a:t>
            </a:r>
          </a:p>
          <a:p>
            <a:r>
              <a:rPr lang="en-GB" sz="2000" b="1" dirty="0" smtClean="0"/>
              <a:t>import </a:t>
            </a:r>
            <a:r>
              <a:rPr lang="en-GB" sz="2000" b="1" dirty="0"/>
              <a:t>numpy as </a:t>
            </a:r>
            <a:r>
              <a:rPr lang="en-GB" sz="2000" b="1" dirty="0" smtClean="0"/>
              <a:t>np</a:t>
            </a:r>
          </a:p>
          <a:p>
            <a:r>
              <a:rPr lang="en-GB" sz="2000" b="1" dirty="0" smtClean="0"/>
              <a:t>import </a:t>
            </a:r>
            <a:r>
              <a:rPr lang="en-GB" sz="2000" b="1" dirty="0"/>
              <a:t>seaborn as </a:t>
            </a:r>
            <a:r>
              <a:rPr lang="en-GB" sz="2000" b="1" dirty="0" smtClean="0"/>
              <a:t>sns</a:t>
            </a:r>
          </a:p>
          <a:p>
            <a:pPr marL="0" indent="0">
              <a:buNone/>
            </a:pPr>
            <a:endParaRPr lang="en-US" sz="2000" b="1" dirty="0" smtClean="0"/>
          </a:p>
          <a:p>
            <a:pPr marL="0" indent="0">
              <a:buNone/>
            </a:pPr>
            <a:endParaRPr lang="en-US" sz="2000" b="1" dirty="0"/>
          </a:p>
          <a:p>
            <a:pPr marL="0" indent="0">
              <a:buNone/>
            </a:pPr>
            <a:r>
              <a:rPr lang="en-US" sz="2000" b="1" dirty="0" smtClean="0"/>
              <a:t>                                                                                                    cont’d</a:t>
            </a:r>
            <a:endParaRPr lang="en-GB" sz="2000" b="1" dirty="0"/>
          </a:p>
        </p:txBody>
      </p:sp>
    </p:spTree>
    <p:extLst>
      <p:ext uri="{BB962C8B-B14F-4D97-AF65-F5344CB8AC3E}">
        <p14:creationId xmlns:p14="http://schemas.microsoft.com/office/powerpoint/2010/main" val="15905694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16689"/>
            <a:ext cx="8761413" cy="1678329"/>
          </a:xfrm>
        </p:spPr>
        <p:txBody>
          <a:bodyPr/>
          <a:lstStyle/>
          <a:p>
            <a:r>
              <a:rPr lang="en-GB" dirty="0" smtClean="0">
                <a:solidFill>
                  <a:srgbClr val="FF0000"/>
                </a:solidFill>
                <a:latin typeface="Times New Roman" panose="02020603050405020304" pitchFamily="18" charset="0"/>
                <a:cs typeface="Times New Roman" panose="02020603050405020304" pitchFamily="18" charset="0"/>
              </a:rPr>
              <a:t/>
            </a:r>
            <a:br>
              <a:rPr lang="en-GB" dirty="0" smtClean="0">
                <a:solidFill>
                  <a:srgbClr val="FF0000"/>
                </a:solidFill>
                <a:latin typeface="Times New Roman" panose="02020603050405020304" pitchFamily="18" charset="0"/>
                <a:cs typeface="Times New Roman" panose="02020603050405020304" pitchFamily="18" charset="0"/>
              </a:rPr>
            </a:br>
            <a:r>
              <a:rPr lang="en-GB" dirty="0" smtClean="0">
                <a:solidFill>
                  <a:srgbClr val="FF0000"/>
                </a:solidFill>
                <a:latin typeface="Times New Roman" panose="02020603050405020304" pitchFamily="18" charset="0"/>
                <a:cs typeface="Times New Roman" panose="02020603050405020304" pitchFamily="18" charset="0"/>
              </a:rPr>
              <a:t>VISUALIZATION </a:t>
            </a:r>
            <a:r>
              <a:rPr lang="en-GB" dirty="0">
                <a:solidFill>
                  <a:srgbClr val="FF0000"/>
                </a:solidFill>
                <a:latin typeface="Times New Roman" panose="02020603050405020304" pitchFamily="18" charset="0"/>
                <a:cs typeface="Times New Roman" panose="02020603050405020304" pitchFamily="18" charset="0"/>
              </a:rPr>
              <a:t>DASHBOARD</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 Word Clouds cont’d</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endParaRPr lang="en-GB" dirty="0"/>
          </a:p>
        </p:txBody>
      </p:sp>
      <p:pic>
        <p:nvPicPr>
          <p:cNvPr id="4" name="Content Placeholder 3"/>
          <p:cNvPicPr>
            <a:picLocks noGrp="1" noChangeAspect="1"/>
          </p:cNvPicPr>
          <p:nvPr>
            <p:ph idx="1"/>
          </p:nvPr>
        </p:nvPicPr>
        <p:blipFill>
          <a:blip r:embed="rId2"/>
          <a:stretch>
            <a:fillRect/>
          </a:stretch>
        </p:blipFill>
        <p:spPr>
          <a:xfrm>
            <a:off x="0" y="2349661"/>
            <a:ext cx="12192000" cy="4508339"/>
          </a:xfrm>
          <a:prstGeom prst="rect">
            <a:avLst/>
          </a:prstGeom>
        </p:spPr>
      </p:pic>
    </p:spTree>
    <p:extLst>
      <p:ext uri="{BB962C8B-B14F-4D97-AF65-F5344CB8AC3E}">
        <p14:creationId xmlns:p14="http://schemas.microsoft.com/office/powerpoint/2010/main" val="8936409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206" y="416689"/>
            <a:ext cx="9502814" cy="1504708"/>
          </a:xfrm>
        </p:spPr>
        <p:txBody>
          <a:bodyPr/>
          <a:lstStyle/>
          <a:p>
            <a:r>
              <a:rPr lang="en-GB" dirty="0" smtClean="0">
                <a:solidFill>
                  <a:srgbClr val="FF0000"/>
                </a:solidFill>
                <a:latin typeface="Times New Roman" panose="02020603050405020304" pitchFamily="18" charset="0"/>
                <a:cs typeface="Times New Roman" panose="02020603050405020304" pitchFamily="18" charset="0"/>
              </a:rPr>
              <a:t/>
            </a:r>
            <a:br>
              <a:rPr lang="en-GB" dirty="0" smtClean="0">
                <a:solidFill>
                  <a:srgbClr val="FF0000"/>
                </a:solidFill>
                <a:latin typeface="Times New Roman" panose="02020603050405020304" pitchFamily="18" charset="0"/>
                <a:cs typeface="Times New Roman" panose="02020603050405020304" pitchFamily="18" charset="0"/>
              </a:rPr>
            </a:br>
            <a:r>
              <a:rPr lang="en-GB" dirty="0" smtClean="0">
                <a:solidFill>
                  <a:srgbClr val="FF0000"/>
                </a:solidFill>
                <a:latin typeface="Times New Roman" panose="02020603050405020304" pitchFamily="18" charset="0"/>
                <a:cs typeface="Times New Roman" panose="02020603050405020304" pitchFamily="18" charset="0"/>
              </a:rPr>
              <a:t>VISUALIZATION </a:t>
            </a:r>
            <a:r>
              <a:rPr lang="en-GB" dirty="0">
                <a:solidFill>
                  <a:srgbClr val="FF0000"/>
                </a:solidFill>
                <a:latin typeface="Times New Roman" panose="02020603050405020304" pitchFamily="18" charset="0"/>
                <a:cs typeface="Times New Roman" panose="02020603050405020304" pitchFamily="18" charset="0"/>
              </a:rPr>
              <a:t>DASHBOARD</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 Word Clouds cont’d</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endParaRPr lang="en-GB" dirty="0"/>
          </a:p>
        </p:txBody>
      </p:sp>
      <p:pic>
        <p:nvPicPr>
          <p:cNvPr id="4" name="Content Placeholder 3"/>
          <p:cNvPicPr>
            <a:picLocks noGrp="1" noChangeAspect="1"/>
          </p:cNvPicPr>
          <p:nvPr>
            <p:ph idx="1"/>
          </p:nvPr>
        </p:nvPicPr>
        <p:blipFill>
          <a:blip r:embed="rId2"/>
          <a:stretch>
            <a:fillRect/>
          </a:stretch>
        </p:blipFill>
        <p:spPr>
          <a:xfrm>
            <a:off x="0" y="2268638"/>
            <a:ext cx="12192000" cy="4589362"/>
          </a:xfrm>
          <a:prstGeom prst="rect">
            <a:avLst/>
          </a:prstGeom>
        </p:spPr>
      </p:pic>
    </p:spTree>
    <p:extLst>
      <p:ext uri="{BB962C8B-B14F-4D97-AF65-F5344CB8AC3E}">
        <p14:creationId xmlns:p14="http://schemas.microsoft.com/office/powerpoint/2010/main" val="8917536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86137"/>
            <a:ext cx="8761413" cy="1504709"/>
          </a:xfrm>
        </p:spPr>
        <p:txBody>
          <a:bodyPr/>
          <a:lstStyle/>
          <a:p>
            <a:r>
              <a:rPr lang="en-GB" dirty="0" smtClean="0">
                <a:solidFill>
                  <a:srgbClr val="FF0000"/>
                </a:solidFill>
                <a:latin typeface="Times New Roman" panose="02020603050405020304" pitchFamily="18" charset="0"/>
                <a:cs typeface="Times New Roman" panose="02020603050405020304" pitchFamily="18" charset="0"/>
              </a:rPr>
              <a:t/>
            </a:r>
            <a:br>
              <a:rPr lang="en-GB" dirty="0" smtClean="0">
                <a:solidFill>
                  <a:srgbClr val="FF0000"/>
                </a:solidFill>
                <a:latin typeface="Times New Roman" panose="02020603050405020304" pitchFamily="18" charset="0"/>
                <a:cs typeface="Times New Roman" panose="02020603050405020304" pitchFamily="18" charset="0"/>
              </a:rPr>
            </a:br>
            <a:r>
              <a:rPr lang="en-GB" dirty="0" smtClean="0">
                <a:solidFill>
                  <a:srgbClr val="FF0000"/>
                </a:solidFill>
                <a:latin typeface="Times New Roman" panose="02020603050405020304" pitchFamily="18" charset="0"/>
                <a:cs typeface="Times New Roman" panose="02020603050405020304" pitchFamily="18" charset="0"/>
              </a:rPr>
              <a:t>VISUALIZATION </a:t>
            </a:r>
            <a:r>
              <a:rPr lang="en-GB" dirty="0">
                <a:solidFill>
                  <a:srgbClr val="FF0000"/>
                </a:solidFill>
                <a:latin typeface="Times New Roman" panose="02020603050405020304" pitchFamily="18" charset="0"/>
                <a:cs typeface="Times New Roman" panose="02020603050405020304" pitchFamily="18" charset="0"/>
              </a:rPr>
              <a:t>DASHBOARD</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 Confusion </a:t>
            </a:r>
            <a:r>
              <a:rPr lang="en-GB" dirty="0" smtClean="0">
                <a:solidFill>
                  <a:srgbClr val="FF0000"/>
                </a:solidFill>
                <a:latin typeface="Times New Roman" panose="02020603050405020304" pitchFamily="18" charset="0"/>
                <a:cs typeface="Times New Roman" panose="02020603050405020304" pitchFamily="18" charset="0"/>
              </a:rPr>
              <a:t>Matrix:</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endParaRPr lang="en-GB" dirty="0"/>
          </a:p>
        </p:txBody>
      </p:sp>
      <p:sp>
        <p:nvSpPr>
          <p:cNvPr id="3" name="Content Placeholder 2"/>
          <p:cNvSpPr>
            <a:spLocks noGrp="1"/>
          </p:cNvSpPr>
          <p:nvPr>
            <p:ph idx="1"/>
          </p:nvPr>
        </p:nvSpPr>
        <p:spPr>
          <a:xfrm>
            <a:off x="127322" y="2603500"/>
            <a:ext cx="11945073" cy="4254500"/>
          </a:xfrm>
        </p:spPr>
        <p:txBody>
          <a:bodyPr>
            <a:normAutofit fontScale="70000" lnSpcReduction="20000"/>
          </a:bodyPr>
          <a:lstStyle/>
          <a:p>
            <a:pPr marL="0" indent="0">
              <a:buNone/>
            </a:pPr>
            <a:r>
              <a:rPr lang="en-GB" b="1" dirty="0">
                <a:latin typeface="Times New Roman" panose="02020603050405020304" pitchFamily="18" charset="0"/>
                <a:cs typeface="Times New Roman" panose="02020603050405020304" pitchFamily="18" charset="0"/>
              </a:rPr>
              <a:t># Confusion </a:t>
            </a:r>
            <a:r>
              <a:rPr lang="en-GB" b="1" dirty="0" smtClean="0">
                <a:latin typeface="Times New Roman" panose="02020603050405020304" pitchFamily="18" charset="0"/>
                <a:cs typeface="Times New Roman" panose="02020603050405020304" pitchFamily="18" charset="0"/>
              </a:rPr>
              <a:t>Matrix</a:t>
            </a:r>
          </a:p>
          <a:p>
            <a:pPr marL="0" indent="0">
              <a:buNone/>
            </a:pPr>
            <a:r>
              <a:rPr lang="en-GB" b="1" dirty="0" smtClean="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Predict on validation </a:t>
            </a:r>
            <a:r>
              <a:rPr lang="en-GB" b="1" i="1" dirty="0" smtClean="0">
                <a:latin typeface="Times New Roman" panose="02020603050405020304" pitchFamily="18" charset="0"/>
                <a:cs typeface="Times New Roman" panose="02020603050405020304" pitchFamily="18" charset="0"/>
              </a:rPr>
              <a:t>data</a:t>
            </a:r>
          </a:p>
          <a:p>
            <a:pPr marL="0" indent="0">
              <a:buNone/>
            </a:pPr>
            <a:r>
              <a:rPr lang="en-GB" b="1" dirty="0" smtClean="0">
                <a:latin typeface="Times New Roman" panose="02020603050405020304" pitchFamily="18" charset="0"/>
                <a:cs typeface="Times New Roman" panose="02020603050405020304" pitchFamily="18" charset="0"/>
              </a:rPr>
              <a:t>from </a:t>
            </a:r>
            <a:r>
              <a:rPr lang="en-GB" b="1" dirty="0">
                <a:latin typeface="Times New Roman" panose="02020603050405020304" pitchFamily="18" charset="0"/>
                <a:cs typeface="Times New Roman" panose="02020603050405020304" pitchFamily="18" charset="0"/>
              </a:rPr>
              <a:t>sklearn.metrics import confusion_matrix, accuracy_score, precision_score, recall_score, </a:t>
            </a:r>
            <a:r>
              <a:rPr lang="en-GB" b="1" dirty="0" smtClean="0">
                <a:latin typeface="Times New Roman" panose="02020603050405020304" pitchFamily="18" charset="0"/>
                <a:cs typeface="Times New Roman" panose="02020603050405020304" pitchFamily="18" charset="0"/>
              </a:rPr>
              <a:t>f1_score</a:t>
            </a:r>
          </a:p>
          <a:p>
            <a:pPr marL="0" indent="0">
              <a:buNone/>
            </a:pPr>
            <a:r>
              <a:rPr lang="en-GB" b="1" dirty="0" smtClean="0">
                <a:latin typeface="Times New Roman" panose="02020603050405020304" pitchFamily="18" charset="0"/>
                <a:cs typeface="Times New Roman" panose="02020603050405020304" pitchFamily="18" charset="0"/>
              </a:rPr>
              <a:t>import </a:t>
            </a:r>
            <a:r>
              <a:rPr lang="en-GB" b="1" dirty="0">
                <a:latin typeface="Times New Roman" panose="02020603050405020304" pitchFamily="18" charset="0"/>
                <a:cs typeface="Times New Roman" panose="02020603050405020304" pitchFamily="18" charset="0"/>
              </a:rPr>
              <a:t>seaborn as </a:t>
            </a:r>
            <a:r>
              <a:rPr lang="en-GB" b="1" dirty="0" smtClean="0">
                <a:latin typeface="Times New Roman" panose="02020603050405020304" pitchFamily="18" charset="0"/>
                <a:cs typeface="Times New Roman" panose="02020603050405020304" pitchFamily="18" charset="0"/>
              </a:rPr>
              <a:t>sns</a:t>
            </a:r>
          </a:p>
          <a:p>
            <a:pPr marL="0" indent="0">
              <a:buNone/>
            </a:pPr>
            <a:r>
              <a:rPr lang="en-GB" b="1" dirty="0" smtClean="0">
                <a:latin typeface="Times New Roman" panose="02020603050405020304" pitchFamily="18" charset="0"/>
                <a:cs typeface="Times New Roman" panose="02020603050405020304" pitchFamily="18" charset="0"/>
              </a:rPr>
              <a:t>import </a:t>
            </a:r>
            <a:r>
              <a:rPr lang="en-GB" b="1" dirty="0">
                <a:latin typeface="Times New Roman" panose="02020603050405020304" pitchFamily="18" charset="0"/>
                <a:cs typeface="Times New Roman" panose="02020603050405020304" pitchFamily="18" charset="0"/>
              </a:rPr>
              <a:t>matplotlib.pyplot as </a:t>
            </a:r>
            <a:r>
              <a:rPr lang="en-GB" b="1" dirty="0" smtClean="0">
                <a:latin typeface="Times New Roman" panose="02020603050405020304" pitchFamily="18" charset="0"/>
                <a:cs typeface="Times New Roman" panose="02020603050405020304" pitchFamily="18" charset="0"/>
              </a:rPr>
              <a:t>plt</a:t>
            </a:r>
          </a:p>
          <a:p>
            <a:pPr marL="0" indent="0">
              <a:buNone/>
            </a:pPr>
            <a:r>
              <a:rPr lang="en-GB" b="1" dirty="0" smtClean="0">
                <a:latin typeface="Times New Roman" panose="02020603050405020304" pitchFamily="18" charset="0"/>
                <a:cs typeface="Times New Roman" panose="02020603050405020304" pitchFamily="18" charset="0"/>
              </a:rPr>
              <a:t>from </a:t>
            </a:r>
            <a:r>
              <a:rPr lang="en-GB" b="1" dirty="0">
                <a:latin typeface="Times New Roman" panose="02020603050405020304" pitchFamily="18" charset="0"/>
                <a:cs typeface="Times New Roman" panose="02020603050405020304" pitchFamily="18" charset="0"/>
              </a:rPr>
              <a:t>sklearn.preprocessing import </a:t>
            </a:r>
            <a:r>
              <a:rPr lang="en-GB" b="1" dirty="0" smtClean="0">
                <a:latin typeface="Times New Roman" panose="02020603050405020304" pitchFamily="18" charset="0"/>
                <a:cs typeface="Times New Roman" panose="02020603050405020304" pitchFamily="18" charset="0"/>
              </a:rPr>
              <a:t>LabelEncoder</a:t>
            </a:r>
          </a:p>
          <a:p>
            <a:pPr marL="0" indent="0">
              <a:buNone/>
            </a:pPr>
            <a:r>
              <a:rPr lang="en-GB" b="1" dirty="0" smtClean="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Convert sentiment labels to numerical </a:t>
            </a:r>
            <a:r>
              <a:rPr lang="en-GB" b="1" i="1" dirty="0" smtClean="0">
                <a:latin typeface="Times New Roman" panose="02020603050405020304" pitchFamily="18" charset="0"/>
                <a:cs typeface="Times New Roman" panose="02020603050405020304" pitchFamily="18" charset="0"/>
              </a:rPr>
              <a:t>format</a:t>
            </a:r>
          </a:p>
          <a:p>
            <a:pPr marL="0" indent="0">
              <a:buNone/>
            </a:pPr>
            <a:r>
              <a:rPr lang="en-GB" b="1" dirty="0" smtClean="0">
                <a:latin typeface="Times New Roman" panose="02020603050405020304" pitchFamily="18" charset="0"/>
                <a:cs typeface="Times New Roman" panose="02020603050405020304" pitchFamily="18" charset="0"/>
              </a:rPr>
              <a:t>sentiments </a:t>
            </a:r>
            <a:r>
              <a:rPr lang="en-GB" b="1" dirty="0">
                <a:latin typeface="Times New Roman" panose="02020603050405020304" pitchFamily="18" charset="0"/>
                <a:cs typeface="Times New Roman" panose="02020603050405020304" pitchFamily="18" charset="0"/>
              </a:rPr>
              <a:t>= ['Irrelevant', 'Neutral', 'Negative', 'Positive</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label_encoder </a:t>
            </a:r>
            <a:r>
              <a:rPr lang="en-GB" b="1" dirty="0">
                <a:latin typeface="Times New Roman" panose="02020603050405020304" pitchFamily="18" charset="0"/>
                <a:cs typeface="Times New Roman" panose="02020603050405020304" pitchFamily="18" charset="0"/>
              </a:rPr>
              <a:t>= LabelEncoder</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label_encoder.fit(sentiments)</a:t>
            </a:r>
          </a:p>
          <a:p>
            <a:pPr marL="0" indent="0">
              <a:buNone/>
            </a:pPr>
            <a:r>
              <a:rPr lang="en-GB" b="1" dirty="0" smtClean="0">
                <a:latin typeface="Times New Roman" panose="02020603050405020304" pitchFamily="18" charset="0"/>
                <a:cs typeface="Times New Roman" panose="02020603050405020304" pitchFamily="18" charset="0"/>
              </a:rPr>
              <a:t>y_true_encoded </a:t>
            </a:r>
            <a:r>
              <a:rPr lang="en-GB" b="1" dirty="0">
                <a:latin typeface="Times New Roman" panose="02020603050405020304" pitchFamily="18" charset="0"/>
                <a:cs typeface="Times New Roman" panose="02020603050405020304" pitchFamily="18" charset="0"/>
              </a:rPr>
              <a:t>= label_encoder.transform(validation_data['Sentiment</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Encode predicted labels using the same label </a:t>
            </a:r>
            <a:r>
              <a:rPr lang="en-GB" b="1" i="1" dirty="0" smtClean="0">
                <a:latin typeface="Times New Roman" panose="02020603050405020304" pitchFamily="18" charset="0"/>
                <a:cs typeface="Times New Roman" panose="02020603050405020304" pitchFamily="18" charset="0"/>
              </a:rPr>
              <a:t>encoder</a:t>
            </a:r>
          </a:p>
          <a:p>
            <a:pPr marL="0" indent="0">
              <a:buNone/>
            </a:pPr>
            <a:r>
              <a:rPr lang="en-GB" b="1" dirty="0" smtClean="0">
                <a:latin typeface="Times New Roman" panose="02020603050405020304" pitchFamily="18" charset="0"/>
                <a:cs typeface="Times New Roman" panose="02020603050405020304" pitchFamily="18" charset="0"/>
              </a:rPr>
              <a:t>y_pred_encoded </a:t>
            </a:r>
            <a:r>
              <a:rPr lang="en-GB" b="1" dirty="0">
                <a:latin typeface="Times New Roman" panose="02020603050405020304" pitchFamily="18" charset="0"/>
                <a:cs typeface="Times New Roman" panose="02020603050405020304" pitchFamily="18" charset="0"/>
              </a:rPr>
              <a:t>= label_encoder.transform(y_pred_labels</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Generate confusion </a:t>
            </a:r>
            <a:r>
              <a:rPr lang="en-GB" b="1" i="1" dirty="0" smtClean="0">
                <a:latin typeface="Times New Roman" panose="02020603050405020304" pitchFamily="18" charset="0"/>
                <a:cs typeface="Times New Roman" panose="02020603050405020304" pitchFamily="18" charset="0"/>
              </a:rPr>
              <a:t>matrix</a:t>
            </a:r>
          </a:p>
          <a:p>
            <a:pPr marL="0" indent="0">
              <a:buNone/>
            </a:pPr>
            <a:r>
              <a:rPr lang="en-GB" b="1" dirty="0" smtClean="0">
                <a:latin typeface="Times New Roman" panose="02020603050405020304" pitchFamily="18" charset="0"/>
                <a:cs typeface="Times New Roman" panose="02020603050405020304" pitchFamily="18" charset="0"/>
              </a:rPr>
              <a:t>conf_matrix </a:t>
            </a:r>
            <a:r>
              <a:rPr lang="en-GB" b="1" dirty="0">
                <a:latin typeface="Times New Roman" panose="02020603050405020304" pitchFamily="18" charset="0"/>
                <a:cs typeface="Times New Roman" panose="02020603050405020304" pitchFamily="18" charset="0"/>
              </a:rPr>
              <a:t>= confusion_matrix(y_true_encoded, y_pred_encoded)</a:t>
            </a:r>
          </a:p>
        </p:txBody>
      </p:sp>
    </p:spTree>
    <p:extLst>
      <p:ext uri="{BB962C8B-B14F-4D97-AF65-F5344CB8AC3E}">
        <p14:creationId xmlns:p14="http://schemas.microsoft.com/office/powerpoint/2010/main" val="10211389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44010"/>
            <a:ext cx="8761413" cy="1527858"/>
          </a:xfrm>
        </p:spPr>
        <p:txBody>
          <a:bodyPr/>
          <a:lstStyle/>
          <a:p>
            <a:r>
              <a:rPr lang="en-GB" dirty="0" smtClean="0">
                <a:solidFill>
                  <a:srgbClr val="FF0000"/>
                </a:solidFill>
                <a:latin typeface="Times New Roman" panose="02020603050405020304" pitchFamily="18" charset="0"/>
                <a:cs typeface="Times New Roman" panose="02020603050405020304" pitchFamily="18" charset="0"/>
              </a:rPr>
              <a:t/>
            </a:r>
            <a:br>
              <a:rPr lang="en-GB" dirty="0" smtClean="0">
                <a:solidFill>
                  <a:srgbClr val="FF0000"/>
                </a:solidFill>
                <a:latin typeface="Times New Roman" panose="02020603050405020304" pitchFamily="18" charset="0"/>
                <a:cs typeface="Times New Roman" panose="02020603050405020304" pitchFamily="18" charset="0"/>
              </a:rPr>
            </a:br>
            <a:r>
              <a:rPr lang="en-GB" dirty="0" smtClean="0">
                <a:solidFill>
                  <a:srgbClr val="FF0000"/>
                </a:solidFill>
                <a:latin typeface="Times New Roman" panose="02020603050405020304" pitchFamily="18" charset="0"/>
                <a:cs typeface="Times New Roman" panose="02020603050405020304" pitchFamily="18" charset="0"/>
              </a:rPr>
              <a:t>VISUALIZATION </a:t>
            </a:r>
            <a:r>
              <a:rPr lang="en-GB" dirty="0">
                <a:solidFill>
                  <a:srgbClr val="FF0000"/>
                </a:solidFill>
                <a:latin typeface="Times New Roman" panose="02020603050405020304" pitchFamily="18" charset="0"/>
                <a:cs typeface="Times New Roman" panose="02020603050405020304" pitchFamily="18" charset="0"/>
              </a:rPr>
              <a:t>DASHBOARD</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 Confusion </a:t>
            </a:r>
            <a:r>
              <a:rPr lang="en-GB" dirty="0" smtClean="0">
                <a:solidFill>
                  <a:srgbClr val="FF0000"/>
                </a:solidFill>
                <a:latin typeface="Times New Roman" panose="02020603050405020304" pitchFamily="18" charset="0"/>
                <a:cs typeface="Times New Roman" panose="02020603050405020304" pitchFamily="18" charset="0"/>
              </a:rPr>
              <a:t>Matrix cont’d</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endParaRPr lang="en-GB" dirty="0"/>
          </a:p>
        </p:txBody>
      </p:sp>
      <p:sp>
        <p:nvSpPr>
          <p:cNvPr id="3" name="Content Placeholder 2"/>
          <p:cNvSpPr>
            <a:spLocks noGrp="1"/>
          </p:cNvSpPr>
          <p:nvPr>
            <p:ph idx="1"/>
          </p:nvPr>
        </p:nvSpPr>
        <p:spPr>
          <a:xfrm>
            <a:off x="0" y="2268638"/>
            <a:ext cx="12192000" cy="4589362"/>
          </a:xfrm>
        </p:spPr>
        <p:txBody>
          <a:bodyPr>
            <a:normAutofit/>
          </a:bodyPr>
          <a:lstStyle/>
          <a:p>
            <a:pPr marL="0" indent="0">
              <a:buNone/>
            </a:pPr>
            <a:r>
              <a:rPr lang="en-GB" b="1" i="1" dirty="0">
                <a:latin typeface="Times New Roman" panose="02020603050405020304" pitchFamily="18" charset="0"/>
                <a:cs typeface="Times New Roman" panose="02020603050405020304" pitchFamily="18" charset="0"/>
              </a:rPr>
              <a:t># Calculate </a:t>
            </a:r>
            <a:r>
              <a:rPr lang="en-GB" b="1" i="1" dirty="0" smtClean="0">
                <a:latin typeface="Times New Roman" panose="02020603050405020304" pitchFamily="18" charset="0"/>
                <a:cs typeface="Times New Roman" panose="02020603050405020304" pitchFamily="18" charset="0"/>
              </a:rPr>
              <a:t>metrics</a:t>
            </a:r>
          </a:p>
          <a:p>
            <a:pPr marL="0" indent="0">
              <a:buNone/>
            </a:pPr>
            <a:r>
              <a:rPr lang="en-GB" b="1" dirty="0" smtClean="0">
                <a:latin typeface="Times New Roman" panose="02020603050405020304" pitchFamily="18" charset="0"/>
                <a:cs typeface="Times New Roman" panose="02020603050405020304" pitchFamily="18" charset="0"/>
              </a:rPr>
              <a:t>accuracy </a:t>
            </a:r>
            <a:r>
              <a:rPr lang="en-GB" b="1" dirty="0">
                <a:latin typeface="Times New Roman" panose="02020603050405020304" pitchFamily="18" charset="0"/>
                <a:cs typeface="Times New Roman" panose="02020603050405020304" pitchFamily="18" charset="0"/>
              </a:rPr>
              <a:t>= accuracy_score(y_true_encoded, y_pred_encoded</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precision </a:t>
            </a:r>
            <a:r>
              <a:rPr lang="en-GB" b="1" dirty="0">
                <a:latin typeface="Times New Roman" panose="02020603050405020304" pitchFamily="18" charset="0"/>
                <a:cs typeface="Times New Roman" panose="02020603050405020304" pitchFamily="18" charset="0"/>
              </a:rPr>
              <a:t>= precision_score(y_true_encoded, y_pred_encoded, average='weighted</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recall </a:t>
            </a:r>
            <a:r>
              <a:rPr lang="en-GB" b="1" dirty="0">
                <a:latin typeface="Times New Roman" panose="02020603050405020304" pitchFamily="18" charset="0"/>
                <a:cs typeface="Times New Roman" panose="02020603050405020304" pitchFamily="18" charset="0"/>
              </a:rPr>
              <a:t>= recall_score(y_true_encoded, y_pred_encoded, average='weighted</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f1 </a:t>
            </a:r>
            <a:r>
              <a:rPr lang="en-GB" b="1" dirty="0">
                <a:latin typeface="Times New Roman" panose="02020603050405020304" pitchFamily="18" charset="0"/>
                <a:cs typeface="Times New Roman" panose="02020603050405020304" pitchFamily="18" charset="0"/>
              </a:rPr>
              <a:t>= f1_score(y_true_encoded, y_pred_encoded, average='weighted</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Plot confusion </a:t>
            </a:r>
            <a:r>
              <a:rPr lang="en-GB" b="1" i="1" dirty="0" smtClean="0">
                <a:latin typeface="Times New Roman" panose="02020603050405020304" pitchFamily="18" charset="0"/>
                <a:cs typeface="Times New Roman" panose="02020603050405020304" pitchFamily="18" charset="0"/>
              </a:rPr>
              <a:t>matrix</a:t>
            </a:r>
          </a:p>
          <a:p>
            <a:pPr marL="0" indent="0">
              <a:buNone/>
            </a:pPr>
            <a:r>
              <a:rPr lang="en-GB" b="1" dirty="0" smtClean="0">
                <a:latin typeface="Times New Roman" panose="02020603050405020304" pitchFamily="18" charset="0"/>
                <a:cs typeface="Times New Roman" panose="02020603050405020304" pitchFamily="18" charset="0"/>
              </a:rPr>
              <a:t>plt.figure(</a:t>
            </a:r>
            <a:r>
              <a:rPr lang="en-GB" b="1" dirty="0" err="1" smtClean="0">
                <a:latin typeface="Times New Roman" panose="02020603050405020304" pitchFamily="18" charset="0"/>
                <a:cs typeface="Times New Roman" panose="02020603050405020304" pitchFamily="18" charset="0"/>
              </a:rPr>
              <a:t>figsize</a:t>
            </a:r>
            <a:r>
              <a:rPr lang="en-GB" b="1" dirty="0">
                <a:latin typeface="Times New Roman" panose="02020603050405020304" pitchFamily="18" charset="0"/>
                <a:cs typeface="Times New Roman" panose="02020603050405020304" pitchFamily="18" charset="0"/>
              </a:rPr>
              <a:t>=(8, 6</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err="1" smtClean="0">
                <a:latin typeface="Times New Roman" panose="02020603050405020304" pitchFamily="18" charset="0"/>
                <a:cs typeface="Times New Roman" panose="02020603050405020304" pitchFamily="18" charset="0"/>
              </a:rPr>
              <a:t>sns.heatmap</a:t>
            </a:r>
            <a:r>
              <a:rPr lang="en-GB" b="1" dirty="0" smtClean="0">
                <a:latin typeface="Times New Roman" panose="02020603050405020304" pitchFamily="18" charset="0"/>
                <a:cs typeface="Times New Roman" panose="02020603050405020304" pitchFamily="18" charset="0"/>
              </a:rPr>
              <a:t>(conf_matrix</a:t>
            </a:r>
            <a:r>
              <a:rPr lang="en-GB" b="1"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annot</a:t>
            </a:r>
            <a:r>
              <a:rPr lang="en-GB" b="1" dirty="0">
                <a:latin typeface="Times New Roman" panose="02020603050405020304" pitchFamily="18" charset="0"/>
                <a:cs typeface="Times New Roman" panose="02020603050405020304" pitchFamily="18" charset="0"/>
              </a:rPr>
              <a:t>=True, </a:t>
            </a:r>
            <a:r>
              <a:rPr lang="en-GB" b="1" dirty="0" err="1">
                <a:latin typeface="Times New Roman" panose="02020603050405020304" pitchFamily="18" charset="0"/>
                <a:cs typeface="Times New Roman" panose="02020603050405020304" pitchFamily="18" charset="0"/>
              </a:rPr>
              <a:t>fmt</a:t>
            </a:r>
            <a:r>
              <a:rPr lang="en-GB" b="1" dirty="0">
                <a:latin typeface="Times New Roman" panose="02020603050405020304" pitchFamily="18" charset="0"/>
                <a:cs typeface="Times New Roman" panose="02020603050405020304" pitchFamily="18" charset="0"/>
              </a:rPr>
              <a:t>='d', </a:t>
            </a:r>
            <a:r>
              <a:rPr lang="en-GB" b="1" dirty="0" err="1">
                <a:latin typeface="Times New Roman" panose="02020603050405020304" pitchFamily="18" charset="0"/>
                <a:cs typeface="Times New Roman" panose="02020603050405020304" pitchFamily="18" charset="0"/>
              </a:rPr>
              <a:t>cmap</a:t>
            </a:r>
            <a:r>
              <a:rPr lang="en-GB" b="1" dirty="0">
                <a:latin typeface="Times New Roman" panose="02020603050405020304" pitchFamily="18" charset="0"/>
                <a:cs typeface="Times New Roman" panose="02020603050405020304" pitchFamily="18" charset="0"/>
              </a:rPr>
              <a:t>='Blues', </a:t>
            </a:r>
            <a:r>
              <a:rPr lang="en-GB" b="1" dirty="0" err="1">
                <a:latin typeface="Times New Roman" panose="02020603050405020304" pitchFamily="18" charset="0"/>
                <a:cs typeface="Times New Roman" panose="02020603050405020304" pitchFamily="18" charset="0"/>
              </a:rPr>
              <a:t>cbar</a:t>
            </a:r>
            <a:r>
              <a:rPr lang="en-GB" b="1" dirty="0">
                <a:latin typeface="Times New Roman" panose="02020603050405020304" pitchFamily="18" charset="0"/>
                <a:cs typeface="Times New Roman" panose="02020603050405020304" pitchFamily="18" charset="0"/>
              </a:rPr>
              <a:t>=False</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plt.title</a:t>
            </a:r>
            <a:r>
              <a:rPr lang="en-GB" b="1" dirty="0">
                <a:latin typeface="Times New Roman" panose="02020603050405020304" pitchFamily="18" charset="0"/>
                <a:cs typeface="Times New Roman" panose="02020603050405020304" pitchFamily="18" charset="0"/>
              </a:rPr>
              <a:t>('Confusion Matrix</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plt.xlabel</a:t>
            </a:r>
            <a:r>
              <a:rPr lang="en-GB" b="1" dirty="0">
                <a:latin typeface="Times New Roman" panose="02020603050405020304" pitchFamily="18" charset="0"/>
                <a:cs typeface="Times New Roman" panose="02020603050405020304" pitchFamily="18" charset="0"/>
              </a:rPr>
              <a:t>('Predicted Label</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plt.ylabel</a:t>
            </a:r>
            <a:r>
              <a:rPr lang="en-GB" b="1" dirty="0">
                <a:latin typeface="Times New Roman" panose="02020603050405020304" pitchFamily="18" charset="0"/>
                <a:cs typeface="Times New Roman" panose="02020603050405020304" pitchFamily="18" charset="0"/>
              </a:rPr>
              <a:t>('True Label</a:t>
            </a:r>
            <a:r>
              <a:rPr lang="en-GB" b="1"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533020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625033"/>
            <a:ext cx="8761413" cy="1145894"/>
          </a:xfrm>
        </p:spPr>
        <p:txBody>
          <a:bodyPr/>
          <a:lstStyle/>
          <a:p>
            <a:r>
              <a:rPr lang="en-GB" dirty="0" smtClean="0">
                <a:solidFill>
                  <a:srgbClr val="FF0000"/>
                </a:solidFill>
                <a:latin typeface="Times New Roman" panose="02020603050405020304" pitchFamily="18" charset="0"/>
                <a:cs typeface="Times New Roman" panose="02020603050405020304" pitchFamily="18" charset="0"/>
              </a:rPr>
              <a:t/>
            </a:r>
            <a:br>
              <a:rPr lang="en-GB" dirty="0" smtClean="0">
                <a:solidFill>
                  <a:srgbClr val="FF0000"/>
                </a:solidFill>
                <a:latin typeface="Times New Roman" panose="02020603050405020304" pitchFamily="18" charset="0"/>
                <a:cs typeface="Times New Roman" panose="02020603050405020304" pitchFamily="18" charset="0"/>
              </a:rPr>
            </a:br>
            <a:r>
              <a:rPr lang="en-GB" dirty="0" smtClean="0">
                <a:solidFill>
                  <a:srgbClr val="FF0000"/>
                </a:solidFill>
                <a:latin typeface="Times New Roman" panose="02020603050405020304" pitchFamily="18" charset="0"/>
                <a:cs typeface="Times New Roman" panose="02020603050405020304" pitchFamily="18" charset="0"/>
              </a:rPr>
              <a:t>VISUALIZATION </a:t>
            </a:r>
            <a:r>
              <a:rPr lang="en-GB" dirty="0">
                <a:solidFill>
                  <a:srgbClr val="FF0000"/>
                </a:solidFill>
                <a:latin typeface="Times New Roman" panose="02020603050405020304" pitchFamily="18" charset="0"/>
                <a:cs typeface="Times New Roman" panose="02020603050405020304" pitchFamily="18" charset="0"/>
              </a:rPr>
              <a:t>DASHBOARD</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 Confusion Matrix cont’d</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endParaRPr lang="en-GB" dirty="0"/>
          </a:p>
        </p:txBody>
      </p:sp>
      <p:sp>
        <p:nvSpPr>
          <p:cNvPr id="3" name="Content Placeholder 2"/>
          <p:cNvSpPr>
            <a:spLocks noGrp="1"/>
          </p:cNvSpPr>
          <p:nvPr>
            <p:ph idx="1"/>
          </p:nvPr>
        </p:nvSpPr>
        <p:spPr>
          <a:xfrm>
            <a:off x="104172" y="2603500"/>
            <a:ext cx="12199717" cy="4254500"/>
          </a:xfrm>
        </p:spPr>
        <p:txBody>
          <a:bodyPr>
            <a:normAutofit/>
          </a:bodyPr>
          <a:lstStyle/>
          <a:p>
            <a:pPr marL="0" indent="0">
              <a:buNone/>
            </a:pPr>
            <a:r>
              <a:rPr lang="en-GB" b="1" i="1" dirty="0">
                <a:latin typeface="Times New Roman" panose="02020603050405020304" pitchFamily="18" charset="0"/>
                <a:cs typeface="Times New Roman" panose="02020603050405020304" pitchFamily="18" charset="0"/>
              </a:rPr>
              <a:t># Add TP, TN, FP, FN counts to the plot</a:t>
            </a:r>
          </a:p>
          <a:p>
            <a:pPr marL="0" indent="0">
              <a:buNone/>
            </a:pPr>
            <a:r>
              <a:rPr lang="en-GB" b="1" dirty="0">
                <a:latin typeface="Times New Roman" panose="02020603050405020304" pitchFamily="18" charset="0"/>
                <a:cs typeface="Times New Roman" panose="02020603050405020304" pitchFamily="18" charset="0"/>
              </a:rPr>
              <a:t>for </a:t>
            </a:r>
            <a:r>
              <a:rPr lang="en-GB" b="1" dirty="0" err="1">
                <a:latin typeface="Times New Roman" panose="02020603050405020304" pitchFamily="18" charset="0"/>
                <a:cs typeface="Times New Roman" panose="02020603050405020304" pitchFamily="18" charset="0"/>
              </a:rPr>
              <a:t>i</a:t>
            </a:r>
            <a:r>
              <a:rPr lang="en-GB" b="1" dirty="0">
                <a:latin typeface="Times New Roman" panose="02020603050405020304" pitchFamily="18" charset="0"/>
                <a:cs typeface="Times New Roman" panose="02020603050405020304" pitchFamily="18" charset="0"/>
              </a:rPr>
              <a:t> in range(</a:t>
            </a:r>
            <a:r>
              <a:rPr lang="en-GB" b="1" dirty="0" err="1">
                <a:latin typeface="Times New Roman" panose="02020603050405020304" pitchFamily="18" charset="0"/>
                <a:cs typeface="Times New Roman" panose="02020603050405020304" pitchFamily="18" charset="0"/>
              </a:rPr>
              <a:t>len</a:t>
            </a:r>
            <a:r>
              <a:rPr lang="en-GB" b="1" dirty="0">
                <a:latin typeface="Times New Roman" panose="02020603050405020304" pitchFamily="18" charset="0"/>
                <a:cs typeface="Times New Roman" panose="02020603050405020304" pitchFamily="18" charset="0"/>
              </a:rPr>
              <a:t>(sentiments)):    </a:t>
            </a:r>
          </a:p>
          <a:p>
            <a:pPr marL="0" indent="0">
              <a:buNone/>
            </a:pPr>
            <a:r>
              <a:rPr lang="en-GB" b="1" dirty="0">
                <a:latin typeface="Times New Roman" panose="02020603050405020304" pitchFamily="18" charset="0"/>
                <a:cs typeface="Times New Roman" panose="02020603050405020304" pitchFamily="18" charset="0"/>
              </a:rPr>
              <a:t>      for j in range(</a:t>
            </a:r>
            <a:r>
              <a:rPr lang="en-GB" b="1" dirty="0" err="1">
                <a:latin typeface="Times New Roman" panose="02020603050405020304" pitchFamily="18" charset="0"/>
                <a:cs typeface="Times New Roman" panose="02020603050405020304" pitchFamily="18" charset="0"/>
              </a:rPr>
              <a:t>len</a:t>
            </a:r>
            <a:r>
              <a:rPr lang="en-GB" b="1" dirty="0">
                <a:latin typeface="Times New Roman" panose="02020603050405020304" pitchFamily="18" charset="0"/>
                <a:cs typeface="Times New Roman" panose="02020603050405020304" pitchFamily="18" charset="0"/>
              </a:rPr>
              <a:t>(sentiments)):        </a:t>
            </a:r>
          </a:p>
          <a:p>
            <a:pPr marL="0" indent="0">
              <a:buNone/>
            </a:pPr>
            <a:r>
              <a:rPr lang="en-GB" b="1"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plt.text</a:t>
            </a:r>
            <a:r>
              <a:rPr lang="en-GB" b="1" dirty="0">
                <a:latin typeface="Times New Roman" panose="02020603050405020304" pitchFamily="18" charset="0"/>
                <a:cs typeface="Times New Roman" panose="02020603050405020304" pitchFamily="18" charset="0"/>
              </a:rPr>
              <a:t>(j + 0.5, </a:t>
            </a:r>
            <a:r>
              <a:rPr lang="en-GB" b="1" dirty="0" err="1">
                <a:latin typeface="Times New Roman" panose="02020603050405020304" pitchFamily="18" charset="0"/>
                <a:cs typeface="Times New Roman" panose="02020603050405020304" pitchFamily="18" charset="0"/>
              </a:rPr>
              <a:t>i</a:t>
            </a:r>
            <a:r>
              <a:rPr lang="en-GB" b="1" dirty="0">
                <a:latin typeface="Times New Roman" panose="02020603050405020304" pitchFamily="18" charset="0"/>
                <a:cs typeface="Times New Roman" panose="02020603050405020304" pitchFamily="18" charset="0"/>
              </a:rPr>
              <a:t> + 0.5, </a:t>
            </a:r>
            <a:r>
              <a:rPr lang="en-GB" b="1" dirty="0" err="1">
                <a:latin typeface="Times New Roman" panose="02020603050405020304" pitchFamily="18" charset="0"/>
                <a:cs typeface="Times New Roman" panose="02020603050405020304" pitchFamily="18" charset="0"/>
              </a:rPr>
              <a:t>str</a:t>
            </a:r>
            <a:r>
              <a:rPr lang="en-GB" b="1" dirty="0">
                <a:latin typeface="Times New Roman" panose="02020603050405020304" pitchFamily="18" charset="0"/>
                <a:cs typeface="Times New Roman" panose="02020603050405020304" pitchFamily="18" charset="0"/>
              </a:rPr>
              <a:t>(conf_matrix[</a:t>
            </a:r>
            <a:r>
              <a:rPr lang="en-GB" b="1" dirty="0" err="1">
                <a:latin typeface="Times New Roman" panose="02020603050405020304" pitchFamily="18" charset="0"/>
                <a:cs typeface="Times New Roman" panose="02020603050405020304" pitchFamily="18" charset="0"/>
              </a:rPr>
              <a:t>i</a:t>
            </a:r>
            <a:r>
              <a:rPr lang="en-GB" b="1" dirty="0">
                <a:latin typeface="Times New Roman" panose="02020603050405020304" pitchFamily="18" charset="0"/>
                <a:cs typeface="Times New Roman" panose="02020603050405020304" pitchFamily="18" charset="0"/>
              </a:rPr>
              <a:t>, j]), ha='</a:t>
            </a:r>
            <a:r>
              <a:rPr lang="en-GB" b="1" dirty="0" err="1">
                <a:latin typeface="Times New Roman" panose="02020603050405020304" pitchFamily="18" charset="0"/>
                <a:cs typeface="Times New Roman" panose="02020603050405020304" pitchFamily="18" charset="0"/>
              </a:rPr>
              <a:t>center</a:t>
            </a:r>
            <a:r>
              <a:rPr lang="en-GB" b="1"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va</a:t>
            </a:r>
            <a:r>
              <a:rPr lang="en-GB" b="1" dirty="0">
                <a:latin typeface="Times New Roman" panose="02020603050405020304" pitchFamily="18" charset="0"/>
                <a:cs typeface="Times New Roman" panose="02020603050405020304" pitchFamily="18" charset="0"/>
              </a:rPr>
              <a:t>='</a:t>
            </a:r>
            <a:r>
              <a:rPr lang="en-GB" b="1" dirty="0" err="1">
                <a:latin typeface="Times New Roman" panose="02020603050405020304" pitchFamily="18" charset="0"/>
                <a:cs typeface="Times New Roman" panose="02020603050405020304" pitchFamily="18" charset="0"/>
              </a:rPr>
              <a:t>center</a:t>
            </a:r>
            <a:r>
              <a:rPr lang="en-GB" b="1"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color</a:t>
            </a:r>
            <a:r>
              <a:rPr lang="en-GB" b="1" dirty="0">
                <a:latin typeface="Times New Roman" panose="02020603050405020304" pitchFamily="18" charset="0"/>
                <a:cs typeface="Times New Roman" panose="02020603050405020304" pitchFamily="18" charset="0"/>
              </a:rPr>
              <a:t>='red' if </a:t>
            </a:r>
            <a:r>
              <a:rPr lang="en-GB" b="1" dirty="0" err="1">
                <a:latin typeface="Times New Roman" panose="02020603050405020304" pitchFamily="18" charset="0"/>
                <a:cs typeface="Times New Roman" panose="02020603050405020304" pitchFamily="18" charset="0"/>
              </a:rPr>
              <a:t>i</a:t>
            </a:r>
            <a:r>
              <a:rPr lang="en-GB" b="1" dirty="0">
                <a:latin typeface="Times New Roman" panose="02020603050405020304" pitchFamily="18" charset="0"/>
                <a:cs typeface="Times New Roman" panose="02020603050405020304" pitchFamily="18" charset="0"/>
              </a:rPr>
              <a:t> != j else 'white')</a:t>
            </a:r>
          </a:p>
          <a:p>
            <a:pPr marL="0" indent="0">
              <a:buNone/>
            </a:pPr>
            <a:r>
              <a:rPr lang="en-GB" b="1" dirty="0">
                <a:latin typeface="Times New Roman" panose="02020603050405020304" pitchFamily="18" charset="0"/>
                <a:cs typeface="Times New Roman" panose="02020603050405020304" pitchFamily="18" charset="0"/>
              </a:rPr>
              <a:t>plt.show()</a:t>
            </a:r>
          </a:p>
          <a:p>
            <a:pPr marL="0" indent="0">
              <a:buNone/>
            </a:pPr>
            <a:r>
              <a:rPr lang="en-GB" b="1" dirty="0">
                <a:latin typeface="Times New Roman" panose="02020603050405020304" pitchFamily="18" charset="0"/>
                <a:cs typeface="Times New Roman" panose="02020603050405020304" pitchFamily="18" charset="0"/>
              </a:rPr>
              <a:t>print("Accuracy:", accuracy)</a:t>
            </a:r>
          </a:p>
          <a:p>
            <a:pPr marL="0" indent="0">
              <a:buNone/>
            </a:pPr>
            <a:r>
              <a:rPr lang="en-GB" b="1" dirty="0">
                <a:latin typeface="Times New Roman" panose="02020603050405020304" pitchFamily="18" charset="0"/>
                <a:cs typeface="Times New Roman" panose="02020603050405020304" pitchFamily="18" charset="0"/>
              </a:rPr>
              <a:t>print("Precision:", precision)</a:t>
            </a:r>
          </a:p>
          <a:p>
            <a:pPr marL="0" indent="0">
              <a:buNone/>
            </a:pPr>
            <a:r>
              <a:rPr lang="en-GB" b="1" dirty="0">
                <a:latin typeface="Times New Roman" panose="02020603050405020304" pitchFamily="18" charset="0"/>
                <a:cs typeface="Times New Roman" panose="02020603050405020304" pitchFamily="18" charset="0"/>
              </a:rPr>
              <a:t>print("Recall:", recall)</a:t>
            </a:r>
          </a:p>
          <a:p>
            <a:pPr marL="0" indent="0">
              <a:buNone/>
            </a:pPr>
            <a:r>
              <a:rPr lang="en-GB" b="1" dirty="0">
                <a:latin typeface="Times New Roman" panose="02020603050405020304" pitchFamily="18" charset="0"/>
                <a:cs typeface="Times New Roman" panose="02020603050405020304" pitchFamily="18" charset="0"/>
              </a:rPr>
              <a:t>print("F1-score:", f1</a:t>
            </a:r>
            <a:r>
              <a:rPr lang="en-GB" b="1" dirty="0" smtClean="0">
                <a:latin typeface="Times New Roman" panose="02020603050405020304" pitchFamily="18" charset="0"/>
                <a:cs typeface="Times New Roman" panose="02020603050405020304" pitchFamily="18" charset="0"/>
              </a:rPr>
              <a:t>)</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20686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601883"/>
            <a:ext cx="8761413" cy="1215341"/>
          </a:xfrm>
        </p:spPr>
        <p:txBody>
          <a:bodyPr/>
          <a:lstStyle/>
          <a:p>
            <a:r>
              <a:rPr lang="en-GB" dirty="0" smtClean="0">
                <a:solidFill>
                  <a:srgbClr val="FF0000"/>
                </a:solidFill>
                <a:latin typeface="Times New Roman" panose="02020603050405020304" pitchFamily="18" charset="0"/>
                <a:cs typeface="Times New Roman" panose="02020603050405020304" pitchFamily="18" charset="0"/>
              </a:rPr>
              <a:t/>
            </a:r>
            <a:br>
              <a:rPr lang="en-GB" dirty="0" smtClean="0">
                <a:solidFill>
                  <a:srgbClr val="FF0000"/>
                </a:solidFill>
                <a:latin typeface="Times New Roman" panose="02020603050405020304" pitchFamily="18" charset="0"/>
                <a:cs typeface="Times New Roman" panose="02020603050405020304" pitchFamily="18" charset="0"/>
              </a:rPr>
            </a:br>
            <a:r>
              <a:rPr lang="en-GB" dirty="0" smtClean="0">
                <a:solidFill>
                  <a:srgbClr val="FF0000"/>
                </a:solidFill>
                <a:latin typeface="Times New Roman" panose="02020603050405020304" pitchFamily="18" charset="0"/>
                <a:cs typeface="Times New Roman" panose="02020603050405020304" pitchFamily="18" charset="0"/>
              </a:rPr>
              <a:t>VISUALIZATION </a:t>
            </a:r>
            <a:r>
              <a:rPr lang="en-GB" dirty="0">
                <a:solidFill>
                  <a:srgbClr val="FF0000"/>
                </a:solidFill>
                <a:latin typeface="Times New Roman" panose="02020603050405020304" pitchFamily="18" charset="0"/>
                <a:cs typeface="Times New Roman" panose="02020603050405020304" pitchFamily="18" charset="0"/>
              </a:rPr>
              <a:t>DASHBOARD</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 Confusion Matrix cont’d</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endParaRPr lang="en-GB" dirty="0"/>
          </a:p>
        </p:txBody>
      </p:sp>
      <p:pic>
        <p:nvPicPr>
          <p:cNvPr id="4" name="Content Placeholder 3"/>
          <p:cNvPicPr>
            <a:picLocks noGrp="1" noChangeAspect="1"/>
          </p:cNvPicPr>
          <p:nvPr>
            <p:ph idx="1"/>
          </p:nvPr>
        </p:nvPicPr>
        <p:blipFill>
          <a:blip r:embed="rId2"/>
          <a:stretch>
            <a:fillRect/>
          </a:stretch>
        </p:blipFill>
        <p:spPr>
          <a:xfrm>
            <a:off x="370390" y="2603499"/>
            <a:ext cx="11273742" cy="4387609"/>
          </a:xfrm>
          <a:prstGeom prst="rect">
            <a:avLst/>
          </a:prstGeom>
        </p:spPr>
      </p:pic>
    </p:spTree>
    <p:extLst>
      <p:ext uri="{BB962C8B-B14F-4D97-AF65-F5344CB8AC3E}">
        <p14:creationId xmlns:p14="http://schemas.microsoft.com/office/powerpoint/2010/main" val="20037528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625033"/>
            <a:ext cx="8761413" cy="1412111"/>
          </a:xfrm>
        </p:spPr>
        <p:txBody>
          <a:bodyPr/>
          <a:lstStyle/>
          <a:p>
            <a:r>
              <a:rPr lang="en-GB" dirty="0" smtClean="0">
                <a:solidFill>
                  <a:srgbClr val="FF0000"/>
                </a:solidFill>
                <a:latin typeface="Times New Roman" panose="02020603050405020304" pitchFamily="18" charset="0"/>
                <a:cs typeface="Times New Roman" panose="02020603050405020304" pitchFamily="18" charset="0"/>
              </a:rPr>
              <a:t/>
            </a:r>
            <a:br>
              <a:rPr lang="en-GB" dirty="0" smtClean="0">
                <a:solidFill>
                  <a:srgbClr val="FF0000"/>
                </a:solidFill>
                <a:latin typeface="Times New Roman" panose="02020603050405020304" pitchFamily="18" charset="0"/>
                <a:cs typeface="Times New Roman" panose="02020603050405020304" pitchFamily="18" charset="0"/>
              </a:rPr>
            </a:br>
            <a:r>
              <a:rPr lang="en-GB" dirty="0" smtClean="0">
                <a:solidFill>
                  <a:srgbClr val="FF0000"/>
                </a:solidFill>
                <a:latin typeface="Times New Roman" panose="02020603050405020304" pitchFamily="18" charset="0"/>
                <a:cs typeface="Times New Roman" panose="02020603050405020304" pitchFamily="18" charset="0"/>
              </a:rPr>
              <a:t>VISUALIZATION </a:t>
            </a:r>
            <a:r>
              <a:rPr lang="en-GB" dirty="0">
                <a:solidFill>
                  <a:srgbClr val="FF0000"/>
                </a:solidFill>
                <a:latin typeface="Times New Roman" panose="02020603050405020304" pitchFamily="18" charset="0"/>
                <a:cs typeface="Times New Roman" panose="02020603050405020304" pitchFamily="18" charset="0"/>
              </a:rPr>
              <a:t>DASHBOARD</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 Confusion Matrix cont’d</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endParaRPr lang="en-GB" dirty="0"/>
          </a:p>
        </p:txBody>
      </p:sp>
      <p:pic>
        <p:nvPicPr>
          <p:cNvPr id="4" name="Content Placeholder 3"/>
          <p:cNvPicPr>
            <a:picLocks noGrp="1" noChangeAspect="1"/>
          </p:cNvPicPr>
          <p:nvPr>
            <p:ph idx="1"/>
          </p:nvPr>
        </p:nvPicPr>
        <p:blipFill>
          <a:blip r:embed="rId2"/>
          <a:stretch>
            <a:fillRect/>
          </a:stretch>
        </p:blipFill>
        <p:spPr>
          <a:xfrm>
            <a:off x="763929" y="2338086"/>
            <a:ext cx="8345347" cy="3981691"/>
          </a:xfrm>
          <a:prstGeom prst="rect">
            <a:avLst/>
          </a:prstGeom>
        </p:spPr>
      </p:pic>
    </p:spTree>
    <p:extLst>
      <p:ext uri="{BB962C8B-B14F-4D97-AF65-F5344CB8AC3E}">
        <p14:creationId xmlns:p14="http://schemas.microsoft.com/office/powerpoint/2010/main" val="34350213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44010"/>
            <a:ext cx="8761413" cy="1136622"/>
          </a:xfrm>
        </p:spPr>
        <p:txBody>
          <a:bodyPr/>
          <a:lstStyle/>
          <a:p>
            <a:r>
              <a:rPr lang="en-GB" dirty="0" smtClean="0">
                <a:solidFill>
                  <a:srgbClr val="FF0000"/>
                </a:solidFill>
                <a:latin typeface="Times New Roman" panose="02020603050405020304" pitchFamily="18" charset="0"/>
                <a:cs typeface="Times New Roman" panose="02020603050405020304" pitchFamily="18" charset="0"/>
              </a:rPr>
              <a:t/>
            </a:r>
            <a:br>
              <a:rPr lang="en-GB" dirty="0" smtClean="0">
                <a:solidFill>
                  <a:srgbClr val="FF0000"/>
                </a:solidFill>
                <a:latin typeface="Times New Roman" panose="02020603050405020304" pitchFamily="18" charset="0"/>
                <a:cs typeface="Times New Roman" panose="02020603050405020304" pitchFamily="18" charset="0"/>
              </a:rPr>
            </a:br>
            <a:r>
              <a:rPr lang="en-GB" dirty="0" smtClean="0">
                <a:solidFill>
                  <a:srgbClr val="FF0000"/>
                </a:solidFill>
                <a:latin typeface="Times New Roman" panose="02020603050405020304" pitchFamily="18" charset="0"/>
                <a:cs typeface="Times New Roman" panose="02020603050405020304" pitchFamily="18" charset="0"/>
              </a:rPr>
              <a:t>VISUALIZATION DASHBOARD</a:t>
            </a:r>
            <a:br>
              <a:rPr lang="en-GB" dirty="0" smtClean="0">
                <a:solidFill>
                  <a:srgbClr val="FF0000"/>
                </a:solidFill>
                <a:latin typeface="Times New Roman" panose="02020603050405020304" pitchFamily="18" charset="0"/>
                <a:cs typeface="Times New Roman" panose="02020603050405020304" pitchFamily="18" charset="0"/>
              </a:rPr>
            </a:br>
            <a:r>
              <a:rPr lang="en-GB" dirty="0" smtClean="0">
                <a:solidFill>
                  <a:srgbClr val="FF0000"/>
                </a:solidFill>
                <a:latin typeface="Times New Roman" panose="02020603050405020304" pitchFamily="18" charset="0"/>
                <a:cs typeface="Times New Roman" panose="02020603050405020304" pitchFamily="18" charset="0"/>
              </a:rPr>
              <a:t> Confusion Matrix cont’d</a:t>
            </a:r>
            <a:r>
              <a:rPr lang="en-GB" b="1" dirty="0" smtClean="0">
                <a:latin typeface="Times New Roman" panose="02020603050405020304" pitchFamily="18" charset="0"/>
                <a:cs typeface="Times New Roman" panose="02020603050405020304" pitchFamily="18" charset="0"/>
              </a:rPr>
              <a:t/>
            </a:r>
            <a:br>
              <a:rPr lang="en-GB" b="1" dirty="0" smtClean="0">
                <a:latin typeface="Times New Roman" panose="02020603050405020304" pitchFamily="18" charset="0"/>
                <a:cs typeface="Times New Roman" panose="02020603050405020304" pitchFamily="18" charset="0"/>
              </a:rPr>
            </a:br>
            <a:endParaRPr lang="en-GB" dirty="0"/>
          </a:p>
        </p:txBody>
      </p:sp>
      <p:sp>
        <p:nvSpPr>
          <p:cNvPr id="3" name="Content Placeholder 2"/>
          <p:cNvSpPr>
            <a:spLocks noGrp="1"/>
          </p:cNvSpPr>
          <p:nvPr>
            <p:ph idx="1"/>
          </p:nvPr>
        </p:nvSpPr>
        <p:spPr>
          <a:xfrm>
            <a:off x="0" y="2257063"/>
            <a:ext cx="12192000" cy="4600937"/>
          </a:xfrm>
        </p:spPr>
        <p:txBody>
          <a:bodyPr/>
          <a:lstStyle/>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aim of the confusion matrix is to provide a visual representation of the performance of a classification model. </a:t>
            </a:r>
            <a:r>
              <a:rPr lang="en-US" b="1" dirty="0" smtClean="0">
                <a:latin typeface="Times New Roman" panose="02020603050405020304" pitchFamily="18" charset="0"/>
                <a:cs typeface="Times New Roman" panose="02020603050405020304" pitchFamily="18" charset="0"/>
              </a:rPr>
              <a:t>It </a:t>
            </a:r>
            <a:r>
              <a:rPr lang="en-US" b="1" dirty="0">
                <a:latin typeface="Times New Roman" panose="02020603050405020304" pitchFamily="18" charset="0"/>
                <a:cs typeface="Times New Roman" panose="02020603050405020304" pitchFamily="18" charset="0"/>
              </a:rPr>
              <a:t>helps us understand how well the model is performing in terms of making predictions on the validation </a:t>
            </a:r>
            <a:r>
              <a:rPr lang="en-US" b="1" dirty="0" smtClean="0">
                <a:latin typeface="Times New Roman" panose="02020603050405020304" pitchFamily="18" charset="0"/>
                <a:cs typeface="Times New Roman" panose="02020603050405020304" pitchFamily="18" charset="0"/>
              </a:rPr>
              <a:t>dataset. In </a:t>
            </a:r>
            <a:r>
              <a:rPr lang="en-US" b="1" dirty="0">
                <a:latin typeface="Times New Roman" panose="02020603050405020304" pitchFamily="18" charset="0"/>
                <a:cs typeface="Times New Roman" panose="02020603050405020304" pitchFamily="18" charset="0"/>
              </a:rPr>
              <a:t>the confusion matrix, each row represents the actual class, while each column represents the predicted class. </a:t>
            </a:r>
            <a:r>
              <a:rPr lang="en-US" b="1"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cells of the matrix show the count (or percentage) of instances that fall into each </a:t>
            </a:r>
            <a:r>
              <a:rPr lang="en-US" b="1" dirty="0" smtClean="0">
                <a:latin typeface="Times New Roman" panose="02020603050405020304" pitchFamily="18" charset="0"/>
                <a:cs typeface="Times New Roman" panose="02020603050405020304" pitchFamily="18" charset="0"/>
              </a:rPr>
              <a:t>category. </a:t>
            </a:r>
          </a:p>
          <a:p>
            <a:pPr marL="0" indent="0">
              <a:buNone/>
            </a:pPr>
            <a:r>
              <a:rPr lang="en-US" b="1" i="1" dirty="0" smtClean="0">
                <a:latin typeface="Times New Roman" panose="02020603050405020304" pitchFamily="18" charset="0"/>
                <a:cs typeface="Times New Roman" panose="02020603050405020304" pitchFamily="18" charset="0"/>
              </a:rPr>
              <a:t> Interpretation:</a:t>
            </a:r>
          </a:p>
          <a:p>
            <a:pPr marL="0" indent="0">
              <a:buNone/>
            </a:pPr>
            <a:r>
              <a:rPr lang="en-US" b="1" u="sng" dirty="0" smtClean="0">
                <a:latin typeface="Times New Roman" panose="02020603050405020304" pitchFamily="18" charset="0"/>
                <a:cs typeface="Times New Roman" panose="02020603050405020304" pitchFamily="18" charset="0"/>
              </a:rPr>
              <a:t>True </a:t>
            </a:r>
            <a:r>
              <a:rPr lang="en-US" b="1" u="sng" dirty="0">
                <a:latin typeface="Times New Roman" panose="02020603050405020304" pitchFamily="18" charset="0"/>
                <a:cs typeface="Times New Roman" panose="02020603050405020304" pitchFamily="18" charset="0"/>
              </a:rPr>
              <a:t>Positives (TP): </a:t>
            </a:r>
            <a:r>
              <a:rPr lang="en-US" b="1" dirty="0">
                <a:latin typeface="Times New Roman" panose="02020603050405020304" pitchFamily="18" charset="0"/>
                <a:cs typeface="Times New Roman" panose="02020603050405020304" pitchFamily="18" charset="0"/>
              </a:rPr>
              <a:t>These are the instances where the model correctly predicts the positive class </a:t>
            </a:r>
            <a:r>
              <a:rPr lang="en-US" b="1" dirty="0" smtClean="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e.g., Positive sentiment</a:t>
            </a:r>
            <a:r>
              <a:rPr lang="en-US" b="1" dirty="0" smtClean="0">
                <a:latin typeface="Times New Roman" panose="02020603050405020304" pitchFamily="18" charset="0"/>
                <a:cs typeface="Times New Roman" panose="02020603050405020304" pitchFamily="18" charset="0"/>
              </a:rPr>
              <a:t>).</a:t>
            </a:r>
          </a:p>
          <a:p>
            <a:pPr marL="0" indent="0">
              <a:buNone/>
            </a:pPr>
            <a:r>
              <a:rPr lang="en-US" b="1" u="sng" dirty="0" smtClean="0">
                <a:latin typeface="Times New Roman" panose="02020603050405020304" pitchFamily="18" charset="0"/>
                <a:cs typeface="Times New Roman" panose="02020603050405020304" pitchFamily="18" charset="0"/>
              </a:rPr>
              <a:t>True </a:t>
            </a:r>
            <a:r>
              <a:rPr lang="en-US" b="1" u="sng" dirty="0">
                <a:latin typeface="Times New Roman" panose="02020603050405020304" pitchFamily="18" charset="0"/>
                <a:cs typeface="Times New Roman" panose="02020603050405020304" pitchFamily="18" charset="0"/>
              </a:rPr>
              <a:t>Negatives (TN): </a:t>
            </a:r>
            <a:r>
              <a:rPr lang="en-US" b="1" dirty="0">
                <a:latin typeface="Times New Roman" panose="02020603050405020304" pitchFamily="18" charset="0"/>
                <a:cs typeface="Times New Roman" panose="02020603050405020304" pitchFamily="18" charset="0"/>
              </a:rPr>
              <a:t>These are the instances where the model correctly predicts the negative class </a:t>
            </a:r>
            <a:r>
              <a:rPr lang="en-US" b="1" dirty="0" smtClean="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e.g., Irrelevant sentiment</a:t>
            </a:r>
            <a:r>
              <a:rPr lang="en-US" b="1" dirty="0" smtClean="0">
                <a:latin typeface="Times New Roman" panose="02020603050405020304" pitchFamily="18" charset="0"/>
                <a:cs typeface="Times New Roman" panose="02020603050405020304" pitchFamily="18" charset="0"/>
              </a:rPr>
              <a:t>).</a:t>
            </a:r>
          </a:p>
          <a:p>
            <a:pPr marL="0" indent="0">
              <a:buNone/>
            </a:pPr>
            <a:r>
              <a:rPr lang="en-US" b="1" u="sng" dirty="0" smtClean="0">
                <a:latin typeface="Times New Roman" panose="02020603050405020304" pitchFamily="18" charset="0"/>
                <a:cs typeface="Times New Roman" panose="02020603050405020304" pitchFamily="18" charset="0"/>
              </a:rPr>
              <a:t>False </a:t>
            </a:r>
            <a:r>
              <a:rPr lang="en-US" b="1" u="sng" dirty="0">
                <a:latin typeface="Times New Roman" panose="02020603050405020304" pitchFamily="18" charset="0"/>
                <a:cs typeface="Times New Roman" panose="02020603050405020304" pitchFamily="18" charset="0"/>
              </a:rPr>
              <a:t>Positives (FP): </a:t>
            </a:r>
            <a:r>
              <a:rPr lang="en-US" b="1" dirty="0">
                <a:latin typeface="Times New Roman" panose="02020603050405020304" pitchFamily="18" charset="0"/>
                <a:cs typeface="Times New Roman" panose="02020603050405020304" pitchFamily="18" charset="0"/>
              </a:rPr>
              <a:t>These are the instances where the model incorrectly predicts the positive class </a:t>
            </a:r>
            <a:r>
              <a:rPr lang="en-US" b="1" dirty="0" smtClean="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e.g., Predicted Positive, but actually Negative or Neutral</a:t>
            </a:r>
            <a:r>
              <a:rPr lang="en-US" b="1" dirty="0" smtClean="0">
                <a:latin typeface="Times New Roman" panose="02020603050405020304" pitchFamily="18" charset="0"/>
                <a:cs typeface="Times New Roman" panose="02020603050405020304" pitchFamily="18" charset="0"/>
              </a:rPr>
              <a:t>).</a:t>
            </a:r>
          </a:p>
          <a:p>
            <a:pPr marL="0" indent="0">
              <a:buNone/>
            </a:pPr>
            <a:r>
              <a:rPr lang="en-US" b="1" u="sng" dirty="0" smtClean="0">
                <a:latin typeface="Times New Roman" panose="02020603050405020304" pitchFamily="18" charset="0"/>
                <a:cs typeface="Times New Roman" panose="02020603050405020304" pitchFamily="18" charset="0"/>
              </a:rPr>
              <a:t>False </a:t>
            </a:r>
            <a:r>
              <a:rPr lang="en-US" b="1" u="sng" dirty="0">
                <a:latin typeface="Times New Roman" panose="02020603050405020304" pitchFamily="18" charset="0"/>
                <a:cs typeface="Times New Roman" panose="02020603050405020304" pitchFamily="18" charset="0"/>
              </a:rPr>
              <a:t>Negatives (FN): </a:t>
            </a:r>
            <a:r>
              <a:rPr lang="en-US" b="1" dirty="0">
                <a:latin typeface="Times New Roman" panose="02020603050405020304" pitchFamily="18" charset="0"/>
                <a:cs typeface="Times New Roman" panose="02020603050405020304" pitchFamily="18" charset="0"/>
              </a:rPr>
              <a:t>These are the instances where the model incorrectly predicts the negative class </a:t>
            </a:r>
            <a:r>
              <a:rPr lang="en-US" b="1" dirty="0" smtClean="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e.g., Predicted Negative, but actually Positive or Neutral).</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9080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32435"/>
            <a:ext cx="8761413" cy="1148197"/>
          </a:xfrm>
        </p:spPr>
        <p:txBody>
          <a:bodyPr/>
          <a:lstStyle/>
          <a:p>
            <a:r>
              <a:rPr lang="en-GB" dirty="0" smtClean="0">
                <a:solidFill>
                  <a:srgbClr val="FF0000"/>
                </a:solidFill>
                <a:latin typeface="Times New Roman" panose="02020603050405020304" pitchFamily="18" charset="0"/>
                <a:cs typeface="Times New Roman" panose="02020603050405020304" pitchFamily="18" charset="0"/>
              </a:rPr>
              <a:t/>
            </a:r>
            <a:br>
              <a:rPr lang="en-GB" dirty="0" smtClean="0">
                <a:solidFill>
                  <a:srgbClr val="FF0000"/>
                </a:solidFill>
                <a:latin typeface="Times New Roman" panose="02020603050405020304" pitchFamily="18" charset="0"/>
                <a:cs typeface="Times New Roman" panose="02020603050405020304" pitchFamily="18" charset="0"/>
              </a:rPr>
            </a:br>
            <a:r>
              <a:rPr lang="en-GB" dirty="0" smtClean="0">
                <a:solidFill>
                  <a:srgbClr val="FF0000"/>
                </a:solidFill>
                <a:latin typeface="Times New Roman" panose="02020603050405020304" pitchFamily="18" charset="0"/>
                <a:cs typeface="Times New Roman" panose="02020603050405020304" pitchFamily="18" charset="0"/>
              </a:rPr>
              <a:t>VISUALIZATION </a:t>
            </a:r>
            <a:r>
              <a:rPr lang="en-GB" dirty="0">
                <a:solidFill>
                  <a:srgbClr val="FF0000"/>
                </a:solidFill>
                <a:latin typeface="Times New Roman" panose="02020603050405020304" pitchFamily="18" charset="0"/>
                <a:cs typeface="Times New Roman" panose="02020603050405020304" pitchFamily="18" charset="0"/>
              </a:rPr>
              <a:t>DASHBOARD</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Distribution of Text Length</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endParaRPr lang="en-GB" dirty="0"/>
          </a:p>
        </p:txBody>
      </p:sp>
      <p:sp>
        <p:nvSpPr>
          <p:cNvPr id="3" name="Content Placeholder 2"/>
          <p:cNvSpPr>
            <a:spLocks noGrp="1"/>
          </p:cNvSpPr>
          <p:nvPr>
            <p:ph idx="1"/>
          </p:nvPr>
        </p:nvSpPr>
        <p:spPr>
          <a:xfrm>
            <a:off x="0" y="2603500"/>
            <a:ext cx="12192000" cy="4254500"/>
          </a:xfrm>
        </p:spPr>
        <p:txBody>
          <a:bodyPr>
            <a:normAutofit lnSpcReduction="10000"/>
          </a:bodyPr>
          <a:lstStyle/>
          <a:p>
            <a:pPr marL="0" indent="0">
              <a:buNone/>
            </a:pPr>
            <a:r>
              <a:rPr lang="en-GB" b="1" dirty="0">
                <a:latin typeface="Times New Roman" panose="02020603050405020304" pitchFamily="18" charset="0"/>
                <a:cs typeface="Times New Roman" panose="02020603050405020304" pitchFamily="18" charset="0"/>
              </a:rPr>
              <a:t># Distribution of Text Length</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Calculate text </a:t>
            </a:r>
            <a:r>
              <a:rPr lang="en-GB" b="1" dirty="0" smtClean="0">
                <a:latin typeface="Times New Roman" panose="02020603050405020304" pitchFamily="18" charset="0"/>
                <a:cs typeface="Times New Roman" panose="02020603050405020304" pitchFamily="18" charset="0"/>
              </a:rPr>
              <a:t>length</a:t>
            </a:r>
          </a:p>
          <a:p>
            <a:pPr marL="0" indent="0">
              <a:buNone/>
            </a:pPr>
            <a:r>
              <a:rPr lang="en-GB" b="1" dirty="0" smtClean="0">
                <a:latin typeface="Times New Roman" panose="02020603050405020304" pitchFamily="18" charset="0"/>
                <a:cs typeface="Times New Roman" panose="02020603050405020304" pitchFamily="18" charset="0"/>
              </a:rPr>
              <a:t>training_data</a:t>
            </a:r>
            <a:r>
              <a:rPr lang="en-GB" b="1" dirty="0">
                <a:latin typeface="Times New Roman" panose="02020603050405020304" pitchFamily="18" charset="0"/>
                <a:cs typeface="Times New Roman" panose="02020603050405020304" pitchFamily="18" charset="0"/>
              </a:rPr>
              <a:t>['Text Length'] = training_data['Tweet Content'].apply(lambda x: len(</a:t>
            </a:r>
            <a:r>
              <a:rPr lang="en-GB" b="1" dirty="0" err="1">
                <a:latin typeface="Times New Roman" panose="02020603050405020304" pitchFamily="18" charset="0"/>
                <a:cs typeface="Times New Roman" panose="02020603050405020304" pitchFamily="18" charset="0"/>
              </a:rPr>
              <a:t>x.split</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validation_data</a:t>
            </a:r>
            <a:r>
              <a:rPr lang="en-GB" b="1" dirty="0">
                <a:latin typeface="Times New Roman" panose="02020603050405020304" pitchFamily="18" charset="0"/>
                <a:cs typeface="Times New Roman" panose="02020603050405020304" pitchFamily="18" charset="0"/>
              </a:rPr>
              <a:t>['Text Length'] = validation_data['Tweet Content'].apply(lambda x: len(</a:t>
            </a:r>
            <a:r>
              <a:rPr lang="en-GB" b="1" dirty="0" err="1">
                <a:latin typeface="Times New Roman" panose="02020603050405020304" pitchFamily="18" charset="0"/>
                <a:cs typeface="Times New Roman" panose="02020603050405020304" pitchFamily="18" charset="0"/>
              </a:rPr>
              <a:t>x.split</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Plot text length distribution by </a:t>
            </a:r>
            <a:r>
              <a:rPr lang="en-GB" b="1" dirty="0" smtClean="0">
                <a:latin typeface="Times New Roman" panose="02020603050405020304" pitchFamily="18" charset="0"/>
                <a:cs typeface="Times New Roman" panose="02020603050405020304" pitchFamily="18" charset="0"/>
              </a:rPr>
              <a:t>sentiment</a:t>
            </a:r>
          </a:p>
          <a:p>
            <a:pPr marL="0" indent="0">
              <a:buNone/>
            </a:pPr>
            <a:r>
              <a:rPr lang="en-GB" b="1" dirty="0" smtClean="0">
                <a:latin typeface="Times New Roman" panose="02020603050405020304" pitchFamily="18" charset="0"/>
                <a:cs typeface="Times New Roman" panose="02020603050405020304" pitchFamily="18" charset="0"/>
              </a:rPr>
              <a:t>plt.figure(</a:t>
            </a:r>
            <a:r>
              <a:rPr lang="en-GB" b="1" dirty="0" err="1" smtClean="0">
                <a:latin typeface="Times New Roman" panose="02020603050405020304" pitchFamily="18" charset="0"/>
                <a:cs typeface="Times New Roman" panose="02020603050405020304" pitchFamily="18" charset="0"/>
              </a:rPr>
              <a:t>figsize</a:t>
            </a:r>
            <a:r>
              <a:rPr lang="en-GB" b="1" dirty="0">
                <a:latin typeface="Times New Roman" panose="02020603050405020304" pitchFamily="18" charset="0"/>
                <a:cs typeface="Times New Roman" panose="02020603050405020304" pitchFamily="18" charset="0"/>
              </a:rPr>
              <a:t>=(8, 4</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sns.boxplot(data=training_data</a:t>
            </a:r>
            <a:r>
              <a:rPr lang="en-GB" b="1" dirty="0">
                <a:latin typeface="Times New Roman" panose="02020603050405020304" pitchFamily="18" charset="0"/>
                <a:cs typeface="Times New Roman" panose="02020603050405020304" pitchFamily="18" charset="0"/>
              </a:rPr>
              <a:t>, x='Sentiment', y='Text Length</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plt.title</a:t>
            </a:r>
            <a:r>
              <a:rPr lang="en-GB" b="1" dirty="0">
                <a:latin typeface="Times New Roman" panose="02020603050405020304" pitchFamily="18" charset="0"/>
                <a:cs typeface="Times New Roman" panose="02020603050405020304" pitchFamily="18" charset="0"/>
              </a:rPr>
              <a:t>('Distribution of Text Length by Sentiment</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plt.xlabel</a:t>
            </a:r>
            <a:r>
              <a:rPr lang="en-GB" b="1" dirty="0">
                <a:latin typeface="Times New Roman" panose="02020603050405020304" pitchFamily="18" charset="0"/>
                <a:cs typeface="Times New Roman" panose="02020603050405020304" pitchFamily="18" charset="0"/>
              </a:rPr>
              <a:t>('Sentiment</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plt.ylabel</a:t>
            </a:r>
            <a:r>
              <a:rPr lang="en-GB" b="1" dirty="0">
                <a:latin typeface="Times New Roman" panose="02020603050405020304" pitchFamily="18" charset="0"/>
                <a:cs typeface="Times New Roman" panose="02020603050405020304" pitchFamily="18" charset="0"/>
              </a:rPr>
              <a:t>('Text Length</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plt.show</a:t>
            </a:r>
            <a:r>
              <a:rPr lang="en-GB"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33405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648182"/>
            <a:ext cx="8761413" cy="1032450"/>
          </a:xfrm>
        </p:spPr>
        <p:txBody>
          <a:bodyPr/>
          <a:lstStyle/>
          <a:p>
            <a:r>
              <a:rPr lang="en-GB" dirty="0" smtClean="0">
                <a:solidFill>
                  <a:srgbClr val="FF0000"/>
                </a:solidFill>
                <a:latin typeface="Times New Roman" panose="02020603050405020304" pitchFamily="18" charset="0"/>
                <a:cs typeface="Times New Roman" panose="02020603050405020304" pitchFamily="18" charset="0"/>
              </a:rPr>
              <a:t/>
            </a:r>
            <a:br>
              <a:rPr lang="en-GB" dirty="0" smtClean="0">
                <a:solidFill>
                  <a:srgbClr val="FF0000"/>
                </a:solidFill>
                <a:latin typeface="Times New Roman" panose="02020603050405020304" pitchFamily="18" charset="0"/>
                <a:cs typeface="Times New Roman" panose="02020603050405020304" pitchFamily="18" charset="0"/>
              </a:rPr>
            </a:br>
            <a:r>
              <a:rPr lang="en-GB" dirty="0" smtClean="0">
                <a:solidFill>
                  <a:srgbClr val="FF0000"/>
                </a:solidFill>
                <a:latin typeface="Times New Roman" panose="02020603050405020304" pitchFamily="18" charset="0"/>
                <a:cs typeface="Times New Roman" panose="02020603050405020304" pitchFamily="18" charset="0"/>
              </a:rPr>
              <a:t>VISUALIZATION </a:t>
            </a:r>
            <a:r>
              <a:rPr lang="en-GB" dirty="0">
                <a:solidFill>
                  <a:srgbClr val="FF0000"/>
                </a:solidFill>
                <a:latin typeface="Times New Roman" panose="02020603050405020304" pitchFamily="18" charset="0"/>
                <a:cs typeface="Times New Roman" panose="02020603050405020304" pitchFamily="18" charset="0"/>
              </a:rPr>
              <a:t>DASHBOARD</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Distribution of Text Length</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endParaRPr lang="en-GB" dirty="0"/>
          </a:p>
        </p:txBody>
      </p:sp>
      <p:pic>
        <p:nvPicPr>
          <p:cNvPr id="4" name="Content Placeholder 3"/>
          <p:cNvPicPr>
            <a:picLocks noGrp="1" noChangeAspect="1"/>
          </p:cNvPicPr>
          <p:nvPr>
            <p:ph idx="1"/>
          </p:nvPr>
        </p:nvPicPr>
        <p:blipFill>
          <a:blip r:embed="rId2"/>
          <a:stretch>
            <a:fillRect/>
          </a:stretch>
        </p:blipFill>
        <p:spPr>
          <a:xfrm>
            <a:off x="173621" y="2603500"/>
            <a:ext cx="8657864" cy="4098242"/>
          </a:xfrm>
          <a:prstGeom prst="rect">
            <a:avLst/>
          </a:prstGeom>
        </p:spPr>
      </p:pic>
    </p:spTree>
    <p:extLst>
      <p:ext uri="{BB962C8B-B14F-4D97-AF65-F5344CB8AC3E}">
        <p14:creationId xmlns:p14="http://schemas.microsoft.com/office/powerpoint/2010/main" val="3340228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028" y="1736436"/>
            <a:ext cx="2793158" cy="923636"/>
          </a:xfrm>
        </p:spPr>
        <p:txBody>
          <a:bodyPr/>
          <a:lstStyle/>
          <a:p>
            <a:r>
              <a:rPr lang="en-GB" b="1" dirty="0" smtClean="0">
                <a:solidFill>
                  <a:srgbClr val="FF0000"/>
                </a:solidFill>
                <a:latin typeface="Times New Roman" panose="02020603050405020304" pitchFamily="18" charset="0"/>
                <a:cs typeface="Times New Roman" panose="02020603050405020304" pitchFamily="18" charset="0"/>
              </a:rPr>
              <a:t>twitter_training data</a:t>
            </a:r>
            <a:endParaRPr lang="en-GB"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33818" y="166254"/>
            <a:ext cx="7047346" cy="6936509"/>
          </a:xfrm>
        </p:spPr>
        <p:txBody>
          <a:bodyPr>
            <a:normAutofit fontScale="92500" lnSpcReduction="10000"/>
          </a:bodyPr>
          <a:lstStyle/>
          <a:p>
            <a:pPr lvl="0"/>
            <a:r>
              <a:rPr lang="en-GB" sz="1600" dirty="0" smtClean="0">
                <a:latin typeface="Times New Roman" panose="02020603050405020304" pitchFamily="18" charset="0"/>
                <a:cs typeface="Times New Roman" panose="02020603050405020304" pitchFamily="18" charset="0"/>
              </a:rPr>
              <a:t>  </a:t>
            </a:r>
            <a:r>
              <a:rPr lang="en-GB" sz="1600" b="1" dirty="0">
                <a:latin typeface="Times New Roman" panose="02020603050405020304" pitchFamily="18" charset="0"/>
                <a:cs typeface="Times New Roman" panose="02020603050405020304" pitchFamily="18" charset="0"/>
              </a:rPr>
              <a:t>Load the training or validation datasets with custom column names</a:t>
            </a:r>
          </a:p>
          <a:p>
            <a:pPr marL="0" indent="0">
              <a:buNone/>
            </a:pPr>
            <a:r>
              <a:rPr lang="en-GB" sz="1600" b="1" dirty="0" smtClean="0">
                <a:latin typeface="Times New Roman" panose="02020603050405020304" pitchFamily="18" charset="0"/>
                <a:cs typeface="Times New Roman" panose="02020603050405020304" pitchFamily="18" charset="0"/>
              </a:rPr>
              <a:t>        column_names </a:t>
            </a:r>
            <a:r>
              <a:rPr lang="en-GB" sz="1600" b="1" dirty="0">
                <a:latin typeface="Times New Roman" panose="02020603050405020304" pitchFamily="18" charset="0"/>
                <a:cs typeface="Times New Roman" panose="02020603050405020304" pitchFamily="18" charset="0"/>
              </a:rPr>
              <a:t>= ["Tweet ID", "Borderlands", "Sentiment", "Tweet Content"]</a:t>
            </a:r>
          </a:p>
          <a:p>
            <a:pPr marL="0" indent="0">
              <a:buNone/>
            </a:pPr>
            <a:r>
              <a:rPr lang="en-GB" sz="1600" b="1" dirty="0" smtClean="0">
                <a:latin typeface="Times New Roman" panose="02020603050405020304" pitchFamily="18" charset="0"/>
                <a:cs typeface="Times New Roman" panose="02020603050405020304" pitchFamily="18" charset="0"/>
              </a:rPr>
              <a:t>        training_data </a:t>
            </a:r>
            <a:r>
              <a:rPr lang="en-GB" sz="1600" b="1" dirty="0">
                <a:latin typeface="Times New Roman" panose="02020603050405020304" pitchFamily="18" charset="0"/>
                <a:cs typeface="Times New Roman" panose="02020603050405020304" pitchFamily="18" charset="0"/>
              </a:rPr>
              <a:t>= pd.read_csv ("twitter_training.csv", names=column_names, </a:t>
            </a:r>
            <a:r>
              <a:rPr lang="en-GB" sz="1600" b="1" dirty="0" smtClean="0">
                <a:latin typeface="Times New Roman" panose="02020603050405020304" pitchFamily="18" charset="0"/>
                <a:cs typeface="Times New Roman" panose="02020603050405020304" pitchFamily="18" charset="0"/>
              </a:rPr>
              <a:t> </a:t>
            </a:r>
          </a:p>
          <a:p>
            <a:pPr marL="0" indent="0">
              <a:buNone/>
            </a:pPr>
            <a:r>
              <a:rPr lang="en-GB" sz="1600" b="1" dirty="0">
                <a:latin typeface="Times New Roman" panose="02020603050405020304" pitchFamily="18" charset="0"/>
                <a:cs typeface="Times New Roman" panose="02020603050405020304" pitchFamily="18" charset="0"/>
              </a:rPr>
              <a:t> </a:t>
            </a:r>
            <a:r>
              <a:rPr lang="en-GB" sz="1600" b="1" dirty="0" smtClean="0">
                <a:latin typeface="Times New Roman" panose="02020603050405020304" pitchFamily="18" charset="0"/>
                <a:cs typeface="Times New Roman" panose="02020603050405020304" pitchFamily="18" charset="0"/>
              </a:rPr>
              <a:t>       header=None</a:t>
            </a:r>
            <a:r>
              <a:rPr lang="en-GB" sz="1600" b="1" dirty="0">
                <a:latin typeface="Times New Roman" panose="02020603050405020304" pitchFamily="18" charset="0"/>
                <a:cs typeface="Times New Roman" panose="02020603050405020304" pitchFamily="18" charset="0"/>
              </a:rPr>
              <a:t>)</a:t>
            </a:r>
          </a:p>
          <a:p>
            <a:pPr lvl="0"/>
            <a:r>
              <a:rPr lang="en-GB" sz="1600" b="1" dirty="0">
                <a:latin typeface="Times New Roman" panose="02020603050405020304" pitchFamily="18" charset="0"/>
                <a:cs typeface="Times New Roman" panose="02020603050405020304" pitchFamily="18" charset="0"/>
              </a:rPr>
              <a:t>Display the column names</a:t>
            </a:r>
          </a:p>
          <a:p>
            <a:pPr marL="0" indent="0">
              <a:buNone/>
            </a:pPr>
            <a:r>
              <a:rPr lang="en-GB" sz="1600" b="1" dirty="0" smtClean="0">
                <a:latin typeface="Times New Roman" panose="02020603050405020304" pitchFamily="18" charset="0"/>
                <a:cs typeface="Times New Roman" panose="02020603050405020304" pitchFamily="18" charset="0"/>
              </a:rPr>
              <a:t>        print(training_data.columns</a:t>
            </a:r>
            <a:r>
              <a:rPr lang="en-GB" sz="1600" b="1" dirty="0">
                <a:latin typeface="Times New Roman" panose="02020603050405020304" pitchFamily="18" charset="0"/>
                <a:cs typeface="Times New Roman" panose="02020603050405020304" pitchFamily="18" charset="0"/>
              </a:rPr>
              <a:t>)</a:t>
            </a:r>
          </a:p>
          <a:p>
            <a:pPr lvl="0"/>
            <a:r>
              <a:rPr lang="en-GB" sz="1600" b="1" dirty="0" smtClean="0">
                <a:latin typeface="Times New Roman" panose="02020603050405020304" pitchFamily="18" charset="0"/>
                <a:cs typeface="Times New Roman" panose="02020603050405020304" pitchFamily="18" charset="0"/>
              </a:rPr>
              <a:t> Display </a:t>
            </a:r>
            <a:r>
              <a:rPr lang="en-GB" sz="1600" b="1" dirty="0">
                <a:latin typeface="Times New Roman" panose="02020603050405020304" pitchFamily="18" charset="0"/>
                <a:cs typeface="Times New Roman" panose="02020603050405020304" pitchFamily="18" charset="0"/>
              </a:rPr>
              <a:t>the first few rows of the dataset</a:t>
            </a:r>
          </a:p>
          <a:p>
            <a:pPr marL="0" indent="0">
              <a:buNone/>
            </a:pPr>
            <a:r>
              <a:rPr lang="en-GB" sz="1600" b="1" dirty="0" smtClean="0">
                <a:latin typeface="Times New Roman" panose="02020603050405020304" pitchFamily="18" charset="0"/>
                <a:cs typeface="Times New Roman" panose="02020603050405020304" pitchFamily="18" charset="0"/>
              </a:rPr>
              <a:t>         print(training_data.head</a:t>
            </a:r>
            <a:r>
              <a:rPr lang="en-GB" sz="1600" b="1" dirty="0">
                <a:latin typeface="Times New Roman" panose="02020603050405020304" pitchFamily="18" charset="0"/>
                <a:cs typeface="Times New Roman" panose="02020603050405020304" pitchFamily="18" charset="0"/>
              </a:rPr>
              <a:t>())</a:t>
            </a:r>
          </a:p>
          <a:p>
            <a:pPr lvl="0"/>
            <a:r>
              <a:rPr lang="en-GB" sz="1600" b="1" dirty="0">
                <a:latin typeface="Times New Roman" panose="02020603050405020304" pitchFamily="18" charset="0"/>
                <a:cs typeface="Times New Roman" panose="02020603050405020304" pitchFamily="18" charset="0"/>
              </a:rPr>
              <a:t>Display basic information about the dataset</a:t>
            </a:r>
          </a:p>
          <a:p>
            <a:pPr marL="0" indent="0">
              <a:buNone/>
            </a:pPr>
            <a:r>
              <a:rPr lang="en-GB" sz="1600" b="1" dirty="0" smtClean="0">
                <a:latin typeface="Times New Roman" panose="02020603050405020304" pitchFamily="18" charset="0"/>
                <a:cs typeface="Times New Roman" panose="02020603050405020304" pitchFamily="18" charset="0"/>
              </a:rPr>
              <a:t>        print(training_data.info()) </a:t>
            </a:r>
          </a:p>
          <a:p>
            <a:pPr lvl="0"/>
            <a:r>
              <a:rPr lang="en-GB" sz="1600" b="1" dirty="0" smtClean="0">
                <a:latin typeface="Times New Roman" panose="02020603050405020304" pitchFamily="18" charset="0"/>
                <a:cs typeface="Times New Roman" panose="02020603050405020304" pitchFamily="18" charset="0"/>
              </a:rPr>
              <a:t>Display </a:t>
            </a:r>
            <a:r>
              <a:rPr lang="en-GB" sz="1600" b="1" dirty="0">
                <a:latin typeface="Times New Roman" panose="02020603050405020304" pitchFamily="18" charset="0"/>
                <a:cs typeface="Times New Roman" panose="02020603050405020304" pitchFamily="18" charset="0"/>
              </a:rPr>
              <a:t>the distribution of sentiment classes</a:t>
            </a:r>
          </a:p>
          <a:p>
            <a:pPr marL="0" indent="0">
              <a:buNone/>
            </a:pPr>
            <a:r>
              <a:rPr lang="en-GB" sz="1600" b="1" dirty="0" smtClean="0">
                <a:latin typeface="Times New Roman" panose="02020603050405020304" pitchFamily="18" charset="0"/>
                <a:cs typeface="Times New Roman" panose="02020603050405020304" pitchFamily="18" charset="0"/>
              </a:rPr>
              <a:t>       print(training_data</a:t>
            </a:r>
            <a:r>
              <a:rPr lang="en-GB" sz="1600" b="1" dirty="0">
                <a:latin typeface="Times New Roman" panose="02020603050405020304" pitchFamily="18" charset="0"/>
                <a:cs typeface="Times New Roman" panose="02020603050405020304" pitchFamily="18" charset="0"/>
              </a:rPr>
              <a:t>['Sentiment'].value_counts())</a:t>
            </a:r>
          </a:p>
          <a:p>
            <a:pPr lvl="0"/>
            <a:r>
              <a:rPr lang="en-GB" sz="1600" b="1" dirty="0">
                <a:latin typeface="Times New Roman" panose="02020603050405020304" pitchFamily="18" charset="0"/>
                <a:cs typeface="Times New Roman" panose="02020603050405020304" pitchFamily="18" charset="0"/>
              </a:rPr>
              <a:t>Display the first 5 rows of the dataset</a:t>
            </a:r>
          </a:p>
          <a:p>
            <a:pPr marL="0" indent="0">
              <a:buNone/>
            </a:pPr>
            <a:r>
              <a:rPr lang="en-GB" sz="1600" b="1" dirty="0" smtClean="0">
                <a:latin typeface="Times New Roman" panose="02020603050405020304" pitchFamily="18" charset="0"/>
                <a:cs typeface="Times New Roman" panose="02020603050405020304" pitchFamily="18" charset="0"/>
              </a:rPr>
              <a:t>       training_data.head</a:t>
            </a:r>
            <a:r>
              <a:rPr lang="en-GB" sz="1600" b="1" dirty="0">
                <a:latin typeface="Times New Roman" panose="02020603050405020304" pitchFamily="18" charset="0"/>
                <a:cs typeface="Times New Roman" panose="02020603050405020304" pitchFamily="18" charset="0"/>
              </a:rPr>
              <a:t>()</a:t>
            </a:r>
          </a:p>
          <a:p>
            <a:pPr lvl="0"/>
            <a:r>
              <a:rPr lang="en-GB" sz="1600" b="1" dirty="0">
                <a:latin typeface="Times New Roman" panose="02020603050405020304" pitchFamily="18" charset="0"/>
                <a:cs typeface="Times New Roman" panose="02020603050405020304" pitchFamily="18" charset="0"/>
              </a:rPr>
              <a:t>Display the number of rows and columns of the dataset</a:t>
            </a:r>
          </a:p>
          <a:p>
            <a:pPr marL="0" indent="0">
              <a:buNone/>
            </a:pPr>
            <a:r>
              <a:rPr lang="en-GB" sz="1600" b="1" dirty="0" smtClean="0">
                <a:latin typeface="Times New Roman" panose="02020603050405020304" pitchFamily="18" charset="0"/>
                <a:cs typeface="Times New Roman" panose="02020603050405020304" pitchFamily="18" charset="0"/>
              </a:rPr>
              <a:t>       training_data.shape</a:t>
            </a:r>
            <a:endParaRPr lang="en-GB" sz="1600" b="1" dirty="0">
              <a:latin typeface="Times New Roman" panose="02020603050405020304" pitchFamily="18" charset="0"/>
              <a:cs typeface="Times New Roman" panose="02020603050405020304" pitchFamily="18" charset="0"/>
            </a:endParaRPr>
          </a:p>
          <a:p>
            <a:pPr lvl="0"/>
            <a:r>
              <a:rPr lang="en-GB" sz="1600" b="1" dirty="0">
                <a:latin typeface="Times New Roman" panose="02020603050405020304" pitchFamily="18" charset="0"/>
                <a:cs typeface="Times New Roman" panose="02020603050405020304" pitchFamily="18" charset="0"/>
              </a:rPr>
              <a:t>Checking missing values</a:t>
            </a:r>
          </a:p>
          <a:p>
            <a:pPr marL="0" indent="0">
              <a:buNone/>
            </a:pPr>
            <a:r>
              <a:rPr lang="en-GB" sz="1600" b="1" dirty="0" smtClean="0">
                <a:latin typeface="Times New Roman" panose="02020603050405020304" pitchFamily="18" charset="0"/>
                <a:cs typeface="Times New Roman" panose="02020603050405020304" pitchFamily="18" charset="0"/>
              </a:rPr>
              <a:t>       training_data.isnull</a:t>
            </a:r>
            <a:r>
              <a:rPr lang="en-GB" sz="1600" b="1" dirty="0">
                <a:latin typeface="Times New Roman" panose="02020603050405020304" pitchFamily="18" charset="0"/>
                <a:cs typeface="Times New Roman" panose="02020603050405020304" pitchFamily="18" charset="0"/>
              </a:rPr>
              <a:t>().sum()</a:t>
            </a:r>
          </a:p>
          <a:p>
            <a:pPr marL="0" indent="0">
              <a:buNone/>
            </a:pPr>
            <a:r>
              <a:rPr lang="en-GB" sz="1600" b="1" dirty="0">
                <a:latin typeface="Times New Roman" panose="02020603050405020304" pitchFamily="18" charset="0"/>
                <a:cs typeface="Times New Roman" panose="02020603050405020304" pitchFamily="18" charset="0"/>
              </a:rPr>
              <a:t>  </a:t>
            </a:r>
          </a:p>
          <a:p>
            <a:r>
              <a:rPr lang="en-GB" sz="1600" b="1" dirty="0">
                <a:latin typeface="Times New Roman" panose="02020603050405020304" pitchFamily="18" charset="0"/>
                <a:cs typeface="Times New Roman" panose="02020603050405020304" pitchFamily="18" charset="0"/>
              </a:rPr>
              <a:t>NOTE: Same steps and procedures are followed for the twitter_validation </a:t>
            </a:r>
            <a:r>
              <a:rPr lang="en-GB" sz="1600" b="1" dirty="0" smtClean="0">
                <a:latin typeface="Times New Roman" panose="02020603050405020304" pitchFamily="18" charset="0"/>
                <a:cs typeface="Times New Roman" panose="02020603050405020304" pitchFamily="18" charset="0"/>
              </a:rPr>
              <a:t>data.</a:t>
            </a:r>
            <a:r>
              <a:rPr lang="en-GB" sz="1600" b="1" dirty="0">
                <a:latin typeface="Times New Roman" panose="02020603050405020304" pitchFamily="18" charset="0"/>
                <a:cs typeface="Times New Roman" panose="02020603050405020304" pitchFamily="18" charset="0"/>
              </a:rPr>
              <a:t> </a:t>
            </a:r>
          </a:p>
          <a:p>
            <a:pPr marL="0" indent="0">
              <a:buNone/>
            </a:pPr>
            <a:endParaRPr lang="en-GB" b="1" dirty="0"/>
          </a:p>
        </p:txBody>
      </p:sp>
      <p:sp>
        <p:nvSpPr>
          <p:cNvPr id="4" name="Text Placeholder 3"/>
          <p:cNvSpPr>
            <a:spLocks noGrp="1"/>
          </p:cNvSpPr>
          <p:nvPr>
            <p:ph type="body" sz="half" idx="2"/>
          </p:nvPr>
        </p:nvSpPr>
        <p:spPr>
          <a:xfrm>
            <a:off x="1275028" y="4073236"/>
            <a:ext cx="2673084" cy="701964"/>
          </a:xfrm>
        </p:spPr>
        <p:txBody>
          <a:bodyPr>
            <a:noAutofit/>
          </a:bodyPr>
          <a:lstStyle/>
          <a:p>
            <a:r>
              <a:rPr lang="en-US" sz="2400" b="1" dirty="0" smtClean="0">
                <a:solidFill>
                  <a:srgbClr val="FF0000"/>
                </a:solidFill>
                <a:latin typeface="Times New Roman" panose="02020603050405020304" pitchFamily="18" charset="0"/>
                <a:cs typeface="Times New Roman" panose="02020603050405020304" pitchFamily="18" charset="0"/>
              </a:rPr>
              <a:t>twitter_validation  data</a:t>
            </a:r>
            <a:endParaRPr lang="en-GB"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00896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613457"/>
            <a:ext cx="8761413" cy="1226917"/>
          </a:xfrm>
        </p:spPr>
        <p:txBody>
          <a:bodyPr/>
          <a:lstStyle/>
          <a:p>
            <a:r>
              <a:rPr lang="en-GB" dirty="0" smtClean="0">
                <a:solidFill>
                  <a:srgbClr val="FF0000"/>
                </a:solidFill>
                <a:latin typeface="Times New Roman" panose="02020603050405020304" pitchFamily="18" charset="0"/>
                <a:cs typeface="Times New Roman" panose="02020603050405020304" pitchFamily="18" charset="0"/>
              </a:rPr>
              <a:t/>
            </a:r>
            <a:br>
              <a:rPr lang="en-GB" dirty="0" smtClean="0">
                <a:solidFill>
                  <a:srgbClr val="FF0000"/>
                </a:solidFill>
                <a:latin typeface="Times New Roman" panose="02020603050405020304" pitchFamily="18" charset="0"/>
                <a:cs typeface="Times New Roman" panose="02020603050405020304" pitchFamily="18" charset="0"/>
              </a:rPr>
            </a:br>
            <a:r>
              <a:rPr lang="en-GB" dirty="0" smtClean="0">
                <a:solidFill>
                  <a:srgbClr val="FF0000"/>
                </a:solidFill>
                <a:latin typeface="Times New Roman" panose="02020603050405020304" pitchFamily="18" charset="0"/>
                <a:cs typeface="Times New Roman" panose="02020603050405020304" pitchFamily="18" charset="0"/>
              </a:rPr>
              <a:t>VISUALIZATION </a:t>
            </a:r>
            <a:r>
              <a:rPr lang="en-GB" dirty="0">
                <a:solidFill>
                  <a:srgbClr val="FF0000"/>
                </a:solidFill>
                <a:latin typeface="Times New Roman" panose="02020603050405020304" pitchFamily="18" charset="0"/>
                <a:cs typeface="Times New Roman" panose="02020603050405020304" pitchFamily="18" charset="0"/>
              </a:rPr>
              <a:t>DASHBOARD</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Distribution of Text Length</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endParaRPr lang="en-GB" dirty="0"/>
          </a:p>
        </p:txBody>
      </p:sp>
      <p:sp>
        <p:nvSpPr>
          <p:cNvPr id="3" name="Content Placeholder 2"/>
          <p:cNvSpPr>
            <a:spLocks noGrp="1"/>
          </p:cNvSpPr>
          <p:nvPr>
            <p:ph idx="1"/>
          </p:nvPr>
        </p:nvSpPr>
        <p:spPr>
          <a:xfrm>
            <a:off x="0" y="2199190"/>
            <a:ext cx="12192000" cy="4658810"/>
          </a:xfrm>
        </p:spPr>
        <p:txBody>
          <a:bodyPr>
            <a:normAutofit/>
          </a:bodyPr>
          <a:lstStyle/>
          <a:p>
            <a:pPr marL="0" indent="0">
              <a:buNone/>
            </a:pPr>
            <a:r>
              <a:rPr lang="en-GB" b="1" dirty="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Entity Sentiment Trends</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from </a:t>
            </a:r>
            <a:r>
              <a:rPr lang="en-GB" b="1" dirty="0">
                <a:latin typeface="Times New Roman" panose="02020603050405020304" pitchFamily="18" charset="0"/>
                <a:cs typeface="Times New Roman" panose="02020603050405020304" pitchFamily="18" charset="0"/>
              </a:rPr>
              <a:t>sklearn.preprocessing import </a:t>
            </a:r>
            <a:r>
              <a:rPr lang="en-GB" b="1" dirty="0" smtClean="0">
                <a:latin typeface="Times New Roman" panose="02020603050405020304" pitchFamily="18" charset="0"/>
                <a:cs typeface="Times New Roman" panose="02020603050405020304" pitchFamily="18" charset="0"/>
              </a:rPr>
              <a:t>LabelEncoder</a:t>
            </a:r>
          </a:p>
          <a:p>
            <a:pPr marL="0" indent="0">
              <a:buNone/>
            </a:pPr>
            <a:r>
              <a:rPr lang="en-GB" b="1" i="1" dirty="0" smtClean="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Encode sentiment labels to numerical </a:t>
            </a:r>
            <a:r>
              <a:rPr lang="en-GB" b="1" i="1" dirty="0" smtClean="0">
                <a:latin typeface="Times New Roman" panose="02020603050405020304" pitchFamily="18" charset="0"/>
                <a:cs typeface="Times New Roman" panose="02020603050405020304" pitchFamily="18" charset="0"/>
              </a:rPr>
              <a:t>format</a:t>
            </a:r>
          </a:p>
          <a:p>
            <a:pPr marL="0" indent="0">
              <a:buNone/>
            </a:pPr>
            <a:r>
              <a:rPr lang="en-GB" b="1" dirty="0" smtClean="0">
                <a:latin typeface="Times New Roman" panose="02020603050405020304" pitchFamily="18" charset="0"/>
                <a:cs typeface="Times New Roman" panose="02020603050405020304" pitchFamily="18" charset="0"/>
              </a:rPr>
              <a:t>label_encoder </a:t>
            </a:r>
            <a:r>
              <a:rPr lang="en-GB" b="1" dirty="0">
                <a:latin typeface="Times New Roman" panose="02020603050405020304" pitchFamily="18" charset="0"/>
                <a:cs typeface="Times New Roman" panose="02020603050405020304" pitchFamily="18" charset="0"/>
              </a:rPr>
              <a:t>= LabelEncoder</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training_data</a:t>
            </a:r>
            <a:r>
              <a:rPr lang="en-GB" b="1" dirty="0">
                <a:latin typeface="Times New Roman" panose="02020603050405020304" pitchFamily="18" charset="0"/>
                <a:cs typeface="Times New Roman" panose="02020603050405020304" pitchFamily="18" charset="0"/>
              </a:rPr>
              <a:t>['</a:t>
            </a:r>
            <a:r>
              <a:rPr lang="en-GB" b="1" dirty="0" err="1">
                <a:latin typeface="Times New Roman" panose="02020603050405020304" pitchFamily="18" charset="0"/>
                <a:cs typeface="Times New Roman" panose="02020603050405020304" pitchFamily="18" charset="0"/>
              </a:rPr>
              <a:t>Sentiment_Encoded</a:t>
            </a:r>
            <a:r>
              <a:rPr lang="en-GB" b="1" dirty="0">
                <a:latin typeface="Times New Roman" panose="02020603050405020304" pitchFamily="18" charset="0"/>
                <a:cs typeface="Times New Roman" panose="02020603050405020304" pitchFamily="18" charset="0"/>
              </a:rPr>
              <a:t>'] = label_encoder.fit_transform(training_data['Sentiment</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Get unique entities from the 'Borderlands' </a:t>
            </a:r>
            <a:r>
              <a:rPr lang="en-GB" b="1" i="1" dirty="0" smtClean="0">
                <a:latin typeface="Times New Roman" panose="02020603050405020304" pitchFamily="18" charset="0"/>
                <a:cs typeface="Times New Roman" panose="02020603050405020304" pitchFamily="18" charset="0"/>
              </a:rPr>
              <a:t>column</a:t>
            </a:r>
          </a:p>
          <a:p>
            <a:pPr marL="0" indent="0">
              <a:buNone/>
            </a:pPr>
            <a:r>
              <a:rPr lang="en-GB" b="1" dirty="0" smtClean="0">
                <a:latin typeface="Times New Roman" panose="02020603050405020304" pitchFamily="18" charset="0"/>
                <a:cs typeface="Times New Roman" panose="02020603050405020304" pitchFamily="18" charset="0"/>
              </a:rPr>
              <a:t>entities </a:t>
            </a:r>
            <a:r>
              <a:rPr lang="en-GB" b="1" dirty="0">
                <a:latin typeface="Times New Roman" panose="02020603050405020304" pitchFamily="18" charset="0"/>
                <a:cs typeface="Times New Roman" panose="02020603050405020304" pitchFamily="18" charset="0"/>
              </a:rPr>
              <a:t>= training_data['Borderlands'].unique</a:t>
            </a:r>
            <a:r>
              <a:rPr lang="en-GB" b="1"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Plot entity sentiment </a:t>
            </a:r>
            <a:r>
              <a:rPr lang="en-GB" b="1" i="1" dirty="0" smtClean="0">
                <a:latin typeface="Times New Roman" panose="02020603050405020304" pitchFamily="18" charset="0"/>
                <a:cs typeface="Times New Roman" panose="02020603050405020304" pitchFamily="18" charset="0"/>
              </a:rPr>
              <a:t>trends</a:t>
            </a:r>
          </a:p>
          <a:p>
            <a:pPr marL="0" indent="0">
              <a:buNone/>
            </a:pPr>
            <a:r>
              <a:rPr lang="en-GB" b="1" dirty="0" smtClean="0">
                <a:latin typeface="Times New Roman" panose="02020603050405020304" pitchFamily="18" charset="0"/>
                <a:cs typeface="Times New Roman" panose="02020603050405020304" pitchFamily="18" charset="0"/>
              </a:rPr>
              <a:t>plt.figure(</a:t>
            </a:r>
            <a:r>
              <a:rPr lang="en-GB" b="1" dirty="0" err="1" smtClean="0">
                <a:latin typeface="Times New Roman" panose="02020603050405020304" pitchFamily="18" charset="0"/>
                <a:cs typeface="Times New Roman" panose="02020603050405020304" pitchFamily="18" charset="0"/>
              </a:rPr>
              <a:t>figsize</a:t>
            </a:r>
            <a:r>
              <a:rPr lang="en-GB" b="1" dirty="0">
                <a:latin typeface="Times New Roman" panose="02020603050405020304" pitchFamily="18" charset="0"/>
                <a:cs typeface="Times New Roman" panose="02020603050405020304" pitchFamily="18" charset="0"/>
              </a:rPr>
              <a:t>=(12, 6</a:t>
            </a:r>
            <a:r>
              <a:rPr lang="en-GB" b="1" dirty="0" smtClean="0">
                <a:latin typeface="Times New Roman" panose="02020603050405020304" pitchFamily="18" charset="0"/>
                <a:cs typeface="Times New Roman" panose="02020603050405020304" pitchFamily="18" charset="0"/>
              </a:rPr>
              <a:t>))</a:t>
            </a:r>
          </a:p>
          <a:p>
            <a:pPr marL="0" indent="0">
              <a:buNone/>
            </a:pPr>
            <a:r>
              <a:rPr lang="en-GB" b="1" i="1" dirty="0" smtClean="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Reverse the order of </a:t>
            </a:r>
            <a:r>
              <a:rPr lang="en-GB" b="1" i="1" dirty="0" smtClean="0">
                <a:latin typeface="Times New Roman" panose="02020603050405020304" pitchFamily="18" charset="0"/>
                <a:cs typeface="Times New Roman" panose="02020603050405020304" pitchFamily="18" charset="0"/>
              </a:rPr>
              <a:t>entities</a:t>
            </a:r>
          </a:p>
          <a:p>
            <a:pPr marL="0" indent="0">
              <a:buNone/>
            </a:pPr>
            <a:r>
              <a:rPr lang="en-GB" b="1" dirty="0" smtClean="0">
                <a:latin typeface="Times New Roman" panose="02020603050405020304" pitchFamily="18" charset="0"/>
                <a:cs typeface="Times New Roman" panose="02020603050405020304" pitchFamily="18" charset="0"/>
              </a:rPr>
              <a:t>entities </a:t>
            </a:r>
            <a:r>
              <a:rPr lang="en-GB" b="1" dirty="0">
                <a:latin typeface="Times New Roman" panose="02020603050405020304" pitchFamily="18" charset="0"/>
                <a:cs typeface="Times New Roman" panose="02020603050405020304" pitchFamily="18" charset="0"/>
              </a:rPr>
              <a:t>= entities[::-1</a:t>
            </a:r>
            <a:r>
              <a:rPr lang="en-GB" b="1"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674307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78733"/>
            <a:ext cx="8761413" cy="1331089"/>
          </a:xfrm>
        </p:spPr>
        <p:txBody>
          <a:bodyPr/>
          <a:lstStyle/>
          <a:p>
            <a:r>
              <a:rPr lang="en-GB" dirty="0" smtClean="0">
                <a:solidFill>
                  <a:srgbClr val="FF0000"/>
                </a:solidFill>
                <a:latin typeface="Times New Roman" panose="02020603050405020304" pitchFamily="18" charset="0"/>
                <a:cs typeface="Times New Roman" panose="02020603050405020304" pitchFamily="18" charset="0"/>
              </a:rPr>
              <a:t/>
            </a:r>
            <a:br>
              <a:rPr lang="en-GB" dirty="0" smtClean="0">
                <a:solidFill>
                  <a:srgbClr val="FF0000"/>
                </a:solidFill>
                <a:latin typeface="Times New Roman" panose="02020603050405020304" pitchFamily="18" charset="0"/>
                <a:cs typeface="Times New Roman" panose="02020603050405020304" pitchFamily="18" charset="0"/>
              </a:rPr>
            </a:br>
            <a:r>
              <a:rPr lang="en-GB" dirty="0" smtClean="0">
                <a:solidFill>
                  <a:srgbClr val="FF0000"/>
                </a:solidFill>
                <a:latin typeface="Times New Roman" panose="02020603050405020304" pitchFamily="18" charset="0"/>
                <a:cs typeface="Times New Roman" panose="02020603050405020304" pitchFamily="18" charset="0"/>
              </a:rPr>
              <a:t>VISUALIZATION </a:t>
            </a:r>
            <a:r>
              <a:rPr lang="en-GB" dirty="0">
                <a:solidFill>
                  <a:srgbClr val="FF0000"/>
                </a:solidFill>
                <a:latin typeface="Times New Roman" panose="02020603050405020304" pitchFamily="18" charset="0"/>
                <a:cs typeface="Times New Roman" panose="02020603050405020304" pitchFamily="18" charset="0"/>
              </a:rPr>
              <a:t>DASHBOARD</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Distribution of Text Length</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endParaRPr lang="en-GB" dirty="0"/>
          </a:p>
        </p:txBody>
      </p:sp>
      <p:sp>
        <p:nvSpPr>
          <p:cNvPr id="3" name="Content Placeholder 2"/>
          <p:cNvSpPr>
            <a:spLocks noGrp="1"/>
          </p:cNvSpPr>
          <p:nvPr>
            <p:ph idx="1"/>
          </p:nvPr>
        </p:nvSpPr>
        <p:spPr>
          <a:xfrm>
            <a:off x="0" y="2603500"/>
            <a:ext cx="12107119" cy="4254500"/>
          </a:xfrm>
        </p:spPr>
        <p:txBody>
          <a:bodyPr>
            <a:normAutofit lnSpcReduction="10000"/>
          </a:bodyPr>
          <a:lstStyle/>
          <a:p>
            <a:pPr marL="0" indent="0">
              <a:buNone/>
            </a:pPr>
            <a:r>
              <a:rPr lang="en-GB" b="1" dirty="0">
                <a:latin typeface="Times New Roman" panose="02020603050405020304" pitchFamily="18" charset="0"/>
                <a:cs typeface="Times New Roman" panose="02020603050405020304" pitchFamily="18" charset="0"/>
              </a:rPr>
              <a:t>for entity in entities:    </a:t>
            </a:r>
          </a:p>
          <a:p>
            <a:pPr marL="0" indent="0">
              <a:buNone/>
            </a:pPr>
            <a:r>
              <a:rPr lang="en-GB" b="1" dirty="0">
                <a:latin typeface="Times New Roman" panose="02020603050405020304" pitchFamily="18" charset="0"/>
                <a:cs typeface="Times New Roman" panose="02020603050405020304" pitchFamily="18" charset="0"/>
              </a:rPr>
              <a:t>      entity_sentiment_mean = training_data[training_data['Borderlands'] == entity]['</a:t>
            </a:r>
            <a:r>
              <a:rPr lang="en-GB" b="1" dirty="0" err="1">
                <a:latin typeface="Times New Roman" panose="02020603050405020304" pitchFamily="18" charset="0"/>
                <a:cs typeface="Times New Roman" panose="02020603050405020304" pitchFamily="18" charset="0"/>
              </a:rPr>
              <a:t>Sentiment_Encoded</a:t>
            </a:r>
            <a:r>
              <a:rPr lang="en-GB" b="1" dirty="0">
                <a:latin typeface="Times New Roman" panose="02020603050405020304" pitchFamily="18" charset="0"/>
                <a:cs typeface="Times New Roman" panose="02020603050405020304" pitchFamily="18" charset="0"/>
              </a:rPr>
              <a:t>'].mean()    </a:t>
            </a:r>
          </a:p>
          <a:p>
            <a:pPr marL="0" indent="0">
              <a:buNone/>
            </a:pPr>
            <a:r>
              <a:rPr lang="en-GB" b="1" dirty="0">
                <a:latin typeface="Times New Roman" panose="02020603050405020304" pitchFamily="18" charset="0"/>
                <a:cs typeface="Times New Roman" panose="02020603050405020304" pitchFamily="18" charset="0"/>
              </a:rPr>
              <a:t>      plt.bar(entity, entity_sentiment_mean, label=entity)</a:t>
            </a:r>
          </a:p>
          <a:p>
            <a:pPr marL="0" indent="0">
              <a:buNone/>
            </a:pPr>
            <a:r>
              <a:rPr lang="en-GB" b="1" dirty="0">
                <a:latin typeface="Times New Roman" panose="02020603050405020304" pitchFamily="18" charset="0"/>
                <a:cs typeface="Times New Roman" panose="02020603050405020304" pitchFamily="18" charset="0"/>
              </a:rPr>
              <a:t>plt.title('Mean Entity Sentiment')</a:t>
            </a:r>
          </a:p>
          <a:p>
            <a:pPr marL="0" indent="0">
              <a:buNone/>
            </a:pPr>
            <a:r>
              <a:rPr lang="en-GB" b="1" dirty="0">
                <a:latin typeface="Times New Roman" panose="02020603050405020304" pitchFamily="18" charset="0"/>
                <a:cs typeface="Times New Roman" panose="02020603050405020304" pitchFamily="18" charset="0"/>
              </a:rPr>
              <a:t>plt.xlabel('Entity')</a:t>
            </a:r>
          </a:p>
          <a:p>
            <a:pPr marL="0" indent="0">
              <a:buNone/>
            </a:pPr>
            <a:r>
              <a:rPr lang="en-GB" b="1" dirty="0">
                <a:latin typeface="Times New Roman" panose="02020603050405020304" pitchFamily="18" charset="0"/>
                <a:cs typeface="Times New Roman" panose="02020603050405020304" pitchFamily="18" charset="0"/>
              </a:rPr>
              <a:t>plt.ylabel('Mean Sentiment')</a:t>
            </a:r>
          </a:p>
          <a:p>
            <a:pPr marL="0" indent="0">
              <a:buNone/>
            </a:pPr>
            <a:r>
              <a:rPr lang="en-GB" b="1" dirty="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Rotate labels on X-axis vertically</a:t>
            </a:r>
          </a:p>
          <a:p>
            <a:pPr marL="0" indent="0">
              <a:buNone/>
            </a:pPr>
            <a:r>
              <a:rPr lang="en-GB" b="1" dirty="0">
                <a:latin typeface="Times New Roman" panose="02020603050405020304" pitchFamily="18" charset="0"/>
                <a:cs typeface="Times New Roman" panose="02020603050405020304" pitchFamily="18" charset="0"/>
              </a:rPr>
              <a:t>plt.xticks(rotation=90)</a:t>
            </a:r>
          </a:p>
          <a:p>
            <a:pPr marL="0" indent="0">
              <a:buNone/>
            </a:pPr>
            <a:r>
              <a:rPr lang="en-GB" b="1" dirty="0">
                <a:latin typeface="Times New Roman" panose="02020603050405020304" pitchFamily="18" charset="0"/>
                <a:cs typeface="Times New Roman" panose="02020603050405020304" pitchFamily="18" charset="0"/>
              </a:rPr>
              <a:t>plt.legend(</a:t>
            </a:r>
            <a:r>
              <a:rPr lang="en-GB" b="1" dirty="0" err="1">
                <a:latin typeface="Times New Roman" panose="02020603050405020304" pitchFamily="18" charset="0"/>
                <a:cs typeface="Times New Roman" panose="02020603050405020304" pitchFamily="18" charset="0"/>
              </a:rPr>
              <a:t>bbox_to_anchor</a:t>
            </a:r>
            <a:r>
              <a:rPr lang="en-GB" b="1" dirty="0">
                <a:latin typeface="Times New Roman" panose="02020603050405020304" pitchFamily="18" charset="0"/>
                <a:cs typeface="Times New Roman" panose="02020603050405020304" pitchFamily="18" charset="0"/>
              </a:rPr>
              <a:t>=(1.05, 1), loc='upper left')</a:t>
            </a:r>
          </a:p>
          <a:p>
            <a:pPr marL="0" indent="0">
              <a:buNone/>
            </a:pPr>
            <a:r>
              <a:rPr lang="en-GB" b="1" dirty="0">
                <a:latin typeface="Times New Roman" panose="02020603050405020304" pitchFamily="18" charset="0"/>
                <a:cs typeface="Times New Roman" panose="02020603050405020304" pitchFamily="18" charset="0"/>
              </a:rPr>
              <a:t>plt.tight_layout()  # Adjust layout to prevent overlap</a:t>
            </a:r>
          </a:p>
          <a:p>
            <a:pPr marL="0" indent="0">
              <a:buNone/>
            </a:pPr>
            <a:r>
              <a:rPr lang="en-GB" b="1" dirty="0">
                <a:latin typeface="Times New Roman" panose="02020603050405020304" pitchFamily="18" charset="0"/>
                <a:cs typeface="Times New Roman" panose="02020603050405020304" pitchFamily="18" charset="0"/>
              </a:rPr>
              <a:t>plt.show()</a:t>
            </a:r>
          </a:p>
          <a:p>
            <a:endParaRPr lang="en-GB" dirty="0"/>
          </a:p>
        </p:txBody>
      </p:sp>
    </p:spTree>
    <p:extLst>
      <p:ext uri="{BB962C8B-B14F-4D97-AF65-F5344CB8AC3E}">
        <p14:creationId xmlns:p14="http://schemas.microsoft.com/office/powerpoint/2010/main" val="21191621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67159"/>
            <a:ext cx="8761413" cy="1423687"/>
          </a:xfrm>
        </p:spPr>
        <p:txBody>
          <a:bodyPr/>
          <a:lstStyle/>
          <a:p>
            <a:r>
              <a:rPr lang="en-GB" dirty="0" smtClean="0">
                <a:solidFill>
                  <a:srgbClr val="FF0000"/>
                </a:solidFill>
                <a:latin typeface="Times New Roman" panose="02020603050405020304" pitchFamily="18" charset="0"/>
                <a:cs typeface="Times New Roman" panose="02020603050405020304" pitchFamily="18" charset="0"/>
              </a:rPr>
              <a:t/>
            </a:r>
            <a:br>
              <a:rPr lang="en-GB" dirty="0" smtClean="0">
                <a:solidFill>
                  <a:srgbClr val="FF0000"/>
                </a:solidFill>
                <a:latin typeface="Times New Roman" panose="02020603050405020304" pitchFamily="18" charset="0"/>
                <a:cs typeface="Times New Roman" panose="02020603050405020304" pitchFamily="18" charset="0"/>
              </a:rPr>
            </a:br>
            <a:r>
              <a:rPr lang="en-GB" dirty="0" smtClean="0">
                <a:solidFill>
                  <a:srgbClr val="FF0000"/>
                </a:solidFill>
                <a:latin typeface="Times New Roman" panose="02020603050405020304" pitchFamily="18" charset="0"/>
                <a:cs typeface="Times New Roman" panose="02020603050405020304" pitchFamily="18" charset="0"/>
              </a:rPr>
              <a:t>VISUALIZATION </a:t>
            </a:r>
            <a:r>
              <a:rPr lang="en-GB" dirty="0">
                <a:solidFill>
                  <a:srgbClr val="FF0000"/>
                </a:solidFill>
                <a:latin typeface="Times New Roman" panose="02020603050405020304" pitchFamily="18" charset="0"/>
                <a:cs typeface="Times New Roman" panose="02020603050405020304" pitchFamily="18" charset="0"/>
              </a:rPr>
              <a:t>DASHBOARD</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Distribution of Text Length</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endParaRPr lang="en-GB" dirty="0"/>
          </a:p>
        </p:txBody>
      </p:sp>
      <p:pic>
        <p:nvPicPr>
          <p:cNvPr id="4" name="Content Placeholder 3"/>
          <p:cNvPicPr>
            <a:picLocks noGrp="1" noChangeAspect="1"/>
          </p:cNvPicPr>
          <p:nvPr>
            <p:ph idx="1"/>
          </p:nvPr>
        </p:nvPicPr>
        <p:blipFill>
          <a:blip r:embed="rId2"/>
          <a:stretch>
            <a:fillRect/>
          </a:stretch>
        </p:blipFill>
        <p:spPr>
          <a:xfrm>
            <a:off x="-11575" y="2314937"/>
            <a:ext cx="11713581" cy="4543063"/>
          </a:xfrm>
          <a:prstGeom prst="rect">
            <a:avLst/>
          </a:prstGeom>
        </p:spPr>
      </p:pic>
    </p:spTree>
    <p:extLst>
      <p:ext uri="{BB962C8B-B14F-4D97-AF65-F5344CB8AC3E}">
        <p14:creationId xmlns:p14="http://schemas.microsoft.com/office/powerpoint/2010/main" val="35687834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682906"/>
            <a:ext cx="8761413" cy="997726"/>
          </a:xfrm>
        </p:spPr>
        <p:txBody>
          <a:bodyPr/>
          <a:lstStyle/>
          <a:p>
            <a:r>
              <a:rPr lang="en-GB" b="1" dirty="0" smtClean="0"/>
              <a:t/>
            </a:r>
            <a:br>
              <a:rPr lang="en-GB" b="1" dirty="0" smtClean="0"/>
            </a:br>
            <a:r>
              <a:rPr lang="en-GB" dirty="0" smtClean="0">
                <a:solidFill>
                  <a:srgbClr val="FF0000"/>
                </a:solidFill>
                <a:latin typeface="Times New Roman" panose="02020603050405020304" pitchFamily="18" charset="0"/>
                <a:cs typeface="Times New Roman" panose="02020603050405020304" pitchFamily="18" charset="0"/>
              </a:rPr>
              <a:t>Recommendations</a:t>
            </a:r>
            <a:r>
              <a:rPr lang="en-GB" dirty="0">
                <a:solidFill>
                  <a:srgbClr val="FF0000"/>
                </a:solidFill>
                <a:latin typeface="Times New Roman" panose="02020603050405020304" pitchFamily="18" charset="0"/>
                <a:cs typeface="Times New Roman" panose="02020603050405020304" pitchFamily="18" charset="0"/>
              </a:rPr>
              <a:t>:</a:t>
            </a:r>
            <a:br>
              <a:rPr lang="en-GB" dirty="0">
                <a:solidFill>
                  <a:srgbClr val="FF0000"/>
                </a:solidFill>
                <a:latin typeface="Times New Roman" panose="02020603050405020304" pitchFamily="18" charset="0"/>
                <a:cs typeface="Times New Roman" panose="02020603050405020304" pitchFamily="18" charset="0"/>
              </a:rPr>
            </a:br>
            <a:endParaRPr lang="en-GB"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303362"/>
            <a:ext cx="12192000" cy="4554638"/>
          </a:xfrm>
        </p:spPr>
        <p:txBody>
          <a:bodyPr>
            <a:normAutofit/>
          </a:bodyPr>
          <a:lstStyle/>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Based </a:t>
            </a:r>
            <a:r>
              <a:rPr lang="en-US" b="1" dirty="0">
                <a:latin typeface="Times New Roman" panose="02020603050405020304" pitchFamily="18" charset="0"/>
                <a:cs typeface="Times New Roman" panose="02020603050405020304" pitchFamily="18" charset="0"/>
              </a:rPr>
              <a:t>on the analysis findings, we can offer actionable recommendations to content creators or marketers to </a:t>
            </a:r>
            <a:r>
              <a:rPr lang="en-US" b="1" dirty="0" smtClean="0">
                <a:latin typeface="Times New Roman" panose="02020603050405020304" pitchFamily="18" charset="0"/>
                <a:cs typeface="Times New Roman" panose="02020603050405020304" pitchFamily="18" charset="0"/>
              </a:rPr>
              <a:t>enhance </a:t>
            </a:r>
            <a:r>
              <a:rPr lang="en-US" b="1" dirty="0">
                <a:latin typeface="Times New Roman" panose="02020603050405020304" pitchFamily="18" charset="0"/>
                <a:cs typeface="Times New Roman" panose="02020603050405020304" pitchFamily="18" charset="0"/>
              </a:rPr>
              <a:t>engagement and satisfaction on YouTube. These recommendations could include</a:t>
            </a:r>
            <a:r>
              <a:rPr lang="en-US" b="1" dirty="0" smtClean="0">
                <a:latin typeface="Times New Roman" panose="02020603050405020304" pitchFamily="18" charset="0"/>
                <a:cs typeface="Times New Roman" panose="02020603050405020304" pitchFamily="18" charset="0"/>
              </a:rPr>
              <a:t>:</a:t>
            </a:r>
          </a:p>
          <a:p>
            <a:pPr marL="0" indent="0">
              <a:buNone/>
            </a:pP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1. Identifying popular topics or themes that generate positive sentiment and creating more content around them</a:t>
            </a:r>
            <a:r>
              <a:rPr lang="en-US" b="1" dirty="0" smtClean="0">
                <a:latin typeface="Times New Roman" panose="02020603050405020304" pitchFamily="18" charset="0"/>
                <a:cs typeface="Times New Roman" panose="02020603050405020304" pitchFamily="18" charset="0"/>
              </a:rPr>
              <a:t>.</a:t>
            </a:r>
          </a:p>
          <a:p>
            <a:pPr marL="0" indent="0">
              <a:buNone/>
            </a:pP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2. Content creators and marketers can use the TfidfVectorizer-based model(because of its higher Top-1 Classification </a:t>
            </a:r>
            <a:r>
              <a:rPr lang="en-US" b="1" dirty="0" smtClean="0">
                <a:latin typeface="Times New Roman" panose="02020603050405020304" pitchFamily="18" charset="0"/>
                <a:cs typeface="Times New Roman" panose="02020603050405020304" pitchFamily="18" charset="0"/>
              </a:rPr>
              <a:t>Accuracy) to </a:t>
            </a:r>
            <a:r>
              <a:rPr lang="en-US" b="1" dirty="0">
                <a:latin typeface="Times New Roman" panose="02020603050405020304" pitchFamily="18" charset="0"/>
                <a:cs typeface="Times New Roman" panose="02020603050405020304" pitchFamily="18" charset="0"/>
              </a:rPr>
              <a:t>gain valuable insights into audience sentiment and tailor their strategies accordingly to enhance </a:t>
            </a:r>
            <a:r>
              <a:rPr lang="en-US" b="1" dirty="0" smtClean="0">
                <a:latin typeface="Times New Roman" panose="02020603050405020304" pitchFamily="18" charset="0"/>
                <a:cs typeface="Times New Roman" panose="02020603050405020304" pitchFamily="18" charset="0"/>
              </a:rPr>
              <a:t>engagement and </a:t>
            </a:r>
            <a:r>
              <a:rPr lang="en-US" b="1" dirty="0">
                <a:latin typeface="Times New Roman" panose="02020603050405020304" pitchFamily="18" charset="0"/>
                <a:cs typeface="Times New Roman" panose="02020603050405020304" pitchFamily="18" charset="0"/>
              </a:rPr>
              <a:t>satisfaction on the platform</a:t>
            </a:r>
            <a:r>
              <a:rPr lang="en-US" b="1" dirty="0" smtClean="0">
                <a:latin typeface="Times New Roman" panose="02020603050405020304" pitchFamily="18" charset="0"/>
                <a:cs typeface="Times New Roman" panose="02020603050405020304" pitchFamily="18" charset="0"/>
              </a:rPr>
              <a:t>.</a:t>
            </a:r>
          </a:p>
          <a:p>
            <a:pPr marL="0" indent="0">
              <a:buNone/>
            </a:pP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3. Addressing common issues or concerns highlighted in negative sentiment comments to improve audience satisfaction</a:t>
            </a:r>
            <a:r>
              <a:rPr lang="en-US" b="1" dirty="0" smtClean="0">
                <a:latin typeface="Times New Roman" panose="02020603050405020304" pitchFamily="18" charset="0"/>
                <a:cs typeface="Times New Roman" panose="02020603050405020304" pitchFamily="18" charset="0"/>
              </a:rPr>
              <a:t>.</a:t>
            </a:r>
          </a:p>
          <a:p>
            <a:pPr marL="0" indent="0">
              <a:buNone/>
            </a:pP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4. Engaging with the audience by responding to comments, addressing feedback, and fostering a sense of community</a:t>
            </a:r>
            <a:r>
              <a:rPr lang="en-US" b="1" dirty="0" smtClean="0">
                <a:latin typeface="Times New Roman" panose="02020603050405020304" pitchFamily="18" charset="0"/>
                <a:cs typeface="Times New Roman" panose="02020603050405020304" pitchFamily="18" charset="0"/>
              </a:rPr>
              <a:t>.</a:t>
            </a:r>
          </a:p>
          <a:p>
            <a:pPr marL="0" indent="0">
              <a:buNone/>
            </a:pP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5. Experimenting with different content formats, styles, or delivery methods to better resonate with the audience</a:t>
            </a:r>
            <a:r>
              <a:rPr lang="en-US" b="1" dirty="0" smtClean="0">
                <a:latin typeface="Times New Roman" panose="02020603050405020304" pitchFamily="18" charset="0"/>
                <a:cs typeface="Times New Roman" panose="02020603050405020304" pitchFamily="18" charset="0"/>
              </a:rPr>
              <a:t>.</a:t>
            </a:r>
          </a:p>
          <a:p>
            <a:pPr marL="0" indent="0">
              <a:buNone/>
            </a:pPr>
            <a:r>
              <a:rPr lang="en-US" b="1" dirty="0" smtClean="0">
                <a:latin typeface="Times New Roman" panose="02020603050405020304" pitchFamily="18" charset="0"/>
                <a:cs typeface="Times New Roman" panose="02020603050405020304" pitchFamily="18" charset="0"/>
              </a:rPr>
              <a:t>  6</a:t>
            </a:r>
            <a:r>
              <a:rPr lang="en-US" b="1" dirty="0">
                <a:latin typeface="Times New Roman" panose="02020603050405020304" pitchFamily="18" charset="0"/>
                <a:cs typeface="Times New Roman" panose="02020603050405020304" pitchFamily="18" charset="0"/>
              </a:rPr>
              <a:t>. Leveraging insights from sentiment analysis to tailor marketing strategies and promotional campaigns effectively.</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15566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7"/>
            <a:ext cx="8761413" cy="3945573"/>
          </a:xfrm>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                    </a:t>
            </a:r>
            <a:br>
              <a:rPr lang="en-US" b="1" dirty="0" smtClean="0">
                <a:solidFill>
                  <a:srgbClr val="FF0000"/>
                </a:solidFill>
                <a:latin typeface="Times New Roman" panose="02020603050405020304" pitchFamily="18" charset="0"/>
                <a:cs typeface="Times New Roman" panose="02020603050405020304" pitchFamily="18" charset="0"/>
              </a:rPr>
            </a:br>
            <a:r>
              <a:rPr lang="en-US" b="1" dirty="0">
                <a:solidFill>
                  <a:srgbClr val="FF0000"/>
                </a:solidFill>
                <a:latin typeface="Times New Roman" panose="02020603050405020304" pitchFamily="18" charset="0"/>
                <a:cs typeface="Times New Roman" panose="02020603050405020304" pitchFamily="18" charset="0"/>
              </a:rPr>
              <a:t/>
            </a:r>
            <a:br>
              <a:rPr lang="en-US" b="1" dirty="0">
                <a:solidFill>
                  <a:srgbClr val="FF0000"/>
                </a:solidFill>
                <a:latin typeface="Times New Roman" panose="02020603050405020304" pitchFamily="18" charset="0"/>
                <a:cs typeface="Times New Roman" panose="02020603050405020304" pitchFamily="18" charset="0"/>
              </a:rPr>
            </a:br>
            <a:r>
              <a:rPr lang="en-US" b="1" dirty="0" smtClean="0">
                <a:solidFill>
                  <a:srgbClr val="FF0000"/>
                </a:solidFill>
                <a:latin typeface="Times New Roman" panose="02020603050405020304" pitchFamily="18" charset="0"/>
                <a:cs typeface="Times New Roman" panose="02020603050405020304" pitchFamily="18" charset="0"/>
              </a:rPr>
              <a:t/>
            </a:r>
            <a:br>
              <a:rPr lang="en-US" b="1" dirty="0" smtClean="0">
                <a:solidFill>
                  <a:srgbClr val="FF0000"/>
                </a:solidFill>
                <a:latin typeface="Times New Roman" panose="02020603050405020304" pitchFamily="18" charset="0"/>
                <a:cs typeface="Times New Roman" panose="02020603050405020304" pitchFamily="18" charset="0"/>
              </a:rPr>
            </a:br>
            <a:r>
              <a:rPr lang="en-US" b="1" dirty="0">
                <a:solidFill>
                  <a:srgbClr val="FF0000"/>
                </a:solidFill>
                <a:latin typeface="Times New Roman" panose="02020603050405020304" pitchFamily="18" charset="0"/>
                <a:cs typeface="Times New Roman" panose="02020603050405020304" pitchFamily="18" charset="0"/>
              </a:rPr>
              <a:t> </a:t>
            </a:r>
            <a:r>
              <a:rPr lang="en-US" b="1" dirty="0" smtClean="0">
                <a:solidFill>
                  <a:srgbClr val="FF0000"/>
                </a:solidFill>
                <a:latin typeface="Times New Roman" panose="02020603050405020304" pitchFamily="18" charset="0"/>
                <a:cs typeface="Times New Roman" panose="02020603050405020304" pitchFamily="18" charset="0"/>
              </a:rPr>
              <a:t>                               </a:t>
            </a:r>
            <a:r>
              <a:rPr lang="en-US" sz="4400" b="1" dirty="0" smtClean="0">
                <a:solidFill>
                  <a:srgbClr val="FF0000"/>
                </a:solidFill>
                <a:latin typeface="Times New Roman" panose="02020603050405020304" pitchFamily="18" charset="0"/>
                <a:cs typeface="Times New Roman" panose="02020603050405020304" pitchFamily="18" charset="0"/>
              </a:rPr>
              <a:t>Thank You</a:t>
            </a:r>
            <a:endParaRPr lang="en-GB" sz="4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1657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output:</a:t>
            </a:r>
            <a:endParaRPr lang="en-GB" b="1"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73890" y="2225964"/>
            <a:ext cx="12025745" cy="4254684"/>
          </a:xfrm>
          <a:prstGeom prst="rect">
            <a:avLst/>
          </a:prstGeom>
        </p:spPr>
      </p:pic>
    </p:spTree>
    <p:extLst>
      <p:ext uri="{BB962C8B-B14F-4D97-AF65-F5344CB8AC3E}">
        <p14:creationId xmlns:p14="http://schemas.microsoft.com/office/powerpoint/2010/main" val="38551612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output cont’d</a:t>
            </a:r>
            <a:endParaRPr lang="en-GB" b="1"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895926" y="2603500"/>
            <a:ext cx="10224656" cy="4254500"/>
          </a:xfrm>
          <a:prstGeom prst="rect">
            <a:avLst/>
          </a:prstGeom>
        </p:spPr>
      </p:pic>
    </p:spTree>
    <p:extLst>
      <p:ext uri="{BB962C8B-B14F-4D97-AF65-F5344CB8AC3E}">
        <p14:creationId xmlns:p14="http://schemas.microsoft.com/office/powerpoint/2010/main" val="2619868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output cont’d</a:t>
            </a:r>
            <a:endParaRPr lang="en-GB" b="1"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951344" y="3001962"/>
            <a:ext cx="10169237" cy="3426547"/>
          </a:xfrm>
          <a:prstGeom prst="rect">
            <a:avLst/>
          </a:prstGeom>
        </p:spPr>
      </p:pic>
    </p:spTree>
    <p:extLst>
      <p:ext uri="{BB962C8B-B14F-4D97-AF65-F5344CB8AC3E}">
        <p14:creationId xmlns:p14="http://schemas.microsoft.com/office/powerpoint/2010/main" val="3586444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output cont’d</a:t>
            </a:r>
            <a:endParaRPr lang="en-GB" b="1"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406400" y="2179782"/>
            <a:ext cx="11323782" cy="4678218"/>
          </a:xfrm>
          <a:prstGeom prst="rect">
            <a:avLst/>
          </a:prstGeom>
        </p:spPr>
      </p:pic>
    </p:spTree>
    <p:extLst>
      <p:ext uri="{BB962C8B-B14F-4D97-AF65-F5344CB8AC3E}">
        <p14:creationId xmlns:p14="http://schemas.microsoft.com/office/powerpoint/2010/main" val="14501971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1580</TotalTime>
  <Words>3042</Words>
  <Application>Microsoft Office PowerPoint</Application>
  <PresentationFormat>Widescreen</PresentationFormat>
  <Paragraphs>367</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Century Gothic</vt:lpstr>
      <vt:lpstr>Times New Roman</vt:lpstr>
      <vt:lpstr>Wingdings 3</vt:lpstr>
      <vt:lpstr>Ion Boardroom</vt:lpstr>
      <vt:lpstr>ENTITY-LEVEL SENTIMENT ANALYSIS ON YOUTUBE COMMENTS     </vt:lpstr>
      <vt:lpstr> Project Objective:  </vt:lpstr>
      <vt:lpstr>Data Collection: Two datasets given in csv format</vt:lpstr>
      <vt:lpstr>Data Exploration:</vt:lpstr>
      <vt:lpstr>twitter_training data</vt:lpstr>
      <vt:lpstr>output:</vt:lpstr>
      <vt:lpstr>output cont’d</vt:lpstr>
      <vt:lpstr>output cont’d</vt:lpstr>
      <vt:lpstr>output cont’d</vt:lpstr>
      <vt:lpstr>Data Preprocessing:</vt:lpstr>
      <vt:lpstr>Output of Preprocessing:</vt:lpstr>
      <vt:lpstr>Output of Preprocessing cont’d</vt:lpstr>
      <vt:lpstr>Model Development:</vt:lpstr>
      <vt:lpstr>Model Development cont’d</vt:lpstr>
      <vt:lpstr>The code:</vt:lpstr>
      <vt:lpstr>Output of Model Development:</vt:lpstr>
      <vt:lpstr>Output of Model Development cont’d</vt:lpstr>
      <vt:lpstr>training machine learning models for sentiment analysis</vt:lpstr>
      <vt:lpstr>Machine Learning Model cont’d</vt:lpstr>
      <vt:lpstr>TF-IDF Vectorizer with ML Algorithm: </vt:lpstr>
      <vt:lpstr>TF-IDF Vectorizer with ML Algorithm cont’d</vt:lpstr>
      <vt:lpstr>TF-IDF Vectorizer with ML Algorithm cont’d</vt:lpstr>
      <vt:lpstr> LSTM with TensorFlow Keras API: </vt:lpstr>
      <vt:lpstr>LSTM with TensorFlow Keras API cont’d</vt:lpstr>
      <vt:lpstr>LSTM with TensorFlow Keras API cont’d</vt:lpstr>
      <vt:lpstr>LSTM with TensorFlow Keras API cont’d</vt:lpstr>
      <vt:lpstr>LSTM with TensorFlow Keras API (Output) </vt:lpstr>
      <vt:lpstr> The performance of two different models for entity-level sentiment analysis on YouTube comments: </vt:lpstr>
      <vt:lpstr> The performance of two different models for entity-level sentiment analysis on YouTube comments: </vt:lpstr>
      <vt:lpstr> Sentiment Class Distribution: </vt:lpstr>
      <vt:lpstr>Sentiment Class Distribution cont’d</vt:lpstr>
      <vt:lpstr>Sentiment Class Distribution cont’d</vt:lpstr>
      <vt:lpstr> VISUALIZATION DASHBOARD  Sentiment Distribution by Entity: </vt:lpstr>
      <vt:lpstr> VISUALIZATION DASHBOARD  Sentiment Distribution by Entity: </vt:lpstr>
      <vt:lpstr> VISUALIZATION DASHBOARD  Comparison of Sentiment Analysis Methods: </vt:lpstr>
      <vt:lpstr> VISUALIZATION DASHBOARD  Comparison of Sentiment Analysis Methods: </vt:lpstr>
      <vt:lpstr> VISUALIZATION DASHBOARD  Word Clouds: </vt:lpstr>
      <vt:lpstr> VISUALIZATION DASHBOARD  Word Clouds cont’d </vt:lpstr>
      <vt:lpstr> VISUALIZATION DASHBOARD  Word Clouds cont’d </vt:lpstr>
      <vt:lpstr> VISUALIZATION DASHBOARD  Word Clouds cont’d </vt:lpstr>
      <vt:lpstr> VISUALIZATION DASHBOARD  Word Clouds cont’d </vt:lpstr>
      <vt:lpstr> VISUALIZATION DASHBOARD  Confusion Matrix: </vt:lpstr>
      <vt:lpstr> VISUALIZATION DASHBOARD  Confusion Matrix cont’d </vt:lpstr>
      <vt:lpstr> VISUALIZATION DASHBOARD  Confusion Matrix cont’d </vt:lpstr>
      <vt:lpstr> VISUALIZATION DASHBOARD  Confusion Matrix cont’d </vt:lpstr>
      <vt:lpstr> VISUALIZATION DASHBOARD  Confusion Matrix cont’d </vt:lpstr>
      <vt:lpstr> VISUALIZATION DASHBOARD  Confusion Matrix cont’d </vt:lpstr>
      <vt:lpstr> VISUALIZATION DASHBOARD  Distribution of Text Length </vt:lpstr>
      <vt:lpstr> VISUALIZATION DASHBOARD  Distribution of Text Length </vt:lpstr>
      <vt:lpstr> VISUALIZATION DASHBOARD  Distribution of Text Length </vt:lpstr>
      <vt:lpstr> VISUALIZATION DASHBOARD  Distribution of Text Length </vt:lpstr>
      <vt:lpstr> VISUALIZATION DASHBOARD  Distribution of Text Length </vt:lpstr>
      <vt:lpstr> Recommendations: </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ENTITY-LEVEL SENTIMENT ANALYSIS ON YOUTUBE COMMENTS</dc:title>
  <dc:creator>Microsoft account</dc:creator>
  <cp:lastModifiedBy>Microsoft account</cp:lastModifiedBy>
  <cp:revision>52</cp:revision>
  <dcterms:created xsi:type="dcterms:W3CDTF">2024-05-05T17:29:55Z</dcterms:created>
  <dcterms:modified xsi:type="dcterms:W3CDTF">2024-05-06T19:50:10Z</dcterms:modified>
</cp:coreProperties>
</file>