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06400"/>
            <a:ext cx="8825658" cy="4370981"/>
          </a:xfrm>
        </p:spPr>
        <p:txBody>
          <a:bodyPr/>
          <a:lstStyle/>
          <a:p>
            <a:r>
              <a:rPr lang="en-US" sz="3200" dirty="0">
                <a:solidFill>
                  <a:srgbClr val="FFFF00"/>
                </a:solidFill>
              </a:rPr>
              <a:t>Automated Skin Disease Classification </a:t>
            </a:r>
            <a:r>
              <a:rPr lang="en-US" sz="3200" dirty="0" smtClean="0">
                <a:solidFill>
                  <a:srgbClr val="FFFF00"/>
                </a:solidFill>
              </a:rPr>
              <a:t>using</a:t>
            </a:r>
            <a:br>
              <a:rPr lang="en-US" sz="3200" dirty="0" smtClean="0">
                <a:solidFill>
                  <a:srgbClr val="FFFF00"/>
                </a:solidFill>
              </a:rPr>
            </a:br>
            <a:r>
              <a:rPr lang="en-US" sz="3200" dirty="0" smtClean="0">
                <a:solidFill>
                  <a:srgbClr val="FFFF00"/>
                </a:solidFill>
              </a:rPr>
              <a:t>Deep Learning</a:t>
            </a:r>
            <a:br>
              <a:rPr lang="en-US" sz="3200" dirty="0" smtClean="0">
                <a:solidFill>
                  <a:srgbClr val="FFFF00"/>
                </a:solidFill>
              </a:rPr>
            </a:br>
            <a:r>
              <a:rPr lang="en-US" sz="3200" dirty="0">
                <a:solidFill>
                  <a:srgbClr val="FFFF00"/>
                </a:solidFill>
              </a:rPr>
              <a:t/>
            </a:r>
            <a:br>
              <a:rPr lang="en-US" sz="3200" dirty="0">
                <a:solidFill>
                  <a:srgbClr val="FFFF00"/>
                </a:solidFill>
              </a:rPr>
            </a:br>
            <a:r>
              <a:rPr lang="en-US" sz="3200" dirty="0">
                <a:solidFill>
                  <a:srgbClr val="FFFF00"/>
                </a:solidFill>
              </a:rPr>
              <a:t>Enhancing Diagnostic Accuracy and Patient </a:t>
            </a:r>
            <a:r>
              <a:rPr lang="en-US" sz="3200" dirty="0" smtClean="0">
                <a:solidFill>
                  <a:srgbClr val="FFFF00"/>
                </a:solidFill>
              </a:rPr>
              <a:t>Care</a:t>
            </a:r>
            <a:br>
              <a:rPr lang="en-US" sz="3200" dirty="0" smtClean="0">
                <a:solidFill>
                  <a:srgbClr val="FFFF00"/>
                </a:solidFill>
              </a:rPr>
            </a:br>
            <a:r>
              <a:rPr lang="en-US" sz="3200" dirty="0"/>
              <a:t/>
            </a:r>
            <a:br>
              <a:rPr lang="en-US" sz="3200" dirty="0"/>
            </a:br>
            <a:endParaRPr lang="en-GB" sz="3200" dirty="0"/>
          </a:p>
        </p:txBody>
      </p:sp>
      <p:sp>
        <p:nvSpPr>
          <p:cNvPr id="3" name="Subtitle 2"/>
          <p:cNvSpPr>
            <a:spLocks noGrp="1"/>
          </p:cNvSpPr>
          <p:nvPr>
            <p:ph type="subTitle" idx="1"/>
          </p:nvPr>
        </p:nvSpPr>
        <p:spPr/>
        <p:txBody>
          <a:bodyPr>
            <a:normAutofit fontScale="92500"/>
          </a:bodyPr>
          <a:lstStyle/>
          <a:p>
            <a:r>
              <a:rPr lang="en-US" dirty="0" smtClean="0"/>
              <a:t>                                                                                         </a:t>
            </a:r>
            <a:r>
              <a:rPr lang="en-US" b="1" dirty="0" smtClean="0">
                <a:solidFill>
                  <a:srgbClr val="00B0F0"/>
                </a:solidFill>
              </a:rPr>
              <a:t>Oluwole Ajakaye </a:t>
            </a:r>
          </a:p>
          <a:p>
            <a:r>
              <a:rPr lang="en-US" b="1" dirty="0" smtClean="0"/>
              <a:t>                                                                                                         </a:t>
            </a:r>
            <a:r>
              <a:rPr lang="en-US" dirty="0" smtClean="0"/>
              <a:t>May 2024                                                                                                                                                                                           </a:t>
            </a:r>
            <a:endParaRPr lang="en-GB" dirty="0"/>
          </a:p>
        </p:txBody>
      </p:sp>
    </p:spTree>
    <p:extLst>
      <p:ext uri="{BB962C8B-B14F-4D97-AF65-F5344CB8AC3E}">
        <p14:creationId xmlns:p14="http://schemas.microsoft.com/office/powerpoint/2010/main" val="42158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0373"/>
          </a:xfrm>
        </p:spPr>
        <p:txBody>
          <a:bodyPr/>
          <a:lstStyle/>
          <a:p>
            <a:r>
              <a:rPr lang="en-GB" sz="3600" b="1" dirty="0">
                <a:solidFill>
                  <a:srgbClr val="FFFF00"/>
                </a:solidFill>
                <a:latin typeface="Times New Roman" panose="02020603050405020304" pitchFamily="18" charset="0"/>
                <a:cs typeface="Times New Roman" panose="02020603050405020304" pitchFamily="18" charset="0"/>
              </a:rPr>
              <a:t>Results </a:t>
            </a:r>
            <a:r>
              <a:rPr lang="en-GB" sz="4400" b="1" dirty="0" smtClean="0">
                <a:latin typeface="Times New Roman" panose="02020603050405020304" pitchFamily="18" charset="0"/>
                <a:cs typeface="Times New Roman" panose="02020603050405020304" pitchFamily="18" charset="0"/>
              </a:rPr>
              <a:t> </a:t>
            </a:r>
            <a:endParaRPr lang="en-GB" dirty="0"/>
          </a:p>
        </p:txBody>
      </p:sp>
      <p:sp>
        <p:nvSpPr>
          <p:cNvPr id="3" name="Content Placeholder 2"/>
          <p:cNvSpPr>
            <a:spLocks noGrp="1"/>
          </p:cNvSpPr>
          <p:nvPr>
            <p:ph idx="1"/>
          </p:nvPr>
        </p:nvSpPr>
        <p:spPr/>
        <p:txBody>
          <a:bodyPr/>
          <a:lstStyle/>
          <a:p>
            <a:pPr lvl="0"/>
            <a:r>
              <a:rPr lang="en-GB" dirty="0">
                <a:latin typeface="Times New Roman" panose="02020603050405020304" pitchFamily="18" charset="0"/>
                <a:cs typeface="Times New Roman" panose="02020603050405020304" pitchFamily="18" charset="0"/>
              </a:rPr>
              <a:t>The output displayed in the diagrams above shows the model is performing well, achieving 100% accuracy on both the training and validation sets. The classification report also indicates perfect precision, recall, and F1-score for the single class in your dataset.</a:t>
            </a:r>
          </a:p>
          <a:p>
            <a:pPr lvl="0"/>
            <a:r>
              <a:rPr lang="en-GB" dirty="0">
                <a:latin typeface="Times New Roman" panose="02020603050405020304" pitchFamily="18" charset="0"/>
                <a:cs typeface="Times New Roman" panose="02020603050405020304" pitchFamily="18" charset="0"/>
              </a:rPr>
              <a:t>In the graph showing training history, both the accuracy and validation accuracy are above 0.90 for most of the epochs, which is a good sign. However, the validation accuracy appears to be slightly lower than the training accuracy throughout, which could be a sign of slight overfitting.</a:t>
            </a:r>
          </a:p>
          <a:p>
            <a:pPr marL="0" indent="0">
              <a:buNone/>
            </a:pPr>
            <a:endParaRPr lang="en-GB" dirty="0"/>
          </a:p>
        </p:txBody>
      </p:sp>
    </p:spTree>
    <p:extLst>
      <p:ext uri="{BB962C8B-B14F-4D97-AF65-F5344CB8AC3E}">
        <p14:creationId xmlns:p14="http://schemas.microsoft.com/office/powerpoint/2010/main" val="22273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8846"/>
          </a:xfrm>
        </p:spPr>
        <p:txBody>
          <a:bodyPr/>
          <a:lstStyle/>
          <a:p>
            <a:r>
              <a:rPr lang="en-GB" sz="3600" b="1" dirty="0">
                <a:solidFill>
                  <a:srgbClr val="FFFF00"/>
                </a:solidFill>
                <a:latin typeface="Times New Roman" panose="02020603050405020304" pitchFamily="18" charset="0"/>
                <a:cs typeface="Times New Roman" panose="02020603050405020304" pitchFamily="18" charset="0"/>
              </a:rPr>
              <a:t>Results</a:t>
            </a:r>
            <a:endParaRPr lang="en-GB" sz="3600" dirty="0">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9163" y="1311564"/>
            <a:ext cx="6123709" cy="5292436"/>
          </a:xfrm>
        </p:spPr>
      </p:pic>
    </p:spTree>
    <p:extLst>
      <p:ext uri="{BB962C8B-B14F-4D97-AF65-F5344CB8AC3E}">
        <p14:creationId xmlns:p14="http://schemas.microsoft.com/office/powerpoint/2010/main" val="253328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8009"/>
          </a:xfrm>
        </p:spPr>
        <p:txBody>
          <a:bodyPr/>
          <a:lstStyle/>
          <a:p>
            <a:r>
              <a:rPr lang="en-GB" sz="4400" b="1" dirty="0">
                <a:solidFill>
                  <a:srgbClr val="FFFF00"/>
                </a:solidFill>
                <a:latin typeface="Times New Roman" panose="02020603050405020304" pitchFamily="18" charset="0"/>
                <a:cs typeface="Times New Roman" panose="02020603050405020304" pitchFamily="18" charset="0"/>
              </a:rPr>
              <a:t>Results</a:t>
            </a:r>
            <a:endParaRPr lang="en-GB" dirty="0">
              <a:solidFill>
                <a:srgbClr val="FFFF00"/>
              </a:solidFill>
            </a:endParaRPr>
          </a:p>
        </p:txBody>
      </p:sp>
      <p:sp>
        <p:nvSpPr>
          <p:cNvPr id="3" name="Content Placeholder 2"/>
          <p:cNvSpPr>
            <a:spLocks noGrp="1"/>
          </p:cNvSpPr>
          <p:nvPr>
            <p:ph idx="1"/>
          </p:nvPr>
        </p:nvSpPr>
        <p:spPr>
          <a:xfrm>
            <a:off x="563418" y="1736436"/>
            <a:ext cx="11018982" cy="3602181"/>
          </a:xfrm>
        </p:spPr>
        <p:txBody>
          <a:bodyPr>
            <a:normAutofit/>
          </a:bodyPr>
          <a:lstStyle/>
          <a:p>
            <a:r>
              <a:rPr lang="en-GB" dirty="0">
                <a:latin typeface="Times New Roman" panose="02020603050405020304" pitchFamily="18" charset="0"/>
                <a:cs typeface="Times New Roman" panose="02020603050405020304" pitchFamily="18" charset="0"/>
              </a:rPr>
              <a:t>From the scatter plot, where the x-axis represents the number of predicted labels and the y-axis represents the number of true labels. Ideally, the data points would all fall on a diagonal line from the bottom left corner to the top right corner. This would indicate that the model is perfectly predicting the number of true labels. In this scatter plot, there are data points that are above and below the diagonal line. This means that the model is sometimes over-predicting the number of labels (predicting more labels than are actually there) and sometimes under-predicting the number of </a:t>
            </a:r>
            <a:r>
              <a:rPr lang="en-GB" dirty="0" smtClean="0">
                <a:latin typeface="Times New Roman" panose="02020603050405020304" pitchFamily="18" charset="0"/>
                <a:cs typeface="Times New Roman" panose="02020603050405020304" pitchFamily="18" charset="0"/>
              </a:rPr>
              <a:t>labels </a:t>
            </a:r>
          </a:p>
          <a:p>
            <a:endParaRPr lang="en-US"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2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FFFF00"/>
                </a:solidFill>
                <a:latin typeface="Times New Roman" panose="02020603050405020304" pitchFamily="18" charset="0"/>
                <a:cs typeface="Times New Roman" panose="02020603050405020304" pitchFamily="18" charset="0"/>
              </a:rPr>
              <a:t>Example predictions and visualizations.</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1584" r="31584"/>
          <a:stretch>
            <a:fillRect/>
          </a:stretch>
        </p:blipFill>
        <p:spPr>
          <a:xfrm>
            <a:off x="5634182" y="323273"/>
            <a:ext cx="6345381" cy="6206836"/>
          </a:xfrm>
        </p:spPr>
      </p:pic>
      <p:sp>
        <p:nvSpPr>
          <p:cNvPr id="4" name="Text Placeholder 3"/>
          <p:cNvSpPr>
            <a:spLocks noGrp="1"/>
          </p:cNvSpPr>
          <p:nvPr>
            <p:ph type="body" sz="half" idx="2"/>
          </p:nvPr>
        </p:nvSpPr>
        <p:spPr>
          <a:xfrm>
            <a:off x="1154954" y="3657600"/>
            <a:ext cx="5084979" cy="692727"/>
          </a:xfrm>
        </p:spPr>
        <p:txBody>
          <a:bodyPr>
            <a:noAutofit/>
          </a:bodyPr>
          <a:lstStyle/>
          <a:p>
            <a:r>
              <a:rPr lang="en-GB" sz="2000" b="1" dirty="0">
                <a:latin typeface="Times New Roman" panose="02020603050405020304" pitchFamily="18" charset="0"/>
                <a:cs typeface="Times New Roman" panose="02020603050405020304" pitchFamily="18" charset="0"/>
              </a:rPr>
              <a:t>Prediction from Webcam:</a:t>
            </a:r>
            <a:endParaRPr lang="en-GB" sz="2000" dirty="0">
              <a:latin typeface="Times New Roman" panose="02020603050405020304" pitchFamily="18" charset="0"/>
              <a:cs typeface="Times New Roman" panose="02020603050405020304" pitchFamily="18" charset="0"/>
            </a:endParaRPr>
          </a:p>
          <a:p>
            <a:r>
              <a:rPr lang="en-US" sz="2000" dirty="0" smtClean="0"/>
              <a:t> </a:t>
            </a:r>
            <a:endParaRPr lang="en-GB" sz="2000" dirty="0"/>
          </a:p>
        </p:txBody>
      </p:sp>
    </p:spTree>
    <p:extLst>
      <p:ext uri="{BB962C8B-B14F-4D97-AF65-F5344CB8AC3E}">
        <p14:creationId xmlns:p14="http://schemas.microsoft.com/office/powerpoint/2010/main" val="330637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FF00"/>
                </a:solidFill>
              </a:rPr>
              <a:t>Visualization:</a:t>
            </a:r>
            <a:r>
              <a:rPr lang="en-GB" dirty="0"/>
              <a:t/>
            </a:r>
            <a:br>
              <a:rPr lang="en-GB" dirty="0"/>
            </a:br>
            <a:endParaRPr lang="en-GB"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pPr lvl="0"/>
            <a:r>
              <a:rPr lang="en-GB" sz="2400" b="1" dirty="0">
                <a:latin typeface="Times New Roman" panose="02020603050405020304" pitchFamily="18" charset="0"/>
                <a:cs typeface="Times New Roman" panose="02020603050405020304" pitchFamily="18" charset="0"/>
              </a:rPr>
              <a:t>Sample images with their true labels and predictions were displayed.</a:t>
            </a:r>
          </a:p>
        </p:txBody>
      </p:sp>
      <p:pic>
        <p:nvPicPr>
          <p:cNvPr id="5" name="Picture 4" descr="C:\Users\DELL\Pictures\Screenshots\Screenshot 2024-05-19 15230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3709" y="1016000"/>
            <a:ext cx="5440218" cy="4812145"/>
          </a:xfrm>
          <a:prstGeom prst="rect">
            <a:avLst/>
          </a:prstGeom>
          <a:noFill/>
          <a:ln>
            <a:noFill/>
          </a:ln>
        </p:spPr>
      </p:pic>
    </p:spTree>
    <p:extLst>
      <p:ext uri="{BB962C8B-B14F-4D97-AF65-F5344CB8AC3E}">
        <p14:creationId xmlns:p14="http://schemas.microsoft.com/office/powerpoint/2010/main" val="1066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907" y="1062182"/>
            <a:ext cx="5092906" cy="997527"/>
          </a:xfrm>
        </p:spPr>
        <p:txBody>
          <a:bodyPr>
            <a:normAutofit/>
          </a:bodyPr>
          <a:lstStyle/>
          <a:p>
            <a:pPr lvl="0"/>
            <a:r>
              <a:rPr lang="en-GB" sz="2800" dirty="0">
                <a:solidFill>
                  <a:srgbClr val="FFFF00"/>
                </a:solidFill>
                <a:latin typeface="Times New Roman" panose="02020603050405020304" pitchFamily="18" charset="0"/>
                <a:cs typeface="Times New Roman" panose="02020603050405020304" pitchFamily="18" charset="0"/>
              </a:rPr>
              <a:t>A confusion matrix was plotted</a:t>
            </a:r>
            <a:r>
              <a:rPr lang="en-GB" sz="2800" dirty="0">
                <a:latin typeface="Times New Roman" panose="02020603050405020304" pitchFamily="18" charset="0"/>
                <a:cs typeface="Times New Roman" panose="02020603050405020304" pitchFamily="18" charset="0"/>
              </a:rPr>
              <a:t> </a:t>
            </a:r>
            <a:br>
              <a:rPr lang="en-GB" sz="2800"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2884" r="22884"/>
          <a:stretch>
            <a:fillRect/>
          </a:stretch>
        </p:blipFill>
        <p:spPr>
          <a:xfrm>
            <a:off x="6105236" y="508000"/>
            <a:ext cx="5985164" cy="5207000"/>
          </a:xfrm>
        </p:spPr>
      </p:pic>
      <p:sp>
        <p:nvSpPr>
          <p:cNvPr id="4" name="Text Placeholder 3"/>
          <p:cNvSpPr>
            <a:spLocks noGrp="1"/>
          </p:cNvSpPr>
          <p:nvPr>
            <p:ph type="body" sz="half" idx="2"/>
          </p:nvPr>
        </p:nvSpPr>
        <p:spPr>
          <a:xfrm>
            <a:off x="157019" y="2059709"/>
            <a:ext cx="5791200" cy="3435927"/>
          </a:xfrm>
        </p:spPr>
        <p:txBody>
          <a:bodyPr/>
          <a:lstStyle/>
          <a:p>
            <a:pPr lvl="0"/>
            <a:r>
              <a:rPr lang="en-GB" dirty="0">
                <a:latin typeface="Times New Roman" panose="02020603050405020304" pitchFamily="18" charset="0"/>
                <a:cs typeface="Times New Roman" panose="02020603050405020304" pitchFamily="18" charset="0"/>
              </a:rPr>
              <a:t>In the confusion matrix plot, the class labels are acne, redness, and bags. The diagonal of the confusion matrix shows the number of times that the model correctly predicted the class label. For example, the top left cell of the matrix shows that the model correctly predicted acne 1 times.</a:t>
            </a:r>
          </a:p>
          <a:p>
            <a:pPr lvl="0"/>
            <a:r>
              <a:rPr lang="en-GB" dirty="0">
                <a:latin typeface="Times New Roman" panose="02020603050405020304" pitchFamily="18" charset="0"/>
                <a:cs typeface="Times New Roman" panose="02020603050405020304" pitchFamily="18" charset="0"/>
              </a:rPr>
              <a:t>The off-diagonal cells of the confusion matrix show the number of times that the model predicted the wrong class label. For example, the cell in the second row and first column of the matrix shows that the model predicted acne 0 times for data points where the true label was redness</a:t>
            </a:r>
            <a:r>
              <a:rPr lang="en-GB"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818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14036"/>
            <a:ext cx="9404723" cy="1394691"/>
          </a:xfrm>
        </p:spPr>
        <p:txBody>
          <a:bodyPr/>
          <a:lstStyle/>
          <a:p>
            <a:pPr lvl="0"/>
            <a:r>
              <a:rPr lang="en-GB" sz="3600" b="1" dirty="0">
                <a:solidFill>
                  <a:srgbClr val="FFFF00"/>
                </a:solidFill>
                <a:latin typeface="Times New Roman" panose="02020603050405020304" pitchFamily="18" charset="0"/>
                <a:cs typeface="Times New Roman" panose="02020603050405020304" pitchFamily="18" charset="0"/>
              </a:rPr>
              <a:t>Confidence scores of predictions were plotted as </a:t>
            </a:r>
            <a:r>
              <a:rPr lang="en-GB" sz="3600" b="1" dirty="0" smtClean="0">
                <a:solidFill>
                  <a:srgbClr val="FFFF00"/>
                </a:solidFill>
                <a:latin typeface="Times New Roman" panose="02020603050405020304" pitchFamily="18" charset="0"/>
                <a:cs typeface="Times New Roman" panose="02020603050405020304" pitchFamily="18" charset="0"/>
              </a:rPr>
              <a:t>pie </a:t>
            </a:r>
            <a:r>
              <a:rPr lang="en-GB" sz="3600" b="1" dirty="0">
                <a:solidFill>
                  <a:srgbClr val="FFFF00"/>
                </a:solidFill>
                <a:latin typeface="Times New Roman" panose="02020603050405020304" pitchFamily="18" charset="0"/>
                <a:cs typeface="Times New Roman" panose="02020603050405020304" pitchFamily="18" charset="0"/>
              </a:rPr>
              <a:t>charts. </a:t>
            </a:r>
          </a:p>
        </p:txBody>
      </p:sp>
      <p:pic>
        <p:nvPicPr>
          <p:cNvPr id="4" name="Content Placeholder 3" descr="C:\Users\DELL\Pictures\Screenshots\Screenshot 2024-05-19 152513.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10327" y="2052637"/>
            <a:ext cx="7583055" cy="4588307"/>
          </a:xfrm>
          <a:prstGeom prst="rect">
            <a:avLst/>
          </a:prstGeom>
          <a:noFill/>
          <a:ln>
            <a:noFill/>
          </a:ln>
        </p:spPr>
      </p:pic>
    </p:spTree>
    <p:extLst>
      <p:ext uri="{BB962C8B-B14F-4D97-AF65-F5344CB8AC3E}">
        <p14:creationId xmlns:p14="http://schemas.microsoft.com/office/powerpoint/2010/main" val="352846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21674"/>
            <a:ext cx="9404723" cy="1468582"/>
          </a:xfrm>
        </p:spPr>
        <p:txBody>
          <a:bodyPr/>
          <a:lstStyle/>
          <a:p>
            <a:pPr lvl="0"/>
            <a:r>
              <a:rPr lang="en-GB" sz="3600" dirty="0">
                <a:solidFill>
                  <a:srgbClr val="FFFF00"/>
                </a:solidFill>
                <a:latin typeface="Times New Roman" panose="02020603050405020304" pitchFamily="18" charset="0"/>
                <a:cs typeface="Times New Roman" panose="02020603050405020304" pitchFamily="18" charset="0"/>
              </a:rPr>
              <a:t>Confidence scores of predictions were plotted </a:t>
            </a:r>
            <a:r>
              <a:rPr lang="en-GB" sz="3600" dirty="0" smtClean="0">
                <a:solidFill>
                  <a:srgbClr val="FFFF00"/>
                </a:solidFill>
                <a:latin typeface="Times New Roman" panose="02020603050405020304" pitchFamily="18" charset="0"/>
                <a:cs typeface="Times New Roman" panose="02020603050405020304" pitchFamily="18" charset="0"/>
              </a:rPr>
              <a:t>as </a:t>
            </a:r>
            <a:r>
              <a:rPr lang="en-GB" sz="3600" dirty="0">
                <a:solidFill>
                  <a:srgbClr val="FFFF00"/>
                </a:solidFill>
                <a:latin typeface="Times New Roman" panose="02020603050405020304" pitchFamily="18" charset="0"/>
                <a:cs typeface="Times New Roman" panose="02020603050405020304" pitchFamily="18" charset="0"/>
              </a:rPr>
              <a:t>pie charts. </a:t>
            </a:r>
            <a:r>
              <a:rPr lang="en-GB" dirty="0"/>
              <a:t/>
            </a:r>
            <a:br>
              <a:rPr lang="en-GB" dirty="0"/>
            </a:br>
            <a:endParaRPr lang="en-GB" dirty="0"/>
          </a:p>
        </p:txBody>
      </p:sp>
      <p:sp>
        <p:nvSpPr>
          <p:cNvPr id="3" name="Content Placeholder 2"/>
          <p:cNvSpPr>
            <a:spLocks noGrp="1"/>
          </p:cNvSpPr>
          <p:nvPr>
            <p:ph idx="1"/>
          </p:nvPr>
        </p:nvSpPr>
        <p:spPr>
          <a:xfrm>
            <a:off x="1103312" y="2780145"/>
            <a:ext cx="9647815" cy="2678546"/>
          </a:xfrm>
        </p:spPr>
        <p:txBody>
          <a:bodyPr>
            <a:normAutofit/>
          </a:bodyPr>
          <a:lstStyle/>
          <a:p>
            <a:pPr lvl="0"/>
            <a:r>
              <a:rPr lang="en-GB" dirty="0">
                <a:latin typeface="Times New Roman" panose="02020603050405020304" pitchFamily="18" charset="0"/>
                <a:cs typeface="Times New Roman" panose="02020603050405020304" pitchFamily="18" charset="0"/>
              </a:rPr>
              <a:t>The pie chart above shows the distribution of confidence scores for a model that predicts the class label "redness." In other words, the pie chart slices represent different confidence levels the model has in predicting "redness" for a specific data point. It appears there are three confidence levels all at 33.3%.</a:t>
            </a:r>
          </a:p>
          <a:p>
            <a:pPr marL="0" indent="0">
              <a:buNone/>
            </a:pPr>
            <a:endParaRPr lang="en-GB" dirty="0"/>
          </a:p>
        </p:txBody>
      </p:sp>
    </p:spTree>
    <p:extLst>
      <p:ext uri="{BB962C8B-B14F-4D97-AF65-F5344CB8AC3E}">
        <p14:creationId xmlns:p14="http://schemas.microsoft.com/office/powerpoint/2010/main" val="3616593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21673"/>
            <a:ext cx="9938762" cy="1256145"/>
          </a:xfrm>
        </p:spPr>
        <p:txBody>
          <a:bodyPr/>
          <a:lstStyle/>
          <a:p>
            <a:r>
              <a:rPr lang="en-US" sz="3600" dirty="0">
                <a:solidFill>
                  <a:srgbClr val="FFFF00"/>
                </a:solidFill>
                <a:latin typeface="Times New Roman" panose="02020603050405020304" pitchFamily="18" charset="0"/>
                <a:cs typeface="Times New Roman" panose="02020603050405020304" pitchFamily="18" charset="0"/>
              </a:rPr>
              <a:t>Insights on model performance and areas of improvement.</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309" y="1791854"/>
            <a:ext cx="11979563" cy="4969163"/>
          </a:xfrm>
        </p:spPr>
        <p:txBody>
          <a:bodyPr>
            <a:noAutofit/>
          </a:bodyPr>
          <a:lstStyle/>
          <a:p>
            <a:pPr marL="0" indent="0">
              <a:buNone/>
            </a:pPr>
            <a:r>
              <a:rPr lang="en-GB" sz="1600" b="1" dirty="0" smtClean="0">
                <a:latin typeface="Times New Roman" panose="02020603050405020304" pitchFamily="18" charset="0"/>
                <a:cs typeface="Times New Roman" panose="02020603050405020304" pitchFamily="18" charset="0"/>
              </a:rPr>
              <a:t>                                                                         Insights </a:t>
            </a:r>
            <a:r>
              <a:rPr lang="en-GB" sz="1600" b="1" dirty="0">
                <a:latin typeface="Times New Roman" panose="02020603050405020304" pitchFamily="18" charset="0"/>
                <a:cs typeface="Times New Roman" panose="02020603050405020304" pitchFamily="18" charset="0"/>
              </a:rPr>
              <a:t>Gained</a:t>
            </a:r>
            <a:endParaRPr lang="en-GB" sz="1600" dirty="0">
              <a:latin typeface="Times New Roman" panose="02020603050405020304" pitchFamily="18" charset="0"/>
              <a:cs typeface="Times New Roman" panose="02020603050405020304" pitchFamily="18" charset="0"/>
            </a:endParaRPr>
          </a:p>
          <a:p>
            <a:pPr marL="0" indent="0">
              <a:buNone/>
            </a:pPr>
            <a:r>
              <a:rPr lang="en-GB" sz="1600" b="1" dirty="0" smtClean="0">
                <a:latin typeface="Times New Roman" panose="02020603050405020304" pitchFamily="18" charset="0"/>
                <a:cs typeface="Times New Roman" panose="02020603050405020304" pitchFamily="18" charset="0"/>
              </a:rPr>
              <a:t>1</a:t>
            </a:r>
            <a:r>
              <a:rPr lang="en-GB" sz="1600" b="1" dirty="0">
                <a:latin typeface="Times New Roman" panose="02020603050405020304" pitchFamily="18" charset="0"/>
                <a:cs typeface="Times New Roman" panose="02020603050405020304" pitchFamily="18" charset="0"/>
              </a:rPr>
              <a:t>. Importance of Data Augmentation</a:t>
            </a:r>
            <a:endParaRPr lang="en-GB" sz="1600" dirty="0">
              <a:latin typeface="Times New Roman" panose="02020603050405020304" pitchFamily="18" charset="0"/>
              <a:cs typeface="Times New Roman" panose="02020603050405020304" pitchFamily="18" charset="0"/>
            </a:endParaRPr>
          </a:p>
          <a:p>
            <a:pPr marL="0" lvl="0" indent="0">
              <a:buNone/>
            </a:pPr>
            <a:r>
              <a:rPr lang="en-GB" sz="1600" dirty="0">
                <a:latin typeface="Times New Roman" panose="02020603050405020304" pitchFamily="18" charset="0"/>
                <a:cs typeface="Times New Roman" panose="02020603050405020304" pitchFamily="18" charset="0"/>
              </a:rPr>
              <a:t>Data augmentation significantly improved the model's generalization ability by providing varied training samples.</a:t>
            </a:r>
          </a:p>
          <a:p>
            <a:pPr marL="0" indent="0">
              <a:buNone/>
            </a:pPr>
            <a:r>
              <a:rPr lang="en-GB" sz="1600" b="1" dirty="0">
                <a:latin typeface="Times New Roman" panose="02020603050405020304" pitchFamily="18" charset="0"/>
                <a:cs typeface="Times New Roman" panose="02020603050405020304" pitchFamily="18" charset="0"/>
              </a:rPr>
              <a:t>2. Model Regularization</a:t>
            </a:r>
            <a:endParaRPr lang="en-GB" sz="1600" dirty="0">
              <a:latin typeface="Times New Roman" panose="02020603050405020304" pitchFamily="18" charset="0"/>
              <a:cs typeface="Times New Roman" panose="02020603050405020304" pitchFamily="18" charset="0"/>
            </a:endParaRPr>
          </a:p>
          <a:p>
            <a:pPr marL="0" lvl="0" indent="0">
              <a:buNone/>
            </a:pPr>
            <a:r>
              <a:rPr lang="en-GB" sz="1600" dirty="0">
                <a:latin typeface="Times New Roman" panose="02020603050405020304" pitchFamily="18" charset="0"/>
                <a:cs typeface="Times New Roman" panose="02020603050405020304" pitchFamily="18" charset="0"/>
              </a:rPr>
              <a:t>Applying dropout and using L2 regularization helped mitigate overfitting and improved model performance on the validation set.</a:t>
            </a:r>
          </a:p>
          <a:p>
            <a:pPr marL="0" indent="0">
              <a:buNone/>
            </a:pPr>
            <a:r>
              <a:rPr lang="en-GB" sz="1600" b="1" dirty="0">
                <a:latin typeface="Times New Roman" panose="02020603050405020304" pitchFamily="18" charset="0"/>
                <a:cs typeface="Times New Roman" panose="02020603050405020304" pitchFamily="18" charset="0"/>
              </a:rPr>
              <a:t>3. Real-time Applications</a:t>
            </a:r>
            <a:endParaRPr lang="en-GB" sz="1600" dirty="0">
              <a:latin typeface="Times New Roman" panose="02020603050405020304" pitchFamily="18" charset="0"/>
              <a:cs typeface="Times New Roman" panose="02020603050405020304" pitchFamily="18" charset="0"/>
            </a:endParaRPr>
          </a:p>
          <a:p>
            <a:pPr marL="0" lvl="0" indent="0">
              <a:buNone/>
            </a:pPr>
            <a:r>
              <a:rPr lang="en-GB" sz="1600" dirty="0">
                <a:latin typeface="Times New Roman" panose="02020603050405020304" pitchFamily="18" charset="0"/>
                <a:cs typeface="Times New Roman" panose="02020603050405020304" pitchFamily="18" charset="0"/>
              </a:rPr>
              <a:t>Integrating the model with a webcam for real-time predictions demonstrated the practical applicability of the model in real-world scenarios.</a:t>
            </a:r>
          </a:p>
          <a:p>
            <a:pPr marL="0" indent="0">
              <a:buNone/>
            </a:pPr>
            <a:r>
              <a:rPr lang="en-GB" sz="1600" b="1" dirty="0">
                <a:latin typeface="Times New Roman" panose="02020603050405020304" pitchFamily="18" charset="0"/>
                <a:cs typeface="Times New Roman" panose="02020603050405020304" pitchFamily="18" charset="0"/>
              </a:rPr>
              <a:t>4. Need for More Data</a:t>
            </a:r>
            <a:endParaRPr lang="en-GB" sz="1600" dirty="0">
              <a:latin typeface="Times New Roman" panose="02020603050405020304" pitchFamily="18" charset="0"/>
              <a:cs typeface="Times New Roman" panose="02020603050405020304" pitchFamily="18" charset="0"/>
            </a:endParaRPr>
          </a:p>
          <a:p>
            <a:pPr marL="0" lvl="0" indent="0">
              <a:buNone/>
            </a:pPr>
            <a:r>
              <a:rPr lang="en-GB" sz="1600" dirty="0">
                <a:latin typeface="Times New Roman" panose="02020603050405020304" pitchFamily="18" charset="0"/>
                <a:cs typeface="Times New Roman" panose="02020603050405020304" pitchFamily="18" charset="0"/>
              </a:rPr>
              <a:t>To improve the model's accuracy and reliability, a larger and more diverse dataset is essential. More data would help the model learn better and differentiate between similar classes like "acne," "redness," and "bags."</a:t>
            </a:r>
          </a:p>
          <a:p>
            <a:pPr marL="0" indent="0">
              <a:buNone/>
            </a:pPr>
            <a:r>
              <a:rPr lang="en-GB" sz="1600" b="1" dirty="0">
                <a:latin typeface="Times New Roman" panose="02020603050405020304" pitchFamily="18" charset="0"/>
                <a:cs typeface="Times New Roman" panose="02020603050405020304" pitchFamily="18" charset="0"/>
              </a:rPr>
              <a:t>5. Visualization</a:t>
            </a:r>
            <a:endParaRPr lang="en-GB"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Visualizing training progress, confusion matrices, and prediction confidence scores provided valuable insights into model performance and areas for improvement</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60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8082"/>
          </a:xfrm>
        </p:spPr>
        <p:txBody>
          <a:bodyPr/>
          <a:lstStyle/>
          <a:p>
            <a:r>
              <a:rPr lang="en-GB" sz="3600" b="1" dirty="0">
                <a:solidFill>
                  <a:srgbClr val="FFFF00"/>
                </a:solidFill>
                <a:latin typeface="Times New Roman" panose="02020603050405020304" pitchFamily="18" charset="0"/>
                <a:cs typeface="Times New Roman" panose="02020603050405020304" pitchFamily="18" charset="0"/>
              </a:rPr>
              <a:t>Challenges and Limitations</a:t>
            </a:r>
            <a:endParaRPr lang="en-GB" sz="36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5564" y="1320800"/>
            <a:ext cx="11397672" cy="4927599"/>
          </a:xfrm>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                                Limited </a:t>
            </a:r>
            <a:r>
              <a:rPr lang="en-US" b="1" dirty="0">
                <a:latin typeface="Times New Roman" panose="02020603050405020304" pitchFamily="18" charset="0"/>
                <a:cs typeface="Times New Roman" panose="02020603050405020304" pitchFamily="18" charset="0"/>
              </a:rPr>
              <a:t>Dataset and Its Impact on Model </a:t>
            </a:r>
            <a:r>
              <a:rPr lang="en-US" b="1" dirty="0" smtClean="0">
                <a:latin typeface="Times New Roman" panose="02020603050405020304" pitchFamily="18" charset="0"/>
                <a:cs typeface="Times New Roman" panose="02020603050405020304" pitchFamily="18" charset="0"/>
              </a:rPr>
              <a:t>Performance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dataset consisted of a relatively small number of images for each class (acne, redness, bags). This limited the model's ability to learn diverse features associated with each skin condition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Impact </a:t>
            </a:r>
            <a:r>
              <a:rPr lang="en-US" b="1" dirty="0">
                <a:latin typeface="Times New Roman" panose="02020603050405020304" pitchFamily="18" charset="0"/>
                <a:cs typeface="Times New Roman" panose="02020603050405020304" pitchFamily="18" charset="0"/>
              </a:rPr>
              <a:t>on Model </a:t>
            </a:r>
            <a:r>
              <a:rPr lang="en-US" b="1" dirty="0" smtClean="0">
                <a:latin typeface="Times New Roman" panose="02020603050405020304" pitchFamily="18" charset="0"/>
                <a:cs typeface="Times New Roman" panose="02020603050405020304" pitchFamily="18" charset="0"/>
              </a:rPr>
              <a:t>Performance:</a:t>
            </a: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small dataset led to overfitting, where the model performed well on training data but struggled with new, unseen </a:t>
            </a:r>
            <a:r>
              <a:rPr lang="en-US" dirty="0" smtClean="0">
                <a:latin typeface="Times New Roman" panose="02020603050405020304" pitchFamily="18" charset="0"/>
                <a:cs typeface="Times New Roman" panose="02020603050405020304" pitchFamily="18" charset="0"/>
              </a:rPr>
              <a:t>data.</a:t>
            </a: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 tended to classify most images as 'redness,' indicating that it did not learn the distinguishing features of 'acne' and 'bags' effectively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Data </a:t>
            </a:r>
            <a:r>
              <a:rPr lang="en-US" b="1" dirty="0">
                <a:latin typeface="Times New Roman" panose="02020603050405020304" pitchFamily="18" charset="0"/>
                <a:cs typeface="Times New Roman" panose="02020603050405020304" pitchFamily="18" charset="0"/>
              </a:rPr>
              <a:t>Augmentation as a Mitigation Strategy:</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address the limited dataset, we used data augmentation techniques such as rotation, shifting, zooming, and flipping. This helped in artificially increasing the dataset size and introducing more variability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Limitations </a:t>
            </a:r>
            <a:r>
              <a:rPr lang="en-US" b="1" dirty="0">
                <a:latin typeface="Times New Roman" panose="02020603050405020304" pitchFamily="18" charset="0"/>
                <a:cs typeface="Times New Roman" panose="02020603050405020304" pitchFamily="18" charset="0"/>
              </a:rPr>
              <a:t>of Data </a:t>
            </a:r>
            <a:r>
              <a:rPr lang="en-US" b="1" dirty="0" smtClean="0">
                <a:latin typeface="Times New Roman" panose="02020603050405020304" pitchFamily="18" charset="0"/>
                <a:cs typeface="Times New Roman" panose="02020603050405020304" pitchFamily="18" charset="0"/>
              </a:rPr>
              <a:t>Augmentation:</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While </a:t>
            </a:r>
            <a:r>
              <a:rPr lang="en-US" dirty="0">
                <a:latin typeface="Times New Roman" panose="02020603050405020304" pitchFamily="18" charset="0"/>
                <a:cs typeface="Times New Roman" panose="02020603050405020304" pitchFamily="18" charset="0"/>
              </a:rPr>
              <a:t>data augmentation helped, it could not fully replace the need for a larger, more diverse dataset. The model's performance could significantly improve with more real images for training</a:t>
            </a:r>
            <a:r>
              <a:rPr lang="en-US" dirty="0" smtClean="0"/>
              <a:t>.</a:t>
            </a:r>
            <a:endParaRPr lang="en-US" dirty="0"/>
          </a:p>
        </p:txBody>
      </p:sp>
    </p:spTree>
    <p:extLst>
      <p:ext uri="{BB962C8B-B14F-4D97-AF65-F5344CB8AC3E}">
        <p14:creationId xmlns:p14="http://schemas.microsoft.com/office/powerpoint/2010/main" val="156844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FF00"/>
                </a:solidFill>
              </a:rPr>
              <a:t>Overview of the Project</a:t>
            </a:r>
            <a:endParaRPr lang="en-GB" dirty="0">
              <a:solidFill>
                <a:srgbClr val="FFFF00"/>
              </a:solidFill>
            </a:endParaRPr>
          </a:p>
        </p:txBody>
      </p:sp>
      <p:sp>
        <p:nvSpPr>
          <p:cNvPr id="3" name="Content Placeholder 2"/>
          <p:cNvSpPr>
            <a:spLocks noGrp="1"/>
          </p:cNvSpPr>
          <p:nvPr>
            <p:ph idx="1"/>
          </p:nvPr>
        </p:nvSpPr>
        <p:spPr/>
        <p:txBody>
          <a:bodyPr/>
          <a:lstStyle/>
          <a:p>
            <a:endParaRPr lang="en-US" b="1" dirty="0" smtClean="0"/>
          </a:p>
          <a:p>
            <a:r>
              <a:rPr lang="en-US" b="1" dirty="0" smtClean="0"/>
              <a:t>Objective</a:t>
            </a:r>
            <a:r>
              <a:rPr lang="en-US" dirty="0"/>
              <a:t>: "To develop an accurate and automated system for classifying skin diseases from facial images using deep learning techniques</a:t>
            </a:r>
            <a:r>
              <a:rPr lang="en-US" dirty="0" smtClean="0"/>
              <a:t>.“</a:t>
            </a:r>
          </a:p>
          <a:p>
            <a:endParaRPr lang="en-US" dirty="0"/>
          </a:p>
          <a:p>
            <a:r>
              <a:rPr lang="en-US" dirty="0" smtClean="0"/>
              <a:t>The dataset is classified as acne, redness, and bags which are total of 90 images.</a:t>
            </a:r>
            <a:endParaRPr lang="en-US" dirty="0"/>
          </a:p>
          <a:p>
            <a:pPr marL="0" indent="0">
              <a:buNone/>
            </a:pPr>
            <a:endParaRPr lang="en-US" dirty="0"/>
          </a:p>
        </p:txBody>
      </p:sp>
    </p:spTree>
    <p:extLst>
      <p:ext uri="{BB962C8B-B14F-4D97-AF65-F5344CB8AC3E}">
        <p14:creationId xmlns:p14="http://schemas.microsoft.com/office/powerpoint/2010/main" val="3257749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03200"/>
            <a:ext cx="10188144" cy="1348509"/>
          </a:xfrm>
        </p:spPr>
        <p:txBody>
          <a:bodyPr/>
          <a:lstStyle/>
          <a:p>
            <a:r>
              <a:rPr lang="en-US" sz="3600" b="1" dirty="0">
                <a:solidFill>
                  <a:srgbClr val="FFFF00"/>
                </a:solidFill>
                <a:latin typeface="Times New Roman" panose="02020603050405020304" pitchFamily="18" charset="0"/>
                <a:cs typeface="Times New Roman" panose="02020603050405020304" pitchFamily="18" charset="0"/>
              </a:rPr>
              <a:t>Other Technical Challenges Faced and How They Were Addressed</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618" y="1653310"/>
            <a:ext cx="11711709" cy="5052290"/>
          </a:xfrm>
        </p:spPr>
        <p:txBody>
          <a:bodyPr>
            <a:normAutofit lnSpcReduction="10000"/>
          </a:bodyPr>
          <a:lstStyle/>
          <a:p>
            <a:pPr marL="0" indent="0">
              <a:buNone/>
            </a:pPr>
            <a:r>
              <a:rPr lang="en-US" b="1" dirty="0"/>
              <a:t>1. Class Imbalance:</a:t>
            </a:r>
            <a:endParaRPr lang="en-US" dirty="0"/>
          </a:p>
          <a:p>
            <a:pPr marL="0" indent="0">
              <a:buNone/>
            </a:pPr>
            <a:r>
              <a:rPr lang="en-US" b="1" dirty="0"/>
              <a:t>Challenge:</a:t>
            </a:r>
            <a:r>
              <a:rPr lang="en-US" dirty="0"/>
              <a:t> </a:t>
            </a:r>
            <a:r>
              <a:rPr lang="en-US" dirty="0" smtClean="0"/>
              <a:t>Our </a:t>
            </a:r>
            <a:r>
              <a:rPr lang="en-US" dirty="0"/>
              <a:t>dataset had an imbalance in the number of images per class, with some classes being underrepresented</a:t>
            </a:r>
            <a:r>
              <a:rPr lang="en-US" dirty="0" smtClean="0"/>
              <a:t>.</a:t>
            </a:r>
            <a:endParaRPr lang="en-US" dirty="0"/>
          </a:p>
          <a:p>
            <a:pPr marL="0" indent="0">
              <a:buNone/>
            </a:pPr>
            <a:r>
              <a:rPr lang="en-US" b="1" dirty="0"/>
              <a:t>Solution:</a:t>
            </a:r>
            <a:r>
              <a:rPr lang="en-US" dirty="0"/>
              <a:t> </a:t>
            </a:r>
            <a:r>
              <a:rPr lang="en-US" dirty="0" smtClean="0"/>
              <a:t>We </a:t>
            </a:r>
            <a:r>
              <a:rPr lang="en-US" dirty="0"/>
              <a:t>calculated and applied class weights to ensure that the model paid equal attention to all classes during training. This approach helped to mitigate bias towards the majority class</a:t>
            </a:r>
            <a:r>
              <a:rPr lang="en-US" dirty="0" smtClean="0"/>
              <a:t>.</a:t>
            </a:r>
            <a:endParaRPr lang="en-US" dirty="0"/>
          </a:p>
          <a:p>
            <a:pPr marL="0" indent="0">
              <a:buNone/>
            </a:pPr>
            <a:r>
              <a:rPr lang="en-US" b="1" dirty="0"/>
              <a:t>2. Overfitting:</a:t>
            </a:r>
            <a:endParaRPr lang="en-US" dirty="0"/>
          </a:p>
          <a:p>
            <a:pPr marL="0" indent="0">
              <a:buNone/>
            </a:pPr>
            <a:r>
              <a:rPr lang="en-US" b="1" dirty="0"/>
              <a:t>Challenge:</a:t>
            </a:r>
            <a:r>
              <a:rPr lang="en-US" dirty="0"/>
              <a:t> </a:t>
            </a:r>
            <a:r>
              <a:rPr lang="en-US" dirty="0" smtClean="0"/>
              <a:t>The </a:t>
            </a:r>
            <a:r>
              <a:rPr lang="en-US" dirty="0"/>
              <a:t>model showed signs of overfitting, performing well on the training set but poorly on the validation set</a:t>
            </a:r>
            <a:r>
              <a:rPr lang="en-US" dirty="0" smtClean="0"/>
              <a:t>.</a:t>
            </a:r>
            <a:endParaRPr lang="en-US" dirty="0"/>
          </a:p>
          <a:p>
            <a:pPr marL="0" indent="0">
              <a:buNone/>
            </a:pPr>
            <a:r>
              <a:rPr lang="en-US" b="1" dirty="0"/>
              <a:t>Solution:</a:t>
            </a:r>
            <a:endParaRPr lang="en-US" dirty="0"/>
          </a:p>
          <a:p>
            <a:pPr lvl="1"/>
            <a:r>
              <a:rPr lang="en-US" dirty="0"/>
              <a:t>I</a:t>
            </a:r>
            <a:r>
              <a:rPr lang="en-US" dirty="0" smtClean="0"/>
              <a:t>mplemented </a:t>
            </a:r>
            <a:r>
              <a:rPr lang="en-US" dirty="0"/>
              <a:t>dropout layers with a 50% dropout rate to reduce overfitting by randomly dropping neurons during training</a:t>
            </a:r>
            <a:r>
              <a:rPr lang="en-US" dirty="0" smtClean="0"/>
              <a:t>.</a:t>
            </a:r>
            <a:endParaRPr lang="en-US" dirty="0"/>
          </a:p>
          <a:p>
            <a:pPr lvl="1"/>
            <a:r>
              <a:rPr lang="en-US" dirty="0" smtClean="0"/>
              <a:t>Used </a:t>
            </a:r>
            <a:r>
              <a:rPr lang="en-US" dirty="0"/>
              <a:t>early stopping to halt training when the validation loss stopped improving, preventing the model from over-learning the training data</a:t>
            </a:r>
            <a:r>
              <a:rPr lang="en-US" dirty="0" smtClean="0"/>
              <a:t>.</a:t>
            </a:r>
            <a:endParaRPr lang="en-US" dirty="0"/>
          </a:p>
          <a:p>
            <a:endParaRPr lang="en-GB" dirty="0"/>
          </a:p>
        </p:txBody>
      </p:sp>
    </p:spTree>
    <p:extLst>
      <p:ext uri="{BB962C8B-B14F-4D97-AF65-F5344CB8AC3E}">
        <p14:creationId xmlns:p14="http://schemas.microsoft.com/office/powerpoint/2010/main" val="275905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93964"/>
            <a:ext cx="9994180" cy="1524000"/>
          </a:xfrm>
        </p:spPr>
        <p:txBody>
          <a:bodyPr/>
          <a:lstStyle/>
          <a:p>
            <a:r>
              <a:rPr lang="en-US" sz="3600" b="1" dirty="0">
                <a:solidFill>
                  <a:srgbClr val="FFFF00"/>
                </a:solidFill>
                <a:latin typeface="Times New Roman" panose="02020603050405020304" pitchFamily="18" charset="0"/>
                <a:cs typeface="Times New Roman" panose="02020603050405020304" pitchFamily="18" charset="0"/>
              </a:rPr>
              <a:t>Other Technical Challenges Faced and How They Were Addressed</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GB" sz="3600" dirty="0"/>
          </a:p>
        </p:txBody>
      </p:sp>
      <p:sp>
        <p:nvSpPr>
          <p:cNvPr id="3" name="Content Placeholder 2"/>
          <p:cNvSpPr>
            <a:spLocks noGrp="1"/>
          </p:cNvSpPr>
          <p:nvPr>
            <p:ph idx="1"/>
          </p:nvPr>
        </p:nvSpPr>
        <p:spPr>
          <a:xfrm>
            <a:off x="83128" y="1597891"/>
            <a:ext cx="12108872" cy="526010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 Computational Resources:</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Challenge:</a:t>
            </a:r>
            <a:r>
              <a:rPr lang="en-US" dirty="0">
                <a:latin typeface="Times New Roman" panose="02020603050405020304" pitchFamily="18" charset="0"/>
                <a:cs typeface="Times New Roman" panose="02020603050405020304" pitchFamily="18" charset="0"/>
              </a:rPr>
              <a:t> Training deep learning models requires significant computational power and time.</a:t>
            </a:r>
          </a:p>
          <a:p>
            <a:pPr marL="0" indent="0">
              <a:buNone/>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Used efficient training techniques and optimized the model architecture to balance performance and computational efficiency. Leveraged cloud-based services when necessary to handle intensive computations.</a:t>
            </a:r>
          </a:p>
          <a:p>
            <a:pPr marL="0" indent="0">
              <a:buNone/>
            </a:pPr>
            <a:r>
              <a:rPr lang="en-US" b="1" dirty="0">
                <a:latin typeface="Times New Roman" panose="02020603050405020304" pitchFamily="18" charset="0"/>
                <a:cs typeface="Times New Roman" panose="02020603050405020304" pitchFamily="18" charset="0"/>
              </a:rPr>
              <a:t>4. Model Interpretability:</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Challenge:</a:t>
            </a:r>
            <a:r>
              <a:rPr lang="en-US" dirty="0">
                <a:latin typeface="Times New Roman" panose="02020603050405020304" pitchFamily="18" charset="0"/>
                <a:cs typeface="Times New Roman" panose="02020603050405020304" pitchFamily="18" charset="0"/>
              </a:rPr>
              <a:t> Deep learning models, especially CNNs, are often seen as 'black boxes' and their decision-making processes are not easily interpretable.</a:t>
            </a:r>
          </a:p>
          <a:p>
            <a:pPr marL="0" indent="0">
              <a:buNone/>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Used visualization techniques such as plotting sample images with predictions and confidence scores to provide insights into the model's predictions. This helped in understanding which features the model focused on for its decisions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By addressing these challenges, we aimed to improve the robustness and reliability of our skin disease classification model, though acknowledging that further improvements and a larger dataset would enhance the model's performance.</a:t>
            </a:r>
          </a:p>
          <a:p>
            <a:endParaRPr lang="en-GB" dirty="0"/>
          </a:p>
        </p:txBody>
      </p:sp>
    </p:spTree>
    <p:extLst>
      <p:ext uri="{BB962C8B-B14F-4D97-AF65-F5344CB8AC3E}">
        <p14:creationId xmlns:p14="http://schemas.microsoft.com/office/powerpoint/2010/main" val="349749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57019"/>
            <a:ext cx="9404723" cy="969818"/>
          </a:xfrm>
        </p:spPr>
        <p:txBody>
          <a:bodyPr/>
          <a:lstStyle/>
          <a:p>
            <a:r>
              <a:rPr lang="en-US" sz="3600" b="1" dirty="0">
                <a:solidFill>
                  <a:srgbClr val="FFFF00"/>
                </a:solidFill>
                <a:latin typeface="Times New Roman" panose="02020603050405020304" pitchFamily="18" charset="0"/>
                <a:cs typeface="Times New Roman" panose="02020603050405020304" pitchFamily="18" charset="0"/>
              </a:rPr>
              <a:t>Future Work and Impact</a:t>
            </a:r>
            <a:r>
              <a:rPr lang="en-US" b="1" dirty="0"/>
              <a:t/>
            </a:r>
            <a:br>
              <a:rPr lang="en-US" b="1" dirty="0"/>
            </a:br>
            <a:endParaRPr lang="en-GB" dirty="0"/>
          </a:p>
        </p:txBody>
      </p:sp>
      <p:sp>
        <p:nvSpPr>
          <p:cNvPr id="3" name="Content Placeholder 2"/>
          <p:cNvSpPr>
            <a:spLocks noGrp="1"/>
          </p:cNvSpPr>
          <p:nvPr>
            <p:ph idx="1"/>
          </p:nvPr>
        </p:nvSpPr>
        <p:spPr>
          <a:xfrm>
            <a:off x="0" y="1440873"/>
            <a:ext cx="12099636" cy="5070763"/>
          </a:xfrm>
        </p:spPr>
        <p:txBody>
          <a:bodyPr>
            <a:normAutofit lnSpcReduction="10000"/>
          </a:bodyPr>
          <a:lstStyle/>
          <a:p>
            <a:pPr marL="0" indent="0">
              <a:buNone/>
            </a:pPr>
            <a:r>
              <a:rPr lang="en-US" sz="1600" b="1" dirty="0" smtClean="0">
                <a:latin typeface="Times New Roman" panose="02020603050405020304" pitchFamily="18" charset="0"/>
                <a:cs typeface="Times New Roman" panose="02020603050405020304" pitchFamily="18" charset="0"/>
              </a:rPr>
              <a:t>Steps </a:t>
            </a:r>
            <a:r>
              <a:rPr lang="en-US" sz="1600" b="1" dirty="0">
                <a:latin typeface="Times New Roman" panose="02020603050405020304" pitchFamily="18" charset="0"/>
                <a:cs typeface="Times New Roman" panose="02020603050405020304" pitchFamily="18" charset="0"/>
              </a:rPr>
              <a:t>for Improving the Model</a:t>
            </a:r>
          </a:p>
          <a:p>
            <a:pPr marL="0" indent="0">
              <a:buNone/>
            </a:pPr>
            <a:r>
              <a:rPr lang="en-US" sz="1600" b="1" dirty="0" smtClean="0">
                <a:latin typeface="Times New Roman" panose="02020603050405020304" pitchFamily="18" charset="0"/>
                <a:cs typeface="Times New Roman" panose="02020603050405020304" pitchFamily="18" charset="0"/>
              </a:rPr>
              <a:t>1. Acquiring </a:t>
            </a:r>
            <a:r>
              <a:rPr lang="en-US" sz="1600" b="1" dirty="0">
                <a:latin typeface="Times New Roman" panose="02020603050405020304" pitchFamily="18" charset="0"/>
                <a:cs typeface="Times New Roman" panose="02020603050405020304" pitchFamily="18" charset="0"/>
              </a:rPr>
              <a:t>More </a:t>
            </a:r>
            <a:r>
              <a:rPr lang="en-US" sz="1600" b="1" dirty="0" smtClean="0">
                <a:latin typeface="Times New Roman" panose="02020603050405020304" pitchFamily="18" charset="0"/>
                <a:cs typeface="Times New Roman" panose="02020603050405020304" pitchFamily="18" charset="0"/>
              </a:rPr>
              <a:t>Data:</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significantly enhance the model's performance, acquiring a larger and more diverse dataset is crucial. This will help the model learn a wider range of features associated with each skin condition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Methods:</a:t>
            </a:r>
            <a:endParaRPr lang="en-US" sz="1600" dirty="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Collaborating </a:t>
            </a:r>
            <a:r>
              <a:rPr lang="en-US" sz="1600" dirty="0">
                <a:latin typeface="Times New Roman" panose="02020603050405020304" pitchFamily="18" charset="0"/>
                <a:cs typeface="Times New Roman" panose="02020603050405020304" pitchFamily="18" charset="0"/>
              </a:rPr>
              <a:t>with dermatology clinics and hospitals to collect more patient images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Utilizing </a:t>
            </a:r>
            <a:r>
              <a:rPr lang="en-US" sz="1600" dirty="0">
                <a:latin typeface="Times New Roman" panose="02020603050405020304" pitchFamily="18" charset="0"/>
                <a:cs typeface="Times New Roman" panose="02020603050405020304" pitchFamily="18" charset="0"/>
              </a:rPr>
              <a:t>publicly available medical image databases and crowdsourcing labeled data from certified dermatologists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2. Enhancing Model Architecture: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Exploring </a:t>
            </a:r>
            <a:r>
              <a:rPr lang="en-US" sz="1600" dirty="0">
                <a:latin typeface="Times New Roman" panose="02020603050405020304" pitchFamily="18" charset="0"/>
                <a:cs typeface="Times New Roman" panose="02020603050405020304" pitchFamily="18" charset="0"/>
              </a:rPr>
              <a:t>more advanced deep learning architectures, such as transfer learning with pre-trained models like ResNet or EfficientNet, to improve feature extraction and classification accuracy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Implementing </a:t>
            </a:r>
            <a:r>
              <a:rPr lang="en-US" sz="1600" dirty="0">
                <a:latin typeface="Times New Roman" panose="02020603050405020304" pitchFamily="18" charset="0"/>
                <a:cs typeface="Times New Roman" panose="02020603050405020304" pitchFamily="18" charset="0"/>
              </a:rPr>
              <a:t>advanced techniques like attention mechanisms to allow the model to focus on the most relevant parts of the images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3. Improving Data Augmentation:</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Using </a:t>
            </a:r>
            <a:r>
              <a:rPr lang="en-US" sz="1600" dirty="0">
                <a:latin typeface="Times New Roman" panose="02020603050405020304" pitchFamily="18" charset="0"/>
                <a:cs typeface="Times New Roman" panose="02020603050405020304" pitchFamily="18" charset="0"/>
              </a:rPr>
              <a:t>more sophisticated data augmentation techniques, including synthetic data generation and GANs (Generative Adversarial Networks), to further diversify the training data</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575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5491"/>
            <a:ext cx="9404723" cy="849745"/>
          </a:xfrm>
        </p:spPr>
        <p:txBody>
          <a:bodyPr/>
          <a:lstStyle/>
          <a:p>
            <a:r>
              <a:rPr lang="en-US" sz="3600" b="1" dirty="0">
                <a:solidFill>
                  <a:srgbClr val="FFFF00"/>
                </a:solidFill>
                <a:latin typeface="Times New Roman" panose="02020603050405020304" pitchFamily="18" charset="0"/>
                <a:cs typeface="Times New Roman" panose="02020603050405020304" pitchFamily="18" charset="0"/>
              </a:rPr>
              <a:t>Future Work and Impact</a:t>
            </a:r>
            <a:endParaRPr lang="en-GB" sz="3600" dirty="0">
              <a:solidFill>
                <a:srgbClr val="FFFF00"/>
              </a:solidFill>
            </a:endParaRPr>
          </a:p>
        </p:txBody>
      </p:sp>
      <p:sp>
        <p:nvSpPr>
          <p:cNvPr id="3" name="Content Placeholder 2"/>
          <p:cNvSpPr>
            <a:spLocks noGrp="1"/>
          </p:cNvSpPr>
          <p:nvPr>
            <p:ph idx="1"/>
          </p:nvPr>
        </p:nvSpPr>
        <p:spPr>
          <a:xfrm>
            <a:off x="138546" y="1025236"/>
            <a:ext cx="11868728" cy="5745019"/>
          </a:xfrm>
        </p:spPr>
        <p:txBody>
          <a:bodyPr/>
          <a:lstStyle/>
          <a:p>
            <a:pPr marL="0" indent="0">
              <a:buNone/>
            </a:pPr>
            <a:r>
              <a:rPr lang="en-US" b="1" dirty="0">
                <a:latin typeface="Times New Roman" panose="02020603050405020304" pitchFamily="18" charset="0"/>
                <a:cs typeface="Times New Roman" panose="02020603050405020304" pitchFamily="18" charset="0"/>
              </a:rPr>
              <a:t>4. Continuous Model Evaluation:</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Setting </a:t>
            </a:r>
            <a:r>
              <a:rPr lang="en-US" dirty="0">
                <a:latin typeface="Times New Roman" panose="02020603050405020304" pitchFamily="18" charset="0"/>
                <a:cs typeface="Times New Roman" panose="02020603050405020304" pitchFamily="18" charset="0"/>
              </a:rPr>
              <a:t>up a continuous evaluation pipeline to regularly assess model performance with new data and update the model as needed</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Potential </a:t>
            </a:r>
            <a:r>
              <a:rPr lang="en-US" b="1" dirty="0">
                <a:latin typeface="Times New Roman" panose="02020603050405020304" pitchFamily="18" charset="0"/>
                <a:cs typeface="Times New Roman" panose="02020603050405020304" pitchFamily="18" charset="0"/>
              </a:rPr>
              <a:t>Impact on Clinical Practice and Patient Care</a:t>
            </a:r>
          </a:p>
          <a:p>
            <a:pPr marL="0" indent="0">
              <a:buNone/>
            </a:pPr>
            <a:r>
              <a:rPr lang="en-US" b="1" dirty="0">
                <a:latin typeface="Times New Roman" panose="02020603050405020304" pitchFamily="18" charset="0"/>
                <a:cs typeface="Times New Roman" panose="02020603050405020304" pitchFamily="18" charset="0"/>
              </a:rPr>
              <a:t>1. Enhanced Diagnostic Accuracy:</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improved models, dermatologists can achieve higher diagnostic accuracy, leading to better patient outcomes and more precise treatment plans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Impact: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Early </a:t>
            </a:r>
            <a:r>
              <a:rPr lang="en-US" dirty="0">
                <a:latin typeface="Times New Roman" panose="02020603050405020304" pitchFamily="18" charset="0"/>
                <a:cs typeface="Times New Roman" panose="02020603050405020304" pitchFamily="18" charset="0"/>
              </a:rPr>
              <a:t>and accurate detection of skin diseases can significantly reduce the progression of diseases and improve patient prognosis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Streamlined Clinical Workflows:</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Automated </a:t>
            </a:r>
            <a:r>
              <a:rPr lang="en-US" dirty="0">
                <a:latin typeface="Times New Roman" panose="02020603050405020304" pitchFamily="18" charset="0"/>
                <a:cs typeface="Times New Roman" panose="02020603050405020304" pitchFamily="18" charset="0"/>
              </a:rPr>
              <a:t>skin disease classification can reduce the workload of dermatologists, allowing them to focus on more complex cases and improving overall efficiency in clinical settings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04286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21674"/>
            <a:ext cx="9513889" cy="1034472"/>
          </a:xfrm>
        </p:spPr>
        <p:txBody>
          <a:bodyPr/>
          <a:lstStyle/>
          <a:p>
            <a:r>
              <a:rPr lang="en-US" sz="3600" b="1" dirty="0">
                <a:solidFill>
                  <a:srgbClr val="FFFF00"/>
                </a:solidFill>
                <a:latin typeface="Times New Roman" panose="02020603050405020304" pitchFamily="18" charset="0"/>
                <a:cs typeface="Times New Roman" panose="02020603050405020304" pitchFamily="18" charset="0"/>
              </a:rPr>
              <a:t>Future Work and Impact</a:t>
            </a:r>
            <a:endParaRPr lang="en-GB" sz="3600" dirty="0">
              <a:solidFill>
                <a:srgbClr val="FFFF00"/>
              </a:solidFill>
            </a:endParaRPr>
          </a:p>
        </p:txBody>
      </p:sp>
      <p:sp>
        <p:nvSpPr>
          <p:cNvPr id="3" name="Content Placeholder 2"/>
          <p:cNvSpPr>
            <a:spLocks noGrp="1"/>
          </p:cNvSpPr>
          <p:nvPr>
            <p:ph idx="1"/>
          </p:nvPr>
        </p:nvSpPr>
        <p:spPr>
          <a:xfrm>
            <a:off x="350982" y="1450110"/>
            <a:ext cx="11545454" cy="5098472"/>
          </a:xfrm>
        </p:spPr>
        <p:txBody>
          <a:bodyPr>
            <a:normAutofit fontScale="62500" lnSpcReduction="20000"/>
          </a:bodyPr>
          <a:lstStyle/>
          <a:p>
            <a:pPr marL="0" indent="0">
              <a:buNone/>
            </a:pPr>
            <a:endParaRPr lang="en-US" b="1" dirty="0" smtClean="0"/>
          </a:p>
          <a:p>
            <a:pPr marL="0" indent="0">
              <a:buNone/>
            </a:pPr>
            <a:endParaRPr lang="en-US" b="1" dirty="0"/>
          </a:p>
          <a:p>
            <a:pPr marL="0" indent="0">
              <a:buNone/>
            </a:pPr>
            <a:r>
              <a:rPr lang="en-US" sz="2600" b="1" dirty="0" smtClean="0">
                <a:latin typeface="Times New Roman" panose="02020603050405020304" pitchFamily="18" charset="0"/>
                <a:cs typeface="Times New Roman" panose="02020603050405020304" pitchFamily="18" charset="0"/>
              </a:rPr>
              <a:t>3</a:t>
            </a:r>
            <a:r>
              <a:rPr lang="en-US" sz="2600" b="1" dirty="0">
                <a:latin typeface="Times New Roman" panose="02020603050405020304" pitchFamily="18" charset="0"/>
                <a:cs typeface="Times New Roman" panose="02020603050405020304" pitchFamily="18" charset="0"/>
              </a:rPr>
              <a:t>. Increased Accessibility:</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Telemedicine </a:t>
            </a:r>
            <a:r>
              <a:rPr lang="en-US" sz="2600" dirty="0">
                <a:latin typeface="Times New Roman" panose="02020603050405020304" pitchFamily="18" charset="0"/>
                <a:cs typeface="Times New Roman" panose="02020603050405020304" pitchFamily="18" charset="0"/>
              </a:rPr>
              <a:t>applications powered by the model can provide remote diagnostic services, making dermatological care accessible to patients in underserved and remote areas</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b="1" dirty="0">
                <a:latin typeface="Times New Roman" panose="02020603050405020304" pitchFamily="18" charset="0"/>
                <a:cs typeface="Times New Roman" panose="02020603050405020304" pitchFamily="18" charset="0"/>
              </a:rPr>
              <a:t>4. Patient Education and Empowerment:</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Mobile </a:t>
            </a:r>
            <a:r>
              <a:rPr lang="en-US" sz="2600" dirty="0">
                <a:latin typeface="Times New Roman" panose="02020603050405020304" pitchFamily="18" charset="0"/>
                <a:cs typeface="Times New Roman" panose="02020603050405020304" pitchFamily="18" charset="0"/>
              </a:rPr>
              <a:t>applications utilizing the model can help patients monitor their skin conditions, adhere to treatment plans, and seek medical advice promptly, leading to better health outcomes</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b="1" dirty="0" smtClean="0">
                <a:latin typeface="Times New Roman" panose="02020603050405020304" pitchFamily="18" charset="0"/>
                <a:cs typeface="Times New Roman" panose="02020603050405020304" pitchFamily="18" charset="0"/>
              </a:rPr>
              <a:t>                             Opportunities </a:t>
            </a:r>
            <a:r>
              <a:rPr lang="en-US" sz="2600" b="1" dirty="0">
                <a:latin typeface="Times New Roman" panose="02020603050405020304" pitchFamily="18" charset="0"/>
                <a:cs typeface="Times New Roman" panose="02020603050405020304" pitchFamily="18" charset="0"/>
              </a:rPr>
              <a:t>for Collaboration and </a:t>
            </a:r>
            <a:r>
              <a:rPr lang="en-US" sz="2600" b="1" dirty="0" smtClean="0">
                <a:latin typeface="Times New Roman" panose="02020603050405020304" pitchFamily="18" charset="0"/>
                <a:cs typeface="Times New Roman" panose="02020603050405020304" pitchFamily="18" charset="0"/>
              </a:rPr>
              <a:t>Funding</a:t>
            </a:r>
          </a:p>
          <a:p>
            <a:pPr marL="0" indent="0">
              <a:buNone/>
            </a:pPr>
            <a:r>
              <a:rPr lang="en-US" sz="2600" b="1" dirty="0">
                <a:latin typeface="Times New Roman" panose="02020603050405020304" pitchFamily="18" charset="0"/>
                <a:cs typeface="Times New Roman" panose="02020603050405020304" pitchFamily="18" charset="0"/>
              </a:rPr>
              <a:t>1. Collaboration with Medical Institutions:</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Partnering </a:t>
            </a:r>
            <a:r>
              <a:rPr lang="en-US" sz="2600" dirty="0">
                <a:latin typeface="Times New Roman" panose="02020603050405020304" pitchFamily="18" charset="0"/>
                <a:cs typeface="Times New Roman" panose="02020603050405020304" pitchFamily="18" charset="0"/>
              </a:rPr>
              <a:t>with hospitals, clinics, and research institutions to collect data, validate the model, and conduct clinical trials</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Benefits:</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These </a:t>
            </a:r>
            <a:r>
              <a:rPr lang="en-US" sz="2600" dirty="0">
                <a:latin typeface="Times New Roman" panose="02020603050405020304" pitchFamily="18" charset="0"/>
                <a:cs typeface="Times New Roman" panose="02020603050405020304" pitchFamily="18" charset="0"/>
              </a:rPr>
              <a:t>collaborations can provide access to high-quality data, clinical expertise, and practical insights to refine the </a:t>
            </a:r>
            <a:r>
              <a:rPr lang="en-US" sz="2600" dirty="0" smtClean="0">
                <a:latin typeface="Times New Roman" panose="02020603050405020304" pitchFamily="18" charset="0"/>
                <a:cs typeface="Times New Roman" panose="02020603050405020304" pitchFamily="18" charset="0"/>
              </a:rPr>
              <a:t>model.</a:t>
            </a:r>
          </a:p>
          <a:p>
            <a:pPr marL="0" indent="0">
              <a:buNone/>
            </a:pPr>
            <a:r>
              <a:rPr lang="en-US" sz="2600" b="1" dirty="0" smtClean="0">
                <a:latin typeface="Times New Roman" panose="02020603050405020304" pitchFamily="18" charset="0"/>
                <a:cs typeface="Times New Roman" panose="02020603050405020304" pitchFamily="18" charset="0"/>
              </a:rPr>
              <a:t>2</a:t>
            </a:r>
            <a:r>
              <a:rPr lang="en-US" sz="2600" b="1" dirty="0">
                <a:latin typeface="Times New Roman" panose="02020603050405020304" pitchFamily="18" charset="0"/>
                <a:cs typeface="Times New Roman" panose="02020603050405020304" pitchFamily="18" charset="0"/>
              </a:rPr>
              <a:t>. Academic and Industry Partnerships:</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Engaging </a:t>
            </a:r>
            <a:r>
              <a:rPr lang="en-US" sz="2600" dirty="0">
                <a:latin typeface="Times New Roman" panose="02020603050405020304" pitchFamily="18" charset="0"/>
                <a:cs typeface="Times New Roman" panose="02020603050405020304" pitchFamily="18" charset="0"/>
              </a:rPr>
              <a:t>with academic researchers and industry experts to explore innovative methodologies and technologies for model improvement</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pPr>
            <a:r>
              <a:rPr lang="en-US" b="1" dirty="0" smtClean="0"/>
              <a:t> </a:t>
            </a:r>
            <a:endParaRPr lang="en-US" b="1" dirty="0"/>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577871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4955"/>
          </a:xfrm>
        </p:spPr>
        <p:txBody>
          <a:bodyPr/>
          <a:lstStyle/>
          <a:p>
            <a:r>
              <a:rPr lang="en-US" sz="3600" b="1" dirty="0">
                <a:solidFill>
                  <a:srgbClr val="FFFF00"/>
                </a:solidFill>
                <a:latin typeface="Times New Roman" panose="02020603050405020304" pitchFamily="18" charset="0"/>
                <a:cs typeface="Times New Roman" panose="02020603050405020304" pitchFamily="18" charset="0"/>
              </a:rPr>
              <a:t>Future Work and Impact</a:t>
            </a:r>
            <a:endParaRPr lang="en-GB" sz="3600" dirty="0">
              <a:solidFill>
                <a:srgbClr val="FFFF00"/>
              </a:solidFill>
            </a:endParaRPr>
          </a:p>
        </p:txBody>
      </p:sp>
      <p:sp>
        <p:nvSpPr>
          <p:cNvPr id="3" name="Content Placeholder 2"/>
          <p:cNvSpPr>
            <a:spLocks noGrp="1"/>
          </p:cNvSpPr>
          <p:nvPr>
            <p:ph idx="1"/>
          </p:nvPr>
        </p:nvSpPr>
        <p:spPr>
          <a:xfrm>
            <a:off x="175491" y="2052918"/>
            <a:ext cx="11942617" cy="4652682"/>
          </a:xfrm>
        </p:spPr>
        <p:txBody>
          <a:bodyPr/>
          <a:lstStyle/>
          <a:p>
            <a:pPr marL="0" indent="0">
              <a:buNone/>
            </a:pPr>
            <a:endParaRPr lang="en-US" b="1" dirty="0" smtClean="0"/>
          </a:p>
          <a:p>
            <a:pPr marL="0" indent="0">
              <a:buNone/>
            </a:pPr>
            <a:r>
              <a:rPr lang="en-US" b="1" dirty="0" smtClean="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Funding Opportunities: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Applying </a:t>
            </a:r>
            <a:r>
              <a:rPr lang="en-US" dirty="0">
                <a:latin typeface="Times New Roman" panose="02020603050405020304" pitchFamily="18" charset="0"/>
                <a:cs typeface="Times New Roman" panose="02020603050405020304" pitchFamily="18" charset="0"/>
              </a:rPr>
              <a:t>for grants from medical research foundations, government health agencies, and technology funding programs to support the development and deployment of the model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Seeking investment </a:t>
            </a:r>
            <a:r>
              <a:rPr lang="en-US" dirty="0">
                <a:latin typeface="Times New Roman" panose="02020603050405020304" pitchFamily="18" charset="0"/>
                <a:cs typeface="Times New Roman" panose="02020603050405020304" pitchFamily="18" charset="0"/>
              </a:rPr>
              <a:t>from private sector companies in the healthcare and technology industries interested in AI-driven healthcare solutions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By focusing on these future steps and leveraging collaboration and funding opportunities, the project aims to make a substantial impact on the field of dermatology, improving both clinical practice and patient care outcomes</a:t>
            </a:r>
          </a:p>
          <a:p>
            <a:pPr marL="0" indent="0">
              <a:buNone/>
            </a:pPr>
            <a:endParaRPr lang="en-GB" dirty="0"/>
          </a:p>
        </p:txBody>
      </p:sp>
    </p:spTree>
    <p:extLst>
      <p:ext uri="{BB962C8B-B14F-4D97-AF65-F5344CB8AC3E}">
        <p14:creationId xmlns:p14="http://schemas.microsoft.com/office/powerpoint/2010/main" val="2046452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5791"/>
          </a:xfrm>
        </p:spPr>
        <p:txBody>
          <a:bodyPr/>
          <a:lstStyle/>
          <a:p>
            <a:r>
              <a:rPr lang="en-GB" sz="3600" b="1" dirty="0" smtClean="0">
                <a:solidFill>
                  <a:srgbClr val="FFFF00"/>
                </a:solidFill>
                <a:latin typeface="Times New Roman" panose="02020603050405020304" pitchFamily="18" charset="0"/>
                <a:cs typeface="Times New Roman" panose="02020603050405020304" pitchFamily="18" charset="0"/>
              </a:rPr>
              <a:t>Conclusion</a:t>
            </a:r>
            <a:r>
              <a:rPr lang="en-GB" sz="3600" b="1" dirty="0" smtClean="0">
                <a:latin typeface="Times New Roman" panose="02020603050405020304" pitchFamily="18" charset="0"/>
                <a:cs typeface="Times New Roman" panose="02020603050405020304" pitchFamily="18" charset="0"/>
              </a:rPr>
              <a:t> </a:t>
            </a:r>
            <a:r>
              <a:rPr lang="en-GB" dirty="0"/>
              <a:t/>
            </a:r>
            <a:br>
              <a:rPr lang="en-GB" dirty="0"/>
            </a:br>
            <a:endParaRPr lang="en-GB" dirty="0"/>
          </a:p>
        </p:txBody>
      </p:sp>
      <p:sp>
        <p:nvSpPr>
          <p:cNvPr id="3" name="Content Placeholder 2"/>
          <p:cNvSpPr>
            <a:spLocks noGrp="1"/>
          </p:cNvSpPr>
          <p:nvPr>
            <p:ph idx="1"/>
          </p:nvPr>
        </p:nvSpPr>
        <p:spPr/>
        <p:txBody>
          <a:bodyPr>
            <a:normAutofit lnSpcReduction="10000"/>
          </a:bodyPr>
          <a:lstStyle/>
          <a:p>
            <a:pPr lvl="0"/>
            <a:r>
              <a:rPr lang="en-GB" dirty="0">
                <a:latin typeface="Times New Roman" panose="02020603050405020304" pitchFamily="18" charset="0"/>
                <a:cs typeface="Times New Roman" panose="02020603050405020304" pitchFamily="18" charset="0"/>
              </a:rPr>
              <a:t>In conclusion, the development of this deep learning project for skin disease classification from facial images addresses the critical need for accurate and automated diagnostic tools. By leveraging state-of-the-art techniques in deep learning and computer vision, significant steps have been taken towards creating a model that can enhance diagnostic accuracy and improve patient care. Despite the challenges faced, particularly the limited dataset which impacted the model's ability to differentiate accurately between conditions like acne, redness, and bags, the project demonstrates the potential for significant advancements in dermatological diagnostics.</a:t>
            </a:r>
          </a:p>
          <a:p>
            <a:pPr marL="0" indent="0">
              <a:buNone/>
            </a:pPr>
            <a:r>
              <a:rPr lang="en-GB" dirty="0">
                <a:latin typeface="Times New Roman" panose="02020603050405020304" pitchFamily="18" charset="0"/>
                <a:cs typeface="Times New Roman" panose="02020603050405020304" pitchFamily="18" charset="0"/>
              </a:rPr>
              <a:t> </a:t>
            </a:r>
          </a:p>
          <a:p>
            <a:pPr marL="0" indent="0">
              <a:buNone/>
            </a:pPr>
            <a:r>
              <a:rPr lang="en-GB" dirty="0">
                <a:latin typeface="Times New Roman" panose="02020603050405020304" pitchFamily="18" charset="0"/>
                <a:cs typeface="Times New Roman" panose="02020603050405020304" pitchFamily="18" charset="0"/>
              </a:rPr>
              <a:t>Overall, this project lays the groundwork for future research and development in automated skin disease classification, with the ultimate goal of improving healthcare outcomes and advancing the field of dermatology. </a:t>
            </a:r>
          </a:p>
          <a:p>
            <a:pPr marL="0" indent="0">
              <a:buNone/>
            </a:pPr>
            <a:endParaRPr lang="en-GB" dirty="0"/>
          </a:p>
        </p:txBody>
      </p:sp>
    </p:spTree>
    <p:extLst>
      <p:ext uri="{BB962C8B-B14F-4D97-AF65-F5344CB8AC3E}">
        <p14:creationId xmlns:p14="http://schemas.microsoft.com/office/powerpoint/2010/main" val="96021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10837"/>
            <a:ext cx="9404723" cy="1819563"/>
          </a:xfrm>
        </p:spPr>
        <p:txBody>
          <a:bodyPr/>
          <a:lstStyle/>
          <a:p>
            <a:r>
              <a:rPr lang="en-US" sz="3600" b="1" dirty="0">
                <a:solidFill>
                  <a:srgbClr val="FFFF00"/>
                </a:solidFill>
                <a:latin typeface="Times New Roman" panose="02020603050405020304" pitchFamily="18" charset="0"/>
                <a:cs typeface="Times New Roman" panose="02020603050405020304" pitchFamily="18" charset="0"/>
              </a:rPr>
              <a:t>Importance of the project in the context of dermatology and patient care.</a:t>
            </a: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618" y="1357745"/>
            <a:ext cx="11480800" cy="5366327"/>
          </a:xfrm>
        </p:spPr>
        <p:txBody>
          <a:bodyPr>
            <a:normAutofit fontScale="85000" lnSpcReduction="20000"/>
          </a:bodyPr>
          <a:lstStyle/>
          <a:p>
            <a:pPr marL="0" indent="0">
              <a:buNone/>
            </a:pPr>
            <a:r>
              <a:rPr lang="en-GB" b="1" dirty="0" smtClean="0">
                <a:latin typeface="Times New Roman" panose="02020603050405020304" pitchFamily="18" charset="0"/>
                <a:cs typeface="Times New Roman" panose="02020603050405020304" pitchFamily="18" charset="0"/>
              </a:rPr>
              <a:t>                                                       Importance </a:t>
            </a:r>
            <a:r>
              <a:rPr lang="en-GB" b="1" dirty="0">
                <a:latin typeface="Times New Roman" panose="02020603050405020304" pitchFamily="18" charset="0"/>
                <a:cs typeface="Times New Roman" panose="02020603050405020304" pitchFamily="18" charset="0"/>
              </a:rPr>
              <a:t>in </a:t>
            </a:r>
            <a:r>
              <a:rPr lang="en-GB" b="1" dirty="0" smtClean="0">
                <a:latin typeface="Times New Roman" panose="02020603050405020304" pitchFamily="18" charset="0"/>
                <a:cs typeface="Times New Roman" panose="02020603050405020304" pitchFamily="18" charset="0"/>
              </a:rPr>
              <a:t>Dermatology</a:t>
            </a:r>
          </a:p>
          <a:p>
            <a:pPr marL="0" indent="0">
              <a:buNone/>
            </a:pPr>
            <a:r>
              <a:rPr lang="en-US" b="1" dirty="0" smtClean="0">
                <a:latin typeface="Times New Roman" panose="02020603050405020304" pitchFamily="18" charset="0"/>
                <a:cs typeface="Times New Roman" panose="02020603050405020304" pitchFamily="18" charset="0"/>
              </a:rPr>
              <a:t>      Enhanced </a:t>
            </a:r>
            <a:r>
              <a:rPr lang="en-US" b="1" dirty="0">
                <a:latin typeface="Times New Roman" panose="02020603050405020304" pitchFamily="18" charset="0"/>
                <a:cs typeface="Times New Roman" panose="02020603050405020304" pitchFamily="18" charset="0"/>
              </a:rPr>
              <a:t>Diagnostic Accuracy:</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Automated </a:t>
            </a:r>
            <a:r>
              <a:rPr lang="en-US" dirty="0">
                <a:latin typeface="Times New Roman" panose="02020603050405020304" pitchFamily="18" charset="0"/>
                <a:cs typeface="Times New Roman" panose="02020603050405020304" pitchFamily="18" charset="0"/>
              </a:rPr>
              <a:t>skin disease classification aids in identifying conditions that may be difficult to diagnose visually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Reduces </a:t>
            </a:r>
            <a:r>
              <a:rPr lang="en-US" dirty="0">
                <a:latin typeface="Times New Roman" panose="02020603050405020304" pitchFamily="18" charset="0"/>
                <a:cs typeface="Times New Roman" panose="02020603050405020304" pitchFamily="18" charset="0"/>
              </a:rPr>
              <a:t>the likelihood of human error, ensuring more accurate and reliable diagnoses</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Efficient </a:t>
            </a:r>
            <a:r>
              <a:rPr lang="en-US" b="1" dirty="0">
                <a:latin typeface="Times New Roman" panose="02020603050405020304" pitchFamily="18" charset="0"/>
                <a:cs typeface="Times New Roman" panose="02020603050405020304" pitchFamily="18" charset="0"/>
              </a:rPr>
              <a:t>Use of Dermatologists’ Time: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Automates </a:t>
            </a:r>
            <a:r>
              <a:rPr lang="en-US" dirty="0">
                <a:latin typeface="Times New Roman" panose="02020603050405020304" pitchFamily="18" charset="0"/>
                <a:cs typeface="Times New Roman" panose="02020603050405020304" pitchFamily="18" charset="0"/>
              </a:rPr>
              <a:t>initial screening processes, allowing dermatologists to focus on complex cases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Speeds </a:t>
            </a:r>
            <a:r>
              <a:rPr lang="en-US" dirty="0">
                <a:latin typeface="Times New Roman" panose="02020603050405020304" pitchFamily="18" charset="0"/>
                <a:cs typeface="Times New Roman" panose="02020603050405020304" pitchFamily="18" charset="0"/>
              </a:rPr>
              <a:t>up the diagnostic process, leading to quicker treatment initiation</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Access </a:t>
            </a:r>
            <a:r>
              <a:rPr lang="en-US" b="1" dirty="0">
                <a:latin typeface="Times New Roman" panose="02020603050405020304" pitchFamily="18" charset="0"/>
                <a:cs typeface="Times New Roman" panose="02020603050405020304" pitchFamily="18" charset="0"/>
              </a:rPr>
              <a:t>to Dermatological Expertise: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dermatological assessments in areas with limited access to specialists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Facilitates </a:t>
            </a:r>
            <a:r>
              <a:rPr lang="en-US" dirty="0">
                <a:latin typeface="Times New Roman" panose="02020603050405020304" pitchFamily="18" charset="0"/>
                <a:cs typeface="Times New Roman" panose="02020603050405020304" pitchFamily="18" charset="0"/>
              </a:rPr>
              <a:t>remote consultations, making expertise available to a broader population</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Consistent </a:t>
            </a:r>
            <a:r>
              <a:rPr lang="en-US" b="1" dirty="0">
                <a:latin typeface="Times New Roman" panose="02020603050405020304" pitchFamily="18" charset="0"/>
                <a:cs typeface="Times New Roman" panose="02020603050405020304" pitchFamily="18" charset="0"/>
              </a:rPr>
              <a:t>and Objective Diagnoses: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Ensures </a:t>
            </a:r>
            <a:r>
              <a:rPr lang="en-US" dirty="0">
                <a:latin typeface="Times New Roman" panose="02020603050405020304" pitchFamily="18" charset="0"/>
                <a:cs typeface="Times New Roman" panose="02020603050405020304" pitchFamily="18" charset="0"/>
              </a:rPr>
              <a:t>standardized evaluations free from subjective bias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Supports </a:t>
            </a:r>
            <a:r>
              <a:rPr lang="en-US" dirty="0">
                <a:latin typeface="Times New Roman" panose="02020603050405020304" pitchFamily="18" charset="0"/>
                <a:cs typeface="Times New Roman" panose="02020603050405020304" pitchFamily="18" charset="0"/>
              </a:rPr>
              <a:t>dermatologists with consistent second opinions, improving diagnostic confidence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a:p>
            <a:pPr marL="0" indent="0">
              <a:buNone/>
            </a:pPr>
            <a:r>
              <a:rPr lang="en-US" dirty="0" smtClean="0"/>
              <a:t> </a:t>
            </a:r>
            <a:endParaRPr lang="en-US" dirty="0"/>
          </a:p>
          <a:p>
            <a:endParaRPr lang="en-US" dirty="0"/>
          </a:p>
          <a:p>
            <a:pPr marL="0" indent="0">
              <a:buNone/>
            </a:pPr>
            <a:endParaRPr lang="en-GB" b="1" dirty="0" smtClean="0"/>
          </a:p>
          <a:p>
            <a:endParaRPr lang="en-GB" dirty="0"/>
          </a:p>
        </p:txBody>
      </p:sp>
    </p:spTree>
    <p:extLst>
      <p:ext uri="{BB962C8B-B14F-4D97-AF65-F5344CB8AC3E}">
        <p14:creationId xmlns:p14="http://schemas.microsoft.com/office/powerpoint/2010/main" val="367183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69454"/>
            <a:ext cx="9404723" cy="1551709"/>
          </a:xfrm>
        </p:spPr>
        <p:txBody>
          <a:bodyPr/>
          <a:lstStyle/>
          <a:p>
            <a:r>
              <a:rPr lang="en-US" sz="3600" b="1" dirty="0">
                <a:solidFill>
                  <a:srgbClr val="FFFF00"/>
                </a:solidFill>
                <a:latin typeface="Times New Roman" panose="02020603050405020304" pitchFamily="18" charset="0"/>
                <a:cs typeface="Times New Roman" panose="02020603050405020304" pitchFamily="18" charset="0"/>
              </a:rPr>
              <a:t>Importance of the project in the context of dermatology and patient care.</a:t>
            </a: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endParaRPr lang="en-GB" sz="3600" dirty="0"/>
          </a:p>
        </p:txBody>
      </p:sp>
      <p:sp>
        <p:nvSpPr>
          <p:cNvPr id="3" name="Content Placeholder 2"/>
          <p:cNvSpPr>
            <a:spLocks noGrp="1"/>
          </p:cNvSpPr>
          <p:nvPr>
            <p:ph idx="1"/>
          </p:nvPr>
        </p:nvSpPr>
        <p:spPr>
          <a:xfrm>
            <a:off x="1103312" y="1560946"/>
            <a:ext cx="8946541" cy="4687454"/>
          </a:xfrm>
        </p:spPr>
        <p:txBody>
          <a:bodyPr>
            <a:normAutofit fontScale="62500" lnSpcReduction="20000"/>
          </a:bodyPr>
          <a:lstStyle/>
          <a:p>
            <a:pPr marL="0" indent="0">
              <a:buNone/>
            </a:pPr>
            <a:r>
              <a:rPr lang="en-GB" b="1" dirty="0" smtClean="0">
                <a:latin typeface="Times New Roman" panose="02020603050405020304" pitchFamily="18" charset="0"/>
                <a:cs typeface="Times New Roman" panose="02020603050405020304" pitchFamily="18" charset="0"/>
              </a:rPr>
              <a:t>                                  Importance </a:t>
            </a:r>
            <a:r>
              <a:rPr lang="en-GB" b="1" dirty="0">
                <a:latin typeface="Times New Roman" panose="02020603050405020304" pitchFamily="18" charset="0"/>
                <a:cs typeface="Times New Roman" panose="02020603050405020304" pitchFamily="18" charset="0"/>
              </a:rPr>
              <a:t>in Patient </a:t>
            </a:r>
            <a:r>
              <a:rPr lang="en-GB" b="1" dirty="0" smtClean="0">
                <a:latin typeface="Times New Roman" panose="02020603050405020304" pitchFamily="18" charset="0"/>
                <a:cs typeface="Times New Roman" panose="02020603050405020304" pitchFamily="18" charset="0"/>
              </a:rPr>
              <a:t>Care</a:t>
            </a:r>
          </a:p>
          <a:p>
            <a:pPr marL="0" indent="0">
              <a:buNone/>
            </a:pPr>
            <a:r>
              <a:rPr lang="en-US" b="1" dirty="0" smtClean="0">
                <a:latin typeface="Times New Roman" panose="02020603050405020304" pitchFamily="18" charset="0"/>
                <a:cs typeface="Times New Roman" panose="02020603050405020304" pitchFamily="18" charset="0"/>
              </a:rPr>
              <a:t>        Early </a:t>
            </a:r>
            <a:r>
              <a:rPr lang="en-US" b="1" dirty="0">
                <a:latin typeface="Times New Roman" panose="02020603050405020304" pitchFamily="18" charset="0"/>
                <a:cs typeface="Times New Roman" panose="02020603050405020304" pitchFamily="18" charset="0"/>
              </a:rPr>
              <a:t>Detection and Treatment: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Identifies </a:t>
            </a:r>
            <a:r>
              <a:rPr lang="en-US" dirty="0">
                <a:latin typeface="Times New Roman" panose="02020603050405020304" pitchFamily="18" charset="0"/>
                <a:cs typeface="Times New Roman" panose="02020603050405020304" pitchFamily="18" charset="0"/>
              </a:rPr>
              <a:t>skin conditions at an early stage, allowing for timely intervention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Prevents </a:t>
            </a:r>
            <a:r>
              <a:rPr lang="en-US" dirty="0">
                <a:latin typeface="Times New Roman" panose="02020603050405020304" pitchFamily="18" charset="0"/>
                <a:cs typeface="Times New Roman" panose="02020603050405020304" pitchFamily="18" charset="0"/>
              </a:rPr>
              <a:t>disease progression, reducing the risk of </a:t>
            </a:r>
            <a:r>
              <a:rPr lang="en-US" dirty="0" smtClean="0">
                <a:latin typeface="Times New Roman" panose="02020603050405020304" pitchFamily="18" charset="0"/>
                <a:cs typeface="Times New Roman" panose="02020603050405020304" pitchFamily="18" charset="0"/>
              </a:rPr>
              <a:t>complications.</a:t>
            </a:r>
          </a:p>
          <a:p>
            <a:pPr marL="0" indent="0">
              <a:buNone/>
            </a:pPr>
            <a:r>
              <a:rPr lang="en-US" b="1" dirty="0" smtClean="0">
                <a:latin typeface="Times New Roman" panose="02020603050405020304" pitchFamily="18" charset="0"/>
                <a:cs typeface="Times New Roman" panose="02020603050405020304" pitchFamily="18" charset="0"/>
              </a:rPr>
              <a:t>         Personalized Treatment Plans:</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Enables </a:t>
            </a:r>
            <a:r>
              <a:rPr lang="en-US" dirty="0">
                <a:latin typeface="Times New Roman" panose="02020603050405020304" pitchFamily="18" charset="0"/>
                <a:cs typeface="Times New Roman" panose="02020603050405020304" pitchFamily="18" charset="0"/>
              </a:rPr>
              <a:t>the customization of treatment based on accurate diagnosis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Supports </a:t>
            </a:r>
            <a:r>
              <a:rPr lang="en-US" dirty="0">
                <a:latin typeface="Times New Roman" panose="02020603050405020304" pitchFamily="18" charset="0"/>
                <a:cs typeface="Times New Roman" panose="02020603050405020304" pitchFamily="18" charset="0"/>
              </a:rPr>
              <a:t>personalized skincare recommendations, improving patient outcomes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Improved </a:t>
            </a:r>
            <a:r>
              <a:rPr lang="en-US" b="1" dirty="0">
                <a:latin typeface="Times New Roman" panose="02020603050405020304" pitchFamily="18" charset="0"/>
                <a:cs typeface="Times New Roman" panose="02020603050405020304" pitchFamily="18" charset="0"/>
              </a:rPr>
              <a:t>Patient Engagement: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Empowers </a:t>
            </a:r>
            <a:r>
              <a:rPr lang="en-US" dirty="0">
                <a:latin typeface="Times New Roman" panose="02020603050405020304" pitchFamily="18" charset="0"/>
                <a:cs typeface="Times New Roman" panose="02020603050405020304" pitchFamily="18" charset="0"/>
              </a:rPr>
              <a:t>patients with knowledge about their skin condition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Enhances </a:t>
            </a:r>
            <a:r>
              <a:rPr lang="en-US" dirty="0">
                <a:latin typeface="Times New Roman" panose="02020603050405020304" pitchFamily="18" charset="0"/>
                <a:cs typeface="Times New Roman" panose="02020603050405020304" pitchFamily="18" charset="0"/>
              </a:rPr>
              <a:t>patient adherence to treatment plans through better understanding and awareness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Cost-Effective </a:t>
            </a:r>
            <a:r>
              <a:rPr lang="en-US" b="1" dirty="0">
                <a:latin typeface="Times New Roman" panose="02020603050405020304" pitchFamily="18" charset="0"/>
                <a:cs typeface="Times New Roman" panose="02020603050405020304" pitchFamily="18" charset="0"/>
              </a:rPr>
              <a:t>Healthcare: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Reduces </a:t>
            </a:r>
            <a:r>
              <a:rPr lang="en-US" dirty="0">
                <a:latin typeface="Times New Roman" panose="02020603050405020304" pitchFamily="18" charset="0"/>
                <a:cs typeface="Times New Roman" panose="02020603050405020304" pitchFamily="18" charset="0"/>
              </a:rPr>
              <a:t>the need for multiple consultations and unnecessary treatments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Lowers </a:t>
            </a:r>
            <a:r>
              <a:rPr lang="en-US" dirty="0">
                <a:latin typeface="Times New Roman" panose="02020603050405020304" pitchFamily="18" charset="0"/>
                <a:cs typeface="Times New Roman" panose="02020603050405020304" pitchFamily="18" charset="0"/>
              </a:rPr>
              <a:t>overall healthcare costs by streamlining the diagnostic process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Education </a:t>
            </a:r>
            <a:r>
              <a:rPr lang="en-US" b="1" dirty="0">
                <a:latin typeface="Times New Roman" panose="02020603050405020304" pitchFamily="18" charset="0"/>
                <a:cs typeface="Times New Roman" panose="02020603050405020304" pitchFamily="18" charset="0"/>
              </a:rPr>
              <a:t>and Awareness: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Raises </a:t>
            </a:r>
            <a:r>
              <a:rPr lang="en-US" dirty="0">
                <a:latin typeface="Times New Roman" panose="02020603050405020304" pitchFamily="18" charset="0"/>
                <a:cs typeface="Times New Roman" panose="02020603050405020304" pitchFamily="18" charset="0"/>
              </a:rPr>
              <a:t>awareness about skin health and disease prevention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Educates </a:t>
            </a:r>
            <a:r>
              <a:rPr lang="en-US" dirty="0">
                <a:latin typeface="Times New Roman" panose="02020603050405020304" pitchFamily="18" charset="0"/>
                <a:cs typeface="Times New Roman" panose="02020603050405020304" pitchFamily="18" charset="0"/>
              </a:rPr>
              <a:t>patients on the importance of dermatological care, promoting proactive health management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05516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solidFill>
                  <a:srgbClr val="FFFF00"/>
                </a:solidFill>
                <a:latin typeface="Times New Roman" panose="02020603050405020304" pitchFamily="18" charset="0"/>
                <a:cs typeface="Times New Roman" panose="02020603050405020304" pitchFamily="18" charset="0"/>
              </a:rPr>
              <a:t>Methodology</a:t>
            </a:r>
            <a:r>
              <a:rPr lang="en-GB" sz="3600" b="1" dirty="0">
                <a:latin typeface="Times New Roman" panose="02020603050405020304" pitchFamily="18" charset="0"/>
                <a:cs typeface="Times New Roman" panose="02020603050405020304" pitchFamily="18" charset="0"/>
              </a:rPr>
              <a:t> </a:t>
            </a: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246909"/>
            <a:ext cx="8946541" cy="5218545"/>
          </a:xfrm>
        </p:spPr>
        <p:txBody>
          <a:bodyPr>
            <a:normAutofit fontScale="77500" lnSpcReduction="20000"/>
          </a:bodyPr>
          <a:lstStyle/>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Dataset </a:t>
            </a:r>
            <a:r>
              <a:rPr lang="en-US" b="1" dirty="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dataset consists of facial images categorized into three skin disease classes: acne, redness, and bags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Images </a:t>
            </a:r>
            <a:r>
              <a:rPr lang="en-US" dirty="0">
                <a:latin typeface="Times New Roman" panose="02020603050405020304" pitchFamily="18" charset="0"/>
                <a:cs typeface="Times New Roman" panose="02020603050405020304" pitchFamily="18" charset="0"/>
              </a:rPr>
              <a:t>are collected from various sources to ensure diversity and represent different skin tones and conditions</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Data </a:t>
            </a:r>
            <a:r>
              <a:rPr lang="en-US" b="1" dirty="0">
                <a:latin typeface="Times New Roman" panose="02020603050405020304" pitchFamily="18" charset="0"/>
                <a:cs typeface="Times New Roman" panose="02020603050405020304" pitchFamily="18" charset="0"/>
              </a:rPr>
              <a:t>Augmentation Techniques: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address the issue of limited data, we employ data augmentation techniques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Rescaling: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Normalize </a:t>
            </a:r>
            <a:r>
              <a:rPr lang="en-US" dirty="0">
                <a:latin typeface="Times New Roman" panose="02020603050405020304" pitchFamily="18" charset="0"/>
                <a:cs typeface="Times New Roman" panose="02020603050405020304" pitchFamily="18" charset="0"/>
              </a:rPr>
              <a:t>pixel values to a range of [0, 1] by rescaling with a factor of 1/255</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Rotation Range: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Randomly </a:t>
            </a:r>
            <a:r>
              <a:rPr lang="en-US" dirty="0">
                <a:latin typeface="Times New Roman" panose="02020603050405020304" pitchFamily="18" charset="0"/>
                <a:cs typeface="Times New Roman" panose="02020603050405020304" pitchFamily="18" charset="0"/>
              </a:rPr>
              <a:t>rotate images within a range of 20 degrees to introduce rotational variance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Width and Height Shifts: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Shift </a:t>
            </a:r>
            <a:r>
              <a:rPr lang="en-US" dirty="0">
                <a:latin typeface="Times New Roman" panose="02020603050405020304" pitchFamily="18" charset="0"/>
                <a:cs typeface="Times New Roman" panose="02020603050405020304" pitchFamily="18" charset="0"/>
              </a:rPr>
              <a:t>images horizontally and vertically by 20% to make the model invariant to small translations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Shear Range: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Apply </a:t>
            </a:r>
            <a:r>
              <a:rPr lang="en-US" dirty="0">
                <a:latin typeface="Times New Roman" panose="02020603050405020304" pitchFamily="18" charset="0"/>
                <a:cs typeface="Times New Roman" panose="02020603050405020304" pitchFamily="18" charset="0"/>
              </a:rPr>
              <a:t>shear transformations with a shear range of 0.2 to simulate a 3D perspective effect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Zoom Range: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Randomly </a:t>
            </a:r>
            <a:r>
              <a:rPr lang="en-US" dirty="0">
                <a:latin typeface="Times New Roman" panose="02020603050405020304" pitchFamily="18" charset="0"/>
                <a:cs typeface="Times New Roman" panose="02020603050405020304" pitchFamily="18" charset="0"/>
              </a:rPr>
              <a:t>zoom into images by 20% to make the model robust to different scales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Horizontal Flip:</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Randomly </a:t>
            </a:r>
            <a:r>
              <a:rPr lang="en-US" dirty="0">
                <a:latin typeface="Times New Roman" panose="02020603050405020304" pitchFamily="18" charset="0"/>
                <a:cs typeface="Times New Roman" panose="02020603050405020304" pitchFamily="18" charset="0"/>
              </a:rPr>
              <a:t>flip images horizontally to augment the dataset and simulate real-world conditions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97278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9609"/>
          </a:xfrm>
        </p:spPr>
        <p:txBody>
          <a:bodyPr/>
          <a:lstStyle/>
          <a:p>
            <a:r>
              <a:rPr lang="en-GB" sz="3600" b="1" dirty="0">
                <a:solidFill>
                  <a:srgbClr val="FFFF00"/>
                </a:solidFill>
                <a:latin typeface="Times New Roman" panose="02020603050405020304" pitchFamily="18" charset="0"/>
                <a:cs typeface="Times New Roman" panose="02020603050405020304" pitchFamily="18" charset="0"/>
              </a:rPr>
              <a:t>Methodology</a:t>
            </a:r>
            <a:r>
              <a:rPr lang="en-GB" b="1" dirty="0">
                <a:solidFill>
                  <a:srgbClr val="FFFF00"/>
                </a:solidFill>
                <a:latin typeface="Times New Roman" panose="02020603050405020304" pitchFamily="18" charset="0"/>
                <a:cs typeface="Times New Roman" panose="02020603050405020304" pitchFamily="18" charset="0"/>
              </a:rPr>
              <a:t> </a:t>
            </a:r>
            <a:endParaRPr lang="en-GB"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7164" y="1302328"/>
            <a:ext cx="11480800" cy="4946072"/>
          </a:xfrm>
        </p:spPr>
        <p:txBody>
          <a:bodyPr>
            <a:normAutofit fontScale="70000" lnSpcReduction="20000"/>
          </a:bodyPr>
          <a:lstStyle/>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Validation </a:t>
            </a:r>
            <a:r>
              <a:rPr lang="en-US" b="1" dirty="0">
                <a:latin typeface="Times New Roman" panose="02020603050405020304" pitchFamily="18" charset="0"/>
                <a:cs typeface="Times New Roman" panose="02020603050405020304" pitchFamily="18" charset="0"/>
              </a:rPr>
              <a:t>Split: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dataset is split into 80% training and 20% validation sets to evaluate model performance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Detailed </a:t>
            </a:r>
            <a:r>
              <a:rPr lang="en-US" b="1" dirty="0">
                <a:latin typeface="Times New Roman" panose="02020603050405020304" pitchFamily="18" charset="0"/>
                <a:cs typeface="Times New Roman" panose="02020603050405020304" pitchFamily="18" charset="0"/>
              </a:rPr>
              <a:t>Architecture of the Deep Learning </a:t>
            </a:r>
            <a:r>
              <a:rPr lang="en-US" b="1" dirty="0" smtClean="0">
                <a:latin typeface="Times New Roman" panose="02020603050405020304" pitchFamily="18" charset="0"/>
                <a:cs typeface="Times New Roman" panose="02020603050405020304" pitchFamily="18" charset="0"/>
              </a:rPr>
              <a:t>Model</a:t>
            </a:r>
          </a:p>
          <a:p>
            <a:pPr marL="0" indent="0">
              <a:buNone/>
            </a:pPr>
            <a:r>
              <a:rPr lang="en-US" b="1" dirty="0" smtClean="0">
                <a:latin typeface="Times New Roman" panose="02020603050405020304" pitchFamily="18" charset="0"/>
                <a:cs typeface="Times New Roman" panose="02020603050405020304" pitchFamily="18" charset="0"/>
              </a:rPr>
              <a:t>        1. Convolutional Neural Network (CNN) Layers:</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model is based on a Convolutional Neural Network (CNN) architecture designed for image classification tasks."</a:t>
            </a:r>
          </a:p>
          <a:p>
            <a:r>
              <a:rPr lang="en-US" b="1" dirty="0">
                <a:latin typeface="Times New Roman" panose="02020603050405020304" pitchFamily="18" charset="0"/>
                <a:cs typeface="Times New Roman" panose="02020603050405020304" pitchFamily="18" charset="0"/>
              </a:rPr>
              <a:t>Input Layer:</a:t>
            </a:r>
            <a:r>
              <a:rPr lang="en-US" dirty="0">
                <a:latin typeface="Times New Roman" panose="02020603050405020304" pitchFamily="18" charset="0"/>
                <a:cs typeface="Times New Roman" panose="02020603050405020304" pitchFamily="18" charset="0"/>
              </a:rPr>
              <a:t> "Accepts input images of size 150x150 with 3 color channels (RGB</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Conv2D Layers: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Four </a:t>
            </a:r>
            <a:r>
              <a:rPr lang="en-US" dirty="0">
                <a:latin typeface="Times New Roman" panose="02020603050405020304" pitchFamily="18" charset="0"/>
                <a:cs typeface="Times New Roman" panose="02020603050405020304" pitchFamily="18" charset="0"/>
              </a:rPr>
              <a:t>convolutional layers with 32, 64, 128, and 128 filters respectively, using ReLU activation to capture spatial features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MaxPooling Layers: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Four </a:t>
            </a:r>
            <a:r>
              <a:rPr lang="en-US" dirty="0">
                <a:latin typeface="Times New Roman" panose="02020603050405020304" pitchFamily="18" charset="0"/>
                <a:cs typeface="Times New Roman" panose="02020603050405020304" pitchFamily="18" charset="0"/>
              </a:rPr>
              <a:t>max-pooling layers to reduce the spatial dimensions and retain essential features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2</a:t>
            </a:r>
            <a:r>
              <a:rPr lang="en-US" b="1" dirty="0">
                <a:latin typeface="Times New Roman" panose="02020603050405020304" pitchFamily="18" charset="0"/>
                <a:cs typeface="Times New Roman" panose="02020603050405020304" pitchFamily="18" charset="0"/>
              </a:rPr>
              <a:t>. Fully Connected (Dense) Layers: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Flatten layer to convert the 3D feature maps to 1D feature vectors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Dense layer with 512 neurons and ReLU activation, with L2 regularization to prevent overfitting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Dropout layer with a rate of 0.5 to further prevent overfitting by randomly setting half of the neurons to zero during training</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3</a:t>
            </a:r>
            <a:r>
              <a:rPr lang="en-US" b="1" dirty="0">
                <a:latin typeface="Times New Roman" panose="02020603050405020304" pitchFamily="18" charset="0"/>
                <a:cs typeface="Times New Roman" panose="02020603050405020304" pitchFamily="18" charset="0"/>
              </a:rPr>
              <a:t>. Output Layer: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Dense layer with 'softmax' activation to output probabilities for each of the three classes (acne, redness, bags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572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500"/>
          </a:xfrm>
        </p:spPr>
        <p:txBody>
          <a:bodyPr/>
          <a:lstStyle/>
          <a:p>
            <a:r>
              <a:rPr lang="en-GB" sz="3600" b="1" dirty="0">
                <a:solidFill>
                  <a:srgbClr val="FFFF00"/>
                </a:solidFill>
                <a:latin typeface="Times New Roman" panose="02020603050405020304" pitchFamily="18" charset="0"/>
                <a:cs typeface="Times New Roman" panose="02020603050405020304" pitchFamily="18" charset="0"/>
              </a:rPr>
              <a:t>Methodology</a:t>
            </a:r>
            <a:r>
              <a:rPr lang="en-GB" sz="3600" b="1" dirty="0">
                <a:latin typeface="Times New Roman" panose="02020603050405020304" pitchFamily="18" charset="0"/>
                <a:cs typeface="Times New Roman" panose="02020603050405020304" pitchFamily="18" charset="0"/>
              </a:rPr>
              <a:t> </a:t>
            </a: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892" y="1062183"/>
            <a:ext cx="11998036" cy="5795818"/>
          </a:xfrm>
        </p:spPr>
        <p:txBody>
          <a:bodyPr>
            <a:normAutofit fontScale="70000" lnSpcReduction="20000"/>
          </a:bodyPr>
          <a:lstStyle/>
          <a:p>
            <a:pPr marL="0" indent="0">
              <a:buNone/>
            </a:pPr>
            <a:r>
              <a:rPr lang="en-US" b="1" dirty="0" smtClean="0">
                <a:latin typeface="Times New Roman" panose="02020603050405020304" pitchFamily="18" charset="0"/>
                <a:cs typeface="Times New Roman" panose="02020603050405020304" pitchFamily="18" charset="0"/>
              </a:rPr>
              <a:t>                                                                          </a:t>
            </a:r>
          </a:p>
          <a:p>
            <a:pPr marL="0" indent="0">
              <a:buNone/>
            </a:pPr>
            <a:r>
              <a:rPr lang="en-US" b="1" dirty="0" smtClean="0">
                <a:latin typeface="Times New Roman" panose="02020603050405020304" pitchFamily="18" charset="0"/>
                <a:cs typeface="Times New Roman" panose="02020603050405020304" pitchFamily="18" charset="0"/>
              </a:rPr>
              <a:t>Training </a:t>
            </a:r>
            <a:r>
              <a:rPr lang="en-US" b="1" dirty="0">
                <a:latin typeface="Times New Roman" panose="02020603050405020304" pitchFamily="18" charset="0"/>
                <a:cs typeface="Times New Roman" panose="02020603050405020304" pitchFamily="18" charset="0"/>
              </a:rPr>
              <a:t>Process and the Role of Class Weights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Training </a:t>
            </a:r>
            <a:r>
              <a:rPr lang="en-US" b="1" dirty="0">
                <a:latin typeface="Times New Roman" panose="02020603050405020304" pitchFamily="18" charset="0"/>
                <a:cs typeface="Times New Roman" panose="02020603050405020304" pitchFamily="18" charset="0"/>
              </a:rPr>
              <a:t>the Model</a:t>
            </a:r>
          </a:p>
          <a:p>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1</a:t>
            </a:r>
            <a:r>
              <a:rPr lang="en-US" b="1" dirty="0">
                <a:latin typeface="Times New Roman" panose="02020603050405020304" pitchFamily="18" charset="0"/>
                <a:cs typeface="Times New Roman" panose="02020603050405020304" pitchFamily="18" charset="0"/>
              </a:rPr>
              <a:t>. Training Process: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 is compiled using the Adam optimizer, which is efficient for large datasets and requires minimal tuning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Loss </a:t>
            </a:r>
            <a:r>
              <a:rPr lang="en-US" dirty="0">
                <a:latin typeface="Times New Roman" panose="02020603050405020304" pitchFamily="18" charset="0"/>
                <a:cs typeface="Times New Roman" panose="02020603050405020304" pitchFamily="18" charset="0"/>
              </a:rPr>
              <a:t>Function: 'Categorical Crossentropy' is used as it is suitable for multi-class classification problems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Metrics</a:t>
            </a:r>
            <a:r>
              <a:rPr lang="en-US" dirty="0">
                <a:latin typeface="Times New Roman" panose="02020603050405020304" pitchFamily="18" charset="0"/>
                <a:cs typeface="Times New Roman" panose="02020603050405020304" pitchFamily="18" charset="0"/>
              </a:rPr>
              <a:t>: 'Accuracy' is tracked to monitor the performance of the model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Handling Class Imbalance: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weights are computed to address the imbalance in the dataset where some classes have fewer samples than others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Class Weights Calculation:</a:t>
            </a:r>
          </a:p>
          <a:p>
            <a:r>
              <a:rPr lang="en-US" dirty="0" smtClean="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weights are calculated using the </a:t>
            </a:r>
            <a:r>
              <a:rPr lang="en-US" b="1" dirty="0">
                <a:latin typeface="Times New Roman" panose="02020603050405020304" pitchFamily="18" charset="0"/>
                <a:cs typeface="Times New Roman" panose="02020603050405020304" pitchFamily="18" charset="0"/>
              </a:rPr>
              <a:t>compute_class_weight</a:t>
            </a:r>
            <a:r>
              <a:rPr lang="en-US" dirty="0">
                <a:latin typeface="Times New Roman" panose="02020603050405020304" pitchFamily="18" charset="0"/>
                <a:cs typeface="Times New Roman" panose="02020603050405020304" pitchFamily="18" charset="0"/>
              </a:rPr>
              <a:t> function from sklearn to ensure that each class contributes equally to the loss during training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helps the model not to be biased towards the majority class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Callbacks for Efficient Training: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EarlyStopping</a:t>
            </a:r>
            <a:r>
              <a:rPr lang="en-US" dirty="0">
                <a:latin typeface="Times New Roman" panose="02020603050405020304" pitchFamily="18" charset="0"/>
                <a:cs typeface="Times New Roman" panose="02020603050405020304" pitchFamily="18" charset="0"/>
              </a:rPr>
              <a:t>: Monitors the validation loss and stops training if it does not improve for 5 consecutive epochs, preventing overfitting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ModelCheckpoint</a:t>
            </a:r>
            <a:r>
              <a:rPr lang="en-US" dirty="0">
                <a:latin typeface="Times New Roman" panose="02020603050405020304" pitchFamily="18" charset="0"/>
                <a:cs typeface="Times New Roman" panose="02020603050405020304" pitchFamily="18" charset="0"/>
              </a:rPr>
              <a:t>: Saves the best model based on validation loss during training to ensure we retain the most effective model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By following this methodology, we aimed to develop a robust model capable of accurately classifying skin diseases from facial images, even with a limited dataset.</a:t>
            </a:r>
          </a:p>
          <a:p>
            <a:endParaRPr lang="en-US" dirty="0"/>
          </a:p>
          <a:p>
            <a:endParaRPr lang="en-US" dirty="0"/>
          </a:p>
          <a:p>
            <a:endParaRPr lang="en-US" dirty="0"/>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324474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1137"/>
          </a:xfrm>
        </p:spPr>
        <p:txBody>
          <a:bodyPr/>
          <a:lstStyle/>
          <a:p>
            <a:r>
              <a:rPr lang="en-GB" sz="3600" b="1" dirty="0">
                <a:solidFill>
                  <a:srgbClr val="FFFF00"/>
                </a:solidFill>
                <a:latin typeface="Times New Roman" panose="02020603050405020304" pitchFamily="18" charset="0"/>
                <a:cs typeface="Times New Roman" panose="02020603050405020304" pitchFamily="18" charset="0"/>
              </a:rPr>
              <a:t>Results</a:t>
            </a:r>
            <a:r>
              <a:rPr lang="en-GB" sz="3600" b="1" dirty="0">
                <a:latin typeface="Times New Roman" panose="02020603050405020304" pitchFamily="18" charset="0"/>
                <a:cs typeface="Times New Roman" panose="02020603050405020304" pitchFamily="18" charset="0"/>
              </a:rPr>
              <a:t> </a:t>
            </a:r>
            <a:endParaRPr lang="en-GB"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236" y="1219200"/>
            <a:ext cx="6899564" cy="5330133"/>
          </a:xfrm>
        </p:spPr>
      </p:pic>
    </p:spTree>
    <p:extLst>
      <p:ext uri="{BB962C8B-B14F-4D97-AF65-F5344CB8AC3E}">
        <p14:creationId xmlns:p14="http://schemas.microsoft.com/office/powerpoint/2010/main" val="413738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7318"/>
          </a:xfrm>
        </p:spPr>
        <p:txBody>
          <a:bodyPr/>
          <a:lstStyle/>
          <a:p>
            <a:r>
              <a:rPr lang="en-GB" sz="3600" b="1" dirty="0">
                <a:solidFill>
                  <a:srgbClr val="FFFF00"/>
                </a:solidFill>
                <a:latin typeface="Times New Roman" panose="02020603050405020304" pitchFamily="18" charset="0"/>
                <a:cs typeface="Times New Roman" panose="02020603050405020304" pitchFamily="18" charset="0"/>
              </a:rPr>
              <a:t>Results</a:t>
            </a:r>
            <a:r>
              <a:rPr lang="en-GB" sz="4400" b="1" dirty="0">
                <a:solidFill>
                  <a:srgbClr val="FFFF00"/>
                </a:solidFill>
                <a:latin typeface="Times New Roman" panose="02020603050405020304" pitchFamily="18" charset="0"/>
                <a:cs typeface="Times New Roman" panose="02020603050405020304" pitchFamily="18" charset="0"/>
              </a:rPr>
              <a:t> </a:t>
            </a:r>
            <a:endParaRPr lang="en-GB" dirty="0">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164" y="1625600"/>
            <a:ext cx="9070109" cy="4802909"/>
          </a:xfrm>
        </p:spPr>
      </p:pic>
    </p:spTree>
    <p:extLst>
      <p:ext uri="{BB962C8B-B14F-4D97-AF65-F5344CB8AC3E}">
        <p14:creationId xmlns:p14="http://schemas.microsoft.com/office/powerpoint/2010/main" val="438136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183</TotalTime>
  <Words>2649</Words>
  <Application>Microsoft Office PowerPoint</Application>
  <PresentationFormat>Widescreen</PresentationFormat>
  <Paragraphs>203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Times New Roman</vt:lpstr>
      <vt:lpstr>Wingdings</vt:lpstr>
      <vt:lpstr>Wingdings 3</vt:lpstr>
      <vt:lpstr>Ion</vt:lpstr>
      <vt:lpstr>Automated Skin Disease Classification using Deep Learning  Enhancing Diagnostic Accuracy and Patient Care  </vt:lpstr>
      <vt:lpstr>Overview of the Project</vt:lpstr>
      <vt:lpstr>Importance of the project in the context of dermatology and patient care. </vt:lpstr>
      <vt:lpstr>Importance of the project in the context of dermatology and patient care. </vt:lpstr>
      <vt:lpstr>Methodology </vt:lpstr>
      <vt:lpstr>Methodology </vt:lpstr>
      <vt:lpstr>Methodology </vt:lpstr>
      <vt:lpstr>Results </vt:lpstr>
      <vt:lpstr>Results </vt:lpstr>
      <vt:lpstr>Results  </vt:lpstr>
      <vt:lpstr>Results</vt:lpstr>
      <vt:lpstr>Results</vt:lpstr>
      <vt:lpstr>Example predictions and visualizations. </vt:lpstr>
      <vt:lpstr>Visualization: </vt:lpstr>
      <vt:lpstr>A confusion matrix was plotted  </vt:lpstr>
      <vt:lpstr>Confidence scores of predictions were plotted as pie charts. </vt:lpstr>
      <vt:lpstr>Confidence scores of predictions were plotted as pie charts.  </vt:lpstr>
      <vt:lpstr>Insights on model performance and areas of improvement. </vt:lpstr>
      <vt:lpstr>Challenges and Limitations</vt:lpstr>
      <vt:lpstr>Other Technical Challenges Faced and How They Were Addressed </vt:lpstr>
      <vt:lpstr>Other Technical Challenges Faced and How They Were Addressed </vt:lpstr>
      <vt:lpstr>Future Work and Impact </vt:lpstr>
      <vt:lpstr>Future Work and Impact</vt:lpstr>
      <vt:lpstr>Future Work and Impact</vt:lpstr>
      <vt:lpstr>Future Work and Impact</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Skin Disease Classification using Deep Learning  Enhancing Diagnostic Accuracy and Patient Care</dc:title>
  <dc:creator>Microsoft account</dc:creator>
  <cp:lastModifiedBy>Microsoft account</cp:lastModifiedBy>
  <cp:revision>17</cp:revision>
  <dcterms:created xsi:type="dcterms:W3CDTF">2024-05-19T17:08:46Z</dcterms:created>
  <dcterms:modified xsi:type="dcterms:W3CDTF">2024-05-19T20:12:42Z</dcterms:modified>
</cp:coreProperties>
</file>