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13"/>
  </p:notesMasterIdLst>
  <p:sldIdLst>
    <p:sldId id="256" r:id="rId2"/>
    <p:sldId id="296" r:id="rId3"/>
    <p:sldId id="400" r:id="rId4"/>
    <p:sldId id="401" r:id="rId5"/>
    <p:sldId id="307" r:id="rId6"/>
    <p:sldId id="388" r:id="rId7"/>
    <p:sldId id="389" r:id="rId8"/>
    <p:sldId id="402" r:id="rId9"/>
    <p:sldId id="390" r:id="rId10"/>
    <p:sldId id="403" r:id="rId11"/>
    <p:sldId id="404" r:id="rId12"/>
    <p:sldId id="405" r:id="rId13"/>
    <p:sldId id="392" r:id="rId14"/>
    <p:sldId id="393" r:id="rId15"/>
    <p:sldId id="309" r:id="rId16"/>
    <p:sldId id="406" r:id="rId17"/>
    <p:sldId id="440" r:id="rId18"/>
    <p:sldId id="312" r:id="rId19"/>
    <p:sldId id="313" r:id="rId20"/>
    <p:sldId id="407" r:id="rId21"/>
    <p:sldId id="314" r:id="rId22"/>
    <p:sldId id="408" r:id="rId23"/>
    <p:sldId id="316" r:id="rId24"/>
    <p:sldId id="317" r:id="rId25"/>
    <p:sldId id="318" r:id="rId26"/>
    <p:sldId id="441" r:id="rId27"/>
    <p:sldId id="323" r:id="rId28"/>
    <p:sldId id="324" r:id="rId29"/>
    <p:sldId id="326" r:id="rId30"/>
    <p:sldId id="409" r:id="rId31"/>
    <p:sldId id="327" r:id="rId32"/>
    <p:sldId id="328" r:id="rId33"/>
    <p:sldId id="442" r:id="rId34"/>
    <p:sldId id="319" r:id="rId35"/>
    <p:sldId id="329" r:id="rId36"/>
    <p:sldId id="410" r:id="rId37"/>
    <p:sldId id="321" r:id="rId38"/>
    <p:sldId id="330" r:id="rId39"/>
    <p:sldId id="331" r:id="rId40"/>
    <p:sldId id="332" r:id="rId41"/>
    <p:sldId id="411" r:id="rId42"/>
    <p:sldId id="336" r:id="rId43"/>
    <p:sldId id="412" r:id="rId44"/>
    <p:sldId id="337" r:id="rId45"/>
    <p:sldId id="338" r:id="rId46"/>
    <p:sldId id="335" r:id="rId47"/>
    <p:sldId id="443" r:id="rId48"/>
    <p:sldId id="339" r:id="rId49"/>
    <p:sldId id="342" r:id="rId50"/>
    <p:sldId id="438" r:id="rId51"/>
    <p:sldId id="349" r:id="rId52"/>
    <p:sldId id="343" r:id="rId53"/>
    <p:sldId id="413" r:id="rId54"/>
    <p:sldId id="344" r:id="rId55"/>
    <p:sldId id="347" r:id="rId56"/>
    <p:sldId id="346" r:id="rId57"/>
    <p:sldId id="350" r:id="rId58"/>
    <p:sldId id="432" r:id="rId59"/>
    <p:sldId id="444" r:id="rId60"/>
    <p:sldId id="351" r:id="rId61"/>
    <p:sldId id="415" r:id="rId62"/>
    <p:sldId id="416" r:id="rId63"/>
    <p:sldId id="352" r:id="rId64"/>
    <p:sldId id="414" r:id="rId65"/>
    <p:sldId id="353" r:id="rId66"/>
    <p:sldId id="362" r:id="rId67"/>
    <p:sldId id="361" r:id="rId68"/>
    <p:sldId id="356" r:id="rId69"/>
    <p:sldId id="354" r:id="rId70"/>
    <p:sldId id="355" r:id="rId71"/>
    <p:sldId id="357" r:id="rId72"/>
    <p:sldId id="359" r:id="rId73"/>
    <p:sldId id="363" r:id="rId74"/>
    <p:sldId id="446" r:id="rId75"/>
    <p:sldId id="450" r:id="rId76"/>
    <p:sldId id="451" r:id="rId77"/>
    <p:sldId id="452" r:id="rId78"/>
    <p:sldId id="433" r:id="rId79"/>
    <p:sldId id="418" r:id="rId80"/>
    <p:sldId id="417" r:id="rId81"/>
    <p:sldId id="428" r:id="rId82"/>
    <p:sldId id="429" r:id="rId83"/>
    <p:sldId id="430" r:id="rId84"/>
    <p:sldId id="431" r:id="rId85"/>
    <p:sldId id="365" r:id="rId86"/>
    <p:sldId id="366" r:id="rId87"/>
    <p:sldId id="420" r:id="rId88"/>
    <p:sldId id="419" r:id="rId89"/>
    <p:sldId id="427" r:id="rId90"/>
    <p:sldId id="447" r:id="rId91"/>
    <p:sldId id="360" r:id="rId92"/>
    <p:sldId id="373" r:id="rId93"/>
    <p:sldId id="372" r:id="rId94"/>
    <p:sldId id="374" r:id="rId95"/>
    <p:sldId id="376" r:id="rId96"/>
    <p:sldId id="375" r:id="rId97"/>
    <p:sldId id="421" r:id="rId98"/>
    <p:sldId id="434" r:id="rId99"/>
    <p:sldId id="422" r:id="rId100"/>
    <p:sldId id="371" r:id="rId101"/>
    <p:sldId id="424" r:id="rId102"/>
    <p:sldId id="423" r:id="rId103"/>
    <p:sldId id="425" r:id="rId104"/>
    <p:sldId id="426" r:id="rId105"/>
    <p:sldId id="378" r:id="rId106"/>
    <p:sldId id="399" r:id="rId107"/>
    <p:sldId id="396" r:id="rId108"/>
    <p:sldId id="449" r:id="rId109"/>
    <p:sldId id="397" r:id="rId110"/>
    <p:sldId id="398" r:id="rId111"/>
    <p:sldId id="453" r:id="rId112"/>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FF3333"/>
    <a:srgbClr val="0000FF"/>
    <a:srgbClr val="CC0000"/>
    <a:srgbClr val="FF3300"/>
    <a:srgbClr val="000066"/>
    <a:srgbClr val="800000"/>
    <a:srgbClr val="96969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9" autoAdjust="0"/>
    <p:restoredTop sz="94426" autoAdjust="0"/>
  </p:normalViewPr>
  <p:slideViewPr>
    <p:cSldViewPr>
      <p:cViewPr varScale="1">
        <p:scale>
          <a:sx n="80" d="100"/>
          <a:sy n="80" d="100"/>
        </p:scale>
        <p:origin x="153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016B9FB6-583A-4EDC-86BD-4AF91C0589B0}" type="slidenum">
              <a:rPr lang="en-US"/>
              <a:pPr>
                <a:defRPr/>
              </a:pPr>
              <a:t>‹#›</a:t>
            </a:fld>
            <a:endParaRPr lang="en-US"/>
          </a:p>
        </p:txBody>
      </p:sp>
    </p:spTree>
    <p:extLst>
      <p:ext uri="{BB962C8B-B14F-4D97-AF65-F5344CB8AC3E}">
        <p14:creationId xmlns:p14="http://schemas.microsoft.com/office/powerpoint/2010/main" val="3078151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4743265-3AF0-40B7-B568-4FAC284F57DE}" type="slidenum">
              <a:rPr lang="en-US" smtClean="0"/>
              <a:pPr/>
              <a:t>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544932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10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2713977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100</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9675069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101</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877288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102</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464333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103</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3060965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F2F150F-B864-48C3-B8B0-4E42A563EBB6}" type="slidenum">
              <a:rPr lang="en-US" smtClean="0"/>
              <a:pPr/>
              <a:t>104</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1120542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C318974E-766F-4C40-86AF-C8137C5326AF}" type="slidenum">
              <a:rPr lang="en-US" smtClean="0"/>
              <a:pPr/>
              <a:t>105</a:t>
            </a:fld>
            <a:endParaRPr 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54291138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A32B424-870A-44B5-B502-39A79C0CE6F0}" type="slidenum">
              <a:rPr lang="en-US" smtClean="0"/>
              <a:pPr/>
              <a:t>111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262276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AF42D4-1FDC-47C2-A454-B38E2651DFAB}" type="slidenum">
              <a:rPr lang="en-US" smtClean="0"/>
              <a:pPr/>
              <a:t>11</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1481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AF42D4-1FDC-47C2-A454-B38E2651DFAB}" type="slidenum">
              <a:rPr lang="en-US" smtClean="0"/>
              <a:pPr/>
              <a:t>12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95991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6AF42D4-1FDC-47C2-A454-B38E2651DFAB}" type="slidenum">
              <a:rPr lang="en-US" smtClean="0"/>
              <a:pPr/>
              <a:t>13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66244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14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592604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4062EE0-6D41-4253-AE9B-86635324A898}" type="slidenum">
              <a:rPr lang="en-US" smtClean="0"/>
              <a:pPr/>
              <a:t>15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73753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4062EE0-6D41-4253-AE9B-86635324A898}" type="slidenum">
              <a:rPr lang="en-US" smtClean="0"/>
              <a:pPr/>
              <a:t>16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368036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17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35958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347568B-1D0A-4DA4-8D2A-CE8EAE5D0876}" type="slidenum">
              <a:rPr lang="en-US" smtClean="0"/>
              <a:pPr/>
              <a:t>18</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83829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842111A-6D61-4642-9040-7C71D74655B3}" type="slidenum">
              <a:rPr lang="en-US" smtClean="0"/>
              <a:pPr/>
              <a:t>19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49951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2</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602369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842111A-6D61-4642-9040-7C71D74655B3}" type="slidenum">
              <a:rPr lang="en-US" smtClean="0"/>
              <a:pPr/>
              <a:t>20</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35235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883612B-D03F-4A09-BB35-0446C2BE630A}" type="slidenum">
              <a:rPr lang="en-US" smtClean="0"/>
              <a:pPr/>
              <a:t>21</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419511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842111A-6D61-4642-9040-7C71D74655B3}" type="slidenum">
              <a:rPr lang="en-US" smtClean="0"/>
              <a:pPr/>
              <a:t>22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579669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DC331A9-4275-41BD-83B2-8B5B8E857E0D}" type="slidenum">
              <a:rPr lang="en-US" smtClean="0"/>
              <a:pPr/>
              <a:t>23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454196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6C575B3-4D39-4ABC-983B-05D25E14D900}" type="slidenum">
              <a:rPr lang="en-US" smtClean="0"/>
              <a:pPr/>
              <a:t>24</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67587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A9B907E-5886-4B2B-B1E2-1AAC56572B7D}" type="slidenum">
              <a:rPr lang="en-US" smtClean="0"/>
              <a:pPr/>
              <a:t>25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971528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26</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63313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0C754AF-5BFC-43A9-BF43-1AA209CFA5AC}" type="slidenum">
              <a:rPr lang="en-US" smtClean="0"/>
              <a:pPr/>
              <a:t>27</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529596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3ADAF85-A6D1-4193-B230-3FC274614094}" type="slidenum">
              <a:rPr lang="en-US" smtClean="0"/>
              <a:pPr/>
              <a:t>28</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vi-VN" dirty="0"/>
          </a:p>
        </p:txBody>
      </p:sp>
    </p:spTree>
    <p:extLst>
      <p:ext uri="{BB962C8B-B14F-4D97-AF65-F5344CB8AC3E}">
        <p14:creationId xmlns:p14="http://schemas.microsoft.com/office/powerpoint/2010/main" val="416402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CDB0447-1E29-44A3-BB56-1B81AC3F6659}" type="slidenum">
              <a:rPr lang="en-US" smtClean="0"/>
              <a:pPr/>
              <a:t>29</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6536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764816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CDB0447-1E29-44A3-BB56-1B81AC3F6659}" type="slidenum">
              <a:rPr lang="en-US" smtClean="0"/>
              <a:pPr/>
              <a:t>30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4055666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FE7247-4317-41A9-8790-630C69B10003}" type="slidenum">
              <a:rPr lang="en-US" smtClean="0"/>
              <a:pPr/>
              <a:t>31</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897380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F270FF0-6D59-473C-87E6-3EB90707607B}" type="slidenum">
              <a:rPr lang="en-US" smtClean="0"/>
              <a:pPr/>
              <a:t>32</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968494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33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4044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3C17A928-4811-4622-B291-863A25D90A0E}" type="slidenum">
              <a:rPr lang="en-US" smtClean="0"/>
              <a:pPr/>
              <a:t>34</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14213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1AD452-1CBF-4B16-BE2A-1F8358BCE3A9}" type="slidenum">
              <a:rPr lang="en-US" smtClean="0"/>
              <a:pPr/>
              <a:t>35</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457523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71AD452-1CBF-4B16-BE2A-1F8358BCE3A9}" type="slidenum">
              <a:rPr lang="en-US" smtClean="0"/>
              <a:pPr/>
              <a:t>36</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149324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3C9B04D5-5D37-4B6D-8067-C9DFBB888FCC}" type="slidenum">
              <a:rPr lang="en-US" smtClean="0"/>
              <a:pPr/>
              <a:t>37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31271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9D6FFFB-90C5-4D3A-98CE-7B8D0845FCD4}" type="slidenum">
              <a:rPr lang="en-US" smtClean="0"/>
              <a:pPr/>
              <a:t>38</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734272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688ACAF-7007-4A8F-92B4-B70E0050FE13}" type="slidenum">
              <a:rPr lang="en-US" smtClean="0"/>
              <a:pPr/>
              <a:t>39</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56017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000832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CC053B10-2D14-48F0-A406-E94BD6AA0239}" type="slidenum">
              <a:rPr lang="en-US" smtClean="0"/>
              <a:pPr/>
              <a:t>40</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428137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CC053B10-2D14-48F0-A406-E94BD6AA0239}" type="slidenum">
              <a:rPr lang="en-US" smtClean="0"/>
              <a:pPr/>
              <a:t>41</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0230419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A32B424-870A-44B5-B502-39A79C0CE6F0}" type="slidenum">
              <a:rPr lang="en-US" smtClean="0"/>
              <a:pPr/>
              <a:t>42</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4039722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AA32B424-870A-44B5-B502-39A79C0CE6F0}" type="slidenum">
              <a:rPr lang="en-US" smtClean="0"/>
              <a:pPr/>
              <a:t>43</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021434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802C7137-B3F4-4B23-B287-48F7F3D43C2A}" type="slidenum">
              <a:rPr lang="en-US" smtClean="0"/>
              <a:pPr/>
              <a:t>44</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8816132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39BEC18-7AE3-4368-864D-A77F16C82C48}" type="slidenum">
              <a:rPr lang="en-US" smtClean="0"/>
              <a:pPr/>
              <a:t>45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541501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24B3F82-557F-4740-AC90-D4F59F516649}" type="slidenum">
              <a:rPr lang="en-US" smtClean="0"/>
              <a:pPr/>
              <a:t>46</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510209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47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143386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2513E525-A242-4E03-8FB8-C9019530147B}" type="slidenum">
              <a:rPr lang="en-US" smtClean="0"/>
              <a:pPr/>
              <a:t>48</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565372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DD376AD-CA77-434A-AC5A-1149F2446F5D}" type="slidenum">
              <a:rPr lang="en-US" smtClean="0"/>
              <a:pPr/>
              <a:t>49</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38826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F92320E-A71D-4C4A-B802-5694E84CB7C7}" type="slidenum">
              <a:rPr lang="en-US" smtClean="0"/>
              <a:pPr/>
              <a:t>5</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2296156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4DD376AD-CA77-434A-AC5A-1149F2446F5D}" type="slidenum">
              <a:rPr lang="en-US" smtClean="0"/>
              <a:pPr/>
              <a:t>50</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7239652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E1B8E959-584F-4014-AAA8-30DC7061E241}" type="slidenum">
              <a:rPr lang="en-US" smtClean="0"/>
              <a:pPr/>
              <a:t>51</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838405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4A5DE3A4-3588-48B1-BCC6-8627B172829E}" type="slidenum">
              <a:rPr lang="en-US" smtClean="0"/>
              <a:pPr/>
              <a:t>52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734875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53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5598725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B3CC0D0E-8D42-4111-9C5D-CEA21179D1D1}" type="slidenum">
              <a:rPr lang="en-US" smtClean="0"/>
              <a:pPr/>
              <a:t>54</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4411461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A888FB9-D403-4D42-B552-55C0F4D6203E}" type="slidenum">
              <a:rPr lang="en-US" smtClean="0"/>
              <a:pPr/>
              <a:t>55</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877294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B248D2E5-428D-4AE0-8E6C-250529036623}" type="slidenum">
              <a:rPr lang="en-US" smtClean="0"/>
              <a:pPr/>
              <a:t>56</a:t>
            </a:fld>
            <a:endParaRPr 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4337184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A627841-9094-4DDA-9F51-D573234D228F}" type="slidenum">
              <a:rPr lang="en-US" smtClean="0"/>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929177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A627841-9094-4DDA-9F51-D573234D228F}" type="slidenum">
              <a:rPr lang="en-US" smtClean="0"/>
              <a:pPr/>
              <a:t>58</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0000258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59</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60410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88B496B-A6B3-4F6C-B315-F2A3D3D48739}" type="slidenum">
              <a:rPr lang="en-US" smtClean="0"/>
              <a:pPr/>
              <a:t>6</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2122496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CF20A4D-9C18-46EC-80AE-9EEF37DCBF11}" type="slidenum">
              <a:rPr lang="en-US" smtClean="0"/>
              <a:pPr/>
              <a:t>60</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683714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CF20A4D-9C18-46EC-80AE-9EEF37DCBF11}" type="slidenum">
              <a:rPr lang="en-US" smtClean="0"/>
              <a:pPr/>
              <a:t>61</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6673051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CF20A4D-9C18-46EC-80AE-9EEF37DCBF11}" type="slidenum">
              <a:rPr lang="en-US" smtClean="0"/>
              <a:pPr/>
              <a:t>62</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0355719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4416A8B-D9E7-498E-AF42-14430DBEBE33}" type="slidenum">
              <a:rPr lang="en-US" smtClean="0"/>
              <a:pPr/>
              <a:t>63</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8594990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4416A8B-D9E7-498E-AF42-14430DBEBE33}" type="slidenum">
              <a:rPr lang="en-US" smtClean="0"/>
              <a:pPr/>
              <a:t>64</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939418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571C128-84CC-43A1-B767-06A4F4CA8952}" type="slidenum">
              <a:rPr lang="en-US" smtClean="0"/>
              <a:pPr/>
              <a:t>65</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8907178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A0104D9-5C33-46DA-9C5D-2E26C42816E1}" type="slidenum">
              <a:rPr lang="en-US" smtClean="0"/>
              <a:pPr/>
              <a:t>66</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6345463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09501859-7CBF-4D61-BEEA-FEF3FA6242E3}" type="slidenum">
              <a:rPr lang="en-US" smtClean="0"/>
              <a:pPr/>
              <a:t>67</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544967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36E2D7D-D9EA-4590-B4C2-EDE70CCF9B10}" type="slidenum">
              <a:rPr lang="en-US" smtClean="0"/>
              <a:pPr/>
              <a:t>68</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3372629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7087DD0-CB3F-473B-A40A-E003AA615151}" type="slidenum">
              <a:rPr lang="en-US" smtClean="0"/>
              <a:pPr/>
              <a:t>69</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2472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575A8AA-7ACE-4668-BD00-5419F4F2230C}" type="slidenum">
              <a:rPr lang="en-US" smtClean="0"/>
              <a:pPr/>
              <a:t>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0063628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CE176337-E617-43D9-8B3D-E1337AB5FE63}" type="slidenum">
              <a:rPr lang="en-US" smtClean="0"/>
              <a:pPr/>
              <a:t>70</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3402432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55BEC01-5848-4B3F-8F1D-F36EF927D077}" type="slidenum">
              <a:rPr lang="en-US" smtClean="0"/>
              <a:pPr/>
              <a:t>71</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898077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072A4B1C-6C3D-406A-816C-923011636E6D}" type="slidenum">
              <a:rPr lang="en-US" smtClean="0"/>
              <a:pPr/>
              <a:t>72</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7112099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1D2E46B0-6340-4E44-8B72-C58FD0C09891}" type="slidenum">
              <a:rPr lang="en-US" smtClean="0"/>
              <a:pPr/>
              <a:t>73</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4549552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74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79703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76FD3DB-BB1F-44FE-AA3C-62F87FF2F0A0}" type="slidenum">
              <a:rPr lang="en-US" smtClean="0"/>
              <a:pPr/>
              <a:t>75</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8367885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76FD3DB-BB1F-44FE-AA3C-62F87FF2F0A0}" type="slidenum">
              <a:rPr lang="en-US" smtClean="0"/>
              <a:pPr/>
              <a:t>76</a:t>
            </a:fld>
            <a:endParaRPr 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7313007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77</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32057390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78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8516618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79</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32984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9117018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80</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3186893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3901482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82</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7937596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83</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0831629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83D5B77-EB48-433E-82BA-50382749C36B}" type="slidenum">
              <a:rPr lang="en-US" smtClean="0"/>
              <a:pPr/>
              <a:t>84</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655304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49CEA00-B016-4762-8B22-9192AA59FEA7}" type="slidenum">
              <a:rPr lang="en-US" smtClean="0"/>
              <a:pPr/>
              <a:t>85</a:t>
            </a:fld>
            <a:endParaRPr 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903692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316BFA1-32B1-470F-A55D-A0919C0B2E11}" type="slidenum">
              <a:rPr lang="en-US" smtClean="0"/>
              <a:pPr/>
              <a:t>86</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4990566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EBB0F47-D865-406B-9724-D276D161BDDF}" type="slidenum">
              <a:rPr lang="en-US" smtClean="0"/>
              <a:pPr/>
              <a:t>87</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501860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316BFA1-32B1-470F-A55D-A0919C0B2E11}" type="slidenum">
              <a:rPr lang="en-US" smtClean="0"/>
              <a:pPr/>
              <a:t>88</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5995249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316BFA1-32B1-470F-A55D-A0919C0B2E11}" type="slidenum">
              <a:rPr lang="en-US" smtClean="0"/>
              <a:pPr/>
              <a:t>89</a:t>
            </a:fld>
            <a:endParaRPr 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17873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FDEDE54-2F5E-416B-8791-86AA97B0BEBF}" type="slidenum">
              <a:rPr lang="en-US" smtClean="0"/>
              <a:pPr/>
              <a:t>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1638375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855C15D-9715-4425-8757-D889B09D8188}" type="slidenum">
              <a:rPr lang="en-US" smtClean="0"/>
              <a:pPr/>
              <a:t>90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40123947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9DA7093C-BCBD-4BA1-B3EF-9AB0A5E3CB01}" type="slidenum">
              <a:rPr lang="en-US" smtClean="0"/>
              <a:pPr/>
              <a:t>91</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9684157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A196BC52-2794-4030-8101-F6138E3FC770}" type="slidenum">
              <a:rPr lang="en-US" smtClean="0"/>
              <a:pPr/>
              <a:t>92</a:t>
            </a:fld>
            <a:endParaRPr 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6350411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53B7BD2-F8AF-483B-B106-BB191EFA3C67}" type="slidenum">
              <a:rPr lang="en-US" smtClean="0"/>
              <a:pPr/>
              <a:t>93</a:t>
            </a:fld>
            <a:endParaRPr 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40468220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8A835051-EF3C-4A4B-852E-6ACDACEEEC2E}" type="slidenum">
              <a:rPr lang="en-US" smtClean="0"/>
              <a:pPr/>
              <a:t>94</a:t>
            </a:fld>
            <a:endParaRPr 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16681876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22C15F0-F62C-4CD6-9259-598F7258DA22}" type="slidenum">
              <a:rPr lang="en-US" smtClean="0"/>
              <a:pPr/>
              <a:t>95</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32096021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96</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2348183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97</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9061142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98</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201585302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F2C81C6B-2AFE-417B-9448-B2FC0A4E2544}" type="slidenum">
              <a:rPr lang="en-US" smtClean="0"/>
              <a:pPr/>
              <a:t>99</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vi-VN"/>
          </a:p>
        </p:txBody>
      </p:sp>
    </p:spTree>
    <p:extLst>
      <p:ext uri="{BB962C8B-B14F-4D97-AF65-F5344CB8AC3E}">
        <p14:creationId xmlns:p14="http://schemas.microsoft.com/office/powerpoint/2010/main" val="148324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7EEBD316-418C-48E9-A8DD-CA5D7705E5D9}" type="datetime12">
              <a:rPr lang="vi-VN" altLang="en-US" smtClean="0"/>
              <a:pPr>
                <a:defRPr/>
              </a:pPr>
              <a:t>07:10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6" name="Slide Number Placeholder 17"/>
          <p:cNvSpPr>
            <a:spLocks noGrp="1"/>
          </p:cNvSpPr>
          <p:nvPr>
            <p:ph type="sldNum" sz="quarter" idx="12"/>
          </p:nvPr>
        </p:nvSpPr>
        <p:spPr/>
        <p:txBody>
          <a:bodyPr/>
          <a:lstStyle>
            <a:lvl1pPr>
              <a:defRPr/>
            </a:lvl1pPr>
          </a:lstStyle>
          <a:p>
            <a:pPr>
              <a:defRPr/>
            </a:pPr>
            <a:fld id="{616E54A0-E9E6-41FD-B97D-1FF3D761590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CF9CE-AF3D-4102-B8AA-D15DA2567035}" type="datetime12">
              <a:rPr lang="vi-VN" altLang="en-US" smtClean="0"/>
              <a:pPr>
                <a:defRPr/>
              </a:pPr>
              <a:t>07:10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6" name="Slide Number Placeholder 17"/>
          <p:cNvSpPr>
            <a:spLocks noGrp="1"/>
          </p:cNvSpPr>
          <p:nvPr>
            <p:ph type="sldNum" sz="quarter" idx="12"/>
          </p:nvPr>
        </p:nvSpPr>
        <p:spPr/>
        <p:txBody>
          <a:bodyPr/>
          <a:lstStyle>
            <a:lvl1pPr>
              <a:defRPr/>
            </a:lvl1pPr>
          </a:lstStyle>
          <a:p>
            <a:pPr>
              <a:defRPr/>
            </a:pPr>
            <a:fld id="{0428E925-8979-48CB-B0C1-39249A65EED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22A673F-50CA-453E-951B-22C19B09B5E3}" type="datetime12">
              <a:rPr lang="vi-VN" altLang="en-US" smtClean="0"/>
              <a:pPr>
                <a:defRPr/>
              </a:pPr>
              <a:t>07:10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6" name="Slide Number Placeholder 17"/>
          <p:cNvSpPr>
            <a:spLocks noGrp="1"/>
          </p:cNvSpPr>
          <p:nvPr>
            <p:ph type="sldNum" sz="quarter" idx="12"/>
          </p:nvPr>
        </p:nvSpPr>
        <p:spPr/>
        <p:txBody>
          <a:bodyPr/>
          <a:lstStyle>
            <a:lvl1pPr>
              <a:defRPr/>
            </a:lvl1pPr>
          </a:lstStyle>
          <a:p>
            <a:pPr>
              <a:defRPr/>
            </a:pPr>
            <a:fld id="{24B15079-8E5C-4E42-BE80-8F196DDD4E32}"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4013"/>
            <a:ext cx="8229600" cy="788987"/>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AD7B6C28-4653-4B5F-AF20-AB1403739B1B}" type="datetime12">
              <a:rPr lang="vi-VN" altLang="en-US" smtClean="0"/>
              <a:pPr>
                <a:defRPr/>
              </a:pPr>
              <a:t>07:10</a:t>
            </a:fld>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r>
              <a:rPr lang="en-US" altLang="en-US"/>
              <a:t>Khoa CNTT</a:t>
            </a:r>
          </a:p>
        </p:txBody>
      </p:sp>
      <p:sp>
        <p:nvSpPr>
          <p:cNvPr id="7" name="Rectangle 6"/>
          <p:cNvSpPr>
            <a:spLocks noGrp="1" noChangeArrowheads="1"/>
          </p:cNvSpPr>
          <p:nvPr>
            <p:ph type="sldNum" sz="quarter" idx="12"/>
          </p:nvPr>
        </p:nvSpPr>
        <p:spPr/>
        <p:txBody>
          <a:bodyPr/>
          <a:lstStyle>
            <a:lvl1pPr>
              <a:defRPr/>
            </a:lvl1pPr>
          </a:lstStyle>
          <a:p>
            <a:pPr>
              <a:defRPr/>
            </a:pPr>
            <a:fld id="{B88E5455-2B85-42F4-BA12-71FCCB4AA57E}"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CB90B0-77A6-47C9-81D4-7E7E3F50D054}" type="datetime12">
              <a:rPr lang="vi-VN" altLang="en-US" smtClean="0"/>
              <a:pPr>
                <a:defRPr/>
              </a:pPr>
              <a:t>07:10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6" name="Slide Number Placeholder 17"/>
          <p:cNvSpPr>
            <a:spLocks noGrp="1"/>
          </p:cNvSpPr>
          <p:nvPr>
            <p:ph type="sldNum" sz="quarter" idx="12"/>
          </p:nvPr>
        </p:nvSpPr>
        <p:spPr/>
        <p:txBody>
          <a:bodyPr/>
          <a:lstStyle>
            <a:lvl1pPr>
              <a:defRPr/>
            </a:lvl1pPr>
          </a:lstStyle>
          <a:p>
            <a:pPr>
              <a:defRPr/>
            </a:pPr>
            <a:fld id="{A1D24B86-78E5-48E2-982A-01918D080DD7}"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ED78FD63-5C4B-455D-8C03-2C04B2BCDCCE}" type="datetime12">
              <a:rPr lang="vi-VN" altLang="en-US" smtClean="0"/>
              <a:pPr>
                <a:defRPr/>
              </a:pPr>
              <a:t>07:10</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6" name="Slide Number Placeholder 17"/>
          <p:cNvSpPr>
            <a:spLocks noGrp="1"/>
          </p:cNvSpPr>
          <p:nvPr>
            <p:ph type="sldNum" sz="quarter" idx="12"/>
          </p:nvPr>
        </p:nvSpPr>
        <p:spPr/>
        <p:txBody>
          <a:bodyPr/>
          <a:lstStyle>
            <a:lvl1pPr>
              <a:defRPr/>
            </a:lvl1pPr>
          </a:lstStyle>
          <a:p>
            <a:pPr>
              <a:defRPr/>
            </a:pPr>
            <a:fld id="{967B19D7-6E9A-402D-B13B-31E039425270}"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9985C9B-88A8-43AB-B68F-02465F2D8250}" type="datetime12">
              <a:rPr lang="vi-VN" altLang="en-US" smtClean="0"/>
              <a:pPr>
                <a:defRPr/>
              </a:pPr>
              <a:t>07:10</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7" name="Slide Number Placeholder 17"/>
          <p:cNvSpPr>
            <a:spLocks noGrp="1"/>
          </p:cNvSpPr>
          <p:nvPr>
            <p:ph type="sldNum" sz="quarter" idx="12"/>
          </p:nvPr>
        </p:nvSpPr>
        <p:spPr/>
        <p:txBody>
          <a:bodyPr/>
          <a:lstStyle>
            <a:lvl1pPr>
              <a:defRPr/>
            </a:lvl1pPr>
          </a:lstStyle>
          <a:p>
            <a:pPr>
              <a:defRPr/>
            </a:pPr>
            <a:fld id="{11116682-82AA-48FB-867D-5B74DEDB14DD}"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C120F514-5715-42FA-AAD9-535B327FA154}" type="datetime12">
              <a:rPr lang="vi-VN" altLang="en-US" smtClean="0"/>
              <a:pPr>
                <a:defRPr/>
              </a:pPr>
              <a:t>07:10</a:t>
            </a:fld>
            <a:endParaRPr lang="en-US" altLang="en-US"/>
          </a:p>
        </p:txBody>
      </p:sp>
      <p:sp>
        <p:nvSpPr>
          <p:cNvPr id="8"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9" name="Slide Number Placeholder 17"/>
          <p:cNvSpPr>
            <a:spLocks noGrp="1"/>
          </p:cNvSpPr>
          <p:nvPr>
            <p:ph type="sldNum" sz="quarter" idx="12"/>
          </p:nvPr>
        </p:nvSpPr>
        <p:spPr/>
        <p:txBody>
          <a:bodyPr/>
          <a:lstStyle>
            <a:lvl1pPr>
              <a:defRPr/>
            </a:lvl1pPr>
          </a:lstStyle>
          <a:p>
            <a:pPr>
              <a:defRPr/>
            </a:pPr>
            <a:fld id="{C09126AF-7E69-4AEF-A74E-060195FE15C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6B5697BE-3370-4925-BAF8-B86AFCF0D903}" type="datetime12">
              <a:rPr lang="vi-VN" altLang="en-US" smtClean="0"/>
              <a:pPr>
                <a:defRPr/>
              </a:pPr>
              <a:t>07:10</a:t>
            </a:fld>
            <a:endParaRPr lang="en-US" altLang="en-US"/>
          </a:p>
        </p:txBody>
      </p:sp>
      <p:sp>
        <p:nvSpPr>
          <p:cNvPr id="4"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5" name="Slide Number Placeholder 17"/>
          <p:cNvSpPr>
            <a:spLocks noGrp="1"/>
          </p:cNvSpPr>
          <p:nvPr>
            <p:ph type="sldNum" sz="quarter" idx="12"/>
          </p:nvPr>
        </p:nvSpPr>
        <p:spPr/>
        <p:txBody>
          <a:bodyPr/>
          <a:lstStyle>
            <a:lvl1pPr>
              <a:defRPr/>
            </a:lvl1pPr>
          </a:lstStyle>
          <a:p>
            <a:pPr>
              <a:defRPr/>
            </a:pPr>
            <a:fld id="{AE43BB6D-4BAD-42A9-AA1B-974C73B6EC2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C2FE81E-2B94-4653-9DA1-967EF6B6E120}" type="datetime12">
              <a:rPr lang="vi-VN" altLang="en-US" smtClean="0"/>
              <a:pPr>
                <a:defRPr/>
              </a:pPr>
              <a:t>07:10</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4" name="Slide Number Placeholder 17"/>
          <p:cNvSpPr>
            <a:spLocks noGrp="1"/>
          </p:cNvSpPr>
          <p:nvPr>
            <p:ph type="sldNum" sz="quarter" idx="12"/>
          </p:nvPr>
        </p:nvSpPr>
        <p:spPr/>
        <p:txBody>
          <a:bodyPr/>
          <a:lstStyle>
            <a:lvl1pPr>
              <a:defRPr/>
            </a:lvl1pPr>
          </a:lstStyle>
          <a:p>
            <a:pPr>
              <a:defRPr/>
            </a:pPr>
            <a:fld id="{97814302-2C60-4B77-B1F9-F561C2422064}"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65EF3AF-EC9E-4CB4-8D93-DCE436390C41}" type="datetime12">
              <a:rPr lang="vi-VN" altLang="en-US" smtClean="0"/>
              <a:pPr>
                <a:defRPr/>
              </a:pPr>
              <a:t>07:10</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a:t>Khoa CNTT</a:t>
            </a:r>
          </a:p>
        </p:txBody>
      </p:sp>
      <p:sp>
        <p:nvSpPr>
          <p:cNvPr id="7" name="Slide Number Placeholder 17"/>
          <p:cNvSpPr>
            <a:spLocks noGrp="1"/>
          </p:cNvSpPr>
          <p:nvPr>
            <p:ph type="sldNum" sz="quarter" idx="12"/>
          </p:nvPr>
        </p:nvSpPr>
        <p:spPr/>
        <p:txBody>
          <a:bodyPr/>
          <a:lstStyle>
            <a:lvl1pPr>
              <a:defRPr/>
            </a:lvl1pPr>
          </a:lstStyle>
          <a:p>
            <a:pPr>
              <a:defRPr/>
            </a:pPr>
            <a:fld id="{7D22DBBE-F9B5-4C59-9FB4-7C241C0C0212}"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A74DD5E-D767-41E2-ABD2-FE07C28BE8DF}" type="datetime12">
              <a:rPr lang="vi-VN" altLang="en-US" smtClean="0"/>
              <a:pPr>
                <a:defRPr/>
              </a:pPr>
              <a:t>07:10</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a:t>Khoa CNTT</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1DC0D0F5-497C-43AA-8452-4810A092E31A}"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B740B549-938F-43D4-B093-80970DB3EA9B}" type="datetime12">
              <a:rPr lang="vi-VN" altLang="en-US" smtClean="0"/>
              <a:pPr>
                <a:defRPr/>
              </a:pPr>
              <a:t>07:10</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en-US"/>
              <a:t>Khoa CNTT</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A3AF7701-432C-4932-802A-CD0BD4D74EA3}"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700" r:id="rId9"/>
    <p:sldLayoutId id="2147483698" r:id="rId10"/>
    <p:sldLayoutId id="2147483699" r:id="rId11"/>
    <p:sldLayoutId id="2147483701" r:id="rId12"/>
  </p:sldLayoutIdLst>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1600200"/>
            <a:ext cx="7239000" cy="914400"/>
          </a:xfrm>
        </p:spPr>
        <p:txBody>
          <a:bodyPr/>
          <a:lstStyle/>
          <a:p>
            <a:pPr algn="ctr" fontAlgn="auto">
              <a:spcAft>
                <a:spcPts val="0"/>
              </a:spcAft>
              <a:defRPr/>
            </a:pPr>
            <a:r>
              <a:rPr lang="en-US" sz="4400" dirty="0" err="1">
                <a:effectLst>
                  <a:outerShdw blurRad="38100" dist="38100" dir="2700000" algn="tl">
                    <a:srgbClr val="C0C0C0"/>
                  </a:outerShdw>
                </a:effectLst>
              </a:rPr>
              <a:t>Chương</a:t>
            </a:r>
            <a:r>
              <a:rPr lang="en-US" sz="4400" dirty="0">
                <a:effectLst>
                  <a:outerShdw blurRad="38100" dist="38100" dir="2700000" algn="tl">
                    <a:srgbClr val="C0C0C0"/>
                  </a:outerShdw>
                </a:effectLst>
              </a:rPr>
              <a:t> 3</a:t>
            </a:r>
          </a:p>
        </p:txBody>
      </p:sp>
      <p:sp>
        <p:nvSpPr>
          <p:cNvPr id="2053" name="Rectangle 5"/>
          <p:cNvSpPr>
            <a:spLocks noChangeArrowheads="1"/>
          </p:cNvSpPr>
          <p:nvPr/>
        </p:nvSpPr>
        <p:spPr bwMode="auto">
          <a:xfrm>
            <a:off x="762000" y="3276600"/>
            <a:ext cx="7620000" cy="990600"/>
          </a:xfrm>
          <a:prstGeom prst="rect">
            <a:avLst/>
          </a:prstGeom>
          <a:noFill/>
          <a:ln w="9525">
            <a:noFill/>
            <a:miter lim="800000"/>
            <a:headEnd/>
            <a:tailEnd/>
          </a:ln>
          <a:effectLst/>
        </p:spPr>
        <p:txBody>
          <a:bodyPr/>
          <a:lstStyle/>
          <a:p>
            <a:pPr>
              <a:spcBef>
                <a:spcPct val="0"/>
              </a:spcBef>
              <a:defRPr/>
            </a:pPr>
            <a:r>
              <a:rPr lang="en-US" sz="4400" dirty="0">
                <a:effectLst>
                  <a:outerShdw blurRad="38100" dist="38100" dir="2700000" algn="tl">
                    <a:srgbClr val="C0C0C0"/>
                  </a:outerShdw>
                </a:effectLst>
                <a:latin typeface="Verdana" pitchFamily="34" charset="0"/>
              </a:rPr>
              <a:t>3.2. </a:t>
            </a:r>
            <a:r>
              <a:rPr lang="en-US" sz="4400" dirty="0" err="1">
                <a:effectLst>
                  <a:outerShdw blurRad="38100" dist="38100" dir="2700000" algn="tl">
                    <a:srgbClr val="C0C0C0"/>
                  </a:outerShdw>
                </a:effectLst>
                <a:latin typeface="Verdana" pitchFamily="34" charset="0"/>
              </a:rPr>
              <a:t>Đại</a:t>
            </a:r>
            <a:r>
              <a:rPr lang="en-US" sz="4400" dirty="0">
                <a:effectLst>
                  <a:outerShdw blurRad="38100" dist="38100" dir="2700000" algn="tl">
                    <a:srgbClr val="C0C0C0"/>
                  </a:outerShdw>
                </a:effectLst>
                <a:latin typeface="Verdana" pitchFamily="34" charset="0"/>
              </a:rPr>
              <a:t> </a:t>
            </a:r>
            <a:r>
              <a:rPr lang="en-US" sz="4400" dirty="0" err="1">
                <a:effectLst>
                  <a:outerShdw blurRad="38100" dist="38100" dir="2700000" algn="tl">
                    <a:srgbClr val="C0C0C0"/>
                  </a:outerShdw>
                </a:effectLst>
                <a:latin typeface="Verdana" pitchFamily="34" charset="0"/>
              </a:rPr>
              <a:t>số</a:t>
            </a:r>
            <a:r>
              <a:rPr lang="en-US" sz="4400" dirty="0">
                <a:effectLst>
                  <a:outerShdw blurRad="38100" dist="38100" dir="2700000" algn="tl">
                    <a:srgbClr val="C0C0C0"/>
                  </a:outerShdw>
                </a:effectLst>
                <a:latin typeface="Verdana" pitchFamily="34" charset="0"/>
              </a:rPr>
              <a:t> </a:t>
            </a:r>
            <a:r>
              <a:rPr lang="en-US" sz="4400" dirty="0" err="1">
                <a:effectLst>
                  <a:outerShdw blurRad="38100" dist="38100" dir="2700000" algn="tl">
                    <a:srgbClr val="C0C0C0"/>
                  </a:outerShdw>
                </a:effectLst>
                <a:latin typeface="Verdana" pitchFamily="34" charset="0"/>
              </a:rPr>
              <a:t>quan</a:t>
            </a:r>
            <a:r>
              <a:rPr lang="en-US" sz="4400" dirty="0">
                <a:effectLst>
                  <a:outerShdw blurRad="38100" dist="38100" dir="2700000" algn="tl">
                    <a:srgbClr val="C0C0C0"/>
                  </a:outerShdw>
                </a:effectLst>
                <a:latin typeface="Verdana" pitchFamily="34" charset="0"/>
              </a:rPr>
              <a:t> </a:t>
            </a:r>
            <a:r>
              <a:rPr lang="en-US" sz="4400" dirty="0" err="1">
                <a:effectLst>
                  <a:outerShdw blurRad="38100" dist="38100" dir="2700000" algn="tl">
                    <a:srgbClr val="C0C0C0"/>
                  </a:outerShdw>
                </a:effectLst>
                <a:latin typeface="Verdana" pitchFamily="34" charset="0"/>
              </a:rPr>
              <a:t>hệ</a:t>
            </a:r>
            <a:endParaRPr lang="en-US" sz="4400" dirty="0">
              <a:effectLst>
                <a:outerShdw blurRad="38100" dist="38100" dir="2700000" algn="tl">
                  <a:srgbClr val="C0C0C0"/>
                </a:outerShdw>
              </a:effectLst>
              <a:latin typeface="Verdana" pitchFamily="34" charset="0"/>
            </a:endParaRPr>
          </a:p>
        </p:txBody>
      </p:sp>
      <p:grpSp>
        <p:nvGrpSpPr>
          <p:cNvPr id="5" name="Group 4"/>
          <p:cNvGrpSpPr/>
          <p:nvPr/>
        </p:nvGrpSpPr>
        <p:grpSpPr>
          <a:xfrm>
            <a:off x="0" y="152400"/>
            <a:ext cx="9144000" cy="533399"/>
            <a:chOff x="0" y="152400"/>
            <a:chExt cx="9144000" cy="533399"/>
          </a:xfrm>
        </p:grpSpPr>
        <p:pic>
          <p:nvPicPr>
            <p:cNvPr id="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 name="TextBox 6"/>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10</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2" name="Table 91"/>
          <p:cNvGraphicFramePr>
            <a:graphicFrameLocks noGrp="1"/>
          </p:cNvGraphicFramePr>
          <p:nvPr/>
        </p:nvGraphicFramePr>
        <p:xfrm>
          <a:off x="914400" y="1752600"/>
          <a:ext cx="3276600" cy="1645920"/>
        </p:xfrm>
        <a:graphic>
          <a:graphicData uri="http://schemas.openxmlformats.org/drawingml/2006/table">
            <a:tbl>
              <a:tblPr/>
              <a:tblGrid>
                <a:gridCol w="782755">
                  <a:extLst>
                    <a:ext uri="{9D8B030D-6E8A-4147-A177-3AD203B41FA5}">
                      <a16:colId xmlns:a16="http://schemas.microsoft.com/office/drawing/2014/main" val="20000"/>
                    </a:ext>
                  </a:extLst>
                </a:gridCol>
                <a:gridCol w="834446">
                  <a:extLst>
                    <a:ext uri="{9D8B030D-6E8A-4147-A177-3AD203B41FA5}">
                      <a16:colId xmlns:a16="http://schemas.microsoft.com/office/drawing/2014/main" val="20001"/>
                    </a:ext>
                  </a:extLst>
                </a:gridCol>
                <a:gridCol w="889303">
                  <a:extLst>
                    <a:ext uri="{9D8B030D-6E8A-4147-A177-3AD203B41FA5}">
                      <a16:colId xmlns:a16="http://schemas.microsoft.com/office/drawing/2014/main" val="20002"/>
                    </a:ext>
                  </a:extLst>
                </a:gridCol>
                <a:gridCol w="770096">
                  <a:extLst>
                    <a:ext uri="{9D8B030D-6E8A-4147-A177-3AD203B41FA5}">
                      <a16:colId xmlns:a16="http://schemas.microsoft.com/office/drawing/2014/main" val="20003"/>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3" name="TextBox 92"/>
          <p:cNvSpPr txBox="1"/>
          <p:nvPr/>
        </p:nvSpPr>
        <p:spPr>
          <a:xfrm>
            <a:off x="-9" y="1371600"/>
            <a:ext cx="1295400" cy="369332"/>
          </a:xfrm>
          <a:prstGeom prst="rect">
            <a:avLst/>
          </a:prstGeom>
          <a:noFill/>
        </p:spPr>
        <p:txBody>
          <a:bodyPr wrap="square" rtlCol="0">
            <a:spAutoFit/>
          </a:bodyPr>
          <a:lstStyle/>
          <a:p>
            <a:r>
              <a:rPr lang="en-US"/>
              <a:t>SINHVIEN</a:t>
            </a:r>
            <a:endParaRPr lang="vi-VN"/>
          </a:p>
        </p:txBody>
      </p:sp>
      <p:graphicFrame>
        <p:nvGraphicFramePr>
          <p:cNvPr id="94" name="Table 93"/>
          <p:cNvGraphicFramePr>
            <a:graphicFrameLocks noGrp="1"/>
          </p:cNvGraphicFramePr>
          <p:nvPr/>
        </p:nvGraphicFramePr>
        <p:xfrm>
          <a:off x="4876800" y="1752601"/>
          <a:ext cx="2667000" cy="3124198"/>
        </p:xfrm>
        <a:graphic>
          <a:graphicData uri="http://schemas.openxmlformats.org/drawingml/2006/table">
            <a:tbl>
              <a:tblPr/>
              <a:tblGrid>
                <a:gridCol w="785907">
                  <a:extLst>
                    <a:ext uri="{9D8B030D-6E8A-4147-A177-3AD203B41FA5}">
                      <a16:colId xmlns:a16="http://schemas.microsoft.com/office/drawing/2014/main" val="20000"/>
                    </a:ext>
                  </a:extLst>
                </a:gridCol>
                <a:gridCol w="1007274">
                  <a:extLst>
                    <a:ext uri="{9D8B030D-6E8A-4147-A177-3AD203B41FA5}">
                      <a16:colId xmlns:a16="http://schemas.microsoft.com/office/drawing/2014/main" val="20001"/>
                    </a:ext>
                  </a:extLst>
                </a:gridCol>
                <a:gridCol w="873819">
                  <a:extLst>
                    <a:ext uri="{9D8B030D-6E8A-4147-A177-3AD203B41FA5}">
                      <a16:colId xmlns:a16="http://schemas.microsoft.com/office/drawing/2014/main" val="20002"/>
                    </a:ext>
                  </a:extLst>
                </a:gridCol>
              </a:tblGrid>
              <a:tr h="504514">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076">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1076">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5" name="TextBox 94"/>
          <p:cNvSpPr txBox="1"/>
          <p:nvPr/>
        </p:nvSpPr>
        <p:spPr>
          <a:xfrm>
            <a:off x="4724400" y="1447800"/>
            <a:ext cx="1295400" cy="369332"/>
          </a:xfrm>
          <a:prstGeom prst="rect">
            <a:avLst/>
          </a:prstGeom>
          <a:noFill/>
        </p:spPr>
        <p:txBody>
          <a:bodyPr wrap="square" rtlCol="0">
            <a:spAutoFit/>
          </a:bodyPr>
          <a:lstStyle/>
          <a:p>
            <a:r>
              <a:rPr lang="en-US"/>
              <a:t>SV_DIEM</a:t>
            </a:r>
            <a:endParaRPr lang="vi-VN"/>
          </a:p>
        </p:txBody>
      </p:sp>
      <p:graphicFrame>
        <p:nvGraphicFramePr>
          <p:cNvPr id="97" name="Table 96"/>
          <p:cNvGraphicFramePr>
            <a:graphicFrameLocks noGrp="1"/>
          </p:cNvGraphicFramePr>
          <p:nvPr/>
        </p:nvGraphicFramePr>
        <p:xfrm>
          <a:off x="914400" y="3732727"/>
          <a:ext cx="3290553" cy="1468667"/>
        </p:xfrm>
        <a:graphic>
          <a:graphicData uri="http://schemas.openxmlformats.org/drawingml/2006/table">
            <a:tbl>
              <a:tblPr/>
              <a:tblGrid>
                <a:gridCol w="1116378">
                  <a:extLst>
                    <a:ext uri="{9D8B030D-6E8A-4147-A177-3AD203B41FA5}">
                      <a16:colId xmlns:a16="http://schemas.microsoft.com/office/drawing/2014/main" val="20000"/>
                    </a:ext>
                  </a:extLst>
                </a:gridCol>
                <a:gridCol w="1057045">
                  <a:extLst>
                    <a:ext uri="{9D8B030D-6E8A-4147-A177-3AD203B41FA5}">
                      <a16:colId xmlns:a16="http://schemas.microsoft.com/office/drawing/2014/main" val="20001"/>
                    </a:ext>
                  </a:extLst>
                </a:gridCol>
                <a:gridCol w="1117130">
                  <a:extLst>
                    <a:ext uri="{9D8B030D-6E8A-4147-A177-3AD203B41FA5}">
                      <a16:colId xmlns:a16="http://schemas.microsoft.com/office/drawing/2014/main" val="20002"/>
                    </a:ext>
                  </a:extLst>
                </a:gridCol>
              </a:tblGrid>
              <a:tr h="371387">
                <a:tc>
                  <a:txBody>
                    <a:bodyPr/>
                    <a:lstStyle/>
                    <a:p>
                      <a:pPr algn="ctr">
                        <a:lnSpc>
                          <a:spcPct val="100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7204">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204">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204">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204">
                <a:tc>
                  <a:txBody>
                    <a:bodyPr/>
                    <a:lstStyle/>
                    <a:p>
                      <a:pPr algn="ctr">
                        <a:lnSpc>
                          <a:spcPct val="100000"/>
                        </a:lnSpc>
                        <a:spcAft>
                          <a:spcPts val="0"/>
                        </a:spcAft>
                      </a:pPr>
                      <a:r>
                        <a:rPr lang="en-US" sz="1800">
                          <a:latin typeface="Arial"/>
                          <a:ea typeface="Arial"/>
                          <a:cs typeface="Times New Roman"/>
                        </a:rPr>
                        <a:t>Int2005</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KTCT</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8" name="TextBox 97"/>
          <p:cNvSpPr txBox="1"/>
          <p:nvPr/>
        </p:nvSpPr>
        <p:spPr>
          <a:xfrm>
            <a:off x="0" y="3415047"/>
            <a:ext cx="1295400" cy="369332"/>
          </a:xfrm>
          <a:prstGeom prst="rect">
            <a:avLst/>
          </a:prstGeom>
          <a:noFill/>
        </p:spPr>
        <p:txBody>
          <a:bodyPr wrap="square" rtlCol="0">
            <a:spAutoFit/>
          </a:bodyPr>
          <a:lstStyle/>
          <a:p>
            <a:r>
              <a:rPr lang="en-US"/>
              <a:t>MONHOC</a:t>
            </a:r>
            <a:endParaRPr lang="vi-VN"/>
          </a:p>
        </p:txBody>
      </p:sp>
      <p:sp>
        <p:nvSpPr>
          <p:cNvPr id="24" name="Rectangle 2"/>
          <p:cNvSpPr>
            <a:spLocks noGrp="1" noChangeArrowheads="1"/>
          </p:cNvSpPr>
          <p:nvPr>
            <p:ph type="title"/>
          </p:nvPr>
        </p:nvSpPr>
        <p:spPr>
          <a:xfrm>
            <a:off x="457200" y="685800"/>
            <a:ext cx="8229600" cy="620713"/>
          </a:xfrm>
        </p:spPr>
        <p:txBody>
          <a:bodyPr/>
          <a:lstStyle/>
          <a:p>
            <a:r>
              <a:rPr lang="en-US" sz="2800" b="1"/>
              <a:t>1.2. Xóa các bộ</a:t>
            </a:r>
          </a:p>
        </p:txBody>
      </p:sp>
      <p:sp>
        <p:nvSpPr>
          <p:cNvPr id="25"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a:solidFill>
                  <a:schemeClr val="tx2"/>
                </a:solidFill>
                <a:latin typeface="+mj-lt"/>
                <a:ea typeface="+mj-ea"/>
                <a:cs typeface="+mj-cs"/>
              </a:rPr>
              <a:t>DELETE</a:t>
            </a:r>
            <a:r>
              <a:rPr kumimoji="0" lang="en-US" sz="2000" b="1" i="0" u="none" strike="noStrike" kern="1200" cap="none" spc="0" normalizeH="0" baseline="0" noProof="0">
                <a:ln>
                  <a:noFill/>
                </a:ln>
                <a:solidFill>
                  <a:schemeClr val="tx2"/>
                </a:solidFill>
                <a:effectLst/>
                <a:uLnTx/>
                <a:uFillTx/>
                <a:latin typeface="+mj-lt"/>
                <a:ea typeface="+mj-ea"/>
                <a:cs typeface="+mj-cs"/>
              </a:rPr>
              <a:t>(MONHOC;</a:t>
            </a:r>
            <a:r>
              <a:rPr kumimoji="0" lang="en-US" sz="2000" b="1" i="0" u="none" strike="noStrike" kern="1200" cap="none" spc="0" normalizeH="0" noProof="0">
                <a:ln>
                  <a:noFill/>
                </a:ln>
                <a:solidFill>
                  <a:schemeClr val="tx2"/>
                </a:solidFill>
                <a:effectLst/>
                <a:uLnTx/>
                <a:uFillTx/>
                <a:latin typeface="+mj-lt"/>
                <a:ea typeface="+mj-ea"/>
                <a:cs typeface="+mj-cs"/>
              </a:rPr>
              <a:t> Mamon =“Int2005”)</a:t>
            </a:r>
            <a:endParaRPr kumimoji="0" lang="en-US" sz="2000" b="1" i="0" u="none" strike="noStrike" kern="1200" cap="none" spc="0" normalizeH="0" baseline="0" noProof="0">
              <a:ln>
                <a:noFill/>
              </a:ln>
              <a:solidFill>
                <a:schemeClr val="tx2"/>
              </a:solidFill>
              <a:effectLst/>
              <a:uLnTx/>
              <a:uFillTx/>
              <a:latin typeface="+mj-lt"/>
              <a:ea typeface="+mj-ea"/>
              <a:cs typeface="+mj-cs"/>
            </a:endParaRPr>
          </a:p>
        </p:txBody>
      </p:sp>
      <p:sp>
        <p:nvSpPr>
          <p:cNvPr id="20" name="Rectangle 2"/>
          <p:cNvSpPr txBox="1">
            <a:spLocks noChangeArrowheads="1"/>
          </p:cNvSpPr>
          <p:nvPr/>
        </p:nvSpPr>
        <p:spPr bwMode="auto">
          <a:xfrm>
            <a:off x="685800" y="52578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a:solidFill>
                  <a:schemeClr val="tx2"/>
                </a:solidFill>
                <a:latin typeface="+mj-lt"/>
                <a:ea typeface="+mj-ea"/>
                <a:cs typeface="+mj-cs"/>
              </a:rPr>
              <a:t>DELETE</a:t>
            </a:r>
            <a:r>
              <a:rPr kumimoji="0" lang="en-US" sz="2000" b="1" i="0" u="none" strike="noStrike" kern="1200" cap="none" spc="0" normalizeH="0" baseline="0" noProof="0">
                <a:ln>
                  <a:noFill/>
                </a:ln>
                <a:solidFill>
                  <a:schemeClr val="tx2"/>
                </a:solidFill>
                <a:effectLst/>
                <a:uLnTx/>
                <a:uFillTx/>
                <a:latin typeface="+mj-lt"/>
                <a:ea typeface="+mj-ea"/>
                <a:cs typeface="+mj-cs"/>
              </a:rPr>
              <a:t>(SV_DIEM;</a:t>
            </a:r>
            <a:r>
              <a:rPr kumimoji="0" lang="en-US" sz="2000" b="1" i="0" u="none" strike="noStrike" kern="1200" cap="none" spc="0" normalizeH="0" noProof="0">
                <a:ln>
                  <a:noFill/>
                </a:ln>
                <a:solidFill>
                  <a:schemeClr val="tx2"/>
                </a:solidFill>
                <a:effectLst/>
                <a:uLnTx/>
                <a:uFillTx/>
                <a:latin typeface="+mj-lt"/>
                <a:ea typeface="+mj-ea"/>
                <a:cs typeface="+mj-cs"/>
              </a:rPr>
              <a:t> Masv =“T1”)</a:t>
            </a:r>
            <a:endParaRPr kumimoji="0" lang="en-US" sz="2000" b="1" i="0" u="none" strike="noStrike" kern="1200" cap="none" spc="0" normalizeH="0" baseline="0" noProof="0">
              <a:ln>
                <a:noFill/>
              </a:ln>
              <a:solidFill>
                <a:schemeClr val="tx2"/>
              </a:solidFill>
              <a:effectLst/>
              <a:uLnTx/>
              <a:uFillTx/>
              <a:latin typeface="+mj-lt"/>
              <a:ea typeface="+mj-ea"/>
              <a:cs typeface="+mj-cs"/>
            </a:endParaRPr>
          </a:p>
        </p:txBody>
      </p:sp>
      <p:sp>
        <p:nvSpPr>
          <p:cNvPr id="21" name="Rectangle 2"/>
          <p:cNvSpPr txBox="1">
            <a:spLocks noChangeArrowheads="1"/>
          </p:cNvSpPr>
          <p:nvPr/>
        </p:nvSpPr>
        <p:spPr bwMode="auto">
          <a:xfrm>
            <a:off x="685800" y="54102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a:solidFill>
                  <a:schemeClr val="tx2"/>
                </a:solidFill>
                <a:latin typeface="+mj-lt"/>
                <a:ea typeface="+mj-ea"/>
                <a:cs typeface="+mj-cs"/>
              </a:rPr>
              <a:t>DELETE</a:t>
            </a:r>
            <a:r>
              <a:rPr kumimoji="0" lang="en-US" sz="2000" b="1" i="0" u="none" strike="noStrike" kern="1200" cap="none" spc="0" normalizeH="0" baseline="0" noProof="0">
                <a:ln>
                  <a:noFill/>
                </a:ln>
                <a:solidFill>
                  <a:schemeClr val="tx2"/>
                </a:solidFill>
                <a:effectLst/>
                <a:uLnTx/>
                <a:uFillTx/>
                <a:latin typeface="+mj-lt"/>
                <a:ea typeface="+mj-ea"/>
                <a:cs typeface="+mj-cs"/>
              </a:rPr>
              <a:t>(MONHOC;</a:t>
            </a:r>
            <a:r>
              <a:rPr kumimoji="0" lang="en-US" sz="2000" b="1" i="0" u="none" strike="noStrike" kern="1200" cap="none" spc="0" normalizeH="0" noProof="0">
                <a:ln>
                  <a:noFill/>
                </a:ln>
                <a:solidFill>
                  <a:schemeClr val="tx2"/>
                </a:solidFill>
                <a:effectLst/>
                <a:uLnTx/>
                <a:uFillTx/>
                <a:latin typeface="+mj-lt"/>
                <a:ea typeface="+mj-ea"/>
                <a:cs typeface="+mj-cs"/>
              </a:rPr>
              <a:t> Mamon =“Int1001”)</a:t>
            </a:r>
            <a:endParaRPr kumimoji="0" lang="en-US" sz="2000" b="1" i="0" u="none" strike="noStrike" kern="1200" cap="none" spc="0" normalizeH="0" baseline="0" noProof="0">
              <a:ln>
                <a:noFill/>
              </a:ln>
              <a:solidFill>
                <a:schemeClr val="tx2"/>
              </a:solidFill>
              <a:effectLst/>
              <a:uLnTx/>
              <a:uFillTx/>
              <a:latin typeface="+mj-lt"/>
              <a:ea typeface="+mj-ea"/>
              <a:cs typeface="+mj-cs"/>
            </a:endParaRPr>
          </a:p>
        </p:txBody>
      </p:sp>
      <p:sp>
        <p:nvSpPr>
          <p:cNvPr id="22" name="Rectangle 2"/>
          <p:cNvSpPr txBox="1">
            <a:spLocks noChangeArrowheads="1"/>
          </p:cNvSpPr>
          <p:nvPr/>
        </p:nvSpPr>
        <p:spPr bwMode="auto">
          <a:xfrm>
            <a:off x="762000" y="54102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a:solidFill>
                  <a:schemeClr val="tx2"/>
                </a:solidFill>
                <a:latin typeface="+mj-lt"/>
                <a:ea typeface="+mj-ea"/>
                <a:cs typeface="+mj-cs"/>
              </a:rPr>
              <a:t>DELETE</a:t>
            </a:r>
            <a:r>
              <a:rPr kumimoji="0" lang="en-US" sz="2000" b="1" i="0" u="none" strike="noStrike" kern="1200" cap="none" spc="0" normalizeH="0" baseline="0" noProof="0">
                <a:ln>
                  <a:noFill/>
                </a:ln>
                <a:solidFill>
                  <a:schemeClr val="tx2"/>
                </a:solidFill>
                <a:effectLst/>
                <a:uLnTx/>
                <a:uFillTx/>
                <a:latin typeface="+mj-lt"/>
                <a:ea typeface="+mj-ea"/>
                <a:cs typeface="+mj-cs"/>
              </a:rPr>
              <a:t>(SV_DIEM;</a:t>
            </a:r>
            <a:r>
              <a:rPr kumimoji="0" lang="en-US" sz="2000" b="1" i="0" u="none" strike="noStrike" kern="1200" cap="none" spc="0" normalizeH="0" noProof="0">
                <a:ln>
                  <a:noFill/>
                </a:ln>
                <a:solidFill>
                  <a:schemeClr val="tx2"/>
                </a:solidFill>
                <a:effectLst/>
                <a:uLnTx/>
                <a:uFillTx/>
                <a:latin typeface="+mj-lt"/>
                <a:ea typeface="+mj-ea"/>
                <a:cs typeface="+mj-cs"/>
              </a:rPr>
              <a:t> Masv = “T4”  and Mamon =“Int1001”)</a:t>
            </a:r>
            <a:endParaRPr kumimoji="0" lang="en-US" sz="2000" b="1" i="0" u="none" strike="noStrike" kern="1200" cap="none" spc="0" normalizeH="0" baseline="0" noProof="0">
              <a:ln>
                <a:noFill/>
              </a:ln>
              <a:solidFill>
                <a:schemeClr val="tx2"/>
              </a:solidFill>
              <a:effectLst/>
              <a:uLnTx/>
              <a:uFillTx/>
              <a:latin typeface="+mj-lt"/>
              <a:ea typeface="+mj-ea"/>
              <a:cs typeface="+mj-cs"/>
            </a:endParaRPr>
          </a:p>
        </p:txBody>
      </p:sp>
      <p:sp>
        <p:nvSpPr>
          <p:cNvPr id="23" name="Rectangle 2"/>
          <p:cNvSpPr txBox="1">
            <a:spLocks noChangeArrowheads="1"/>
          </p:cNvSpPr>
          <p:nvPr/>
        </p:nvSpPr>
        <p:spPr bwMode="auto">
          <a:xfrm>
            <a:off x="685800" y="54864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a:solidFill>
                  <a:schemeClr val="tx2"/>
                </a:solidFill>
                <a:latin typeface="+mj-lt"/>
                <a:ea typeface="+mj-ea"/>
                <a:cs typeface="+mj-cs"/>
              </a:rPr>
              <a:t>DELETE</a:t>
            </a:r>
            <a:r>
              <a:rPr kumimoji="0" lang="en-US" sz="2000" b="1" i="0" u="none" strike="noStrike" kern="1200" cap="none" spc="0" normalizeH="0" baseline="0" noProof="0">
                <a:ln>
                  <a:noFill/>
                </a:ln>
                <a:solidFill>
                  <a:schemeClr val="tx2"/>
                </a:solidFill>
                <a:effectLst/>
                <a:uLnTx/>
                <a:uFillTx/>
                <a:latin typeface="+mj-lt"/>
                <a:ea typeface="+mj-ea"/>
                <a:cs typeface="+mj-cs"/>
              </a:rPr>
              <a:t>(SINHVIEN;</a:t>
            </a:r>
            <a:r>
              <a:rPr kumimoji="0" lang="en-US" sz="2000" b="1" i="0" u="none" strike="noStrike" kern="1200" cap="none" spc="0" normalizeH="0" noProof="0">
                <a:ln>
                  <a:noFill/>
                </a:ln>
                <a:solidFill>
                  <a:schemeClr val="tx2"/>
                </a:solidFill>
                <a:effectLst/>
                <a:uLnTx/>
                <a:uFillTx/>
                <a:latin typeface="+mj-lt"/>
                <a:ea typeface="+mj-ea"/>
                <a:cs typeface="+mj-cs"/>
              </a:rPr>
              <a:t> Masv =“C2”)</a:t>
            </a:r>
            <a:endParaRPr kumimoji="0" lang="en-US" sz="2000" b="1"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5"/>
                                        </p:tgtEl>
                                        <p:attrNameLst>
                                          <p:attrName>ppt_x</p:attrName>
                                        </p:attrNameLst>
                                      </p:cBhvr>
                                      <p:tavLst>
                                        <p:tav tm="0">
                                          <p:val>
                                            <p:strVal val="ppt_x"/>
                                          </p:val>
                                        </p:tav>
                                        <p:tav tm="100000">
                                          <p:val>
                                            <p:strVal val="ppt_x"/>
                                          </p:val>
                                        </p:tav>
                                      </p:tavLst>
                                    </p:anim>
                                    <p:anim calcmode="lin" valueType="num">
                                      <p:cBhvr additive="base">
                                        <p:cTn id="13" dur="500"/>
                                        <p:tgtEl>
                                          <p:spTgt spid="25"/>
                                        </p:tgtEl>
                                        <p:attrNameLst>
                                          <p:attrName>ppt_y</p:attrName>
                                        </p:attrNameLst>
                                      </p:cBhvr>
                                      <p:tavLst>
                                        <p:tav tm="0">
                                          <p:val>
                                            <p:strVal val="ppt_y"/>
                                          </p:val>
                                        </p:tav>
                                        <p:tav tm="100000">
                                          <p:val>
                                            <p:strVal val="1+ppt_h/2"/>
                                          </p:val>
                                        </p:tav>
                                      </p:tavLst>
                                    </p:anim>
                                    <p:set>
                                      <p:cBhvr>
                                        <p:cTn id="14" dur="1" fill="hold">
                                          <p:stCondLst>
                                            <p:cond delay="499"/>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0"/>
                                        </p:tgtEl>
                                        <p:attrNameLst>
                                          <p:attrName>ppt_x</p:attrName>
                                        </p:attrNameLst>
                                      </p:cBhvr>
                                      <p:tavLst>
                                        <p:tav tm="0">
                                          <p:val>
                                            <p:strVal val="ppt_x"/>
                                          </p:val>
                                        </p:tav>
                                        <p:tav tm="100000">
                                          <p:val>
                                            <p:strVal val="ppt_x"/>
                                          </p:val>
                                        </p:tav>
                                      </p:tavLst>
                                    </p:anim>
                                    <p:anim calcmode="lin" valueType="num">
                                      <p:cBhvr additive="base">
                                        <p:cTn id="25" dur="500"/>
                                        <p:tgtEl>
                                          <p:spTgt spid="20"/>
                                        </p:tgtEl>
                                        <p:attrNameLst>
                                          <p:attrName>ppt_y</p:attrName>
                                        </p:attrNameLst>
                                      </p:cBhvr>
                                      <p:tavLst>
                                        <p:tav tm="0">
                                          <p:val>
                                            <p:strVal val="ppt_y"/>
                                          </p:val>
                                        </p:tav>
                                        <p:tav tm="100000">
                                          <p:val>
                                            <p:strVal val="1+ppt_h/2"/>
                                          </p:val>
                                        </p:tav>
                                      </p:tavLst>
                                    </p:anim>
                                    <p:set>
                                      <p:cBhvr>
                                        <p:cTn id="26" dur="1" fill="hold">
                                          <p:stCondLst>
                                            <p:cond delay="499"/>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21"/>
                                        </p:tgtEl>
                                        <p:attrNameLst>
                                          <p:attrName>ppt_x</p:attrName>
                                        </p:attrNameLst>
                                      </p:cBhvr>
                                      <p:tavLst>
                                        <p:tav tm="0">
                                          <p:val>
                                            <p:strVal val="ppt_x"/>
                                          </p:val>
                                        </p:tav>
                                        <p:tav tm="100000">
                                          <p:val>
                                            <p:strVal val="ppt_x"/>
                                          </p:val>
                                        </p:tav>
                                      </p:tavLst>
                                    </p:anim>
                                    <p:anim calcmode="lin" valueType="num">
                                      <p:cBhvr additive="base">
                                        <p:cTn id="37" dur="500"/>
                                        <p:tgtEl>
                                          <p:spTgt spid="21"/>
                                        </p:tgtEl>
                                        <p:attrNameLst>
                                          <p:attrName>ppt_y</p:attrName>
                                        </p:attrNameLst>
                                      </p:cBhvr>
                                      <p:tavLst>
                                        <p:tav tm="0">
                                          <p:val>
                                            <p:strVal val="ppt_y"/>
                                          </p:val>
                                        </p:tav>
                                        <p:tav tm="100000">
                                          <p:val>
                                            <p:strVal val="1+ppt_h/2"/>
                                          </p:val>
                                        </p:tav>
                                      </p:tavLst>
                                    </p:anim>
                                    <p:set>
                                      <p:cBhvr>
                                        <p:cTn id="38" dur="1" fill="hold">
                                          <p:stCondLst>
                                            <p:cond delay="499"/>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22"/>
                                        </p:tgtEl>
                                        <p:attrNameLst>
                                          <p:attrName>ppt_x</p:attrName>
                                        </p:attrNameLst>
                                      </p:cBhvr>
                                      <p:tavLst>
                                        <p:tav tm="0">
                                          <p:val>
                                            <p:strVal val="ppt_x"/>
                                          </p:val>
                                        </p:tav>
                                        <p:tav tm="100000">
                                          <p:val>
                                            <p:strVal val="ppt_x"/>
                                          </p:val>
                                        </p:tav>
                                      </p:tavLst>
                                    </p:anim>
                                    <p:anim calcmode="lin" valueType="num">
                                      <p:cBhvr additive="base">
                                        <p:cTn id="49" dur="500"/>
                                        <p:tgtEl>
                                          <p:spTgt spid="22"/>
                                        </p:tgtEl>
                                        <p:attrNameLst>
                                          <p:attrName>ppt_y</p:attrName>
                                        </p:attrNameLst>
                                      </p:cBhvr>
                                      <p:tavLst>
                                        <p:tav tm="0">
                                          <p:val>
                                            <p:strVal val="ppt_y"/>
                                          </p:val>
                                        </p:tav>
                                        <p:tav tm="100000">
                                          <p:val>
                                            <p:strVal val="1+ppt_h/2"/>
                                          </p:val>
                                        </p:tav>
                                      </p:tavLst>
                                    </p:anim>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3"/>
                                        </p:tgtEl>
                                        <p:attrNameLst>
                                          <p:attrName>ppt_x</p:attrName>
                                        </p:attrNameLst>
                                      </p:cBhvr>
                                      <p:tavLst>
                                        <p:tav tm="0">
                                          <p:val>
                                            <p:strVal val="ppt_x"/>
                                          </p:val>
                                        </p:tav>
                                        <p:tav tm="100000">
                                          <p:val>
                                            <p:strVal val="ppt_x"/>
                                          </p:val>
                                        </p:tav>
                                      </p:tavLst>
                                    </p:anim>
                                    <p:anim calcmode="lin" valueType="num">
                                      <p:cBhvr additive="base">
                                        <p:cTn id="61" dur="500"/>
                                        <p:tgtEl>
                                          <p:spTgt spid="23"/>
                                        </p:tgtEl>
                                        <p:attrNameLst>
                                          <p:attrName>ppt_y</p:attrName>
                                        </p:attrNameLst>
                                      </p:cBhvr>
                                      <p:tavLst>
                                        <p:tav tm="0">
                                          <p:val>
                                            <p:strVal val="ppt_y"/>
                                          </p:val>
                                        </p:tav>
                                        <p:tav tm="100000">
                                          <p:val>
                                            <p:strVal val="1+ppt_h/2"/>
                                          </p:val>
                                        </p:tav>
                                      </p:tavLst>
                                    </p:anim>
                                    <p:set>
                                      <p:cBhvr>
                                        <p:cTn id="6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0" grpId="0"/>
      <p:bldP spid="20" grpId="1"/>
      <p:bldP spid="21" grpId="0"/>
      <p:bldP spid="21" grpId="1"/>
      <p:bldP spid="22" grpId="0"/>
      <p:bldP spid="22" grpId="1"/>
      <p:bldP spid="23" grpId="0"/>
      <p:bldP spid="23"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457200"/>
          </a:xfrm>
        </p:spPr>
        <p:txBody>
          <a:bodyPr/>
          <a:lstStyle/>
          <a:p>
            <a:r>
              <a:rPr lang="en-US" sz="2800" b="1"/>
              <a:t>Phép toán nối ngoài</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07:10</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100</a:t>
            </a:fld>
            <a:endParaRPr lang="en-US" altLang="en-US"/>
          </a:p>
        </p:txBody>
      </p:sp>
      <p:sp>
        <p:nvSpPr>
          <p:cNvPr id="22" name="Footer Placeholder 21"/>
          <p:cNvSpPr>
            <a:spLocks noGrp="1"/>
          </p:cNvSpPr>
          <p:nvPr>
            <p:ph type="ftr" sz="quarter" idx="11"/>
          </p:nvPr>
        </p:nvSpPr>
        <p:spPr/>
        <p:txBody>
          <a:bodyPr/>
          <a:lstStyle/>
          <a:p>
            <a:pPr>
              <a:defRPr/>
            </a:pPr>
            <a:r>
              <a:rPr lang="en-US" altLang="en-US"/>
              <a:t>Khoa CNTT</a:t>
            </a:r>
          </a:p>
        </p:txBody>
      </p:sp>
      <p:grpSp>
        <p:nvGrpSpPr>
          <p:cNvPr id="23"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29" name="Table 28"/>
          <p:cNvGraphicFramePr>
            <a:graphicFrameLocks noGrp="1"/>
          </p:cNvGraphicFramePr>
          <p:nvPr/>
        </p:nvGraphicFramePr>
        <p:xfrm>
          <a:off x="381000" y="1752600"/>
          <a:ext cx="3532032" cy="2194560"/>
        </p:xfrm>
        <a:graphic>
          <a:graphicData uri="http://schemas.openxmlformats.org/drawingml/2006/table">
            <a:tbl>
              <a:tblPr/>
              <a:tblGrid>
                <a:gridCol w="843776">
                  <a:extLst>
                    <a:ext uri="{9D8B030D-6E8A-4147-A177-3AD203B41FA5}">
                      <a16:colId xmlns:a16="http://schemas.microsoft.com/office/drawing/2014/main" val="20000"/>
                    </a:ext>
                  </a:extLst>
                </a:gridCol>
                <a:gridCol w="899496">
                  <a:extLst>
                    <a:ext uri="{9D8B030D-6E8A-4147-A177-3AD203B41FA5}">
                      <a16:colId xmlns:a16="http://schemas.microsoft.com/office/drawing/2014/main" val="20001"/>
                    </a:ext>
                  </a:extLst>
                </a:gridCol>
                <a:gridCol w="958630">
                  <a:extLst>
                    <a:ext uri="{9D8B030D-6E8A-4147-A177-3AD203B41FA5}">
                      <a16:colId xmlns:a16="http://schemas.microsoft.com/office/drawing/2014/main" val="20002"/>
                    </a:ext>
                  </a:extLst>
                </a:gridCol>
                <a:gridCol w="830130">
                  <a:extLst>
                    <a:ext uri="{9D8B030D-6E8A-4147-A177-3AD203B41FA5}">
                      <a16:colId xmlns:a16="http://schemas.microsoft.com/office/drawing/2014/main" val="20003"/>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r>
                        <a:rPr lang="en-US" sz="1800" baseline="0">
                          <a:latin typeface="Arial"/>
                          <a:ea typeface="Arial"/>
                          <a:cs typeface="Times New Roman"/>
                        </a:rPr>
                        <a:t> </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0320">
                <a:tc>
                  <a:txBody>
                    <a:bodyPr/>
                    <a:lstStyle/>
                    <a:p>
                      <a:pPr algn="ctr">
                        <a:lnSpc>
                          <a:spcPct val="100000"/>
                        </a:lnSpc>
                        <a:spcAft>
                          <a:spcPts val="0"/>
                        </a:spcAft>
                      </a:pPr>
                      <a:r>
                        <a:rPr lang="en-US" sz="1800">
                          <a:latin typeface="Arial"/>
                          <a:ea typeface="Arial"/>
                          <a:cs typeface="Times New Roman"/>
                        </a:rPr>
                        <a:t>T2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Hà</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nvGraphicFramePr>
        <p:xfrm>
          <a:off x="4724400" y="1752600"/>
          <a:ext cx="2514599" cy="1443355"/>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TextBox 30"/>
          <p:cNvSpPr txBox="1"/>
          <p:nvPr/>
        </p:nvSpPr>
        <p:spPr>
          <a:xfrm>
            <a:off x="381000" y="1295400"/>
            <a:ext cx="3640292" cy="369332"/>
          </a:xfrm>
          <a:prstGeom prst="rect">
            <a:avLst/>
          </a:prstGeom>
          <a:noFill/>
        </p:spPr>
        <p:txBody>
          <a:bodyPr wrap="none" rtlCol="0">
            <a:spAutoFit/>
          </a:bodyPr>
          <a:lstStyle/>
          <a:p>
            <a:r>
              <a:rPr lang="en-US"/>
              <a:t>Xét  ví dụ (SINHVIEN,SV_LOPMH)</a:t>
            </a:r>
            <a:endParaRPr lang="vi-VN"/>
          </a:p>
        </p:txBody>
      </p:sp>
      <p:sp>
        <p:nvSpPr>
          <p:cNvPr id="32" name="TextBox 31"/>
          <p:cNvSpPr txBox="1"/>
          <p:nvPr/>
        </p:nvSpPr>
        <p:spPr>
          <a:xfrm>
            <a:off x="381000" y="4191000"/>
            <a:ext cx="3072829" cy="369332"/>
          </a:xfrm>
          <a:prstGeom prst="rect">
            <a:avLst/>
          </a:prstGeom>
          <a:noFill/>
        </p:spPr>
        <p:txBody>
          <a:bodyPr wrap="none" rtlCol="0">
            <a:spAutoFit/>
          </a:bodyPr>
          <a:lstStyle/>
          <a:p>
            <a:r>
              <a:rPr lang="en-US"/>
              <a:t>R = SINHVIEN * SV_LOPMH</a:t>
            </a:r>
            <a:endParaRPr lang="vi-VN"/>
          </a:p>
        </p:txBody>
      </p:sp>
      <p:graphicFrame>
        <p:nvGraphicFramePr>
          <p:cNvPr id="33" name="Table 32"/>
          <p:cNvGraphicFramePr>
            <a:graphicFrameLocks noGrp="1"/>
          </p:cNvGraphicFramePr>
          <p:nvPr/>
        </p:nvGraphicFramePr>
        <p:xfrm>
          <a:off x="3124200" y="4724400"/>
          <a:ext cx="5562599" cy="1371600"/>
        </p:xfrm>
        <a:graphic>
          <a:graphicData uri="http://schemas.openxmlformats.org/drawingml/2006/table">
            <a:tbl>
              <a:tblPr/>
              <a:tblGrid>
                <a:gridCol w="903952">
                  <a:extLst>
                    <a:ext uri="{9D8B030D-6E8A-4147-A177-3AD203B41FA5}">
                      <a16:colId xmlns:a16="http://schemas.microsoft.com/office/drawing/2014/main" val="20000"/>
                    </a:ext>
                  </a:extLst>
                </a:gridCol>
                <a:gridCol w="963647">
                  <a:extLst>
                    <a:ext uri="{9D8B030D-6E8A-4147-A177-3AD203B41FA5}">
                      <a16:colId xmlns:a16="http://schemas.microsoft.com/office/drawing/2014/main" val="20001"/>
                    </a:ext>
                  </a:extLst>
                </a:gridCol>
                <a:gridCol w="1026998">
                  <a:extLst>
                    <a:ext uri="{9D8B030D-6E8A-4147-A177-3AD203B41FA5}">
                      <a16:colId xmlns:a16="http://schemas.microsoft.com/office/drawing/2014/main" val="20002"/>
                    </a:ext>
                  </a:extLst>
                </a:gridCol>
                <a:gridCol w="889334">
                  <a:extLst>
                    <a:ext uri="{9D8B030D-6E8A-4147-A177-3AD203B41FA5}">
                      <a16:colId xmlns:a16="http://schemas.microsoft.com/office/drawing/2014/main" val="20003"/>
                    </a:ext>
                  </a:extLst>
                </a:gridCol>
                <a:gridCol w="1016669">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4" name="Right Arrow 33"/>
          <p:cNvSpPr/>
          <p:nvPr/>
        </p:nvSpPr>
        <p:spPr>
          <a:xfrm>
            <a:off x="457200" y="4953000"/>
            <a:ext cx="1676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Rectangle 34"/>
          <p:cNvSpPr/>
          <p:nvPr/>
        </p:nvSpPr>
        <p:spPr>
          <a:xfrm>
            <a:off x="381000" y="2286000"/>
            <a:ext cx="3505200" cy="304800"/>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p:cNvSpPr/>
          <p:nvPr/>
        </p:nvSpPr>
        <p:spPr>
          <a:xfrm>
            <a:off x="381000" y="3429000"/>
            <a:ext cx="3505200" cy="228600"/>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Rectangle 37"/>
          <p:cNvSpPr/>
          <p:nvPr/>
        </p:nvSpPr>
        <p:spPr>
          <a:xfrm>
            <a:off x="381000" y="3733800"/>
            <a:ext cx="3505200" cy="228600"/>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ox(i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ox(in)">
                                      <p:cBhvr>
                                        <p:cTn id="22" dur="500"/>
                                        <p:tgtEl>
                                          <p:spTgt spid="35"/>
                                        </p:tgtEl>
                                      </p:cBhvr>
                                    </p:animEffect>
                                  </p:childTnLst>
                                </p:cTn>
                              </p:par>
                            </p:childTnLst>
                          </p:cTn>
                        </p:par>
                        <p:par>
                          <p:cTn id="23" fill="hold">
                            <p:stCondLst>
                              <p:cond delay="500"/>
                            </p:stCondLst>
                            <p:childTnLst>
                              <p:par>
                                <p:cTn id="24" presetID="4" presetClass="entr" presetSubtype="16"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ox(in)">
                                      <p:cBhvr>
                                        <p:cTn id="26" dur="500"/>
                                        <p:tgtEl>
                                          <p:spTgt spid="37"/>
                                        </p:tgtEl>
                                      </p:cBhvr>
                                    </p:animEffect>
                                  </p:childTnLst>
                                </p:cTn>
                              </p:par>
                            </p:childTnLst>
                          </p:cTn>
                        </p:par>
                        <p:par>
                          <p:cTn id="27" fill="hold">
                            <p:stCondLst>
                              <p:cond delay="1000"/>
                            </p:stCondLst>
                            <p:childTnLst>
                              <p:par>
                                <p:cTn id="28" presetID="4" presetClass="entr" presetSubtype="16"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ox(in)">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5" grpId="0" animBg="1"/>
      <p:bldP spid="37" grpId="0" animBg="1"/>
      <p:bldP spid="3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457200"/>
          </a:xfrm>
        </p:spPr>
        <p:txBody>
          <a:bodyPr/>
          <a:lstStyle/>
          <a:p>
            <a:r>
              <a:rPr lang="en-US" sz="2800" b="1"/>
              <a:t>Phép toán nối ngoài</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07:10</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101</a:t>
            </a:fld>
            <a:endParaRPr lang="en-US" altLang="en-US"/>
          </a:p>
        </p:txBody>
      </p:sp>
      <p:sp>
        <p:nvSpPr>
          <p:cNvPr id="22" name="Footer Placeholder 21"/>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29" name="Table 28"/>
          <p:cNvGraphicFramePr>
            <a:graphicFrameLocks noGrp="1"/>
          </p:cNvGraphicFramePr>
          <p:nvPr/>
        </p:nvGraphicFramePr>
        <p:xfrm>
          <a:off x="3962400" y="1676400"/>
          <a:ext cx="3532032" cy="2194560"/>
        </p:xfrm>
        <a:graphic>
          <a:graphicData uri="http://schemas.openxmlformats.org/drawingml/2006/table">
            <a:tbl>
              <a:tblPr/>
              <a:tblGrid>
                <a:gridCol w="843776">
                  <a:extLst>
                    <a:ext uri="{9D8B030D-6E8A-4147-A177-3AD203B41FA5}">
                      <a16:colId xmlns:a16="http://schemas.microsoft.com/office/drawing/2014/main" val="20000"/>
                    </a:ext>
                  </a:extLst>
                </a:gridCol>
                <a:gridCol w="899496">
                  <a:extLst>
                    <a:ext uri="{9D8B030D-6E8A-4147-A177-3AD203B41FA5}">
                      <a16:colId xmlns:a16="http://schemas.microsoft.com/office/drawing/2014/main" val="20001"/>
                    </a:ext>
                  </a:extLst>
                </a:gridCol>
                <a:gridCol w="958630">
                  <a:extLst>
                    <a:ext uri="{9D8B030D-6E8A-4147-A177-3AD203B41FA5}">
                      <a16:colId xmlns:a16="http://schemas.microsoft.com/office/drawing/2014/main" val="20002"/>
                    </a:ext>
                  </a:extLst>
                </a:gridCol>
                <a:gridCol w="830130">
                  <a:extLst>
                    <a:ext uri="{9D8B030D-6E8A-4147-A177-3AD203B41FA5}">
                      <a16:colId xmlns:a16="http://schemas.microsoft.com/office/drawing/2014/main" val="20003"/>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r>
                        <a:rPr lang="en-US" sz="1800" baseline="0">
                          <a:latin typeface="Arial"/>
                          <a:ea typeface="Arial"/>
                          <a:cs typeface="Times New Roman"/>
                        </a:rPr>
                        <a:t> </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0320">
                <a:tc>
                  <a:txBody>
                    <a:bodyPr/>
                    <a:lstStyle/>
                    <a:p>
                      <a:pPr algn="ctr">
                        <a:lnSpc>
                          <a:spcPct val="100000"/>
                        </a:lnSpc>
                        <a:spcAft>
                          <a:spcPts val="0"/>
                        </a:spcAft>
                      </a:pPr>
                      <a:r>
                        <a:rPr lang="en-US" sz="1800">
                          <a:latin typeface="Arial"/>
                          <a:ea typeface="Arial"/>
                          <a:cs typeface="Times New Roman"/>
                        </a:rPr>
                        <a:t>T2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Hà</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nvGraphicFramePr>
        <p:xfrm>
          <a:off x="457200" y="1752600"/>
          <a:ext cx="2514599" cy="1443355"/>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TextBox 30"/>
          <p:cNvSpPr txBox="1"/>
          <p:nvPr/>
        </p:nvSpPr>
        <p:spPr>
          <a:xfrm>
            <a:off x="381000" y="1295400"/>
            <a:ext cx="3640292" cy="369332"/>
          </a:xfrm>
          <a:prstGeom prst="rect">
            <a:avLst/>
          </a:prstGeom>
          <a:noFill/>
        </p:spPr>
        <p:txBody>
          <a:bodyPr wrap="none" rtlCol="0">
            <a:spAutoFit/>
          </a:bodyPr>
          <a:lstStyle/>
          <a:p>
            <a:r>
              <a:rPr lang="en-US"/>
              <a:t>Xét  ví dụ (SINHVIEN,SV_LOPMH)</a:t>
            </a:r>
            <a:endParaRPr lang="vi-VN"/>
          </a:p>
        </p:txBody>
      </p:sp>
      <p:sp>
        <p:nvSpPr>
          <p:cNvPr id="32" name="TextBox 31"/>
          <p:cNvSpPr txBox="1"/>
          <p:nvPr/>
        </p:nvSpPr>
        <p:spPr>
          <a:xfrm>
            <a:off x="304800" y="3657600"/>
            <a:ext cx="3308470" cy="369332"/>
          </a:xfrm>
          <a:prstGeom prst="rect">
            <a:avLst/>
          </a:prstGeom>
          <a:noFill/>
        </p:spPr>
        <p:txBody>
          <a:bodyPr wrap="none" rtlCol="0">
            <a:spAutoFit/>
          </a:bodyPr>
          <a:lstStyle/>
          <a:p>
            <a:r>
              <a:rPr lang="en-US"/>
              <a:t>R = SINHVIEN  ??  SV_LOPMH</a:t>
            </a:r>
            <a:endParaRPr lang="vi-VN"/>
          </a:p>
        </p:txBody>
      </p:sp>
      <p:graphicFrame>
        <p:nvGraphicFramePr>
          <p:cNvPr id="33" name="Table 32"/>
          <p:cNvGraphicFramePr>
            <a:graphicFrameLocks noGrp="1"/>
          </p:cNvGraphicFramePr>
          <p:nvPr/>
        </p:nvGraphicFramePr>
        <p:xfrm>
          <a:off x="3048000" y="4114800"/>
          <a:ext cx="5562599" cy="2194560"/>
        </p:xfrm>
        <a:graphic>
          <a:graphicData uri="http://schemas.openxmlformats.org/drawingml/2006/table">
            <a:tbl>
              <a:tblPr/>
              <a:tblGrid>
                <a:gridCol w="903952">
                  <a:extLst>
                    <a:ext uri="{9D8B030D-6E8A-4147-A177-3AD203B41FA5}">
                      <a16:colId xmlns:a16="http://schemas.microsoft.com/office/drawing/2014/main" val="20000"/>
                    </a:ext>
                  </a:extLst>
                </a:gridCol>
                <a:gridCol w="963647">
                  <a:extLst>
                    <a:ext uri="{9D8B030D-6E8A-4147-A177-3AD203B41FA5}">
                      <a16:colId xmlns:a16="http://schemas.microsoft.com/office/drawing/2014/main" val="20001"/>
                    </a:ext>
                  </a:extLst>
                </a:gridCol>
                <a:gridCol w="1026998">
                  <a:extLst>
                    <a:ext uri="{9D8B030D-6E8A-4147-A177-3AD203B41FA5}">
                      <a16:colId xmlns:a16="http://schemas.microsoft.com/office/drawing/2014/main" val="20002"/>
                    </a:ext>
                  </a:extLst>
                </a:gridCol>
                <a:gridCol w="889334">
                  <a:extLst>
                    <a:ext uri="{9D8B030D-6E8A-4147-A177-3AD203B41FA5}">
                      <a16:colId xmlns:a16="http://schemas.microsoft.com/office/drawing/2014/main" val="20003"/>
                    </a:ext>
                  </a:extLst>
                </a:gridCol>
                <a:gridCol w="1016669">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C1</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Trần</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Văn</a:t>
                      </a:r>
                      <a:r>
                        <a:rPr lang="en-US" sz="1800" baseline="0">
                          <a:solidFill>
                            <a:srgbClr val="FFFF00"/>
                          </a:solidFill>
                          <a:latin typeface="Arial"/>
                          <a:ea typeface="Arial"/>
                          <a:cs typeface="Times New Roman"/>
                        </a:rPr>
                        <a:t> </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Đức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5"/>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C3</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Phạm</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Hải</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Ngọc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6"/>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T2</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Lê</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Thị</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Hà</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7"/>
                  </a:ext>
                </a:extLst>
              </a:tr>
            </a:tbl>
          </a:graphicData>
        </a:graphic>
      </p:graphicFrame>
      <p:sp>
        <p:nvSpPr>
          <p:cNvPr id="34" name="Right Arrow 33"/>
          <p:cNvSpPr/>
          <p:nvPr/>
        </p:nvSpPr>
        <p:spPr>
          <a:xfrm>
            <a:off x="457200" y="4953000"/>
            <a:ext cx="1676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ox(i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620712"/>
          </a:xfrm>
        </p:spPr>
        <p:txBody>
          <a:bodyPr/>
          <a:lstStyle/>
          <a:p>
            <a:r>
              <a:rPr lang="en-US" sz="2800" b="1"/>
              <a:t>Phép toán nối ngoài</a:t>
            </a:r>
          </a:p>
        </p:txBody>
      </p:sp>
      <p:sp>
        <p:nvSpPr>
          <p:cNvPr id="76803" name="Rectangle 3"/>
          <p:cNvSpPr>
            <a:spLocks noGrp="1" noChangeArrowheads="1"/>
          </p:cNvSpPr>
          <p:nvPr>
            <p:ph idx="1"/>
          </p:nvPr>
        </p:nvSpPr>
        <p:spPr>
          <a:xfrm>
            <a:off x="457200" y="1295400"/>
            <a:ext cx="8229600" cy="4835525"/>
          </a:xfrm>
        </p:spPr>
        <p:txBody>
          <a:bodyPr/>
          <a:lstStyle/>
          <a:p>
            <a:r>
              <a:rPr lang="en-US"/>
              <a:t>Mở rộng phép nối để tránh mất mát thông tin</a:t>
            </a:r>
          </a:p>
          <a:p>
            <a:pPr lvl="1">
              <a:buFont typeface="Courier New" pitchFamily="49" charset="0"/>
              <a:buChar char="o"/>
            </a:pPr>
            <a:r>
              <a:rPr lang="en-US"/>
              <a:t>Thực hiện phép nối thông thường</a:t>
            </a:r>
          </a:p>
          <a:p>
            <a:pPr lvl="1">
              <a:buFont typeface="Courier New" pitchFamily="49" charset="0"/>
              <a:buChar char="o"/>
            </a:pPr>
            <a:r>
              <a:rPr lang="en-US"/>
              <a:t>Lấy thêm các bộ không thỏa điều kiện nối</a:t>
            </a:r>
          </a:p>
          <a:p>
            <a:endParaRPr lang="en-US"/>
          </a:p>
          <a:p>
            <a:r>
              <a:rPr lang="en-US"/>
              <a:t>Có 3 dạng</a:t>
            </a:r>
          </a:p>
          <a:p>
            <a:pPr marL="850900" lvl="1" indent="-457200">
              <a:buFont typeface="+mj-lt"/>
              <a:buAutoNum type="arabicPeriod"/>
            </a:pPr>
            <a:r>
              <a:rPr lang="en-US"/>
              <a:t>Nối ngoài trái </a:t>
            </a:r>
          </a:p>
          <a:p>
            <a:pPr marL="850900" lvl="1" indent="-457200">
              <a:buFont typeface="+mj-lt"/>
              <a:buAutoNum type="arabicPeriod"/>
            </a:pPr>
            <a:r>
              <a:rPr lang="en-US"/>
              <a:t>Nối ngoài phải </a:t>
            </a:r>
          </a:p>
          <a:p>
            <a:pPr marL="850900" lvl="1" indent="-457200">
              <a:buFont typeface="+mj-lt"/>
              <a:buAutoNum type="arabicPeriod"/>
            </a:pPr>
            <a:r>
              <a:rPr lang="en-US"/>
              <a:t>Nối ngoài đầy đủ</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07:10</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102</a:t>
            </a:fld>
            <a:endParaRPr lang="en-US" altLang="en-US"/>
          </a:p>
        </p:txBody>
      </p:sp>
      <p:grpSp>
        <p:nvGrpSpPr>
          <p:cNvPr id="2" name="Group 22"/>
          <p:cNvGrpSpPr>
            <a:grpSpLocks/>
          </p:cNvGrpSpPr>
          <p:nvPr/>
        </p:nvGrpSpPr>
        <p:grpSpPr bwMode="auto">
          <a:xfrm>
            <a:off x="3733800" y="3657600"/>
            <a:ext cx="609600" cy="1128713"/>
            <a:chOff x="2352" y="1737"/>
            <a:chExt cx="384" cy="711"/>
          </a:xfrm>
        </p:grpSpPr>
        <p:grpSp>
          <p:nvGrpSpPr>
            <p:cNvPr id="3" name="Group 11"/>
            <p:cNvGrpSpPr>
              <a:grpSpLocks/>
            </p:cNvGrpSpPr>
            <p:nvPr/>
          </p:nvGrpSpPr>
          <p:grpSpPr bwMode="auto">
            <a:xfrm>
              <a:off x="2352" y="1737"/>
              <a:ext cx="288" cy="135"/>
              <a:chOff x="2256" y="2601"/>
              <a:chExt cx="2256" cy="615"/>
            </a:xfrm>
          </p:grpSpPr>
          <p:sp>
            <p:nvSpPr>
              <p:cNvPr id="76818" name="AutoShape 5"/>
              <p:cNvSpPr>
                <a:spLocks noChangeArrowheads="1"/>
              </p:cNvSpPr>
              <p:nvPr/>
            </p:nvSpPr>
            <p:spPr bwMode="auto">
              <a:xfrm rot="-5400000">
                <a:off x="3439" y="2144"/>
                <a:ext cx="615" cy="1530"/>
              </a:xfrm>
              <a:prstGeom prst="flowChartCollate">
                <a:avLst/>
              </a:prstGeom>
              <a:noFill/>
              <a:ln w="12700">
                <a:solidFill>
                  <a:schemeClr val="tx1"/>
                </a:solidFill>
                <a:miter lim="800000"/>
                <a:headEnd/>
                <a:tailEnd/>
              </a:ln>
            </p:spPr>
            <p:txBody>
              <a:bodyPr anchor="ctr">
                <a:spAutoFit/>
              </a:bodyPr>
              <a:lstStyle/>
              <a:p>
                <a:endParaRPr lang="vi-VN"/>
              </a:p>
            </p:txBody>
          </p:sp>
          <p:sp>
            <p:nvSpPr>
              <p:cNvPr id="76819" name="Line 9"/>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20" name="Line 10"/>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grpSp>
        <p:grpSp>
          <p:nvGrpSpPr>
            <p:cNvPr id="4" name="Group 15"/>
            <p:cNvGrpSpPr>
              <a:grpSpLocks/>
            </p:cNvGrpSpPr>
            <p:nvPr/>
          </p:nvGrpSpPr>
          <p:grpSpPr bwMode="auto">
            <a:xfrm>
              <a:off x="2448" y="2025"/>
              <a:ext cx="288" cy="135"/>
              <a:chOff x="672" y="2889"/>
              <a:chExt cx="2256" cy="615"/>
            </a:xfrm>
          </p:grpSpPr>
          <p:sp>
            <p:nvSpPr>
              <p:cNvPr id="76815" name="AutoShape 12"/>
              <p:cNvSpPr>
                <a:spLocks noChangeArrowheads="1"/>
              </p:cNvSpPr>
              <p:nvPr/>
            </p:nvSpPr>
            <p:spPr bwMode="auto">
              <a:xfrm rot="-5400000">
                <a:off x="1129" y="2432"/>
                <a:ext cx="615" cy="1530"/>
              </a:xfrm>
              <a:prstGeom prst="flowChartCollate">
                <a:avLst/>
              </a:prstGeom>
              <a:noFill/>
              <a:ln w="12700">
                <a:solidFill>
                  <a:schemeClr val="tx1"/>
                </a:solidFill>
                <a:miter lim="800000"/>
                <a:headEnd/>
                <a:tailEnd/>
              </a:ln>
            </p:spPr>
            <p:txBody>
              <a:bodyPr anchor="ctr">
                <a:spAutoFit/>
              </a:bodyPr>
              <a:lstStyle/>
              <a:p>
                <a:endParaRPr lang="vi-VN"/>
              </a:p>
            </p:txBody>
          </p:sp>
          <p:sp>
            <p:nvSpPr>
              <p:cNvPr id="76816" name="Line 13"/>
              <p:cNvSpPr>
                <a:spLocks noChangeShapeType="1"/>
              </p:cNvSpPr>
              <p:nvPr/>
            </p:nvSpPr>
            <p:spPr bwMode="auto">
              <a:xfrm>
                <a:off x="2208" y="3504"/>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7" name="Line 14"/>
              <p:cNvSpPr>
                <a:spLocks noChangeShapeType="1"/>
              </p:cNvSpPr>
              <p:nvPr/>
            </p:nvSpPr>
            <p:spPr bwMode="auto">
              <a:xfrm>
                <a:off x="2208" y="2889"/>
                <a:ext cx="720" cy="0"/>
              </a:xfrm>
              <a:prstGeom prst="line">
                <a:avLst/>
              </a:prstGeom>
              <a:noFill/>
              <a:ln w="12700">
                <a:solidFill>
                  <a:schemeClr val="tx1"/>
                </a:solidFill>
                <a:round/>
                <a:headEnd/>
                <a:tailEnd/>
              </a:ln>
            </p:spPr>
            <p:txBody>
              <a:bodyPr wrap="none" anchor="ctr">
                <a:spAutoFit/>
              </a:bodyPr>
              <a:lstStyle/>
              <a:p>
                <a:endParaRPr lang="vi-VN"/>
              </a:p>
            </p:txBody>
          </p:sp>
        </p:grpSp>
        <p:grpSp>
          <p:nvGrpSpPr>
            <p:cNvPr id="5" name="Group 21"/>
            <p:cNvGrpSpPr>
              <a:grpSpLocks/>
            </p:cNvGrpSpPr>
            <p:nvPr/>
          </p:nvGrpSpPr>
          <p:grpSpPr bwMode="auto">
            <a:xfrm>
              <a:off x="2352" y="2313"/>
              <a:ext cx="384" cy="135"/>
              <a:chOff x="2256" y="2601"/>
              <a:chExt cx="2976" cy="615"/>
            </a:xfrm>
          </p:grpSpPr>
          <p:sp>
            <p:nvSpPr>
              <p:cNvPr id="76810" name="AutoShape 16"/>
              <p:cNvSpPr>
                <a:spLocks noChangeArrowheads="1"/>
              </p:cNvSpPr>
              <p:nvPr/>
            </p:nvSpPr>
            <p:spPr bwMode="auto">
              <a:xfrm rot="-5400000">
                <a:off x="3439" y="2144"/>
                <a:ext cx="615" cy="1530"/>
              </a:xfrm>
              <a:prstGeom prst="flowChartCollate">
                <a:avLst/>
              </a:prstGeom>
              <a:noFill/>
              <a:ln w="12700">
                <a:solidFill>
                  <a:schemeClr val="tx1"/>
                </a:solidFill>
                <a:miter lim="800000"/>
                <a:headEnd/>
                <a:tailEnd/>
              </a:ln>
            </p:spPr>
            <p:txBody>
              <a:bodyPr anchor="ctr">
                <a:spAutoFit/>
              </a:bodyPr>
              <a:lstStyle/>
              <a:p>
                <a:endParaRPr lang="vi-VN"/>
              </a:p>
            </p:txBody>
          </p:sp>
          <p:sp>
            <p:nvSpPr>
              <p:cNvPr id="76811" name="Line 17"/>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2" name="Line 18"/>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3" name="Line 19"/>
              <p:cNvSpPr>
                <a:spLocks noChangeShapeType="1"/>
              </p:cNvSpPr>
              <p:nvPr/>
            </p:nvSpPr>
            <p:spPr bwMode="auto">
              <a:xfrm>
                <a:off x="4512"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14" name="Line 20"/>
              <p:cNvSpPr>
                <a:spLocks noChangeShapeType="1"/>
              </p:cNvSpPr>
              <p:nvPr/>
            </p:nvSpPr>
            <p:spPr bwMode="auto">
              <a:xfrm>
                <a:off x="4512" y="2601"/>
                <a:ext cx="720" cy="0"/>
              </a:xfrm>
              <a:prstGeom prst="line">
                <a:avLst/>
              </a:prstGeom>
              <a:noFill/>
              <a:ln w="12700">
                <a:solidFill>
                  <a:schemeClr val="tx1"/>
                </a:solidFill>
                <a:round/>
                <a:headEnd/>
                <a:tailEnd/>
              </a:ln>
            </p:spPr>
            <p:txBody>
              <a:bodyPr wrap="none" anchor="ctr">
                <a:spAutoFit/>
              </a:bodyPr>
              <a:lstStyle/>
              <a:p>
                <a:endParaRPr lang="vi-VN"/>
              </a:p>
            </p:txBody>
          </p:sp>
        </p:grpSp>
      </p:grpSp>
      <p:sp>
        <p:nvSpPr>
          <p:cNvPr id="22" name="Footer Placeholder 21"/>
          <p:cNvSpPr>
            <a:spLocks noGrp="1"/>
          </p:cNvSpPr>
          <p:nvPr>
            <p:ph type="ftr" sz="quarter" idx="11"/>
          </p:nvPr>
        </p:nvSpPr>
        <p:spPr/>
        <p:txBody>
          <a:bodyPr/>
          <a:lstStyle/>
          <a:p>
            <a:pPr>
              <a:defRPr/>
            </a:pPr>
            <a:r>
              <a:rPr lang="en-US" altLang="en-US"/>
              <a:t>Khoa CNTT</a:t>
            </a:r>
          </a:p>
        </p:txBody>
      </p:sp>
      <p:grpSp>
        <p:nvGrpSpPr>
          <p:cNvPr id="6"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620712"/>
          </a:xfrm>
        </p:spPr>
        <p:txBody>
          <a:bodyPr/>
          <a:lstStyle/>
          <a:p>
            <a:r>
              <a:rPr lang="en-US" sz="2800" b="1"/>
              <a:t>Phép toán nối ngoài</a:t>
            </a:r>
          </a:p>
        </p:txBody>
      </p:sp>
      <p:sp>
        <p:nvSpPr>
          <p:cNvPr id="76803" name="Rectangle 3"/>
          <p:cNvSpPr>
            <a:spLocks noGrp="1" noChangeArrowheads="1"/>
          </p:cNvSpPr>
          <p:nvPr>
            <p:ph idx="1"/>
          </p:nvPr>
        </p:nvSpPr>
        <p:spPr>
          <a:xfrm>
            <a:off x="381000" y="1295401"/>
            <a:ext cx="8229600" cy="1600199"/>
          </a:xfrm>
        </p:spPr>
        <p:txBody>
          <a:bodyPr/>
          <a:lstStyle/>
          <a:p>
            <a:r>
              <a:rPr lang="en-US"/>
              <a:t>Q = R        </a:t>
            </a:r>
            <a:r>
              <a:rPr lang="en-US" baseline="-25000"/>
              <a:t>f</a:t>
            </a:r>
            <a:r>
              <a:rPr lang="en-US"/>
              <a:t>    S</a:t>
            </a:r>
          </a:p>
          <a:p>
            <a:pPr>
              <a:buNone/>
            </a:pPr>
            <a:r>
              <a:rPr lang="en-US"/>
              <a:t>       = { &lt;t,u&gt; nếu f (t,u) đúng; </a:t>
            </a:r>
          </a:p>
          <a:p>
            <a:pPr>
              <a:buNone/>
            </a:pPr>
            <a:r>
              <a:rPr lang="en-US"/>
              <a:t>            &lt;t, null,..,null&gt; nếu </a:t>
            </a:r>
            <a:r>
              <a:rPr lang="en-US">
                <a:sym typeface="Symbol"/>
              </a:rPr>
              <a:t></a:t>
            </a:r>
            <a:r>
              <a:rPr lang="en-US"/>
              <a:t>u </a:t>
            </a:r>
            <a:r>
              <a:rPr lang="en-US">
                <a:sym typeface="Symbol"/>
              </a:rPr>
              <a:t> S, f(t,u) sai    }</a:t>
            </a:r>
            <a:endParaRPr lang="en-US"/>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07:10</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103</a:t>
            </a:fld>
            <a:endParaRPr lang="en-US" altLang="en-US"/>
          </a:p>
        </p:txBody>
      </p:sp>
      <p:sp>
        <p:nvSpPr>
          <p:cNvPr id="22" name="Footer Placeholder 21"/>
          <p:cNvSpPr>
            <a:spLocks noGrp="1"/>
          </p:cNvSpPr>
          <p:nvPr>
            <p:ph type="ftr" sz="quarter" idx="11"/>
          </p:nvPr>
        </p:nvSpPr>
        <p:spPr/>
        <p:txBody>
          <a:bodyPr/>
          <a:lstStyle/>
          <a:p>
            <a:pPr>
              <a:defRPr/>
            </a:pPr>
            <a:r>
              <a:rPr lang="en-US" altLang="en-US"/>
              <a:t>Khoa CNTT</a:t>
            </a:r>
          </a:p>
        </p:txBody>
      </p:sp>
      <p:grpSp>
        <p:nvGrpSpPr>
          <p:cNvPr id="6"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pSp>
        <p:nvGrpSpPr>
          <p:cNvPr id="28" name="Group 27"/>
          <p:cNvGrpSpPr/>
          <p:nvPr/>
        </p:nvGrpSpPr>
        <p:grpSpPr>
          <a:xfrm>
            <a:off x="1752600" y="1422042"/>
            <a:ext cx="462459" cy="214292"/>
            <a:chOff x="1752600" y="1422042"/>
            <a:chExt cx="462459" cy="214292"/>
          </a:xfrm>
        </p:grpSpPr>
        <p:grpSp>
          <p:nvGrpSpPr>
            <p:cNvPr id="3" name="Group 11"/>
            <p:cNvGrpSpPr>
              <a:grpSpLocks/>
            </p:cNvGrpSpPr>
            <p:nvPr/>
          </p:nvGrpSpPr>
          <p:grpSpPr bwMode="auto">
            <a:xfrm>
              <a:off x="1752600" y="1422042"/>
              <a:ext cx="145910" cy="214292"/>
              <a:chOff x="2256" y="2601"/>
              <a:chExt cx="720" cy="615"/>
            </a:xfrm>
          </p:grpSpPr>
          <p:sp>
            <p:nvSpPr>
              <p:cNvPr id="76819" name="Line 9"/>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76820" name="Line 10"/>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grpSp>
        <p:sp>
          <p:nvSpPr>
            <p:cNvPr id="27" name="AutoShape 5"/>
            <p:cNvSpPr>
              <a:spLocks noChangeArrowheads="1"/>
            </p:cNvSpPr>
            <p:nvPr/>
          </p:nvSpPr>
          <p:spPr bwMode="auto">
            <a:xfrm rot="16200000">
              <a:off x="1952884" y="1374158"/>
              <a:ext cx="214292" cy="310059"/>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16" name="Rectangle 3"/>
          <p:cNvSpPr txBox="1">
            <a:spLocks noChangeArrowheads="1"/>
          </p:cNvSpPr>
          <p:nvPr/>
        </p:nvSpPr>
        <p:spPr bwMode="auto">
          <a:xfrm>
            <a:off x="381000" y="3048000"/>
            <a:ext cx="8229600" cy="16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Q = R        </a:t>
            </a:r>
            <a:r>
              <a:rPr kumimoji="0" lang="en-US" sz="2600" b="0" i="0" u="none" strike="noStrike" kern="1200" cap="none" spc="0" normalizeH="0" baseline="-25000" noProof="0">
                <a:ln>
                  <a:noFill/>
                </a:ln>
                <a:solidFill>
                  <a:schemeClr val="tx1"/>
                </a:solidFill>
                <a:effectLst/>
                <a:uLnTx/>
                <a:uFillTx/>
                <a:latin typeface="+mn-lt"/>
                <a:ea typeface="+mn-ea"/>
                <a:cs typeface="+mn-cs"/>
              </a:rPr>
              <a:t>f</a:t>
            </a:r>
            <a:r>
              <a:rPr kumimoji="0" lang="en-US" sz="2600" b="0" i="0" u="none" strike="noStrike" kern="1200" cap="none" spc="0" normalizeH="0" baseline="0" noProof="0">
                <a:ln>
                  <a:noFill/>
                </a:ln>
                <a:solidFill>
                  <a:schemeClr val="tx1"/>
                </a:solidFill>
                <a:effectLst/>
                <a:uLnTx/>
                <a:uFillTx/>
                <a:latin typeface="+mn-lt"/>
                <a:ea typeface="+mn-ea"/>
                <a:cs typeface="+mn-cs"/>
              </a:rPr>
              <a:t>    S</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 { &lt;t,u&gt; nếu f (t,u) đúng</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            &lt;null,..,null, u&gt; nếu </a:t>
            </a:r>
            <a:r>
              <a:rPr kumimoji="0" lang="en-US" sz="2600" b="0" i="0" u="none" strike="noStrike" kern="1200" cap="none" spc="0" normalizeH="0" baseline="0" noProof="0">
                <a:ln>
                  <a:noFill/>
                </a:ln>
                <a:solidFill>
                  <a:schemeClr val="tx1"/>
                </a:solidFill>
                <a:effectLst/>
                <a:uLnTx/>
                <a:uFillTx/>
                <a:latin typeface="+mn-lt"/>
                <a:ea typeface="+mn-ea"/>
                <a:cs typeface="+mn-cs"/>
                <a:sym typeface="Symbol"/>
              </a:rPr>
              <a:t></a:t>
            </a:r>
            <a:r>
              <a:rPr lang="en-US" sz="2600">
                <a:latin typeface="+mn-lt"/>
                <a:sym typeface="Symbol"/>
              </a:rPr>
              <a:t>t</a:t>
            </a:r>
            <a:r>
              <a:rPr kumimoji="0" lang="en-US" sz="2600" b="0" i="0" u="none" strike="noStrike" kern="1200" cap="none" spc="0" normalizeH="0" baseline="0" noProof="0">
                <a:ln>
                  <a:noFill/>
                </a:ln>
                <a:solidFill>
                  <a:schemeClr val="tx1"/>
                </a:solidFill>
                <a:effectLst/>
                <a:uLnTx/>
                <a:uFillTx/>
                <a:latin typeface="+mn-lt"/>
                <a:ea typeface="+mn-ea"/>
                <a:cs typeface="+mn-cs"/>
              </a:rPr>
              <a:t> </a:t>
            </a:r>
            <a:r>
              <a:rPr kumimoji="0" lang="en-US" sz="2600" b="0" i="0" u="none" strike="noStrike" kern="1200" cap="none" spc="0" normalizeH="0" baseline="0" noProof="0">
                <a:ln>
                  <a:noFill/>
                </a:ln>
                <a:solidFill>
                  <a:schemeClr val="tx1"/>
                </a:solidFill>
                <a:effectLst/>
                <a:uLnTx/>
                <a:uFillTx/>
                <a:latin typeface="+mn-lt"/>
                <a:ea typeface="+mn-ea"/>
                <a:cs typeface="+mn-cs"/>
                <a:sym typeface="Symbol"/>
              </a:rPr>
              <a:t> R, f(t,u) sai    }</a:t>
            </a: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4" cstate="print"/>
          <a:srcRect/>
          <a:stretch>
            <a:fillRect/>
          </a:stretch>
        </p:blipFill>
        <p:spPr bwMode="auto">
          <a:xfrm>
            <a:off x="1752600" y="3124200"/>
            <a:ext cx="400050" cy="238125"/>
          </a:xfrm>
          <a:prstGeom prst="rect">
            <a:avLst/>
          </a:prstGeom>
          <a:noFill/>
          <a:ln w="9525">
            <a:noFill/>
            <a:miter lim="800000"/>
            <a:headEnd/>
            <a:tailEnd/>
          </a:ln>
        </p:spPr>
      </p:pic>
      <p:sp>
        <p:nvSpPr>
          <p:cNvPr id="18" name="Rectangle 3"/>
          <p:cNvSpPr txBox="1">
            <a:spLocks noChangeArrowheads="1"/>
          </p:cNvSpPr>
          <p:nvPr/>
        </p:nvSpPr>
        <p:spPr bwMode="auto">
          <a:xfrm>
            <a:off x="381000" y="4800600"/>
            <a:ext cx="8458200" cy="1600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kumimoji="0" lang="en-US" sz="2600" b="0" i="0" u="none" strike="noStrike" kern="1200" cap="none" spc="0" normalizeH="0" baseline="0" noProof="0">
                <a:ln>
                  <a:noFill/>
                </a:ln>
                <a:solidFill>
                  <a:schemeClr val="tx1"/>
                </a:solidFill>
                <a:effectLst/>
                <a:uLnTx/>
                <a:uFillTx/>
                <a:latin typeface="+mn-lt"/>
                <a:ea typeface="+mn-ea"/>
                <a:cs typeface="+mn-cs"/>
              </a:rPr>
              <a:t>Q = R        </a:t>
            </a:r>
            <a:r>
              <a:rPr kumimoji="0" lang="en-US" sz="2600" b="0" i="0" u="none" strike="noStrike" kern="1200" cap="none" spc="0" normalizeH="0" baseline="-25000" noProof="0">
                <a:ln>
                  <a:noFill/>
                </a:ln>
                <a:solidFill>
                  <a:schemeClr val="tx1"/>
                </a:solidFill>
                <a:effectLst/>
                <a:uLnTx/>
                <a:uFillTx/>
                <a:latin typeface="+mn-lt"/>
                <a:ea typeface="+mn-ea"/>
                <a:cs typeface="+mn-cs"/>
              </a:rPr>
              <a:t>f</a:t>
            </a:r>
            <a:r>
              <a:rPr kumimoji="0" lang="en-US" sz="2600" b="0" i="0" u="none" strike="noStrike" kern="1200" cap="none" spc="0" normalizeH="0" baseline="0" noProof="0">
                <a:ln>
                  <a:noFill/>
                </a:ln>
                <a:solidFill>
                  <a:schemeClr val="tx1"/>
                </a:solidFill>
                <a:effectLst/>
                <a:uLnTx/>
                <a:uFillTx/>
                <a:latin typeface="+mn-lt"/>
                <a:ea typeface="+mn-ea"/>
                <a:cs typeface="+mn-cs"/>
              </a:rPr>
              <a:t>    S  = </a:t>
            </a:r>
            <a:r>
              <a:rPr kumimoji="0" lang="en-US" sz="2400" b="0" i="0" u="none" strike="noStrike" kern="1200" cap="none" spc="0" normalizeH="0" baseline="0" noProof="0">
                <a:ln>
                  <a:noFill/>
                </a:ln>
                <a:solidFill>
                  <a:schemeClr val="tx1"/>
                </a:solidFill>
                <a:effectLst/>
                <a:uLnTx/>
                <a:uFillTx/>
                <a:latin typeface="+mn-lt"/>
                <a:ea typeface="+mn-ea"/>
                <a:cs typeface="+mn-cs"/>
              </a:rPr>
              <a:t>{  &lt;t,u&gt; nếu f (t,u) đúng</a:t>
            </a:r>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                                        &lt;null,..,null, u&gt; nếu </a:t>
            </a:r>
            <a:r>
              <a:rPr kumimoji="0" lang="en-US" sz="2400" b="0" i="0" u="none" strike="noStrike" kern="1200" cap="none" spc="0" normalizeH="0" baseline="0" noProof="0">
                <a:ln>
                  <a:noFill/>
                </a:ln>
                <a:solidFill>
                  <a:schemeClr val="tx1"/>
                </a:solidFill>
                <a:effectLst/>
                <a:uLnTx/>
                <a:uFillTx/>
                <a:latin typeface="+mn-lt"/>
                <a:ea typeface="+mn-ea"/>
                <a:cs typeface="+mn-cs"/>
                <a:sym typeface="Symbol"/>
              </a:rPr>
              <a:t></a:t>
            </a:r>
            <a:r>
              <a:rPr lang="en-US" sz="2400">
                <a:latin typeface="+mn-lt"/>
                <a:sym typeface="Symbol"/>
              </a:rPr>
              <a:t>t</a:t>
            </a:r>
            <a:r>
              <a:rPr kumimoji="0" lang="en-US" sz="2400" b="0" i="0" u="none" strike="noStrike" kern="1200" cap="none" spc="0" normalizeH="0" baseline="0" noProof="0">
                <a:ln>
                  <a:noFill/>
                </a:ln>
                <a:solidFill>
                  <a:schemeClr val="tx1"/>
                </a:solidFill>
                <a:effectLst/>
                <a:uLnTx/>
                <a:uFillTx/>
                <a:latin typeface="+mn-lt"/>
                <a:ea typeface="+mn-ea"/>
                <a:cs typeface="+mn-cs"/>
              </a:rPr>
              <a:t> </a:t>
            </a:r>
            <a:r>
              <a:rPr kumimoji="0" lang="en-US" sz="2400" b="0" i="0" u="none" strike="noStrike" kern="1200" cap="none" spc="0" normalizeH="0" baseline="0" noProof="0">
                <a:ln>
                  <a:noFill/>
                </a:ln>
                <a:solidFill>
                  <a:schemeClr val="tx1"/>
                </a:solidFill>
                <a:effectLst/>
                <a:uLnTx/>
                <a:uFillTx/>
                <a:latin typeface="+mn-lt"/>
                <a:ea typeface="+mn-ea"/>
                <a:cs typeface="+mn-cs"/>
                <a:sym typeface="Symbol"/>
              </a:rPr>
              <a:t> R, f(t,u) sai </a:t>
            </a:r>
          </a:p>
          <a:p>
            <a:pPr marL="273050" lvl="0" indent="-273050" algn="l">
              <a:spcBef>
                <a:spcPct val="20000"/>
              </a:spcBef>
              <a:buClr>
                <a:srgbClr val="0BD0D9"/>
              </a:buClr>
              <a:buSzPct val="95000"/>
            </a:pPr>
            <a:r>
              <a:rPr lang="en-US" sz="2400">
                <a:latin typeface="+mn-lt"/>
                <a:sym typeface="Symbol"/>
              </a:rPr>
              <a:t>                                        </a:t>
            </a:r>
            <a:r>
              <a:rPr lang="en-US" sz="2400">
                <a:latin typeface="+mn-lt"/>
              </a:rPr>
              <a:t>&lt;t, null,..,null&gt; nếu </a:t>
            </a:r>
            <a:r>
              <a:rPr lang="en-US" sz="2400">
                <a:latin typeface="+mn-lt"/>
                <a:sym typeface="Symbol"/>
              </a:rPr>
              <a:t></a:t>
            </a:r>
            <a:r>
              <a:rPr lang="en-US" sz="2400">
                <a:latin typeface="+mn-lt"/>
              </a:rPr>
              <a:t>u </a:t>
            </a:r>
            <a:r>
              <a:rPr lang="en-US" sz="2400">
                <a:latin typeface="+mn-lt"/>
                <a:sym typeface="Symbol"/>
              </a:rPr>
              <a:t> S, f(t,u) sai  </a:t>
            </a:r>
            <a:r>
              <a:rPr kumimoji="0" lang="en-US" sz="2600" b="0" i="0" u="none" strike="noStrike" kern="1200" cap="none" spc="0" normalizeH="0" baseline="0" noProof="0">
                <a:ln>
                  <a:noFill/>
                </a:ln>
                <a:solidFill>
                  <a:schemeClr val="tx1"/>
                </a:solidFill>
                <a:effectLst/>
                <a:uLnTx/>
                <a:uFillTx/>
                <a:latin typeface="+mn-lt"/>
                <a:ea typeface="+mn-ea"/>
                <a:cs typeface="+mn-cs"/>
                <a:sym typeface="Symbol"/>
              </a:rPr>
              <a:t>}</a:t>
            </a: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5" cstate="print"/>
          <a:srcRect/>
          <a:stretch>
            <a:fillRect/>
          </a:stretch>
        </p:blipFill>
        <p:spPr bwMode="auto">
          <a:xfrm>
            <a:off x="1676400" y="4953000"/>
            <a:ext cx="533400" cy="190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685800"/>
            <a:ext cx="8534400" cy="457200"/>
          </a:xfrm>
        </p:spPr>
        <p:txBody>
          <a:bodyPr/>
          <a:lstStyle/>
          <a:p>
            <a:r>
              <a:rPr lang="en-US" sz="2800" b="1"/>
              <a:t>Phép toán nối ngoài</a:t>
            </a:r>
          </a:p>
        </p:txBody>
      </p:sp>
      <p:sp>
        <p:nvSpPr>
          <p:cNvPr id="19" name="Date Placeholder 3"/>
          <p:cNvSpPr>
            <a:spLocks noGrp="1"/>
          </p:cNvSpPr>
          <p:nvPr>
            <p:ph type="dt" sz="quarter" idx="10"/>
          </p:nvPr>
        </p:nvSpPr>
        <p:spPr/>
        <p:txBody>
          <a:bodyPr/>
          <a:lstStyle/>
          <a:p>
            <a:pPr>
              <a:defRPr/>
            </a:pPr>
            <a:fld id="{3C360A45-72DA-447C-B9AA-ADF73FF013E2}" type="datetime12">
              <a:rPr lang="vi-VN" altLang="en-US" smtClean="0"/>
              <a:pPr>
                <a:defRPr/>
              </a:pPr>
              <a:t>07:10</a:t>
            </a:fld>
            <a:endParaRPr lang="en-US" altLang="en-US"/>
          </a:p>
        </p:txBody>
      </p:sp>
      <p:sp>
        <p:nvSpPr>
          <p:cNvPr id="21" name="Slide Number Placeholder 5"/>
          <p:cNvSpPr>
            <a:spLocks noGrp="1"/>
          </p:cNvSpPr>
          <p:nvPr>
            <p:ph type="sldNum" sz="quarter" idx="12"/>
          </p:nvPr>
        </p:nvSpPr>
        <p:spPr/>
        <p:txBody>
          <a:bodyPr/>
          <a:lstStyle/>
          <a:p>
            <a:pPr>
              <a:defRPr/>
            </a:pPr>
            <a:fld id="{A885CF34-8856-4633-A6A0-75B60A5E42EB}" type="slidenum">
              <a:rPr lang="en-US" altLang="en-US"/>
              <a:pPr>
                <a:defRPr/>
              </a:pPr>
              <a:t>104</a:t>
            </a:fld>
            <a:endParaRPr lang="en-US" altLang="en-US"/>
          </a:p>
        </p:txBody>
      </p:sp>
      <p:sp>
        <p:nvSpPr>
          <p:cNvPr id="22" name="Footer Placeholder 21"/>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2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25" name="TextBox 2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26" name="TextBox 2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29" name="Table 28"/>
          <p:cNvGraphicFramePr>
            <a:graphicFrameLocks noGrp="1"/>
          </p:cNvGraphicFramePr>
          <p:nvPr/>
        </p:nvGraphicFramePr>
        <p:xfrm>
          <a:off x="3962400" y="1295400"/>
          <a:ext cx="3428999" cy="1767840"/>
        </p:xfrm>
        <a:graphic>
          <a:graphicData uri="http://schemas.openxmlformats.org/drawingml/2006/table">
            <a:tbl>
              <a:tblPr/>
              <a:tblGrid>
                <a:gridCol w="819162">
                  <a:extLst>
                    <a:ext uri="{9D8B030D-6E8A-4147-A177-3AD203B41FA5}">
                      <a16:colId xmlns:a16="http://schemas.microsoft.com/office/drawing/2014/main" val="20000"/>
                    </a:ext>
                  </a:extLst>
                </a:gridCol>
                <a:gridCol w="873257">
                  <a:extLst>
                    <a:ext uri="{9D8B030D-6E8A-4147-A177-3AD203B41FA5}">
                      <a16:colId xmlns:a16="http://schemas.microsoft.com/office/drawing/2014/main" val="20001"/>
                    </a:ext>
                  </a:extLst>
                </a:gridCol>
                <a:gridCol w="930666">
                  <a:extLst>
                    <a:ext uri="{9D8B030D-6E8A-4147-A177-3AD203B41FA5}">
                      <a16:colId xmlns:a16="http://schemas.microsoft.com/office/drawing/2014/main" val="20002"/>
                    </a:ext>
                  </a:extLst>
                </a:gridCol>
                <a:gridCol w="805914">
                  <a:extLst>
                    <a:ext uri="{9D8B030D-6E8A-4147-A177-3AD203B41FA5}">
                      <a16:colId xmlns:a16="http://schemas.microsoft.com/office/drawing/2014/main" val="20003"/>
                    </a:ext>
                  </a:extLst>
                </a:gridCol>
              </a:tblGrid>
              <a:tr h="209550">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09550">
                <a:tc>
                  <a:txBody>
                    <a:bodyPr/>
                    <a:lstStyle/>
                    <a:p>
                      <a:pPr algn="ctr">
                        <a:lnSpc>
                          <a:spcPct val="100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Văn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An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550">
                <a:tc>
                  <a:txBody>
                    <a:bodyPr/>
                    <a:lstStyle/>
                    <a:p>
                      <a:pPr algn="ctr">
                        <a:lnSpc>
                          <a:spcPct val="100000"/>
                        </a:lnSpc>
                        <a:spcAft>
                          <a:spcPts val="0"/>
                        </a:spcAft>
                      </a:pPr>
                      <a:r>
                        <a:rPr lang="en-US" sz="1400">
                          <a:latin typeface="Arial"/>
                          <a:ea typeface="Arial"/>
                          <a:cs typeface="Times New Roman"/>
                        </a:rPr>
                        <a:t>C1</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Văn</a:t>
                      </a:r>
                      <a:r>
                        <a:rPr lang="en-US" sz="1400" baseline="0">
                          <a:latin typeface="Arial"/>
                          <a:ea typeface="Arial"/>
                          <a:cs typeface="Times New Roman"/>
                        </a:rPr>
                        <a:t> </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550">
                <a:tc>
                  <a:txBody>
                    <a:bodyPr/>
                    <a:lstStyle/>
                    <a:p>
                      <a:pPr algn="ctr">
                        <a:lnSpc>
                          <a:spcPct val="100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Đình</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Bắc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9550">
                <a:tc>
                  <a:txBody>
                    <a:bodyPr/>
                    <a:lstStyle/>
                    <a:p>
                      <a:pPr algn="ctr">
                        <a:lnSpc>
                          <a:spcPct val="100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Trần</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Hảo</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9550">
                <a:tc>
                  <a:txBody>
                    <a:bodyPr/>
                    <a:lstStyle/>
                    <a:p>
                      <a:pPr algn="ctr">
                        <a:lnSpc>
                          <a:spcPct val="100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Vũ</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Đức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Lâm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9550">
                <a:tc>
                  <a:txBody>
                    <a:bodyPr/>
                    <a:lstStyle/>
                    <a:p>
                      <a:pPr algn="ctr">
                        <a:lnSpc>
                          <a:spcPct val="100000"/>
                        </a:lnSpc>
                        <a:spcAft>
                          <a:spcPts val="0"/>
                        </a:spcAft>
                      </a:pPr>
                      <a:r>
                        <a:rPr lang="en-US" sz="1400">
                          <a:latin typeface="Arial"/>
                          <a:ea typeface="Arial"/>
                          <a:cs typeface="Times New Roman"/>
                        </a:rPr>
                        <a:t>C3</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Phạm</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Hải</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Ngọc</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550">
                <a:tc>
                  <a:txBody>
                    <a:bodyPr/>
                    <a:lstStyle/>
                    <a:p>
                      <a:pPr algn="ctr">
                        <a:lnSpc>
                          <a:spcPct val="100000"/>
                        </a:lnSpc>
                        <a:spcAft>
                          <a:spcPts val="0"/>
                        </a:spcAft>
                      </a:pPr>
                      <a:r>
                        <a:rPr lang="en-US" sz="1400">
                          <a:latin typeface="Arial"/>
                          <a:ea typeface="Arial"/>
                          <a:cs typeface="Times New Roman"/>
                        </a:rPr>
                        <a:t>T2</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Lê</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Thị</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400">
                          <a:latin typeface="Arial"/>
                          <a:ea typeface="Arial"/>
                          <a:cs typeface="Times New Roman"/>
                        </a:rPr>
                        <a:t>Hà</a:t>
                      </a:r>
                      <a:endParaRPr lang="vi-VN" sz="14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nvGraphicFramePr>
        <p:xfrm>
          <a:off x="457200" y="1752600"/>
          <a:ext cx="2514599" cy="1186563"/>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400">
                          <a:latin typeface="Arial"/>
                          <a:ea typeface="Arial"/>
                          <a:cs typeface="Times New Roman"/>
                        </a:rPr>
                        <a:t>T1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Int1001</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400">
                          <a:latin typeface="Arial"/>
                          <a:ea typeface="Arial"/>
                          <a:cs typeface="Times New Roman"/>
                        </a:rPr>
                        <a:t>C2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7</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400">
                          <a:latin typeface="Arial"/>
                          <a:ea typeface="Arial"/>
                          <a:cs typeface="Times New Roman"/>
                        </a:rPr>
                        <a:t>T3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Int1003</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10</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400">
                          <a:latin typeface="Arial"/>
                          <a:ea typeface="Arial"/>
                          <a:cs typeface="Times New Roman"/>
                        </a:rPr>
                        <a:t>T4</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Int1002</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TextBox 30"/>
          <p:cNvSpPr txBox="1"/>
          <p:nvPr/>
        </p:nvSpPr>
        <p:spPr>
          <a:xfrm>
            <a:off x="381000" y="1295400"/>
            <a:ext cx="3306867" cy="369332"/>
          </a:xfrm>
          <a:prstGeom prst="rect">
            <a:avLst/>
          </a:prstGeom>
          <a:noFill/>
        </p:spPr>
        <p:txBody>
          <a:bodyPr wrap="none" rtlCol="0">
            <a:spAutoFit/>
          </a:bodyPr>
          <a:lstStyle/>
          <a:p>
            <a:r>
              <a:rPr lang="en-US"/>
              <a:t>Xét  ví dụ (SINHVIEN,SV_LOP)</a:t>
            </a:r>
            <a:endParaRPr lang="vi-VN"/>
          </a:p>
        </p:txBody>
      </p:sp>
      <p:sp>
        <p:nvSpPr>
          <p:cNvPr id="32" name="TextBox 31"/>
          <p:cNvSpPr txBox="1"/>
          <p:nvPr/>
        </p:nvSpPr>
        <p:spPr>
          <a:xfrm>
            <a:off x="381000" y="3124200"/>
            <a:ext cx="6715236" cy="584775"/>
          </a:xfrm>
          <a:prstGeom prst="rect">
            <a:avLst/>
          </a:prstGeom>
          <a:noFill/>
        </p:spPr>
        <p:txBody>
          <a:bodyPr wrap="none" rtlCol="0">
            <a:spAutoFit/>
          </a:bodyPr>
          <a:lstStyle/>
          <a:p>
            <a:r>
              <a:rPr lang="en-US"/>
              <a:t>R = </a:t>
            </a:r>
            <a:r>
              <a:rPr lang="en-US" sz="3200">
                <a:sym typeface="Symbol"/>
              </a:rPr>
              <a:t></a:t>
            </a:r>
            <a:r>
              <a:rPr lang="en-US" sz="1600" baseline="-25000">
                <a:sym typeface="Symbol"/>
              </a:rPr>
              <a:t>SINHVIEN.</a:t>
            </a:r>
            <a:r>
              <a:rPr lang="en-US" sz="2000" baseline="-25000">
                <a:sym typeface="Symbol"/>
              </a:rPr>
              <a:t>Masv,Ho,Dem,Ten,Malop,Diem</a:t>
            </a:r>
            <a:r>
              <a:rPr lang="en-US" sz="3200">
                <a:sym typeface="Symbol"/>
              </a:rPr>
              <a:t> </a:t>
            </a:r>
            <a:r>
              <a:rPr lang="en-US" sz="2000">
                <a:sym typeface="Symbol"/>
              </a:rPr>
              <a:t>(</a:t>
            </a:r>
            <a:r>
              <a:rPr lang="en-US"/>
              <a:t>SINHVIEN         </a:t>
            </a:r>
            <a:r>
              <a:rPr lang="en-US" baseline="-25000"/>
              <a:t>f</a:t>
            </a:r>
            <a:r>
              <a:rPr lang="en-US"/>
              <a:t> SV_LOP)</a:t>
            </a:r>
            <a:endParaRPr lang="vi-VN"/>
          </a:p>
        </p:txBody>
      </p:sp>
      <p:graphicFrame>
        <p:nvGraphicFramePr>
          <p:cNvPr id="33" name="Table 32"/>
          <p:cNvGraphicFramePr>
            <a:graphicFrameLocks noGrp="1"/>
          </p:cNvGraphicFramePr>
          <p:nvPr/>
        </p:nvGraphicFramePr>
        <p:xfrm>
          <a:off x="1904999" y="4114800"/>
          <a:ext cx="6705600" cy="2194560"/>
        </p:xfrm>
        <a:graphic>
          <a:graphicData uri="http://schemas.openxmlformats.org/drawingml/2006/table">
            <a:tbl>
              <a:tblPr/>
              <a:tblGrid>
                <a:gridCol w="15240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50977">
                  <a:extLst>
                    <a:ext uri="{9D8B030D-6E8A-4147-A177-3AD203B41FA5}">
                      <a16:colId xmlns:a16="http://schemas.microsoft.com/office/drawing/2014/main" val="20002"/>
                    </a:ext>
                  </a:extLst>
                </a:gridCol>
                <a:gridCol w="1072074">
                  <a:extLst>
                    <a:ext uri="{9D8B030D-6E8A-4147-A177-3AD203B41FA5}">
                      <a16:colId xmlns:a16="http://schemas.microsoft.com/office/drawing/2014/main" val="20003"/>
                    </a:ext>
                  </a:extLst>
                </a:gridCol>
                <a:gridCol w="1225574">
                  <a:extLst>
                    <a:ext uri="{9D8B030D-6E8A-4147-A177-3AD203B41FA5}">
                      <a16:colId xmlns:a16="http://schemas.microsoft.com/office/drawing/2014/main" val="20004"/>
                    </a:ext>
                  </a:extLst>
                </a:gridCol>
                <a:gridCol w="918574">
                  <a:extLst>
                    <a:ext uri="{9D8B030D-6E8A-4147-A177-3AD203B41FA5}">
                      <a16:colId xmlns:a16="http://schemas.microsoft.com/office/drawing/2014/main" val="20005"/>
                    </a:ext>
                  </a:extLst>
                </a:gridCol>
              </a:tblGrid>
              <a:tr h="272399">
                <a:tc>
                  <a:txBody>
                    <a:bodyPr/>
                    <a:lstStyle/>
                    <a:p>
                      <a:pPr algn="ctr">
                        <a:lnSpc>
                          <a:spcPct val="100000"/>
                        </a:lnSpc>
                        <a:spcAft>
                          <a:spcPts val="0"/>
                        </a:spcAft>
                      </a:pPr>
                      <a:r>
                        <a:rPr lang="en-US" sz="1200">
                          <a:latin typeface="Arial"/>
                          <a:ea typeface="Arial"/>
                          <a:cs typeface="Times New Roman"/>
                        </a:rPr>
                        <a:t>SINHVIEN.</a:t>
                      </a: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00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C1</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Trần</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Văn</a:t>
                      </a:r>
                      <a:r>
                        <a:rPr lang="en-US" sz="1800" baseline="0">
                          <a:solidFill>
                            <a:srgbClr val="FFFF00"/>
                          </a:solidFill>
                          <a:latin typeface="Arial"/>
                          <a:ea typeface="Arial"/>
                          <a:cs typeface="Times New Roman"/>
                        </a:rPr>
                        <a:t> </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Đức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5"/>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C3</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Phạm</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Hải</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Ngọc</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6"/>
                  </a:ext>
                </a:extLst>
              </a:tr>
              <a:tr h="250320">
                <a:tc>
                  <a:txBody>
                    <a:bodyPr/>
                    <a:lstStyle/>
                    <a:p>
                      <a:pPr algn="ctr">
                        <a:lnSpc>
                          <a:spcPct val="100000"/>
                        </a:lnSpc>
                        <a:spcAft>
                          <a:spcPts val="0"/>
                        </a:spcAft>
                      </a:pPr>
                      <a:r>
                        <a:rPr lang="en-US" sz="1800">
                          <a:solidFill>
                            <a:srgbClr val="FFFF00"/>
                          </a:solidFill>
                          <a:latin typeface="Arial"/>
                          <a:ea typeface="Arial"/>
                          <a:cs typeface="Times New Roman"/>
                        </a:rPr>
                        <a:t>T2</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Lê</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Thị</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Hà</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tc>
                  <a:txBody>
                    <a:bodyPr/>
                    <a:lstStyle/>
                    <a:p>
                      <a:pPr algn="ctr">
                        <a:lnSpc>
                          <a:spcPct val="100000"/>
                        </a:lnSpc>
                        <a:spcAft>
                          <a:spcPts val="0"/>
                        </a:spcAft>
                      </a:pPr>
                      <a:r>
                        <a:rPr lang="en-US" sz="1800">
                          <a:solidFill>
                            <a:srgbClr val="FFFF00"/>
                          </a:solidFill>
                          <a:latin typeface="Arial"/>
                          <a:ea typeface="Arial"/>
                          <a:cs typeface="Times New Roman"/>
                        </a:rPr>
                        <a:t>null</a:t>
                      </a:r>
                      <a:endParaRPr lang="vi-VN" sz="1800">
                        <a:solidFill>
                          <a:srgbClr val="FFFF00"/>
                        </a:solidFill>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7777"/>
                    </a:solidFill>
                  </a:tcPr>
                </a:tc>
                <a:extLst>
                  <a:ext uri="{0D108BD9-81ED-4DB2-BD59-A6C34878D82A}">
                    <a16:rowId xmlns:a16="http://schemas.microsoft.com/office/drawing/2014/main" val="10007"/>
                  </a:ext>
                </a:extLst>
              </a:tr>
            </a:tbl>
          </a:graphicData>
        </a:graphic>
      </p:graphicFrame>
      <p:sp>
        <p:nvSpPr>
          <p:cNvPr id="34" name="Right Arrow 33"/>
          <p:cNvSpPr/>
          <p:nvPr/>
        </p:nvSpPr>
        <p:spPr>
          <a:xfrm>
            <a:off x="457200" y="4953000"/>
            <a:ext cx="914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1" name="Group 40"/>
          <p:cNvGrpSpPr/>
          <p:nvPr/>
        </p:nvGrpSpPr>
        <p:grpSpPr>
          <a:xfrm>
            <a:off x="5379184" y="3352800"/>
            <a:ext cx="538658" cy="223412"/>
            <a:chOff x="4572001" y="986236"/>
            <a:chExt cx="538658" cy="223412"/>
          </a:xfrm>
        </p:grpSpPr>
        <p:grpSp>
          <p:nvGrpSpPr>
            <p:cNvPr id="27" name="Group 26"/>
            <p:cNvGrpSpPr/>
            <p:nvPr/>
          </p:nvGrpSpPr>
          <p:grpSpPr>
            <a:xfrm>
              <a:off x="4648200" y="990600"/>
              <a:ext cx="462459" cy="214292"/>
              <a:chOff x="1752600" y="1422042"/>
              <a:chExt cx="462459" cy="214292"/>
            </a:xfrm>
          </p:grpSpPr>
          <p:grpSp>
            <p:nvGrpSpPr>
              <p:cNvPr id="28" name="Group 11"/>
              <p:cNvGrpSpPr>
                <a:grpSpLocks/>
              </p:cNvGrpSpPr>
              <p:nvPr/>
            </p:nvGrpSpPr>
            <p:grpSpPr bwMode="auto">
              <a:xfrm>
                <a:off x="1752600" y="518345"/>
                <a:ext cx="145910" cy="615"/>
                <a:chOff x="2256" y="2601"/>
                <a:chExt cx="720" cy="615"/>
              </a:xfrm>
            </p:grpSpPr>
            <p:sp>
              <p:nvSpPr>
                <p:cNvPr id="36" name="Line 9"/>
                <p:cNvSpPr>
                  <a:spLocks noChangeShapeType="1"/>
                </p:cNvSpPr>
                <p:nvPr/>
              </p:nvSpPr>
              <p:spPr bwMode="auto">
                <a:xfrm>
                  <a:off x="2256" y="3216"/>
                  <a:ext cx="720" cy="0"/>
                </a:xfrm>
                <a:prstGeom prst="line">
                  <a:avLst/>
                </a:prstGeom>
                <a:noFill/>
                <a:ln w="12700">
                  <a:solidFill>
                    <a:schemeClr val="tx1"/>
                  </a:solidFill>
                  <a:round/>
                  <a:headEnd/>
                  <a:tailEnd/>
                </a:ln>
              </p:spPr>
              <p:txBody>
                <a:bodyPr wrap="none" anchor="ctr">
                  <a:spAutoFit/>
                </a:bodyPr>
                <a:lstStyle/>
                <a:p>
                  <a:endParaRPr lang="vi-VN"/>
                </a:p>
              </p:txBody>
            </p:sp>
            <p:sp>
              <p:nvSpPr>
                <p:cNvPr id="37" name="Line 10"/>
                <p:cNvSpPr>
                  <a:spLocks noChangeShapeType="1"/>
                </p:cNvSpPr>
                <p:nvPr/>
              </p:nvSpPr>
              <p:spPr bwMode="auto">
                <a:xfrm>
                  <a:off x="2256" y="2601"/>
                  <a:ext cx="720" cy="0"/>
                </a:xfrm>
                <a:prstGeom prst="line">
                  <a:avLst/>
                </a:prstGeom>
                <a:noFill/>
                <a:ln w="12700">
                  <a:solidFill>
                    <a:schemeClr val="tx1"/>
                  </a:solidFill>
                  <a:round/>
                  <a:headEnd/>
                  <a:tailEnd/>
                </a:ln>
              </p:spPr>
              <p:txBody>
                <a:bodyPr wrap="none" anchor="ctr">
                  <a:spAutoFit/>
                </a:bodyPr>
                <a:lstStyle/>
                <a:p>
                  <a:endParaRPr lang="vi-VN"/>
                </a:p>
              </p:txBody>
            </p:sp>
          </p:grpSp>
          <p:sp>
            <p:nvSpPr>
              <p:cNvPr id="35" name="AutoShape 5"/>
              <p:cNvSpPr>
                <a:spLocks noChangeArrowheads="1"/>
              </p:cNvSpPr>
              <p:nvPr/>
            </p:nvSpPr>
            <p:spPr bwMode="auto">
              <a:xfrm rot="16200000">
                <a:off x="1952884" y="1374158"/>
                <a:ext cx="214292" cy="310059"/>
              </a:xfrm>
              <a:prstGeom prst="flowChartCollate">
                <a:avLst/>
              </a:prstGeom>
              <a:noFill/>
              <a:ln w="12700">
                <a:solidFill>
                  <a:schemeClr val="tx1"/>
                </a:solidFill>
                <a:miter lim="800000"/>
                <a:headEnd/>
                <a:tailEnd/>
              </a:ln>
            </p:spPr>
            <p:txBody>
              <a:bodyPr anchor="ctr">
                <a:spAutoFit/>
              </a:bodyPr>
              <a:lstStyle/>
              <a:p>
                <a:endParaRPr lang="vi-VN"/>
              </a:p>
            </p:txBody>
          </p:sp>
        </p:grpSp>
        <p:cxnSp>
          <p:nvCxnSpPr>
            <p:cNvPr id="39" name="Straight Connector 38"/>
            <p:cNvCxnSpPr/>
            <p:nvPr/>
          </p:nvCxnSpPr>
          <p:spPr>
            <a:xfrm rot="11460000" flipV="1">
              <a:off x="4572001" y="986236"/>
              <a:ext cx="228601" cy="45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1460000" flipV="1">
              <a:off x="4574218" y="1164394"/>
              <a:ext cx="228601" cy="452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4114800" y="3657600"/>
            <a:ext cx="2593979" cy="261610"/>
          </a:xfrm>
          <a:prstGeom prst="rect">
            <a:avLst/>
          </a:prstGeom>
          <a:noFill/>
        </p:spPr>
        <p:txBody>
          <a:bodyPr wrap="none" rtlCol="0">
            <a:spAutoFit/>
          </a:bodyPr>
          <a:lstStyle/>
          <a:p>
            <a:r>
              <a:rPr lang="en-US" sz="1100"/>
              <a:t>với f là SINHVIEN.Masv=SV_LOP.Masv</a:t>
            </a:r>
            <a:endParaRPr lang="vi-VN"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ox(in)">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ox(in)">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ox(in)">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4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609600"/>
            <a:ext cx="8534400" cy="620712"/>
          </a:xfrm>
        </p:spPr>
        <p:txBody>
          <a:bodyPr/>
          <a:lstStyle/>
          <a:p>
            <a:r>
              <a:rPr lang="en-US" sz="2800"/>
              <a:t>Ví dụ 20</a:t>
            </a:r>
          </a:p>
        </p:txBody>
      </p:sp>
      <p:sp>
        <p:nvSpPr>
          <p:cNvPr id="77827" name="Rectangle 3"/>
          <p:cNvSpPr>
            <a:spLocks noGrp="1" noChangeArrowheads="1"/>
          </p:cNvSpPr>
          <p:nvPr>
            <p:ph idx="1"/>
          </p:nvPr>
        </p:nvSpPr>
        <p:spPr>
          <a:xfrm>
            <a:off x="457200" y="1295400"/>
            <a:ext cx="8229600" cy="5181600"/>
          </a:xfrm>
        </p:spPr>
        <p:txBody>
          <a:bodyPr/>
          <a:lstStyle/>
          <a:p>
            <a:r>
              <a:rPr lang="en-US"/>
              <a:t>Cho biết họ tên nhân viên và tên phòng ban mà họ phụ trách nếu có</a:t>
            </a:r>
          </a:p>
          <a:p>
            <a:pPr lvl="1"/>
            <a:r>
              <a:rPr lang="en-US"/>
              <a:t>Quan hệ: NHANVIEN, PHONGBAN</a:t>
            </a:r>
          </a:p>
          <a:p>
            <a:pPr lvl="1"/>
            <a:r>
              <a:rPr lang="en-US"/>
              <a:t>Thuộc tính: TENNV, TENPH</a:t>
            </a:r>
          </a:p>
        </p:txBody>
      </p:sp>
      <p:sp>
        <p:nvSpPr>
          <p:cNvPr id="30" name="Date Placeholder 3"/>
          <p:cNvSpPr>
            <a:spLocks noGrp="1"/>
          </p:cNvSpPr>
          <p:nvPr>
            <p:ph type="dt" sz="quarter" idx="10"/>
          </p:nvPr>
        </p:nvSpPr>
        <p:spPr/>
        <p:txBody>
          <a:bodyPr/>
          <a:lstStyle/>
          <a:p>
            <a:pPr>
              <a:defRPr/>
            </a:pPr>
            <a:fld id="{76CAC105-1B2E-497E-A5C6-D64957913FC6}" type="datetime12">
              <a:rPr lang="vi-VN" altLang="en-US" smtClean="0"/>
              <a:pPr>
                <a:defRPr/>
              </a:pPr>
              <a:t>07:10</a:t>
            </a:fld>
            <a:endParaRPr lang="en-US" altLang="en-US"/>
          </a:p>
        </p:txBody>
      </p:sp>
      <p:sp>
        <p:nvSpPr>
          <p:cNvPr id="32" name="Slide Number Placeholder 5"/>
          <p:cNvSpPr>
            <a:spLocks noGrp="1"/>
          </p:cNvSpPr>
          <p:nvPr>
            <p:ph type="sldNum" sz="quarter" idx="12"/>
          </p:nvPr>
        </p:nvSpPr>
        <p:spPr/>
        <p:txBody>
          <a:bodyPr/>
          <a:lstStyle/>
          <a:p>
            <a:pPr>
              <a:defRPr/>
            </a:pPr>
            <a:fld id="{BB90BE2A-4E69-4294-BDFD-243C658A5202}" type="slidenum">
              <a:rPr lang="en-US" altLang="en-US"/>
              <a:pPr>
                <a:defRPr/>
              </a:pPr>
              <a:t>105</a:t>
            </a:fld>
            <a:endParaRPr lang="en-US" altLang="en-US"/>
          </a:p>
        </p:txBody>
      </p:sp>
      <p:grpSp>
        <p:nvGrpSpPr>
          <p:cNvPr id="77830" name="Group 35"/>
          <p:cNvGrpSpPr>
            <a:grpSpLocks/>
          </p:cNvGrpSpPr>
          <p:nvPr/>
        </p:nvGrpSpPr>
        <p:grpSpPr bwMode="auto">
          <a:xfrm>
            <a:off x="990600" y="3352800"/>
            <a:ext cx="7543800" cy="549275"/>
            <a:chOff x="432" y="2160"/>
            <a:chExt cx="4752" cy="346"/>
          </a:xfrm>
        </p:grpSpPr>
        <p:sp>
          <p:nvSpPr>
            <p:cNvPr id="77851" name="Text Box 19"/>
            <p:cNvSpPr txBox="1">
              <a:spLocks noChangeArrowheads="1"/>
            </p:cNvSpPr>
            <p:nvPr/>
          </p:nvSpPr>
          <p:spPr bwMode="auto">
            <a:xfrm>
              <a:off x="432" y="2160"/>
              <a:ext cx="4752" cy="346"/>
            </a:xfrm>
            <a:prstGeom prst="rect">
              <a:avLst/>
            </a:prstGeom>
            <a:noFill/>
            <a:ln w="12700" algn="ctr">
              <a:noFill/>
              <a:miter lim="800000"/>
              <a:headEnd/>
              <a:tailEnd/>
            </a:ln>
          </p:spPr>
          <p:txBody>
            <a:bodyPr>
              <a:spAutoFit/>
            </a:bodyPr>
            <a:lstStyle/>
            <a:p>
              <a:pPr algn="l"/>
              <a:r>
                <a:rPr lang="en-US" sz="2200">
                  <a:solidFill>
                    <a:srgbClr val="FF3300"/>
                  </a:solidFill>
                  <a:sym typeface="Symbol" pitchFamily="18" charset="2"/>
                </a:rPr>
                <a:t>R1 </a:t>
              </a:r>
              <a:r>
                <a:rPr lang="en-US" sz="3000">
                  <a:solidFill>
                    <a:srgbClr val="FF3300"/>
                  </a:solidFill>
                  <a:sym typeface="Symbol" pitchFamily="18" charset="2"/>
                </a:rPr>
                <a:t></a:t>
              </a:r>
              <a:r>
                <a:rPr lang="en-US" sz="2200">
                  <a:solidFill>
                    <a:srgbClr val="FF3300"/>
                  </a:solidFill>
                  <a:sym typeface="Symbol" pitchFamily="18" charset="2"/>
                </a:rPr>
                <a:t> NHANVIEN         </a:t>
              </a:r>
              <a:r>
                <a:rPr lang="en-US" sz="2200" baseline="-25000">
                  <a:solidFill>
                    <a:srgbClr val="FF3300"/>
                  </a:solidFill>
                  <a:sym typeface="Symbol" pitchFamily="18" charset="2"/>
                </a:rPr>
                <a:t>MANV=MATRPHG</a:t>
              </a:r>
              <a:r>
                <a:rPr lang="en-US" sz="2200">
                  <a:solidFill>
                    <a:srgbClr val="FF3300"/>
                  </a:solidFill>
                  <a:sym typeface="Symbol" pitchFamily="18" charset="2"/>
                </a:rPr>
                <a:t> PHONGBAN</a:t>
              </a:r>
              <a:endParaRPr lang="en-US" sz="2200" baseline="-25000">
                <a:solidFill>
                  <a:srgbClr val="FF3300"/>
                </a:solidFill>
              </a:endParaRPr>
            </a:p>
          </p:txBody>
        </p:sp>
        <p:grpSp>
          <p:nvGrpSpPr>
            <p:cNvPr id="77852" name="Group 21"/>
            <p:cNvGrpSpPr>
              <a:grpSpLocks/>
            </p:cNvGrpSpPr>
            <p:nvPr/>
          </p:nvGrpSpPr>
          <p:grpSpPr bwMode="auto">
            <a:xfrm>
              <a:off x="2064" y="2304"/>
              <a:ext cx="288" cy="135"/>
              <a:chOff x="2256" y="2601"/>
              <a:chExt cx="2256" cy="615"/>
            </a:xfrm>
          </p:grpSpPr>
          <p:sp>
            <p:nvSpPr>
              <p:cNvPr id="77853" name="AutoShape 22"/>
              <p:cNvSpPr>
                <a:spLocks noChangeArrowheads="1"/>
              </p:cNvSpPr>
              <p:nvPr/>
            </p:nvSpPr>
            <p:spPr bwMode="auto">
              <a:xfrm rot="-5400000">
                <a:off x="3439" y="2144"/>
                <a:ext cx="615" cy="1530"/>
              </a:xfrm>
              <a:prstGeom prst="flowChartCollate">
                <a:avLst/>
              </a:prstGeom>
              <a:noFill/>
              <a:ln w="12700">
                <a:solidFill>
                  <a:srgbClr val="FF3300"/>
                </a:solidFill>
                <a:miter lim="800000"/>
                <a:headEnd/>
                <a:tailEnd/>
              </a:ln>
            </p:spPr>
            <p:txBody>
              <a:bodyPr anchor="ctr">
                <a:spAutoFit/>
              </a:bodyPr>
              <a:lstStyle/>
              <a:p>
                <a:endParaRPr lang="vi-VN"/>
              </a:p>
            </p:txBody>
          </p:sp>
          <p:sp>
            <p:nvSpPr>
              <p:cNvPr id="77854" name="Line 23"/>
              <p:cNvSpPr>
                <a:spLocks noChangeShapeType="1"/>
              </p:cNvSpPr>
              <p:nvPr/>
            </p:nvSpPr>
            <p:spPr bwMode="auto">
              <a:xfrm>
                <a:off x="2256" y="3216"/>
                <a:ext cx="720" cy="0"/>
              </a:xfrm>
              <a:prstGeom prst="line">
                <a:avLst/>
              </a:prstGeom>
              <a:noFill/>
              <a:ln w="12700">
                <a:solidFill>
                  <a:srgbClr val="FF3300"/>
                </a:solidFill>
                <a:round/>
                <a:headEnd/>
                <a:tailEnd/>
              </a:ln>
            </p:spPr>
            <p:txBody>
              <a:bodyPr wrap="none" anchor="ctr">
                <a:spAutoFit/>
              </a:bodyPr>
              <a:lstStyle/>
              <a:p>
                <a:endParaRPr lang="vi-VN"/>
              </a:p>
            </p:txBody>
          </p:sp>
          <p:sp>
            <p:nvSpPr>
              <p:cNvPr id="77855" name="Line 24"/>
              <p:cNvSpPr>
                <a:spLocks noChangeShapeType="1"/>
              </p:cNvSpPr>
              <p:nvPr/>
            </p:nvSpPr>
            <p:spPr bwMode="auto">
              <a:xfrm>
                <a:off x="2256" y="2601"/>
                <a:ext cx="720" cy="0"/>
              </a:xfrm>
              <a:prstGeom prst="line">
                <a:avLst/>
              </a:prstGeom>
              <a:noFill/>
              <a:ln w="12700">
                <a:solidFill>
                  <a:srgbClr val="FF3300"/>
                </a:solidFill>
                <a:round/>
                <a:headEnd/>
                <a:tailEnd/>
              </a:ln>
            </p:spPr>
            <p:txBody>
              <a:bodyPr wrap="none" anchor="ctr">
                <a:spAutoFit/>
              </a:bodyPr>
              <a:lstStyle/>
              <a:p>
                <a:endParaRPr lang="vi-VN"/>
              </a:p>
            </p:txBody>
          </p:sp>
        </p:grpSp>
      </p:grpSp>
      <p:sp>
        <p:nvSpPr>
          <p:cNvPr id="77831" name="Text Box 37"/>
          <p:cNvSpPr txBox="1">
            <a:spLocks noChangeArrowheads="1"/>
          </p:cNvSpPr>
          <p:nvPr/>
        </p:nvSpPr>
        <p:spPr bwMode="auto">
          <a:xfrm>
            <a:off x="990600" y="3886200"/>
            <a:ext cx="4343400" cy="701675"/>
          </a:xfrm>
          <a:prstGeom prst="rect">
            <a:avLst/>
          </a:prstGeom>
          <a:noFill/>
          <a:ln w="12700" algn="ctr">
            <a:noFill/>
            <a:miter lim="800000"/>
            <a:headEnd/>
            <a:tailEnd/>
          </a:ln>
        </p:spPr>
        <p:txBody>
          <a:bodyPr>
            <a:spAutoFit/>
          </a:bodyPr>
          <a:lstStyle/>
          <a:p>
            <a:pPr algn="l"/>
            <a:r>
              <a:rPr lang="en-US" sz="2200">
                <a:solidFill>
                  <a:srgbClr val="FF3300"/>
                </a:solidFill>
                <a:sym typeface="Symbol" pitchFamily="18" charset="2"/>
              </a:rPr>
              <a:t>KQ </a:t>
            </a:r>
            <a:r>
              <a:rPr lang="en-US" sz="3000">
                <a:solidFill>
                  <a:srgbClr val="FF3300"/>
                </a:solidFill>
                <a:sym typeface="Symbol" pitchFamily="18" charset="2"/>
              </a:rPr>
              <a:t></a:t>
            </a:r>
            <a:r>
              <a:rPr lang="en-US" sz="2200">
                <a:solidFill>
                  <a:srgbClr val="FF3300"/>
                </a:solidFill>
                <a:sym typeface="Symbol" pitchFamily="18" charset="2"/>
              </a:rPr>
              <a:t> </a:t>
            </a:r>
            <a:r>
              <a:rPr lang="en-US" sz="4000">
                <a:solidFill>
                  <a:srgbClr val="FF3300"/>
                </a:solidFill>
                <a:sym typeface="Symbol" pitchFamily="18" charset="2"/>
              </a:rPr>
              <a:t></a:t>
            </a:r>
            <a:r>
              <a:rPr lang="en-US" sz="2200" baseline="-25000">
                <a:solidFill>
                  <a:srgbClr val="FF3300"/>
                </a:solidFill>
                <a:sym typeface="Symbol" pitchFamily="18" charset="2"/>
              </a:rPr>
              <a:t>TENNV, HONV, TENPHG </a:t>
            </a:r>
            <a:r>
              <a:rPr lang="en-US" sz="2200">
                <a:solidFill>
                  <a:srgbClr val="FF3300"/>
                </a:solidFill>
                <a:sym typeface="Symbol" pitchFamily="18" charset="2"/>
              </a:rPr>
              <a:t>(R1)</a:t>
            </a:r>
            <a:endParaRPr lang="en-US" sz="2200" baseline="-25000">
              <a:solidFill>
                <a:srgbClr val="FF3300"/>
              </a:solidFill>
            </a:endParaRPr>
          </a:p>
        </p:txBody>
      </p:sp>
      <p:grpSp>
        <p:nvGrpSpPr>
          <p:cNvPr id="77832" name="Group 85"/>
          <p:cNvGrpSpPr>
            <a:grpSpLocks/>
          </p:cNvGrpSpPr>
          <p:nvPr/>
        </p:nvGrpSpPr>
        <p:grpSpPr bwMode="auto">
          <a:xfrm>
            <a:off x="2514600" y="4724400"/>
            <a:ext cx="3581400" cy="1600200"/>
            <a:chOff x="528" y="2928"/>
            <a:chExt cx="2256" cy="1008"/>
          </a:xfrm>
        </p:grpSpPr>
        <p:sp>
          <p:nvSpPr>
            <p:cNvPr id="77833" name="Line 43"/>
            <p:cNvSpPr>
              <a:spLocks noChangeShapeType="1"/>
            </p:cNvSpPr>
            <p:nvPr/>
          </p:nvSpPr>
          <p:spPr bwMode="auto">
            <a:xfrm>
              <a:off x="528" y="3120"/>
              <a:ext cx="2256" cy="0"/>
            </a:xfrm>
            <a:prstGeom prst="line">
              <a:avLst/>
            </a:prstGeom>
            <a:noFill/>
            <a:ln w="12700">
              <a:solidFill>
                <a:schemeClr val="tx1"/>
              </a:solidFill>
              <a:round/>
              <a:headEnd/>
              <a:tailEnd/>
            </a:ln>
          </p:spPr>
          <p:txBody>
            <a:bodyPr anchor="ctr">
              <a:spAutoFit/>
            </a:bodyPr>
            <a:lstStyle/>
            <a:p>
              <a:endParaRPr lang="vi-VN"/>
            </a:p>
          </p:txBody>
        </p:sp>
        <p:sp>
          <p:nvSpPr>
            <p:cNvPr id="77834" name="Line 44"/>
            <p:cNvSpPr>
              <a:spLocks noChangeShapeType="1"/>
            </p:cNvSpPr>
            <p:nvPr/>
          </p:nvSpPr>
          <p:spPr bwMode="auto">
            <a:xfrm>
              <a:off x="1152" y="2928"/>
              <a:ext cx="0" cy="1008"/>
            </a:xfrm>
            <a:prstGeom prst="line">
              <a:avLst/>
            </a:prstGeom>
            <a:noFill/>
            <a:ln w="12700">
              <a:solidFill>
                <a:schemeClr val="tx1"/>
              </a:solidFill>
              <a:round/>
              <a:headEnd/>
              <a:tailEnd/>
            </a:ln>
          </p:spPr>
          <p:txBody>
            <a:bodyPr wrap="none" anchor="ctr">
              <a:spAutoFit/>
            </a:bodyPr>
            <a:lstStyle/>
            <a:p>
              <a:endParaRPr lang="vi-VN"/>
            </a:p>
          </p:txBody>
        </p:sp>
        <p:sp>
          <p:nvSpPr>
            <p:cNvPr id="77835" name="Text Box 45"/>
            <p:cNvSpPr txBox="1">
              <a:spLocks noChangeArrowheads="1"/>
            </p:cNvSpPr>
            <p:nvPr/>
          </p:nvSpPr>
          <p:spPr bwMode="auto">
            <a:xfrm>
              <a:off x="528" y="2928"/>
              <a:ext cx="624" cy="192"/>
            </a:xfrm>
            <a:prstGeom prst="rect">
              <a:avLst/>
            </a:prstGeom>
            <a:noFill/>
            <a:ln w="12700" algn="ctr">
              <a:noFill/>
              <a:miter lim="800000"/>
              <a:headEnd/>
              <a:tailEnd/>
            </a:ln>
          </p:spPr>
          <p:txBody>
            <a:bodyPr>
              <a:spAutoFit/>
            </a:bodyPr>
            <a:lstStyle/>
            <a:p>
              <a:r>
                <a:rPr lang="en-US" sz="1400"/>
                <a:t>TENNV</a:t>
              </a:r>
            </a:p>
          </p:txBody>
        </p:sp>
        <p:sp>
          <p:nvSpPr>
            <p:cNvPr id="77836" name="Text Box 46"/>
            <p:cNvSpPr txBox="1">
              <a:spLocks noChangeArrowheads="1"/>
            </p:cNvSpPr>
            <p:nvPr/>
          </p:nvSpPr>
          <p:spPr bwMode="auto">
            <a:xfrm>
              <a:off x="1152" y="2928"/>
              <a:ext cx="672" cy="192"/>
            </a:xfrm>
            <a:prstGeom prst="rect">
              <a:avLst/>
            </a:prstGeom>
            <a:noFill/>
            <a:ln w="12700" algn="ctr">
              <a:noFill/>
              <a:miter lim="800000"/>
              <a:headEnd/>
              <a:tailEnd/>
            </a:ln>
          </p:spPr>
          <p:txBody>
            <a:bodyPr>
              <a:spAutoFit/>
            </a:bodyPr>
            <a:lstStyle/>
            <a:p>
              <a:r>
                <a:rPr lang="en-US" sz="1400"/>
                <a:t>HONV</a:t>
              </a:r>
            </a:p>
          </p:txBody>
        </p:sp>
        <p:sp>
          <p:nvSpPr>
            <p:cNvPr id="77837" name="Line 47"/>
            <p:cNvSpPr>
              <a:spLocks noChangeShapeType="1"/>
            </p:cNvSpPr>
            <p:nvPr/>
          </p:nvSpPr>
          <p:spPr bwMode="auto">
            <a:xfrm>
              <a:off x="1824" y="2928"/>
              <a:ext cx="0" cy="1008"/>
            </a:xfrm>
            <a:prstGeom prst="line">
              <a:avLst/>
            </a:prstGeom>
            <a:noFill/>
            <a:ln w="12700">
              <a:solidFill>
                <a:schemeClr val="tx1"/>
              </a:solidFill>
              <a:round/>
              <a:headEnd/>
              <a:tailEnd/>
            </a:ln>
          </p:spPr>
          <p:txBody>
            <a:bodyPr wrap="none" anchor="ctr">
              <a:spAutoFit/>
            </a:bodyPr>
            <a:lstStyle/>
            <a:p>
              <a:endParaRPr lang="vi-VN"/>
            </a:p>
          </p:txBody>
        </p:sp>
        <p:sp>
          <p:nvSpPr>
            <p:cNvPr id="77838" name="Text Box 48"/>
            <p:cNvSpPr txBox="1">
              <a:spLocks noChangeArrowheads="1"/>
            </p:cNvSpPr>
            <p:nvPr/>
          </p:nvSpPr>
          <p:spPr bwMode="auto">
            <a:xfrm>
              <a:off x="1824" y="2928"/>
              <a:ext cx="720" cy="192"/>
            </a:xfrm>
            <a:prstGeom prst="rect">
              <a:avLst/>
            </a:prstGeom>
            <a:noFill/>
            <a:ln w="12700" algn="ctr">
              <a:noFill/>
              <a:miter lim="800000"/>
              <a:headEnd/>
              <a:tailEnd/>
            </a:ln>
          </p:spPr>
          <p:txBody>
            <a:bodyPr>
              <a:spAutoFit/>
            </a:bodyPr>
            <a:lstStyle/>
            <a:p>
              <a:r>
                <a:rPr lang="en-US" sz="1400"/>
                <a:t>TENPHG</a:t>
              </a:r>
            </a:p>
          </p:txBody>
        </p:sp>
        <p:sp>
          <p:nvSpPr>
            <p:cNvPr id="77839" name="Text Box 57"/>
            <p:cNvSpPr txBox="1">
              <a:spLocks noChangeArrowheads="1"/>
            </p:cNvSpPr>
            <p:nvPr/>
          </p:nvSpPr>
          <p:spPr bwMode="auto">
            <a:xfrm>
              <a:off x="528" y="3168"/>
              <a:ext cx="624" cy="192"/>
            </a:xfrm>
            <a:prstGeom prst="rect">
              <a:avLst/>
            </a:prstGeom>
            <a:noFill/>
            <a:ln w="12700" algn="ctr">
              <a:noFill/>
              <a:miter lim="800000"/>
              <a:headEnd/>
              <a:tailEnd/>
            </a:ln>
          </p:spPr>
          <p:txBody>
            <a:bodyPr>
              <a:spAutoFit/>
            </a:bodyPr>
            <a:lstStyle/>
            <a:p>
              <a:r>
                <a:rPr lang="en-US" sz="1400"/>
                <a:t>Tung</a:t>
              </a:r>
            </a:p>
          </p:txBody>
        </p:sp>
        <p:sp>
          <p:nvSpPr>
            <p:cNvPr id="77840" name="Text Box 58"/>
            <p:cNvSpPr txBox="1">
              <a:spLocks noChangeArrowheads="1"/>
            </p:cNvSpPr>
            <p:nvPr/>
          </p:nvSpPr>
          <p:spPr bwMode="auto">
            <a:xfrm>
              <a:off x="1152" y="3168"/>
              <a:ext cx="672" cy="192"/>
            </a:xfrm>
            <a:prstGeom prst="rect">
              <a:avLst/>
            </a:prstGeom>
            <a:noFill/>
            <a:ln w="12700" algn="ctr">
              <a:noFill/>
              <a:miter lim="800000"/>
              <a:headEnd/>
              <a:tailEnd/>
            </a:ln>
          </p:spPr>
          <p:txBody>
            <a:bodyPr>
              <a:spAutoFit/>
            </a:bodyPr>
            <a:lstStyle/>
            <a:p>
              <a:r>
                <a:rPr lang="en-US" sz="1400"/>
                <a:t>Nguyen</a:t>
              </a:r>
            </a:p>
          </p:txBody>
        </p:sp>
        <p:sp>
          <p:nvSpPr>
            <p:cNvPr id="77841" name="Text Box 59"/>
            <p:cNvSpPr txBox="1">
              <a:spLocks noChangeArrowheads="1"/>
            </p:cNvSpPr>
            <p:nvPr/>
          </p:nvSpPr>
          <p:spPr bwMode="auto">
            <a:xfrm>
              <a:off x="1824" y="3168"/>
              <a:ext cx="720" cy="192"/>
            </a:xfrm>
            <a:prstGeom prst="rect">
              <a:avLst/>
            </a:prstGeom>
            <a:noFill/>
            <a:ln w="12700" algn="ctr">
              <a:noFill/>
              <a:miter lim="800000"/>
              <a:headEnd/>
              <a:tailEnd/>
            </a:ln>
          </p:spPr>
          <p:txBody>
            <a:bodyPr>
              <a:spAutoFit/>
            </a:bodyPr>
            <a:lstStyle/>
            <a:p>
              <a:r>
                <a:rPr lang="en-US" sz="1400"/>
                <a:t>Nghien cuu</a:t>
              </a:r>
            </a:p>
          </p:txBody>
        </p:sp>
        <p:sp>
          <p:nvSpPr>
            <p:cNvPr id="77842" name="Text Box 64"/>
            <p:cNvSpPr txBox="1">
              <a:spLocks noChangeArrowheads="1"/>
            </p:cNvSpPr>
            <p:nvPr/>
          </p:nvSpPr>
          <p:spPr bwMode="auto">
            <a:xfrm>
              <a:off x="528" y="3360"/>
              <a:ext cx="624" cy="192"/>
            </a:xfrm>
            <a:prstGeom prst="rect">
              <a:avLst/>
            </a:prstGeom>
            <a:noFill/>
            <a:ln w="12700" algn="ctr">
              <a:noFill/>
              <a:miter lim="800000"/>
              <a:headEnd/>
              <a:tailEnd/>
            </a:ln>
          </p:spPr>
          <p:txBody>
            <a:bodyPr>
              <a:spAutoFit/>
            </a:bodyPr>
            <a:lstStyle/>
            <a:p>
              <a:r>
                <a:rPr lang="en-US" sz="1400"/>
                <a:t>Hang</a:t>
              </a:r>
            </a:p>
          </p:txBody>
        </p:sp>
        <p:sp>
          <p:nvSpPr>
            <p:cNvPr id="77843" name="Text Box 65"/>
            <p:cNvSpPr txBox="1">
              <a:spLocks noChangeArrowheads="1"/>
            </p:cNvSpPr>
            <p:nvPr/>
          </p:nvSpPr>
          <p:spPr bwMode="auto">
            <a:xfrm>
              <a:off x="1152" y="3360"/>
              <a:ext cx="672" cy="192"/>
            </a:xfrm>
            <a:prstGeom prst="rect">
              <a:avLst/>
            </a:prstGeom>
            <a:noFill/>
            <a:ln w="12700" algn="ctr">
              <a:noFill/>
              <a:miter lim="800000"/>
              <a:headEnd/>
              <a:tailEnd/>
            </a:ln>
          </p:spPr>
          <p:txBody>
            <a:bodyPr>
              <a:spAutoFit/>
            </a:bodyPr>
            <a:lstStyle/>
            <a:p>
              <a:r>
                <a:rPr lang="en-US" sz="1400"/>
                <a:t>Bui</a:t>
              </a:r>
            </a:p>
          </p:txBody>
        </p:sp>
        <p:sp>
          <p:nvSpPr>
            <p:cNvPr id="77844" name="Text Box 66"/>
            <p:cNvSpPr txBox="1">
              <a:spLocks noChangeArrowheads="1"/>
            </p:cNvSpPr>
            <p:nvPr/>
          </p:nvSpPr>
          <p:spPr bwMode="auto">
            <a:xfrm>
              <a:off x="1824" y="3360"/>
              <a:ext cx="720" cy="192"/>
            </a:xfrm>
            <a:prstGeom prst="rect">
              <a:avLst/>
            </a:prstGeom>
            <a:noFill/>
            <a:ln w="12700" algn="ctr">
              <a:noFill/>
              <a:miter lim="800000"/>
              <a:headEnd/>
              <a:tailEnd/>
            </a:ln>
          </p:spPr>
          <p:txBody>
            <a:bodyPr>
              <a:spAutoFit/>
            </a:bodyPr>
            <a:lstStyle/>
            <a:p>
              <a:r>
                <a:rPr lang="en-US" sz="1400"/>
                <a:t>null</a:t>
              </a:r>
            </a:p>
          </p:txBody>
        </p:sp>
        <p:sp>
          <p:nvSpPr>
            <p:cNvPr id="77845" name="Text Box 71"/>
            <p:cNvSpPr txBox="1">
              <a:spLocks noChangeArrowheads="1"/>
            </p:cNvSpPr>
            <p:nvPr/>
          </p:nvSpPr>
          <p:spPr bwMode="auto">
            <a:xfrm>
              <a:off x="528" y="3552"/>
              <a:ext cx="624" cy="192"/>
            </a:xfrm>
            <a:prstGeom prst="rect">
              <a:avLst/>
            </a:prstGeom>
            <a:noFill/>
            <a:ln w="12700" algn="ctr">
              <a:noFill/>
              <a:miter lim="800000"/>
              <a:headEnd/>
              <a:tailEnd/>
            </a:ln>
          </p:spPr>
          <p:txBody>
            <a:bodyPr>
              <a:spAutoFit/>
            </a:bodyPr>
            <a:lstStyle/>
            <a:p>
              <a:r>
                <a:rPr lang="en-US" sz="1400"/>
                <a:t>Nhu</a:t>
              </a:r>
            </a:p>
          </p:txBody>
        </p:sp>
        <p:sp>
          <p:nvSpPr>
            <p:cNvPr id="77846" name="Text Box 72"/>
            <p:cNvSpPr txBox="1">
              <a:spLocks noChangeArrowheads="1"/>
            </p:cNvSpPr>
            <p:nvPr/>
          </p:nvSpPr>
          <p:spPr bwMode="auto">
            <a:xfrm>
              <a:off x="1152" y="3552"/>
              <a:ext cx="672" cy="192"/>
            </a:xfrm>
            <a:prstGeom prst="rect">
              <a:avLst/>
            </a:prstGeom>
            <a:noFill/>
            <a:ln w="12700" algn="ctr">
              <a:noFill/>
              <a:miter lim="800000"/>
              <a:headEnd/>
              <a:tailEnd/>
            </a:ln>
          </p:spPr>
          <p:txBody>
            <a:bodyPr>
              <a:spAutoFit/>
            </a:bodyPr>
            <a:lstStyle/>
            <a:p>
              <a:r>
                <a:rPr lang="en-US" sz="1400"/>
                <a:t>Le</a:t>
              </a:r>
            </a:p>
          </p:txBody>
        </p:sp>
        <p:sp>
          <p:nvSpPr>
            <p:cNvPr id="77847" name="Text Box 73"/>
            <p:cNvSpPr txBox="1">
              <a:spLocks noChangeArrowheads="1"/>
            </p:cNvSpPr>
            <p:nvPr/>
          </p:nvSpPr>
          <p:spPr bwMode="auto">
            <a:xfrm>
              <a:off x="1824" y="3552"/>
              <a:ext cx="720" cy="192"/>
            </a:xfrm>
            <a:prstGeom prst="rect">
              <a:avLst/>
            </a:prstGeom>
            <a:noFill/>
            <a:ln w="12700" algn="ctr">
              <a:noFill/>
              <a:miter lim="800000"/>
              <a:headEnd/>
              <a:tailEnd/>
            </a:ln>
          </p:spPr>
          <p:txBody>
            <a:bodyPr>
              <a:spAutoFit/>
            </a:bodyPr>
            <a:lstStyle/>
            <a:p>
              <a:r>
                <a:rPr lang="en-US" sz="1400"/>
                <a:t>null</a:t>
              </a:r>
            </a:p>
          </p:txBody>
        </p:sp>
        <p:sp>
          <p:nvSpPr>
            <p:cNvPr id="77848" name="Text Box 78"/>
            <p:cNvSpPr txBox="1">
              <a:spLocks noChangeArrowheads="1"/>
            </p:cNvSpPr>
            <p:nvPr/>
          </p:nvSpPr>
          <p:spPr bwMode="auto">
            <a:xfrm>
              <a:off x="528" y="3744"/>
              <a:ext cx="624" cy="192"/>
            </a:xfrm>
            <a:prstGeom prst="rect">
              <a:avLst/>
            </a:prstGeom>
            <a:noFill/>
            <a:ln w="12700" algn="ctr">
              <a:noFill/>
              <a:miter lim="800000"/>
              <a:headEnd/>
              <a:tailEnd/>
            </a:ln>
          </p:spPr>
          <p:txBody>
            <a:bodyPr>
              <a:spAutoFit/>
            </a:bodyPr>
            <a:lstStyle/>
            <a:p>
              <a:r>
                <a:rPr lang="en-US" sz="1400"/>
                <a:t>Vinh</a:t>
              </a:r>
            </a:p>
          </p:txBody>
        </p:sp>
        <p:sp>
          <p:nvSpPr>
            <p:cNvPr id="77849" name="Text Box 79"/>
            <p:cNvSpPr txBox="1">
              <a:spLocks noChangeArrowheads="1"/>
            </p:cNvSpPr>
            <p:nvPr/>
          </p:nvSpPr>
          <p:spPr bwMode="auto">
            <a:xfrm>
              <a:off x="1152" y="3744"/>
              <a:ext cx="672" cy="192"/>
            </a:xfrm>
            <a:prstGeom prst="rect">
              <a:avLst/>
            </a:prstGeom>
            <a:noFill/>
            <a:ln w="12700" algn="ctr">
              <a:noFill/>
              <a:miter lim="800000"/>
              <a:headEnd/>
              <a:tailEnd/>
            </a:ln>
          </p:spPr>
          <p:txBody>
            <a:bodyPr>
              <a:spAutoFit/>
            </a:bodyPr>
            <a:lstStyle/>
            <a:p>
              <a:r>
                <a:rPr lang="en-US" sz="1400"/>
                <a:t>Pham</a:t>
              </a:r>
            </a:p>
          </p:txBody>
        </p:sp>
        <p:sp>
          <p:nvSpPr>
            <p:cNvPr id="77850" name="Text Box 80"/>
            <p:cNvSpPr txBox="1">
              <a:spLocks noChangeArrowheads="1"/>
            </p:cNvSpPr>
            <p:nvPr/>
          </p:nvSpPr>
          <p:spPr bwMode="auto">
            <a:xfrm>
              <a:off x="1824" y="3744"/>
              <a:ext cx="720" cy="192"/>
            </a:xfrm>
            <a:prstGeom prst="rect">
              <a:avLst/>
            </a:prstGeom>
            <a:noFill/>
            <a:ln w="12700" algn="ctr">
              <a:noFill/>
              <a:miter lim="800000"/>
              <a:headEnd/>
              <a:tailEnd/>
            </a:ln>
          </p:spPr>
          <p:txBody>
            <a:bodyPr>
              <a:spAutoFit/>
            </a:bodyPr>
            <a:lstStyle/>
            <a:p>
              <a:r>
                <a:rPr lang="en-US" sz="1400"/>
                <a:t>Quan ly</a:t>
              </a:r>
            </a:p>
          </p:txBody>
        </p:sp>
      </p:grpSp>
      <p:sp>
        <p:nvSpPr>
          <p:cNvPr id="33" name="Footer Placeholder 32"/>
          <p:cNvSpPr>
            <a:spLocks noGrp="1"/>
          </p:cNvSpPr>
          <p:nvPr>
            <p:ph type="ftr" sz="quarter" idx="11"/>
          </p:nvPr>
        </p:nvSpPr>
        <p:spPr/>
        <p:txBody>
          <a:bodyPr/>
          <a:lstStyle/>
          <a:p>
            <a:pPr>
              <a:defRPr/>
            </a:pPr>
            <a:r>
              <a:rPr lang="en-US" altLang="en-US"/>
              <a:t>Khoa CNTT</a:t>
            </a:r>
          </a:p>
        </p:txBody>
      </p:sp>
      <p:grpSp>
        <p:nvGrpSpPr>
          <p:cNvPr id="34" name="Group 86"/>
          <p:cNvGrpSpPr/>
          <p:nvPr/>
        </p:nvGrpSpPr>
        <p:grpSpPr>
          <a:xfrm>
            <a:off x="0" y="152400"/>
            <a:ext cx="9144000" cy="533399"/>
            <a:chOff x="0" y="152400"/>
            <a:chExt cx="9144000" cy="533399"/>
          </a:xfrm>
        </p:grpSpPr>
        <p:pic>
          <p:nvPicPr>
            <p:cNvPr id="3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6" name="TextBox 3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37" name="TextBox 3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685800"/>
            <a:ext cx="8229600" cy="457200"/>
          </a:xfrm>
        </p:spPr>
        <p:txBody>
          <a:bodyPr/>
          <a:lstStyle/>
          <a:p>
            <a:r>
              <a:rPr lang="en-US" sz="2400" b="1" i="1"/>
              <a:t>Bài tập 1: </a:t>
            </a:r>
            <a:r>
              <a:rPr lang="en-US" sz="2400" b="1"/>
              <a:t>Xác định kết quả các phép toán với qh T1 và T2</a:t>
            </a:r>
          </a:p>
        </p:txBody>
      </p:sp>
      <p:sp>
        <p:nvSpPr>
          <p:cNvPr id="37" name="Date Placeholder 4"/>
          <p:cNvSpPr>
            <a:spLocks noGrp="1"/>
          </p:cNvSpPr>
          <p:nvPr>
            <p:ph type="dt" sz="quarter" idx="10"/>
          </p:nvPr>
        </p:nvSpPr>
        <p:spPr/>
        <p:txBody>
          <a:bodyPr/>
          <a:lstStyle/>
          <a:p>
            <a:pPr>
              <a:defRPr/>
            </a:pPr>
            <a:fld id="{CBE33C0F-C02E-4D29-8CF8-3D8744B5800E}" type="datetime12">
              <a:rPr lang="vi-VN" altLang="en-US" smtClean="0"/>
              <a:pPr>
                <a:defRPr/>
              </a:pPr>
              <a:t>07:10</a:t>
            </a:fld>
            <a:endParaRPr lang="en-US" altLang="en-US"/>
          </a:p>
        </p:txBody>
      </p:sp>
      <p:sp>
        <p:nvSpPr>
          <p:cNvPr id="39" name="Slide Number Placeholder 6"/>
          <p:cNvSpPr>
            <a:spLocks noGrp="1"/>
          </p:cNvSpPr>
          <p:nvPr>
            <p:ph type="sldNum" sz="quarter" idx="12"/>
          </p:nvPr>
        </p:nvSpPr>
        <p:spPr/>
        <p:txBody>
          <a:bodyPr/>
          <a:lstStyle/>
          <a:p>
            <a:pPr>
              <a:defRPr/>
            </a:pPr>
            <a:fld id="{0C18AABA-E64F-4444-9093-E0B04A4EE876}" type="slidenum">
              <a:rPr lang="en-US" altLang="en-US"/>
              <a:pPr>
                <a:defRPr/>
              </a:pPr>
              <a:t>106</a:t>
            </a:fld>
            <a:endParaRPr lang="en-US" altLang="en-US"/>
          </a:p>
        </p:txBody>
      </p:sp>
      <p:grpSp>
        <p:nvGrpSpPr>
          <p:cNvPr id="79877" name="Group 14"/>
          <p:cNvGrpSpPr>
            <a:grpSpLocks/>
          </p:cNvGrpSpPr>
          <p:nvPr/>
        </p:nvGrpSpPr>
        <p:grpSpPr bwMode="auto">
          <a:xfrm>
            <a:off x="2209800" y="3886200"/>
            <a:ext cx="5486400" cy="457200"/>
            <a:chOff x="672" y="2448"/>
            <a:chExt cx="3456" cy="288"/>
          </a:xfrm>
        </p:grpSpPr>
        <p:grpSp>
          <p:nvGrpSpPr>
            <p:cNvPr id="79907" name="Group 13"/>
            <p:cNvGrpSpPr>
              <a:grpSpLocks/>
            </p:cNvGrpSpPr>
            <p:nvPr/>
          </p:nvGrpSpPr>
          <p:grpSpPr bwMode="auto">
            <a:xfrm>
              <a:off x="672" y="2448"/>
              <a:ext cx="480" cy="288"/>
              <a:chOff x="672" y="2448"/>
              <a:chExt cx="480" cy="288"/>
            </a:xfrm>
          </p:grpSpPr>
          <p:sp>
            <p:nvSpPr>
              <p:cNvPr id="79909" name="Text Box 10"/>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910" name="AutoShape 11"/>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908" name="Text Box 12"/>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T1.X = T2.A</a:t>
              </a:r>
              <a:r>
                <a:rPr lang="en-US" sz="2400"/>
                <a:t>T2 </a:t>
              </a:r>
            </a:p>
          </p:txBody>
        </p:sp>
      </p:grpSp>
      <p:grpSp>
        <p:nvGrpSpPr>
          <p:cNvPr id="79878" name="Group 15"/>
          <p:cNvGrpSpPr>
            <a:grpSpLocks/>
          </p:cNvGrpSpPr>
          <p:nvPr/>
        </p:nvGrpSpPr>
        <p:grpSpPr bwMode="auto">
          <a:xfrm>
            <a:off x="2209800" y="5791200"/>
            <a:ext cx="5486400" cy="457200"/>
            <a:chOff x="672" y="2448"/>
            <a:chExt cx="3456" cy="288"/>
          </a:xfrm>
        </p:grpSpPr>
        <p:grpSp>
          <p:nvGrpSpPr>
            <p:cNvPr id="79903" name="Group 16"/>
            <p:cNvGrpSpPr>
              <a:grpSpLocks/>
            </p:cNvGrpSpPr>
            <p:nvPr/>
          </p:nvGrpSpPr>
          <p:grpSpPr bwMode="auto">
            <a:xfrm>
              <a:off x="672" y="2448"/>
              <a:ext cx="480" cy="288"/>
              <a:chOff x="672" y="2448"/>
              <a:chExt cx="480" cy="288"/>
            </a:xfrm>
          </p:grpSpPr>
          <p:sp>
            <p:nvSpPr>
              <p:cNvPr id="79905" name="Text Box 17"/>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906" name="AutoShape 18"/>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904" name="Text Box 19"/>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(T1.X = T2.A AND T1.Z = T2.C)</a:t>
              </a:r>
              <a:r>
                <a:rPr lang="en-US" sz="2400"/>
                <a:t>T2 </a:t>
              </a:r>
            </a:p>
          </p:txBody>
        </p:sp>
      </p:grpSp>
      <p:grpSp>
        <p:nvGrpSpPr>
          <p:cNvPr id="79879" name="Group 20"/>
          <p:cNvGrpSpPr>
            <a:grpSpLocks/>
          </p:cNvGrpSpPr>
          <p:nvPr/>
        </p:nvGrpSpPr>
        <p:grpSpPr bwMode="auto">
          <a:xfrm>
            <a:off x="2209800" y="4343400"/>
            <a:ext cx="5486400" cy="457200"/>
            <a:chOff x="672" y="2448"/>
            <a:chExt cx="3456" cy="288"/>
          </a:xfrm>
        </p:grpSpPr>
        <p:grpSp>
          <p:nvGrpSpPr>
            <p:cNvPr id="79899" name="Group 21"/>
            <p:cNvGrpSpPr>
              <a:grpSpLocks/>
            </p:cNvGrpSpPr>
            <p:nvPr/>
          </p:nvGrpSpPr>
          <p:grpSpPr bwMode="auto">
            <a:xfrm>
              <a:off x="672" y="2448"/>
              <a:ext cx="480" cy="288"/>
              <a:chOff x="672" y="2448"/>
              <a:chExt cx="480" cy="288"/>
            </a:xfrm>
          </p:grpSpPr>
          <p:sp>
            <p:nvSpPr>
              <p:cNvPr id="79901" name="Text Box 22"/>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902" name="AutoShape 23"/>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900" name="Text Box 24"/>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(T1.Y = T2.B)</a:t>
              </a:r>
              <a:r>
                <a:rPr lang="en-US" sz="2400"/>
                <a:t>T2 </a:t>
              </a:r>
            </a:p>
          </p:txBody>
        </p:sp>
      </p:grpSp>
      <p:grpSp>
        <p:nvGrpSpPr>
          <p:cNvPr id="79880" name="Group 25"/>
          <p:cNvGrpSpPr>
            <a:grpSpLocks/>
          </p:cNvGrpSpPr>
          <p:nvPr/>
        </p:nvGrpSpPr>
        <p:grpSpPr bwMode="auto">
          <a:xfrm>
            <a:off x="2209800" y="4876800"/>
            <a:ext cx="5486400" cy="457200"/>
            <a:chOff x="672" y="2448"/>
            <a:chExt cx="3456" cy="288"/>
          </a:xfrm>
        </p:grpSpPr>
        <p:grpSp>
          <p:nvGrpSpPr>
            <p:cNvPr id="79895" name="Group 26"/>
            <p:cNvGrpSpPr>
              <a:grpSpLocks/>
            </p:cNvGrpSpPr>
            <p:nvPr/>
          </p:nvGrpSpPr>
          <p:grpSpPr bwMode="auto">
            <a:xfrm>
              <a:off x="672" y="2448"/>
              <a:ext cx="480" cy="288"/>
              <a:chOff x="672" y="2448"/>
              <a:chExt cx="480" cy="288"/>
            </a:xfrm>
          </p:grpSpPr>
          <p:sp>
            <p:nvSpPr>
              <p:cNvPr id="79897" name="Text Box 27"/>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898" name="AutoShape 28"/>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896" name="Text Box 29"/>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T1.X = T2.A</a:t>
              </a:r>
              <a:r>
                <a:rPr lang="en-US" sz="2400"/>
                <a:t>T2 </a:t>
              </a:r>
            </a:p>
          </p:txBody>
        </p:sp>
      </p:grpSp>
      <p:grpSp>
        <p:nvGrpSpPr>
          <p:cNvPr id="79881" name="Group 30"/>
          <p:cNvGrpSpPr>
            <a:grpSpLocks/>
          </p:cNvGrpSpPr>
          <p:nvPr/>
        </p:nvGrpSpPr>
        <p:grpSpPr bwMode="auto">
          <a:xfrm>
            <a:off x="2209800" y="5334000"/>
            <a:ext cx="5486400" cy="457200"/>
            <a:chOff x="672" y="2448"/>
            <a:chExt cx="3456" cy="288"/>
          </a:xfrm>
        </p:grpSpPr>
        <p:grpSp>
          <p:nvGrpSpPr>
            <p:cNvPr id="79891" name="Group 31"/>
            <p:cNvGrpSpPr>
              <a:grpSpLocks/>
            </p:cNvGrpSpPr>
            <p:nvPr/>
          </p:nvGrpSpPr>
          <p:grpSpPr bwMode="auto">
            <a:xfrm>
              <a:off x="672" y="2448"/>
              <a:ext cx="480" cy="288"/>
              <a:chOff x="672" y="2448"/>
              <a:chExt cx="480" cy="288"/>
            </a:xfrm>
          </p:grpSpPr>
          <p:sp>
            <p:nvSpPr>
              <p:cNvPr id="79893" name="Text Box 32"/>
              <p:cNvSpPr txBox="1">
                <a:spLocks noChangeArrowheads="1"/>
              </p:cNvSpPr>
              <p:nvPr/>
            </p:nvSpPr>
            <p:spPr bwMode="auto">
              <a:xfrm>
                <a:off x="672" y="2448"/>
                <a:ext cx="353" cy="288"/>
              </a:xfrm>
              <a:prstGeom prst="rect">
                <a:avLst/>
              </a:prstGeom>
              <a:noFill/>
              <a:ln w="12700" algn="ctr">
                <a:noFill/>
                <a:miter lim="800000"/>
                <a:headEnd/>
                <a:tailEnd/>
              </a:ln>
            </p:spPr>
            <p:txBody>
              <a:bodyPr>
                <a:spAutoFit/>
              </a:bodyPr>
              <a:lstStyle/>
              <a:p>
                <a:pPr algn="l"/>
                <a:r>
                  <a:rPr lang="en-US" sz="2400"/>
                  <a:t>T1 </a:t>
                </a:r>
              </a:p>
            </p:txBody>
          </p:sp>
          <p:sp>
            <p:nvSpPr>
              <p:cNvPr id="79894" name="AutoShape 33"/>
              <p:cNvSpPr>
                <a:spLocks noChangeArrowheads="1"/>
              </p:cNvSpPr>
              <p:nvPr/>
            </p:nvSpPr>
            <p:spPr bwMode="auto">
              <a:xfrm rot="-5400000">
                <a:off x="1032" y="2520"/>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79892" name="Text Box 34"/>
            <p:cNvSpPr txBox="1">
              <a:spLocks noChangeArrowheads="1"/>
            </p:cNvSpPr>
            <p:nvPr/>
          </p:nvSpPr>
          <p:spPr bwMode="auto">
            <a:xfrm>
              <a:off x="1152" y="2448"/>
              <a:ext cx="2976" cy="288"/>
            </a:xfrm>
            <a:prstGeom prst="rect">
              <a:avLst/>
            </a:prstGeom>
            <a:noFill/>
            <a:ln w="12700" algn="ctr">
              <a:noFill/>
              <a:miter lim="800000"/>
              <a:headEnd/>
              <a:tailEnd/>
            </a:ln>
          </p:spPr>
          <p:txBody>
            <a:bodyPr>
              <a:spAutoFit/>
            </a:bodyPr>
            <a:lstStyle/>
            <a:p>
              <a:pPr algn="l"/>
              <a:r>
                <a:rPr lang="en-US" sz="2400" baseline="-25000"/>
                <a:t>(T1.Y = T2.B)</a:t>
              </a:r>
              <a:r>
                <a:rPr lang="en-US" sz="2400"/>
                <a:t>T2 </a:t>
              </a:r>
            </a:p>
          </p:txBody>
        </p:sp>
      </p:grpSp>
      <p:sp>
        <p:nvSpPr>
          <p:cNvPr id="79882" name="Line 35"/>
          <p:cNvSpPr>
            <a:spLocks noChangeShapeType="1"/>
          </p:cNvSpPr>
          <p:nvPr/>
        </p:nvSpPr>
        <p:spPr bwMode="auto">
          <a:xfrm flipH="1">
            <a:off x="2667000" y="50292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79883" name="Line 36"/>
          <p:cNvSpPr>
            <a:spLocks noChangeShapeType="1"/>
          </p:cNvSpPr>
          <p:nvPr/>
        </p:nvSpPr>
        <p:spPr bwMode="auto">
          <a:xfrm flipH="1">
            <a:off x="2667000" y="51816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79884" name="Line 37"/>
          <p:cNvSpPr>
            <a:spLocks noChangeShapeType="1"/>
          </p:cNvSpPr>
          <p:nvPr/>
        </p:nvSpPr>
        <p:spPr bwMode="auto">
          <a:xfrm flipH="1">
            <a:off x="2971800" y="54864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79885" name="Line 38"/>
          <p:cNvSpPr>
            <a:spLocks noChangeShapeType="1"/>
          </p:cNvSpPr>
          <p:nvPr/>
        </p:nvSpPr>
        <p:spPr bwMode="auto">
          <a:xfrm flipH="1">
            <a:off x="2971800" y="5638800"/>
            <a:ext cx="76200" cy="0"/>
          </a:xfrm>
          <a:prstGeom prst="line">
            <a:avLst/>
          </a:prstGeom>
          <a:noFill/>
          <a:ln w="12700">
            <a:solidFill>
              <a:schemeClr val="tx1"/>
            </a:solidFill>
            <a:round/>
            <a:headEnd/>
            <a:tailEnd/>
          </a:ln>
        </p:spPr>
        <p:txBody>
          <a:bodyPr wrap="none" anchor="ctr">
            <a:spAutoFit/>
          </a:bodyPr>
          <a:lstStyle/>
          <a:p>
            <a:endParaRPr lang="vi-VN"/>
          </a:p>
        </p:txBody>
      </p:sp>
      <p:sp>
        <p:nvSpPr>
          <p:cNvPr id="40" name="Footer Placeholder 39"/>
          <p:cNvSpPr>
            <a:spLocks noGrp="1"/>
          </p:cNvSpPr>
          <p:nvPr>
            <p:ph type="ftr" sz="quarter" idx="11"/>
          </p:nvPr>
        </p:nvSpPr>
        <p:spPr/>
        <p:txBody>
          <a:bodyPr/>
          <a:lstStyle/>
          <a:p>
            <a:pPr>
              <a:defRPr/>
            </a:pPr>
            <a:r>
              <a:rPr lang="en-US" altLang="en-US"/>
              <a:t>Khoa CNTT</a:t>
            </a:r>
          </a:p>
        </p:txBody>
      </p:sp>
      <p:grpSp>
        <p:nvGrpSpPr>
          <p:cNvPr id="41" name="Group 86"/>
          <p:cNvGrpSpPr/>
          <p:nvPr/>
        </p:nvGrpSpPr>
        <p:grpSpPr>
          <a:xfrm>
            <a:off x="0" y="152400"/>
            <a:ext cx="9144000" cy="533399"/>
            <a:chOff x="0" y="152400"/>
            <a:chExt cx="9144000" cy="533399"/>
          </a:xfrm>
        </p:grpSpPr>
        <p:pic>
          <p:nvPicPr>
            <p:cNvPr id="42"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43" name="TextBox 42"/>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44" name="TextBox 43"/>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pic>
        <p:nvPicPr>
          <p:cNvPr id="1026" name="Picture 2"/>
          <p:cNvPicPr>
            <a:picLocks noChangeAspect="1" noChangeArrowheads="1"/>
          </p:cNvPicPr>
          <p:nvPr/>
        </p:nvPicPr>
        <p:blipFill>
          <a:blip r:embed="rId3" cstate="print"/>
          <a:srcRect/>
          <a:stretch>
            <a:fillRect/>
          </a:stretch>
        </p:blipFill>
        <p:spPr bwMode="auto">
          <a:xfrm>
            <a:off x="1219200" y="1447800"/>
            <a:ext cx="6524625" cy="19050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1" y="471745"/>
            <a:ext cx="8229600" cy="628650"/>
          </a:xfrm>
        </p:spPr>
        <p:txBody>
          <a:bodyPr/>
          <a:lstStyle/>
          <a:p>
            <a:r>
              <a:rPr lang="en-US" sz="2400" b="1" i="1"/>
              <a:t>Bài tập : </a:t>
            </a:r>
            <a:r>
              <a:rPr lang="en-US" sz="2400"/>
              <a:t>Cho lược đồ sau</a:t>
            </a:r>
            <a:endParaRPr lang="en-US" sz="2400" b="1" i="1"/>
          </a:p>
        </p:txBody>
      </p:sp>
      <p:sp>
        <p:nvSpPr>
          <p:cNvPr id="4" name="Date Placeholder 3"/>
          <p:cNvSpPr>
            <a:spLocks noGrp="1"/>
          </p:cNvSpPr>
          <p:nvPr>
            <p:ph type="dt" sz="quarter" idx="10"/>
          </p:nvPr>
        </p:nvSpPr>
        <p:spPr/>
        <p:txBody>
          <a:bodyPr/>
          <a:lstStyle/>
          <a:p>
            <a:pPr>
              <a:defRPr/>
            </a:pPr>
            <a:fld id="{E2EF77BD-74B7-47FC-B43D-0BBB65DCF954}"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C696F85D-BA42-459D-AFF2-260CBAA9CA6C}" type="slidenum">
              <a:rPr lang="en-US" altLang="en-US"/>
              <a:pPr>
                <a:defRPr/>
              </a:pPr>
              <a:t>107</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pic>
        <p:nvPicPr>
          <p:cNvPr id="12" name="Picture 11"/>
          <p:cNvPicPr/>
          <p:nvPr/>
        </p:nvPicPr>
        <p:blipFill>
          <a:blip r:embed="rId3" cstate="print"/>
          <a:srcRect/>
          <a:stretch>
            <a:fillRect/>
          </a:stretch>
        </p:blipFill>
        <p:spPr bwMode="auto">
          <a:xfrm>
            <a:off x="685800" y="1143000"/>
            <a:ext cx="7848599" cy="3137217"/>
          </a:xfrm>
          <a:prstGeom prst="rect">
            <a:avLst/>
          </a:prstGeom>
          <a:noFill/>
          <a:ln w="9525">
            <a:noFill/>
            <a:miter lim="800000"/>
            <a:headEnd/>
            <a:tailEnd/>
          </a:ln>
        </p:spPr>
      </p:pic>
      <p:sp>
        <p:nvSpPr>
          <p:cNvPr id="3" name="TextBox 2"/>
          <p:cNvSpPr txBox="1"/>
          <p:nvPr/>
        </p:nvSpPr>
        <p:spPr>
          <a:xfrm>
            <a:off x="533400" y="4572000"/>
            <a:ext cx="8153400" cy="1815882"/>
          </a:xfrm>
          <a:prstGeom prst="rect">
            <a:avLst/>
          </a:prstGeom>
          <a:noFill/>
        </p:spPr>
        <p:txBody>
          <a:bodyPr wrap="square" rtlCol="0">
            <a:spAutoFit/>
          </a:bodyPr>
          <a:lstStyle/>
          <a:p>
            <a:pPr marL="171450" lvl="0" indent="-171450" algn="l">
              <a:buFont typeface="Arial" panose="020B0604020202020204" pitchFamily="34" charset="0"/>
              <a:buChar char="•"/>
            </a:pPr>
            <a:r>
              <a:rPr lang="en-US" sz="1600"/>
              <a:t>Đưa ra (MaDp, TenDp, Tongsotien) của các Địa phương mà tại đó bán được nhiều tiền nhất</a:t>
            </a:r>
          </a:p>
          <a:p>
            <a:pPr marL="171450" lvl="0" indent="-171450" algn="l">
              <a:buFont typeface="Arial" panose="020B0604020202020204" pitchFamily="34" charset="0"/>
              <a:buChar char="•"/>
            </a:pPr>
            <a:r>
              <a:rPr lang="en-US" sz="1600"/>
              <a:t>Đưa ra (MaNhom, TenNhom, TongsoluongHangHoa)  của nhóm  mà các nhân viên </a:t>
            </a:r>
            <a:r>
              <a:rPr lang="vi-VN" sz="1600"/>
              <a:t>của nhóm </a:t>
            </a:r>
            <a:r>
              <a:rPr lang="en-US" sz="1600"/>
              <a:t>bán được </a:t>
            </a:r>
            <a:r>
              <a:rPr lang="vi-VN" sz="1600"/>
              <a:t>tổng </a:t>
            </a:r>
            <a:r>
              <a:rPr lang="en-US" sz="1600"/>
              <a:t>số lượng hàng hóa nhiều nhất</a:t>
            </a:r>
          </a:p>
          <a:p>
            <a:pPr marL="171450" lvl="0" indent="-171450" algn="l">
              <a:buFont typeface="Arial" panose="020B0604020202020204" pitchFamily="34" charset="0"/>
              <a:buChar char="•"/>
            </a:pPr>
            <a:r>
              <a:rPr lang="en-US" sz="1600"/>
              <a:t>Đưa ra thông tin (MaNcc, TenNcc)  của những nhà cung cấp mà </a:t>
            </a:r>
            <a:r>
              <a:rPr lang="vi-VN" sz="1600"/>
              <a:t>các</a:t>
            </a:r>
            <a:r>
              <a:rPr lang="en-US" sz="1600"/>
              <a:t> mặt hàng do họ cung cấp bán</a:t>
            </a:r>
            <a:r>
              <a:rPr lang="vi-VN" sz="1600"/>
              <a:t> được ít tiền nhất</a:t>
            </a:r>
            <a:r>
              <a:rPr lang="en-US" sz="1600"/>
              <a: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609600"/>
            <a:ext cx="8229600" cy="628650"/>
          </a:xfrm>
        </p:spPr>
        <p:txBody>
          <a:bodyPr/>
          <a:lstStyle/>
          <a:p>
            <a:r>
              <a:rPr lang="en-US" sz="2400" b="1" i="1"/>
              <a:t>Bài tập 2: </a:t>
            </a:r>
            <a:r>
              <a:rPr lang="en-US" sz="2400"/>
              <a:t>Cho cơ sở dữ liệu CÔNGTY gồm các lược đồ sau</a:t>
            </a:r>
            <a:endParaRPr lang="en-US" sz="2400" b="1" i="1"/>
          </a:p>
        </p:txBody>
      </p:sp>
      <p:sp>
        <p:nvSpPr>
          <p:cNvPr id="80899" name="Rectangle 3"/>
          <p:cNvSpPr>
            <a:spLocks noGrp="1" noChangeArrowheads="1"/>
          </p:cNvSpPr>
          <p:nvPr>
            <p:ph idx="1"/>
          </p:nvPr>
        </p:nvSpPr>
        <p:spPr>
          <a:xfrm>
            <a:off x="457200" y="1676400"/>
            <a:ext cx="8229600" cy="4389437"/>
          </a:xfrm>
        </p:spPr>
        <p:txBody>
          <a:bodyPr/>
          <a:lstStyle/>
          <a:p>
            <a:pPr marL="782638" lvl="1" indent="-438150"/>
            <a:r>
              <a:rPr lang="en-US"/>
              <a:t>NHANVIEN(</a:t>
            </a:r>
            <a:r>
              <a:rPr lang="en-US" u="sng"/>
              <a:t>MANV</a:t>
            </a:r>
            <a:r>
              <a:rPr lang="en-US"/>
              <a:t>, HONV, TENNV, NS, GT, DCHI, LUONG, MANGS, MADV)</a:t>
            </a:r>
          </a:p>
          <a:p>
            <a:pPr marL="782638" lvl="1" indent="-438150"/>
            <a:r>
              <a:rPr lang="en-US"/>
              <a:t>DONVI(</a:t>
            </a:r>
            <a:r>
              <a:rPr lang="en-US" u="sng"/>
              <a:t>MADV</a:t>
            </a:r>
            <a:r>
              <a:rPr lang="en-US"/>
              <a:t>, TENDV, MANQL, NGAY_BD)	</a:t>
            </a:r>
          </a:p>
          <a:p>
            <a:pPr marL="782638" lvl="1" indent="-438150"/>
            <a:r>
              <a:rPr lang="en-US"/>
              <a:t>DEAN(</a:t>
            </a:r>
            <a:r>
              <a:rPr lang="en-US" u="sng"/>
              <a:t>MADA</a:t>
            </a:r>
            <a:r>
              <a:rPr lang="en-US"/>
              <a:t>, TENDA, DD_DA, MADV)</a:t>
            </a:r>
          </a:p>
          <a:p>
            <a:pPr marL="782638" lvl="1" indent="-438150"/>
            <a:r>
              <a:rPr lang="en-US"/>
              <a:t>THANNHAN(</a:t>
            </a:r>
            <a:r>
              <a:rPr lang="en-US" u="sng"/>
              <a:t>MANV, TEN_TN</a:t>
            </a:r>
            <a:r>
              <a:rPr lang="en-US"/>
              <a:t>, NS, GT, QUANHE)</a:t>
            </a:r>
          </a:p>
          <a:p>
            <a:pPr marL="782638" lvl="1" indent="-438150"/>
            <a:r>
              <a:rPr lang="en-US"/>
              <a:t>NV_DEAN(</a:t>
            </a:r>
            <a:r>
              <a:rPr lang="en-US" u="sng"/>
              <a:t>MANV</a:t>
            </a:r>
            <a:r>
              <a:rPr lang="en-US"/>
              <a:t>, </a:t>
            </a:r>
            <a:r>
              <a:rPr lang="en-US" u="sng"/>
              <a:t>MADA</a:t>
            </a:r>
            <a:r>
              <a:rPr lang="en-US"/>
              <a:t>, SOGIO)</a:t>
            </a:r>
          </a:p>
          <a:p>
            <a:pPr marL="782638" lvl="1" indent="-438150"/>
            <a:r>
              <a:rPr lang="en-US"/>
              <a:t>DONVI_DD(</a:t>
            </a:r>
            <a:r>
              <a:rPr lang="en-US" u="sng"/>
              <a:t>MADV</a:t>
            </a:r>
            <a:r>
              <a:rPr lang="en-US"/>
              <a:t>, DD) </a:t>
            </a:r>
          </a:p>
        </p:txBody>
      </p:sp>
      <p:sp>
        <p:nvSpPr>
          <p:cNvPr id="4" name="Date Placeholder 3"/>
          <p:cNvSpPr>
            <a:spLocks noGrp="1"/>
          </p:cNvSpPr>
          <p:nvPr>
            <p:ph type="dt" sz="quarter" idx="10"/>
          </p:nvPr>
        </p:nvSpPr>
        <p:spPr/>
        <p:txBody>
          <a:bodyPr/>
          <a:lstStyle/>
          <a:p>
            <a:pPr>
              <a:defRPr/>
            </a:pPr>
            <a:fld id="{E2EF77BD-74B7-47FC-B43D-0BBB65DCF954}"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C696F85D-BA42-459D-AFF2-260CBAA9CA6C}" type="slidenum">
              <a:rPr lang="en-US" altLang="en-US"/>
              <a:pPr>
                <a:defRPr/>
              </a:pPr>
              <a:t>108</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extLst>
      <p:ext uri="{BB962C8B-B14F-4D97-AF65-F5344CB8AC3E}">
        <p14:creationId xmlns:p14="http://schemas.microsoft.com/office/powerpoint/2010/main" val="13924249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04800" y="685800"/>
            <a:ext cx="8229600" cy="609600"/>
          </a:xfrm>
        </p:spPr>
        <p:txBody>
          <a:bodyPr/>
          <a:lstStyle/>
          <a:p>
            <a:r>
              <a:rPr lang="en-US" sz="2800" b="1" i="1"/>
              <a:t>Bài tập 2(tt)</a:t>
            </a:r>
          </a:p>
        </p:txBody>
      </p:sp>
      <p:sp>
        <p:nvSpPr>
          <p:cNvPr id="81923" name="Rectangle 3"/>
          <p:cNvSpPr>
            <a:spLocks noGrp="1" noChangeArrowheads="1"/>
          </p:cNvSpPr>
          <p:nvPr>
            <p:ph idx="1"/>
          </p:nvPr>
        </p:nvSpPr>
        <p:spPr>
          <a:xfrm>
            <a:off x="457200" y="1600200"/>
            <a:ext cx="8229600" cy="4572000"/>
          </a:xfrm>
        </p:spPr>
        <p:txBody>
          <a:bodyPr/>
          <a:lstStyle/>
          <a:p>
            <a:pPr marL="495300" indent="-495300">
              <a:lnSpc>
                <a:spcPct val="80000"/>
              </a:lnSpc>
            </a:pPr>
            <a:r>
              <a:rPr lang="en-US" sz="2200"/>
              <a:t>Đưa ra tên và địa chỉ, tên đơn vị của tất cả các nhân viên làm việc cho đơn vị.</a:t>
            </a:r>
          </a:p>
          <a:p>
            <a:pPr marL="495300" indent="-495300">
              <a:lnSpc>
                <a:spcPct val="80000"/>
              </a:lnSpc>
            </a:pPr>
            <a:r>
              <a:rPr lang="en-US" sz="2200"/>
              <a:t>Với mỗi dự án có địa điểm tại Hà nội, hãy liệt kê mã số dự án, mã số của đơn vị kiểm soát, Tên, địa chỉ và ngày sinh của người quản lý đơn vị</a:t>
            </a:r>
          </a:p>
          <a:p>
            <a:pPr marL="495300" indent="-495300">
              <a:lnSpc>
                <a:spcPct val="80000"/>
              </a:lnSpc>
            </a:pPr>
            <a:r>
              <a:rPr lang="en-US" sz="2200"/>
              <a:t>Tìm tên của các nhân viên làm việc trên tất cả các dự án do đơn vị có mã số 5 kiểm soát.</a:t>
            </a:r>
          </a:p>
          <a:p>
            <a:pPr marL="495300" indent="-495300">
              <a:lnSpc>
                <a:spcPct val="80000"/>
              </a:lnSpc>
            </a:pPr>
            <a:r>
              <a:rPr lang="en-US" sz="2200"/>
              <a:t>Tạo ra một danh sách các mã số dự án đối với các dự án có một nhân viên hoặc một người quản lý đơn vị kiểm soát dự án có tên là ‘Nam’.</a:t>
            </a:r>
          </a:p>
          <a:p>
            <a:pPr marL="495300" indent="-495300">
              <a:lnSpc>
                <a:spcPct val="80000"/>
              </a:lnSpc>
            </a:pPr>
            <a:r>
              <a:rPr lang="en-US" sz="2200"/>
              <a:t>Đưa ra tên của tất cả các nhân viên có nhiều hơn hoặc bằng 2 người phụ thuộc.</a:t>
            </a:r>
          </a:p>
          <a:p>
            <a:pPr marL="495300" indent="-495300">
              <a:lnSpc>
                <a:spcPct val="80000"/>
              </a:lnSpc>
            </a:pPr>
            <a:r>
              <a:rPr lang="en-US" sz="2200"/>
              <a:t>Đưa ra các nhân viên (Mã, họ và tên) không có người phụ thuộc.</a:t>
            </a:r>
          </a:p>
          <a:p>
            <a:pPr marL="495300" indent="-495300">
              <a:lnSpc>
                <a:spcPct val="80000"/>
              </a:lnSpc>
            </a:pPr>
            <a:r>
              <a:rPr lang="en-US" sz="2200"/>
              <a:t>Đưa ra tên của những người quản lý có ít nhất là một người phụ thuộc. </a:t>
            </a:r>
          </a:p>
        </p:txBody>
      </p:sp>
      <p:sp>
        <p:nvSpPr>
          <p:cNvPr id="4" name="Date Placeholder 3"/>
          <p:cNvSpPr>
            <a:spLocks noGrp="1"/>
          </p:cNvSpPr>
          <p:nvPr>
            <p:ph type="dt" sz="quarter" idx="10"/>
          </p:nvPr>
        </p:nvSpPr>
        <p:spPr/>
        <p:txBody>
          <a:bodyPr/>
          <a:lstStyle/>
          <a:p>
            <a:pPr>
              <a:defRPr/>
            </a:pPr>
            <a:fld id="{DA6E0BF5-DCC8-4CC7-B3E6-58087792C84C}"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BA02260C-B85E-42CB-97D2-984850C5555C}" type="slidenum">
              <a:rPr lang="en-US" altLang="en-US"/>
              <a:pPr>
                <a:defRPr/>
              </a:pPr>
              <a:t>109</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r>
              <a:rPr lang="en-US"/>
              <a:t>Thay đổi giá trị của  các thuộc tính trong một hoặc nhiều bộ.</a:t>
            </a:r>
          </a:p>
          <a:p>
            <a:pPr marL="274320" indent="-274320" fontAlgn="auto">
              <a:spcAft>
                <a:spcPts val="0"/>
              </a:spcAft>
              <a:buClr>
                <a:schemeClr val="accent3"/>
              </a:buClr>
              <a:buFont typeface="Wingdings 2"/>
              <a:buChar char=""/>
              <a:defRPr/>
            </a:pPr>
            <a:r>
              <a:rPr lang="en-US" i="1"/>
              <a:t>Ví dụ</a:t>
            </a:r>
          </a:p>
          <a:p>
            <a:pPr marL="640080" lvl="1" indent="-246888" fontAlgn="auto">
              <a:spcAft>
                <a:spcPts val="0"/>
              </a:spcAft>
              <a:buFont typeface="Courier New" pitchFamily="49" charset="0"/>
              <a:buChar char="o"/>
              <a:defRPr/>
            </a:pPr>
            <a:r>
              <a:rPr lang="en-US"/>
              <a:t>Tăng hệ số lương thêm 10 % cho tất cả nhân viên trong quan hệ NHANVIEN</a:t>
            </a:r>
          </a:p>
          <a:p>
            <a:pPr marL="640080" lvl="1" indent="-246888" fontAlgn="auto">
              <a:spcAft>
                <a:spcPts val="0"/>
              </a:spcAft>
              <a:buFont typeface="Courier New" pitchFamily="49" charset="0"/>
              <a:buChar char="o"/>
              <a:defRPr/>
            </a:pPr>
            <a:r>
              <a:rPr lang="en-US"/>
              <a:t>“Chuyển “ nhân viên “Tùng” từ phòng Nghiên cứu sang phòng Kỹ thuật.</a:t>
            </a:r>
          </a:p>
          <a:p>
            <a:pPr marL="640080" lvl="1" indent="-246888" fontAlgn="auto">
              <a:spcAft>
                <a:spcPts val="0"/>
              </a:spcAft>
              <a:buFont typeface="Courier New" pitchFamily="49" charset="0"/>
              <a:buChar char="o"/>
              <a:defRPr/>
            </a:pPr>
            <a:r>
              <a:rPr lang="en-US"/>
              <a:t>Sửa số tín chỉ thành 2 của môn học có mã là Int1001  trong quan hệ MONHOC.</a:t>
            </a:r>
          </a:p>
        </p:txBody>
      </p:sp>
      <p:sp>
        <p:nvSpPr>
          <p:cNvPr id="5" name="Date Placeholder 3"/>
          <p:cNvSpPr>
            <a:spLocks noGrp="1"/>
          </p:cNvSpPr>
          <p:nvPr>
            <p:ph type="dt" sz="quarter" idx="10"/>
          </p:nvPr>
        </p:nvSpPr>
        <p:spPr/>
        <p:txBody>
          <a:bodyPr/>
          <a:lstStyle/>
          <a:p>
            <a:pPr>
              <a:defRPr/>
            </a:pPr>
            <a:fld id="{A806E109-6E3F-4501-9121-7E40C93DF5D6}"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55CB3008-9E1D-440E-A0EA-0C83148E66EC}" type="slidenum">
              <a:rPr lang="en-US" altLang="en-US"/>
              <a:pPr>
                <a:defRPr/>
              </a:pPr>
              <a:t>11</a:t>
            </a:fld>
            <a:endParaRPr lang="en-US" altLang="en-US"/>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4" name="Rectangle 2"/>
          <p:cNvSpPr>
            <a:spLocks noGrp="1" noChangeArrowheads="1"/>
          </p:cNvSpPr>
          <p:nvPr>
            <p:ph type="title"/>
          </p:nvPr>
        </p:nvSpPr>
        <p:spPr>
          <a:xfrm>
            <a:off x="457200" y="685801"/>
            <a:ext cx="8229600" cy="457200"/>
          </a:xfrm>
        </p:spPr>
        <p:txBody>
          <a:bodyPr/>
          <a:lstStyle/>
          <a:p>
            <a:r>
              <a:rPr lang="en-US" sz="2800" b="1"/>
              <a:t>1.3. Cập nhật các bộ</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a:r>
              <a:rPr lang="en-US" sz="3600" b="1"/>
              <a:t>Kiểm tra giữa kỳ</a:t>
            </a:r>
          </a:p>
        </p:txBody>
      </p:sp>
      <p:sp>
        <p:nvSpPr>
          <p:cNvPr id="82947" name="Rectangle 3"/>
          <p:cNvSpPr>
            <a:spLocks noGrp="1" noChangeArrowheads="1"/>
          </p:cNvSpPr>
          <p:nvPr>
            <p:ph idx="1"/>
          </p:nvPr>
        </p:nvSpPr>
        <p:spPr/>
        <p:txBody>
          <a:bodyPr/>
          <a:lstStyle/>
          <a:p>
            <a:r>
              <a:rPr lang="en-US" dirty="0"/>
              <a:t>Nắm được các khái niệm cơ bản về CSDL, mô hình CSDL</a:t>
            </a:r>
          </a:p>
          <a:p>
            <a:r>
              <a:rPr lang="en-US" dirty="0" err="1"/>
              <a:t>Xây</a:t>
            </a:r>
            <a:r>
              <a:rPr lang="en-US" dirty="0"/>
              <a:t> </a:t>
            </a:r>
            <a:r>
              <a:rPr lang="en-US"/>
              <a:t>dựng </a:t>
            </a:r>
            <a:r>
              <a:rPr lang="en-US" dirty="0"/>
              <a:t>lược đồ liên kết thực thể, hiểu lược đồ liên kết mở rộng </a:t>
            </a:r>
            <a:r>
              <a:rPr lang="en-US" dirty="0">
                <a:sym typeface="Wingdings" pitchFamily="2" charset="2"/>
              </a:rPr>
              <a:t> chuyển đổi được sang lược đồ quan hệ</a:t>
            </a:r>
          </a:p>
          <a:p>
            <a:r>
              <a:rPr lang="en-US" dirty="0" err="1">
                <a:sym typeface="Wingdings" pitchFamily="2" charset="2"/>
              </a:rPr>
              <a:t>Thực</a:t>
            </a:r>
            <a:r>
              <a:rPr lang="en-US" dirty="0">
                <a:sym typeface="Wingdings" pitchFamily="2" charset="2"/>
              </a:rPr>
              <a:t> </a:t>
            </a:r>
            <a:r>
              <a:rPr lang="en-US" dirty="0" err="1">
                <a:sym typeface="Wingdings" pitchFamily="2" charset="2"/>
              </a:rPr>
              <a:t>hiện</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các</a:t>
            </a:r>
            <a:r>
              <a:rPr lang="en-US" dirty="0">
                <a:sym typeface="Wingdings" pitchFamily="2" charset="2"/>
              </a:rPr>
              <a:t> </a:t>
            </a:r>
            <a:r>
              <a:rPr lang="en-US" dirty="0" err="1">
                <a:sym typeface="Wingdings" pitchFamily="2" charset="2"/>
              </a:rPr>
              <a:t>thao</a:t>
            </a:r>
            <a:r>
              <a:rPr lang="en-US" dirty="0">
                <a:sym typeface="Wingdings" pitchFamily="2" charset="2"/>
              </a:rPr>
              <a:t> </a:t>
            </a:r>
            <a:r>
              <a:rPr lang="en-US" dirty="0" err="1">
                <a:sym typeface="Wingdings" pitchFamily="2" charset="2"/>
              </a:rPr>
              <a:t>tác</a:t>
            </a:r>
            <a:r>
              <a:rPr lang="en-US" dirty="0">
                <a:sym typeface="Wingdings" pitchFamily="2" charset="2"/>
              </a:rPr>
              <a:t> CSDL (</a:t>
            </a:r>
            <a:r>
              <a:rPr lang="en-US" dirty="0" err="1">
                <a:sym typeface="Wingdings" pitchFamily="2" charset="2"/>
              </a:rPr>
              <a:t>sử</a:t>
            </a:r>
            <a:r>
              <a:rPr lang="en-US" dirty="0">
                <a:sym typeface="Wingdings" pitchFamily="2" charset="2"/>
              </a:rPr>
              <a:t> </a:t>
            </a:r>
            <a:r>
              <a:rPr lang="en-US" dirty="0" err="1">
                <a:sym typeface="Wingdings" pitchFamily="2" charset="2"/>
              </a:rPr>
              <a:t>dụng</a:t>
            </a:r>
            <a:r>
              <a:rPr lang="en-US" dirty="0">
                <a:sym typeface="Wingdings" pitchFamily="2" charset="2"/>
              </a:rPr>
              <a:t> </a:t>
            </a:r>
            <a:r>
              <a:rPr lang="en-US" dirty="0" err="1">
                <a:sym typeface="Wingdings" pitchFamily="2" charset="2"/>
              </a:rPr>
              <a:t>các</a:t>
            </a:r>
            <a:r>
              <a:rPr lang="en-US" dirty="0">
                <a:sym typeface="Wingdings" pitchFamily="2" charset="2"/>
              </a:rPr>
              <a:t> </a:t>
            </a:r>
            <a:r>
              <a:rPr lang="en-US" dirty="0" err="1">
                <a:sym typeface="Wingdings" pitchFamily="2" charset="2"/>
              </a:rPr>
              <a:t>phép</a:t>
            </a:r>
            <a:r>
              <a:rPr lang="en-US" dirty="0">
                <a:sym typeface="Wingdings" pitchFamily="2" charset="2"/>
              </a:rPr>
              <a:t> </a:t>
            </a:r>
            <a:r>
              <a:rPr lang="en-US" dirty="0" err="1">
                <a:sym typeface="Wingdings" pitchFamily="2" charset="2"/>
              </a:rPr>
              <a:t>toán</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đại</a:t>
            </a:r>
            <a:r>
              <a:rPr lang="en-US" dirty="0">
                <a:sym typeface="Wingdings" pitchFamily="2" charset="2"/>
              </a:rPr>
              <a:t> </a:t>
            </a:r>
            <a:r>
              <a:rPr lang="en-US" dirty="0" err="1">
                <a:sym typeface="Wingdings" pitchFamily="2" charset="2"/>
              </a:rPr>
              <a:t>số</a:t>
            </a:r>
            <a:r>
              <a:rPr lang="en-US" dirty="0">
                <a:sym typeface="Wingdings" pitchFamily="2" charset="2"/>
              </a:rPr>
              <a:t> </a:t>
            </a:r>
            <a:r>
              <a:rPr lang="en-US" dirty="0" err="1">
                <a:sym typeface="Wingdings" pitchFamily="2" charset="2"/>
              </a:rPr>
              <a:t>quan</a:t>
            </a:r>
            <a:r>
              <a:rPr lang="en-US" dirty="0">
                <a:sym typeface="Wingdings" pitchFamily="2" charset="2"/>
              </a:rPr>
              <a:t> </a:t>
            </a:r>
            <a:r>
              <a:rPr lang="en-US" dirty="0" err="1">
                <a:sym typeface="Wingdings" pitchFamily="2" charset="2"/>
              </a:rPr>
              <a:t>hệ</a:t>
            </a:r>
            <a:r>
              <a:rPr lang="en-US" dirty="0">
                <a:sym typeface="Wingdings" pitchFamily="2" charset="2"/>
              </a:rPr>
              <a:t>)</a:t>
            </a:r>
            <a:endParaRPr lang="en-US" dirty="0"/>
          </a:p>
          <a:p>
            <a:endParaRPr lang="en-US" dirty="0"/>
          </a:p>
        </p:txBody>
      </p:sp>
      <p:sp>
        <p:nvSpPr>
          <p:cNvPr id="4" name="Date Placeholder 3"/>
          <p:cNvSpPr>
            <a:spLocks noGrp="1"/>
          </p:cNvSpPr>
          <p:nvPr>
            <p:ph type="dt" sz="quarter" idx="10"/>
          </p:nvPr>
        </p:nvSpPr>
        <p:spPr/>
        <p:txBody>
          <a:bodyPr/>
          <a:lstStyle/>
          <a:p>
            <a:pPr>
              <a:defRPr/>
            </a:pPr>
            <a:fld id="{DBEAA7B3-404B-4706-853B-49130EB65BE6}"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1AE8B332-A7F8-4679-BAC1-C9B6E24B18E0}" type="slidenum">
              <a:rPr lang="en-US" altLang="en-US"/>
              <a:pPr>
                <a:defRPr/>
              </a:pPr>
              <a:t>110</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2"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quarter" idx="10"/>
          </p:nvPr>
        </p:nvSpPr>
        <p:spPr/>
        <p:txBody>
          <a:bodyPr/>
          <a:lstStyle/>
          <a:p>
            <a:pPr>
              <a:defRPr/>
            </a:pPr>
            <a:fld id="{83EA6945-0D3D-4089-8C45-B93BB99483CC}"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575287B5-E1B4-429B-8F5D-EC7EB16F7E12}" type="slidenum">
              <a:rPr lang="en-US" altLang="en-US"/>
              <a:pPr>
                <a:defRPr/>
              </a:pPr>
              <a:t>111</a:t>
            </a:fld>
            <a:endParaRPr lang="en-US" altLang="en-US"/>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15" name="Group 86"/>
          <p:cNvGrpSpPr/>
          <p:nvPr/>
        </p:nvGrpSpPr>
        <p:grpSpPr>
          <a:xfrm>
            <a:off x="0" y="152400"/>
            <a:ext cx="9144000" cy="533399"/>
            <a:chOff x="0" y="152400"/>
            <a:chExt cx="9144000" cy="533399"/>
          </a:xfrm>
        </p:grpSpPr>
        <p:pic>
          <p:nvPicPr>
            <p:cNvPr id="1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7" name="TextBox 16"/>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8" name="TextBox 17"/>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1" name="Text Box 8">
            <a:extLst>
              <a:ext uri="{FF2B5EF4-FFF2-40B4-BE49-F238E27FC236}">
                <a16:creationId xmlns:a16="http://schemas.microsoft.com/office/drawing/2014/main" id="{94AE7D9D-0A20-4BE4-958E-128C7B3AEBC7}"/>
              </a:ext>
            </a:extLst>
          </p:cNvPr>
          <p:cNvSpPr txBox="1">
            <a:spLocks noChangeArrowheads="1"/>
          </p:cNvSpPr>
          <p:nvPr/>
        </p:nvSpPr>
        <p:spPr bwMode="auto">
          <a:xfrm>
            <a:off x="-274195" y="1988840"/>
            <a:ext cx="9656389" cy="707886"/>
          </a:xfrm>
          <a:prstGeom prst="rect">
            <a:avLst/>
          </a:prstGeom>
          <a:noFill/>
          <a:ln w="12700" algn="ctr">
            <a:noFill/>
            <a:miter lim="800000"/>
            <a:headEnd/>
            <a:tailEnd/>
          </a:ln>
        </p:spPr>
        <p:txBody>
          <a:bodyPr wrap="square">
            <a:spAutoFit/>
          </a:bodyPr>
          <a:lstStyle/>
          <a:p>
            <a:r>
              <a:rPr lang="en-US" sz="4000" dirty="0">
                <a:sym typeface="Symbol" pitchFamily="18" charset="2"/>
              </a:rPr>
              <a:t></a:t>
            </a:r>
            <a:r>
              <a:rPr lang="en-US" sz="2400" baseline="-25000" dirty="0" err="1">
                <a:sym typeface="Symbol" pitchFamily="18" charset="2"/>
              </a:rPr>
              <a:t>Makhuvuc,NV.MaNV,Hoten,Soluong</a:t>
            </a:r>
            <a:r>
              <a:rPr lang="en-US" sz="2000" dirty="0">
                <a:sym typeface="Symbol" pitchFamily="18" charset="2"/>
              </a:rPr>
              <a:t>(</a:t>
            </a:r>
            <a:r>
              <a:rPr lang="en-US" sz="3600" dirty="0">
                <a:sym typeface="Symbol"/>
              </a:rPr>
              <a:t></a:t>
            </a:r>
            <a:r>
              <a:rPr lang="en-US" sz="1400" baseline="-25000" dirty="0">
                <a:sym typeface="Symbol"/>
              </a:rPr>
              <a:t>(</a:t>
            </a:r>
            <a:r>
              <a:rPr lang="en-US" baseline="-25000" dirty="0" err="1">
                <a:sym typeface="Symbol"/>
              </a:rPr>
              <a:t>Soluong</a:t>
            </a:r>
            <a:r>
              <a:rPr lang="en-US" baseline="-25000" dirty="0">
                <a:sym typeface="Symbol"/>
              </a:rPr>
              <a:t>&gt;=100)^(</a:t>
            </a:r>
            <a:r>
              <a:rPr lang="en-US" baseline="-25000" dirty="0" err="1">
                <a:sym typeface="Symbol"/>
              </a:rPr>
              <a:t>NV.MaNV</a:t>
            </a:r>
            <a:r>
              <a:rPr lang="en-US" baseline="-25000" dirty="0">
                <a:sym typeface="Symbol"/>
              </a:rPr>
              <a:t> = </a:t>
            </a:r>
            <a:r>
              <a:rPr lang="en-US" baseline="-25000" dirty="0" err="1">
                <a:sym typeface="Symbol"/>
              </a:rPr>
              <a:t>BANHANG.MaNV</a:t>
            </a:r>
            <a:r>
              <a:rPr lang="en-US" baseline="-25000" dirty="0">
                <a:sym typeface="Symbol"/>
              </a:rPr>
              <a:t>)</a:t>
            </a:r>
            <a:r>
              <a:rPr lang="en-US" sz="2000" dirty="0">
                <a:sym typeface="Symbol" pitchFamily="18" charset="2"/>
              </a:rPr>
              <a:t>(NV × BANHANG))</a:t>
            </a:r>
            <a:endParaRPr lang="en-US" sz="2400" dirty="0">
              <a:sym typeface="Symbol" pitchFamily="18" charset="2"/>
            </a:endParaRPr>
          </a:p>
        </p:txBody>
      </p:sp>
    </p:spTree>
    <p:extLst>
      <p:ext uri="{BB962C8B-B14F-4D97-AF65-F5344CB8AC3E}">
        <p14:creationId xmlns:p14="http://schemas.microsoft.com/office/powerpoint/2010/main" val="298302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r>
              <a:rPr lang="en-US"/>
              <a:t>Được diễn đạt </a:t>
            </a:r>
          </a:p>
          <a:p>
            <a:pPr marL="640080" lvl="1" indent="-246888" fontAlgn="auto">
              <a:spcAft>
                <a:spcPts val="0"/>
              </a:spcAft>
              <a:buFont typeface="Courier New" pitchFamily="49" charset="0"/>
              <a:buChar char="o"/>
              <a:defRPr/>
            </a:pPr>
            <a:r>
              <a:rPr lang="en-US"/>
              <a:t>R là quan hệ</a:t>
            </a:r>
          </a:p>
          <a:p>
            <a:pPr marL="640080" lvl="1" indent="-246888" fontAlgn="auto">
              <a:spcAft>
                <a:spcPts val="0"/>
              </a:spcAft>
              <a:buFont typeface="Courier New" pitchFamily="49" charset="0"/>
              <a:buChar char="o"/>
              <a:defRPr/>
            </a:pPr>
            <a:r>
              <a:rPr lang="en-US"/>
              <a:t>f là biểu thức đại số xác định các  bộ</a:t>
            </a:r>
          </a:p>
          <a:p>
            <a:pPr marL="640080" lvl="1" indent="-246888" fontAlgn="auto">
              <a:spcAft>
                <a:spcPts val="0"/>
              </a:spcAft>
              <a:buFont typeface="Courier New" pitchFamily="49" charset="0"/>
              <a:buChar char="o"/>
              <a:defRPr/>
            </a:pPr>
            <a:r>
              <a:rPr lang="en-US"/>
              <a:t>a</a:t>
            </a:r>
            <a:r>
              <a:rPr lang="en-US" baseline="-25000"/>
              <a:t>i</a:t>
            </a:r>
            <a:r>
              <a:rPr lang="en-US"/>
              <a:t> thuộc tính  cần sửa, v</a:t>
            </a:r>
            <a:r>
              <a:rPr lang="en-US" baseline="-25000"/>
              <a:t>i</a:t>
            </a:r>
            <a:r>
              <a:rPr lang="en-US"/>
              <a:t> giá trị mới của thuộc tính.</a:t>
            </a:r>
          </a:p>
          <a:p>
            <a:pPr marL="274320" indent="-274320" fontAlgn="auto">
              <a:spcAft>
                <a:spcPts val="0"/>
              </a:spcAft>
              <a:buClr>
                <a:schemeClr val="accent3"/>
              </a:buClr>
              <a:buFont typeface="Wingdings 2"/>
              <a:buChar char=""/>
              <a:defRPr/>
            </a:pPr>
            <a:r>
              <a:rPr lang="en-US"/>
              <a:t>Ví dụ</a:t>
            </a:r>
          </a:p>
          <a:p>
            <a:pPr marL="640080" lvl="1" indent="-246888" fontAlgn="auto">
              <a:spcAft>
                <a:spcPts val="0"/>
              </a:spcAft>
              <a:buFont typeface="Wingdings 2"/>
              <a:buChar char=""/>
              <a:defRPr/>
            </a:pPr>
            <a:r>
              <a:rPr lang="en-US"/>
              <a:t>MODIFY (NHANVIEN; Ten =“Tùng”; Phong = 4)</a:t>
            </a:r>
          </a:p>
          <a:p>
            <a:pPr marL="640080" lvl="1" indent="-246888" fontAlgn="auto">
              <a:spcAft>
                <a:spcPts val="0"/>
              </a:spcAft>
              <a:buFont typeface="Wingdings 2"/>
              <a:buChar char=""/>
              <a:defRPr/>
            </a:pPr>
            <a:r>
              <a:rPr lang="en-US"/>
              <a:t>MODIFY (NHANVIEN; </a:t>
            </a:r>
            <a:r>
              <a:rPr lang="en-US" b="1">
                <a:solidFill>
                  <a:srgbClr val="0000FF"/>
                </a:solidFill>
              </a:rPr>
              <a:t>all</a:t>
            </a:r>
            <a:r>
              <a:rPr lang="en-US"/>
              <a:t>; Luong=Luong*1.1)</a:t>
            </a:r>
          </a:p>
          <a:p>
            <a:pPr marL="640080" lvl="1" indent="-246888" fontAlgn="auto">
              <a:spcAft>
                <a:spcPts val="0"/>
              </a:spcAft>
              <a:buFont typeface="Wingdings 2"/>
              <a:buChar char=""/>
              <a:defRPr/>
            </a:pPr>
            <a:r>
              <a:rPr lang="en-US"/>
              <a:t>MODIFY(MONHOC; Mamon=“Int1001”; sotinchi=2)</a:t>
            </a:r>
          </a:p>
          <a:p>
            <a:pPr marL="640080" lvl="1" indent="-246888" fontAlgn="auto">
              <a:spcAft>
                <a:spcPts val="0"/>
              </a:spcAft>
              <a:buFont typeface="Wingdings 2"/>
              <a:buChar char=""/>
              <a:defRPr/>
            </a:pPr>
            <a:endParaRPr lang="en-US"/>
          </a:p>
        </p:txBody>
      </p:sp>
      <p:sp>
        <p:nvSpPr>
          <p:cNvPr id="5" name="Date Placeholder 3"/>
          <p:cNvSpPr>
            <a:spLocks noGrp="1"/>
          </p:cNvSpPr>
          <p:nvPr>
            <p:ph type="dt" sz="quarter" idx="10"/>
          </p:nvPr>
        </p:nvSpPr>
        <p:spPr/>
        <p:txBody>
          <a:bodyPr/>
          <a:lstStyle/>
          <a:p>
            <a:pPr>
              <a:defRPr/>
            </a:pPr>
            <a:fld id="{A806E109-6E3F-4501-9121-7E40C93DF5D6}"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55CB3008-9E1D-440E-A0EA-0C83148E66EC}" type="slidenum">
              <a:rPr lang="en-US" altLang="en-US"/>
              <a:pPr>
                <a:defRPr/>
              </a:pPr>
              <a:t>12</a:t>
            </a:fld>
            <a:endParaRPr lang="en-US" altLang="en-US"/>
          </a:p>
        </p:txBody>
      </p:sp>
      <p:sp>
        <p:nvSpPr>
          <p:cNvPr id="12294" name="Text Box 4"/>
          <p:cNvSpPr txBox="1">
            <a:spLocks noChangeArrowheads="1"/>
          </p:cNvSpPr>
          <p:nvPr/>
        </p:nvSpPr>
        <p:spPr bwMode="auto">
          <a:xfrm>
            <a:off x="3429000" y="1286298"/>
            <a:ext cx="4343400" cy="430887"/>
          </a:xfrm>
          <a:prstGeom prst="rect">
            <a:avLst/>
          </a:prstGeom>
          <a:noFill/>
          <a:ln w="12700" algn="ctr">
            <a:noFill/>
            <a:miter lim="800000"/>
            <a:headEnd/>
            <a:tailEnd/>
          </a:ln>
        </p:spPr>
        <p:txBody>
          <a:bodyPr>
            <a:spAutoFit/>
          </a:bodyPr>
          <a:lstStyle/>
          <a:p>
            <a:pPr algn="l"/>
            <a:r>
              <a:rPr lang="en-US" sz="2200" b="1">
                <a:sym typeface="Symbol" pitchFamily="18" charset="2"/>
              </a:rPr>
              <a:t>MODIFY(R; f;&lt;a</a:t>
            </a:r>
            <a:r>
              <a:rPr lang="en-US" sz="2200" b="1" baseline="-25000">
                <a:sym typeface="Symbol" pitchFamily="18" charset="2"/>
              </a:rPr>
              <a:t>i</a:t>
            </a:r>
            <a:r>
              <a:rPr lang="en-US" sz="2200" b="1">
                <a:sym typeface="Symbol" pitchFamily="18" charset="2"/>
              </a:rPr>
              <a:t> = v</a:t>
            </a:r>
            <a:r>
              <a:rPr lang="en-US" sz="2200" b="1" baseline="-25000">
                <a:sym typeface="Symbol" pitchFamily="18" charset="2"/>
              </a:rPr>
              <a:t>i</a:t>
            </a:r>
            <a:r>
              <a:rPr lang="en-US" sz="2200" b="1">
                <a:sym typeface="Symbol" pitchFamily="18" charset="2"/>
              </a:rPr>
              <a:t>,…&gt;)  </a:t>
            </a:r>
            <a:endParaRPr lang="en-US" sz="2200" b="1" baseline="-25000">
              <a:sym typeface="Symbol" pitchFamily="18" charset="2"/>
            </a:endParaRP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4" name="Rectangle 2"/>
          <p:cNvSpPr>
            <a:spLocks noGrp="1" noChangeArrowheads="1"/>
          </p:cNvSpPr>
          <p:nvPr>
            <p:ph type="title"/>
          </p:nvPr>
        </p:nvSpPr>
        <p:spPr>
          <a:xfrm>
            <a:off x="457200" y="685801"/>
            <a:ext cx="8229600" cy="457200"/>
          </a:xfrm>
        </p:spPr>
        <p:txBody>
          <a:bodyPr/>
          <a:lstStyle/>
          <a:p>
            <a:r>
              <a:rPr lang="en-US" sz="2800" b="1"/>
              <a:t>1.3. Cập nhật các bộ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r>
              <a:rPr lang="en-US"/>
              <a:t>Các ràng buộc có thể vi phạm</a:t>
            </a:r>
          </a:p>
          <a:p>
            <a:pPr marL="640080" lvl="1" indent="-246888" fontAlgn="auto">
              <a:spcAft>
                <a:spcPts val="0"/>
              </a:spcAft>
              <a:buFont typeface="Courier New" pitchFamily="49" charset="0"/>
              <a:buChar char="o"/>
              <a:defRPr/>
            </a:pPr>
            <a:r>
              <a:rPr lang="en-US"/>
              <a:t>Ràng buộc miền</a:t>
            </a:r>
          </a:p>
          <a:p>
            <a:pPr marL="640080" lvl="1" indent="-246888" fontAlgn="auto">
              <a:spcAft>
                <a:spcPts val="0"/>
              </a:spcAft>
              <a:buFont typeface="Courier New" pitchFamily="49" charset="0"/>
              <a:buChar char="o"/>
              <a:defRPr/>
            </a:pPr>
            <a:r>
              <a:rPr lang="en-US"/>
              <a:t>Cập nhật khóa chính = {xóa, chèn} =&gt; miền, toàn vẹn thực thể</a:t>
            </a:r>
          </a:p>
          <a:p>
            <a:pPr marL="640080" lvl="1" indent="-246888" fontAlgn="auto">
              <a:spcAft>
                <a:spcPts val="0"/>
              </a:spcAft>
              <a:buFont typeface="Courier New" pitchFamily="49" charset="0"/>
              <a:buChar char="o"/>
              <a:defRPr/>
            </a:pPr>
            <a:r>
              <a:rPr lang="en-US"/>
              <a:t>Khóa ngoài=&gt; toàn vẹn tham chiếu</a:t>
            </a:r>
          </a:p>
          <a:p>
            <a:pPr marL="640080" lvl="1" indent="-246888" fontAlgn="auto">
              <a:spcAft>
                <a:spcPts val="0"/>
              </a:spcAft>
              <a:buNone/>
              <a:defRPr/>
            </a:pPr>
            <a:r>
              <a:rPr lang="en-US" b="1" i="1"/>
              <a:t>Ví dụ</a:t>
            </a:r>
          </a:p>
          <a:p>
            <a:pPr marL="640080" lvl="1" indent="-246888" fontAlgn="auto">
              <a:spcAft>
                <a:spcPts val="0"/>
              </a:spcAft>
              <a:buNone/>
              <a:defRPr/>
            </a:pPr>
            <a:endParaRPr lang="en-US"/>
          </a:p>
        </p:txBody>
      </p:sp>
      <p:sp>
        <p:nvSpPr>
          <p:cNvPr id="5" name="Date Placeholder 3"/>
          <p:cNvSpPr>
            <a:spLocks noGrp="1"/>
          </p:cNvSpPr>
          <p:nvPr>
            <p:ph type="dt" sz="quarter" idx="10"/>
          </p:nvPr>
        </p:nvSpPr>
        <p:spPr/>
        <p:txBody>
          <a:bodyPr/>
          <a:lstStyle/>
          <a:p>
            <a:pPr>
              <a:defRPr/>
            </a:pPr>
            <a:fld id="{A806E109-6E3F-4501-9121-7E40C93DF5D6}"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55CB3008-9E1D-440E-A0EA-0C83148E66EC}" type="slidenum">
              <a:rPr lang="en-US" altLang="en-US"/>
              <a:pPr>
                <a:defRPr/>
              </a:pPr>
              <a:t>13</a:t>
            </a:fld>
            <a:endParaRPr lang="en-US" altLang="en-US"/>
          </a:p>
        </p:txBody>
      </p:sp>
      <p:sp>
        <p:nvSpPr>
          <p:cNvPr id="12294" name="Text Box 4"/>
          <p:cNvSpPr txBox="1">
            <a:spLocks noChangeArrowheads="1"/>
          </p:cNvSpPr>
          <p:nvPr/>
        </p:nvSpPr>
        <p:spPr bwMode="auto">
          <a:xfrm>
            <a:off x="3429000" y="1286298"/>
            <a:ext cx="4343400" cy="430887"/>
          </a:xfrm>
          <a:prstGeom prst="rect">
            <a:avLst/>
          </a:prstGeom>
          <a:noFill/>
          <a:ln w="12700" algn="ctr">
            <a:noFill/>
            <a:miter lim="800000"/>
            <a:headEnd/>
            <a:tailEnd/>
          </a:ln>
        </p:spPr>
        <p:txBody>
          <a:bodyPr>
            <a:spAutoFit/>
          </a:bodyPr>
          <a:lstStyle/>
          <a:p>
            <a:pPr algn="l"/>
            <a:r>
              <a:rPr lang="en-US" sz="2200" b="1">
                <a:sym typeface="Symbol" pitchFamily="18" charset="2"/>
              </a:rPr>
              <a:t>MODIFY(R; f;&lt;a</a:t>
            </a:r>
            <a:r>
              <a:rPr lang="en-US" sz="2200" b="1" baseline="-25000">
                <a:sym typeface="Symbol" pitchFamily="18" charset="2"/>
              </a:rPr>
              <a:t>i</a:t>
            </a:r>
            <a:r>
              <a:rPr lang="en-US" sz="2200" b="1">
                <a:sym typeface="Symbol" pitchFamily="18" charset="2"/>
              </a:rPr>
              <a:t> = v</a:t>
            </a:r>
            <a:r>
              <a:rPr lang="en-US" sz="2200" b="1" baseline="-25000">
                <a:sym typeface="Symbol" pitchFamily="18" charset="2"/>
              </a:rPr>
              <a:t>i</a:t>
            </a:r>
            <a:r>
              <a:rPr lang="en-US" sz="2200" b="1">
                <a:sym typeface="Symbol" pitchFamily="18" charset="2"/>
              </a:rPr>
              <a:t>,…&gt;)  </a:t>
            </a:r>
            <a:endParaRPr lang="en-US" sz="2200" b="1" baseline="-25000">
              <a:sym typeface="Symbol" pitchFamily="18" charset="2"/>
            </a:endParaRP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4" name="Rectangle 2"/>
          <p:cNvSpPr>
            <a:spLocks noGrp="1" noChangeArrowheads="1"/>
          </p:cNvSpPr>
          <p:nvPr>
            <p:ph type="title"/>
          </p:nvPr>
        </p:nvSpPr>
        <p:spPr>
          <a:xfrm>
            <a:off x="457200" y="685801"/>
            <a:ext cx="8229600" cy="457200"/>
          </a:xfrm>
        </p:spPr>
        <p:txBody>
          <a:bodyPr/>
          <a:lstStyle/>
          <a:p>
            <a:r>
              <a:rPr lang="en-US" sz="2800" b="1"/>
              <a:t>1.3. Cập nhật các bộ</a:t>
            </a:r>
          </a:p>
        </p:txBody>
      </p:sp>
      <p:sp>
        <p:nvSpPr>
          <p:cNvPr id="15" name="Text Box 4"/>
          <p:cNvSpPr txBox="1">
            <a:spLocks noChangeArrowheads="1"/>
          </p:cNvSpPr>
          <p:nvPr/>
        </p:nvSpPr>
        <p:spPr bwMode="auto">
          <a:xfrm>
            <a:off x="1219200" y="4572000"/>
            <a:ext cx="6858000" cy="430887"/>
          </a:xfrm>
          <a:prstGeom prst="rect">
            <a:avLst/>
          </a:prstGeom>
          <a:noFill/>
          <a:ln w="12700" algn="ctr">
            <a:noFill/>
            <a:miter lim="800000"/>
            <a:headEnd/>
            <a:tailEnd/>
          </a:ln>
        </p:spPr>
        <p:txBody>
          <a:bodyPr wrap="square">
            <a:spAutoFit/>
          </a:bodyPr>
          <a:lstStyle/>
          <a:p>
            <a:pPr algn="l"/>
            <a:r>
              <a:rPr lang="en-US" sz="2200" b="1">
                <a:sym typeface="Symbol" pitchFamily="18" charset="2"/>
              </a:rPr>
              <a:t>MODIFY(SINHVIEN ; Masv =“T1”; dem=“Đức”)  </a:t>
            </a:r>
            <a:endParaRPr lang="en-US" sz="2200" b="1" baseline="-25000">
              <a:sym typeface="Symbol" pitchFamily="18" charset="2"/>
            </a:endParaRPr>
          </a:p>
        </p:txBody>
      </p:sp>
      <p:sp>
        <p:nvSpPr>
          <p:cNvPr id="16" name="Text Box 4"/>
          <p:cNvSpPr txBox="1">
            <a:spLocks noChangeArrowheads="1"/>
          </p:cNvSpPr>
          <p:nvPr/>
        </p:nvSpPr>
        <p:spPr bwMode="auto">
          <a:xfrm>
            <a:off x="1447800" y="4648200"/>
            <a:ext cx="6858000" cy="430887"/>
          </a:xfrm>
          <a:prstGeom prst="rect">
            <a:avLst/>
          </a:prstGeom>
          <a:noFill/>
          <a:ln w="12700" algn="ctr">
            <a:noFill/>
            <a:miter lim="800000"/>
            <a:headEnd/>
            <a:tailEnd/>
          </a:ln>
        </p:spPr>
        <p:txBody>
          <a:bodyPr wrap="square">
            <a:spAutoFit/>
          </a:bodyPr>
          <a:lstStyle/>
          <a:p>
            <a:pPr algn="l"/>
            <a:r>
              <a:rPr lang="en-US" sz="2200" b="1">
                <a:sym typeface="Symbol" pitchFamily="18" charset="2"/>
              </a:rPr>
              <a:t>MODIFY(SINHVIEN ; Masv =“T1”; Masv =“T5”)  </a:t>
            </a:r>
            <a:endParaRPr lang="en-US" sz="2200" b="1" baseline="-25000">
              <a:sym typeface="Symbol" pitchFamily="18" charset="2"/>
            </a:endParaRPr>
          </a:p>
        </p:txBody>
      </p:sp>
      <p:sp>
        <p:nvSpPr>
          <p:cNvPr id="17" name="Text Box 4"/>
          <p:cNvSpPr txBox="1">
            <a:spLocks noChangeArrowheads="1"/>
          </p:cNvSpPr>
          <p:nvPr/>
        </p:nvSpPr>
        <p:spPr bwMode="auto">
          <a:xfrm>
            <a:off x="685800" y="4648200"/>
            <a:ext cx="8077200" cy="369332"/>
          </a:xfrm>
          <a:prstGeom prst="rect">
            <a:avLst/>
          </a:prstGeom>
          <a:noFill/>
          <a:ln w="12700" algn="ctr">
            <a:noFill/>
            <a:miter lim="800000"/>
            <a:headEnd/>
            <a:tailEnd/>
          </a:ln>
        </p:spPr>
        <p:txBody>
          <a:bodyPr wrap="square">
            <a:spAutoFit/>
          </a:bodyPr>
          <a:lstStyle/>
          <a:p>
            <a:pPr algn="l"/>
            <a:r>
              <a:rPr lang="en-US" b="1">
                <a:sym typeface="Symbol" pitchFamily="18" charset="2"/>
              </a:rPr>
              <a:t>MODIFY(SV_DIEM; Masv =“T1”and  Mamon=“Int1001”; Diem=5.5)  </a:t>
            </a:r>
            <a:endParaRPr lang="en-US" b="1" baseline="-25000">
              <a:sym typeface="Symbol" pitchFamily="18" charset="2"/>
            </a:endParaRPr>
          </a:p>
        </p:txBody>
      </p:sp>
      <p:sp>
        <p:nvSpPr>
          <p:cNvPr id="18" name="Text Box 4"/>
          <p:cNvSpPr txBox="1">
            <a:spLocks noChangeArrowheads="1"/>
          </p:cNvSpPr>
          <p:nvPr/>
        </p:nvSpPr>
        <p:spPr bwMode="auto">
          <a:xfrm>
            <a:off x="990600" y="4648200"/>
            <a:ext cx="7315200" cy="400110"/>
          </a:xfrm>
          <a:prstGeom prst="rect">
            <a:avLst/>
          </a:prstGeom>
          <a:noFill/>
          <a:ln w="12700" algn="ctr">
            <a:noFill/>
            <a:miter lim="800000"/>
            <a:headEnd/>
            <a:tailEnd/>
          </a:ln>
        </p:spPr>
        <p:txBody>
          <a:bodyPr wrap="square">
            <a:spAutoFit/>
          </a:bodyPr>
          <a:lstStyle/>
          <a:p>
            <a:pPr algn="l"/>
            <a:r>
              <a:rPr lang="en-US" sz="2000" b="1">
                <a:sym typeface="Symbol" pitchFamily="18" charset="2"/>
              </a:rPr>
              <a:t>MODIFY(SV_DIEM; Masv =“T1”; Mamon =“Int1002”)</a:t>
            </a:r>
            <a:endParaRPr lang="en-US" sz="2000" b="1" baseline="-25000">
              <a:sym typeface="Symbol" pitchFamily="18" charset="2"/>
            </a:endParaRPr>
          </a:p>
        </p:txBody>
      </p:sp>
      <p:sp>
        <p:nvSpPr>
          <p:cNvPr id="2" name="TextBox 1"/>
          <p:cNvSpPr txBox="1"/>
          <p:nvPr/>
        </p:nvSpPr>
        <p:spPr>
          <a:xfrm>
            <a:off x="7848600" y="6188075"/>
            <a:ext cx="736099" cy="276999"/>
          </a:xfrm>
          <a:prstGeom prst="rect">
            <a:avLst/>
          </a:prstGeom>
          <a:noFill/>
        </p:spPr>
        <p:txBody>
          <a:bodyPr wrap="none" rtlCol="0">
            <a:spAutoFit/>
          </a:bodyPr>
          <a:lstStyle/>
          <a:p>
            <a:r>
              <a:rPr lang="vi-VN" sz="1200" b="1" i="1">
                <a:hlinkClick r:id="rId4" action="ppaction://hlinksldjump"/>
              </a:rPr>
              <a:t>sample</a:t>
            </a:r>
            <a:endParaRPr lang="en-US" sz="12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xEl>
                                              <p:pRg st="2" end="2"/>
                                            </p:txEl>
                                          </p:spTgt>
                                        </p:tgtEl>
                                        <p:attrNameLst>
                                          <p:attrName>style.visibility</p:attrName>
                                        </p:attrNameLst>
                                      </p:cBhvr>
                                      <p:to>
                                        <p:strVal val="visible"/>
                                      </p:to>
                                    </p:set>
                                    <p:anim calcmode="lin" valueType="num">
                                      <p:cBhvr additive="base">
                                        <p:cTn id="7" dur="500" fill="hold"/>
                                        <p:tgtEl>
                                          <p:spTgt spid="1126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9">
                                            <p:txEl>
                                              <p:pRg st="3" end="3"/>
                                            </p:txEl>
                                          </p:spTgt>
                                        </p:tgtEl>
                                        <p:attrNameLst>
                                          <p:attrName>style.visibility</p:attrName>
                                        </p:attrNameLst>
                                      </p:cBhvr>
                                      <p:to>
                                        <p:strVal val="visible"/>
                                      </p:to>
                                    </p:set>
                                    <p:anim calcmode="lin" valueType="num">
                                      <p:cBhvr additive="base">
                                        <p:cTn id="13" dur="500" fill="hold"/>
                                        <p:tgtEl>
                                          <p:spTgt spid="1126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anim calcmode="lin" valueType="num">
                                      <p:cBhvr additive="base">
                                        <p:cTn id="19" dur="500" fill="hold"/>
                                        <p:tgtEl>
                                          <p:spTgt spid="1126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anim calcmode="lin" valueType="num">
                                      <p:cBhvr additive="base">
                                        <p:cTn id="23" dur="500" fill="hold"/>
                                        <p:tgtEl>
                                          <p:spTgt spid="1126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grpId="1" nodeType="clickEffect">
                                  <p:stCondLst>
                                    <p:cond delay="0"/>
                                  </p:stCondLst>
                                  <p:childTnLst>
                                    <p:anim calcmode="lin" valueType="num">
                                      <p:cBhvr additive="base">
                                        <p:cTn id="34" dur="500"/>
                                        <p:tgtEl>
                                          <p:spTgt spid="15"/>
                                        </p:tgtEl>
                                        <p:attrNameLst>
                                          <p:attrName>ppt_x</p:attrName>
                                        </p:attrNameLst>
                                      </p:cBhvr>
                                      <p:tavLst>
                                        <p:tav tm="0">
                                          <p:val>
                                            <p:strVal val="ppt_x"/>
                                          </p:val>
                                        </p:tav>
                                        <p:tav tm="100000">
                                          <p:val>
                                            <p:strVal val="1+ppt_w/2"/>
                                          </p:val>
                                        </p:tav>
                                      </p:tavLst>
                                    </p:anim>
                                    <p:anim calcmode="lin" valueType="num">
                                      <p:cBhvr additive="base">
                                        <p:cTn id="35" dur="500"/>
                                        <p:tgtEl>
                                          <p:spTgt spid="15"/>
                                        </p:tgtEl>
                                        <p:attrNameLst>
                                          <p:attrName>ppt_y</p:attrName>
                                        </p:attrNameLst>
                                      </p:cBhvr>
                                      <p:tavLst>
                                        <p:tav tm="0">
                                          <p:val>
                                            <p:strVal val="ppt_y"/>
                                          </p:val>
                                        </p:tav>
                                        <p:tav tm="100000">
                                          <p:val>
                                            <p:strVal val="ppt_y"/>
                                          </p:val>
                                        </p:tav>
                                      </p:tavLst>
                                    </p:anim>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0-#ppt_w/2"/>
                                          </p:val>
                                        </p:tav>
                                        <p:tav tm="100000">
                                          <p:val>
                                            <p:strVal val="#ppt_x"/>
                                          </p:val>
                                        </p:tav>
                                      </p:tavLst>
                                    </p:anim>
                                    <p:anim calcmode="lin" valueType="num">
                                      <p:cBhvr additive="base">
                                        <p:cTn id="4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2" fill="hold" grpId="1" nodeType="clickEffect">
                                  <p:stCondLst>
                                    <p:cond delay="0"/>
                                  </p:stCondLst>
                                  <p:childTnLst>
                                    <p:anim calcmode="lin" valueType="num">
                                      <p:cBhvr additive="base">
                                        <p:cTn id="46" dur="500"/>
                                        <p:tgtEl>
                                          <p:spTgt spid="16"/>
                                        </p:tgtEl>
                                        <p:attrNameLst>
                                          <p:attrName>ppt_x</p:attrName>
                                        </p:attrNameLst>
                                      </p:cBhvr>
                                      <p:tavLst>
                                        <p:tav tm="0">
                                          <p:val>
                                            <p:strVal val="ppt_x"/>
                                          </p:val>
                                        </p:tav>
                                        <p:tav tm="100000">
                                          <p:val>
                                            <p:strVal val="1+ppt_w/2"/>
                                          </p:val>
                                        </p:tav>
                                      </p:tavLst>
                                    </p:anim>
                                    <p:anim calcmode="lin" valueType="num">
                                      <p:cBhvr additive="base">
                                        <p:cTn id="47" dur="500"/>
                                        <p:tgtEl>
                                          <p:spTgt spid="16"/>
                                        </p:tgtEl>
                                        <p:attrNameLst>
                                          <p:attrName>ppt_y</p:attrName>
                                        </p:attrNameLst>
                                      </p:cBhvr>
                                      <p:tavLst>
                                        <p:tav tm="0">
                                          <p:val>
                                            <p:strVal val="ppt_y"/>
                                          </p:val>
                                        </p:tav>
                                        <p:tav tm="100000">
                                          <p:val>
                                            <p:strVal val="ppt_y"/>
                                          </p:val>
                                        </p:tav>
                                      </p:tavLst>
                                    </p:anim>
                                    <p:set>
                                      <p:cBhvr>
                                        <p:cTn id="48" dur="1" fill="hold">
                                          <p:stCondLst>
                                            <p:cond delay="499"/>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2" fill="hold" grpId="1" nodeType="clickEffect">
                                  <p:stCondLst>
                                    <p:cond delay="0"/>
                                  </p:stCondLst>
                                  <p:childTnLst>
                                    <p:anim calcmode="lin" valueType="num">
                                      <p:cBhvr additive="base">
                                        <p:cTn id="58" dur="500"/>
                                        <p:tgtEl>
                                          <p:spTgt spid="17"/>
                                        </p:tgtEl>
                                        <p:attrNameLst>
                                          <p:attrName>ppt_x</p:attrName>
                                        </p:attrNameLst>
                                      </p:cBhvr>
                                      <p:tavLst>
                                        <p:tav tm="0">
                                          <p:val>
                                            <p:strVal val="ppt_x"/>
                                          </p:val>
                                        </p:tav>
                                        <p:tav tm="100000">
                                          <p:val>
                                            <p:strVal val="1+ppt_w/2"/>
                                          </p:val>
                                        </p:tav>
                                      </p:tavLst>
                                    </p:anim>
                                    <p:anim calcmode="lin" valueType="num">
                                      <p:cBhvr additive="base">
                                        <p:cTn id="59" dur="500"/>
                                        <p:tgtEl>
                                          <p:spTgt spid="17"/>
                                        </p:tgtEl>
                                        <p:attrNameLst>
                                          <p:attrName>ppt_y</p:attrName>
                                        </p:attrNameLst>
                                      </p:cBhvr>
                                      <p:tavLst>
                                        <p:tav tm="0">
                                          <p:val>
                                            <p:strVal val="ppt_y"/>
                                          </p:val>
                                        </p:tav>
                                        <p:tav tm="100000">
                                          <p:val>
                                            <p:strVal val="ppt_y"/>
                                          </p:val>
                                        </p:tav>
                                      </p:tavLst>
                                    </p:anim>
                                    <p:set>
                                      <p:cBhvr>
                                        <p:cTn id="60" dur="1" fill="hold">
                                          <p:stCondLst>
                                            <p:cond delay="499"/>
                                          </p:stCondLst>
                                        </p:cTn>
                                        <p:tgtEl>
                                          <p:spTgt spid="1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0-#ppt_w/2"/>
                                          </p:val>
                                        </p:tav>
                                        <p:tav tm="100000">
                                          <p:val>
                                            <p:strVal val="#ppt_x"/>
                                          </p:val>
                                        </p:tav>
                                      </p:tavLst>
                                    </p:anim>
                                    <p:anim calcmode="lin" valueType="num">
                                      <p:cBhvr additive="base">
                                        <p:cTn id="6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2" fill="hold" grpId="1"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1+ppt_w/2"/>
                                          </p:val>
                                        </p:tav>
                                      </p:tavLst>
                                    </p:anim>
                                    <p:anim calcmode="lin" valueType="num">
                                      <p:cBhvr additive="base">
                                        <p:cTn id="71" dur="500"/>
                                        <p:tgtEl>
                                          <p:spTgt spid="18"/>
                                        </p:tgtEl>
                                        <p:attrNameLst>
                                          <p:attrName>ppt_y</p:attrName>
                                        </p:attrNameLst>
                                      </p:cBhvr>
                                      <p:tavLst>
                                        <p:tav tm="0">
                                          <p:val>
                                            <p:strVal val="ppt_y"/>
                                          </p:val>
                                        </p:tav>
                                        <p:tav tm="100000">
                                          <p:val>
                                            <p:strVal val="ppt_y"/>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a:solidFill>
                  <a:srgbClr val="777777"/>
                </a:solidFill>
              </a:rPr>
              <a:t>Giới thiệu</a:t>
            </a:r>
          </a:p>
          <a:p>
            <a:r>
              <a:rPr lang="en-US">
                <a:solidFill>
                  <a:srgbClr val="777777"/>
                </a:solidFill>
              </a:rPr>
              <a:t>Các thao tác cập nhật trên quan hệ</a:t>
            </a:r>
          </a:p>
          <a:p>
            <a:r>
              <a:rPr lang="en-US"/>
              <a:t>Đại số quan hệ</a:t>
            </a:r>
          </a:p>
          <a:p>
            <a:pPr lvl="1">
              <a:buFont typeface="Wingdings" pitchFamily="2" charset="2"/>
              <a:buChar char="§"/>
            </a:pPr>
            <a:r>
              <a:rPr lang="en-US">
                <a:solidFill>
                  <a:srgbClr val="777777"/>
                </a:solidFill>
              </a:rPr>
              <a:t>Phép toán tập hợp: </a:t>
            </a:r>
            <a:r>
              <a:rPr lang="en-US" sz="1800">
                <a:solidFill>
                  <a:srgbClr val="777777"/>
                </a:solidFill>
              </a:rPr>
              <a:t>TT. Hợp, TT. Giao, TT. Trừ</a:t>
            </a:r>
            <a:endParaRPr lang="en-US">
              <a:solidFill>
                <a:srgbClr val="777777"/>
              </a:solidFill>
            </a:endParaRPr>
          </a:p>
          <a:p>
            <a:pPr lvl="1">
              <a:buFont typeface="Wingdings" pitchFamily="2" charset="2"/>
              <a:buChar char="§"/>
            </a:pPr>
            <a:r>
              <a:rPr lang="en-US">
                <a:solidFill>
                  <a:srgbClr val="777777"/>
                </a:solidFill>
              </a:rPr>
              <a:t>Phép toán trên CSDL: </a:t>
            </a:r>
          </a:p>
          <a:p>
            <a:pPr lvl="3">
              <a:buFont typeface="Courier New" pitchFamily="49" charset="0"/>
              <a:buChar char="o"/>
            </a:pPr>
            <a:r>
              <a:rPr lang="en-US">
                <a:solidFill>
                  <a:srgbClr val="777777"/>
                </a:solidFill>
              </a:rPr>
              <a:t>Phép chọn</a:t>
            </a:r>
          </a:p>
          <a:p>
            <a:pPr lvl="3">
              <a:buFont typeface="Courier New" pitchFamily="49" charset="0"/>
              <a:buChar char="o"/>
            </a:pPr>
            <a:r>
              <a:rPr lang="en-US">
                <a:solidFill>
                  <a:srgbClr val="969696"/>
                </a:solidFill>
              </a:rPr>
              <a:t>Phép chiếu</a:t>
            </a:r>
          </a:p>
          <a:p>
            <a:pPr lvl="3">
              <a:buFont typeface="Courier New" pitchFamily="49" charset="0"/>
              <a:buChar char="o"/>
            </a:pPr>
            <a:r>
              <a:rPr lang="en-US">
                <a:solidFill>
                  <a:srgbClr val="777777"/>
                </a:solidFill>
              </a:rPr>
              <a:t>Phép tích Cartesian</a:t>
            </a:r>
          </a:p>
          <a:p>
            <a:pPr lvl="3">
              <a:buFont typeface="Courier New" pitchFamily="49" charset="0"/>
              <a:buChar char="o"/>
            </a:pPr>
            <a:r>
              <a:rPr lang="en-US">
                <a:solidFill>
                  <a:srgbClr val="777777"/>
                </a:solidFill>
              </a:rPr>
              <a:t>Phép nối</a:t>
            </a:r>
          </a:p>
          <a:p>
            <a:pPr lvl="3">
              <a:buFont typeface="Courier New" pitchFamily="49" charset="0"/>
              <a:buChar char="o"/>
            </a:pPr>
            <a:r>
              <a:rPr lang="en-US">
                <a:solidFill>
                  <a:srgbClr val="777777"/>
                </a:solidFill>
              </a:rPr>
              <a:t>Phép chia</a:t>
            </a:r>
          </a:p>
          <a:p>
            <a:r>
              <a:rPr lang="en-US">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14</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914400"/>
            <a:ext cx="8229600" cy="381000"/>
          </a:xfrm>
        </p:spPr>
        <p:txBody>
          <a:bodyPr/>
          <a:lstStyle/>
          <a:p>
            <a:r>
              <a:rPr lang="en-US" sz="2800" b="1"/>
              <a:t>2. Các phép toán đại số quan hệ</a:t>
            </a:r>
          </a:p>
        </p:txBody>
      </p:sp>
      <p:sp>
        <p:nvSpPr>
          <p:cNvPr id="14341" name="Rectangle 3"/>
          <p:cNvSpPr>
            <a:spLocks noGrp="1" noChangeArrowheads="1"/>
          </p:cNvSpPr>
          <p:nvPr>
            <p:ph idx="1"/>
          </p:nvPr>
        </p:nvSpPr>
        <p:spPr>
          <a:xfrm>
            <a:off x="381000" y="1447800"/>
            <a:ext cx="8458200" cy="5029200"/>
          </a:xfrm>
        </p:spPr>
        <p:txBody>
          <a:bodyPr>
            <a:normAutofit/>
          </a:bodyPr>
          <a:lstStyle/>
          <a:p>
            <a:pPr marL="274320" indent="-274320" fontAlgn="auto">
              <a:lnSpc>
                <a:spcPct val="90000"/>
              </a:lnSpc>
              <a:spcAft>
                <a:spcPts val="0"/>
              </a:spcAft>
              <a:buClr>
                <a:schemeClr val="accent3"/>
              </a:buClr>
              <a:buFont typeface="Wingdings 2"/>
              <a:buChar char=""/>
              <a:defRPr/>
            </a:pPr>
            <a:r>
              <a:rPr lang="en-US" dirty="0" err="1"/>
              <a:t>Toán</a:t>
            </a:r>
            <a:r>
              <a:rPr lang="en-US" dirty="0"/>
              <a:t> </a:t>
            </a:r>
            <a:r>
              <a:rPr lang="en-US" dirty="0" err="1"/>
              <a:t>hạng</a:t>
            </a:r>
            <a:r>
              <a:rPr lang="en-US" dirty="0"/>
              <a:t> (</a:t>
            </a:r>
            <a:r>
              <a:rPr lang="en-US" dirty="0" err="1"/>
              <a:t>biến</a:t>
            </a:r>
            <a:r>
              <a:rPr lang="en-US" dirty="0"/>
              <a:t>) </a:t>
            </a:r>
            <a:r>
              <a:rPr lang="en-US" dirty="0" err="1"/>
              <a:t>là</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tập</a:t>
            </a:r>
            <a:r>
              <a:rPr lang="en-US" dirty="0"/>
              <a:t> </a:t>
            </a:r>
            <a:r>
              <a:rPr lang="en-US" dirty="0" err="1"/>
              <a:t>hợp</a:t>
            </a:r>
            <a:r>
              <a:rPr lang="en-US" dirty="0"/>
              <a:t> (set)</a:t>
            </a:r>
          </a:p>
          <a:p>
            <a:pPr marL="274320" indent="-274320" fontAlgn="auto">
              <a:lnSpc>
                <a:spcPct val="90000"/>
              </a:lnSpc>
              <a:spcAft>
                <a:spcPts val="0"/>
              </a:spcAft>
              <a:buClr>
                <a:schemeClr val="accent3"/>
              </a:buClr>
              <a:buFont typeface="Wingdings 2"/>
              <a:buChar char=""/>
              <a:defRPr/>
            </a:pPr>
            <a:r>
              <a:rPr lang="en-US" dirty="0" err="1"/>
              <a:t>Toán</a:t>
            </a:r>
            <a:r>
              <a:rPr lang="en-US" dirty="0"/>
              <a:t> </a:t>
            </a:r>
            <a:r>
              <a:rPr lang="en-US" dirty="0" err="1"/>
              <a:t>tử</a:t>
            </a:r>
            <a:r>
              <a:rPr lang="en-US" dirty="0"/>
              <a:t> </a:t>
            </a:r>
            <a:r>
              <a:rPr lang="en-US" dirty="0" err="1"/>
              <a:t>là</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là</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endParaRPr lang="en-US" dirty="0"/>
          </a:p>
          <a:p>
            <a:pPr marL="274320" lvl="1" indent="-274320" fontAlgn="auto">
              <a:lnSpc>
                <a:spcPct val="90000"/>
              </a:lnSpc>
              <a:spcAft>
                <a:spcPts val="0"/>
              </a:spcAft>
              <a:buClr>
                <a:schemeClr val="accent3"/>
              </a:buClr>
              <a:buSzPct val="95000"/>
              <a:buNone/>
              <a:defRPr/>
            </a:pPr>
            <a:endParaRPr lang="vi-VN" dirty="0"/>
          </a:p>
          <a:p>
            <a:pPr marL="342900" lvl="1" indent="-342900" fontAlgn="auto">
              <a:lnSpc>
                <a:spcPct val="90000"/>
              </a:lnSpc>
              <a:spcAft>
                <a:spcPts val="0"/>
              </a:spcAft>
              <a:buClr>
                <a:schemeClr val="accent3"/>
              </a:buClr>
              <a:buSzPct val="95000"/>
              <a:buFont typeface="Wingdings" panose="05000000000000000000" pitchFamily="2" charset="2"/>
              <a:buChar char="Ø"/>
              <a:defRPr/>
            </a:pPr>
            <a:r>
              <a:rPr lang="en-US" dirty="0" err="1"/>
              <a:t>Biểu</a:t>
            </a:r>
            <a:r>
              <a:rPr lang="en-US" dirty="0"/>
              <a:t> </a:t>
            </a:r>
            <a:r>
              <a:rPr lang="en-US" dirty="0" err="1"/>
              <a:t>thức</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là</a:t>
            </a:r>
            <a:r>
              <a:rPr lang="en-US" dirty="0"/>
              <a:t> </a:t>
            </a:r>
            <a:r>
              <a:rPr lang="en-US" dirty="0" err="1"/>
              <a:t>chuỗi</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p>
          <a:p>
            <a:pPr marL="274320" indent="-274320" fontAlgn="auto">
              <a:lnSpc>
                <a:spcPct val="90000"/>
              </a:lnSpc>
              <a:spcAft>
                <a:spcPts val="0"/>
              </a:spcAft>
              <a:buClr>
                <a:schemeClr val="accent3"/>
              </a:buClr>
              <a:buNone/>
              <a:defRPr/>
            </a:pPr>
            <a:endParaRPr lang="en-US" dirty="0"/>
          </a:p>
        </p:txBody>
      </p:sp>
      <p:sp>
        <p:nvSpPr>
          <p:cNvPr id="5" name="Date Placeholder 3"/>
          <p:cNvSpPr>
            <a:spLocks noGrp="1"/>
          </p:cNvSpPr>
          <p:nvPr>
            <p:ph type="dt" sz="quarter" idx="10"/>
          </p:nvPr>
        </p:nvSpPr>
        <p:spPr/>
        <p:txBody>
          <a:bodyPr/>
          <a:lstStyle/>
          <a:p>
            <a:pPr>
              <a:defRPr/>
            </a:pPr>
            <a:fld id="{596AE939-9B97-4C0D-B5BD-708D52F6CC2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84F07B27-D883-4EB6-B104-4B65B7C616A0}" type="slidenum">
              <a:rPr lang="en-US" altLang="en-US"/>
              <a:pPr>
                <a:defRPr/>
              </a:pPr>
              <a:t>15</a:t>
            </a:fld>
            <a:endParaRPr lang="en-US" altLang="en-US"/>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914400"/>
            <a:ext cx="8229600" cy="381000"/>
          </a:xfrm>
        </p:spPr>
        <p:txBody>
          <a:bodyPr/>
          <a:lstStyle/>
          <a:p>
            <a:r>
              <a:rPr lang="en-US" sz="2800" b="1"/>
              <a:t>2. Các phép toán đại số quan hệ</a:t>
            </a:r>
          </a:p>
        </p:txBody>
      </p:sp>
      <p:sp>
        <p:nvSpPr>
          <p:cNvPr id="14341" name="Rectangle 3"/>
          <p:cNvSpPr>
            <a:spLocks noGrp="1" noChangeArrowheads="1"/>
          </p:cNvSpPr>
          <p:nvPr>
            <p:ph idx="1"/>
          </p:nvPr>
        </p:nvSpPr>
        <p:spPr>
          <a:xfrm>
            <a:off x="381000" y="1447800"/>
            <a:ext cx="8458200" cy="5029200"/>
          </a:xfrm>
        </p:spPr>
        <p:txBody>
          <a:bodyPr>
            <a:normAutofit/>
          </a:bodyPr>
          <a:lstStyle/>
          <a:p>
            <a:pPr marL="274320" indent="-274320" fontAlgn="auto">
              <a:lnSpc>
                <a:spcPct val="90000"/>
              </a:lnSpc>
              <a:spcAft>
                <a:spcPts val="0"/>
              </a:spcAft>
              <a:buClr>
                <a:schemeClr val="accent3"/>
              </a:buClr>
              <a:buFont typeface="Wingdings 2"/>
              <a:buChar char=""/>
              <a:defRPr/>
            </a:pPr>
            <a:r>
              <a:rPr lang="en-US" b="1"/>
              <a:t>Toán tử </a:t>
            </a:r>
            <a:r>
              <a:rPr lang="en-US"/>
              <a:t>(operations)</a:t>
            </a:r>
          </a:p>
          <a:p>
            <a:pPr marL="640080" lvl="1" indent="-246888" fontAlgn="auto">
              <a:lnSpc>
                <a:spcPct val="90000"/>
              </a:lnSpc>
              <a:spcAft>
                <a:spcPts val="0"/>
              </a:spcAft>
              <a:buFont typeface="Wingdings" pitchFamily="2" charset="2"/>
              <a:buChar char="§"/>
              <a:defRPr/>
            </a:pPr>
            <a:r>
              <a:rPr lang="en-US" sz="2200" b="1"/>
              <a:t>Trên tập hợp</a:t>
            </a:r>
          </a:p>
          <a:p>
            <a:pPr lvl="2" indent="-246888" fontAlgn="auto">
              <a:lnSpc>
                <a:spcPct val="90000"/>
              </a:lnSpc>
              <a:spcAft>
                <a:spcPts val="0"/>
              </a:spcAft>
              <a:buFont typeface="Courier New" pitchFamily="49" charset="0"/>
              <a:buChar char="o"/>
              <a:defRPr/>
            </a:pPr>
            <a:r>
              <a:rPr lang="en-US"/>
              <a:t>Hợp   </a:t>
            </a:r>
            <a:r>
              <a:rPr lang="en-US" b="1">
                <a:sym typeface="Symbol" pitchFamily="18" charset="2"/>
              </a:rPr>
              <a:t></a:t>
            </a:r>
            <a:r>
              <a:rPr lang="en-US">
                <a:sym typeface="Symbol" pitchFamily="18" charset="2"/>
              </a:rPr>
              <a:t> (union)</a:t>
            </a:r>
          </a:p>
          <a:p>
            <a:pPr lvl="2" indent="-246888" fontAlgn="auto">
              <a:lnSpc>
                <a:spcPct val="90000"/>
              </a:lnSpc>
              <a:spcAft>
                <a:spcPts val="0"/>
              </a:spcAft>
              <a:buFont typeface="Courier New" pitchFamily="49" charset="0"/>
              <a:buChar char="o"/>
              <a:defRPr/>
            </a:pPr>
            <a:r>
              <a:rPr lang="en-US"/>
              <a:t>Giao  </a:t>
            </a:r>
            <a:r>
              <a:rPr lang="en-US" b="1">
                <a:sym typeface="Symbol" pitchFamily="18" charset="2"/>
              </a:rPr>
              <a:t></a:t>
            </a:r>
            <a:r>
              <a:rPr lang="en-US">
                <a:sym typeface="Symbol" pitchFamily="18" charset="2"/>
              </a:rPr>
              <a:t> (intersec)</a:t>
            </a:r>
            <a:endParaRPr lang="en-US"/>
          </a:p>
          <a:p>
            <a:pPr lvl="2" indent="-246888" fontAlgn="auto">
              <a:lnSpc>
                <a:spcPct val="90000"/>
              </a:lnSpc>
              <a:spcAft>
                <a:spcPts val="0"/>
              </a:spcAft>
              <a:buFont typeface="Courier New" pitchFamily="49" charset="0"/>
              <a:buChar char="o"/>
              <a:defRPr/>
            </a:pPr>
            <a:r>
              <a:rPr lang="en-US"/>
              <a:t>Trừ   </a:t>
            </a:r>
            <a:r>
              <a:rPr lang="en-US" b="1">
                <a:sym typeface="Symbol" pitchFamily="18" charset="2"/>
              </a:rPr>
              <a:t></a:t>
            </a:r>
            <a:r>
              <a:rPr lang="en-US">
                <a:sym typeface="Symbol" pitchFamily="18" charset="2"/>
              </a:rPr>
              <a:t>  (difference)</a:t>
            </a:r>
          </a:p>
          <a:p>
            <a:pPr marL="640080" lvl="1" indent="-246888" fontAlgn="auto">
              <a:lnSpc>
                <a:spcPct val="90000"/>
              </a:lnSpc>
              <a:spcAft>
                <a:spcPts val="0"/>
              </a:spcAft>
              <a:buFont typeface="Wingdings" pitchFamily="2" charset="2"/>
              <a:buChar char="§"/>
              <a:defRPr/>
            </a:pPr>
            <a:r>
              <a:rPr lang="en-US" sz="2200" b="1">
                <a:sym typeface="Symbol" pitchFamily="18" charset="2"/>
              </a:rPr>
              <a:t>Rút trích 1 phần của quan hệ</a:t>
            </a:r>
          </a:p>
          <a:p>
            <a:pPr lvl="2" indent="-246888" fontAlgn="auto">
              <a:lnSpc>
                <a:spcPct val="90000"/>
              </a:lnSpc>
              <a:spcAft>
                <a:spcPts val="0"/>
              </a:spcAft>
              <a:buFont typeface="Courier New" pitchFamily="49" charset="0"/>
              <a:buChar char="o"/>
              <a:defRPr/>
            </a:pPr>
            <a:r>
              <a:rPr lang="en-US">
                <a:sym typeface="Symbol" pitchFamily="18" charset="2"/>
              </a:rPr>
              <a:t>Chọn  </a:t>
            </a:r>
            <a:r>
              <a:rPr lang="en-US" b="1">
                <a:sym typeface="Symbol" pitchFamily="18" charset="2"/>
              </a:rPr>
              <a:t></a:t>
            </a:r>
            <a:r>
              <a:rPr lang="en-US">
                <a:sym typeface="Symbol" pitchFamily="18" charset="2"/>
              </a:rPr>
              <a:t>  (selection)</a:t>
            </a:r>
          </a:p>
          <a:p>
            <a:pPr lvl="2" indent="-246888" fontAlgn="auto">
              <a:lnSpc>
                <a:spcPct val="90000"/>
              </a:lnSpc>
              <a:spcAft>
                <a:spcPts val="0"/>
              </a:spcAft>
              <a:buFont typeface="Courier New" pitchFamily="49" charset="0"/>
              <a:buChar char="o"/>
              <a:defRPr/>
            </a:pPr>
            <a:r>
              <a:rPr lang="en-US">
                <a:sym typeface="Symbol" pitchFamily="18" charset="2"/>
              </a:rPr>
              <a:t>Chiếu  </a:t>
            </a:r>
            <a:r>
              <a:rPr lang="en-US" b="1">
                <a:sym typeface="Symbol" pitchFamily="18" charset="2"/>
              </a:rPr>
              <a:t></a:t>
            </a:r>
            <a:r>
              <a:rPr lang="en-US">
                <a:sym typeface="Symbol" pitchFamily="18" charset="2"/>
              </a:rPr>
              <a:t>  (projection)</a:t>
            </a:r>
          </a:p>
          <a:p>
            <a:pPr marL="640080" lvl="1" indent="-246888" fontAlgn="auto">
              <a:lnSpc>
                <a:spcPct val="90000"/>
              </a:lnSpc>
              <a:spcAft>
                <a:spcPts val="0"/>
              </a:spcAft>
              <a:buFont typeface="Wingdings" pitchFamily="2" charset="2"/>
              <a:buChar char="§"/>
              <a:defRPr/>
            </a:pPr>
            <a:r>
              <a:rPr lang="en-US" sz="2200" b="1"/>
              <a:t>Kết hợp các quan hệ</a:t>
            </a:r>
          </a:p>
          <a:p>
            <a:pPr lvl="2" indent="-246888" fontAlgn="auto">
              <a:lnSpc>
                <a:spcPct val="90000"/>
              </a:lnSpc>
              <a:spcAft>
                <a:spcPts val="0"/>
              </a:spcAft>
              <a:buFont typeface="Courier New" pitchFamily="49" charset="0"/>
              <a:buChar char="o"/>
              <a:defRPr/>
            </a:pPr>
            <a:r>
              <a:rPr lang="en-US"/>
              <a:t>Tích Đề-các  </a:t>
            </a:r>
            <a:r>
              <a:rPr lang="en-US" b="1">
                <a:sym typeface="Symbol" pitchFamily="18" charset="2"/>
              </a:rPr>
              <a:t></a:t>
            </a:r>
            <a:r>
              <a:rPr lang="en-US">
                <a:sym typeface="Symbol" pitchFamily="18" charset="2"/>
              </a:rPr>
              <a:t>  (</a:t>
            </a:r>
            <a:r>
              <a:rPr lang="en-US"/>
              <a:t>Cartesian product</a:t>
            </a:r>
            <a:r>
              <a:rPr lang="en-US">
                <a:sym typeface="Symbol" pitchFamily="18" charset="2"/>
              </a:rPr>
              <a:t>)</a:t>
            </a:r>
          </a:p>
          <a:p>
            <a:pPr lvl="2" indent="-246888" fontAlgn="auto">
              <a:lnSpc>
                <a:spcPct val="90000"/>
              </a:lnSpc>
              <a:spcAft>
                <a:spcPts val="0"/>
              </a:spcAft>
              <a:buFont typeface="Courier New" pitchFamily="49" charset="0"/>
              <a:buChar char="o"/>
              <a:defRPr/>
            </a:pPr>
            <a:r>
              <a:rPr lang="en-US">
                <a:sym typeface="Symbol" pitchFamily="18" charset="2"/>
              </a:rPr>
              <a:t>Nối        (join)</a:t>
            </a:r>
          </a:p>
          <a:p>
            <a:pPr marL="640080" lvl="1" indent="-246888" fontAlgn="auto">
              <a:lnSpc>
                <a:spcPct val="90000"/>
              </a:lnSpc>
              <a:spcAft>
                <a:spcPts val="0"/>
              </a:spcAft>
              <a:buFont typeface="Wingdings" pitchFamily="2" charset="2"/>
              <a:buChar char="§"/>
              <a:defRPr/>
            </a:pPr>
            <a:r>
              <a:rPr lang="en-US" sz="2200" b="1">
                <a:sym typeface="Symbol" pitchFamily="18" charset="2"/>
              </a:rPr>
              <a:t>Đổi tên </a:t>
            </a:r>
            <a:r>
              <a:rPr lang="en-US">
                <a:sym typeface="Symbol" pitchFamily="18" charset="2"/>
              </a:rPr>
              <a:t></a:t>
            </a:r>
          </a:p>
        </p:txBody>
      </p:sp>
      <p:sp>
        <p:nvSpPr>
          <p:cNvPr id="5" name="Date Placeholder 3"/>
          <p:cNvSpPr>
            <a:spLocks noGrp="1"/>
          </p:cNvSpPr>
          <p:nvPr>
            <p:ph type="dt" sz="quarter" idx="10"/>
          </p:nvPr>
        </p:nvSpPr>
        <p:spPr/>
        <p:txBody>
          <a:bodyPr/>
          <a:lstStyle/>
          <a:p>
            <a:pPr>
              <a:defRPr/>
            </a:pPr>
            <a:fld id="{596AE939-9B97-4C0D-B5BD-708D52F6CC2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84F07B27-D883-4EB6-B104-4B65B7C616A0}" type="slidenum">
              <a:rPr lang="en-US" altLang="en-US"/>
              <a:pPr>
                <a:defRPr/>
              </a:pPr>
              <a:t>16</a:t>
            </a:fld>
            <a:endParaRPr lang="en-US" altLang="en-US"/>
          </a:p>
        </p:txBody>
      </p:sp>
      <p:sp>
        <p:nvSpPr>
          <p:cNvPr id="15366" name="AutoShape 5"/>
          <p:cNvSpPr>
            <a:spLocks noChangeArrowheads="1"/>
          </p:cNvSpPr>
          <p:nvPr/>
        </p:nvSpPr>
        <p:spPr bwMode="auto">
          <a:xfrm rot="-5400000">
            <a:off x="3314700" y="5157453"/>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a:solidFill>
                  <a:srgbClr val="777777"/>
                </a:solidFill>
              </a:rPr>
              <a:t>Giới thiệu</a:t>
            </a:r>
          </a:p>
          <a:p>
            <a:r>
              <a:rPr lang="en-US">
                <a:solidFill>
                  <a:srgbClr val="777777"/>
                </a:solidFill>
              </a:rPr>
              <a:t>Các thao tác cập nhật trên quan hệ</a:t>
            </a:r>
          </a:p>
          <a:p>
            <a:r>
              <a:rPr lang="en-US"/>
              <a:t>Đại số quan hệ</a:t>
            </a:r>
          </a:p>
          <a:p>
            <a:pPr lvl="1">
              <a:buFont typeface="Wingdings" pitchFamily="2" charset="2"/>
              <a:buChar char="§"/>
            </a:pPr>
            <a:r>
              <a:rPr lang="en-US" b="1"/>
              <a:t>Phép toán tập hợp</a:t>
            </a:r>
            <a:r>
              <a:rPr lang="en-US">
                <a:solidFill>
                  <a:srgbClr val="777777"/>
                </a:solidFill>
              </a:rPr>
              <a:t>: </a:t>
            </a:r>
            <a:r>
              <a:rPr lang="en-US" sz="1800">
                <a:solidFill>
                  <a:srgbClr val="777777"/>
                </a:solidFill>
              </a:rPr>
              <a:t>TT. Hợp, TT. Giao, TT. Trừ</a:t>
            </a:r>
            <a:endParaRPr lang="en-US">
              <a:solidFill>
                <a:srgbClr val="777777"/>
              </a:solidFill>
            </a:endParaRPr>
          </a:p>
          <a:p>
            <a:pPr lvl="1">
              <a:buFont typeface="Wingdings" pitchFamily="2" charset="2"/>
              <a:buChar char="§"/>
            </a:pPr>
            <a:r>
              <a:rPr lang="en-US">
                <a:solidFill>
                  <a:srgbClr val="777777"/>
                </a:solidFill>
              </a:rPr>
              <a:t>Phép toán trên CSDL: </a:t>
            </a:r>
          </a:p>
          <a:p>
            <a:pPr lvl="3">
              <a:buFont typeface="Courier New" pitchFamily="49" charset="0"/>
              <a:buChar char="o"/>
            </a:pPr>
            <a:r>
              <a:rPr lang="en-US">
                <a:solidFill>
                  <a:srgbClr val="777777"/>
                </a:solidFill>
              </a:rPr>
              <a:t>Phép chọn</a:t>
            </a:r>
          </a:p>
          <a:p>
            <a:pPr lvl="3">
              <a:buFont typeface="Courier New" pitchFamily="49" charset="0"/>
              <a:buChar char="o"/>
            </a:pPr>
            <a:r>
              <a:rPr lang="en-US">
                <a:solidFill>
                  <a:srgbClr val="969696"/>
                </a:solidFill>
              </a:rPr>
              <a:t>Phép chiếu</a:t>
            </a:r>
          </a:p>
          <a:p>
            <a:pPr lvl="3">
              <a:buFont typeface="Courier New" pitchFamily="49" charset="0"/>
              <a:buChar char="o"/>
            </a:pPr>
            <a:r>
              <a:rPr lang="en-US">
                <a:solidFill>
                  <a:srgbClr val="777777"/>
                </a:solidFill>
              </a:rPr>
              <a:t>Phép tích Cartesian</a:t>
            </a:r>
          </a:p>
          <a:p>
            <a:pPr lvl="3">
              <a:buFont typeface="Courier New" pitchFamily="49" charset="0"/>
              <a:buChar char="o"/>
            </a:pPr>
            <a:r>
              <a:rPr lang="en-US">
                <a:solidFill>
                  <a:srgbClr val="777777"/>
                </a:solidFill>
              </a:rPr>
              <a:t>Phép nối</a:t>
            </a:r>
          </a:p>
          <a:p>
            <a:pPr lvl="3">
              <a:buFont typeface="Courier New" pitchFamily="49" charset="0"/>
              <a:buChar char="o"/>
            </a:pPr>
            <a:r>
              <a:rPr lang="en-US">
                <a:solidFill>
                  <a:srgbClr val="777777"/>
                </a:solidFill>
              </a:rPr>
              <a:t>Phép chia</a:t>
            </a:r>
          </a:p>
          <a:p>
            <a:r>
              <a:rPr lang="en-US">
                <a:solidFill>
                  <a:srgbClr val="777777"/>
                </a:solidFill>
              </a:rPr>
              <a:t>Các phép toán khác</a:t>
            </a: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17</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9600"/>
            <a:ext cx="8229600" cy="620712"/>
          </a:xfrm>
        </p:spPr>
        <p:txBody>
          <a:bodyPr/>
          <a:lstStyle/>
          <a:p>
            <a:r>
              <a:rPr lang="en-US" sz="3200" b="1"/>
              <a:t>2.1. Phép toán tập hợp</a:t>
            </a:r>
          </a:p>
        </p:txBody>
      </p:sp>
      <p:sp>
        <p:nvSpPr>
          <p:cNvPr id="18435" name="Rectangle 3"/>
          <p:cNvSpPr>
            <a:spLocks noGrp="1" noChangeArrowheads="1"/>
          </p:cNvSpPr>
          <p:nvPr>
            <p:ph idx="1"/>
          </p:nvPr>
        </p:nvSpPr>
        <p:spPr>
          <a:xfrm>
            <a:off x="381000" y="1295400"/>
            <a:ext cx="8305800" cy="5181600"/>
          </a:xfrm>
        </p:spPr>
        <p:txBody>
          <a:bodyPr/>
          <a:lstStyle/>
          <a:p>
            <a:pPr>
              <a:buFont typeface="Wingdings" pitchFamily="2" charset="2"/>
              <a:buChar char="§"/>
            </a:pPr>
            <a:r>
              <a:rPr lang="en-US" sz="2200"/>
              <a:t>Thực hiện trên hai quan hệ (tập hợp các bộ)</a:t>
            </a:r>
          </a:p>
          <a:p>
            <a:pPr lvl="1"/>
            <a:r>
              <a:rPr lang="en-US" sz="2100"/>
              <a:t>Phép toán hợp  R </a:t>
            </a:r>
            <a:r>
              <a:rPr lang="en-US" sz="2100" b="1">
                <a:sym typeface="Symbol" pitchFamily="18" charset="2"/>
              </a:rPr>
              <a:t></a:t>
            </a:r>
            <a:r>
              <a:rPr lang="en-US" sz="2100">
                <a:sym typeface="Symbol" pitchFamily="18" charset="2"/>
              </a:rPr>
              <a:t> </a:t>
            </a:r>
            <a:r>
              <a:rPr lang="en-US" sz="2100"/>
              <a:t>S</a:t>
            </a:r>
          </a:p>
          <a:p>
            <a:pPr lvl="1"/>
            <a:r>
              <a:rPr lang="en-US" sz="2100"/>
              <a:t>Phép toán giao  R </a:t>
            </a:r>
            <a:r>
              <a:rPr lang="en-US" sz="2100" b="1">
                <a:sym typeface="Symbol" pitchFamily="18" charset="2"/>
              </a:rPr>
              <a:t></a:t>
            </a:r>
            <a:r>
              <a:rPr lang="en-US" sz="2100">
                <a:sym typeface="Symbol" pitchFamily="18" charset="2"/>
              </a:rPr>
              <a:t> </a:t>
            </a:r>
            <a:r>
              <a:rPr lang="en-US" sz="2100"/>
              <a:t>S</a:t>
            </a:r>
          </a:p>
          <a:p>
            <a:pPr lvl="1"/>
            <a:r>
              <a:rPr lang="en-US" sz="2100"/>
              <a:t>Phép trừ  R </a:t>
            </a:r>
            <a:r>
              <a:rPr lang="en-US" sz="2100" b="1">
                <a:sym typeface="Symbol" pitchFamily="18" charset="2"/>
              </a:rPr>
              <a:t></a:t>
            </a:r>
            <a:r>
              <a:rPr lang="en-US" sz="2100">
                <a:sym typeface="Symbol" pitchFamily="18" charset="2"/>
              </a:rPr>
              <a:t> </a:t>
            </a:r>
            <a:r>
              <a:rPr lang="en-US" sz="2100"/>
              <a:t>S</a:t>
            </a:r>
          </a:p>
          <a:p>
            <a:pPr lvl="2"/>
            <a:endParaRPr lang="en-US" sz="1800"/>
          </a:p>
          <a:p>
            <a:r>
              <a:rPr lang="en-US" sz="2000" b="1" i="1"/>
              <a:t>Tính khả hợp (tương thích đồng nhất - Union Compatibility): </a:t>
            </a:r>
          </a:p>
          <a:p>
            <a:pPr>
              <a:buNone/>
            </a:pPr>
            <a:r>
              <a:rPr lang="en-US" sz="2000" b="1" i="1"/>
              <a:t>     </a:t>
            </a:r>
            <a:r>
              <a:rPr lang="en-US" sz="2100"/>
              <a:t>Hai lược đồ quan hệ R(A</a:t>
            </a:r>
            <a:r>
              <a:rPr lang="en-US" sz="2100" baseline="-25000"/>
              <a:t>1</a:t>
            </a:r>
            <a:r>
              <a:rPr lang="en-US" sz="2100"/>
              <a:t>, A</a:t>
            </a:r>
            <a:r>
              <a:rPr lang="en-US" sz="2100" baseline="-25000"/>
              <a:t>2</a:t>
            </a:r>
            <a:r>
              <a:rPr lang="en-US" sz="2100"/>
              <a:t>, …, A</a:t>
            </a:r>
            <a:r>
              <a:rPr lang="en-US" sz="2100" baseline="-25000"/>
              <a:t>n</a:t>
            </a:r>
            <a:r>
              <a:rPr lang="en-US" sz="2100"/>
              <a:t>) và S(B</a:t>
            </a:r>
            <a:r>
              <a:rPr lang="en-US" sz="2100" baseline="-25000"/>
              <a:t>1</a:t>
            </a:r>
            <a:r>
              <a:rPr lang="en-US" sz="2100"/>
              <a:t>, B</a:t>
            </a:r>
            <a:r>
              <a:rPr lang="en-US" sz="2100" baseline="-25000"/>
              <a:t>2</a:t>
            </a:r>
            <a:r>
              <a:rPr lang="en-US" sz="2100"/>
              <a:t>, …, B</a:t>
            </a:r>
            <a:r>
              <a:rPr lang="en-US" sz="2100" baseline="-25000"/>
              <a:t>n</a:t>
            </a:r>
            <a:r>
              <a:rPr lang="en-US" sz="2100"/>
              <a:t>) là </a:t>
            </a:r>
            <a:r>
              <a:rPr lang="en-US" sz="2100" b="1"/>
              <a:t>khả hợp </a:t>
            </a:r>
            <a:r>
              <a:rPr lang="en-US" sz="2100"/>
              <a:t>nếu:</a:t>
            </a:r>
          </a:p>
          <a:p>
            <a:pPr lvl="2"/>
            <a:r>
              <a:rPr lang="en-US" sz="1800"/>
              <a:t>Cùng bậc n</a:t>
            </a:r>
          </a:p>
          <a:p>
            <a:pPr lvl="2"/>
            <a:r>
              <a:rPr lang="en-US" sz="1800"/>
              <a:t>DOM(A</a:t>
            </a:r>
            <a:r>
              <a:rPr lang="en-US" sz="1800" baseline="-25000"/>
              <a:t>i</a:t>
            </a:r>
            <a:r>
              <a:rPr lang="en-US" sz="1800"/>
              <a:t>)=DOM(B</a:t>
            </a:r>
            <a:r>
              <a:rPr lang="en-US" sz="1800" baseline="-25000"/>
              <a:t>i</a:t>
            </a:r>
            <a:r>
              <a:rPr lang="en-US" sz="1800"/>
              <a:t>) , 1</a:t>
            </a:r>
            <a:r>
              <a:rPr lang="en-US" sz="1800">
                <a:sym typeface="Symbol" pitchFamily="18" charset="2"/>
              </a:rPr>
              <a:t> i</a:t>
            </a:r>
            <a:r>
              <a:rPr lang="en-US" sz="1800"/>
              <a:t> </a:t>
            </a:r>
            <a:r>
              <a:rPr lang="en-US" sz="1800">
                <a:sym typeface="Symbol" pitchFamily="18" charset="2"/>
              </a:rPr>
              <a:t></a:t>
            </a:r>
            <a:r>
              <a:rPr lang="en-US" sz="1800"/>
              <a:t> n</a:t>
            </a:r>
          </a:p>
          <a:p>
            <a:pPr lvl="2">
              <a:buNone/>
            </a:pPr>
            <a:endParaRPr lang="en-US" sz="1800"/>
          </a:p>
          <a:p>
            <a:r>
              <a:rPr lang="en-US" sz="2200"/>
              <a:t>Kết quả </a:t>
            </a:r>
            <a:r>
              <a:rPr lang="en-US" sz="2200">
                <a:sym typeface="Symbol" pitchFamily="18" charset="2"/>
              </a:rPr>
              <a:t>là một quan hệ có các thuộc tính trùng tên với thuộc tính  của quan hệ thứ nhất(R)</a:t>
            </a:r>
            <a:endParaRPr lang="en-US" sz="2200"/>
          </a:p>
        </p:txBody>
      </p:sp>
      <p:sp>
        <p:nvSpPr>
          <p:cNvPr id="4" name="Date Placeholder 3"/>
          <p:cNvSpPr>
            <a:spLocks noGrp="1"/>
          </p:cNvSpPr>
          <p:nvPr>
            <p:ph type="dt" sz="quarter" idx="10"/>
          </p:nvPr>
        </p:nvSpPr>
        <p:spPr/>
        <p:txBody>
          <a:bodyPr/>
          <a:lstStyle/>
          <a:p>
            <a:pPr>
              <a:defRPr/>
            </a:pPr>
            <a:fld id="{799D4A87-DD52-472D-9648-A438DD75179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73FF5D08-5414-4F30-8535-45D80E0FF6D6}" type="slidenum">
              <a:rPr lang="en-US" altLang="en-US"/>
              <a:pPr>
                <a:defRPr/>
              </a:pPr>
              <a:t>18</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09600"/>
            <a:ext cx="8229600" cy="620712"/>
          </a:xfrm>
        </p:spPr>
        <p:txBody>
          <a:bodyPr/>
          <a:lstStyle/>
          <a:p>
            <a:r>
              <a:rPr lang="en-US" sz="2800" b="1"/>
              <a:t>2.1 Phép toán tập hợp</a:t>
            </a:r>
          </a:p>
        </p:txBody>
      </p:sp>
      <p:sp>
        <p:nvSpPr>
          <p:cNvPr id="19459" name="Rectangle 3"/>
          <p:cNvSpPr>
            <a:spLocks noGrp="1" noChangeArrowheads="1"/>
          </p:cNvSpPr>
          <p:nvPr>
            <p:ph idx="1"/>
          </p:nvPr>
        </p:nvSpPr>
        <p:spPr>
          <a:xfrm>
            <a:off x="381000" y="1295400"/>
            <a:ext cx="8305800" cy="5105400"/>
          </a:xfrm>
        </p:spPr>
        <p:txBody>
          <a:bodyPr/>
          <a:lstStyle/>
          <a:p>
            <a:r>
              <a:rPr lang="en-US"/>
              <a:t>Ví dụ: tính khả hợp</a:t>
            </a:r>
          </a:p>
        </p:txBody>
      </p:sp>
      <p:sp>
        <p:nvSpPr>
          <p:cNvPr id="58" name="Date Placeholder 3"/>
          <p:cNvSpPr>
            <a:spLocks noGrp="1"/>
          </p:cNvSpPr>
          <p:nvPr>
            <p:ph type="dt" sz="quarter" idx="10"/>
          </p:nvPr>
        </p:nvSpPr>
        <p:spPr/>
        <p:txBody>
          <a:bodyPr/>
          <a:lstStyle/>
          <a:p>
            <a:pPr>
              <a:defRPr/>
            </a:pPr>
            <a:fld id="{24ED7053-D89A-439D-B3FC-5D42DC2CED42}" type="datetime12">
              <a:rPr lang="vi-VN" altLang="en-US" smtClean="0"/>
              <a:pPr>
                <a:defRPr/>
              </a:pPr>
              <a:t>07:10</a:t>
            </a:fld>
            <a:endParaRPr lang="en-US" altLang="en-US"/>
          </a:p>
        </p:txBody>
      </p:sp>
      <p:sp>
        <p:nvSpPr>
          <p:cNvPr id="60" name="Slide Number Placeholder 5"/>
          <p:cNvSpPr>
            <a:spLocks noGrp="1"/>
          </p:cNvSpPr>
          <p:nvPr>
            <p:ph type="sldNum" sz="quarter" idx="12"/>
          </p:nvPr>
        </p:nvSpPr>
        <p:spPr/>
        <p:txBody>
          <a:bodyPr/>
          <a:lstStyle/>
          <a:p>
            <a:pPr>
              <a:defRPr/>
            </a:pPr>
            <a:fld id="{BAE2C0B7-05A1-4D5B-95FA-A542355CA7D7}" type="slidenum">
              <a:rPr lang="en-US" altLang="en-US"/>
              <a:pPr>
                <a:defRPr/>
              </a:pPr>
              <a:t>19</a:t>
            </a:fld>
            <a:endParaRPr lang="en-US" altLang="en-US"/>
          </a:p>
        </p:txBody>
      </p:sp>
      <p:sp>
        <p:nvSpPr>
          <p:cNvPr id="61" name="Footer Placeholder 60"/>
          <p:cNvSpPr>
            <a:spLocks noGrp="1"/>
          </p:cNvSpPr>
          <p:nvPr>
            <p:ph type="ftr" sz="quarter" idx="11"/>
          </p:nvPr>
        </p:nvSpPr>
        <p:spPr/>
        <p:txBody>
          <a:bodyPr/>
          <a:lstStyle/>
          <a:p>
            <a:pPr>
              <a:defRPr/>
            </a:pPr>
            <a:r>
              <a:rPr lang="en-US" altLang="en-US"/>
              <a:t>Khoa CNTT</a:t>
            </a:r>
          </a:p>
        </p:txBody>
      </p:sp>
      <p:grpSp>
        <p:nvGrpSpPr>
          <p:cNvPr id="62" name="Group 86"/>
          <p:cNvGrpSpPr/>
          <p:nvPr/>
        </p:nvGrpSpPr>
        <p:grpSpPr>
          <a:xfrm>
            <a:off x="0" y="152400"/>
            <a:ext cx="9144000" cy="533399"/>
            <a:chOff x="0" y="152400"/>
            <a:chExt cx="9144000" cy="533399"/>
          </a:xfrm>
        </p:grpSpPr>
        <p:pic>
          <p:nvPicPr>
            <p:cNvPr id="6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64" name="TextBox 6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65" name="TextBox 6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66" name="Table 65"/>
          <p:cNvGraphicFramePr>
            <a:graphicFrameLocks noGrp="1"/>
          </p:cNvGraphicFramePr>
          <p:nvPr/>
        </p:nvGraphicFramePr>
        <p:xfrm>
          <a:off x="1524000" y="1828800"/>
          <a:ext cx="6629399" cy="1483360"/>
        </p:xfrm>
        <a:graphic>
          <a:graphicData uri="http://schemas.openxmlformats.org/drawingml/2006/table">
            <a:tbl>
              <a:tblPr firstRow="1" bandRow="1">
                <a:tableStyleId>{5C22544A-7EE6-4342-B048-85BDC9FD1C3A}</a:tableStyleId>
              </a:tblPr>
              <a:tblGrid>
                <a:gridCol w="1356013">
                  <a:extLst>
                    <a:ext uri="{9D8B030D-6E8A-4147-A177-3AD203B41FA5}">
                      <a16:colId xmlns:a16="http://schemas.microsoft.com/office/drawing/2014/main" val="20000"/>
                    </a:ext>
                  </a:extLst>
                </a:gridCol>
                <a:gridCol w="108238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838199">
                  <a:extLst>
                    <a:ext uri="{9D8B030D-6E8A-4147-A177-3AD203B41FA5}">
                      <a16:colId xmlns:a16="http://schemas.microsoft.com/office/drawing/2014/main" val="20005"/>
                    </a:ext>
                  </a:extLst>
                </a:gridCol>
              </a:tblGrid>
              <a:tr h="370840">
                <a:tc>
                  <a:txBody>
                    <a:bodyPr/>
                    <a:lstStyle/>
                    <a:p>
                      <a:r>
                        <a:rPr lang="en-US"/>
                        <a:t>GIAOVIEN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Ho</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Ngaysinh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HSL</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t>Lê</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Văn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Tám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12/01/1980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3.33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Trần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Đình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Trí</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10/12/1970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3.66</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Nguyễn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Hữu</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Minh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05/06/1980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3.00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nvGraphicFramePr>
        <p:xfrm>
          <a:off x="1447800" y="3810000"/>
          <a:ext cx="6629399"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tblGrid>
              <a:tr h="370840">
                <a:tc>
                  <a:txBody>
                    <a:bodyPr/>
                    <a:lstStyle/>
                    <a:p>
                      <a:r>
                        <a:rPr lang="en-US"/>
                        <a:t>NHANVIEN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Ho</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Ngaysinh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HSL</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t>Trần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Văn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Đức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10/01/1980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3.33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Vũ</a:t>
                      </a:r>
                      <a:r>
                        <a:rPr lang="en-US" baseline="0"/>
                        <a:t> </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Vân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Long</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18/04/1971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3.66</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Phạm</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Đức</a:t>
                      </a:r>
                      <a:r>
                        <a:rPr lang="en-US" baseline="0"/>
                        <a:t> </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Thành</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01/01/1969</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3.66</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3" name="TextBox 12"/>
          <p:cNvSpPr txBox="1"/>
          <p:nvPr/>
        </p:nvSpPr>
        <p:spPr>
          <a:xfrm>
            <a:off x="4343400" y="5486400"/>
            <a:ext cx="3873176" cy="784830"/>
          </a:xfrm>
          <a:prstGeom prst="rect">
            <a:avLst/>
          </a:prstGeom>
          <a:noFill/>
        </p:spPr>
        <p:txBody>
          <a:bodyPr wrap="none" rtlCol="0">
            <a:spAutoFit/>
          </a:bodyPr>
          <a:lstStyle/>
          <a:p>
            <a:r>
              <a:rPr lang="en-US"/>
              <a:t>Bậc của 2 quan hệ  n=5</a:t>
            </a:r>
          </a:p>
          <a:p>
            <a:r>
              <a:rPr lang="en-US"/>
              <a:t>Miền giá trị các thuộc tính như nhau</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620712"/>
          </a:xfrm>
        </p:spPr>
        <p:txBody>
          <a:bodyPr/>
          <a:lstStyle/>
          <a:p>
            <a:r>
              <a:rPr lang="en-US" sz="2800" b="1"/>
              <a:t>Giới thiệu</a:t>
            </a:r>
          </a:p>
        </p:txBody>
      </p:sp>
      <p:sp>
        <p:nvSpPr>
          <p:cNvPr id="306179" name="Rectangle 3"/>
          <p:cNvSpPr>
            <a:spLocks noGrp="1" noChangeArrowheads="1"/>
          </p:cNvSpPr>
          <p:nvPr>
            <p:ph idx="1"/>
          </p:nvPr>
        </p:nvSpPr>
        <p:spPr>
          <a:xfrm>
            <a:off x="457200" y="1295400"/>
            <a:ext cx="8229600" cy="2133600"/>
          </a:xfrm>
        </p:spPr>
        <p:txBody>
          <a:bodyPr>
            <a:normAutofit lnSpcReduction="10000"/>
          </a:bodyPr>
          <a:lstStyle/>
          <a:p>
            <a:pPr marL="274320" indent="-274320" fontAlgn="auto">
              <a:spcAft>
                <a:spcPts val="0"/>
              </a:spcAft>
              <a:buClr>
                <a:schemeClr val="accent3"/>
              </a:buClr>
              <a:buNone/>
              <a:defRPr/>
            </a:pPr>
            <a:r>
              <a:rPr lang="en-US"/>
              <a:t>	Xét một số yêu cầu trên quan hệ NHANVIEN</a:t>
            </a:r>
          </a:p>
          <a:p>
            <a:pPr marL="640080" lvl="1" indent="-246888" fontAlgn="auto">
              <a:spcAft>
                <a:spcPts val="0"/>
              </a:spcAft>
              <a:buFont typeface="Wingdings 2"/>
              <a:buChar char=""/>
              <a:defRPr/>
            </a:pPr>
            <a:r>
              <a:rPr lang="en-US"/>
              <a:t>Thêm mới một nhân viên</a:t>
            </a:r>
          </a:p>
          <a:p>
            <a:pPr marL="640080" lvl="1" indent="-246888" fontAlgn="auto">
              <a:spcAft>
                <a:spcPts val="0"/>
              </a:spcAft>
              <a:buFont typeface="Wingdings 2"/>
              <a:buChar char=""/>
              <a:defRPr/>
            </a:pPr>
            <a:r>
              <a:rPr lang="en-US"/>
              <a:t>Chuyển nhân viên có tên là “Tùng” sang phòng số 1</a:t>
            </a:r>
          </a:p>
          <a:p>
            <a:pPr marL="640080" lvl="1" indent="-246888" fontAlgn="auto">
              <a:spcAft>
                <a:spcPts val="0"/>
              </a:spcAft>
              <a:buFont typeface="Wingdings 2"/>
              <a:buChar char=""/>
              <a:defRPr/>
            </a:pPr>
            <a:r>
              <a:rPr lang="en-US"/>
              <a:t>Cho biết họ tên và ngày sinh các nhân viên có lương thấp hơn 50000</a:t>
            </a:r>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endParaRPr lang="en-US"/>
          </a:p>
        </p:txBody>
      </p:sp>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2</a:t>
            </a:fld>
            <a:endParaRPr lang="en-US" altLang="en-US"/>
          </a:p>
        </p:txBody>
      </p:sp>
      <p:sp>
        <p:nvSpPr>
          <p:cNvPr id="306201" name="Text Box 25"/>
          <p:cNvSpPr txBox="1">
            <a:spLocks noChangeArrowheads="1"/>
          </p:cNvSpPr>
          <p:nvPr/>
        </p:nvSpPr>
        <p:spPr bwMode="auto">
          <a:xfrm>
            <a:off x="7239000" y="3962400"/>
            <a:ext cx="1066800" cy="304800"/>
          </a:xfrm>
          <a:prstGeom prst="rect">
            <a:avLst/>
          </a:prstGeom>
          <a:noFill/>
          <a:ln w="12700" algn="ctr">
            <a:noFill/>
            <a:miter lim="800000"/>
            <a:headEnd/>
            <a:tailEnd/>
          </a:ln>
        </p:spPr>
        <p:txBody>
          <a:bodyPr>
            <a:spAutoFit/>
          </a:bodyPr>
          <a:lstStyle/>
          <a:p>
            <a:r>
              <a:rPr lang="en-US" sz="1400"/>
              <a:t>5</a:t>
            </a:r>
          </a:p>
        </p:txBody>
      </p:sp>
      <p:grpSp>
        <p:nvGrpSpPr>
          <p:cNvPr id="6151" name="Group 62"/>
          <p:cNvGrpSpPr>
            <a:grpSpLocks/>
          </p:cNvGrpSpPr>
          <p:nvPr/>
        </p:nvGrpSpPr>
        <p:grpSpPr bwMode="auto">
          <a:xfrm>
            <a:off x="838200" y="3505200"/>
            <a:ext cx="7467600" cy="1600200"/>
            <a:chOff x="528" y="2016"/>
            <a:chExt cx="4704" cy="1008"/>
          </a:xfrm>
        </p:grpSpPr>
        <p:sp>
          <p:nvSpPr>
            <p:cNvPr id="6188" name="Text Box 32"/>
            <p:cNvSpPr txBox="1">
              <a:spLocks noChangeArrowheads="1"/>
            </p:cNvSpPr>
            <p:nvPr/>
          </p:nvSpPr>
          <p:spPr bwMode="auto">
            <a:xfrm>
              <a:off x="4560" y="2448"/>
              <a:ext cx="672" cy="192"/>
            </a:xfrm>
            <a:prstGeom prst="rect">
              <a:avLst/>
            </a:prstGeom>
            <a:noFill/>
            <a:ln w="12700" algn="ctr">
              <a:noFill/>
              <a:miter lim="800000"/>
              <a:headEnd/>
              <a:tailEnd/>
            </a:ln>
          </p:spPr>
          <p:txBody>
            <a:bodyPr>
              <a:spAutoFit/>
            </a:bodyPr>
            <a:lstStyle/>
            <a:p>
              <a:r>
                <a:rPr lang="en-US" sz="1400"/>
                <a:t>4</a:t>
              </a:r>
            </a:p>
          </p:txBody>
        </p:sp>
        <p:sp>
          <p:nvSpPr>
            <p:cNvPr id="6189" name="Line 5"/>
            <p:cNvSpPr>
              <a:spLocks noChangeShapeType="1"/>
            </p:cNvSpPr>
            <p:nvPr/>
          </p:nvSpPr>
          <p:spPr bwMode="auto">
            <a:xfrm>
              <a:off x="528" y="2208"/>
              <a:ext cx="4704" cy="0"/>
            </a:xfrm>
            <a:prstGeom prst="line">
              <a:avLst/>
            </a:prstGeom>
            <a:noFill/>
            <a:ln w="12700">
              <a:solidFill>
                <a:schemeClr val="tx1"/>
              </a:solidFill>
              <a:round/>
              <a:headEnd/>
              <a:tailEnd/>
            </a:ln>
          </p:spPr>
          <p:txBody>
            <a:bodyPr anchor="ctr">
              <a:spAutoFit/>
            </a:bodyPr>
            <a:lstStyle/>
            <a:p>
              <a:endParaRPr lang="vi-VN"/>
            </a:p>
          </p:txBody>
        </p:sp>
        <p:sp>
          <p:nvSpPr>
            <p:cNvPr id="6190" name="Line 6"/>
            <p:cNvSpPr>
              <a:spLocks noChangeShapeType="1"/>
            </p:cNvSpPr>
            <p:nvPr/>
          </p:nvSpPr>
          <p:spPr bwMode="auto">
            <a:xfrm>
              <a:off x="1152"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1" name="Text Box 7"/>
            <p:cNvSpPr txBox="1">
              <a:spLocks noChangeArrowheads="1"/>
            </p:cNvSpPr>
            <p:nvPr/>
          </p:nvSpPr>
          <p:spPr bwMode="auto">
            <a:xfrm>
              <a:off x="528" y="2016"/>
              <a:ext cx="624" cy="192"/>
            </a:xfrm>
            <a:prstGeom prst="rect">
              <a:avLst/>
            </a:prstGeom>
            <a:noFill/>
            <a:ln w="12700" algn="ctr">
              <a:noFill/>
              <a:miter lim="800000"/>
              <a:headEnd/>
              <a:tailEnd/>
            </a:ln>
          </p:spPr>
          <p:txBody>
            <a:bodyPr>
              <a:spAutoFit/>
            </a:bodyPr>
            <a:lstStyle/>
            <a:p>
              <a:r>
                <a:rPr lang="en-US" sz="1400"/>
                <a:t>TENNV</a:t>
              </a:r>
            </a:p>
          </p:txBody>
        </p:sp>
        <p:sp>
          <p:nvSpPr>
            <p:cNvPr id="6192" name="Text Box 8"/>
            <p:cNvSpPr txBox="1">
              <a:spLocks noChangeArrowheads="1"/>
            </p:cNvSpPr>
            <p:nvPr/>
          </p:nvSpPr>
          <p:spPr bwMode="auto">
            <a:xfrm>
              <a:off x="1152" y="2016"/>
              <a:ext cx="672" cy="192"/>
            </a:xfrm>
            <a:prstGeom prst="rect">
              <a:avLst/>
            </a:prstGeom>
            <a:noFill/>
            <a:ln w="12700" algn="ctr">
              <a:noFill/>
              <a:miter lim="800000"/>
              <a:headEnd/>
              <a:tailEnd/>
            </a:ln>
          </p:spPr>
          <p:txBody>
            <a:bodyPr>
              <a:spAutoFit/>
            </a:bodyPr>
            <a:lstStyle/>
            <a:p>
              <a:r>
                <a:rPr lang="en-US" sz="1400"/>
                <a:t>HONV</a:t>
              </a:r>
            </a:p>
          </p:txBody>
        </p:sp>
        <p:sp>
          <p:nvSpPr>
            <p:cNvPr id="6193" name="Line 9"/>
            <p:cNvSpPr>
              <a:spLocks noChangeShapeType="1"/>
            </p:cNvSpPr>
            <p:nvPr/>
          </p:nvSpPr>
          <p:spPr bwMode="auto">
            <a:xfrm>
              <a:off x="1824"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4" name="Text Box 10"/>
            <p:cNvSpPr txBox="1">
              <a:spLocks noChangeArrowheads="1"/>
            </p:cNvSpPr>
            <p:nvPr/>
          </p:nvSpPr>
          <p:spPr bwMode="auto">
            <a:xfrm>
              <a:off x="1824" y="2016"/>
              <a:ext cx="720" cy="192"/>
            </a:xfrm>
            <a:prstGeom prst="rect">
              <a:avLst/>
            </a:prstGeom>
            <a:noFill/>
            <a:ln w="12700" algn="ctr">
              <a:noFill/>
              <a:miter lim="800000"/>
              <a:headEnd/>
              <a:tailEnd/>
            </a:ln>
          </p:spPr>
          <p:txBody>
            <a:bodyPr>
              <a:spAutoFit/>
            </a:bodyPr>
            <a:lstStyle/>
            <a:p>
              <a:r>
                <a:rPr lang="en-US" sz="1400"/>
                <a:t>NS</a:t>
              </a:r>
            </a:p>
          </p:txBody>
        </p:sp>
        <p:sp>
          <p:nvSpPr>
            <p:cNvPr id="6195" name="Line 11"/>
            <p:cNvSpPr>
              <a:spLocks noChangeShapeType="1"/>
            </p:cNvSpPr>
            <p:nvPr/>
          </p:nvSpPr>
          <p:spPr bwMode="auto">
            <a:xfrm>
              <a:off x="2544"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6" name="Text Box 12"/>
            <p:cNvSpPr txBox="1">
              <a:spLocks noChangeArrowheads="1"/>
            </p:cNvSpPr>
            <p:nvPr/>
          </p:nvSpPr>
          <p:spPr bwMode="auto">
            <a:xfrm>
              <a:off x="2544" y="2016"/>
              <a:ext cx="864" cy="192"/>
            </a:xfrm>
            <a:prstGeom prst="rect">
              <a:avLst/>
            </a:prstGeom>
            <a:noFill/>
            <a:ln w="12700" algn="ctr">
              <a:noFill/>
              <a:miter lim="800000"/>
              <a:headEnd/>
              <a:tailEnd/>
            </a:ln>
          </p:spPr>
          <p:txBody>
            <a:bodyPr>
              <a:spAutoFit/>
            </a:bodyPr>
            <a:lstStyle/>
            <a:p>
              <a:r>
                <a:rPr lang="en-US" sz="1400"/>
                <a:t>DCHI</a:t>
              </a:r>
            </a:p>
          </p:txBody>
        </p:sp>
        <p:sp>
          <p:nvSpPr>
            <p:cNvPr id="6197" name="Line 13"/>
            <p:cNvSpPr>
              <a:spLocks noChangeShapeType="1"/>
            </p:cNvSpPr>
            <p:nvPr/>
          </p:nvSpPr>
          <p:spPr bwMode="auto">
            <a:xfrm>
              <a:off x="3408"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198" name="Text Box 14"/>
            <p:cNvSpPr txBox="1">
              <a:spLocks noChangeArrowheads="1"/>
            </p:cNvSpPr>
            <p:nvPr/>
          </p:nvSpPr>
          <p:spPr bwMode="auto">
            <a:xfrm>
              <a:off x="3408" y="2016"/>
              <a:ext cx="480" cy="192"/>
            </a:xfrm>
            <a:prstGeom prst="rect">
              <a:avLst/>
            </a:prstGeom>
            <a:noFill/>
            <a:ln w="12700" algn="ctr">
              <a:noFill/>
              <a:miter lim="800000"/>
              <a:headEnd/>
              <a:tailEnd/>
            </a:ln>
          </p:spPr>
          <p:txBody>
            <a:bodyPr>
              <a:spAutoFit/>
            </a:bodyPr>
            <a:lstStyle/>
            <a:p>
              <a:r>
                <a:rPr lang="en-US" sz="1400"/>
                <a:t>GT</a:t>
              </a:r>
            </a:p>
          </p:txBody>
        </p:sp>
        <p:sp>
          <p:nvSpPr>
            <p:cNvPr id="6199" name="Line 15"/>
            <p:cNvSpPr>
              <a:spLocks noChangeShapeType="1"/>
            </p:cNvSpPr>
            <p:nvPr/>
          </p:nvSpPr>
          <p:spPr bwMode="auto">
            <a:xfrm>
              <a:off x="3888"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200" name="Text Box 16"/>
            <p:cNvSpPr txBox="1">
              <a:spLocks noChangeArrowheads="1"/>
            </p:cNvSpPr>
            <p:nvPr/>
          </p:nvSpPr>
          <p:spPr bwMode="auto">
            <a:xfrm>
              <a:off x="3888" y="2016"/>
              <a:ext cx="672" cy="192"/>
            </a:xfrm>
            <a:prstGeom prst="rect">
              <a:avLst/>
            </a:prstGeom>
            <a:noFill/>
            <a:ln w="12700" algn="ctr">
              <a:noFill/>
              <a:miter lim="800000"/>
              <a:headEnd/>
              <a:tailEnd/>
            </a:ln>
          </p:spPr>
          <p:txBody>
            <a:bodyPr>
              <a:spAutoFit/>
            </a:bodyPr>
            <a:lstStyle/>
            <a:p>
              <a:r>
                <a:rPr lang="en-US" sz="1400"/>
                <a:t>LUONG</a:t>
              </a:r>
            </a:p>
          </p:txBody>
        </p:sp>
        <p:sp>
          <p:nvSpPr>
            <p:cNvPr id="6201" name="Line 17"/>
            <p:cNvSpPr>
              <a:spLocks noChangeShapeType="1"/>
            </p:cNvSpPr>
            <p:nvPr/>
          </p:nvSpPr>
          <p:spPr bwMode="auto">
            <a:xfrm>
              <a:off x="4560" y="2016"/>
              <a:ext cx="0" cy="1008"/>
            </a:xfrm>
            <a:prstGeom prst="line">
              <a:avLst/>
            </a:prstGeom>
            <a:noFill/>
            <a:ln w="12700">
              <a:solidFill>
                <a:schemeClr val="tx1"/>
              </a:solidFill>
              <a:round/>
              <a:headEnd/>
              <a:tailEnd/>
            </a:ln>
          </p:spPr>
          <p:txBody>
            <a:bodyPr wrap="none" anchor="ctr">
              <a:spAutoFit/>
            </a:bodyPr>
            <a:lstStyle/>
            <a:p>
              <a:endParaRPr lang="vi-VN"/>
            </a:p>
          </p:txBody>
        </p:sp>
        <p:sp>
          <p:nvSpPr>
            <p:cNvPr id="6202" name="Text Box 18"/>
            <p:cNvSpPr txBox="1">
              <a:spLocks noChangeArrowheads="1"/>
            </p:cNvSpPr>
            <p:nvPr/>
          </p:nvSpPr>
          <p:spPr bwMode="auto">
            <a:xfrm>
              <a:off x="4560" y="2016"/>
              <a:ext cx="672" cy="192"/>
            </a:xfrm>
            <a:prstGeom prst="rect">
              <a:avLst/>
            </a:prstGeom>
            <a:noFill/>
            <a:ln w="12700" algn="ctr">
              <a:noFill/>
              <a:miter lim="800000"/>
              <a:headEnd/>
              <a:tailEnd/>
            </a:ln>
          </p:spPr>
          <p:txBody>
            <a:bodyPr>
              <a:spAutoFit/>
            </a:bodyPr>
            <a:lstStyle/>
            <a:p>
              <a:r>
                <a:rPr lang="en-US" sz="1400"/>
                <a:t>PHONG</a:t>
              </a:r>
            </a:p>
          </p:txBody>
        </p:sp>
        <p:sp>
          <p:nvSpPr>
            <p:cNvPr id="6203" name="Text Box 19"/>
            <p:cNvSpPr txBox="1">
              <a:spLocks noChangeArrowheads="1"/>
            </p:cNvSpPr>
            <p:nvPr/>
          </p:nvSpPr>
          <p:spPr bwMode="auto">
            <a:xfrm>
              <a:off x="528" y="2256"/>
              <a:ext cx="624" cy="192"/>
            </a:xfrm>
            <a:prstGeom prst="rect">
              <a:avLst/>
            </a:prstGeom>
            <a:noFill/>
            <a:ln w="12700" algn="ctr">
              <a:noFill/>
              <a:miter lim="800000"/>
              <a:headEnd/>
              <a:tailEnd/>
            </a:ln>
          </p:spPr>
          <p:txBody>
            <a:bodyPr>
              <a:spAutoFit/>
            </a:bodyPr>
            <a:lstStyle/>
            <a:p>
              <a:r>
                <a:rPr lang="en-US" sz="1400"/>
                <a:t>Tung</a:t>
              </a:r>
            </a:p>
          </p:txBody>
        </p:sp>
        <p:sp>
          <p:nvSpPr>
            <p:cNvPr id="6204" name="Text Box 20"/>
            <p:cNvSpPr txBox="1">
              <a:spLocks noChangeArrowheads="1"/>
            </p:cNvSpPr>
            <p:nvPr/>
          </p:nvSpPr>
          <p:spPr bwMode="auto">
            <a:xfrm>
              <a:off x="1152" y="2256"/>
              <a:ext cx="672" cy="192"/>
            </a:xfrm>
            <a:prstGeom prst="rect">
              <a:avLst/>
            </a:prstGeom>
            <a:noFill/>
            <a:ln w="12700" algn="ctr">
              <a:noFill/>
              <a:miter lim="800000"/>
              <a:headEnd/>
              <a:tailEnd/>
            </a:ln>
          </p:spPr>
          <p:txBody>
            <a:bodyPr>
              <a:spAutoFit/>
            </a:bodyPr>
            <a:lstStyle/>
            <a:p>
              <a:r>
                <a:rPr lang="en-US" sz="1400"/>
                <a:t>Nguyen</a:t>
              </a:r>
            </a:p>
          </p:txBody>
        </p:sp>
        <p:sp>
          <p:nvSpPr>
            <p:cNvPr id="6205" name="Text Box 21"/>
            <p:cNvSpPr txBox="1">
              <a:spLocks noChangeArrowheads="1"/>
            </p:cNvSpPr>
            <p:nvPr/>
          </p:nvSpPr>
          <p:spPr bwMode="auto">
            <a:xfrm>
              <a:off x="1824" y="2256"/>
              <a:ext cx="720" cy="192"/>
            </a:xfrm>
            <a:prstGeom prst="rect">
              <a:avLst/>
            </a:prstGeom>
            <a:noFill/>
            <a:ln w="12700" algn="ctr">
              <a:noFill/>
              <a:miter lim="800000"/>
              <a:headEnd/>
              <a:tailEnd/>
            </a:ln>
          </p:spPr>
          <p:txBody>
            <a:bodyPr>
              <a:spAutoFit/>
            </a:bodyPr>
            <a:lstStyle/>
            <a:p>
              <a:r>
                <a:rPr lang="en-US" sz="1400"/>
                <a:t>12/08/1955</a:t>
              </a:r>
            </a:p>
          </p:txBody>
        </p:sp>
        <p:sp>
          <p:nvSpPr>
            <p:cNvPr id="6206" name="Text Box 22"/>
            <p:cNvSpPr txBox="1">
              <a:spLocks noChangeArrowheads="1"/>
            </p:cNvSpPr>
            <p:nvPr/>
          </p:nvSpPr>
          <p:spPr bwMode="auto">
            <a:xfrm>
              <a:off x="2544" y="2256"/>
              <a:ext cx="864" cy="192"/>
            </a:xfrm>
            <a:prstGeom prst="rect">
              <a:avLst/>
            </a:prstGeom>
            <a:noFill/>
            <a:ln w="12700" algn="ctr">
              <a:noFill/>
              <a:miter lim="800000"/>
              <a:headEnd/>
              <a:tailEnd/>
            </a:ln>
          </p:spPr>
          <p:txBody>
            <a:bodyPr>
              <a:spAutoFit/>
            </a:bodyPr>
            <a:lstStyle/>
            <a:p>
              <a:r>
                <a:rPr lang="en-US" sz="1400"/>
                <a:t>638 NVC Q5</a:t>
              </a:r>
            </a:p>
          </p:txBody>
        </p:sp>
        <p:sp>
          <p:nvSpPr>
            <p:cNvPr id="6207" name="Text Box 23"/>
            <p:cNvSpPr txBox="1">
              <a:spLocks noChangeArrowheads="1"/>
            </p:cNvSpPr>
            <p:nvPr/>
          </p:nvSpPr>
          <p:spPr bwMode="auto">
            <a:xfrm>
              <a:off x="3408" y="2256"/>
              <a:ext cx="480" cy="192"/>
            </a:xfrm>
            <a:prstGeom prst="rect">
              <a:avLst/>
            </a:prstGeom>
            <a:noFill/>
            <a:ln w="12700" algn="ctr">
              <a:noFill/>
              <a:miter lim="800000"/>
              <a:headEnd/>
              <a:tailEnd/>
            </a:ln>
          </p:spPr>
          <p:txBody>
            <a:bodyPr>
              <a:spAutoFit/>
            </a:bodyPr>
            <a:lstStyle/>
            <a:p>
              <a:r>
                <a:rPr lang="en-US" sz="1400"/>
                <a:t>Nam</a:t>
              </a:r>
            </a:p>
          </p:txBody>
        </p:sp>
        <p:sp>
          <p:nvSpPr>
            <p:cNvPr id="6208" name="Text Box 24"/>
            <p:cNvSpPr txBox="1">
              <a:spLocks noChangeArrowheads="1"/>
            </p:cNvSpPr>
            <p:nvPr/>
          </p:nvSpPr>
          <p:spPr bwMode="auto">
            <a:xfrm>
              <a:off x="3888" y="2256"/>
              <a:ext cx="672" cy="192"/>
            </a:xfrm>
            <a:prstGeom prst="rect">
              <a:avLst/>
            </a:prstGeom>
            <a:noFill/>
            <a:ln w="12700" algn="ctr">
              <a:noFill/>
              <a:miter lim="800000"/>
              <a:headEnd/>
              <a:tailEnd/>
            </a:ln>
          </p:spPr>
          <p:txBody>
            <a:bodyPr>
              <a:spAutoFit/>
            </a:bodyPr>
            <a:lstStyle/>
            <a:p>
              <a:r>
                <a:rPr lang="en-US" sz="1400"/>
                <a:t>40000</a:t>
              </a:r>
            </a:p>
          </p:txBody>
        </p:sp>
        <p:sp>
          <p:nvSpPr>
            <p:cNvPr id="6209" name="Text Box 26"/>
            <p:cNvSpPr txBox="1">
              <a:spLocks noChangeArrowheads="1"/>
            </p:cNvSpPr>
            <p:nvPr/>
          </p:nvSpPr>
          <p:spPr bwMode="auto">
            <a:xfrm>
              <a:off x="528" y="2448"/>
              <a:ext cx="624" cy="192"/>
            </a:xfrm>
            <a:prstGeom prst="rect">
              <a:avLst/>
            </a:prstGeom>
            <a:noFill/>
            <a:ln w="12700" algn="ctr">
              <a:noFill/>
              <a:miter lim="800000"/>
              <a:headEnd/>
              <a:tailEnd/>
            </a:ln>
          </p:spPr>
          <p:txBody>
            <a:bodyPr>
              <a:spAutoFit/>
            </a:bodyPr>
            <a:lstStyle/>
            <a:p>
              <a:r>
                <a:rPr lang="en-US" sz="1400"/>
                <a:t>Hang</a:t>
              </a:r>
            </a:p>
          </p:txBody>
        </p:sp>
        <p:sp>
          <p:nvSpPr>
            <p:cNvPr id="6210" name="Text Box 27"/>
            <p:cNvSpPr txBox="1">
              <a:spLocks noChangeArrowheads="1"/>
            </p:cNvSpPr>
            <p:nvPr/>
          </p:nvSpPr>
          <p:spPr bwMode="auto">
            <a:xfrm>
              <a:off x="1152" y="2448"/>
              <a:ext cx="672" cy="192"/>
            </a:xfrm>
            <a:prstGeom prst="rect">
              <a:avLst/>
            </a:prstGeom>
            <a:noFill/>
            <a:ln w="12700" algn="ctr">
              <a:noFill/>
              <a:miter lim="800000"/>
              <a:headEnd/>
              <a:tailEnd/>
            </a:ln>
          </p:spPr>
          <p:txBody>
            <a:bodyPr>
              <a:spAutoFit/>
            </a:bodyPr>
            <a:lstStyle/>
            <a:p>
              <a:r>
                <a:rPr lang="en-US" sz="1400"/>
                <a:t>Bui</a:t>
              </a:r>
            </a:p>
          </p:txBody>
        </p:sp>
        <p:sp>
          <p:nvSpPr>
            <p:cNvPr id="6211" name="Text Box 28"/>
            <p:cNvSpPr txBox="1">
              <a:spLocks noChangeArrowheads="1"/>
            </p:cNvSpPr>
            <p:nvPr/>
          </p:nvSpPr>
          <p:spPr bwMode="auto">
            <a:xfrm>
              <a:off x="1824" y="2448"/>
              <a:ext cx="720" cy="192"/>
            </a:xfrm>
            <a:prstGeom prst="rect">
              <a:avLst/>
            </a:prstGeom>
            <a:noFill/>
            <a:ln w="12700" algn="ctr">
              <a:noFill/>
              <a:miter lim="800000"/>
              <a:headEnd/>
              <a:tailEnd/>
            </a:ln>
          </p:spPr>
          <p:txBody>
            <a:bodyPr>
              <a:spAutoFit/>
            </a:bodyPr>
            <a:lstStyle/>
            <a:p>
              <a:r>
                <a:rPr lang="en-US" sz="1400"/>
                <a:t>07/19/1968</a:t>
              </a:r>
            </a:p>
          </p:txBody>
        </p:sp>
        <p:sp>
          <p:nvSpPr>
            <p:cNvPr id="6212" name="Text Box 29"/>
            <p:cNvSpPr txBox="1">
              <a:spLocks noChangeArrowheads="1"/>
            </p:cNvSpPr>
            <p:nvPr/>
          </p:nvSpPr>
          <p:spPr bwMode="auto">
            <a:xfrm>
              <a:off x="2544" y="2448"/>
              <a:ext cx="864" cy="192"/>
            </a:xfrm>
            <a:prstGeom prst="rect">
              <a:avLst/>
            </a:prstGeom>
            <a:noFill/>
            <a:ln w="12700" algn="ctr">
              <a:noFill/>
              <a:miter lim="800000"/>
              <a:headEnd/>
              <a:tailEnd/>
            </a:ln>
          </p:spPr>
          <p:txBody>
            <a:bodyPr>
              <a:spAutoFit/>
            </a:bodyPr>
            <a:lstStyle/>
            <a:p>
              <a:r>
                <a:rPr lang="en-US" sz="1400"/>
                <a:t>332 NTH Q1</a:t>
              </a:r>
            </a:p>
          </p:txBody>
        </p:sp>
        <p:sp>
          <p:nvSpPr>
            <p:cNvPr id="6213" name="Text Box 30"/>
            <p:cNvSpPr txBox="1">
              <a:spLocks noChangeArrowheads="1"/>
            </p:cNvSpPr>
            <p:nvPr/>
          </p:nvSpPr>
          <p:spPr bwMode="auto">
            <a:xfrm>
              <a:off x="3408" y="2448"/>
              <a:ext cx="480" cy="192"/>
            </a:xfrm>
            <a:prstGeom prst="rect">
              <a:avLst/>
            </a:prstGeom>
            <a:noFill/>
            <a:ln w="12700" algn="ctr">
              <a:noFill/>
              <a:miter lim="800000"/>
              <a:headEnd/>
              <a:tailEnd/>
            </a:ln>
          </p:spPr>
          <p:txBody>
            <a:bodyPr>
              <a:spAutoFit/>
            </a:bodyPr>
            <a:lstStyle/>
            <a:p>
              <a:r>
                <a:rPr lang="en-US" sz="1400"/>
                <a:t>Nu</a:t>
              </a:r>
            </a:p>
          </p:txBody>
        </p:sp>
        <p:sp>
          <p:nvSpPr>
            <p:cNvPr id="6214" name="Text Box 31"/>
            <p:cNvSpPr txBox="1">
              <a:spLocks noChangeArrowheads="1"/>
            </p:cNvSpPr>
            <p:nvPr/>
          </p:nvSpPr>
          <p:spPr bwMode="auto">
            <a:xfrm>
              <a:off x="3888" y="2448"/>
              <a:ext cx="672" cy="192"/>
            </a:xfrm>
            <a:prstGeom prst="rect">
              <a:avLst/>
            </a:prstGeom>
            <a:noFill/>
            <a:ln w="12700" algn="ctr">
              <a:noFill/>
              <a:miter lim="800000"/>
              <a:headEnd/>
              <a:tailEnd/>
            </a:ln>
          </p:spPr>
          <p:txBody>
            <a:bodyPr>
              <a:spAutoFit/>
            </a:bodyPr>
            <a:lstStyle/>
            <a:p>
              <a:r>
                <a:rPr lang="en-US" sz="1400"/>
                <a:t>25000</a:t>
              </a:r>
            </a:p>
          </p:txBody>
        </p:sp>
        <p:sp>
          <p:nvSpPr>
            <p:cNvPr id="6215" name="Text Box 33"/>
            <p:cNvSpPr txBox="1">
              <a:spLocks noChangeArrowheads="1"/>
            </p:cNvSpPr>
            <p:nvPr/>
          </p:nvSpPr>
          <p:spPr bwMode="auto">
            <a:xfrm>
              <a:off x="528" y="2640"/>
              <a:ext cx="624" cy="192"/>
            </a:xfrm>
            <a:prstGeom prst="rect">
              <a:avLst/>
            </a:prstGeom>
            <a:noFill/>
            <a:ln w="12700" algn="ctr">
              <a:noFill/>
              <a:miter lim="800000"/>
              <a:headEnd/>
              <a:tailEnd/>
            </a:ln>
          </p:spPr>
          <p:txBody>
            <a:bodyPr>
              <a:spAutoFit/>
            </a:bodyPr>
            <a:lstStyle/>
            <a:p>
              <a:r>
                <a:rPr lang="en-US" sz="1400"/>
                <a:t>Nhu</a:t>
              </a:r>
            </a:p>
          </p:txBody>
        </p:sp>
        <p:sp>
          <p:nvSpPr>
            <p:cNvPr id="6216" name="Text Box 34"/>
            <p:cNvSpPr txBox="1">
              <a:spLocks noChangeArrowheads="1"/>
            </p:cNvSpPr>
            <p:nvPr/>
          </p:nvSpPr>
          <p:spPr bwMode="auto">
            <a:xfrm>
              <a:off x="1152" y="2640"/>
              <a:ext cx="672" cy="192"/>
            </a:xfrm>
            <a:prstGeom prst="rect">
              <a:avLst/>
            </a:prstGeom>
            <a:noFill/>
            <a:ln w="12700" algn="ctr">
              <a:noFill/>
              <a:miter lim="800000"/>
              <a:headEnd/>
              <a:tailEnd/>
            </a:ln>
          </p:spPr>
          <p:txBody>
            <a:bodyPr>
              <a:spAutoFit/>
            </a:bodyPr>
            <a:lstStyle/>
            <a:p>
              <a:r>
                <a:rPr lang="en-US" sz="1400"/>
                <a:t>Le</a:t>
              </a:r>
            </a:p>
          </p:txBody>
        </p:sp>
        <p:sp>
          <p:nvSpPr>
            <p:cNvPr id="6217" name="Text Box 35"/>
            <p:cNvSpPr txBox="1">
              <a:spLocks noChangeArrowheads="1"/>
            </p:cNvSpPr>
            <p:nvPr/>
          </p:nvSpPr>
          <p:spPr bwMode="auto">
            <a:xfrm>
              <a:off x="1824" y="2640"/>
              <a:ext cx="720" cy="192"/>
            </a:xfrm>
            <a:prstGeom prst="rect">
              <a:avLst/>
            </a:prstGeom>
            <a:noFill/>
            <a:ln w="12700" algn="ctr">
              <a:noFill/>
              <a:miter lim="800000"/>
              <a:headEnd/>
              <a:tailEnd/>
            </a:ln>
          </p:spPr>
          <p:txBody>
            <a:bodyPr>
              <a:spAutoFit/>
            </a:bodyPr>
            <a:lstStyle/>
            <a:p>
              <a:r>
                <a:rPr lang="en-US" sz="1400"/>
                <a:t>06/20/1951</a:t>
              </a:r>
            </a:p>
          </p:txBody>
        </p:sp>
        <p:sp>
          <p:nvSpPr>
            <p:cNvPr id="6218" name="Text Box 36"/>
            <p:cNvSpPr txBox="1">
              <a:spLocks noChangeArrowheads="1"/>
            </p:cNvSpPr>
            <p:nvPr/>
          </p:nvSpPr>
          <p:spPr bwMode="auto">
            <a:xfrm>
              <a:off x="2544" y="2640"/>
              <a:ext cx="864" cy="192"/>
            </a:xfrm>
            <a:prstGeom prst="rect">
              <a:avLst/>
            </a:prstGeom>
            <a:noFill/>
            <a:ln w="12700" algn="ctr">
              <a:noFill/>
              <a:miter lim="800000"/>
              <a:headEnd/>
              <a:tailEnd/>
            </a:ln>
          </p:spPr>
          <p:txBody>
            <a:bodyPr>
              <a:spAutoFit/>
            </a:bodyPr>
            <a:lstStyle/>
            <a:p>
              <a:r>
                <a:rPr lang="en-US" sz="1400"/>
                <a:t>291 HVH QPN</a:t>
              </a:r>
            </a:p>
          </p:txBody>
        </p:sp>
        <p:sp>
          <p:nvSpPr>
            <p:cNvPr id="6219" name="Text Box 37"/>
            <p:cNvSpPr txBox="1">
              <a:spLocks noChangeArrowheads="1"/>
            </p:cNvSpPr>
            <p:nvPr/>
          </p:nvSpPr>
          <p:spPr bwMode="auto">
            <a:xfrm>
              <a:off x="3408" y="2640"/>
              <a:ext cx="480" cy="192"/>
            </a:xfrm>
            <a:prstGeom prst="rect">
              <a:avLst/>
            </a:prstGeom>
            <a:noFill/>
            <a:ln w="12700" algn="ctr">
              <a:noFill/>
              <a:miter lim="800000"/>
              <a:headEnd/>
              <a:tailEnd/>
            </a:ln>
          </p:spPr>
          <p:txBody>
            <a:bodyPr>
              <a:spAutoFit/>
            </a:bodyPr>
            <a:lstStyle/>
            <a:p>
              <a:r>
                <a:rPr lang="en-US" sz="1400"/>
                <a:t>Nu</a:t>
              </a:r>
            </a:p>
          </p:txBody>
        </p:sp>
        <p:sp>
          <p:nvSpPr>
            <p:cNvPr id="6220" name="Text Box 38"/>
            <p:cNvSpPr txBox="1">
              <a:spLocks noChangeArrowheads="1"/>
            </p:cNvSpPr>
            <p:nvPr/>
          </p:nvSpPr>
          <p:spPr bwMode="auto">
            <a:xfrm>
              <a:off x="3888" y="2640"/>
              <a:ext cx="672" cy="192"/>
            </a:xfrm>
            <a:prstGeom prst="rect">
              <a:avLst/>
            </a:prstGeom>
            <a:noFill/>
            <a:ln w="12700" algn="ctr">
              <a:noFill/>
              <a:miter lim="800000"/>
              <a:headEnd/>
              <a:tailEnd/>
            </a:ln>
          </p:spPr>
          <p:txBody>
            <a:bodyPr>
              <a:spAutoFit/>
            </a:bodyPr>
            <a:lstStyle/>
            <a:p>
              <a:r>
                <a:rPr lang="en-US" sz="1400"/>
                <a:t>43000</a:t>
              </a:r>
            </a:p>
          </p:txBody>
        </p:sp>
        <p:sp>
          <p:nvSpPr>
            <p:cNvPr id="6221" name="Text Box 39"/>
            <p:cNvSpPr txBox="1">
              <a:spLocks noChangeArrowheads="1"/>
            </p:cNvSpPr>
            <p:nvPr/>
          </p:nvSpPr>
          <p:spPr bwMode="auto">
            <a:xfrm>
              <a:off x="4560" y="2640"/>
              <a:ext cx="672" cy="192"/>
            </a:xfrm>
            <a:prstGeom prst="rect">
              <a:avLst/>
            </a:prstGeom>
            <a:noFill/>
            <a:ln w="12700" algn="ctr">
              <a:noFill/>
              <a:miter lim="800000"/>
              <a:headEnd/>
              <a:tailEnd/>
            </a:ln>
          </p:spPr>
          <p:txBody>
            <a:bodyPr>
              <a:spAutoFit/>
            </a:bodyPr>
            <a:lstStyle/>
            <a:p>
              <a:r>
                <a:rPr lang="en-US" sz="1400"/>
                <a:t>4</a:t>
              </a:r>
            </a:p>
          </p:txBody>
        </p:sp>
        <p:sp>
          <p:nvSpPr>
            <p:cNvPr id="6222" name="Text Box 40"/>
            <p:cNvSpPr txBox="1">
              <a:spLocks noChangeArrowheads="1"/>
            </p:cNvSpPr>
            <p:nvPr/>
          </p:nvSpPr>
          <p:spPr bwMode="auto">
            <a:xfrm>
              <a:off x="528" y="2832"/>
              <a:ext cx="624" cy="192"/>
            </a:xfrm>
            <a:prstGeom prst="rect">
              <a:avLst/>
            </a:prstGeom>
            <a:noFill/>
            <a:ln w="12700" algn="ctr">
              <a:noFill/>
              <a:miter lim="800000"/>
              <a:headEnd/>
              <a:tailEnd/>
            </a:ln>
          </p:spPr>
          <p:txBody>
            <a:bodyPr>
              <a:spAutoFit/>
            </a:bodyPr>
            <a:lstStyle/>
            <a:p>
              <a:r>
                <a:rPr lang="en-US" sz="1400"/>
                <a:t>Hung</a:t>
              </a:r>
            </a:p>
          </p:txBody>
        </p:sp>
        <p:sp>
          <p:nvSpPr>
            <p:cNvPr id="6223" name="Text Box 41"/>
            <p:cNvSpPr txBox="1">
              <a:spLocks noChangeArrowheads="1"/>
            </p:cNvSpPr>
            <p:nvPr/>
          </p:nvSpPr>
          <p:spPr bwMode="auto">
            <a:xfrm>
              <a:off x="1152" y="2832"/>
              <a:ext cx="672" cy="192"/>
            </a:xfrm>
            <a:prstGeom prst="rect">
              <a:avLst/>
            </a:prstGeom>
            <a:noFill/>
            <a:ln w="12700" algn="ctr">
              <a:noFill/>
              <a:miter lim="800000"/>
              <a:headEnd/>
              <a:tailEnd/>
            </a:ln>
          </p:spPr>
          <p:txBody>
            <a:bodyPr>
              <a:spAutoFit/>
            </a:bodyPr>
            <a:lstStyle/>
            <a:p>
              <a:r>
                <a:rPr lang="en-US" sz="1400"/>
                <a:t>Nguyen</a:t>
              </a:r>
            </a:p>
          </p:txBody>
        </p:sp>
        <p:sp>
          <p:nvSpPr>
            <p:cNvPr id="6224" name="Text Box 42"/>
            <p:cNvSpPr txBox="1">
              <a:spLocks noChangeArrowheads="1"/>
            </p:cNvSpPr>
            <p:nvPr/>
          </p:nvSpPr>
          <p:spPr bwMode="auto">
            <a:xfrm>
              <a:off x="1824" y="2832"/>
              <a:ext cx="720" cy="192"/>
            </a:xfrm>
            <a:prstGeom prst="rect">
              <a:avLst/>
            </a:prstGeom>
            <a:noFill/>
            <a:ln w="12700" algn="ctr">
              <a:noFill/>
              <a:miter lim="800000"/>
              <a:headEnd/>
              <a:tailEnd/>
            </a:ln>
          </p:spPr>
          <p:txBody>
            <a:bodyPr>
              <a:spAutoFit/>
            </a:bodyPr>
            <a:lstStyle/>
            <a:p>
              <a:r>
                <a:rPr lang="en-US" sz="1400"/>
                <a:t>09/15/1962</a:t>
              </a:r>
            </a:p>
          </p:txBody>
        </p:sp>
        <p:sp>
          <p:nvSpPr>
            <p:cNvPr id="6225" name="Text Box 43"/>
            <p:cNvSpPr txBox="1">
              <a:spLocks noChangeArrowheads="1"/>
            </p:cNvSpPr>
            <p:nvPr/>
          </p:nvSpPr>
          <p:spPr bwMode="auto">
            <a:xfrm>
              <a:off x="2544" y="2832"/>
              <a:ext cx="864" cy="192"/>
            </a:xfrm>
            <a:prstGeom prst="rect">
              <a:avLst/>
            </a:prstGeom>
            <a:noFill/>
            <a:ln w="12700" algn="ctr">
              <a:noFill/>
              <a:miter lim="800000"/>
              <a:headEnd/>
              <a:tailEnd/>
            </a:ln>
          </p:spPr>
          <p:txBody>
            <a:bodyPr>
              <a:spAutoFit/>
            </a:bodyPr>
            <a:lstStyle/>
            <a:p>
              <a:r>
                <a:rPr lang="en-US" sz="1400"/>
                <a:t>Ba Ria VT</a:t>
              </a:r>
            </a:p>
          </p:txBody>
        </p:sp>
        <p:sp>
          <p:nvSpPr>
            <p:cNvPr id="6226" name="Text Box 44"/>
            <p:cNvSpPr txBox="1">
              <a:spLocks noChangeArrowheads="1"/>
            </p:cNvSpPr>
            <p:nvPr/>
          </p:nvSpPr>
          <p:spPr bwMode="auto">
            <a:xfrm>
              <a:off x="3408" y="2832"/>
              <a:ext cx="480" cy="192"/>
            </a:xfrm>
            <a:prstGeom prst="rect">
              <a:avLst/>
            </a:prstGeom>
            <a:noFill/>
            <a:ln w="12700" algn="ctr">
              <a:noFill/>
              <a:miter lim="800000"/>
              <a:headEnd/>
              <a:tailEnd/>
            </a:ln>
          </p:spPr>
          <p:txBody>
            <a:bodyPr>
              <a:spAutoFit/>
            </a:bodyPr>
            <a:lstStyle/>
            <a:p>
              <a:r>
                <a:rPr lang="en-US" sz="1400"/>
                <a:t>Nam</a:t>
              </a:r>
            </a:p>
          </p:txBody>
        </p:sp>
        <p:sp>
          <p:nvSpPr>
            <p:cNvPr id="6227" name="Text Box 45"/>
            <p:cNvSpPr txBox="1">
              <a:spLocks noChangeArrowheads="1"/>
            </p:cNvSpPr>
            <p:nvPr/>
          </p:nvSpPr>
          <p:spPr bwMode="auto">
            <a:xfrm>
              <a:off x="3888" y="2832"/>
              <a:ext cx="672" cy="192"/>
            </a:xfrm>
            <a:prstGeom prst="rect">
              <a:avLst/>
            </a:prstGeom>
            <a:noFill/>
            <a:ln w="12700" algn="ctr">
              <a:noFill/>
              <a:miter lim="800000"/>
              <a:headEnd/>
              <a:tailEnd/>
            </a:ln>
          </p:spPr>
          <p:txBody>
            <a:bodyPr>
              <a:spAutoFit/>
            </a:bodyPr>
            <a:lstStyle/>
            <a:p>
              <a:r>
                <a:rPr lang="en-US" sz="1400"/>
                <a:t>38000</a:t>
              </a:r>
            </a:p>
          </p:txBody>
        </p:sp>
        <p:sp>
          <p:nvSpPr>
            <p:cNvPr id="6228" name="Text Box 46"/>
            <p:cNvSpPr txBox="1">
              <a:spLocks noChangeArrowheads="1"/>
            </p:cNvSpPr>
            <p:nvPr/>
          </p:nvSpPr>
          <p:spPr bwMode="auto">
            <a:xfrm>
              <a:off x="4560" y="2832"/>
              <a:ext cx="672" cy="192"/>
            </a:xfrm>
            <a:prstGeom prst="rect">
              <a:avLst/>
            </a:prstGeom>
            <a:noFill/>
            <a:ln w="12700" algn="ctr">
              <a:noFill/>
              <a:miter lim="800000"/>
              <a:headEnd/>
              <a:tailEnd/>
            </a:ln>
          </p:spPr>
          <p:txBody>
            <a:bodyPr>
              <a:spAutoFit/>
            </a:bodyPr>
            <a:lstStyle/>
            <a:p>
              <a:r>
                <a:rPr lang="en-US" sz="1400"/>
                <a:t>5</a:t>
              </a:r>
            </a:p>
          </p:txBody>
        </p:sp>
      </p:grpSp>
      <p:grpSp>
        <p:nvGrpSpPr>
          <p:cNvPr id="3" name="Group 60"/>
          <p:cNvGrpSpPr>
            <a:grpSpLocks/>
          </p:cNvGrpSpPr>
          <p:nvPr/>
        </p:nvGrpSpPr>
        <p:grpSpPr bwMode="auto">
          <a:xfrm>
            <a:off x="838200" y="5181600"/>
            <a:ext cx="7467600" cy="304800"/>
            <a:chOff x="528" y="2832"/>
            <a:chExt cx="4704" cy="192"/>
          </a:xfrm>
        </p:grpSpPr>
        <p:sp>
          <p:nvSpPr>
            <p:cNvPr id="6175" name="Text Box 47"/>
            <p:cNvSpPr txBox="1">
              <a:spLocks noChangeArrowheads="1"/>
            </p:cNvSpPr>
            <p:nvPr/>
          </p:nvSpPr>
          <p:spPr bwMode="auto">
            <a:xfrm>
              <a:off x="528" y="2832"/>
              <a:ext cx="624" cy="192"/>
            </a:xfrm>
            <a:prstGeom prst="rect">
              <a:avLst/>
            </a:prstGeom>
            <a:noFill/>
            <a:ln w="12700" algn="ctr">
              <a:noFill/>
              <a:miter lim="800000"/>
              <a:headEnd/>
              <a:tailEnd/>
            </a:ln>
          </p:spPr>
          <p:txBody>
            <a:bodyPr>
              <a:spAutoFit/>
            </a:bodyPr>
            <a:lstStyle/>
            <a:p>
              <a:r>
                <a:rPr lang="en-US" sz="1400">
                  <a:solidFill>
                    <a:srgbClr val="CC0000"/>
                  </a:solidFill>
                </a:rPr>
                <a:t>Quang</a:t>
              </a:r>
            </a:p>
          </p:txBody>
        </p:sp>
        <p:sp>
          <p:nvSpPr>
            <p:cNvPr id="6176" name="Text Box 48"/>
            <p:cNvSpPr txBox="1">
              <a:spLocks noChangeArrowheads="1"/>
            </p:cNvSpPr>
            <p:nvPr/>
          </p:nvSpPr>
          <p:spPr bwMode="auto">
            <a:xfrm>
              <a:off x="1152" y="2832"/>
              <a:ext cx="672" cy="192"/>
            </a:xfrm>
            <a:prstGeom prst="rect">
              <a:avLst/>
            </a:prstGeom>
            <a:noFill/>
            <a:ln w="12700" algn="ctr">
              <a:noFill/>
              <a:miter lim="800000"/>
              <a:headEnd/>
              <a:tailEnd/>
            </a:ln>
          </p:spPr>
          <p:txBody>
            <a:bodyPr>
              <a:spAutoFit/>
            </a:bodyPr>
            <a:lstStyle/>
            <a:p>
              <a:r>
                <a:rPr lang="en-US" sz="1400">
                  <a:solidFill>
                    <a:srgbClr val="CC0000"/>
                  </a:solidFill>
                </a:rPr>
                <a:t>Pham</a:t>
              </a:r>
            </a:p>
          </p:txBody>
        </p:sp>
        <p:sp>
          <p:nvSpPr>
            <p:cNvPr id="6177" name="Text Box 49"/>
            <p:cNvSpPr txBox="1">
              <a:spLocks noChangeArrowheads="1"/>
            </p:cNvSpPr>
            <p:nvPr/>
          </p:nvSpPr>
          <p:spPr bwMode="auto">
            <a:xfrm>
              <a:off x="1824" y="2832"/>
              <a:ext cx="720" cy="192"/>
            </a:xfrm>
            <a:prstGeom prst="rect">
              <a:avLst/>
            </a:prstGeom>
            <a:noFill/>
            <a:ln w="12700" algn="ctr">
              <a:noFill/>
              <a:miter lim="800000"/>
              <a:headEnd/>
              <a:tailEnd/>
            </a:ln>
          </p:spPr>
          <p:txBody>
            <a:bodyPr>
              <a:spAutoFit/>
            </a:bodyPr>
            <a:lstStyle/>
            <a:p>
              <a:r>
                <a:rPr lang="en-US" sz="1400">
                  <a:solidFill>
                    <a:srgbClr val="CC0000"/>
                  </a:solidFill>
                </a:rPr>
                <a:t>11/10/1937</a:t>
              </a:r>
            </a:p>
          </p:txBody>
        </p:sp>
        <p:sp>
          <p:nvSpPr>
            <p:cNvPr id="6178" name="Text Box 50"/>
            <p:cNvSpPr txBox="1">
              <a:spLocks noChangeArrowheads="1"/>
            </p:cNvSpPr>
            <p:nvPr/>
          </p:nvSpPr>
          <p:spPr bwMode="auto">
            <a:xfrm>
              <a:off x="2544" y="2832"/>
              <a:ext cx="864" cy="192"/>
            </a:xfrm>
            <a:prstGeom prst="rect">
              <a:avLst/>
            </a:prstGeom>
            <a:noFill/>
            <a:ln w="12700" algn="ctr">
              <a:noFill/>
              <a:miter lim="800000"/>
              <a:headEnd/>
              <a:tailEnd/>
            </a:ln>
          </p:spPr>
          <p:txBody>
            <a:bodyPr>
              <a:spAutoFit/>
            </a:bodyPr>
            <a:lstStyle/>
            <a:p>
              <a:r>
                <a:rPr lang="en-US" sz="1400">
                  <a:solidFill>
                    <a:srgbClr val="CC0000"/>
                  </a:solidFill>
                </a:rPr>
                <a:t>450 TV HN</a:t>
              </a:r>
            </a:p>
          </p:txBody>
        </p:sp>
        <p:sp>
          <p:nvSpPr>
            <p:cNvPr id="6179" name="Text Box 51"/>
            <p:cNvSpPr txBox="1">
              <a:spLocks noChangeArrowheads="1"/>
            </p:cNvSpPr>
            <p:nvPr/>
          </p:nvSpPr>
          <p:spPr bwMode="auto">
            <a:xfrm>
              <a:off x="3408" y="2832"/>
              <a:ext cx="480" cy="192"/>
            </a:xfrm>
            <a:prstGeom prst="rect">
              <a:avLst/>
            </a:prstGeom>
            <a:noFill/>
            <a:ln w="12700" algn="ctr">
              <a:noFill/>
              <a:miter lim="800000"/>
              <a:headEnd/>
              <a:tailEnd/>
            </a:ln>
          </p:spPr>
          <p:txBody>
            <a:bodyPr>
              <a:spAutoFit/>
            </a:bodyPr>
            <a:lstStyle/>
            <a:p>
              <a:r>
                <a:rPr lang="en-US" sz="1400">
                  <a:solidFill>
                    <a:srgbClr val="CC0000"/>
                  </a:solidFill>
                </a:rPr>
                <a:t>Nam</a:t>
              </a:r>
            </a:p>
          </p:txBody>
        </p:sp>
        <p:sp>
          <p:nvSpPr>
            <p:cNvPr id="6180" name="Text Box 52"/>
            <p:cNvSpPr txBox="1">
              <a:spLocks noChangeArrowheads="1"/>
            </p:cNvSpPr>
            <p:nvPr/>
          </p:nvSpPr>
          <p:spPr bwMode="auto">
            <a:xfrm>
              <a:off x="3888" y="2832"/>
              <a:ext cx="672" cy="192"/>
            </a:xfrm>
            <a:prstGeom prst="rect">
              <a:avLst/>
            </a:prstGeom>
            <a:noFill/>
            <a:ln w="12700" algn="ctr">
              <a:noFill/>
              <a:miter lim="800000"/>
              <a:headEnd/>
              <a:tailEnd/>
            </a:ln>
          </p:spPr>
          <p:txBody>
            <a:bodyPr>
              <a:spAutoFit/>
            </a:bodyPr>
            <a:lstStyle/>
            <a:p>
              <a:r>
                <a:rPr lang="en-US" sz="1400">
                  <a:solidFill>
                    <a:srgbClr val="CC0000"/>
                  </a:solidFill>
                </a:rPr>
                <a:t>55000</a:t>
              </a:r>
            </a:p>
          </p:txBody>
        </p:sp>
        <p:sp>
          <p:nvSpPr>
            <p:cNvPr id="6181" name="Text Box 53"/>
            <p:cNvSpPr txBox="1">
              <a:spLocks noChangeArrowheads="1"/>
            </p:cNvSpPr>
            <p:nvPr/>
          </p:nvSpPr>
          <p:spPr bwMode="auto">
            <a:xfrm>
              <a:off x="4560" y="2832"/>
              <a:ext cx="672" cy="192"/>
            </a:xfrm>
            <a:prstGeom prst="rect">
              <a:avLst/>
            </a:prstGeom>
            <a:noFill/>
            <a:ln w="12700" algn="ctr">
              <a:noFill/>
              <a:miter lim="800000"/>
              <a:headEnd/>
              <a:tailEnd/>
            </a:ln>
          </p:spPr>
          <p:txBody>
            <a:bodyPr>
              <a:spAutoFit/>
            </a:bodyPr>
            <a:lstStyle/>
            <a:p>
              <a:r>
                <a:rPr lang="en-US" sz="1400">
                  <a:solidFill>
                    <a:srgbClr val="CC0000"/>
                  </a:solidFill>
                </a:rPr>
                <a:t>1</a:t>
              </a:r>
            </a:p>
          </p:txBody>
        </p:sp>
        <p:sp>
          <p:nvSpPr>
            <p:cNvPr id="6182" name="Line 54"/>
            <p:cNvSpPr>
              <a:spLocks noChangeShapeType="1"/>
            </p:cNvSpPr>
            <p:nvPr/>
          </p:nvSpPr>
          <p:spPr bwMode="auto">
            <a:xfrm flipV="1">
              <a:off x="1152"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3" name="Line 55"/>
            <p:cNvSpPr>
              <a:spLocks noChangeShapeType="1"/>
            </p:cNvSpPr>
            <p:nvPr/>
          </p:nvSpPr>
          <p:spPr bwMode="auto">
            <a:xfrm flipV="1">
              <a:off x="1824"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4" name="Line 56"/>
            <p:cNvSpPr>
              <a:spLocks noChangeShapeType="1"/>
            </p:cNvSpPr>
            <p:nvPr/>
          </p:nvSpPr>
          <p:spPr bwMode="auto">
            <a:xfrm flipV="1">
              <a:off x="2544"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5" name="Line 57"/>
            <p:cNvSpPr>
              <a:spLocks noChangeShapeType="1"/>
            </p:cNvSpPr>
            <p:nvPr/>
          </p:nvSpPr>
          <p:spPr bwMode="auto">
            <a:xfrm flipV="1">
              <a:off x="3408"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6" name="Line 58"/>
            <p:cNvSpPr>
              <a:spLocks noChangeShapeType="1"/>
            </p:cNvSpPr>
            <p:nvPr/>
          </p:nvSpPr>
          <p:spPr bwMode="auto">
            <a:xfrm flipV="1">
              <a:off x="3888" y="2832"/>
              <a:ext cx="0" cy="144"/>
            </a:xfrm>
            <a:prstGeom prst="line">
              <a:avLst/>
            </a:prstGeom>
            <a:noFill/>
            <a:ln w="12700">
              <a:solidFill>
                <a:schemeClr val="tx1"/>
              </a:solidFill>
              <a:round/>
              <a:headEnd/>
              <a:tailEnd/>
            </a:ln>
          </p:spPr>
          <p:txBody>
            <a:bodyPr wrap="none" anchor="ctr">
              <a:spAutoFit/>
            </a:bodyPr>
            <a:lstStyle/>
            <a:p>
              <a:endParaRPr lang="vi-VN"/>
            </a:p>
          </p:txBody>
        </p:sp>
        <p:sp>
          <p:nvSpPr>
            <p:cNvPr id="6187" name="Line 59"/>
            <p:cNvSpPr>
              <a:spLocks noChangeShapeType="1"/>
            </p:cNvSpPr>
            <p:nvPr/>
          </p:nvSpPr>
          <p:spPr bwMode="auto">
            <a:xfrm flipV="1">
              <a:off x="4560" y="2832"/>
              <a:ext cx="0" cy="144"/>
            </a:xfrm>
            <a:prstGeom prst="line">
              <a:avLst/>
            </a:prstGeom>
            <a:noFill/>
            <a:ln w="12700">
              <a:solidFill>
                <a:schemeClr val="tx1"/>
              </a:solidFill>
              <a:round/>
              <a:headEnd/>
              <a:tailEnd/>
            </a:ln>
          </p:spPr>
          <p:txBody>
            <a:bodyPr wrap="none" anchor="ctr">
              <a:spAutoFit/>
            </a:bodyPr>
            <a:lstStyle/>
            <a:p>
              <a:endParaRPr lang="vi-VN"/>
            </a:p>
          </p:txBody>
        </p:sp>
      </p:grpSp>
      <p:sp>
        <p:nvSpPr>
          <p:cNvPr id="306239" name="Text Box 63"/>
          <p:cNvSpPr txBox="1">
            <a:spLocks noChangeArrowheads="1"/>
          </p:cNvSpPr>
          <p:nvPr/>
        </p:nvSpPr>
        <p:spPr bwMode="auto">
          <a:xfrm>
            <a:off x="7239000" y="3962400"/>
            <a:ext cx="1066800" cy="304800"/>
          </a:xfrm>
          <a:prstGeom prst="rect">
            <a:avLst/>
          </a:prstGeom>
          <a:noFill/>
          <a:ln w="12700" algn="ctr">
            <a:noFill/>
            <a:miter lim="800000"/>
            <a:headEnd/>
            <a:tailEnd/>
          </a:ln>
        </p:spPr>
        <p:txBody>
          <a:bodyPr>
            <a:spAutoFit/>
          </a:bodyPr>
          <a:lstStyle/>
          <a:p>
            <a:r>
              <a:rPr lang="en-US" sz="1400">
                <a:solidFill>
                  <a:srgbClr val="CC0000"/>
                </a:solidFill>
              </a:rPr>
              <a:t>1</a:t>
            </a:r>
          </a:p>
        </p:txBody>
      </p:sp>
      <p:sp>
        <p:nvSpPr>
          <p:cNvPr id="306265" name="Rectangle 89"/>
          <p:cNvSpPr>
            <a:spLocks noChangeArrowheads="1"/>
          </p:cNvSpPr>
          <p:nvPr/>
        </p:nvSpPr>
        <p:spPr bwMode="auto">
          <a:xfrm>
            <a:off x="304800" y="3429000"/>
            <a:ext cx="8839200" cy="2438400"/>
          </a:xfrm>
          <a:prstGeom prst="rect">
            <a:avLst/>
          </a:prstGeom>
          <a:solidFill>
            <a:schemeClr val="bg1">
              <a:alpha val="79999"/>
            </a:schemeClr>
          </a:solidFill>
          <a:ln w="12700" algn="ctr">
            <a:noFill/>
            <a:miter lim="800000"/>
            <a:headEnd/>
            <a:tailEnd/>
          </a:ln>
        </p:spPr>
        <p:txBody>
          <a:bodyPr anchor="ctr">
            <a:spAutoFit/>
          </a:bodyPr>
          <a:lstStyle/>
          <a:p>
            <a:endParaRPr lang="vi-VN"/>
          </a:p>
        </p:txBody>
      </p:sp>
      <p:grpSp>
        <p:nvGrpSpPr>
          <p:cNvPr id="4" name="Group 90"/>
          <p:cNvGrpSpPr>
            <a:grpSpLocks/>
          </p:cNvGrpSpPr>
          <p:nvPr/>
        </p:nvGrpSpPr>
        <p:grpSpPr bwMode="auto">
          <a:xfrm>
            <a:off x="838200" y="3810000"/>
            <a:ext cx="3200400" cy="1295400"/>
            <a:chOff x="528" y="2448"/>
            <a:chExt cx="2016" cy="816"/>
          </a:xfrm>
        </p:grpSpPr>
        <p:sp>
          <p:nvSpPr>
            <p:cNvPr id="6156" name="Text Box 65"/>
            <p:cNvSpPr txBox="1">
              <a:spLocks noChangeArrowheads="1"/>
            </p:cNvSpPr>
            <p:nvPr/>
          </p:nvSpPr>
          <p:spPr bwMode="auto">
            <a:xfrm>
              <a:off x="528" y="2496"/>
              <a:ext cx="624" cy="192"/>
            </a:xfrm>
            <a:prstGeom prst="rect">
              <a:avLst/>
            </a:prstGeom>
            <a:noFill/>
            <a:ln w="12700" algn="ctr">
              <a:noFill/>
              <a:miter lim="800000"/>
              <a:headEnd/>
              <a:tailEnd/>
            </a:ln>
          </p:spPr>
          <p:txBody>
            <a:bodyPr>
              <a:spAutoFit/>
            </a:bodyPr>
            <a:lstStyle/>
            <a:p>
              <a:r>
                <a:rPr lang="en-US" sz="1400"/>
                <a:t>Tung</a:t>
              </a:r>
            </a:p>
          </p:txBody>
        </p:sp>
        <p:sp>
          <p:nvSpPr>
            <p:cNvPr id="6157" name="Text Box 66"/>
            <p:cNvSpPr txBox="1">
              <a:spLocks noChangeArrowheads="1"/>
            </p:cNvSpPr>
            <p:nvPr/>
          </p:nvSpPr>
          <p:spPr bwMode="auto">
            <a:xfrm>
              <a:off x="1152" y="2496"/>
              <a:ext cx="672" cy="192"/>
            </a:xfrm>
            <a:prstGeom prst="rect">
              <a:avLst/>
            </a:prstGeom>
            <a:noFill/>
            <a:ln w="12700" algn="ctr">
              <a:noFill/>
              <a:miter lim="800000"/>
              <a:headEnd/>
              <a:tailEnd/>
            </a:ln>
          </p:spPr>
          <p:txBody>
            <a:bodyPr>
              <a:spAutoFit/>
            </a:bodyPr>
            <a:lstStyle/>
            <a:p>
              <a:r>
                <a:rPr lang="en-US" sz="1400"/>
                <a:t>Nguyen</a:t>
              </a:r>
            </a:p>
          </p:txBody>
        </p:sp>
        <p:sp>
          <p:nvSpPr>
            <p:cNvPr id="6158" name="Text Box 67"/>
            <p:cNvSpPr txBox="1">
              <a:spLocks noChangeArrowheads="1"/>
            </p:cNvSpPr>
            <p:nvPr/>
          </p:nvSpPr>
          <p:spPr bwMode="auto">
            <a:xfrm>
              <a:off x="1824" y="2496"/>
              <a:ext cx="720" cy="192"/>
            </a:xfrm>
            <a:prstGeom prst="rect">
              <a:avLst/>
            </a:prstGeom>
            <a:noFill/>
            <a:ln w="12700" algn="ctr">
              <a:noFill/>
              <a:miter lim="800000"/>
              <a:headEnd/>
              <a:tailEnd/>
            </a:ln>
          </p:spPr>
          <p:txBody>
            <a:bodyPr>
              <a:spAutoFit/>
            </a:bodyPr>
            <a:lstStyle/>
            <a:p>
              <a:r>
                <a:rPr lang="en-US" sz="1400"/>
                <a:t>12/08/1955</a:t>
              </a:r>
            </a:p>
          </p:txBody>
        </p:sp>
        <p:sp>
          <p:nvSpPr>
            <p:cNvPr id="6159" name="Text Box 68"/>
            <p:cNvSpPr txBox="1">
              <a:spLocks noChangeArrowheads="1"/>
            </p:cNvSpPr>
            <p:nvPr/>
          </p:nvSpPr>
          <p:spPr bwMode="auto">
            <a:xfrm>
              <a:off x="528" y="2688"/>
              <a:ext cx="624" cy="192"/>
            </a:xfrm>
            <a:prstGeom prst="rect">
              <a:avLst/>
            </a:prstGeom>
            <a:noFill/>
            <a:ln w="12700" algn="ctr">
              <a:noFill/>
              <a:miter lim="800000"/>
              <a:headEnd/>
              <a:tailEnd/>
            </a:ln>
          </p:spPr>
          <p:txBody>
            <a:bodyPr>
              <a:spAutoFit/>
            </a:bodyPr>
            <a:lstStyle/>
            <a:p>
              <a:r>
                <a:rPr lang="en-US" sz="1400"/>
                <a:t>Hang</a:t>
              </a:r>
            </a:p>
          </p:txBody>
        </p:sp>
        <p:sp>
          <p:nvSpPr>
            <p:cNvPr id="6160" name="Text Box 69"/>
            <p:cNvSpPr txBox="1">
              <a:spLocks noChangeArrowheads="1"/>
            </p:cNvSpPr>
            <p:nvPr/>
          </p:nvSpPr>
          <p:spPr bwMode="auto">
            <a:xfrm>
              <a:off x="1152" y="2688"/>
              <a:ext cx="672" cy="192"/>
            </a:xfrm>
            <a:prstGeom prst="rect">
              <a:avLst/>
            </a:prstGeom>
            <a:noFill/>
            <a:ln w="12700" algn="ctr">
              <a:noFill/>
              <a:miter lim="800000"/>
              <a:headEnd/>
              <a:tailEnd/>
            </a:ln>
          </p:spPr>
          <p:txBody>
            <a:bodyPr>
              <a:spAutoFit/>
            </a:bodyPr>
            <a:lstStyle/>
            <a:p>
              <a:r>
                <a:rPr lang="en-US" sz="1400"/>
                <a:t>Bui</a:t>
              </a:r>
            </a:p>
          </p:txBody>
        </p:sp>
        <p:sp>
          <p:nvSpPr>
            <p:cNvPr id="6161" name="Text Box 70"/>
            <p:cNvSpPr txBox="1">
              <a:spLocks noChangeArrowheads="1"/>
            </p:cNvSpPr>
            <p:nvPr/>
          </p:nvSpPr>
          <p:spPr bwMode="auto">
            <a:xfrm>
              <a:off x="1824" y="2688"/>
              <a:ext cx="720" cy="192"/>
            </a:xfrm>
            <a:prstGeom prst="rect">
              <a:avLst/>
            </a:prstGeom>
            <a:noFill/>
            <a:ln w="12700" algn="ctr">
              <a:noFill/>
              <a:miter lim="800000"/>
              <a:headEnd/>
              <a:tailEnd/>
            </a:ln>
          </p:spPr>
          <p:txBody>
            <a:bodyPr>
              <a:spAutoFit/>
            </a:bodyPr>
            <a:lstStyle/>
            <a:p>
              <a:r>
                <a:rPr lang="en-US" sz="1400"/>
                <a:t>07/19/1968</a:t>
              </a:r>
            </a:p>
          </p:txBody>
        </p:sp>
        <p:sp>
          <p:nvSpPr>
            <p:cNvPr id="6162" name="Text Box 71"/>
            <p:cNvSpPr txBox="1">
              <a:spLocks noChangeArrowheads="1"/>
            </p:cNvSpPr>
            <p:nvPr/>
          </p:nvSpPr>
          <p:spPr bwMode="auto">
            <a:xfrm>
              <a:off x="528" y="2880"/>
              <a:ext cx="624" cy="192"/>
            </a:xfrm>
            <a:prstGeom prst="rect">
              <a:avLst/>
            </a:prstGeom>
            <a:noFill/>
            <a:ln w="12700" algn="ctr">
              <a:noFill/>
              <a:miter lim="800000"/>
              <a:headEnd/>
              <a:tailEnd/>
            </a:ln>
          </p:spPr>
          <p:txBody>
            <a:bodyPr>
              <a:spAutoFit/>
            </a:bodyPr>
            <a:lstStyle/>
            <a:p>
              <a:r>
                <a:rPr lang="en-US" sz="1400"/>
                <a:t>Nhu</a:t>
              </a:r>
            </a:p>
          </p:txBody>
        </p:sp>
        <p:sp>
          <p:nvSpPr>
            <p:cNvPr id="6163" name="Text Box 72"/>
            <p:cNvSpPr txBox="1">
              <a:spLocks noChangeArrowheads="1"/>
            </p:cNvSpPr>
            <p:nvPr/>
          </p:nvSpPr>
          <p:spPr bwMode="auto">
            <a:xfrm>
              <a:off x="1152" y="2880"/>
              <a:ext cx="672" cy="192"/>
            </a:xfrm>
            <a:prstGeom prst="rect">
              <a:avLst/>
            </a:prstGeom>
            <a:noFill/>
            <a:ln w="12700" algn="ctr">
              <a:noFill/>
              <a:miter lim="800000"/>
              <a:headEnd/>
              <a:tailEnd/>
            </a:ln>
          </p:spPr>
          <p:txBody>
            <a:bodyPr>
              <a:spAutoFit/>
            </a:bodyPr>
            <a:lstStyle/>
            <a:p>
              <a:r>
                <a:rPr lang="en-US" sz="1400"/>
                <a:t>Le</a:t>
              </a:r>
            </a:p>
          </p:txBody>
        </p:sp>
        <p:sp>
          <p:nvSpPr>
            <p:cNvPr id="6164" name="Text Box 73"/>
            <p:cNvSpPr txBox="1">
              <a:spLocks noChangeArrowheads="1"/>
            </p:cNvSpPr>
            <p:nvPr/>
          </p:nvSpPr>
          <p:spPr bwMode="auto">
            <a:xfrm>
              <a:off x="1824" y="2880"/>
              <a:ext cx="720" cy="192"/>
            </a:xfrm>
            <a:prstGeom prst="rect">
              <a:avLst/>
            </a:prstGeom>
            <a:noFill/>
            <a:ln w="12700" algn="ctr">
              <a:noFill/>
              <a:miter lim="800000"/>
              <a:headEnd/>
              <a:tailEnd/>
            </a:ln>
          </p:spPr>
          <p:txBody>
            <a:bodyPr>
              <a:spAutoFit/>
            </a:bodyPr>
            <a:lstStyle/>
            <a:p>
              <a:r>
                <a:rPr lang="en-US" sz="1400"/>
                <a:t>06/20/1951</a:t>
              </a:r>
            </a:p>
          </p:txBody>
        </p:sp>
        <p:sp>
          <p:nvSpPr>
            <p:cNvPr id="6165" name="Text Box 74"/>
            <p:cNvSpPr txBox="1">
              <a:spLocks noChangeArrowheads="1"/>
            </p:cNvSpPr>
            <p:nvPr/>
          </p:nvSpPr>
          <p:spPr bwMode="auto">
            <a:xfrm>
              <a:off x="528" y="3072"/>
              <a:ext cx="624" cy="192"/>
            </a:xfrm>
            <a:prstGeom prst="rect">
              <a:avLst/>
            </a:prstGeom>
            <a:noFill/>
            <a:ln w="12700" algn="ctr">
              <a:noFill/>
              <a:miter lim="800000"/>
              <a:headEnd/>
              <a:tailEnd/>
            </a:ln>
          </p:spPr>
          <p:txBody>
            <a:bodyPr>
              <a:spAutoFit/>
            </a:bodyPr>
            <a:lstStyle/>
            <a:p>
              <a:r>
                <a:rPr lang="en-US" sz="1400"/>
                <a:t>Hung</a:t>
              </a:r>
            </a:p>
          </p:txBody>
        </p:sp>
        <p:sp>
          <p:nvSpPr>
            <p:cNvPr id="6166" name="Text Box 75"/>
            <p:cNvSpPr txBox="1">
              <a:spLocks noChangeArrowheads="1"/>
            </p:cNvSpPr>
            <p:nvPr/>
          </p:nvSpPr>
          <p:spPr bwMode="auto">
            <a:xfrm>
              <a:off x="1152" y="3072"/>
              <a:ext cx="672" cy="192"/>
            </a:xfrm>
            <a:prstGeom prst="rect">
              <a:avLst/>
            </a:prstGeom>
            <a:noFill/>
            <a:ln w="12700" algn="ctr">
              <a:noFill/>
              <a:miter lim="800000"/>
              <a:headEnd/>
              <a:tailEnd/>
            </a:ln>
          </p:spPr>
          <p:txBody>
            <a:bodyPr>
              <a:spAutoFit/>
            </a:bodyPr>
            <a:lstStyle/>
            <a:p>
              <a:r>
                <a:rPr lang="en-US" sz="1400"/>
                <a:t>Nguyen</a:t>
              </a:r>
            </a:p>
          </p:txBody>
        </p:sp>
        <p:sp>
          <p:nvSpPr>
            <p:cNvPr id="6167" name="Text Box 76"/>
            <p:cNvSpPr txBox="1">
              <a:spLocks noChangeArrowheads="1"/>
            </p:cNvSpPr>
            <p:nvPr/>
          </p:nvSpPr>
          <p:spPr bwMode="auto">
            <a:xfrm>
              <a:off x="1824" y="3072"/>
              <a:ext cx="720" cy="192"/>
            </a:xfrm>
            <a:prstGeom prst="rect">
              <a:avLst/>
            </a:prstGeom>
            <a:noFill/>
            <a:ln w="12700" algn="ctr">
              <a:noFill/>
              <a:miter lim="800000"/>
              <a:headEnd/>
              <a:tailEnd/>
            </a:ln>
          </p:spPr>
          <p:txBody>
            <a:bodyPr>
              <a:spAutoFit/>
            </a:bodyPr>
            <a:lstStyle/>
            <a:p>
              <a:r>
                <a:rPr lang="en-US" sz="1400"/>
                <a:t>09/15/1962</a:t>
              </a:r>
            </a:p>
          </p:txBody>
        </p:sp>
        <p:grpSp>
          <p:nvGrpSpPr>
            <p:cNvPr id="6168" name="Group 80"/>
            <p:cNvGrpSpPr>
              <a:grpSpLocks/>
            </p:cNvGrpSpPr>
            <p:nvPr/>
          </p:nvGrpSpPr>
          <p:grpSpPr bwMode="auto">
            <a:xfrm>
              <a:off x="576" y="2448"/>
              <a:ext cx="1968" cy="816"/>
              <a:chOff x="576" y="2352"/>
              <a:chExt cx="1968" cy="864"/>
            </a:xfrm>
          </p:grpSpPr>
          <p:sp>
            <p:nvSpPr>
              <p:cNvPr id="6171" name="Line 81"/>
              <p:cNvSpPr>
                <a:spLocks noChangeShapeType="1"/>
              </p:cNvSpPr>
              <p:nvPr/>
            </p:nvSpPr>
            <p:spPr bwMode="auto">
              <a:xfrm flipV="1">
                <a:off x="1152" y="2352"/>
                <a:ext cx="0" cy="864"/>
              </a:xfrm>
              <a:prstGeom prst="line">
                <a:avLst/>
              </a:prstGeom>
              <a:noFill/>
              <a:ln w="12700">
                <a:solidFill>
                  <a:schemeClr val="tx1"/>
                </a:solidFill>
                <a:round/>
                <a:headEnd/>
                <a:tailEnd/>
              </a:ln>
            </p:spPr>
            <p:txBody>
              <a:bodyPr anchor="ctr">
                <a:spAutoFit/>
              </a:bodyPr>
              <a:lstStyle/>
              <a:p>
                <a:endParaRPr lang="vi-VN"/>
              </a:p>
            </p:txBody>
          </p:sp>
          <p:sp>
            <p:nvSpPr>
              <p:cNvPr id="6172" name="Line 82"/>
              <p:cNvSpPr>
                <a:spLocks noChangeShapeType="1"/>
              </p:cNvSpPr>
              <p:nvPr/>
            </p:nvSpPr>
            <p:spPr bwMode="auto">
              <a:xfrm flipV="1">
                <a:off x="1824" y="2352"/>
                <a:ext cx="0" cy="864"/>
              </a:xfrm>
              <a:prstGeom prst="line">
                <a:avLst/>
              </a:prstGeom>
              <a:noFill/>
              <a:ln w="12700">
                <a:solidFill>
                  <a:schemeClr val="tx1"/>
                </a:solidFill>
                <a:round/>
                <a:headEnd/>
                <a:tailEnd/>
              </a:ln>
            </p:spPr>
            <p:txBody>
              <a:bodyPr anchor="ctr">
                <a:spAutoFit/>
              </a:bodyPr>
              <a:lstStyle/>
              <a:p>
                <a:endParaRPr lang="vi-VN"/>
              </a:p>
            </p:txBody>
          </p:sp>
          <p:sp>
            <p:nvSpPr>
              <p:cNvPr id="6173" name="Line 83"/>
              <p:cNvSpPr>
                <a:spLocks noChangeShapeType="1"/>
              </p:cNvSpPr>
              <p:nvPr/>
            </p:nvSpPr>
            <p:spPr bwMode="auto">
              <a:xfrm flipV="1">
                <a:off x="2544" y="2352"/>
                <a:ext cx="0" cy="864"/>
              </a:xfrm>
              <a:prstGeom prst="line">
                <a:avLst/>
              </a:prstGeom>
              <a:noFill/>
              <a:ln w="12700">
                <a:solidFill>
                  <a:schemeClr val="tx1"/>
                </a:solidFill>
                <a:round/>
                <a:headEnd/>
                <a:tailEnd/>
              </a:ln>
            </p:spPr>
            <p:txBody>
              <a:bodyPr anchor="ctr">
                <a:spAutoFit/>
              </a:bodyPr>
              <a:lstStyle/>
              <a:p>
                <a:endParaRPr lang="vi-VN"/>
              </a:p>
            </p:txBody>
          </p:sp>
          <p:sp>
            <p:nvSpPr>
              <p:cNvPr id="6174" name="Line 84"/>
              <p:cNvSpPr>
                <a:spLocks noChangeShapeType="1"/>
              </p:cNvSpPr>
              <p:nvPr/>
            </p:nvSpPr>
            <p:spPr bwMode="auto">
              <a:xfrm flipV="1">
                <a:off x="576" y="2352"/>
                <a:ext cx="0" cy="864"/>
              </a:xfrm>
              <a:prstGeom prst="line">
                <a:avLst/>
              </a:prstGeom>
              <a:noFill/>
              <a:ln w="12700">
                <a:solidFill>
                  <a:schemeClr val="tx1"/>
                </a:solidFill>
                <a:round/>
                <a:headEnd/>
                <a:tailEnd/>
              </a:ln>
            </p:spPr>
            <p:txBody>
              <a:bodyPr anchor="ctr">
                <a:spAutoFit/>
              </a:bodyPr>
              <a:lstStyle/>
              <a:p>
                <a:endParaRPr lang="vi-VN"/>
              </a:p>
            </p:txBody>
          </p:sp>
        </p:grpSp>
        <p:sp>
          <p:nvSpPr>
            <p:cNvPr id="6169" name="Line 85"/>
            <p:cNvSpPr>
              <a:spLocks noChangeShapeType="1"/>
            </p:cNvSpPr>
            <p:nvPr/>
          </p:nvSpPr>
          <p:spPr bwMode="auto">
            <a:xfrm>
              <a:off x="576" y="3264"/>
              <a:ext cx="1968" cy="0"/>
            </a:xfrm>
            <a:prstGeom prst="line">
              <a:avLst/>
            </a:prstGeom>
            <a:noFill/>
            <a:ln w="12700">
              <a:solidFill>
                <a:schemeClr val="tx1"/>
              </a:solidFill>
              <a:round/>
              <a:headEnd/>
              <a:tailEnd/>
            </a:ln>
          </p:spPr>
          <p:txBody>
            <a:bodyPr wrap="none" anchor="ctr">
              <a:spAutoFit/>
            </a:bodyPr>
            <a:lstStyle/>
            <a:p>
              <a:endParaRPr lang="vi-VN"/>
            </a:p>
          </p:txBody>
        </p:sp>
        <p:sp>
          <p:nvSpPr>
            <p:cNvPr id="6170" name="Line 86"/>
            <p:cNvSpPr>
              <a:spLocks noChangeShapeType="1"/>
            </p:cNvSpPr>
            <p:nvPr/>
          </p:nvSpPr>
          <p:spPr bwMode="auto">
            <a:xfrm>
              <a:off x="576" y="2448"/>
              <a:ext cx="1968" cy="0"/>
            </a:xfrm>
            <a:prstGeom prst="line">
              <a:avLst/>
            </a:prstGeom>
            <a:noFill/>
            <a:ln w="12700">
              <a:solidFill>
                <a:schemeClr val="tx1"/>
              </a:solidFill>
              <a:round/>
              <a:headEnd/>
              <a:tailEnd/>
            </a:ln>
          </p:spPr>
          <p:txBody>
            <a:bodyPr wrap="none" anchor="ctr">
              <a:spAutoFit/>
            </a:bodyPr>
            <a:lstStyle/>
            <a:p>
              <a:endParaRPr lang="vi-VN"/>
            </a:p>
          </p:txBody>
        </p:sp>
      </p:grpSp>
      <p:sp>
        <p:nvSpPr>
          <p:cNvPr id="86" name="Footer Placeholder 85"/>
          <p:cNvSpPr>
            <a:spLocks noGrp="1"/>
          </p:cNvSpPr>
          <p:nvPr>
            <p:ph type="ftr" sz="quarter" idx="11"/>
          </p:nvPr>
        </p:nvSpPr>
        <p:spPr/>
        <p:txBody>
          <a:bodyPr/>
          <a:lstStyle/>
          <a:p>
            <a:pPr>
              <a:defRPr/>
            </a:pPr>
            <a:r>
              <a:rPr lang="en-US" altLang="en-US"/>
              <a:t>Khoa CNTT</a:t>
            </a:r>
          </a:p>
        </p:txBody>
      </p:sp>
      <p:grpSp>
        <p:nvGrpSpPr>
          <p:cNvPr id="87"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306201"/>
                                        </p:tgtEl>
                                      </p:cBhvr>
                                    </p:animEffect>
                                    <p:set>
                                      <p:cBhvr>
                                        <p:cTn id="21" dur="1" fill="hold">
                                          <p:stCondLst>
                                            <p:cond delay="499"/>
                                          </p:stCondLst>
                                        </p:cTn>
                                        <p:tgtEl>
                                          <p:spTgt spid="30620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3062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626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6" presetClass="path" presetSubtype="0" accel="50000" decel="50000" fill="hold" nodeType="clickEffect">
                                  <p:stCondLst>
                                    <p:cond delay="0"/>
                                  </p:stCondLst>
                                  <p:childTnLst>
                                    <p:animMotion origin="layout" path="M 3.33333E-6 0.00255 L 0.23333 0.00255 " pathEditMode="relative" rAng="0" ptsTypes="AA">
                                      <p:cBhvr>
                                        <p:cTn id="37" dur="2000" fill="hold"/>
                                        <p:tgtEl>
                                          <p:spTgt spid="4"/>
                                        </p:tgtEl>
                                        <p:attrNameLst>
                                          <p:attrName>ppt_x</p:attrName>
                                          <p:attrName>ppt_y</p:attrName>
                                        </p:attrNameLst>
                                      </p:cBhvr>
                                      <p:rCtr x="1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1" grpId="0"/>
      <p:bldP spid="306239" grpId="0"/>
      <p:bldP spid="3062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609600"/>
            <a:ext cx="8229600" cy="620712"/>
          </a:xfrm>
        </p:spPr>
        <p:txBody>
          <a:bodyPr/>
          <a:lstStyle/>
          <a:p>
            <a:r>
              <a:rPr lang="en-US" sz="2800" b="1"/>
              <a:t>2.1 Phép toán tập hợp</a:t>
            </a:r>
          </a:p>
        </p:txBody>
      </p:sp>
      <p:sp>
        <p:nvSpPr>
          <p:cNvPr id="19459" name="Rectangle 3"/>
          <p:cNvSpPr>
            <a:spLocks noGrp="1" noChangeArrowheads="1"/>
          </p:cNvSpPr>
          <p:nvPr>
            <p:ph idx="1"/>
          </p:nvPr>
        </p:nvSpPr>
        <p:spPr>
          <a:xfrm>
            <a:off x="381000" y="1295400"/>
            <a:ext cx="8305800" cy="5105400"/>
          </a:xfrm>
        </p:spPr>
        <p:txBody>
          <a:bodyPr/>
          <a:lstStyle/>
          <a:p>
            <a:r>
              <a:rPr lang="en-US"/>
              <a:t>Ví dụ: tính khả hợp</a:t>
            </a:r>
          </a:p>
        </p:txBody>
      </p:sp>
      <p:sp>
        <p:nvSpPr>
          <p:cNvPr id="58" name="Date Placeholder 3"/>
          <p:cNvSpPr>
            <a:spLocks noGrp="1"/>
          </p:cNvSpPr>
          <p:nvPr>
            <p:ph type="dt" sz="quarter" idx="10"/>
          </p:nvPr>
        </p:nvSpPr>
        <p:spPr/>
        <p:txBody>
          <a:bodyPr/>
          <a:lstStyle/>
          <a:p>
            <a:pPr>
              <a:defRPr/>
            </a:pPr>
            <a:fld id="{24ED7053-D89A-439D-B3FC-5D42DC2CED42}" type="datetime12">
              <a:rPr lang="vi-VN" altLang="en-US" smtClean="0"/>
              <a:pPr>
                <a:defRPr/>
              </a:pPr>
              <a:t>07:10</a:t>
            </a:fld>
            <a:endParaRPr lang="en-US" altLang="en-US"/>
          </a:p>
        </p:txBody>
      </p:sp>
      <p:sp>
        <p:nvSpPr>
          <p:cNvPr id="60" name="Slide Number Placeholder 5"/>
          <p:cNvSpPr>
            <a:spLocks noGrp="1"/>
          </p:cNvSpPr>
          <p:nvPr>
            <p:ph type="sldNum" sz="quarter" idx="12"/>
          </p:nvPr>
        </p:nvSpPr>
        <p:spPr/>
        <p:txBody>
          <a:bodyPr/>
          <a:lstStyle/>
          <a:p>
            <a:pPr>
              <a:defRPr/>
            </a:pPr>
            <a:fld id="{BAE2C0B7-05A1-4D5B-95FA-A542355CA7D7}" type="slidenum">
              <a:rPr lang="en-US" altLang="en-US"/>
              <a:pPr>
                <a:defRPr/>
              </a:pPr>
              <a:t>20</a:t>
            </a:fld>
            <a:endParaRPr lang="en-US" altLang="en-US"/>
          </a:p>
        </p:txBody>
      </p:sp>
      <p:grpSp>
        <p:nvGrpSpPr>
          <p:cNvPr id="2" name="Group 4"/>
          <p:cNvGrpSpPr>
            <a:grpSpLocks/>
          </p:cNvGrpSpPr>
          <p:nvPr/>
        </p:nvGrpSpPr>
        <p:grpSpPr bwMode="auto">
          <a:xfrm>
            <a:off x="381000" y="2209800"/>
            <a:ext cx="3962400" cy="1600200"/>
            <a:chOff x="624" y="2544"/>
            <a:chExt cx="2496" cy="1008"/>
          </a:xfrm>
        </p:grpSpPr>
        <p:sp>
          <p:nvSpPr>
            <p:cNvPr id="19492" name="Line 5"/>
            <p:cNvSpPr>
              <a:spLocks noChangeShapeType="1"/>
            </p:cNvSpPr>
            <p:nvPr/>
          </p:nvSpPr>
          <p:spPr bwMode="auto">
            <a:xfrm>
              <a:off x="624" y="2736"/>
              <a:ext cx="2496" cy="0"/>
            </a:xfrm>
            <a:prstGeom prst="line">
              <a:avLst/>
            </a:prstGeom>
            <a:noFill/>
            <a:ln w="12700">
              <a:solidFill>
                <a:schemeClr val="tx1"/>
              </a:solidFill>
              <a:round/>
              <a:headEnd/>
              <a:tailEnd/>
            </a:ln>
          </p:spPr>
          <p:txBody>
            <a:bodyPr anchor="ctr">
              <a:spAutoFit/>
            </a:bodyPr>
            <a:lstStyle/>
            <a:p>
              <a:endParaRPr lang="vi-VN"/>
            </a:p>
          </p:txBody>
        </p:sp>
        <p:sp>
          <p:nvSpPr>
            <p:cNvPr id="19493" name="Line 6"/>
            <p:cNvSpPr>
              <a:spLocks noChangeShapeType="1"/>
            </p:cNvSpPr>
            <p:nvPr/>
          </p:nvSpPr>
          <p:spPr bwMode="auto">
            <a:xfrm>
              <a:off x="1920"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494" name="Text Box 7"/>
            <p:cNvSpPr txBox="1">
              <a:spLocks noChangeArrowheads="1"/>
            </p:cNvSpPr>
            <p:nvPr/>
          </p:nvSpPr>
          <p:spPr bwMode="auto">
            <a:xfrm>
              <a:off x="1344" y="2544"/>
              <a:ext cx="576" cy="192"/>
            </a:xfrm>
            <a:prstGeom prst="rect">
              <a:avLst/>
            </a:prstGeom>
            <a:noFill/>
            <a:ln w="12700" algn="ctr">
              <a:noFill/>
              <a:miter lim="800000"/>
              <a:headEnd/>
              <a:tailEnd/>
            </a:ln>
          </p:spPr>
          <p:txBody>
            <a:bodyPr>
              <a:spAutoFit/>
            </a:bodyPr>
            <a:lstStyle/>
            <a:p>
              <a:r>
                <a:rPr lang="en-US" sz="1400"/>
                <a:t>TENNV</a:t>
              </a:r>
            </a:p>
          </p:txBody>
        </p:sp>
        <p:sp>
          <p:nvSpPr>
            <p:cNvPr id="19495" name="Text Box 8"/>
            <p:cNvSpPr txBox="1">
              <a:spLocks noChangeArrowheads="1"/>
            </p:cNvSpPr>
            <p:nvPr/>
          </p:nvSpPr>
          <p:spPr bwMode="auto">
            <a:xfrm>
              <a:off x="1920" y="2544"/>
              <a:ext cx="720" cy="192"/>
            </a:xfrm>
            <a:prstGeom prst="rect">
              <a:avLst/>
            </a:prstGeom>
            <a:noFill/>
            <a:ln w="12700" algn="ctr">
              <a:noFill/>
              <a:miter lim="800000"/>
              <a:headEnd/>
              <a:tailEnd/>
            </a:ln>
          </p:spPr>
          <p:txBody>
            <a:bodyPr>
              <a:spAutoFit/>
            </a:bodyPr>
            <a:lstStyle/>
            <a:p>
              <a:r>
                <a:rPr lang="en-US" sz="1400"/>
                <a:t>NS</a:t>
              </a:r>
            </a:p>
          </p:txBody>
        </p:sp>
        <p:sp>
          <p:nvSpPr>
            <p:cNvPr id="19496" name="Line 9"/>
            <p:cNvSpPr>
              <a:spLocks noChangeShapeType="1"/>
            </p:cNvSpPr>
            <p:nvPr/>
          </p:nvSpPr>
          <p:spPr bwMode="auto">
            <a:xfrm>
              <a:off x="2640"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497" name="Line 10"/>
            <p:cNvSpPr>
              <a:spLocks noChangeShapeType="1"/>
            </p:cNvSpPr>
            <p:nvPr/>
          </p:nvSpPr>
          <p:spPr bwMode="auto">
            <a:xfrm>
              <a:off x="3120"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498" name="Text Box 11"/>
            <p:cNvSpPr txBox="1">
              <a:spLocks noChangeArrowheads="1"/>
            </p:cNvSpPr>
            <p:nvPr/>
          </p:nvSpPr>
          <p:spPr bwMode="auto">
            <a:xfrm>
              <a:off x="2640" y="2544"/>
              <a:ext cx="480" cy="192"/>
            </a:xfrm>
            <a:prstGeom prst="rect">
              <a:avLst/>
            </a:prstGeom>
            <a:noFill/>
            <a:ln w="12700" algn="ctr">
              <a:noFill/>
              <a:miter lim="800000"/>
              <a:headEnd/>
              <a:tailEnd/>
            </a:ln>
          </p:spPr>
          <p:txBody>
            <a:bodyPr>
              <a:spAutoFit/>
            </a:bodyPr>
            <a:lstStyle/>
            <a:p>
              <a:r>
                <a:rPr lang="en-US" sz="1400"/>
                <a:t>GT</a:t>
              </a:r>
            </a:p>
          </p:txBody>
        </p:sp>
        <p:sp>
          <p:nvSpPr>
            <p:cNvPr id="19499" name="Text Box 12"/>
            <p:cNvSpPr txBox="1">
              <a:spLocks noChangeArrowheads="1"/>
            </p:cNvSpPr>
            <p:nvPr/>
          </p:nvSpPr>
          <p:spPr bwMode="auto">
            <a:xfrm>
              <a:off x="1344" y="2784"/>
              <a:ext cx="576" cy="192"/>
            </a:xfrm>
            <a:prstGeom prst="rect">
              <a:avLst/>
            </a:prstGeom>
            <a:noFill/>
            <a:ln w="12700" algn="ctr">
              <a:noFill/>
              <a:miter lim="800000"/>
              <a:headEnd/>
              <a:tailEnd/>
            </a:ln>
          </p:spPr>
          <p:txBody>
            <a:bodyPr>
              <a:spAutoFit/>
            </a:bodyPr>
            <a:lstStyle/>
            <a:p>
              <a:r>
                <a:rPr lang="en-US" sz="1400"/>
                <a:t>Tung</a:t>
              </a:r>
            </a:p>
          </p:txBody>
        </p:sp>
        <p:sp>
          <p:nvSpPr>
            <p:cNvPr id="19500" name="Text Box 13"/>
            <p:cNvSpPr txBox="1">
              <a:spLocks noChangeArrowheads="1"/>
            </p:cNvSpPr>
            <p:nvPr/>
          </p:nvSpPr>
          <p:spPr bwMode="auto">
            <a:xfrm>
              <a:off x="1920" y="2784"/>
              <a:ext cx="720" cy="192"/>
            </a:xfrm>
            <a:prstGeom prst="rect">
              <a:avLst/>
            </a:prstGeom>
            <a:noFill/>
            <a:ln w="12700" algn="ctr">
              <a:noFill/>
              <a:miter lim="800000"/>
              <a:headEnd/>
              <a:tailEnd/>
            </a:ln>
          </p:spPr>
          <p:txBody>
            <a:bodyPr>
              <a:spAutoFit/>
            </a:bodyPr>
            <a:lstStyle/>
            <a:p>
              <a:r>
                <a:rPr lang="en-US" sz="1400"/>
                <a:t>12/08/1955</a:t>
              </a:r>
            </a:p>
          </p:txBody>
        </p:sp>
        <p:sp>
          <p:nvSpPr>
            <p:cNvPr id="19501" name="Text Box 14"/>
            <p:cNvSpPr txBox="1">
              <a:spLocks noChangeArrowheads="1"/>
            </p:cNvSpPr>
            <p:nvPr/>
          </p:nvSpPr>
          <p:spPr bwMode="auto">
            <a:xfrm>
              <a:off x="2640" y="2784"/>
              <a:ext cx="480" cy="192"/>
            </a:xfrm>
            <a:prstGeom prst="rect">
              <a:avLst/>
            </a:prstGeom>
            <a:noFill/>
            <a:ln w="12700" algn="ctr">
              <a:noFill/>
              <a:miter lim="800000"/>
              <a:headEnd/>
              <a:tailEnd/>
            </a:ln>
          </p:spPr>
          <p:txBody>
            <a:bodyPr>
              <a:spAutoFit/>
            </a:bodyPr>
            <a:lstStyle/>
            <a:p>
              <a:r>
                <a:rPr lang="en-US" sz="1400"/>
                <a:t>Nam</a:t>
              </a:r>
            </a:p>
          </p:txBody>
        </p:sp>
        <p:sp>
          <p:nvSpPr>
            <p:cNvPr id="19502" name="Text Box 15"/>
            <p:cNvSpPr txBox="1">
              <a:spLocks noChangeArrowheads="1"/>
            </p:cNvSpPr>
            <p:nvPr/>
          </p:nvSpPr>
          <p:spPr bwMode="auto">
            <a:xfrm>
              <a:off x="1344" y="2976"/>
              <a:ext cx="576" cy="192"/>
            </a:xfrm>
            <a:prstGeom prst="rect">
              <a:avLst/>
            </a:prstGeom>
            <a:noFill/>
            <a:ln w="12700" algn="ctr">
              <a:noFill/>
              <a:miter lim="800000"/>
              <a:headEnd/>
              <a:tailEnd/>
            </a:ln>
          </p:spPr>
          <p:txBody>
            <a:bodyPr>
              <a:spAutoFit/>
            </a:bodyPr>
            <a:lstStyle/>
            <a:p>
              <a:r>
                <a:rPr lang="en-US" sz="1400"/>
                <a:t>Hang</a:t>
              </a:r>
            </a:p>
          </p:txBody>
        </p:sp>
        <p:sp>
          <p:nvSpPr>
            <p:cNvPr id="19503" name="Text Box 16"/>
            <p:cNvSpPr txBox="1">
              <a:spLocks noChangeArrowheads="1"/>
            </p:cNvSpPr>
            <p:nvPr/>
          </p:nvSpPr>
          <p:spPr bwMode="auto">
            <a:xfrm>
              <a:off x="1920" y="2976"/>
              <a:ext cx="720" cy="192"/>
            </a:xfrm>
            <a:prstGeom prst="rect">
              <a:avLst/>
            </a:prstGeom>
            <a:noFill/>
            <a:ln w="12700" algn="ctr">
              <a:noFill/>
              <a:miter lim="800000"/>
              <a:headEnd/>
              <a:tailEnd/>
            </a:ln>
          </p:spPr>
          <p:txBody>
            <a:bodyPr>
              <a:spAutoFit/>
            </a:bodyPr>
            <a:lstStyle/>
            <a:p>
              <a:r>
                <a:rPr lang="en-US" sz="1400"/>
                <a:t>07/19/1968</a:t>
              </a:r>
            </a:p>
          </p:txBody>
        </p:sp>
        <p:sp>
          <p:nvSpPr>
            <p:cNvPr id="19504" name="Text Box 17"/>
            <p:cNvSpPr txBox="1">
              <a:spLocks noChangeArrowheads="1"/>
            </p:cNvSpPr>
            <p:nvPr/>
          </p:nvSpPr>
          <p:spPr bwMode="auto">
            <a:xfrm>
              <a:off x="2640" y="2976"/>
              <a:ext cx="480" cy="192"/>
            </a:xfrm>
            <a:prstGeom prst="rect">
              <a:avLst/>
            </a:prstGeom>
            <a:noFill/>
            <a:ln w="12700" algn="ctr">
              <a:noFill/>
              <a:miter lim="800000"/>
              <a:headEnd/>
              <a:tailEnd/>
            </a:ln>
          </p:spPr>
          <p:txBody>
            <a:bodyPr>
              <a:spAutoFit/>
            </a:bodyPr>
            <a:lstStyle/>
            <a:p>
              <a:r>
                <a:rPr lang="en-US" sz="1400"/>
                <a:t>Nu</a:t>
              </a:r>
            </a:p>
          </p:txBody>
        </p:sp>
        <p:sp>
          <p:nvSpPr>
            <p:cNvPr id="19505" name="Text Box 18"/>
            <p:cNvSpPr txBox="1">
              <a:spLocks noChangeArrowheads="1"/>
            </p:cNvSpPr>
            <p:nvPr/>
          </p:nvSpPr>
          <p:spPr bwMode="auto">
            <a:xfrm>
              <a:off x="1344" y="3168"/>
              <a:ext cx="576" cy="192"/>
            </a:xfrm>
            <a:prstGeom prst="rect">
              <a:avLst/>
            </a:prstGeom>
            <a:noFill/>
            <a:ln w="12700" algn="ctr">
              <a:noFill/>
              <a:miter lim="800000"/>
              <a:headEnd/>
              <a:tailEnd/>
            </a:ln>
          </p:spPr>
          <p:txBody>
            <a:bodyPr>
              <a:spAutoFit/>
            </a:bodyPr>
            <a:lstStyle/>
            <a:p>
              <a:r>
                <a:rPr lang="en-US" sz="1400"/>
                <a:t>Nhu</a:t>
              </a:r>
            </a:p>
          </p:txBody>
        </p:sp>
        <p:sp>
          <p:nvSpPr>
            <p:cNvPr id="19506" name="Text Box 19"/>
            <p:cNvSpPr txBox="1">
              <a:spLocks noChangeArrowheads="1"/>
            </p:cNvSpPr>
            <p:nvPr/>
          </p:nvSpPr>
          <p:spPr bwMode="auto">
            <a:xfrm>
              <a:off x="1920" y="3168"/>
              <a:ext cx="720" cy="192"/>
            </a:xfrm>
            <a:prstGeom prst="rect">
              <a:avLst/>
            </a:prstGeom>
            <a:noFill/>
            <a:ln w="12700" algn="ctr">
              <a:noFill/>
              <a:miter lim="800000"/>
              <a:headEnd/>
              <a:tailEnd/>
            </a:ln>
          </p:spPr>
          <p:txBody>
            <a:bodyPr>
              <a:spAutoFit/>
            </a:bodyPr>
            <a:lstStyle/>
            <a:p>
              <a:r>
                <a:rPr lang="en-US" sz="1400"/>
                <a:t>06/20/1951</a:t>
              </a:r>
            </a:p>
          </p:txBody>
        </p:sp>
        <p:sp>
          <p:nvSpPr>
            <p:cNvPr id="19507" name="Text Box 20"/>
            <p:cNvSpPr txBox="1">
              <a:spLocks noChangeArrowheads="1"/>
            </p:cNvSpPr>
            <p:nvPr/>
          </p:nvSpPr>
          <p:spPr bwMode="auto">
            <a:xfrm>
              <a:off x="2640" y="3168"/>
              <a:ext cx="480" cy="192"/>
            </a:xfrm>
            <a:prstGeom prst="rect">
              <a:avLst/>
            </a:prstGeom>
            <a:noFill/>
            <a:ln w="12700" algn="ctr">
              <a:noFill/>
              <a:miter lim="800000"/>
              <a:headEnd/>
              <a:tailEnd/>
            </a:ln>
          </p:spPr>
          <p:txBody>
            <a:bodyPr>
              <a:spAutoFit/>
            </a:bodyPr>
            <a:lstStyle/>
            <a:p>
              <a:r>
                <a:rPr lang="en-US" sz="1400"/>
                <a:t>Nu</a:t>
              </a:r>
            </a:p>
          </p:txBody>
        </p:sp>
        <p:sp>
          <p:nvSpPr>
            <p:cNvPr id="19508" name="Text Box 21"/>
            <p:cNvSpPr txBox="1">
              <a:spLocks noChangeArrowheads="1"/>
            </p:cNvSpPr>
            <p:nvPr/>
          </p:nvSpPr>
          <p:spPr bwMode="auto">
            <a:xfrm>
              <a:off x="1344" y="3360"/>
              <a:ext cx="576" cy="192"/>
            </a:xfrm>
            <a:prstGeom prst="rect">
              <a:avLst/>
            </a:prstGeom>
            <a:noFill/>
            <a:ln w="12700" algn="ctr">
              <a:noFill/>
              <a:miter lim="800000"/>
              <a:headEnd/>
              <a:tailEnd/>
            </a:ln>
          </p:spPr>
          <p:txBody>
            <a:bodyPr>
              <a:spAutoFit/>
            </a:bodyPr>
            <a:lstStyle/>
            <a:p>
              <a:r>
                <a:rPr lang="en-US" sz="1400"/>
                <a:t>Hung</a:t>
              </a:r>
            </a:p>
          </p:txBody>
        </p:sp>
        <p:sp>
          <p:nvSpPr>
            <p:cNvPr id="19509" name="Text Box 22"/>
            <p:cNvSpPr txBox="1">
              <a:spLocks noChangeArrowheads="1"/>
            </p:cNvSpPr>
            <p:nvPr/>
          </p:nvSpPr>
          <p:spPr bwMode="auto">
            <a:xfrm>
              <a:off x="1920" y="3360"/>
              <a:ext cx="720" cy="192"/>
            </a:xfrm>
            <a:prstGeom prst="rect">
              <a:avLst/>
            </a:prstGeom>
            <a:noFill/>
            <a:ln w="12700" algn="ctr">
              <a:noFill/>
              <a:miter lim="800000"/>
              <a:headEnd/>
              <a:tailEnd/>
            </a:ln>
          </p:spPr>
          <p:txBody>
            <a:bodyPr>
              <a:spAutoFit/>
            </a:bodyPr>
            <a:lstStyle/>
            <a:p>
              <a:r>
                <a:rPr lang="en-US" sz="1400"/>
                <a:t>09/15/1962</a:t>
              </a:r>
            </a:p>
          </p:txBody>
        </p:sp>
        <p:sp>
          <p:nvSpPr>
            <p:cNvPr id="19510" name="Text Box 23"/>
            <p:cNvSpPr txBox="1">
              <a:spLocks noChangeArrowheads="1"/>
            </p:cNvSpPr>
            <p:nvPr/>
          </p:nvSpPr>
          <p:spPr bwMode="auto">
            <a:xfrm>
              <a:off x="2640" y="3360"/>
              <a:ext cx="480" cy="192"/>
            </a:xfrm>
            <a:prstGeom prst="rect">
              <a:avLst/>
            </a:prstGeom>
            <a:noFill/>
            <a:ln w="12700" algn="ctr">
              <a:noFill/>
              <a:miter lim="800000"/>
              <a:headEnd/>
              <a:tailEnd/>
            </a:ln>
          </p:spPr>
          <p:txBody>
            <a:bodyPr>
              <a:spAutoFit/>
            </a:bodyPr>
            <a:lstStyle/>
            <a:p>
              <a:r>
                <a:rPr lang="en-US" sz="1400"/>
                <a:t>Nam</a:t>
              </a:r>
            </a:p>
          </p:txBody>
        </p:sp>
        <p:sp>
          <p:nvSpPr>
            <p:cNvPr id="19511" name="Line 24"/>
            <p:cNvSpPr>
              <a:spLocks noChangeShapeType="1"/>
            </p:cNvSpPr>
            <p:nvPr/>
          </p:nvSpPr>
          <p:spPr bwMode="auto">
            <a:xfrm>
              <a:off x="1344" y="2544"/>
              <a:ext cx="0" cy="1008"/>
            </a:xfrm>
            <a:prstGeom prst="line">
              <a:avLst/>
            </a:prstGeom>
            <a:noFill/>
            <a:ln w="12700">
              <a:solidFill>
                <a:schemeClr val="tx1"/>
              </a:solidFill>
              <a:round/>
              <a:headEnd/>
              <a:tailEnd/>
            </a:ln>
          </p:spPr>
          <p:txBody>
            <a:bodyPr wrap="none" anchor="ctr">
              <a:spAutoFit/>
            </a:bodyPr>
            <a:lstStyle/>
            <a:p>
              <a:endParaRPr lang="vi-VN"/>
            </a:p>
          </p:txBody>
        </p:sp>
        <p:sp>
          <p:nvSpPr>
            <p:cNvPr id="19512" name="Line 25"/>
            <p:cNvSpPr>
              <a:spLocks noChangeShapeType="1"/>
            </p:cNvSpPr>
            <p:nvPr/>
          </p:nvSpPr>
          <p:spPr bwMode="auto">
            <a:xfrm>
              <a:off x="624" y="2544"/>
              <a:ext cx="2496" cy="0"/>
            </a:xfrm>
            <a:prstGeom prst="line">
              <a:avLst/>
            </a:prstGeom>
            <a:noFill/>
            <a:ln w="12700">
              <a:solidFill>
                <a:schemeClr val="tx1"/>
              </a:solidFill>
              <a:round/>
              <a:headEnd/>
              <a:tailEnd/>
            </a:ln>
          </p:spPr>
          <p:txBody>
            <a:bodyPr anchor="ctr">
              <a:spAutoFit/>
            </a:bodyPr>
            <a:lstStyle/>
            <a:p>
              <a:endParaRPr lang="vi-VN"/>
            </a:p>
          </p:txBody>
        </p:sp>
        <p:sp>
          <p:nvSpPr>
            <p:cNvPr id="19513" name="Line 26"/>
            <p:cNvSpPr>
              <a:spLocks noChangeShapeType="1"/>
            </p:cNvSpPr>
            <p:nvPr/>
          </p:nvSpPr>
          <p:spPr bwMode="auto">
            <a:xfrm>
              <a:off x="1344" y="3552"/>
              <a:ext cx="1776" cy="0"/>
            </a:xfrm>
            <a:prstGeom prst="line">
              <a:avLst/>
            </a:prstGeom>
            <a:noFill/>
            <a:ln w="12700">
              <a:solidFill>
                <a:schemeClr val="tx1"/>
              </a:solidFill>
              <a:round/>
              <a:headEnd/>
              <a:tailEnd/>
            </a:ln>
          </p:spPr>
          <p:txBody>
            <a:bodyPr anchor="ctr">
              <a:spAutoFit/>
            </a:bodyPr>
            <a:lstStyle/>
            <a:p>
              <a:endParaRPr lang="vi-VN"/>
            </a:p>
          </p:txBody>
        </p:sp>
        <p:sp>
          <p:nvSpPr>
            <p:cNvPr id="19514" name="Text Box 27"/>
            <p:cNvSpPr txBox="1">
              <a:spLocks noChangeArrowheads="1"/>
            </p:cNvSpPr>
            <p:nvPr/>
          </p:nvSpPr>
          <p:spPr bwMode="auto">
            <a:xfrm>
              <a:off x="624" y="2544"/>
              <a:ext cx="720" cy="192"/>
            </a:xfrm>
            <a:prstGeom prst="rect">
              <a:avLst/>
            </a:prstGeom>
            <a:noFill/>
            <a:ln w="12700" algn="ctr">
              <a:noFill/>
              <a:miter lim="800000"/>
              <a:headEnd/>
              <a:tailEnd/>
            </a:ln>
          </p:spPr>
          <p:txBody>
            <a:bodyPr>
              <a:spAutoFit/>
            </a:bodyPr>
            <a:lstStyle/>
            <a:p>
              <a:r>
                <a:rPr lang="en-US" sz="1400"/>
                <a:t>NHANVIEN</a:t>
              </a:r>
            </a:p>
          </p:txBody>
        </p:sp>
        <p:sp>
          <p:nvSpPr>
            <p:cNvPr id="19515" name="Line 28"/>
            <p:cNvSpPr>
              <a:spLocks noChangeShapeType="1"/>
            </p:cNvSpPr>
            <p:nvPr/>
          </p:nvSpPr>
          <p:spPr bwMode="auto">
            <a:xfrm>
              <a:off x="624" y="2544"/>
              <a:ext cx="0" cy="192"/>
            </a:xfrm>
            <a:prstGeom prst="line">
              <a:avLst/>
            </a:prstGeom>
            <a:noFill/>
            <a:ln w="12700">
              <a:solidFill>
                <a:schemeClr val="tx1"/>
              </a:solidFill>
              <a:round/>
              <a:headEnd/>
              <a:tailEnd/>
            </a:ln>
          </p:spPr>
          <p:txBody>
            <a:bodyPr wrap="none" anchor="ctr">
              <a:spAutoFit/>
            </a:bodyPr>
            <a:lstStyle/>
            <a:p>
              <a:endParaRPr lang="vi-VN"/>
            </a:p>
          </p:txBody>
        </p:sp>
      </p:grpSp>
      <p:grpSp>
        <p:nvGrpSpPr>
          <p:cNvPr id="3" name="Group 59"/>
          <p:cNvGrpSpPr>
            <a:grpSpLocks/>
          </p:cNvGrpSpPr>
          <p:nvPr/>
        </p:nvGrpSpPr>
        <p:grpSpPr bwMode="auto">
          <a:xfrm>
            <a:off x="4648200" y="2209800"/>
            <a:ext cx="4114800" cy="1905000"/>
            <a:chOff x="2928" y="1392"/>
            <a:chExt cx="2592" cy="1200"/>
          </a:xfrm>
        </p:grpSpPr>
        <p:sp>
          <p:nvSpPr>
            <p:cNvPr id="19465" name="Line 30"/>
            <p:cNvSpPr>
              <a:spLocks noChangeShapeType="1"/>
            </p:cNvSpPr>
            <p:nvPr/>
          </p:nvSpPr>
          <p:spPr bwMode="auto">
            <a:xfrm>
              <a:off x="2928" y="1584"/>
              <a:ext cx="2544" cy="0"/>
            </a:xfrm>
            <a:prstGeom prst="line">
              <a:avLst/>
            </a:prstGeom>
            <a:noFill/>
            <a:ln w="12700">
              <a:solidFill>
                <a:schemeClr val="tx1"/>
              </a:solidFill>
              <a:round/>
              <a:headEnd/>
              <a:tailEnd/>
            </a:ln>
          </p:spPr>
          <p:txBody>
            <a:bodyPr anchor="ctr">
              <a:spAutoFit/>
            </a:bodyPr>
            <a:lstStyle/>
            <a:p>
              <a:endParaRPr lang="vi-VN"/>
            </a:p>
          </p:txBody>
        </p:sp>
        <p:sp>
          <p:nvSpPr>
            <p:cNvPr id="19466" name="Line 31"/>
            <p:cNvSpPr>
              <a:spLocks noChangeShapeType="1"/>
            </p:cNvSpPr>
            <p:nvPr/>
          </p:nvSpPr>
          <p:spPr bwMode="auto">
            <a:xfrm>
              <a:off x="4272" y="1392"/>
              <a:ext cx="0" cy="1200"/>
            </a:xfrm>
            <a:prstGeom prst="line">
              <a:avLst/>
            </a:prstGeom>
            <a:noFill/>
            <a:ln w="12700">
              <a:solidFill>
                <a:schemeClr val="tx1"/>
              </a:solidFill>
              <a:round/>
              <a:headEnd/>
              <a:tailEnd/>
            </a:ln>
          </p:spPr>
          <p:txBody>
            <a:bodyPr anchor="ctr">
              <a:spAutoFit/>
            </a:bodyPr>
            <a:lstStyle/>
            <a:p>
              <a:endParaRPr lang="vi-VN"/>
            </a:p>
          </p:txBody>
        </p:sp>
        <p:sp>
          <p:nvSpPr>
            <p:cNvPr id="19467" name="Text Box 32"/>
            <p:cNvSpPr txBox="1">
              <a:spLocks noChangeArrowheads="1"/>
            </p:cNvSpPr>
            <p:nvPr/>
          </p:nvSpPr>
          <p:spPr bwMode="auto">
            <a:xfrm>
              <a:off x="3696" y="1392"/>
              <a:ext cx="576" cy="192"/>
            </a:xfrm>
            <a:prstGeom prst="rect">
              <a:avLst/>
            </a:prstGeom>
            <a:noFill/>
            <a:ln w="12700" algn="ctr">
              <a:noFill/>
              <a:miter lim="800000"/>
              <a:headEnd/>
              <a:tailEnd/>
            </a:ln>
          </p:spPr>
          <p:txBody>
            <a:bodyPr>
              <a:spAutoFit/>
            </a:bodyPr>
            <a:lstStyle/>
            <a:p>
              <a:r>
                <a:rPr lang="en-US" sz="1400"/>
                <a:t>TENTN</a:t>
              </a:r>
            </a:p>
          </p:txBody>
        </p:sp>
        <p:sp>
          <p:nvSpPr>
            <p:cNvPr id="19468" name="Text Box 33"/>
            <p:cNvSpPr txBox="1">
              <a:spLocks noChangeArrowheads="1"/>
            </p:cNvSpPr>
            <p:nvPr/>
          </p:nvSpPr>
          <p:spPr bwMode="auto">
            <a:xfrm>
              <a:off x="4272" y="1392"/>
              <a:ext cx="720" cy="192"/>
            </a:xfrm>
            <a:prstGeom prst="rect">
              <a:avLst/>
            </a:prstGeom>
            <a:noFill/>
            <a:ln w="12700" algn="ctr">
              <a:noFill/>
              <a:miter lim="800000"/>
              <a:headEnd/>
              <a:tailEnd/>
            </a:ln>
          </p:spPr>
          <p:txBody>
            <a:bodyPr>
              <a:spAutoFit/>
            </a:bodyPr>
            <a:lstStyle/>
            <a:p>
              <a:r>
                <a:rPr lang="en-US" sz="1400"/>
                <a:t>NS_TN</a:t>
              </a:r>
            </a:p>
          </p:txBody>
        </p:sp>
        <p:sp>
          <p:nvSpPr>
            <p:cNvPr id="19469" name="Line 34"/>
            <p:cNvSpPr>
              <a:spLocks noChangeShapeType="1"/>
            </p:cNvSpPr>
            <p:nvPr/>
          </p:nvSpPr>
          <p:spPr bwMode="auto">
            <a:xfrm>
              <a:off x="4992" y="1392"/>
              <a:ext cx="0" cy="1200"/>
            </a:xfrm>
            <a:prstGeom prst="line">
              <a:avLst/>
            </a:prstGeom>
            <a:noFill/>
            <a:ln w="12700">
              <a:solidFill>
                <a:schemeClr val="tx1"/>
              </a:solidFill>
              <a:round/>
              <a:headEnd/>
              <a:tailEnd/>
            </a:ln>
          </p:spPr>
          <p:txBody>
            <a:bodyPr anchor="ctr">
              <a:spAutoFit/>
            </a:bodyPr>
            <a:lstStyle/>
            <a:p>
              <a:endParaRPr lang="vi-VN"/>
            </a:p>
          </p:txBody>
        </p:sp>
        <p:sp>
          <p:nvSpPr>
            <p:cNvPr id="19470" name="Line 35"/>
            <p:cNvSpPr>
              <a:spLocks noChangeShapeType="1"/>
            </p:cNvSpPr>
            <p:nvPr/>
          </p:nvSpPr>
          <p:spPr bwMode="auto">
            <a:xfrm>
              <a:off x="5472" y="1392"/>
              <a:ext cx="0" cy="1200"/>
            </a:xfrm>
            <a:prstGeom prst="line">
              <a:avLst/>
            </a:prstGeom>
            <a:noFill/>
            <a:ln w="12700">
              <a:solidFill>
                <a:schemeClr val="tx1"/>
              </a:solidFill>
              <a:round/>
              <a:headEnd/>
              <a:tailEnd/>
            </a:ln>
          </p:spPr>
          <p:txBody>
            <a:bodyPr anchor="ctr">
              <a:spAutoFit/>
            </a:bodyPr>
            <a:lstStyle/>
            <a:p>
              <a:endParaRPr lang="vi-VN"/>
            </a:p>
          </p:txBody>
        </p:sp>
        <p:sp>
          <p:nvSpPr>
            <p:cNvPr id="19471" name="Text Box 36"/>
            <p:cNvSpPr txBox="1">
              <a:spLocks noChangeArrowheads="1"/>
            </p:cNvSpPr>
            <p:nvPr/>
          </p:nvSpPr>
          <p:spPr bwMode="auto">
            <a:xfrm>
              <a:off x="4992" y="1392"/>
              <a:ext cx="528" cy="192"/>
            </a:xfrm>
            <a:prstGeom prst="rect">
              <a:avLst/>
            </a:prstGeom>
            <a:noFill/>
            <a:ln w="12700" algn="ctr">
              <a:noFill/>
              <a:miter lim="800000"/>
              <a:headEnd/>
              <a:tailEnd/>
            </a:ln>
          </p:spPr>
          <p:txBody>
            <a:bodyPr>
              <a:spAutoFit/>
            </a:bodyPr>
            <a:lstStyle/>
            <a:p>
              <a:r>
                <a:rPr lang="en-US" sz="1400"/>
                <a:t>GT_TN</a:t>
              </a:r>
            </a:p>
          </p:txBody>
        </p:sp>
        <p:sp>
          <p:nvSpPr>
            <p:cNvPr id="19472" name="Text Box 37"/>
            <p:cNvSpPr txBox="1">
              <a:spLocks noChangeArrowheads="1"/>
            </p:cNvSpPr>
            <p:nvPr/>
          </p:nvSpPr>
          <p:spPr bwMode="auto">
            <a:xfrm>
              <a:off x="3696" y="1632"/>
              <a:ext cx="576" cy="192"/>
            </a:xfrm>
            <a:prstGeom prst="rect">
              <a:avLst/>
            </a:prstGeom>
            <a:noFill/>
            <a:ln w="12700" algn="ctr">
              <a:noFill/>
              <a:miter lim="800000"/>
              <a:headEnd/>
              <a:tailEnd/>
            </a:ln>
          </p:spPr>
          <p:txBody>
            <a:bodyPr>
              <a:spAutoFit/>
            </a:bodyPr>
            <a:lstStyle/>
            <a:p>
              <a:r>
                <a:rPr lang="en-US" sz="1400"/>
                <a:t>Trinh</a:t>
              </a:r>
            </a:p>
          </p:txBody>
        </p:sp>
        <p:sp>
          <p:nvSpPr>
            <p:cNvPr id="19473" name="Text Box 38"/>
            <p:cNvSpPr txBox="1">
              <a:spLocks noChangeArrowheads="1"/>
            </p:cNvSpPr>
            <p:nvPr/>
          </p:nvSpPr>
          <p:spPr bwMode="auto">
            <a:xfrm>
              <a:off x="4272" y="1632"/>
              <a:ext cx="720" cy="192"/>
            </a:xfrm>
            <a:prstGeom prst="rect">
              <a:avLst/>
            </a:prstGeom>
            <a:noFill/>
            <a:ln w="12700" algn="ctr">
              <a:noFill/>
              <a:miter lim="800000"/>
              <a:headEnd/>
              <a:tailEnd/>
            </a:ln>
          </p:spPr>
          <p:txBody>
            <a:bodyPr>
              <a:spAutoFit/>
            </a:bodyPr>
            <a:lstStyle/>
            <a:p>
              <a:r>
                <a:rPr lang="en-US" sz="1400"/>
                <a:t>04/05/1986</a:t>
              </a:r>
            </a:p>
          </p:txBody>
        </p:sp>
        <p:sp>
          <p:nvSpPr>
            <p:cNvPr id="19474" name="Text Box 39"/>
            <p:cNvSpPr txBox="1">
              <a:spLocks noChangeArrowheads="1"/>
            </p:cNvSpPr>
            <p:nvPr/>
          </p:nvSpPr>
          <p:spPr bwMode="auto">
            <a:xfrm>
              <a:off x="4992" y="1632"/>
              <a:ext cx="480" cy="192"/>
            </a:xfrm>
            <a:prstGeom prst="rect">
              <a:avLst/>
            </a:prstGeom>
            <a:noFill/>
            <a:ln w="12700" algn="ctr">
              <a:noFill/>
              <a:miter lim="800000"/>
              <a:headEnd/>
              <a:tailEnd/>
            </a:ln>
          </p:spPr>
          <p:txBody>
            <a:bodyPr>
              <a:spAutoFit/>
            </a:bodyPr>
            <a:lstStyle/>
            <a:p>
              <a:r>
                <a:rPr lang="en-US" sz="1400"/>
                <a:t>Nu</a:t>
              </a:r>
            </a:p>
          </p:txBody>
        </p:sp>
        <p:sp>
          <p:nvSpPr>
            <p:cNvPr id="19475" name="Text Box 40"/>
            <p:cNvSpPr txBox="1">
              <a:spLocks noChangeArrowheads="1"/>
            </p:cNvSpPr>
            <p:nvPr/>
          </p:nvSpPr>
          <p:spPr bwMode="auto">
            <a:xfrm>
              <a:off x="3696" y="1824"/>
              <a:ext cx="576" cy="192"/>
            </a:xfrm>
            <a:prstGeom prst="rect">
              <a:avLst/>
            </a:prstGeom>
            <a:noFill/>
            <a:ln w="12700" algn="ctr">
              <a:noFill/>
              <a:miter lim="800000"/>
              <a:headEnd/>
              <a:tailEnd/>
            </a:ln>
          </p:spPr>
          <p:txBody>
            <a:bodyPr>
              <a:spAutoFit/>
            </a:bodyPr>
            <a:lstStyle/>
            <a:p>
              <a:r>
                <a:rPr lang="en-US" sz="1400"/>
                <a:t>Khang</a:t>
              </a:r>
            </a:p>
          </p:txBody>
        </p:sp>
        <p:sp>
          <p:nvSpPr>
            <p:cNvPr id="19476" name="Text Box 41"/>
            <p:cNvSpPr txBox="1">
              <a:spLocks noChangeArrowheads="1"/>
            </p:cNvSpPr>
            <p:nvPr/>
          </p:nvSpPr>
          <p:spPr bwMode="auto">
            <a:xfrm>
              <a:off x="4272" y="1824"/>
              <a:ext cx="720" cy="192"/>
            </a:xfrm>
            <a:prstGeom prst="rect">
              <a:avLst/>
            </a:prstGeom>
            <a:noFill/>
            <a:ln w="12700" algn="ctr">
              <a:noFill/>
              <a:miter lim="800000"/>
              <a:headEnd/>
              <a:tailEnd/>
            </a:ln>
          </p:spPr>
          <p:txBody>
            <a:bodyPr>
              <a:spAutoFit/>
            </a:bodyPr>
            <a:lstStyle/>
            <a:p>
              <a:r>
                <a:rPr lang="en-US" sz="1400"/>
                <a:t>10/25/1983</a:t>
              </a:r>
            </a:p>
          </p:txBody>
        </p:sp>
        <p:sp>
          <p:nvSpPr>
            <p:cNvPr id="19477" name="Text Box 42"/>
            <p:cNvSpPr txBox="1">
              <a:spLocks noChangeArrowheads="1"/>
            </p:cNvSpPr>
            <p:nvPr/>
          </p:nvSpPr>
          <p:spPr bwMode="auto">
            <a:xfrm>
              <a:off x="4992" y="1824"/>
              <a:ext cx="480" cy="192"/>
            </a:xfrm>
            <a:prstGeom prst="rect">
              <a:avLst/>
            </a:prstGeom>
            <a:noFill/>
            <a:ln w="12700" algn="ctr">
              <a:noFill/>
              <a:miter lim="800000"/>
              <a:headEnd/>
              <a:tailEnd/>
            </a:ln>
          </p:spPr>
          <p:txBody>
            <a:bodyPr>
              <a:spAutoFit/>
            </a:bodyPr>
            <a:lstStyle/>
            <a:p>
              <a:r>
                <a:rPr lang="en-US" sz="1400"/>
                <a:t>Nam</a:t>
              </a:r>
            </a:p>
          </p:txBody>
        </p:sp>
        <p:sp>
          <p:nvSpPr>
            <p:cNvPr id="19478" name="Text Box 43"/>
            <p:cNvSpPr txBox="1">
              <a:spLocks noChangeArrowheads="1"/>
            </p:cNvSpPr>
            <p:nvPr/>
          </p:nvSpPr>
          <p:spPr bwMode="auto">
            <a:xfrm>
              <a:off x="3696" y="2016"/>
              <a:ext cx="576" cy="192"/>
            </a:xfrm>
            <a:prstGeom prst="rect">
              <a:avLst/>
            </a:prstGeom>
            <a:noFill/>
            <a:ln w="12700" algn="ctr">
              <a:noFill/>
              <a:miter lim="800000"/>
              <a:headEnd/>
              <a:tailEnd/>
            </a:ln>
          </p:spPr>
          <p:txBody>
            <a:bodyPr>
              <a:spAutoFit/>
            </a:bodyPr>
            <a:lstStyle/>
            <a:p>
              <a:r>
                <a:rPr lang="en-US" sz="1400"/>
                <a:t>Phuong</a:t>
              </a:r>
            </a:p>
          </p:txBody>
        </p:sp>
        <p:sp>
          <p:nvSpPr>
            <p:cNvPr id="19479" name="Text Box 44"/>
            <p:cNvSpPr txBox="1">
              <a:spLocks noChangeArrowheads="1"/>
            </p:cNvSpPr>
            <p:nvPr/>
          </p:nvSpPr>
          <p:spPr bwMode="auto">
            <a:xfrm>
              <a:off x="4272" y="2016"/>
              <a:ext cx="720" cy="192"/>
            </a:xfrm>
            <a:prstGeom prst="rect">
              <a:avLst/>
            </a:prstGeom>
            <a:noFill/>
            <a:ln w="12700" algn="ctr">
              <a:noFill/>
              <a:miter lim="800000"/>
              <a:headEnd/>
              <a:tailEnd/>
            </a:ln>
          </p:spPr>
          <p:txBody>
            <a:bodyPr>
              <a:spAutoFit/>
            </a:bodyPr>
            <a:lstStyle/>
            <a:p>
              <a:r>
                <a:rPr lang="en-US" sz="1400"/>
                <a:t>05/03/1958</a:t>
              </a:r>
            </a:p>
          </p:txBody>
        </p:sp>
        <p:sp>
          <p:nvSpPr>
            <p:cNvPr id="19480" name="Text Box 45"/>
            <p:cNvSpPr txBox="1">
              <a:spLocks noChangeArrowheads="1"/>
            </p:cNvSpPr>
            <p:nvPr/>
          </p:nvSpPr>
          <p:spPr bwMode="auto">
            <a:xfrm>
              <a:off x="4992" y="2016"/>
              <a:ext cx="480" cy="192"/>
            </a:xfrm>
            <a:prstGeom prst="rect">
              <a:avLst/>
            </a:prstGeom>
            <a:noFill/>
            <a:ln w="12700" algn="ctr">
              <a:noFill/>
              <a:miter lim="800000"/>
              <a:headEnd/>
              <a:tailEnd/>
            </a:ln>
          </p:spPr>
          <p:txBody>
            <a:bodyPr>
              <a:spAutoFit/>
            </a:bodyPr>
            <a:lstStyle/>
            <a:p>
              <a:r>
                <a:rPr lang="en-US" sz="1400"/>
                <a:t>Nu</a:t>
              </a:r>
            </a:p>
          </p:txBody>
        </p:sp>
        <p:sp>
          <p:nvSpPr>
            <p:cNvPr id="19481" name="Text Box 46"/>
            <p:cNvSpPr txBox="1">
              <a:spLocks noChangeArrowheads="1"/>
            </p:cNvSpPr>
            <p:nvPr/>
          </p:nvSpPr>
          <p:spPr bwMode="auto">
            <a:xfrm>
              <a:off x="3696" y="2208"/>
              <a:ext cx="576" cy="192"/>
            </a:xfrm>
            <a:prstGeom prst="rect">
              <a:avLst/>
            </a:prstGeom>
            <a:noFill/>
            <a:ln w="12700" algn="ctr">
              <a:noFill/>
              <a:miter lim="800000"/>
              <a:headEnd/>
              <a:tailEnd/>
            </a:ln>
          </p:spPr>
          <p:txBody>
            <a:bodyPr>
              <a:spAutoFit/>
            </a:bodyPr>
            <a:lstStyle/>
            <a:p>
              <a:r>
                <a:rPr lang="en-US" sz="1400"/>
                <a:t>Minh</a:t>
              </a:r>
            </a:p>
          </p:txBody>
        </p:sp>
        <p:sp>
          <p:nvSpPr>
            <p:cNvPr id="19482" name="Text Box 47"/>
            <p:cNvSpPr txBox="1">
              <a:spLocks noChangeArrowheads="1"/>
            </p:cNvSpPr>
            <p:nvPr/>
          </p:nvSpPr>
          <p:spPr bwMode="auto">
            <a:xfrm>
              <a:off x="4272" y="2208"/>
              <a:ext cx="720" cy="192"/>
            </a:xfrm>
            <a:prstGeom prst="rect">
              <a:avLst/>
            </a:prstGeom>
            <a:noFill/>
            <a:ln w="12700" algn="ctr">
              <a:noFill/>
              <a:miter lim="800000"/>
              <a:headEnd/>
              <a:tailEnd/>
            </a:ln>
          </p:spPr>
          <p:txBody>
            <a:bodyPr>
              <a:spAutoFit/>
            </a:bodyPr>
            <a:lstStyle/>
            <a:p>
              <a:r>
                <a:rPr lang="en-US" sz="1400"/>
                <a:t>02/28/1942</a:t>
              </a:r>
            </a:p>
          </p:txBody>
        </p:sp>
        <p:sp>
          <p:nvSpPr>
            <p:cNvPr id="19483" name="Text Box 48"/>
            <p:cNvSpPr txBox="1">
              <a:spLocks noChangeArrowheads="1"/>
            </p:cNvSpPr>
            <p:nvPr/>
          </p:nvSpPr>
          <p:spPr bwMode="auto">
            <a:xfrm>
              <a:off x="4992" y="2208"/>
              <a:ext cx="480" cy="192"/>
            </a:xfrm>
            <a:prstGeom prst="rect">
              <a:avLst/>
            </a:prstGeom>
            <a:noFill/>
            <a:ln w="12700" algn="ctr">
              <a:noFill/>
              <a:miter lim="800000"/>
              <a:headEnd/>
              <a:tailEnd/>
            </a:ln>
          </p:spPr>
          <p:txBody>
            <a:bodyPr>
              <a:spAutoFit/>
            </a:bodyPr>
            <a:lstStyle/>
            <a:p>
              <a:r>
                <a:rPr lang="en-US" sz="1400"/>
                <a:t>Nam</a:t>
              </a:r>
            </a:p>
          </p:txBody>
        </p:sp>
        <p:sp>
          <p:nvSpPr>
            <p:cNvPr id="19484" name="Line 49"/>
            <p:cNvSpPr>
              <a:spLocks noChangeShapeType="1"/>
            </p:cNvSpPr>
            <p:nvPr/>
          </p:nvSpPr>
          <p:spPr bwMode="auto">
            <a:xfrm>
              <a:off x="3696" y="1392"/>
              <a:ext cx="0" cy="1200"/>
            </a:xfrm>
            <a:prstGeom prst="line">
              <a:avLst/>
            </a:prstGeom>
            <a:noFill/>
            <a:ln w="12700">
              <a:solidFill>
                <a:schemeClr val="tx1"/>
              </a:solidFill>
              <a:round/>
              <a:headEnd/>
              <a:tailEnd/>
            </a:ln>
          </p:spPr>
          <p:txBody>
            <a:bodyPr anchor="ctr">
              <a:spAutoFit/>
            </a:bodyPr>
            <a:lstStyle/>
            <a:p>
              <a:endParaRPr lang="vi-VN"/>
            </a:p>
          </p:txBody>
        </p:sp>
        <p:sp>
          <p:nvSpPr>
            <p:cNvPr id="19485" name="Line 50"/>
            <p:cNvSpPr>
              <a:spLocks noChangeShapeType="1"/>
            </p:cNvSpPr>
            <p:nvPr/>
          </p:nvSpPr>
          <p:spPr bwMode="auto">
            <a:xfrm>
              <a:off x="2928" y="1392"/>
              <a:ext cx="2544" cy="0"/>
            </a:xfrm>
            <a:prstGeom prst="line">
              <a:avLst/>
            </a:prstGeom>
            <a:noFill/>
            <a:ln w="12700">
              <a:solidFill>
                <a:schemeClr val="tx1"/>
              </a:solidFill>
              <a:round/>
              <a:headEnd/>
              <a:tailEnd/>
            </a:ln>
          </p:spPr>
          <p:txBody>
            <a:bodyPr anchor="ctr">
              <a:spAutoFit/>
            </a:bodyPr>
            <a:lstStyle/>
            <a:p>
              <a:endParaRPr lang="vi-VN"/>
            </a:p>
          </p:txBody>
        </p:sp>
        <p:sp>
          <p:nvSpPr>
            <p:cNvPr id="19486" name="Line 51"/>
            <p:cNvSpPr>
              <a:spLocks noChangeShapeType="1"/>
            </p:cNvSpPr>
            <p:nvPr/>
          </p:nvSpPr>
          <p:spPr bwMode="auto">
            <a:xfrm>
              <a:off x="3696" y="2592"/>
              <a:ext cx="1776" cy="0"/>
            </a:xfrm>
            <a:prstGeom prst="line">
              <a:avLst/>
            </a:prstGeom>
            <a:noFill/>
            <a:ln w="12700">
              <a:solidFill>
                <a:schemeClr val="tx1"/>
              </a:solidFill>
              <a:round/>
              <a:headEnd/>
              <a:tailEnd/>
            </a:ln>
          </p:spPr>
          <p:txBody>
            <a:bodyPr anchor="ctr">
              <a:spAutoFit/>
            </a:bodyPr>
            <a:lstStyle/>
            <a:p>
              <a:endParaRPr lang="vi-VN"/>
            </a:p>
          </p:txBody>
        </p:sp>
        <p:sp>
          <p:nvSpPr>
            <p:cNvPr id="19487" name="Text Box 52"/>
            <p:cNvSpPr txBox="1">
              <a:spLocks noChangeArrowheads="1"/>
            </p:cNvSpPr>
            <p:nvPr/>
          </p:nvSpPr>
          <p:spPr bwMode="auto">
            <a:xfrm>
              <a:off x="2928" y="1392"/>
              <a:ext cx="768" cy="192"/>
            </a:xfrm>
            <a:prstGeom prst="rect">
              <a:avLst/>
            </a:prstGeom>
            <a:noFill/>
            <a:ln w="12700" algn="ctr">
              <a:noFill/>
              <a:miter lim="800000"/>
              <a:headEnd/>
              <a:tailEnd/>
            </a:ln>
          </p:spPr>
          <p:txBody>
            <a:bodyPr>
              <a:spAutoFit/>
            </a:bodyPr>
            <a:lstStyle/>
            <a:p>
              <a:r>
                <a:rPr lang="en-US" sz="1400"/>
                <a:t>THANNHAN</a:t>
              </a:r>
            </a:p>
          </p:txBody>
        </p:sp>
        <p:sp>
          <p:nvSpPr>
            <p:cNvPr id="19488" name="Line 53"/>
            <p:cNvSpPr>
              <a:spLocks noChangeShapeType="1"/>
            </p:cNvSpPr>
            <p:nvPr/>
          </p:nvSpPr>
          <p:spPr bwMode="auto">
            <a:xfrm>
              <a:off x="2928" y="1392"/>
              <a:ext cx="0" cy="192"/>
            </a:xfrm>
            <a:prstGeom prst="line">
              <a:avLst/>
            </a:prstGeom>
            <a:noFill/>
            <a:ln w="12700">
              <a:solidFill>
                <a:schemeClr val="tx1"/>
              </a:solidFill>
              <a:round/>
              <a:headEnd/>
              <a:tailEnd/>
            </a:ln>
          </p:spPr>
          <p:txBody>
            <a:bodyPr wrap="none" anchor="ctr">
              <a:spAutoFit/>
            </a:bodyPr>
            <a:lstStyle/>
            <a:p>
              <a:endParaRPr lang="vi-VN"/>
            </a:p>
          </p:txBody>
        </p:sp>
        <p:sp>
          <p:nvSpPr>
            <p:cNvPr id="19489" name="Text Box 54"/>
            <p:cNvSpPr txBox="1">
              <a:spLocks noChangeArrowheads="1"/>
            </p:cNvSpPr>
            <p:nvPr/>
          </p:nvSpPr>
          <p:spPr bwMode="auto">
            <a:xfrm>
              <a:off x="3696" y="2400"/>
              <a:ext cx="576" cy="192"/>
            </a:xfrm>
            <a:prstGeom prst="rect">
              <a:avLst/>
            </a:prstGeom>
            <a:noFill/>
            <a:ln w="12700" algn="ctr">
              <a:noFill/>
              <a:miter lim="800000"/>
              <a:headEnd/>
              <a:tailEnd/>
            </a:ln>
          </p:spPr>
          <p:txBody>
            <a:bodyPr>
              <a:spAutoFit/>
            </a:bodyPr>
            <a:lstStyle/>
            <a:p>
              <a:r>
                <a:rPr lang="en-US" sz="1400"/>
                <a:t>Chau</a:t>
              </a:r>
            </a:p>
          </p:txBody>
        </p:sp>
        <p:sp>
          <p:nvSpPr>
            <p:cNvPr id="19490" name="Text Box 55"/>
            <p:cNvSpPr txBox="1">
              <a:spLocks noChangeArrowheads="1"/>
            </p:cNvSpPr>
            <p:nvPr/>
          </p:nvSpPr>
          <p:spPr bwMode="auto">
            <a:xfrm>
              <a:off x="4272" y="2400"/>
              <a:ext cx="720" cy="192"/>
            </a:xfrm>
            <a:prstGeom prst="rect">
              <a:avLst/>
            </a:prstGeom>
            <a:noFill/>
            <a:ln w="12700" algn="ctr">
              <a:noFill/>
              <a:miter lim="800000"/>
              <a:headEnd/>
              <a:tailEnd/>
            </a:ln>
          </p:spPr>
          <p:txBody>
            <a:bodyPr>
              <a:spAutoFit/>
            </a:bodyPr>
            <a:lstStyle/>
            <a:p>
              <a:r>
                <a:rPr lang="en-US" sz="1400"/>
                <a:t>12/30/1988</a:t>
              </a:r>
            </a:p>
          </p:txBody>
        </p:sp>
        <p:sp>
          <p:nvSpPr>
            <p:cNvPr id="19491" name="Text Box 56"/>
            <p:cNvSpPr txBox="1">
              <a:spLocks noChangeArrowheads="1"/>
            </p:cNvSpPr>
            <p:nvPr/>
          </p:nvSpPr>
          <p:spPr bwMode="auto">
            <a:xfrm>
              <a:off x="4992" y="2400"/>
              <a:ext cx="480" cy="192"/>
            </a:xfrm>
            <a:prstGeom prst="rect">
              <a:avLst/>
            </a:prstGeom>
            <a:noFill/>
            <a:ln w="12700" algn="ctr">
              <a:noFill/>
              <a:miter lim="800000"/>
              <a:headEnd/>
              <a:tailEnd/>
            </a:ln>
          </p:spPr>
          <p:txBody>
            <a:bodyPr>
              <a:spAutoFit/>
            </a:bodyPr>
            <a:lstStyle/>
            <a:p>
              <a:r>
                <a:rPr lang="en-US" sz="1400"/>
                <a:t>Nu</a:t>
              </a:r>
            </a:p>
          </p:txBody>
        </p:sp>
      </p:grpSp>
      <p:sp>
        <p:nvSpPr>
          <p:cNvPr id="394298" name="Text Box 58"/>
          <p:cNvSpPr txBox="1">
            <a:spLocks noChangeArrowheads="1"/>
          </p:cNvSpPr>
          <p:nvPr/>
        </p:nvSpPr>
        <p:spPr bwMode="auto">
          <a:xfrm>
            <a:off x="1828800" y="4648200"/>
            <a:ext cx="5181600" cy="1190625"/>
          </a:xfrm>
          <a:prstGeom prst="rect">
            <a:avLst/>
          </a:prstGeom>
          <a:noFill/>
          <a:ln w="12700" algn="ctr">
            <a:noFill/>
            <a:miter lim="800000"/>
            <a:headEnd/>
            <a:tailEnd/>
          </a:ln>
        </p:spPr>
        <p:txBody>
          <a:bodyPr>
            <a:spAutoFit/>
          </a:bodyPr>
          <a:lstStyle/>
          <a:p>
            <a:pPr algn="l"/>
            <a:r>
              <a:rPr lang="en-US"/>
              <a:t>Bậc n=3</a:t>
            </a:r>
            <a:br>
              <a:rPr lang="en-US"/>
            </a:br>
            <a:r>
              <a:rPr lang="en-US"/>
              <a:t>DOM(TENNV) = DOM(TENTN)</a:t>
            </a:r>
            <a:br>
              <a:rPr lang="en-US"/>
            </a:br>
            <a:r>
              <a:rPr lang="en-US"/>
              <a:t>DOM(NS) = DOM(NS_TN)</a:t>
            </a:r>
            <a:br>
              <a:rPr lang="en-US"/>
            </a:br>
            <a:r>
              <a:rPr lang="en-US"/>
              <a:t>DOM(GT) = DOM(GT_TN)</a:t>
            </a:r>
          </a:p>
        </p:txBody>
      </p:sp>
      <p:sp>
        <p:nvSpPr>
          <p:cNvPr id="61" name="Footer Placeholder 60"/>
          <p:cNvSpPr>
            <a:spLocks noGrp="1"/>
          </p:cNvSpPr>
          <p:nvPr>
            <p:ph type="ftr" sz="quarter" idx="11"/>
          </p:nvPr>
        </p:nvSpPr>
        <p:spPr/>
        <p:txBody>
          <a:bodyPr/>
          <a:lstStyle/>
          <a:p>
            <a:pPr>
              <a:defRPr/>
            </a:pPr>
            <a:r>
              <a:rPr lang="en-US" altLang="en-US"/>
              <a:t>Khoa CNTT</a:t>
            </a:r>
          </a:p>
        </p:txBody>
      </p:sp>
      <p:grpSp>
        <p:nvGrpSpPr>
          <p:cNvPr id="4" name="Group 86"/>
          <p:cNvGrpSpPr/>
          <p:nvPr/>
        </p:nvGrpSpPr>
        <p:grpSpPr>
          <a:xfrm>
            <a:off x="0" y="152400"/>
            <a:ext cx="9144000" cy="533399"/>
            <a:chOff x="0" y="152400"/>
            <a:chExt cx="9144000" cy="533399"/>
          </a:xfrm>
        </p:grpSpPr>
        <p:pic>
          <p:nvPicPr>
            <p:cNvPr id="6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64" name="TextBox 6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65" name="TextBox 6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762000"/>
            <a:ext cx="8229600" cy="620712"/>
          </a:xfrm>
        </p:spPr>
        <p:txBody>
          <a:bodyPr/>
          <a:lstStyle/>
          <a:p>
            <a:r>
              <a:rPr lang="en-US" sz="2800" b="1"/>
              <a:t>2.1.a  Phép toán hợp</a:t>
            </a:r>
          </a:p>
        </p:txBody>
      </p:sp>
      <p:sp>
        <p:nvSpPr>
          <p:cNvPr id="20483" name="Rectangle 3"/>
          <p:cNvSpPr>
            <a:spLocks noGrp="1" noChangeArrowheads="1"/>
          </p:cNvSpPr>
          <p:nvPr>
            <p:ph idx="1"/>
          </p:nvPr>
        </p:nvSpPr>
        <p:spPr>
          <a:xfrm>
            <a:off x="457200" y="1447800"/>
            <a:ext cx="8305800" cy="4800600"/>
          </a:xfrm>
        </p:spPr>
        <p:txBody>
          <a:bodyPr/>
          <a:lstStyle/>
          <a:p>
            <a:r>
              <a:rPr lang="en-US"/>
              <a:t>Quan hệ R và S khả hợp</a:t>
            </a:r>
          </a:p>
          <a:p>
            <a:r>
              <a:rPr lang="en-US"/>
              <a:t>Phép hợp của R và S</a:t>
            </a:r>
          </a:p>
          <a:p>
            <a:pPr lvl="1">
              <a:buFont typeface="Wingdings" pitchFamily="2" charset="2"/>
              <a:buChar char="§"/>
            </a:pPr>
            <a:r>
              <a:rPr lang="en-US"/>
              <a:t>Ký hiệu R </a:t>
            </a:r>
            <a:r>
              <a:rPr lang="en-US">
                <a:sym typeface="Symbol" pitchFamily="18" charset="2"/>
              </a:rPr>
              <a:t></a:t>
            </a:r>
            <a:r>
              <a:rPr lang="en-US"/>
              <a:t> S</a:t>
            </a:r>
          </a:p>
          <a:p>
            <a:pPr lvl="1">
              <a:buFont typeface="Wingdings" pitchFamily="2" charset="2"/>
              <a:buChar char="§"/>
            </a:pPr>
            <a:r>
              <a:rPr lang="en-US"/>
              <a:t>Là một quan hệ gồm các bộ thuộc R hoặc thuộc S, hoặc cả hai (các bộ trùng lặp sẽ bị bỏ)</a:t>
            </a:r>
          </a:p>
          <a:p>
            <a:endParaRPr lang="en-US"/>
          </a:p>
          <a:p>
            <a:r>
              <a:rPr lang="en-US"/>
              <a:t>Ví dụ 1</a:t>
            </a:r>
          </a:p>
        </p:txBody>
      </p:sp>
      <p:sp>
        <p:nvSpPr>
          <p:cNvPr id="39" name="Date Placeholder 3"/>
          <p:cNvSpPr>
            <a:spLocks noGrp="1"/>
          </p:cNvSpPr>
          <p:nvPr>
            <p:ph type="dt" sz="quarter" idx="10"/>
          </p:nvPr>
        </p:nvSpPr>
        <p:spPr/>
        <p:txBody>
          <a:bodyPr/>
          <a:lstStyle/>
          <a:p>
            <a:pPr>
              <a:defRPr/>
            </a:pPr>
            <a:fld id="{33179C49-07AE-43B6-B566-3C6AA1C21137}" type="datetime12">
              <a:rPr lang="vi-VN" altLang="en-US" smtClean="0"/>
              <a:pPr>
                <a:defRPr/>
              </a:pPr>
              <a:t>07:10</a:t>
            </a:fld>
            <a:endParaRPr lang="en-US" altLang="en-US"/>
          </a:p>
        </p:txBody>
      </p:sp>
      <p:sp>
        <p:nvSpPr>
          <p:cNvPr id="41" name="Slide Number Placeholder 5"/>
          <p:cNvSpPr>
            <a:spLocks noGrp="1"/>
          </p:cNvSpPr>
          <p:nvPr>
            <p:ph type="sldNum" sz="quarter" idx="12"/>
          </p:nvPr>
        </p:nvSpPr>
        <p:spPr/>
        <p:txBody>
          <a:bodyPr/>
          <a:lstStyle/>
          <a:p>
            <a:pPr>
              <a:defRPr/>
            </a:pPr>
            <a:fld id="{47EC0BE4-38D0-48AE-B7EB-5072B1AC36CC}" type="slidenum">
              <a:rPr lang="en-US" altLang="en-US"/>
              <a:pPr>
                <a:defRPr/>
              </a:pPr>
              <a:t>21</a:t>
            </a:fld>
            <a:endParaRPr lang="en-US" altLang="en-US"/>
          </a:p>
        </p:txBody>
      </p:sp>
      <p:sp>
        <p:nvSpPr>
          <p:cNvPr id="20486" name="Text Box 58"/>
          <p:cNvSpPr txBox="1">
            <a:spLocks noChangeArrowheads="1"/>
          </p:cNvSpPr>
          <p:nvPr/>
        </p:nvSpPr>
        <p:spPr bwMode="auto">
          <a:xfrm>
            <a:off x="1981200" y="3657600"/>
            <a:ext cx="4038600" cy="439738"/>
          </a:xfrm>
          <a:prstGeom prst="rect">
            <a:avLst/>
          </a:prstGeom>
          <a:noFill/>
          <a:ln w="12700" algn="ctr">
            <a:solidFill>
              <a:schemeClr val="tx1"/>
            </a:solidFill>
            <a:miter lim="800000"/>
            <a:headEnd/>
            <a:tailEnd/>
          </a:ln>
        </p:spPr>
        <p:txBody>
          <a:bodyPr>
            <a:spAutoFit/>
          </a:bodyPr>
          <a:lstStyle/>
          <a:p>
            <a:r>
              <a:rPr lang="en-US" sz="2200"/>
              <a:t>R </a:t>
            </a:r>
            <a:r>
              <a:rPr lang="en-US" sz="2200" b="1">
                <a:sym typeface="Symbol" pitchFamily="18" charset="2"/>
              </a:rPr>
              <a:t></a:t>
            </a:r>
            <a:r>
              <a:rPr lang="en-US" sz="2200"/>
              <a:t> S = { t / t</a:t>
            </a:r>
            <a:r>
              <a:rPr lang="en-US" sz="2200" b="1">
                <a:sym typeface="Symbol" pitchFamily="18" charset="2"/>
              </a:rPr>
              <a:t></a:t>
            </a:r>
            <a:r>
              <a:rPr lang="en-US" sz="2200">
                <a:sym typeface="Symbol" pitchFamily="18" charset="2"/>
              </a:rPr>
              <a:t>R</a:t>
            </a:r>
            <a:r>
              <a:rPr lang="en-US" sz="2200"/>
              <a:t> </a:t>
            </a:r>
            <a:r>
              <a:rPr lang="en-US" sz="2200" b="1">
                <a:sym typeface="Symbol" pitchFamily="18" charset="2"/>
              </a:rPr>
              <a:t></a:t>
            </a:r>
            <a:r>
              <a:rPr lang="en-US" sz="2200"/>
              <a:t> t</a:t>
            </a:r>
            <a:r>
              <a:rPr lang="en-US" sz="2200" b="1">
                <a:sym typeface="Symbol" pitchFamily="18" charset="2"/>
              </a:rPr>
              <a:t></a:t>
            </a:r>
            <a:r>
              <a:rPr lang="en-US" sz="2200"/>
              <a:t>S }</a:t>
            </a:r>
          </a:p>
        </p:txBody>
      </p:sp>
      <p:grpSp>
        <p:nvGrpSpPr>
          <p:cNvPr id="20487" name="Group 91"/>
          <p:cNvGrpSpPr>
            <a:grpSpLocks/>
          </p:cNvGrpSpPr>
          <p:nvPr/>
        </p:nvGrpSpPr>
        <p:grpSpPr bwMode="auto">
          <a:xfrm>
            <a:off x="1066800" y="4572000"/>
            <a:ext cx="1447800" cy="1371600"/>
            <a:chOff x="624" y="2880"/>
            <a:chExt cx="912" cy="864"/>
          </a:xfrm>
        </p:grpSpPr>
        <p:sp>
          <p:nvSpPr>
            <p:cNvPr id="20504" name="Line 60"/>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20505" name="Text Box 62"/>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20506" name="Text Box 63"/>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20507" name="Text Box 67"/>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0508" name="Line 80"/>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20509" name="Line 81"/>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20510" name="Text Box 82"/>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20511" name="Line 83"/>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20512" name="Text Box 84"/>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0513" name="Text Box 85"/>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0514" name="Group 87"/>
            <p:cNvGrpSpPr>
              <a:grpSpLocks/>
            </p:cNvGrpSpPr>
            <p:nvPr/>
          </p:nvGrpSpPr>
          <p:grpSpPr bwMode="auto">
            <a:xfrm>
              <a:off x="960" y="2880"/>
              <a:ext cx="576" cy="864"/>
              <a:chOff x="960" y="2880"/>
              <a:chExt cx="576" cy="1008"/>
            </a:xfrm>
          </p:grpSpPr>
          <p:sp>
            <p:nvSpPr>
              <p:cNvPr id="20518" name="Line 61"/>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19" name="Line 79"/>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20" name="Line 8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0515" name="Text Box 88"/>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0516" name="Text Box 89"/>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0517" name="Text Box 90"/>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grpSp>
        <p:nvGrpSpPr>
          <p:cNvPr id="20488" name="Group 110"/>
          <p:cNvGrpSpPr>
            <a:grpSpLocks/>
          </p:cNvGrpSpPr>
          <p:nvPr/>
        </p:nvGrpSpPr>
        <p:grpSpPr bwMode="auto">
          <a:xfrm>
            <a:off x="2819400" y="4572000"/>
            <a:ext cx="1447800" cy="1066800"/>
            <a:chOff x="1728" y="2880"/>
            <a:chExt cx="912" cy="672"/>
          </a:xfrm>
        </p:grpSpPr>
        <p:sp>
          <p:nvSpPr>
            <p:cNvPr id="20489" name="Line 93"/>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0490" name="Text Box 94"/>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0491" name="Text Box 95"/>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0492" name="Text Box 96"/>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0493" name="Line 97"/>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0494" name="Line 98"/>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0495" name="Text Box 99"/>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20496" name="Line 100"/>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20497" name="Text Box 102"/>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0498" name="Group 103"/>
            <p:cNvGrpSpPr>
              <a:grpSpLocks/>
            </p:cNvGrpSpPr>
            <p:nvPr/>
          </p:nvGrpSpPr>
          <p:grpSpPr bwMode="auto">
            <a:xfrm>
              <a:off x="2064" y="2880"/>
              <a:ext cx="576" cy="672"/>
              <a:chOff x="960" y="2880"/>
              <a:chExt cx="576" cy="1008"/>
            </a:xfrm>
          </p:grpSpPr>
          <p:sp>
            <p:nvSpPr>
              <p:cNvPr id="20501" name="Line 104"/>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02" name="Line 105"/>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0503" name="Line 10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0499" name="Text Box 107"/>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0500" name="Text Box 10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42" name="Footer Placeholder 41"/>
          <p:cNvSpPr>
            <a:spLocks noGrp="1"/>
          </p:cNvSpPr>
          <p:nvPr>
            <p:ph type="ftr" sz="quarter" idx="11"/>
          </p:nvPr>
        </p:nvSpPr>
        <p:spPr/>
        <p:txBody>
          <a:bodyPr/>
          <a:lstStyle/>
          <a:p>
            <a:pPr>
              <a:defRPr/>
            </a:pPr>
            <a:r>
              <a:rPr lang="en-US" altLang="en-US"/>
              <a:t>Khoa CNTT</a:t>
            </a:r>
          </a:p>
        </p:txBody>
      </p:sp>
      <p:grpSp>
        <p:nvGrpSpPr>
          <p:cNvPr id="43" name="Group 86"/>
          <p:cNvGrpSpPr/>
          <p:nvPr/>
        </p:nvGrpSpPr>
        <p:grpSpPr>
          <a:xfrm>
            <a:off x="0" y="152400"/>
            <a:ext cx="9144000" cy="533399"/>
            <a:chOff x="0" y="152400"/>
            <a:chExt cx="9144000" cy="533399"/>
          </a:xfrm>
        </p:grpSpPr>
        <p:pic>
          <p:nvPicPr>
            <p:cNvPr id="4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5" name="TextBox 4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46" name="TextBox 4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47" name="Right Arrow 46"/>
          <p:cNvSpPr/>
          <p:nvPr/>
        </p:nvSpPr>
        <p:spPr>
          <a:xfrm>
            <a:off x="4724400" y="4495800"/>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t>R </a:t>
            </a:r>
            <a:r>
              <a:rPr lang="en-US" sz="1050" b="1">
                <a:sym typeface="Symbol" pitchFamily="18" charset="2"/>
              </a:rPr>
              <a:t></a:t>
            </a:r>
            <a:r>
              <a:rPr lang="en-US" sz="1050"/>
              <a:t> S</a:t>
            </a:r>
            <a:endParaRPr lang="vi-VN" sz="1050">
              <a:solidFill>
                <a:schemeClr val="tx1"/>
              </a:solidFill>
            </a:endParaRPr>
          </a:p>
        </p:txBody>
      </p:sp>
      <p:graphicFrame>
        <p:nvGraphicFramePr>
          <p:cNvPr id="69" name="Table 68"/>
          <p:cNvGraphicFramePr>
            <a:graphicFrameLocks noGrp="1"/>
          </p:cNvGraphicFramePr>
          <p:nvPr/>
        </p:nvGraphicFramePr>
        <p:xfrm>
          <a:off x="5867400" y="4191000"/>
          <a:ext cx="1989455" cy="1854200"/>
        </p:xfrm>
        <a:graphic>
          <a:graphicData uri="http://schemas.openxmlformats.org/drawingml/2006/table">
            <a:tbl>
              <a:tblPr firstRow="1" bandRow="1">
                <a:tableStyleId>{5C22544A-7EE6-4342-B048-85BDC9FD1C3A}</a:tableStyleId>
              </a:tblPr>
              <a:tblGrid>
                <a:gridCol w="659748">
                  <a:extLst>
                    <a:ext uri="{9D8B030D-6E8A-4147-A177-3AD203B41FA5}">
                      <a16:colId xmlns:a16="http://schemas.microsoft.com/office/drawing/2014/main" val="20000"/>
                    </a:ext>
                  </a:extLst>
                </a:gridCol>
                <a:gridCol w="659748">
                  <a:extLst>
                    <a:ext uri="{9D8B030D-6E8A-4147-A177-3AD203B41FA5}">
                      <a16:colId xmlns:a16="http://schemas.microsoft.com/office/drawing/2014/main" val="20001"/>
                    </a:ext>
                  </a:extLst>
                </a:gridCol>
                <a:gridCol w="669959">
                  <a:extLst>
                    <a:ext uri="{9D8B030D-6E8A-4147-A177-3AD203B41FA5}">
                      <a16:colId xmlns:a16="http://schemas.microsoft.com/office/drawing/2014/main" val="20002"/>
                    </a:ext>
                  </a:extLst>
                </a:gridCol>
              </a:tblGrid>
              <a:tr h="370840">
                <a:tc>
                  <a:txBody>
                    <a:bodyPr/>
                    <a:lstStyle/>
                    <a:p>
                      <a:r>
                        <a:rPr lang="en-US" sz="1400"/>
                        <a:t>R </a:t>
                      </a:r>
                      <a:r>
                        <a:rPr lang="en-US" sz="1400" b="1">
                          <a:sym typeface="Symbol" pitchFamily="18" charset="2"/>
                        </a:rPr>
                        <a:t></a:t>
                      </a:r>
                      <a:r>
                        <a:rPr lang="en-US" sz="1400"/>
                        <a:t> S</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ox(in)">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1000" y="1295400"/>
            <a:ext cx="8305800" cy="5105400"/>
          </a:xfrm>
        </p:spPr>
        <p:txBody>
          <a:bodyPr/>
          <a:lstStyle/>
          <a:p>
            <a:r>
              <a:rPr lang="en-US" sz="2400" b="1" i="1"/>
              <a:t>Ví dụ </a:t>
            </a:r>
          </a:p>
        </p:txBody>
      </p:sp>
      <p:sp>
        <p:nvSpPr>
          <p:cNvPr id="58" name="Date Placeholder 3"/>
          <p:cNvSpPr>
            <a:spLocks noGrp="1"/>
          </p:cNvSpPr>
          <p:nvPr>
            <p:ph type="dt" sz="quarter" idx="10"/>
          </p:nvPr>
        </p:nvSpPr>
        <p:spPr/>
        <p:txBody>
          <a:bodyPr/>
          <a:lstStyle/>
          <a:p>
            <a:pPr>
              <a:defRPr/>
            </a:pPr>
            <a:fld id="{24ED7053-D89A-439D-B3FC-5D42DC2CED42}" type="datetime12">
              <a:rPr lang="vi-VN" altLang="en-US" smtClean="0"/>
              <a:pPr>
                <a:defRPr/>
              </a:pPr>
              <a:t>07:10</a:t>
            </a:fld>
            <a:endParaRPr lang="en-US" altLang="en-US"/>
          </a:p>
        </p:txBody>
      </p:sp>
      <p:sp>
        <p:nvSpPr>
          <p:cNvPr id="60" name="Slide Number Placeholder 5"/>
          <p:cNvSpPr>
            <a:spLocks noGrp="1"/>
          </p:cNvSpPr>
          <p:nvPr>
            <p:ph type="sldNum" sz="quarter" idx="12"/>
          </p:nvPr>
        </p:nvSpPr>
        <p:spPr/>
        <p:txBody>
          <a:bodyPr/>
          <a:lstStyle/>
          <a:p>
            <a:pPr>
              <a:defRPr/>
            </a:pPr>
            <a:fld id="{BAE2C0B7-05A1-4D5B-95FA-A542355CA7D7}" type="slidenum">
              <a:rPr lang="en-US" altLang="en-US"/>
              <a:pPr>
                <a:defRPr/>
              </a:pPr>
              <a:t>22</a:t>
            </a:fld>
            <a:endParaRPr lang="en-US" altLang="en-US"/>
          </a:p>
        </p:txBody>
      </p:sp>
      <p:sp>
        <p:nvSpPr>
          <p:cNvPr id="61" name="Footer Placeholder 60"/>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6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64" name="TextBox 6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65" name="TextBox 6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66" name="Table 65"/>
          <p:cNvGraphicFramePr>
            <a:graphicFrameLocks noGrp="1"/>
          </p:cNvGraphicFramePr>
          <p:nvPr/>
        </p:nvGraphicFramePr>
        <p:xfrm>
          <a:off x="2209800" y="1295400"/>
          <a:ext cx="6553200" cy="1295400"/>
        </p:xfrm>
        <a:graphic>
          <a:graphicData uri="http://schemas.openxmlformats.org/drawingml/2006/table">
            <a:tbl>
              <a:tblPr firstRow="1" bandRow="1">
                <a:tableStyleId>{5C22544A-7EE6-4342-B048-85BDC9FD1C3A}</a:tableStyleId>
              </a:tblPr>
              <a:tblGrid>
                <a:gridCol w="1356013">
                  <a:extLst>
                    <a:ext uri="{9D8B030D-6E8A-4147-A177-3AD203B41FA5}">
                      <a16:colId xmlns:a16="http://schemas.microsoft.com/office/drawing/2014/main" val="20000"/>
                    </a:ext>
                  </a:extLst>
                </a:gridCol>
                <a:gridCol w="108238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23850">
                <a:tc>
                  <a:txBody>
                    <a:bodyPr/>
                    <a:lstStyle/>
                    <a:p>
                      <a:r>
                        <a:rPr lang="en-US" sz="1400"/>
                        <a:t>GIAOVIEN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Ho</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Dem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Ngaysinh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HSL</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3850">
                <a:tc>
                  <a:txBody>
                    <a:bodyPr/>
                    <a:lstStyle/>
                    <a:p>
                      <a:endParaRPr lang="vi-VN" sz="14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400"/>
                        <a:t>Lê</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Văn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Tám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12/01/1980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3.33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850">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a:t>Trần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Đình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Trí</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10/12/1970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3.66</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850">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a:t>Nguyễn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Hữu</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Minh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05/06/1980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3.00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7" name="Table 66"/>
          <p:cNvGraphicFramePr>
            <a:graphicFrameLocks noGrp="1"/>
          </p:cNvGraphicFramePr>
          <p:nvPr/>
        </p:nvGraphicFramePr>
        <p:xfrm>
          <a:off x="2133600" y="2895600"/>
          <a:ext cx="6629399" cy="1219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tblGrid>
              <a:tr h="304800">
                <a:tc>
                  <a:txBody>
                    <a:bodyPr/>
                    <a:lstStyle/>
                    <a:p>
                      <a:r>
                        <a:rPr lang="en-US" sz="1200"/>
                        <a:t>NHANVIEN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Ho</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Dem</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Ngaysinh</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HSL</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endParaRPr lang="vi-VN" sz="1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200"/>
                        <a:t>Trần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Văn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Đức</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10/01/1980</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3.33</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r>
                        <a:rPr lang="en-US" sz="1200"/>
                        <a:t>Vũ</a:t>
                      </a:r>
                      <a:r>
                        <a:rPr lang="en-US" sz="1200" baseline="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Vân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Long</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18/04/1971</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r>
                        <a:rPr lang="en-US" sz="1200"/>
                        <a:t>Phạm</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Đức</a:t>
                      </a:r>
                      <a:r>
                        <a:rPr lang="en-US" sz="1200" baseline="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Thành</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01/01/1969</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5" name="Rectangle 2"/>
          <p:cNvSpPr>
            <a:spLocks noGrp="1" noChangeArrowheads="1"/>
          </p:cNvSpPr>
          <p:nvPr>
            <p:ph type="title"/>
          </p:nvPr>
        </p:nvSpPr>
        <p:spPr>
          <a:xfrm>
            <a:off x="381000" y="762000"/>
            <a:ext cx="8229600" cy="381000"/>
          </a:xfrm>
        </p:spPr>
        <p:txBody>
          <a:bodyPr/>
          <a:lstStyle/>
          <a:p>
            <a:r>
              <a:rPr lang="en-US" sz="2800" b="1"/>
              <a:t>2.1.a  Phép toán hợp</a:t>
            </a:r>
          </a:p>
        </p:txBody>
      </p:sp>
      <p:graphicFrame>
        <p:nvGraphicFramePr>
          <p:cNvPr id="16" name="Table 15"/>
          <p:cNvGraphicFramePr>
            <a:graphicFrameLocks noGrp="1"/>
          </p:cNvGraphicFramePr>
          <p:nvPr/>
        </p:nvGraphicFramePr>
        <p:xfrm>
          <a:off x="2133600" y="4267200"/>
          <a:ext cx="6629399" cy="21336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761999">
                  <a:extLst>
                    <a:ext uri="{9D8B030D-6E8A-4147-A177-3AD203B41FA5}">
                      <a16:colId xmlns:a16="http://schemas.microsoft.com/office/drawing/2014/main" val="20005"/>
                    </a:ext>
                  </a:extLst>
                </a:gridCol>
              </a:tblGrid>
              <a:tr h="293914">
                <a:tc rowSpan="2">
                  <a:txBody>
                    <a:bodyPr/>
                    <a:lstStyle/>
                    <a:p>
                      <a:r>
                        <a:rPr lang="en-US" sz="1400"/>
                        <a:t>GIAOVIEN </a:t>
                      </a:r>
                      <a:r>
                        <a:rPr lang="en-US" sz="1400" b="1">
                          <a:sym typeface="Symbol" pitchFamily="18" charset="2"/>
                        </a:rPr>
                        <a:t></a:t>
                      </a:r>
                      <a:endParaRPr lang="vi-VN" sz="1400"/>
                    </a:p>
                    <a:p>
                      <a:r>
                        <a:rPr lang="en-US" sz="1400"/>
                        <a:t>NHANVIEN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a:t>Ho</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Dem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Ten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Ngaysinh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HSL</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3914">
                <a:tc vMerge="1">
                  <a:txBody>
                    <a:bodyPr/>
                    <a:lstStyle/>
                    <a:p>
                      <a:endParaRPr lang="vi-VN" sz="14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400"/>
                        <a:t>Lê</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Văn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Tám</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12/01/1980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3.33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a:t>Trần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Đình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Trí</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10/12/1970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3.66</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400"/>
                        <a:t>Nguyễn</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Hữu</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Minh</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05/06/1980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3.00</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a:t>Trần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Văn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Đức</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10/01/1980</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3.33</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a:t>Vũ</a:t>
                      </a:r>
                      <a:r>
                        <a:rPr lang="en-US" sz="1200" baseline="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Vân</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Long</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18/04/1971</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3914">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a:t>Phạm</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Đức</a:t>
                      </a:r>
                      <a:r>
                        <a:rPr lang="en-US" sz="1200" baseline="0"/>
                        <a:t> </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Thành</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01/01/1969</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3.66</a:t>
                      </a:r>
                      <a:endParaRPr lang="vi-V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ight Arrow 16"/>
          <p:cNvSpPr/>
          <p:nvPr/>
        </p:nvSpPr>
        <p:spPr>
          <a:xfrm>
            <a:off x="762000" y="4191000"/>
            <a:ext cx="914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533400" y="609600"/>
            <a:ext cx="8229600" cy="620712"/>
          </a:xfrm>
        </p:spPr>
        <p:txBody>
          <a:bodyPr/>
          <a:lstStyle/>
          <a:p>
            <a:r>
              <a:rPr lang="en-US" sz="2800" b="1"/>
              <a:t>2.1.b. Phép toán giao</a:t>
            </a:r>
          </a:p>
        </p:txBody>
      </p:sp>
      <p:sp>
        <p:nvSpPr>
          <p:cNvPr id="21507" name="Rectangle 4"/>
          <p:cNvSpPr>
            <a:spLocks noGrp="1" noChangeArrowheads="1"/>
          </p:cNvSpPr>
          <p:nvPr>
            <p:ph idx="1"/>
          </p:nvPr>
        </p:nvSpPr>
        <p:spPr>
          <a:xfrm>
            <a:off x="381000" y="1295400"/>
            <a:ext cx="8305800" cy="5105400"/>
          </a:xfrm>
        </p:spPr>
        <p:txBody>
          <a:bodyPr/>
          <a:lstStyle/>
          <a:p>
            <a:r>
              <a:rPr lang="en-US"/>
              <a:t>2 quan hệ R và S khả hợp</a:t>
            </a:r>
          </a:p>
          <a:p>
            <a:r>
              <a:rPr lang="en-US"/>
              <a:t>Phép giao của R và S</a:t>
            </a:r>
          </a:p>
          <a:p>
            <a:pPr lvl="1">
              <a:buFont typeface="Wingdings" pitchFamily="2" charset="2"/>
              <a:buChar char="§"/>
            </a:pPr>
            <a:r>
              <a:rPr lang="en-US"/>
              <a:t>Ký hiệu R </a:t>
            </a:r>
            <a:r>
              <a:rPr lang="en-US">
                <a:sym typeface="Symbol" pitchFamily="18" charset="2"/>
              </a:rPr>
              <a:t></a:t>
            </a:r>
            <a:r>
              <a:rPr lang="en-US"/>
              <a:t> S</a:t>
            </a:r>
          </a:p>
          <a:p>
            <a:pPr lvl="1">
              <a:buFont typeface="Wingdings" pitchFamily="2" charset="2"/>
              <a:buChar char="§"/>
            </a:pPr>
            <a:r>
              <a:rPr lang="en-US"/>
              <a:t>Kết quả  gồm các bộ thuộc R đồng thời thuộc S</a:t>
            </a:r>
          </a:p>
          <a:p>
            <a:endParaRPr lang="en-US"/>
          </a:p>
          <a:p>
            <a:r>
              <a:rPr lang="en-US" sz="2400" b="1" i="1"/>
              <a:t>Ví dụ</a:t>
            </a:r>
          </a:p>
        </p:txBody>
      </p:sp>
      <p:sp>
        <p:nvSpPr>
          <p:cNvPr id="39" name="Date Placeholder 3"/>
          <p:cNvSpPr>
            <a:spLocks noGrp="1"/>
          </p:cNvSpPr>
          <p:nvPr>
            <p:ph type="dt" sz="quarter" idx="10"/>
          </p:nvPr>
        </p:nvSpPr>
        <p:spPr/>
        <p:txBody>
          <a:bodyPr/>
          <a:lstStyle/>
          <a:p>
            <a:pPr>
              <a:defRPr/>
            </a:pPr>
            <a:fld id="{346E761C-D522-4972-8471-5AEF3141D359}" type="datetime12">
              <a:rPr lang="vi-VN" altLang="en-US" smtClean="0"/>
              <a:pPr>
                <a:defRPr/>
              </a:pPr>
              <a:t>07:10</a:t>
            </a:fld>
            <a:endParaRPr lang="en-US" altLang="en-US"/>
          </a:p>
        </p:txBody>
      </p:sp>
      <p:sp>
        <p:nvSpPr>
          <p:cNvPr id="41" name="Slide Number Placeholder 5"/>
          <p:cNvSpPr>
            <a:spLocks noGrp="1"/>
          </p:cNvSpPr>
          <p:nvPr>
            <p:ph type="sldNum" sz="quarter" idx="12"/>
          </p:nvPr>
        </p:nvSpPr>
        <p:spPr/>
        <p:txBody>
          <a:bodyPr/>
          <a:lstStyle/>
          <a:p>
            <a:pPr>
              <a:defRPr/>
            </a:pPr>
            <a:fld id="{A562C9A0-B906-4D88-BE78-8A1FFFE5376A}" type="slidenum">
              <a:rPr lang="en-US" altLang="en-US"/>
              <a:pPr>
                <a:defRPr/>
              </a:pPr>
              <a:t>23</a:t>
            </a:fld>
            <a:endParaRPr lang="en-US" altLang="en-US"/>
          </a:p>
        </p:txBody>
      </p:sp>
      <p:sp>
        <p:nvSpPr>
          <p:cNvPr id="21510" name="Text Box 5"/>
          <p:cNvSpPr txBox="1">
            <a:spLocks noChangeArrowheads="1"/>
          </p:cNvSpPr>
          <p:nvPr/>
        </p:nvSpPr>
        <p:spPr bwMode="auto">
          <a:xfrm>
            <a:off x="2209800" y="3200400"/>
            <a:ext cx="4038600" cy="439738"/>
          </a:xfrm>
          <a:prstGeom prst="rect">
            <a:avLst/>
          </a:prstGeom>
          <a:noFill/>
          <a:ln w="12700" algn="ctr">
            <a:solidFill>
              <a:schemeClr val="tx1"/>
            </a:solidFill>
            <a:miter lim="800000"/>
            <a:headEnd/>
            <a:tailEnd/>
          </a:ln>
        </p:spPr>
        <p:txBody>
          <a:bodyPr>
            <a:spAutoFit/>
          </a:bodyPr>
          <a:lstStyle/>
          <a:p>
            <a:r>
              <a:rPr lang="en-US" sz="2200"/>
              <a:t>R </a:t>
            </a:r>
            <a:r>
              <a:rPr lang="en-US" sz="2200" b="1">
                <a:sym typeface="Symbol" pitchFamily="18" charset="2"/>
              </a:rPr>
              <a:t></a:t>
            </a:r>
            <a:r>
              <a:rPr lang="en-US" sz="2200"/>
              <a:t> S = { t / t</a:t>
            </a:r>
            <a:r>
              <a:rPr lang="en-US" sz="2200" b="1">
                <a:sym typeface="Symbol" pitchFamily="18" charset="2"/>
              </a:rPr>
              <a:t></a:t>
            </a:r>
            <a:r>
              <a:rPr lang="en-US" sz="2200"/>
              <a:t>R </a:t>
            </a:r>
            <a:r>
              <a:rPr lang="en-US" sz="2200" b="1">
                <a:sym typeface="Symbol" pitchFamily="18" charset="2"/>
              </a:rPr>
              <a:t></a:t>
            </a:r>
            <a:r>
              <a:rPr lang="en-US" sz="2200"/>
              <a:t> t</a:t>
            </a:r>
            <a:r>
              <a:rPr lang="en-US" sz="2200" b="1">
                <a:sym typeface="Symbol" pitchFamily="18" charset="2"/>
              </a:rPr>
              <a:t></a:t>
            </a:r>
            <a:r>
              <a:rPr lang="en-US" sz="2200"/>
              <a:t>S }</a:t>
            </a:r>
          </a:p>
        </p:txBody>
      </p:sp>
      <p:grpSp>
        <p:nvGrpSpPr>
          <p:cNvPr id="21511" name="Group 6"/>
          <p:cNvGrpSpPr>
            <a:grpSpLocks/>
          </p:cNvGrpSpPr>
          <p:nvPr/>
        </p:nvGrpSpPr>
        <p:grpSpPr bwMode="auto">
          <a:xfrm>
            <a:off x="990600" y="4419600"/>
            <a:ext cx="1447800" cy="1371600"/>
            <a:chOff x="624" y="2880"/>
            <a:chExt cx="912" cy="864"/>
          </a:xfrm>
        </p:grpSpPr>
        <p:sp>
          <p:nvSpPr>
            <p:cNvPr id="21528" name="Line 7"/>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21529" name="Text Box 8"/>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21530" name="Text Box 9"/>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21531" name="Text Box 10"/>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1532" name="Line 11"/>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21533" name="Line 12"/>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21534" name="Text Box 13"/>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21535" name="Line 14"/>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21536" name="Text Box 15"/>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1537" name="Text Box 16"/>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1538" name="Group 17"/>
            <p:cNvGrpSpPr>
              <a:grpSpLocks/>
            </p:cNvGrpSpPr>
            <p:nvPr/>
          </p:nvGrpSpPr>
          <p:grpSpPr bwMode="auto">
            <a:xfrm>
              <a:off x="960" y="2880"/>
              <a:ext cx="576" cy="864"/>
              <a:chOff x="960" y="2880"/>
              <a:chExt cx="576" cy="1008"/>
            </a:xfrm>
          </p:grpSpPr>
          <p:sp>
            <p:nvSpPr>
              <p:cNvPr id="21542" name="Line 18"/>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43" name="Line 19"/>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44" name="Line 20"/>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1539" name="Text Box 21"/>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1540" name="Text Box 22"/>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1541" name="Text Box 23"/>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grpSp>
        <p:nvGrpSpPr>
          <p:cNvPr id="21512" name="Group 24"/>
          <p:cNvGrpSpPr>
            <a:grpSpLocks/>
          </p:cNvGrpSpPr>
          <p:nvPr/>
        </p:nvGrpSpPr>
        <p:grpSpPr bwMode="auto">
          <a:xfrm>
            <a:off x="2819400" y="4419600"/>
            <a:ext cx="1447800" cy="1066800"/>
            <a:chOff x="1728" y="2880"/>
            <a:chExt cx="912" cy="672"/>
          </a:xfrm>
        </p:grpSpPr>
        <p:sp>
          <p:nvSpPr>
            <p:cNvPr id="21513" name="Line 25"/>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1514" name="Text Box 26"/>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1515" name="Text Box 27"/>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1516" name="Text Box 28"/>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1517" name="Line 29"/>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1518" name="Line 30"/>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1519" name="Text Box 31"/>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21520" name="Line 32"/>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21521" name="Text Box 33"/>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1522" name="Group 34"/>
            <p:cNvGrpSpPr>
              <a:grpSpLocks/>
            </p:cNvGrpSpPr>
            <p:nvPr/>
          </p:nvGrpSpPr>
          <p:grpSpPr bwMode="auto">
            <a:xfrm>
              <a:off x="2064" y="2880"/>
              <a:ext cx="576" cy="672"/>
              <a:chOff x="960" y="2880"/>
              <a:chExt cx="576" cy="1008"/>
            </a:xfrm>
          </p:grpSpPr>
          <p:sp>
            <p:nvSpPr>
              <p:cNvPr id="21525" name="Line 3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26" name="Line 3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1527" name="Line 3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1523" name="Text Box 38"/>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1524" name="Text Box 3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42" name="Footer Placeholder 41"/>
          <p:cNvSpPr>
            <a:spLocks noGrp="1"/>
          </p:cNvSpPr>
          <p:nvPr>
            <p:ph type="ftr" sz="quarter" idx="11"/>
          </p:nvPr>
        </p:nvSpPr>
        <p:spPr/>
        <p:txBody>
          <a:bodyPr/>
          <a:lstStyle/>
          <a:p>
            <a:pPr>
              <a:defRPr/>
            </a:pPr>
            <a:r>
              <a:rPr lang="en-US" altLang="en-US"/>
              <a:t>Khoa CNTT</a:t>
            </a:r>
          </a:p>
        </p:txBody>
      </p:sp>
      <p:grpSp>
        <p:nvGrpSpPr>
          <p:cNvPr id="43" name="Group 86"/>
          <p:cNvGrpSpPr/>
          <p:nvPr/>
        </p:nvGrpSpPr>
        <p:grpSpPr>
          <a:xfrm>
            <a:off x="0" y="152400"/>
            <a:ext cx="9144000" cy="533399"/>
            <a:chOff x="0" y="152400"/>
            <a:chExt cx="9144000" cy="533399"/>
          </a:xfrm>
        </p:grpSpPr>
        <p:pic>
          <p:nvPicPr>
            <p:cNvPr id="4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5" name="TextBox 4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46" name="TextBox 4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pSp>
        <p:nvGrpSpPr>
          <p:cNvPr id="47" name="Group 24"/>
          <p:cNvGrpSpPr>
            <a:grpSpLocks/>
          </p:cNvGrpSpPr>
          <p:nvPr/>
        </p:nvGrpSpPr>
        <p:grpSpPr bwMode="auto">
          <a:xfrm>
            <a:off x="5943600" y="4495800"/>
            <a:ext cx="1905000" cy="1066800"/>
            <a:chOff x="1728" y="2880"/>
            <a:chExt cx="912" cy="672"/>
          </a:xfrm>
        </p:grpSpPr>
        <p:sp>
          <p:nvSpPr>
            <p:cNvPr id="48" name="Line 25"/>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49" name="Text Box 26"/>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50" name="Text Box 27"/>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51" name="Text Box 28"/>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52" name="Line 29"/>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53" name="Line 30"/>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54" name="Text Box 31"/>
            <p:cNvSpPr txBox="1">
              <a:spLocks noChangeArrowheads="1"/>
            </p:cNvSpPr>
            <p:nvPr/>
          </p:nvSpPr>
          <p:spPr bwMode="auto">
            <a:xfrm>
              <a:off x="1728" y="2880"/>
              <a:ext cx="336" cy="330"/>
            </a:xfrm>
            <a:prstGeom prst="rect">
              <a:avLst/>
            </a:prstGeom>
            <a:noFill/>
            <a:ln w="12700" algn="ctr">
              <a:noFill/>
              <a:miter lim="800000"/>
              <a:headEnd/>
              <a:tailEnd/>
            </a:ln>
          </p:spPr>
          <p:txBody>
            <a:bodyPr>
              <a:spAutoFit/>
            </a:bodyPr>
            <a:lstStyle/>
            <a:p>
              <a:r>
                <a:rPr lang="en-US" sz="1400"/>
                <a:t>R </a:t>
              </a:r>
              <a:r>
                <a:rPr lang="en-US" sz="1400" b="1">
                  <a:sym typeface="Symbol" pitchFamily="18" charset="2"/>
                </a:rPr>
                <a:t></a:t>
              </a:r>
              <a:r>
                <a:rPr lang="en-US" sz="1400"/>
                <a:t> S</a:t>
              </a:r>
              <a:endParaRPr lang="en-US" sz="1400" b="1"/>
            </a:p>
          </p:txBody>
        </p:sp>
        <p:sp>
          <p:nvSpPr>
            <p:cNvPr id="55" name="Line 32"/>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56" name="Text Box 33"/>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57" name="Group 34"/>
            <p:cNvGrpSpPr>
              <a:grpSpLocks/>
            </p:cNvGrpSpPr>
            <p:nvPr/>
          </p:nvGrpSpPr>
          <p:grpSpPr bwMode="auto">
            <a:xfrm>
              <a:off x="2064" y="2880"/>
              <a:ext cx="576" cy="672"/>
              <a:chOff x="960" y="2880"/>
              <a:chExt cx="576" cy="1008"/>
            </a:xfrm>
          </p:grpSpPr>
          <p:sp>
            <p:nvSpPr>
              <p:cNvPr id="60" name="Line 3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1" name="Line 3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2" name="Line 3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8" name="Text Box 38"/>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9" name="Text Box 39"/>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63" name="Right Arrow 62"/>
          <p:cNvSpPr/>
          <p:nvPr/>
        </p:nvSpPr>
        <p:spPr>
          <a:xfrm>
            <a:off x="4800600" y="44958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in)">
                                      <p:cBhvr>
                                        <p:cTn id="7" dur="500"/>
                                        <p:tgtEl>
                                          <p:spTgt spid="6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ox(i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85800"/>
            <a:ext cx="8229600" cy="620712"/>
          </a:xfrm>
        </p:spPr>
        <p:txBody>
          <a:bodyPr/>
          <a:lstStyle/>
          <a:p>
            <a:r>
              <a:rPr lang="en-US" sz="2800" b="1" dirty="0"/>
              <a:t>2.1.c. </a:t>
            </a:r>
            <a:r>
              <a:rPr lang="en-US" sz="2800" b="1" dirty="0" err="1"/>
              <a:t>Phép</a:t>
            </a:r>
            <a:r>
              <a:rPr lang="en-US" sz="2800" b="1" dirty="0"/>
              <a:t> </a:t>
            </a:r>
            <a:r>
              <a:rPr lang="en-US" sz="2800" b="1" dirty="0" err="1"/>
              <a:t>toán</a:t>
            </a:r>
            <a:r>
              <a:rPr lang="en-US" sz="2800" b="1" dirty="0"/>
              <a:t> </a:t>
            </a:r>
            <a:r>
              <a:rPr lang="en-US" sz="2800" b="1" dirty="0" err="1"/>
              <a:t>trừ</a:t>
            </a:r>
            <a:endParaRPr lang="en-US" sz="2800" b="1" dirty="0"/>
          </a:p>
        </p:txBody>
      </p:sp>
      <p:sp>
        <p:nvSpPr>
          <p:cNvPr id="22531" name="Rectangle 3"/>
          <p:cNvSpPr>
            <a:spLocks noGrp="1" noChangeArrowheads="1"/>
          </p:cNvSpPr>
          <p:nvPr>
            <p:ph idx="1"/>
          </p:nvPr>
        </p:nvSpPr>
        <p:spPr>
          <a:xfrm>
            <a:off x="381000" y="1524000"/>
            <a:ext cx="8305800" cy="4648200"/>
          </a:xfrm>
        </p:spPr>
        <p:txBody>
          <a:bodyPr/>
          <a:lstStyle/>
          <a:p>
            <a:r>
              <a:rPr lang="en-US"/>
              <a:t> 2 quan hệ R và S khả hợp</a:t>
            </a:r>
          </a:p>
          <a:p>
            <a:r>
              <a:rPr lang="en-US"/>
              <a:t>Phép trừ của R và S</a:t>
            </a:r>
          </a:p>
          <a:p>
            <a:pPr lvl="1">
              <a:buFont typeface="Wingdings" pitchFamily="2" charset="2"/>
              <a:buChar char="§"/>
            </a:pPr>
            <a:r>
              <a:rPr lang="en-US"/>
              <a:t>Ký hiệu R </a:t>
            </a:r>
            <a:r>
              <a:rPr lang="en-US">
                <a:sym typeface="Symbol" pitchFamily="18" charset="2"/>
              </a:rPr>
              <a:t></a:t>
            </a:r>
            <a:r>
              <a:rPr lang="en-US"/>
              <a:t> S</a:t>
            </a:r>
          </a:p>
          <a:p>
            <a:pPr lvl="1">
              <a:buFont typeface="Wingdings" pitchFamily="2" charset="2"/>
              <a:buChar char="§"/>
            </a:pPr>
            <a:r>
              <a:rPr lang="en-US"/>
              <a:t>Quan hệ kết quả gồm các bộ thuộc R và không thuộc S</a:t>
            </a:r>
          </a:p>
          <a:p>
            <a:endParaRPr lang="en-US"/>
          </a:p>
          <a:p>
            <a:r>
              <a:rPr lang="en-US"/>
              <a:t>Ví dụ</a:t>
            </a:r>
          </a:p>
        </p:txBody>
      </p:sp>
      <p:sp>
        <p:nvSpPr>
          <p:cNvPr id="39" name="Date Placeholder 3"/>
          <p:cNvSpPr>
            <a:spLocks noGrp="1"/>
          </p:cNvSpPr>
          <p:nvPr>
            <p:ph type="dt" sz="quarter" idx="10"/>
          </p:nvPr>
        </p:nvSpPr>
        <p:spPr/>
        <p:txBody>
          <a:bodyPr/>
          <a:lstStyle/>
          <a:p>
            <a:pPr>
              <a:defRPr/>
            </a:pPr>
            <a:fld id="{7DAAA60A-408A-44DB-8056-7E99147EC2D6}" type="datetime12">
              <a:rPr lang="vi-VN" altLang="en-US" smtClean="0"/>
              <a:pPr>
                <a:defRPr/>
              </a:pPr>
              <a:t>07:10</a:t>
            </a:fld>
            <a:endParaRPr lang="en-US" altLang="en-US"/>
          </a:p>
        </p:txBody>
      </p:sp>
      <p:sp>
        <p:nvSpPr>
          <p:cNvPr id="41" name="Slide Number Placeholder 5"/>
          <p:cNvSpPr>
            <a:spLocks noGrp="1"/>
          </p:cNvSpPr>
          <p:nvPr>
            <p:ph type="sldNum" sz="quarter" idx="12"/>
          </p:nvPr>
        </p:nvSpPr>
        <p:spPr/>
        <p:txBody>
          <a:bodyPr/>
          <a:lstStyle/>
          <a:p>
            <a:pPr>
              <a:defRPr/>
            </a:pPr>
            <a:fld id="{B9FC9F4E-7D84-4244-8761-0F624BF238E5}" type="slidenum">
              <a:rPr lang="en-US" altLang="en-US"/>
              <a:pPr>
                <a:defRPr/>
              </a:pPr>
              <a:t>24</a:t>
            </a:fld>
            <a:endParaRPr lang="en-US" altLang="en-US"/>
          </a:p>
        </p:txBody>
      </p:sp>
      <p:sp>
        <p:nvSpPr>
          <p:cNvPr id="22534" name="Text Box 4"/>
          <p:cNvSpPr txBox="1">
            <a:spLocks noChangeArrowheads="1"/>
          </p:cNvSpPr>
          <p:nvPr/>
        </p:nvSpPr>
        <p:spPr bwMode="auto">
          <a:xfrm>
            <a:off x="2057400" y="3505200"/>
            <a:ext cx="4038600" cy="439738"/>
          </a:xfrm>
          <a:prstGeom prst="rect">
            <a:avLst/>
          </a:prstGeom>
          <a:noFill/>
          <a:ln w="12700" algn="ctr">
            <a:solidFill>
              <a:schemeClr val="tx1"/>
            </a:solidFill>
            <a:miter lim="800000"/>
            <a:headEnd/>
            <a:tailEnd/>
          </a:ln>
        </p:spPr>
        <p:txBody>
          <a:bodyPr>
            <a:spAutoFit/>
          </a:bodyPr>
          <a:lstStyle/>
          <a:p>
            <a:r>
              <a:rPr lang="en-US" sz="2200"/>
              <a:t>R </a:t>
            </a:r>
            <a:r>
              <a:rPr lang="en-US" sz="2200" b="1">
                <a:sym typeface="Symbol" pitchFamily="18" charset="2"/>
              </a:rPr>
              <a:t></a:t>
            </a:r>
            <a:r>
              <a:rPr lang="en-US" sz="2200">
                <a:sym typeface="Symbol" pitchFamily="18" charset="2"/>
              </a:rPr>
              <a:t> </a:t>
            </a:r>
            <a:r>
              <a:rPr lang="en-US" sz="2200"/>
              <a:t>S = { t / t</a:t>
            </a:r>
            <a:r>
              <a:rPr lang="en-US" sz="2200" b="1">
                <a:sym typeface="Symbol" pitchFamily="18" charset="2"/>
              </a:rPr>
              <a:t></a:t>
            </a:r>
            <a:r>
              <a:rPr lang="en-US" sz="2200"/>
              <a:t>R </a:t>
            </a:r>
            <a:r>
              <a:rPr lang="en-US" sz="2200" b="1">
                <a:sym typeface="Symbol" pitchFamily="18" charset="2"/>
              </a:rPr>
              <a:t></a:t>
            </a:r>
            <a:r>
              <a:rPr lang="en-US" sz="2200"/>
              <a:t> t</a:t>
            </a:r>
            <a:r>
              <a:rPr lang="en-US" sz="2200" b="1">
                <a:sym typeface="Symbol" pitchFamily="18" charset="2"/>
              </a:rPr>
              <a:t></a:t>
            </a:r>
            <a:r>
              <a:rPr lang="en-US" sz="2200"/>
              <a:t>S }</a:t>
            </a:r>
          </a:p>
        </p:txBody>
      </p:sp>
      <p:grpSp>
        <p:nvGrpSpPr>
          <p:cNvPr id="22535" name="Group 5"/>
          <p:cNvGrpSpPr>
            <a:grpSpLocks/>
          </p:cNvGrpSpPr>
          <p:nvPr/>
        </p:nvGrpSpPr>
        <p:grpSpPr bwMode="auto">
          <a:xfrm>
            <a:off x="990600" y="4419600"/>
            <a:ext cx="1447800" cy="1371600"/>
            <a:chOff x="624" y="2880"/>
            <a:chExt cx="912" cy="864"/>
          </a:xfrm>
        </p:grpSpPr>
        <p:sp>
          <p:nvSpPr>
            <p:cNvPr id="22552" name="Line 6"/>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22553" name="Text Box 7"/>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22554" name="Text Box 8"/>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22555" name="Text Box 9"/>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2556" name="Line 10"/>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22557" name="Line 11"/>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22558" name="Text Box 12"/>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a:t>
              </a:r>
            </a:p>
          </p:txBody>
        </p:sp>
        <p:sp>
          <p:nvSpPr>
            <p:cNvPr id="22559" name="Line 13"/>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22560" name="Text Box 14"/>
            <p:cNvSpPr txBox="1">
              <a:spLocks noChangeArrowheads="1"/>
            </p:cNvSpPr>
            <p:nvPr/>
          </p:nvSpPr>
          <p:spPr bwMode="auto">
            <a:xfrm>
              <a:off x="960"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2561" name="Text Box 15"/>
            <p:cNvSpPr txBox="1">
              <a:spLocks noChangeArrowheads="1"/>
            </p:cNvSpPr>
            <p:nvPr/>
          </p:nvSpPr>
          <p:spPr bwMode="auto">
            <a:xfrm>
              <a:off x="960" y="35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2562" name="Group 16"/>
            <p:cNvGrpSpPr>
              <a:grpSpLocks/>
            </p:cNvGrpSpPr>
            <p:nvPr/>
          </p:nvGrpSpPr>
          <p:grpSpPr bwMode="auto">
            <a:xfrm>
              <a:off x="960" y="2880"/>
              <a:ext cx="576" cy="864"/>
              <a:chOff x="960" y="2880"/>
              <a:chExt cx="576" cy="1008"/>
            </a:xfrm>
          </p:grpSpPr>
          <p:sp>
            <p:nvSpPr>
              <p:cNvPr id="22566"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67"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68"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2563" name="Text Box 20"/>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2564" name="Text Box 21"/>
            <p:cNvSpPr txBox="1">
              <a:spLocks noChangeArrowheads="1"/>
            </p:cNvSpPr>
            <p:nvPr/>
          </p:nvSpPr>
          <p:spPr bwMode="auto">
            <a:xfrm>
              <a:off x="1248" y="331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2565" name="Text Box 22"/>
            <p:cNvSpPr txBox="1">
              <a:spLocks noChangeArrowheads="1"/>
            </p:cNvSpPr>
            <p:nvPr/>
          </p:nvSpPr>
          <p:spPr bwMode="auto">
            <a:xfrm>
              <a:off x="1248" y="35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grpSp>
        <p:nvGrpSpPr>
          <p:cNvPr id="22536" name="Group 23"/>
          <p:cNvGrpSpPr>
            <a:grpSpLocks/>
          </p:cNvGrpSpPr>
          <p:nvPr/>
        </p:nvGrpSpPr>
        <p:grpSpPr bwMode="auto">
          <a:xfrm>
            <a:off x="2819400" y="4419600"/>
            <a:ext cx="1447800" cy="1066800"/>
            <a:chOff x="1728" y="2880"/>
            <a:chExt cx="912" cy="672"/>
          </a:xfrm>
        </p:grpSpPr>
        <p:sp>
          <p:nvSpPr>
            <p:cNvPr id="22537" name="Line 24"/>
            <p:cNvSpPr>
              <a:spLocks noChangeShapeType="1"/>
            </p:cNvSpPr>
            <p:nvPr/>
          </p:nvSpPr>
          <p:spPr bwMode="auto">
            <a:xfrm>
              <a:off x="1728" y="3072"/>
              <a:ext cx="912" cy="0"/>
            </a:xfrm>
            <a:prstGeom prst="line">
              <a:avLst/>
            </a:prstGeom>
            <a:noFill/>
            <a:ln w="12700">
              <a:solidFill>
                <a:schemeClr val="tx1"/>
              </a:solidFill>
              <a:round/>
              <a:headEnd/>
              <a:tailEnd/>
            </a:ln>
          </p:spPr>
          <p:txBody>
            <a:bodyPr anchor="ctr">
              <a:spAutoFit/>
            </a:bodyPr>
            <a:lstStyle/>
            <a:p>
              <a:endParaRPr lang="vi-VN"/>
            </a:p>
          </p:txBody>
        </p:sp>
        <p:sp>
          <p:nvSpPr>
            <p:cNvPr id="22538" name="Text Box 25"/>
            <p:cNvSpPr txBox="1">
              <a:spLocks noChangeArrowheads="1"/>
            </p:cNvSpPr>
            <p:nvPr/>
          </p:nvSpPr>
          <p:spPr bwMode="auto">
            <a:xfrm>
              <a:off x="2064" y="2880"/>
              <a:ext cx="288" cy="192"/>
            </a:xfrm>
            <a:prstGeom prst="rect">
              <a:avLst/>
            </a:prstGeom>
            <a:noFill/>
            <a:ln w="12700" algn="ctr">
              <a:noFill/>
              <a:miter lim="800000"/>
              <a:headEnd/>
              <a:tailEnd/>
            </a:ln>
          </p:spPr>
          <p:txBody>
            <a:bodyPr>
              <a:spAutoFit/>
            </a:bodyPr>
            <a:lstStyle/>
            <a:p>
              <a:r>
                <a:rPr lang="en-US" sz="1400"/>
                <a:t>A</a:t>
              </a:r>
            </a:p>
          </p:txBody>
        </p:sp>
        <p:sp>
          <p:nvSpPr>
            <p:cNvPr id="22539" name="Text Box 26"/>
            <p:cNvSpPr txBox="1">
              <a:spLocks noChangeArrowheads="1"/>
            </p:cNvSpPr>
            <p:nvPr/>
          </p:nvSpPr>
          <p:spPr bwMode="auto">
            <a:xfrm>
              <a:off x="2352" y="2880"/>
              <a:ext cx="288" cy="192"/>
            </a:xfrm>
            <a:prstGeom prst="rect">
              <a:avLst/>
            </a:prstGeom>
            <a:noFill/>
            <a:ln w="12700" algn="ctr">
              <a:noFill/>
              <a:miter lim="800000"/>
              <a:headEnd/>
              <a:tailEnd/>
            </a:ln>
          </p:spPr>
          <p:txBody>
            <a:bodyPr>
              <a:spAutoFit/>
            </a:bodyPr>
            <a:lstStyle/>
            <a:p>
              <a:r>
                <a:rPr lang="en-US" sz="1400"/>
                <a:t>B</a:t>
              </a:r>
            </a:p>
          </p:txBody>
        </p:sp>
        <p:sp>
          <p:nvSpPr>
            <p:cNvPr id="22540" name="Text Box 27"/>
            <p:cNvSpPr txBox="1">
              <a:spLocks noChangeArrowheads="1"/>
            </p:cNvSpPr>
            <p:nvPr/>
          </p:nvSpPr>
          <p:spPr bwMode="auto">
            <a:xfrm>
              <a:off x="2064"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2541" name="Line 28"/>
            <p:cNvSpPr>
              <a:spLocks noChangeShapeType="1"/>
            </p:cNvSpPr>
            <p:nvPr/>
          </p:nvSpPr>
          <p:spPr bwMode="auto">
            <a:xfrm>
              <a:off x="1728" y="2880"/>
              <a:ext cx="912" cy="0"/>
            </a:xfrm>
            <a:prstGeom prst="line">
              <a:avLst/>
            </a:prstGeom>
            <a:noFill/>
            <a:ln w="12700">
              <a:solidFill>
                <a:schemeClr val="tx1"/>
              </a:solidFill>
              <a:round/>
              <a:headEnd/>
              <a:tailEnd/>
            </a:ln>
          </p:spPr>
          <p:txBody>
            <a:bodyPr anchor="ctr">
              <a:spAutoFit/>
            </a:bodyPr>
            <a:lstStyle/>
            <a:p>
              <a:endParaRPr lang="vi-VN"/>
            </a:p>
          </p:txBody>
        </p:sp>
        <p:sp>
          <p:nvSpPr>
            <p:cNvPr id="22542" name="Line 29"/>
            <p:cNvSpPr>
              <a:spLocks noChangeShapeType="1"/>
            </p:cNvSpPr>
            <p:nvPr/>
          </p:nvSpPr>
          <p:spPr bwMode="auto">
            <a:xfrm>
              <a:off x="2064" y="3552"/>
              <a:ext cx="576" cy="0"/>
            </a:xfrm>
            <a:prstGeom prst="line">
              <a:avLst/>
            </a:prstGeom>
            <a:noFill/>
            <a:ln w="12700">
              <a:solidFill>
                <a:schemeClr val="tx1"/>
              </a:solidFill>
              <a:round/>
              <a:headEnd/>
              <a:tailEnd/>
            </a:ln>
          </p:spPr>
          <p:txBody>
            <a:bodyPr anchor="ctr">
              <a:spAutoFit/>
            </a:bodyPr>
            <a:lstStyle/>
            <a:p>
              <a:endParaRPr lang="vi-VN"/>
            </a:p>
          </p:txBody>
        </p:sp>
        <p:sp>
          <p:nvSpPr>
            <p:cNvPr id="22543" name="Text Box 30"/>
            <p:cNvSpPr txBox="1">
              <a:spLocks noChangeArrowheads="1"/>
            </p:cNvSpPr>
            <p:nvPr/>
          </p:nvSpPr>
          <p:spPr bwMode="auto">
            <a:xfrm>
              <a:off x="1728" y="2880"/>
              <a:ext cx="336" cy="192"/>
            </a:xfrm>
            <a:prstGeom prst="rect">
              <a:avLst/>
            </a:prstGeom>
            <a:noFill/>
            <a:ln w="12700" algn="ctr">
              <a:noFill/>
              <a:miter lim="800000"/>
              <a:headEnd/>
              <a:tailEnd/>
            </a:ln>
          </p:spPr>
          <p:txBody>
            <a:bodyPr>
              <a:spAutoFit/>
            </a:bodyPr>
            <a:lstStyle/>
            <a:p>
              <a:r>
                <a:rPr lang="en-US" sz="1400" b="1"/>
                <a:t>S</a:t>
              </a:r>
            </a:p>
          </p:txBody>
        </p:sp>
        <p:sp>
          <p:nvSpPr>
            <p:cNvPr id="22544" name="Line 31"/>
            <p:cNvSpPr>
              <a:spLocks noChangeShapeType="1"/>
            </p:cNvSpPr>
            <p:nvPr/>
          </p:nvSpPr>
          <p:spPr bwMode="auto">
            <a:xfrm>
              <a:off x="1728" y="2880"/>
              <a:ext cx="0" cy="192"/>
            </a:xfrm>
            <a:prstGeom prst="line">
              <a:avLst/>
            </a:prstGeom>
            <a:noFill/>
            <a:ln w="12700">
              <a:solidFill>
                <a:schemeClr val="tx1"/>
              </a:solidFill>
              <a:round/>
              <a:headEnd/>
              <a:tailEnd/>
            </a:ln>
          </p:spPr>
          <p:txBody>
            <a:bodyPr anchor="ctr">
              <a:spAutoFit/>
            </a:bodyPr>
            <a:lstStyle/>
            <a:p>
              <a:endParaRPr lang="vi-VN"/>
            </a:p>
          </p:txBody>
        </p:sp>
        <p:sp>
          <p:nvSpPr>
            <p:cNvPr id="22545" name="Text Box 32"/>
            <p:cNvSpPr txBox="1">
              <a:spLocks noChangeArrowheads="1"/>
            </p:cNvSpPr>
            <p:nvPr/>
          </p:nvSpPr>
          <p:spPr bwMode="auto">
            <a:xfrm>
              <a:off x="2064" y="33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22546" name="Group 33"/>
            <p:cNvGrpSpPr>
              <a:grpSpLocks/>
            </p:cNvGrpSpPr>
            <p:nvPr/>
          </p:nvGrpSpPr>
          <p:grpSpPr bwMode="auto">
            <a:xfrm>
              <a:off x="2064" y="2880"/>
              <a:ext cx="576" cy="672"/>
              <a:chOff x="960" y="2880"/>
              <a:chExt cx="576" cy="1008"/>
            </a:xfrm>
          </p:grpSpPr>
          <p:sp>
            <p:nvSpPr>
              <p:cNvPr id="22549" name="Line 34"/>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50" name="Line 35"/>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22551" name="Line 3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22547" name="Text Box 37"/>
            <p:cNvSpPr txBox="1">
              <a:spLocks noChangeArrowheads="1"/>
            </p:cNvSpPr>
            <p:nvPr/>
          </p:nvSpPr>
          <p:spPr bwMode="auto">
            <a:xfrm>
              <a:off x="2352" y="312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22548" name="Text Box 38"/>
            <p:cNvSpPr txBox="1">
              <a:spLocks noChangeArrowheads="1"/>
            </p:cNvSpPr>
            <p:nvPr/>
          </p:nvSpPr>
          <p:spPr bwMode="auto">
            <a:xfrm>
              <a:off x="2352" y="331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sp>
        <p:nvSpPr>
          <p:cNvPr id="42" name="Footer Placeholder 41"/>
          <p:cNvSpPr>
            <a:spLocks noGrp="1"/>
          </p:cNvSpPr>
          <p:nvPr>
            <p:ph type="ftr" sz="quarter" idx="11"/>
          </p:nvPr>
        </p:nvSpPr>
        <p:spPr/>
        <p:txBody>
          <a:bodyPr/>
          <a:lstStyle/>
          <a:p>
            <a:pPr>
              <a:defRPr/>
            </a:pPr>
            <a:r>
              <a:rPr lang="en-US" altLang="en-US"/>
              <a:t>Khoa CNTT</a:t>
            </a:r>
          </a:p>
        </p:txBody>
      </p:sp>
      <p:grpSp>
        <p:nvGrpSpPr>
          <p:cNvPr id="43" name="Group 86"/>
          <p:cNvGrpSpPr/>
          <p:nvPr/>
        </p:nvGrpSpPr>
        <p:grpSpPr>
          <a:xfrm>
            <a:off x="0" y="152400"/>
            <a:ext cx="9144000" cy="533399"/>
            <a:chOff x="0" y="152400"/>
            <a:chExt cx="9144000" cy="533399"/>
          </a:xfrm>
        </p:grpSpPr>
        <p:pic>
          <p:nvPicPr>
            <p:cNvPr id="4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5" name="TextBox 4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46" name="TextBox 4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pSp>
        <p:nvGrpSpPr>
          <p:cNvPr id="47" name="Group 5"/>
          <p:cNvGrpSpPr>
            <a:grpSpLocks/>
          </p:cNvGrpSpPr>
          <p:nvPr/>
        </p:nvGrpSpPr>
        <p:grpSpPr bwMode="auto">
          <a:xfrm>
            <a:off x="6248400" y="4343400"/>
            <a:ext cx="1447800" cy="1371600"/>
            <a:chOff x="624" y="2880"/>
            <a:chExt cx="912" cy="864"/>
          </a:xfrm>
        </p:grpSpPr>
        <p:sp>
          <p:nvSpPr>
            <p:cNvPr id="48" name="Line 6"/>
            <p:cNvSpPr>
              <a:spLocks noChangeShapeType="1"/>
            </p:cNvSpPr>
            <p:nvPr/>
          </p:nvSpPr>
          <p:spPr bwMode="auto">
            <a:xfrm>
              <a:off x="624" y="3072"/>
              <a:ext cx="912" cy="0"/>
            </a:xfrm>
            <a:prstGeom prst="line">
              <a:avLst/>
            </a:prstGeom>
            <a:noFill/>
            <a:ln w="12700">
              <a:solidFill>
                <a:schemeClr val="tx1"/>
              </a:solidFill>
              <a:round/>
              <a:headEnd/>
              <a:tailEnd/>
            </a:ln>
          </p:spPr>
          <p:txBody>
            <a:bodyPr anchor="ctr">
              <a:spAutoFit/>
            </a:bodyPr>
            <a:lstStyle/>
            <a:p>
              <a:endParaRPr lang="vi-VN"/>
            </a:p>
          </p:txBody>
        </p:sp>
        <p:sp>
          <p:nvSpPr>
            <p:cNvPr id="49" name="Text Box 7"/>
            <p:cNvSpPr txBox="1">
              <a:spLocks noChangeArrowheads="1"/>
            </p:cNvSpPr>
            <p:nvPr/>
          </p:nvSpPr>
          <p:spPr bwMode="auto">
            <a:xfrm>
              <a:off x="960" y="2880"/>
              <a:ext cx="288" cy="192"/>
            </a:xfrm>
            <a:prstGeom prst="rect">
              <a:avLst/>
            </a:prstGeom>
            <a:noFill/>
            <a:ln w="12700" algn="ctr">
              <a:noFill/>
              <a:miter lim="800000"/>
              <a:headEnd/>
              <a:tailEnd/>
            </a:ln>
          </p:spPr>
          <p:txBody>
            <a:bodyPr>
              <a:spAutoFit/>
            </a:bodyPr>
            <a:lstStyle/>
            <a:p>
              <a:r>
                <a:rPr lang="en-US" sz="1400"/>
                <a:t>A</a:t>
              </a:r>
            </a:p>
          </p:txBody>
        </p:sp>
        <p:sp>
          <p:nvSpPr>
            <p:cNvPr id="50" name="Text Box 8"/>
            <p:cNvSpPr txBox="1">
              <a:spLocks noChangeArrowheads="1"/>
            </p:cNvSpPr>
            <p:nvPr/>
          </p:nvSpPr>
          <p:spPr bwMode="auto">
            <a:xfrm>
              <a:off x="1248" y="2880"/>
              <a:ext cx="288" cy="192"/>
            </a:xfrm>
            <a:prstGeom prst="rect">
              <a:avLst/>
            </a:prstGeom>
            <a:noFill/>
            <a:ln w="12700" algn="ctr">
              <a:noFill/>
              <a:miter lim="800000"/>
              <a:headEnd/>
              <a:tailEnd/>
            </a:ln>
          </p:spPr>
          <p:txBody>
            <a:bodyPr>
              <a:spAutoFit/>
            </a:bodyPr>
            <a:lstStyle/>
            <a:p>
              <a:r>
                <a:rPr lang="en-US" sz="1400"/>
                <a:t>B</a:t>
              </a:r>
            </a:p>
          </p:txBody>
        </p:sp>
        <p:sp>
          <p:nvSpPr>
            <p:cNvPr id="51" name="Text Box 9"/>
            <p:cNvSpPr txBox="1">
              <a:spLocks noChangeArrowheads="1"/>
            </p:cNvSpPr>
            <p:nvPr/>
          </p:nvSpPr>
          <p:spPr bwMode="auto">
            <a:xfrm>
              <a:off x="960" y="31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52" name="Line 10"/>
            <p:cNvSpPr>
              <a:spLocks noChangeShapeType="1"/>
            </p:cNvSpPr>
            <p:nvPr/>
          </p:nvSpPr>
          <p:spPr bwMode="auto">
            <a:xfrm>
              <a:off x="624" y="2880"/>
              <a:ext cx="912" cy="0"/>
            </a:xfrm>
            <a:prstGeom prst="line">
              <a:avLst/>
            </a:prstGeom>
            <a:noFill/>
            <a:ln w="12700">
              <a:solidFill>
                <a:schemeClr val="tx1"/>
              </a:solidFill>
              <a:round/>
              <a:headEnd/>
              <a:tailEnd/>
            </a:ln>
          </p:spPr>
          <p:txBody>
            <a:bodyPr anchor="ctr">
              <a:spAutoFit/>
            </a:bodyPr>
            <a:lstStyle/>
            <a:p>
              <a:endParaRPr lang="vi-VN"/>
            </a:p>
          </p:txBody>
        </p:sp>
        <p:sp>
          <p:nvSpPr>
            <p:cNvPr id="53" name="Line 11"/>
            <p:cNvSpPr>
              <a:spLocks noChangeShapeType="1"/>
            </p:cNvSpPr>
            <p:nvPr/>
          </p:nvSpPr>
          <p:spPr bwMode="auto">
            <a:xfrm>
              <a:off x="960" y="3744"/>
              <a:ext cx="576" cy="0"/>
            </a:xfrm>
            <a:prstGeom prst="line">
              <a:avLst/>
            </a:prstGeom>
            <a:noFill/>
            <a:ln w="12700">
              <a:solidFill>
                <a:schemeClr val="tx1"/>
              </a:solidFill>
              <a:round/>
              <a:headEnd/>
              <a:tailEnd/>
            </a:ln>
          </p:spPr>
          <p:txBody>
            <a:bodyPr anchor="ctr">
              <a:spAutoFit/>
            </a:bodyPr>
            <a:lstStyle/>
            <a:p>
              <a:endParaRPr lang="vi-VN"/>
            </a:p>
          </p:txBody>
        </p:sp>
        <p:sp>
          <p:nvSpPr>
            <p:cNvPr id="54" name="Text Box 12"/>
            <p:cNvSpPr txBox="1">
              <a:spLocks noChangeArrowheads="1"/>
            </p:cNvSpPr>
            <p:nvPr/>
          </p:nvSpPr>
          <p:spPr bwMode="auto">
            <a:xfrm>
              <a:off x="624" y="2880"/>
              <a:ext cx="336" cy="192"/>
            </a:xfrm>
            <a:prstGeom prst="rect">
              <a:avLst/>
            </a:prstGeom>
            <a:noFill/>
            <a:ln w="12700" algn="ctr">
              <a:noFill/>
              <a:miter lim="800000"/>
              <a:headEnd/>
              <a:tailEnd/>
            </a:ln>
          </p:spPr>
          <p:txBody>
            <a:bodyPr>
              <a:spAutoFit/>
            </a:bodyPr>
            <a:lstStyle/>
            <a:p>
              <a:r>
                <a:rPr lang="en-US" sz="1400" b="1"/>
                <a:t>R-S</a:t>
              </a:r>
            </a:p>
          </p:txBody>
        </p:sp>
        <p:sp>
          <p:nvSpPr>
            <p:cNvPr id="55" name="Line 13"/>
            <p:cNvSpPr>
              <a:spLocks noChangeShapeType="1"/>
            </p:cNvSpPr>
            <p:nvPr/>
          </p:nvSpPr>
          <p:spPr bwMode="auto">
            <a:xfrm>
              <a:off x="624" y="2880"/>
              <a:ext cx="0" cy="192"/>
            </a:xfrm>
            <a:prstGeom prst="line">
              <a:avLst/>
            </a:prstGeom>
            <a:noFill/>
            <a:ln w="12700">
              <a:solidFill>
                <a:schemeClr val="tx1"/>
              </a:solidFill>
              <a:round/>
              <a:headEnd/>
              <a:tailEnd/>
            </a:ln>
          </p:spPr>
          <p:txBody>
            <a:bodyPr anchor="ctr">
              <a:spAutoFit/>
            </a:bodyPr>
            <a:lstStyle/>
            <a:p>
              <a:endParaRPr lang="vi-VN"/>
            </a:p>
          </p:txBody>
        </p:sp>
        <p:sp>
          <p:nvSpPr>
            <p:cNvPr id="57" name="Text Box 15"/>
            <p:cNvSpPr txBox="1">
              <a:spLocks noChangeArrowheads="1"/>
            </p:cNvSpPr>
            <p:nvPr/>
          </p:nvSpPr>
          <p:spPr bwMode="auto">
            <a:xfrm>
              <a:off x="960" y="3359"/>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58" name="Group 16"/>
            <p:cNvGrpSpPr>
              <a:grpSpLocks/>
            </p:cNvGrpSpPr>
            <p:nvPr/>
          </p:nvGrpSpPr>
          <p:grpSpPr bwMode="auto">
            <a:xfrm>
              <a:off x="960" y="2880"/>
              <a:ext cx="576" cy="864"/>
              <a:chOff x="960" y="2880"/>
              <a:chExt cx="576" cy="1008"/>
            </a:xfrm>
          </p:grpSpPr>
          <p:sp>
            <p:nvSpPr>
              <p:cNvPr id="62"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3"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4"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9" name="Text Box 20"/>
            <p:cNvSpPr txBox="1">
              <a:spLocks noChangeArrowheads="1"/>
            </p:cNvSpPr>
            <p:nvPr/>
          </p:nvSpPr>
          <p:spPr bwMode="auto">
            <a:xfrm>
              <a:off x="1248" y="31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1" name="Text Box 22"/>
            <p:cNvSpPr txBox="1">
              <a:spLocks noChangeArrowheads="1"/>
            </p:cNvSpPr>
            <p:nvPr/>
          </p:nvSpPr>
          <p:spPr bwMode="auto">
            <a:xfrm>
              <a:off x="1248" y="336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sp>
        <p:nvSpPr>
          <p:cNvPr id="65" name="Right Arrow 64"/>
          <p:cNvSpPr/>
          <p:nvPr/>
        </p:nvSpPr>
        <p:spPr>
          <a:xfrm>
            <a:off x="4800600" y="4572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ox(in)">
                                      <p:cBhvr>
                                        <p:cTn id="7" dur="500"/>
                                        <p:tgtEl>
                                          <p:spTgt spid="65"/>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ox(i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09600"/>
            <a:ext cx="8229600" cy="620712"/>
          </a:xfrm>
        </p:spPr>
        <p:txBody>
          <a:bodyPr/>
          <a:lstStyle/>
          <a:p>
            <a:r>
              <a:rPr lang="en-US" sz="2800" b="1" i="1"/>
              <a:t>Các tính chất</a:t>
            </a:r>
          </a:p>
        </p:txBody>
      </p:sp>
      <p:sp>
        <p:nvSpPr>
          <p:cNvPr id="23555" name="Rectangle 3"/>
          <p:cNvSpPr>
            <a:spLocks noGrp="1" noChangeArrowheads="1"/>
          </p:cNvSpPr>
          <p:nvPr>
            <p:ph idx="1"/>
          </p:nvPr>
        </p:nvSpPr>
        <p:spPr>
          <a:xfrm>
            <a:off x="457200" y="1447800"/>
            <a:ext cx="8229600" cy="4835525"/>
          </a:xfrm>
        </p:spPr>
        <p:txBody>
          <a:bodyPr/>
          <a:lstStyle/>
          <a:p>
            <a:r>
              <a:rPr lang="en-US"/>
              <a:t>Tính giao hoán</a:t>
            </a:r>
          </a:p>
          <a:p>
            <a:endParaRPr lang="en-US"/>
          </a:p>
          <a:p>
            <a:endParaRPr lang="en-US"/>
          </a:p>
          <a:p>
            <a:endParaRPr lang="en-US"/>
          </a:p>
          <a:p>
            <a:endParaRPr lang="en-US"/>
          </a:p>
          <a:p>
            <a:r>
              <a:rPr lang="en-US"/>
              <a:t>Tính kết hợp</a:t>
            </a:r>
          </a:p>
        </p:txBody>
      </p:sp>
      <p:sp>
        <p:nvSpPr>
          <p:cNvPr id="6" name="Date Placeholder 3"/>
          <p:cNvSpPr>
            <a:spLocks noGrp="1"/>
          </p:cNvSpPr>
          <p:nvPr>
            <p:ph type="dt" sz="quarter" idx="10"/>
          </p:nvPr>
        </p:nvSpPr>
        <p:spPr/>
        <p:txBody>
          <a:bodyPr/>
          <a:lstStyle/>
          <a:p>
            <a:pPr>
              <a:defRPr/>
            </a:pPr>
            <a:fld id="{6165CD01-4DB2-48A9-BB48-25900FA0414D}"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2C0F55C7-113D-4C21-9E09-C4735C20E86C}" type="slidenum">
              <a:rPr lang="en-US" altLang="en-US"/>
              <a:pPr>
                <a:defRPr/>
              </a:pPr>
              <a:t>25</a:t>
            </a:fld>
            <a:endParaRPr lang="en-US" altLang="en-US"/>
          </a:p>
        </p:txBody>
      </p:sp>
      <p:sp>
        <p:nvSpPr>
          <p:cNvPr id="23558" name="Text Box 4"/>
          <p:cNvSpPr txBox="1">
            <a:spLocks noChangeArrowheads="1"/>
          </p:cNvSpPr>
          <p:nvPr/>
        </p:nvSpPr>
        <p:spPr bwMode="auto">
          <a:xfrm>
            <a:off x="990600" y="1905000"/>
            <a:ext cx="3657600" cy="1160463"/>
          </a:xfrm>
          <a:prstGeom prst="rect">
            <a:avLst/>
          </a:prstGeom>
          <a:noFill/>
          <a:ln w="12700" algn="ctr">
            <a:noFill/>
            <a:miter lim="800000"/>
            <a:headEnd/>
            <a:tailEnd/>
          </a:ln>
        </p:spPr>
        <p:txBody>
          <a:bodyPr>
            <a:spAutoFit/>
          </a:bodyPr>
          <a:lstStyle/>
          <a:p>
            <a:r>
              <a:rPr lang="en-US" sz="2800"/>
              <a:t>R </a:t>
            </a:r>
            <a:r>
              <a:rPr lang="en-US" sz="2800" b="1">
                <a:sym typeface="Symbol" pitchFamily="18" charset="2"/>
              </a:rPr>
              <a:t></a:t>
            </a:r>
            <a:r>
              <a:rPr lang="en-US" sz="2800"/>
              <a:t> S = S </a:t>
            </a:r>
            <a:r>
              <a:rPr lang="en-US" sz="2800" b="1">
                <a:sym typeface="Symbol" pitchFamily="18" charset="2"/>
              </a:rPr>
              <a:t></a:t>
            </a:r>
            <a:r>
              <a:rPr lang="en-US" sz="2800"/>
              <a:t> R</a:t>
            </a:r>
          </a:p>
          <a:p>
            <a:r>
              <a:rPr lang="en-US" sz="2800"/>
              <a:t>R </a:t>
            </a:r>
            <a:r>
              <a:rPr lang="en-US" sz="2800" b="1">
                <a:sym typeface="Symbol" pitchFamily="18" charset="2"/>
              </a:rPr>
              <a:t></a:t>
            </a:r>
            <a:r>
              <a:rPr lang="en-US" sz="2800"/>
              <a:t> S = S </a:t>
            </a:r>
            <a:r>
              <a:rPr lang="en-US" sz="2800" b="1">
                <a:sym typeface="Symbol" pitchFamily="18" charset="2"/>
              </a:rPr>
              <a:t></a:t>
            </a:r>
            <a:r>
              <a:rPr lang="en-US" sz="2800"/>
              <a:t> R</a:t>
            </a:r>
          </a:p>
        </p:txBody>
      </p:sp>
      <p:sp>
        <p:nvSpPr>
          <p:cNvPr id="23559" name="Text Box 5"/>
          <p:cNvSpPr txBox="1">
            <a:spLocks noChangeArrowheads="1"/>
          </p:cNvSpPr>
          <p:nvPr/>
        </p:nvSpPr>
        <p:spPr bwMode="auto">
          <a:xfrm>
            <a:off x="762000" y="4402138"/>
            <a:ext cx="6019800" cy="1160462"/>
          </a:xfrm>
          <a:prstGeom prst="rect">
            <a:avLst/>
          </a:prstGeom>
          <a:noFill/>
          <a:ln w="12700" algn="ctr">
            <a:noFill/>
            <a:miter lim="800000"/>
            <a:headEnd/>
            <a:tailEnd/>
          </a:ln>
        </p:spPr>
        <p:txBody>
          <a:bodyPr>
            <a:spAutoFit/>
          </a:bodyPr>
          <a:lstStyle/>
          <a:p>
            <a:r>
              <a:rPr lang="en-US" sz="2800"/>
              <a:t>R </a:t>
            </a:r>
            <a:r>
              <a:rPr lang="en-US" sz="2800" b="1">
                <a:sym typeface="Symbol" pitchFamily="18" charset="2"/>
              </a:rPr>
              <a:t></a:t>
            </a:r>
            <a:r>
              <a:rPr lang="en-US" sz="2800"/>
              <a:t> (S </a:t>
            </a:r>
            <a:r>
              <a:rPr lang="en-US" sz="2800" b="1">
                <a:sym typeface="Symbol" pitchFamily="18" charset="2"/>
              </a:rPr>
              <a:t></a:t>
            </a:r>
            <a:r>
              <a:rPr lang="en-US" sz="2800"/>
              <a:t> T) = (R </a:t>
            </a:r>
            <a:r>
              <a:rPr lang="en-US" sz="2800" b="1">
                <a:sym typeface="Symbol" pitchFamily="18" charset="2"/>
              </a:rPr>
              <a:t></a:t>
            </a:r>
            <a:r>
              <a:rPr lang="en-US" sz="2800"/>
              <a:t> S) </a:t>
            </a:r>
            <a:r>
              <a:rPr lang="en-US" sz="2800" b="1">
                <a:sym typeface="Symbol" pitchFamily="18" charset="2"/>
              </a:rPr>
              <a:t></a:t>
            </a:r>
            <a:r>
              <a:rPr lang="en-US" sz="2800"/>
              <a:t> T</a:t>
            </a:r>
          </a:p>
          <a:p>
            <a:r>
              <a:rPr lang="en-US" sz="2800"/>
              <a:t>R </a:t>
            </a:r>
            <a:r>
              <a:rPr lang="en-US" sz="2800" b="1">
                <a:sym typeface="Symbol" pitchFamily="18" charset="2"/>
              </a:rPr>
              <a:t></a:t>
            </a:r>
            <a:r>
              <a:rPr lang="en-US" sz="2800"/>
              <a:t> (S </a:t>
            </a:r>
            <a:r>
              <a:rPr lang="en-US" sz="2800" b="1">
                <a:sym typeface="Symbol" pitchFamily="18" charset="2"/>
              </a:rPr>
              <a:t></a:t>
            </a:r>
            <a:r>
              <a:rPr lang="en-US" sz="2800">
                <a:sym typeface="Symbol" pitchFamily="18" charset="2"/>
              </a:rPr>
              <a:t> T)</a:t>
            </a:r>
            <a:r>
              <a:rPr lang="en-US" sz="2800"/>
              <a:t> = (R </a:t>
            </a:r>
            <a:r>
              <a:rPr lang="en-US" sz="2800" b="1">
                <a:sym typeface="Symbol" pitchFamily="18" charset="2"/>
              </a:rPr>
              <a:t></a:t>
            </a:r>
            <a:r>
              <a:rPr lang="en-US" sz="2800"/>
              <a:t> S) </a:t>
            </a:r>
            <a:r>
              <a:rPr lang="en-US" sz="2800" b="1">
                <a:sym typeface="Symbol" pitchFamily="18" charset="2"/>
              </a:rPr>
              <a:t></a:t>
            </a:r>
            <a:r>
              <a:rPr lang="en-US" sz="2800">
                <a:sym typeface="Symbol" pitchFamily="18" charset="2"/>
              </a:rPr>
              <a:t> T</a:t>
            </a:r>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dirty="0" err="1">
                <a:solidFill>
                  <a:srgbClr val="777777"/>
                </a:solidFill>
              </a:rPr>
              <a:t>Giới</a:t>
            </a:r>
            <a:r>
              <a:rPr lang="en-US" dirty="0">
                <a:solidFill>
                  <a:srgbClr val="777777"/>
                </a:solidFill>
              </a:rPr>
              <a:t> </a:t>
            </a:r>
            <a:r>
              <a:rPr lang="en-US" dirty="0" err="1">
                <a:solidFill>
                  <a:srgbClr val="777777"/>
                </a:solidFill>
              </a:rPr>
              <a:t>thiệu</a:t>
            </a:r>
            <a:endParaRPr lang="en-US" dirty="0">
              <a:solidFill>
                <a:srgbClr val="777777"/>
              </a:solidFill>
            </a:endParaRPr>
          </a:p>
          <a:p>
            <a:r>
              <a:rPr lang="en-US" dirty="0" err="1">
                <a:solidFill>
                  <a:srgbClr val="777777"/>
                </a:solidFill>
              </a:rPr>
              <a:t>Các</a:t>
            </a:r>
            <a:r>
              <a:rPr lang="en-US" dirty="0">
                <a:solidFill>
                  <a:srgbClr val="777777"/>
                </a:solidFill>
              </a:rPr>
              <a:t> </a:t>
            </a:r>
            <a:r>
              <a:rPr lang="en-US" dirty="0" err="1">
                <a:solidFill>
                  <a:srgbClr val="777777"/>
                </a:solidFill>
              </a:rPr>
              <a:t>thao</a:t>
            </a:r>
            <a:r>
              <a:rPr lang="en-US" dirty="0">
                <a:solidFill>
                  <a:srgbClr val="777777"/>
                </a:solidFill>
              </a:rPr>
              <a:t> </a:t>
            </a:r>
            <a:r>
              <a:rPr lang="en-US" dirty="0" err="1">
                <a:solidFill>
                  <a:srgbClr val="777777"/>
                </a:solidFill>
              </a:rPr>
              <a:t>tác</a:t>
            </a:r>
            <a:r>
              <a:rPr lang="en-US" dirty="0">
                <a:solidFill>
                  <a:srgbClr val="777777"/>
                </a:solidFill>
              </a:rPr>
              <a:t> </a:t>
            </a:r>
            <a:r>
              <a:rPr lang="en-US" dirty="0" err="1">
                <a:solidFill>
                  <a:srgbClr val="777777"/>
                </a:solidFill>
              </a:rPr>
              <a:t>cập</a:t>
            </a:r>
            <a:r>
              <a:rPr lang="en-US" dirty="0">
                <a:solidFill>
                  <a:srgbClr val="777777"/>
                </a:solidFill>
              </a:rPr>
              <a:t> </a:t>
            </a:r>
            <a:r>
              <a:rPr lang="en-US" dirty="0" err="1">
                <a:solidFill>
                  <a:srgbClr val="777777"/>
                </a:solidFill>
              </a:rPr>
              <a:t>nhật</a:t>
            </a:r>
            <a:r>
              <a:rPr lang="en-US" dirty="0">
                <a:solidFill>
                  <a:srgbClr val="777777"/>
                </a:solidFill>
              </a:rPr>
              <a:t> </a:t>
            </a:r>
            <a:r>
              <a:rPr lang="en-US" dirty="0" err="1">
                <a:solidFill>
                  <a:srgbClr val="777777"/>
                </a:solidFill>
              </a:rPr>
              <a:t>trên</a:t>
            </a:r>
            <a:r>
              <a:rPr lang="en-US" dirty="0">
                <a:solidFill>
                  <a:srgbClr val="777777"/>
                </a:solidFill>
              </a:rPr>
              <a:t> </a:t>
            </a:r>
            <a:r>
              <a:rPr lang="en-US" dirty="0" err="1">
                <a:solidFill>
                  <a:srgbClr val="777777"/>
                </a:solidFill>
              </a:rPr>
              <a:t>quan</a:t>
            </a:r>
            <a:r>
              <a:rPr lang="en-US" dirty="0">
                <a:solidFill>
                  <a:srgbClr val="777777"/>
                </a:solidFill>
              </a:rPr>
              <a:t> </a:t>
            </a:r>
            <a:r>
              <a:rPr lang="en-US" dirty="0" err="1">
                <a:solidFill>
                  <a:srgbClr val="777777"/>
                </a:solidFill>
              </a:rPr>
              <a:t>hệ</a:t>
            </a:r>
            <a:endParaRPr lang="en-US" dirty="0">
              <a:solidFill>
                <a:srgbClr val="777777"/>
              </a:solidFill>
            </a:endParaRPr>
          </a:p>
          <a:p>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pPr lvl="1">
              <a:buFont typeface="Wingdings" pitchFamily="2" charset="2"/>
              <a:buChar char="§"/>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tập</a:t>
            </a:r>
            <a:r>
              <a:rPr lang="en-US" dirty="0">
                <a:solidFill>
                  <a:srgbClr val="777777"/>
                </a:solidFill>
              </a:rPr>
              <a:t> </a:t>
            </a:r>
            <a:r>
              <a:rPr lang="en-US" dirty="0" err="1">
                <a:solidFill>
                  <a:srgbClr val="777777"/>
                </a:solidFill>
              </a:rPr>
              <a:t>hợp</a:t>
            </a:r>
            <a:r>
              <a:rPr lang="en-US" dirty="0">
                <a:solidFill>
                  <a:srgbClr val="777777"/>
                </a:solidFill>
              </a:rPr>
              <a:t>: </a:t>
            </a:r>
            <a:r>
              <a:rPr lang="en-US" sz="1800" dirty="0">
                <a:solidFill>
                  <a:srgbClr val="777777"/>
                </a:solidFill>
              </a:rPr>
              <a:t>TT. </a:t>
            </a:r>
            <a:r>
              <a:rPr lang="en-US" sz="1800" dirty="0" err="1">
                <a:solidFill>
                  <a:srgbClr val="777777"/>
                </a:solidFill>
              </a:rPr>
              <a:t>Hợp</a:t>
            </a:r>
            <a:r>
              <a:rPr lang="en-US" sz="1800" dirty="0">
                <a:solidFill>
                  <a:srgbClr val="777777"/>
                </a:solidFill>
              </a:rPr>
              <a:t>, TT. Giao, TT. </a:t>
            </a:r>
            <a:r>
              <a:rPr lang="en-US" sz="1800" dirty="0" err="1">
                <a:solidFill>
                  <a:srgbClr val="777777"/>
                </a:solidFill>
              </a:rPr>
              <a:t>Trừ</a:t>
            </a:r>
            <a:endParaRPr lang="en-US" dirty="0">
              <a:solidFill>
                <a:srgbClr val="777777"/>
              </a:solidFill>
            </a:endParaRPr>
          </a:p>
          <a:p>
            <a:pPr lvl="1">
              <a:buFont typeface="Wingdings" pitchFamily="2" charset="2"/>
              <a:buChar char="§"/>
            </a:pPr>
            <a:r>
              <a:rPr lang="en-US" b="1" dirty="0" err="1"/>
              <a:t>Phép</a:t>
            </a:r>
            <a:r>
              <a:rPr lang="en-US" b="1" dirty="0"/>
              <a:t> </a:t>
            </a:r>
            <a:r>
              <a:rPr lang="en-US" b="1" dirty="0" err="1"/>
              <a:t>toán</a:t>
            </a:r>
            <a:r>
              <a:rPr lang="en-US" b="1" dirty="0"/>
              <a:t> </a:t>
            </a:r>
            <a:r>
              <a:rPr lang="en-US" b="1" dirty="0" err="1"/>
              <a:t>trên</a:t>
            </a:r>
            <a:r>
              <a:rPr lang="en-US" b="1" dirty="0"/>
              <a:t> CSDL</a:t>
            </a:r>
            <a:r>
              <a:rPr lang="en-US" dirty="0">
                <a:solidFill>
                  <a:srgbClr val="777777"/>
                </a:solidFill>
              </a:rPr>
              <a:t>: </a:t>
            </a:r>
          </a:p>
          <a:p>
            <a:pPr lvl="3">
              <a:buFont typeface="Courier New" pitchFamily="49" charset="0"/>
              <a:buChar char="o"/>
            </a:pPr>
            <a:r>
              <a:rPr lang="en-US" b="1" dirty="0" err="1"/>
              <a:t>Phép</a:t>
            </a:r>
            <a:r>
              <a:rPr lang="en-US" b="1" dirty="0"/>
              <a:t> </a:t>
            </a:r>
            <a:r>
              <a:rPr lang="en-US" sz="2000" b="1" dirty="0" err="1"/>
              <a:t>toán</a:t>
            </a:r>
            <a:r>
              <a:rPr lang="en-US" sz="2000" b="1" dirty="0"/>
              <a:t> </a:t>
            </a:r>
            <a:r>
              <a:rPr lang="en-US" b="1" dirty="0" err="1"/>
              <a:t>chọn</a:t>
            </a:r>
            <a:endParaRPr lang="en-US" b="1" dirty="0"/>
          </a:p>
          <a:p>
            <a:pPr lvl="3">
              <a:buFont typeface="Courier New" pitchFamily="49" charset="0"/>
              <a:buChar char="o"/>
            </a:pPr>
            <a:r>
              <a:rPr lang="en-US" dirty="0" err="1">
                <a:solidFill>
                  <a:srgbClr val="969696"/>
                </a:solidFill>
              </a:rPr>
              <a:t>Phép</a:t>
            </a:r>
            <a:r>
              <a:rPr lang="en-US" dirty="0">
                <a:solidFill>
                  <a:srgbClr val="969696"/>
                </a:solidFill>
              </a:rPr>
              <a:t> </a:t>
            </a:r>
            <a:r>
              <a:rPr lang="en-US" dirty="0" err="1">
                <a:solidFill>
                  <a:srgbClr val="969696"/>
                </a:solidFill>
              </a:rPr>
              <a:t>toán</a:t>
            </a:r>
            <a:r>
              <a:rPr lang="en-US" dirty="0">
                <a:solidFill>
                  <a:srgbClr val="969696"/>
                </a:solidFill>
              </a:rPr>
              <a:t> </a:t>
            </a:r>
            <a:r>
              <a:rPr lang="en-US" dirty="0" err="1">
                <a:solidFill>
                  <a:srgbClr val="969696"/>
                </a:solidFill>
              </a:rPr>
              <a:t>chiếu</a:t>
            </a:r>
            <a:endParaRPr lang="en-US" dirty="0">
              <a:solidFill>
                <a:srgbClr val="969696"/>
              </a:solidFill>
            </a:endParaRPr>
          </a:p>
          <a:p>
            <a:pPr lvl="3">
              <a:buFont typeface="Courier New" pitchFamily="49" charset="0"/>
              <a:buChar char="o"/>
            </a:pPr>
            <a:r>
              <a:rPr lang="en-US" dirty="0" err="1">
                <a:solidFill>
                  <a:srgbClr val="777777"/>
                </a:solidFill>
              </a:rPr>
              <a:t>Phép</a:t>
            </a:r>
            <a:r>
              <a:rPr lang="en-US" dirty="0">
                <a:solidFill>
                  <a:srgbClr val="777777"/>
                </a:solidFill>
              </a:rPr>
              <a:t> </a:t>
            </a:r>
            <a:r>
              <a:rPr lang="en-US" sz="2000" b="1" dirty="0" err="1">
                <a:solidFill>
                  <a:schemeClr val="accent2"/>
                </a:solidFill>
              </a:rPr>
              <a:t>toán</a:t>
            </a:r>
            <a:r>
              <a:rPr lang="en-US" sz="2000" b="1" dirty="0"/>
              <a:t> </a:t>
            </a:r>
            <a:r>
              <a:rPr lang="en-US" dirty="0" err="1">
                <a:solidFill>
                  <a:srgbClr val="777777"/>
                </a:solidFill>
              </a:rPr>
              <a:t>tích</a:t>
            </a:r>
            <a:r>
              <a:rPr lang="en-US" dirty="0">
                <a:solidFill>
                  <a:srgbClr val="777777"/>
                </a:solidFill>
              </a:rPr>
              <a:t> Cartesian</a:t>
            </a:r>
          </a:p>
          <a:p>
            <a:pPr lvl="3">
              <a:buFont typeface="Courier New" pitchFamily="49" charset="0"/>
              <a:buChar char="o"/>
            </a:pPr>
            <a:r>
              <a:rPr lang="en-US" dirty="0" err="1">
                <a:solidFill>
                  <a:srgbClr val="777777"/>
                </a:solidFill>
              </a:rPr>
              <a:t>Phép</a:t>
            </a:r>
            <a:r>
              <a:rPr lang="en-US" dirty="0">
                <a:solidFill>
                  <a:srgbClr val="777777"/>
                </a:solidFill>
              </a:rPr>
              <a:t> </a:t>
            </a:r>
            <a:r>
              <a:rPr lang="en-US" sz="2000" b="1" dirty="0" err="1">
                <a:solidFill>
                  <a:schemeClr val="accent1">
                    <a:lumMod val="60000"/>
                    <a:lumOff val="40000"/>
                  </a:schemeClr>
                </a:solidFill>
              </a:rPr>
              <a:t>toán</a:t>
            </a:r>
            <a:r>
              <a:rPr lang="en-US" sz="2000" b="1" dirty="0"/>
              <a:t> </a:t>
            </a:r>
            <a:r>
              <a:rPr lang="en-US" dirty="0" err="1">
                <a:solidFill>
                  <a:srgbClr val="777777"/>
                </a:solidFill>
              </a:rPr>
              <a:t>nối</a:t>
            </a:r>
            <a:endParaRPr lang="en-US" dirty="0">
              <a:solidFill>
                <a:srgbClr val="777777"/>
              </a:solidFill>
            </a:endParaRPr>
          </a:p>
          <a:p>
            <a:pPr lvl="3">
              <a:buFont typeface="Courier New" pitchFamily="49" charset="0"/>
              <a:buChar char="o"/>
            </a:pPr>
            <a:r>
              <a:rPr lang="en-US" dirty="0" err="1">
                <a:solidFill>
                  <a:srgbClr val="777777"/>
                </a:solidFill>
              </a:rPr>
              <a:t>Phép</a:t>
            </a:r>
            <a:r>
              <a:rPr lang="en-US" dirty="0">
                <a:solidFill>
                  <a:srgbClr val="777777"/>
                </a:solidFill>
              </a:rPr>
              <a:t> </a:t>
            </a:r>
            <a:r>
              <a:rPr lang="en-US" sz="2000" b="1" dirty="0" err="1">
                <a:solidFill>
                  <a:schemeClr val="accent1">
                    <a:lumMod val="60000"/>
                    <a:lumOff val="40000"/>
                  </a:schemeClr>
                </a:solidFill>
              </a:rPr>
              <a:t>toán</a:t>
            </a:r>
            <a:r>
              <a:rPr lang="en-US" sz="2000" b="1" dirty="0"/>
              <a:t> </a:t>
            </a:r>
            <a:r>
              <a:rPr lang="en-US" dirty="0">
                <a:solidFill>
                  <a:srgbClr val="777777"/>
                </a:solidFill>
              </a:rPr>
              <a:t>chia</a:t>
            </a:r>
          </a:p>
          <a:p>
            <a:r>
              <a:rPr lang="en-US" dirty="0" err="1">
                <a:solidFill>
                  <a:srgbClr val="777777"/>
                </a:solidFill>
              </a:rPr>
              <a:t>Các</a:t>
            </a:r>
            <a:r>
              <a:rPr lang="en-US" dirty="0">
                <a:solidFill>
                  <a:srgbClr val="777777"/>
                </a:solidFill>
              </a:rPr>
              <a:t> </a:t>
            </a: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khác</a:t>
            </a:r>
            <a:endParaRPr lang="en-US" dirty="0">
              <a:solidFill>
                <a:srgbClr val="777777"/>
              </a:solidFill>
            </a:endParaRP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26</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228600" y="1219200"/>
            <a:ext cx="8229600" cy="620712"/>
          </a:xfrm>
        </p:spPr>
        <p:txBody>
          <a:bodyPr/>
          <a:lstStyle/>
          <a:p>
            <a:r>
              <a:rPr lang="en-US" sz="2800" b="1" dirty="0"/>
              <a:t>2.2.a. </a:t>
            </a:r>
            <a:r>
              <a:rPr lang="en-US" sz="2800" b="1" dirty="0" err="1"/>
              <a:t>Phép</a:t>
            </a:r>
            <a:r>
              <a:rPr lang="en-US" sz="2800" b="1" dirty="0"/>
              <a:t> </a:t>
            </a:r>
            <a:r>
              <a:rPr lang="en-US" sz="2800" b="1" dirty="0" err="1"/>
              <a:t>toán</a:t>
            </a:r>
            <a:r>
              <a:rPr lang="en-US" sz="2800" b="1" dirty="0"/>
              <a:t> </a:t>
            </a:r>
            <a:r>
              <a:rPr lang="en-US" sz="2800" b="1" dirty="0" err="1"/>
              <a:t>chọn</a:t>
            </a:r>
            <a:endParaRPr lang="en-US" sz="2800" b="1" dirty="0"/>
          </a:p>
        </p:txBody>
      </p:sp>
      <p:sp>
        <p:nvSpPr>
          <p:cNvPr id="25603" name="Rectangle 4"/>
          <p:cNvSpPr>
            <a:spLocks noGrp="1" noChangeArrowheads="1"/>
          </p:cNvSpPr>
          <p:nvPr>
            <p:ph idx="1"/>
          </p:nvPr>
        </p:nvSpPr>
        <p:spPr>
          <a:xfrm>
            <a:off x="381000" y="2133600"/>
            <a:ext cx="8305800" cy="4343400"/>
          </a:xfrm>
        </p:spPr>
        <p:txBody>
          <a:bodyPr/>
          <a:lstStyle/>
          <a:p>
            <a:r>
              <a:rPr lang="en-US"/>
              <a:t>Để chọn ra các bộ của  quan hệ R</a:t>
            </a:r>
          </a:p>
          <a:p>
            <a:r>
              <a:rPr lang="en-US"/>
              <a:t>Các bộ được chọn phải thỏa mãn </a:t>
            </a:r>
            <a:r>
              <a:rPr lang="en-US" sz="2400" b="1" i="1"/>
              <a:t>điều kiện chọn </a:t>
            </a:r>
            <a:r>
              <a:rPr lang="en-US"/>
              <a:t>P</a:t>
            </a:r>
          </a:p>
          <a:p>
            <a:r>
              <a:rPr lang="en-US"/>
              <a:t>Ký hiệu</a:t>
            </a:r>
          </a:p>
          <a:p>
            <a:pPr lvl="2"/>
            <a:endParaRPr lang="en-US"/>
          </a:p>
          <a:p>
            <a:r>
              <a:rPr lang="en-US" sz="2400"/>
              <a:t>P là điều kiện chọn gồm các mệnh đề có dạng</a:t>
            </a:r>
          </a:p>
          <a:p>
            <a:pPr lvl="1">
              <a:buFont typeface="Courier New" pitchFamily="49" charset="0"/>
              <a:buChar char="o"/>
            </a:pPr>
            <a:r>
              <a:rPr lang="en-US"/>
              <a:t>&lt;tên thuộc tính&gt; &lt;phép so sánh&gt; &lt;hằng số&gt;</a:t>
            </a:r>
          </a:p>
          <a:p>
            <a:pPr lvl="1">
              <a:buFont typeface="Courier New" pitchFamily="49" charset="0"/>
              <a:buChar char="o"/>
            </a:pPr>
            <a:r>
              <a:rPr lang="en-US"/>
              <a:t>&lt;tên thuộc tính&gt; &lt;phép so sánh&gt; &lt;tên thuộc tính&gt;</a:t>
            </a:r>
          </a:p>
          <a:p>
            <a:pPr lvl="2">
              <a:buFont typeface="Wingdings" pitchFamily="2" charset="2"/>
              <a:buChar char="Ø"/>
            </a:pPr>
            <a:r>
              <a:rPr lang="en-US" sz="2400"/>
              <a:t>&lt;phép so sánh&gt; gồm </a:t>
            </a:r>
            <a:r>
              <a:rPr lang="en-US" sz="2400" b="1">
                <a:sym typeface="Symbol" pitchFamily="18" charset="2"/>
              </a:rPr>
              <a:t></a:t>
            </a:r>
            <a:r>
              <a:rPr lang="en-US" sz="2400">
                <a:sym typeface="Symbol" pitchFamily="18" charset="2"/>
              </a:rPr>
              <a:t> , </a:t>
            </a:r>
            <a:r>
              <a:rPr lang="en-US" sz="2400" b="1">
                <a:sym typeface="Symbol" pitchFamily="18" charset="2"/>
              </a:rPr>
              <a:t></a:t>
            </a:r>
            <a:r>
              <a:rPr lang="en-US" sz="2400">
                <a:sym typeface="Symbol" pitchFamily="18" charset="2"/>
              </a:rPr>
              <a:t> , </a:t>
            </a:r>
            <a:r>
              <a:rPr lang="en-US" sz="2400" b="1">
                <a:sym typeface="Symbol" pitchFamily="18" charset="2"/>
              </a:rPr>
              <a:t></a:t>
            </a:r>
            <a:r>
              <a:rPr lang="en-US" sz="2400">
                <a:sym typeface="Symbol" pitchFamily="18" charset="2"/>
              </a:rPr>
              <a:t> , </a:t>
            </a:r>
            <a:r>
              <a:rPr lang="en-US" sz="2400" b="1">
                <a:sym typeface="Symbol" pitchFamily="18" charset="2"/>
              </a:rPr>
              <a:t></a:t>
            </a:r>
            <a:r>
              <a:rPr lang="en-US" sz="2400">
                <a:sym typeface="Symbol" pitchFamily="18" charset="2"/>
              </a:rPr>
              <a:t> , </a:t>
            </a:r>
            <a:r>
              <a:rPr lang="en-US" sz="2400" b="1">
                <a:sym typeface="Symbol" pitchFamily="18" charset="2"/>
              </a:rPr>
              <a:t></a:t>
            </a:r>
            <a:r>
              <a:rPr lang="en-US" sz="2400">
                <a:sym typeface="Symbol" pitchFamily="18" charset="2"/>
              </a:rPr>
              <a:t> , </a:t>
            </a:r>
            <a:r>
              <a:rPr lang="en-US" sz="2400" b="1">
                <a:sym typeface="Symbol" pitchFamily="18" charset="2"/>
              </a:rPr>
              <a:t></a:t>
            </a:r>
          </a:p>
          <a:p>
            <a:pPr lvl="2">
              <a:buFont typeface="Wingdings" pitchFamily="2" charset="2"/>
              <a:buChar char="Ø"/>
            </a:pPr>
            <a:r>
              <a:rPr lang="en-US" sz="2400">
                <a:sym typeface="Symbol" pitchFamily="18" charset="2"/>
              </a:rPr>
              <a:t>Các mệnh đề được nối lại nhờ các phép toán </a:t>
            </a:r>
            <a:r>
              <a:rPr lang="en-US" sz="2400" b="1">
                <a:sym typeface="Symbol" pitchFamily="18" charset="2"/>
              </a:rPr>
              <a:t></a:t>
            </a:r>
            <a:r>
              <a:rPr lang="en-US" sz="2400">
                <a:sym typeface="Symbol" pitchFamily="18" charset="2"/>
              </a:rPr>
              <a:t> , </a:t>
            </a:r>
            <a:r>
              <a:rPr lang="en-US" sz="2400" b="1">
                <a:sym typeface="Symbol" pitchFamily="18" charset="2"/>
              </a:rPr>
              <a:t></a:t>
            </a:r>
            <a:r>
              <a:rPr lang="en-US" sz="2400">
                <a:sym typeface="Symbol" pitchFamily="18" charset="2"/>
              </a:rPr>
              <a:t> , </a:t>
            </a:r>
            <a:r>
              <a:rPr lang="en-US" sz="2400" b="1">
                <a:sym typeface="Symbol" pitchFamily="18" charset="2"/>
              </a:rPr>
              <a:t></a:t>
            </a:r>
          </a:p>
        </p:txBody>
      </p:sp>
      <p:sp>
        <p:nvSpPr>
          <p:cNvPr id="5" name="Date Placeholder 3"/>
          <p:cNvSpPr>
            <a:spLocks noGrp="1"/>
          </p:cNvSpPr>
          <p:nvPr>
            <p:ph type="dt" sz="quarter" idx="10"/>
          </p:nvPr>
        </p:nvSpPr>
        <p:spPr/>
        <p:txBody>
          <a:bodyPr/>
          <a:lstStyle/>
          <a:p>
            <a:pPr>
              <a:defRPr/>
            </a:pPr>
            <a:fld id="{498C5B90-09EF-491C-A4FD-0CA5B5AB20EC}"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07FD812C-5DB6-4828-AD23-6FECD9100D6E}" type="slidenum">
              <a:rPr lang="en-US" altLang="en-US"/>
              <a:pPr>
                <a:defRPr/>
              </a:pPr>
              <a:t>27</a:t>
            </a:fld>
            <a:endParaRPr lang="en-US" altLang="en-US"/>
          </a:p>
        </p:txBody>
      </p:sp>
      <p:sp>
        <p:nvSpPr>
          <p:cNvPr id="25606" name="Text Box 5"/>
          <p:cNvSpPr txBox="1">
            <a:spLocks noChangeArrowheads="1"/>
          </p:cNvSpPr>
          <p:nvPr/>
        </p:nvSpPr>
        <p:spPr bwMode="auto">
          <a:xfrm>
            <a:off x="2514600" y="2971800"/>
            <a:ext cx="19812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 P </a:t>
            </a:r>
            <a:r>
              <a:rPr lang="en-US" sz="2200">
                <a:sym typeface="Symbol" pitchFamily="18" charset="2"/>
              </a:rPr>
              <a:t>(R)</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Box 12"/>
          <p:cNvSpPr txBox="1"/>
          <p:nvPr/>
        </p:nvSpPr>
        <p:spPr>
          <a:xfrm>
            <a:off x="152400" y="762000"/>
            <a:ext cx="5943600" cy="461665"/>
          </a:xfrm>
          <a:prstGeom prst="rect">
            <a:avLst/>
          </a:prstGeom>
          <a:noFill/>
        </p:spPr>
        <p:txBody>
          <a:bodyPr wrap="square" rtlCol="0">
            <a:spAutoFit/>
          </a:bodyPr>
          <a:lstStyle/>
          <a:p>
            <a:pPr algn="l"/>
            <a:r>
              <a:rPr lang="en-US" sz="2400"/>
              <a:t>2.2.  </a:t>
            </a:r>
            <a:r>
              <a:rPr lang="en-US" sz="2400" b="1"/>
              <a:t>Các phép toán Cơ sở dữ liệu</a:t>
            </a:r>
            <a:endParaRPr lang="vi-VN" sz="2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295400"/>
            <a:ext cx="8305800" cy="5105400"/>
          </a:xfrm>
        </p:spPr>
        <p:txBody>
          <a:bodyPr/>
          <a:lstStyle/>
          <a:p>
            <a:r>
              <a:rPr lang="en-US"/>
              <a:t>Kết quả trả về là một </a:t>
            </a:r>
            <a:r>
              <a:rPr lang="en-US" u="sng"/>
              <a:t>quan hệ</a:t>
            </a:r>
            <a:r>
              <a:rPr lang="en-US"/>
              <a:t> </a:t>
            </a:r>
          </a:p>
          <a:p>
            <a:pPr lvl="1">
              <a:buFont typeface="Wingdings" pitchFamily="2" charset="2"/>
              <a:buChar char="§"/>
            </a:pPr>
            <a:r>
              <a:rPr lang="en-US"/>
              <a:t>Cùng danh sách thuộc tính với R</a:t>
            </a:r>
          </a:p>
          <a:p>
            <a:pPr lvl="1">
              <a:buFont typeface="Wingdings" pitchFamily="2" charset="2"/>
              <a:buChar char="§"/>
            </a:pPr>
            <a:r>
              <a:rPr lang="en-US"/>
              <a:t>Bao gồm các bộ của R thỏa mãn đều kiện P</a:t>
            </a:r>
          </a:p>
          <a:p>
            <a:pPr lvl="1">
              <a:buFont typeface="Wingdings" pitchFamily="2" charset="2"/>
              <a:buChar char="§"/>
            </a:pPr>
            <a:r>
              <a:rPr lang="en-US"/>
              <a:t>Có số bộ luôn ít hơn hoặc </a:t>
            </a:r>
            <a:r>
              <a:rPr lang="en-US" i="1"/>
              <a:t>bằng</a:t>
            </a:r>
            <a:r>
              <a:rPr lang="en-US"/>
              <a:t> số bộ của R</a:t>
            </a:r>
          </a:p>
          <a:p>
            <a:pPr lvl="1"/>
            <a:endParaRPr lang="en-US"/>
          </a:p>
          <a:p>
            <a:pPr>
              <a:buNone/>
            </a:pPr>
            <a:r>
              <a:rPr lang="en-US" sz="2400" b="1" i="1"/>
              <a:t>Ví dụ 1</a:t>
            </a:r>
          </a:p>
        </p:txBody>
      </p:sp>
      <p:sp>
        <p:nvSpPr>
          <p:cNvPr id="36" name="Date Placeholder 3"/>
          <p:cNvSpPr>
            <a:spLocks noGrp="1"/>
          </p:cNvSpPr>
          <p:nvPr>
            <p:ph type="dt" sz="quarter" idx="10"/>
          </p:nvPr>
        </p:nvSpPr>
        <p:spPr/>
        <p:txBody>
          <a:bodyPr/>
          <a:lstStyle/>
          <a:p>
            <a:pPr>
              <a:defRPr/>
            </a:pPr>
            <a:fld id="{191732F3-67C8-425B-B4A4-0F1E6C0A2F13}" type="datetime12">
              <a:rPr lang="vi-VN" altLang="en-US" smtClean="0"/>
              <a:pPr>
                <a:defRPr/>
              </a:pPr>
              <a:t>07:10</a:t>
            </a:fld>
            <a:endParaRPr lang="en-US" altLang="en-US"/>
          </a:p>
        </p:txBody>
      </p:sp>
      <p:sp>
        <p:nvSpPr>
          <p:cNvPr id="38" name="Slide Number Placeholder 5"/>
          <p:cNvSpPr>
            <a:spLocks noGrp="1"/>
          </p:cNvSpPr>
          <p:nvPr>
            <p:ph type="sldNum" sz="quarter" idx="12"/>
          </p:nvPr>
        </p:nvSpPr>
        <p:spPr/>
        <p:txBody>
          <a:bodyPr/>
          <a:lstStyle/>
          <a:p>
            <a:pPr>
              <a:defRPr/>
            </a:pPr>
            <a:fld id="{9C68863C-B27B-4285-9088-60F5B40CCFC6}" type="slidenum">
              <a:rPr lang="en-US" altLang="en-US"/>
              <a:pPr>
                <a:defRPr/>
              </a:pPr>
              <a:t>28</a:t>
            </a:fld>
            <a:endParaRPr lang="en-US" altLang="en-US"/>
          </a:p>
        </p:txBody>
      </p:sp>
      <p:sp>
        <p:nvSpPr>
          <p:cNvPr id="26630" name="Text Box 9"/>
          <p:cNvSpPr txBox="1">
            <a:spLocks noChangeArrowheads="1"/>
          </p:cNvSpPr>
          <p:nvPr/>
        </p:nvSpPr>
        <p:spPr bwMode="auto">
          <a:xfrm>
            <a:off x="4267200" y="3733800"/>
            <a:ext cx="2971800" cy="707886"/>
          </a:xfrm>
          <a:prstGeom prst="rect">
            <a:avLst/>
          </a:prstGeom>
          <a:noFill/>
          <a:ln w="12700" algn="ctr">
            <a:noFill/>
            <a:miter lim="800000"/>
            <a:headEnd/>
            <a:tailEnd/>
          </a:ln>
        </p:spPr>
        <p:txBody>
          <a:bodyPr wrap="square">
            <a:spAutoFit/>
          </a:bodyPr>
          <a:lstStyle/>
          <a:p>
            <a:r>
              <a:rPr lang="en-US" sz="2000">
                <a:sym typeface="Symbol" pitchFamily="18" charset="2"/>
              </a:rPr>
              <a:t>S =</a:t>
            </a:r>
            <a:r>
              <a:rPr lang="en-US" sz="4000">
                <a:sym typeface="Symbol" pitchFamily="18" charset="2"/>
              </a:rPr>
              <a:t></a:t>
            </a:r>
            <a:r>
              <a:rPr lang="en-US" sz="2200" baseline="-25000">
                <a:sym typeface="Symbol" pitchFamily="18" charset="2"/>
              </a:rPr>
              <a:t> (A=B)</a:t>
            </a:r>
            <a:r>
              <a:rPr lang="en-US" sz="2200" b="1" baseline="-25000">
                <a:sym typeface="Symbol" pitchFamily="18" charset="2"/>
              </a:rPr>
              <a:t></a:t>
            </a:r>
            <a:r>
              <a:rPr lang="en-US" sz="2200" baseline="-25000">
                <a:sym typeface="Symbol" pitchFamily="18" charset="2"/>
              </a:rPr>
              <a:t>(D&gt;5) </a:t>
            </a:r>
            <a:r>
              <a:rPr lang="en-US" sz="2200">
                <a:sym typeface="Symbol" pitchFamily="18" charset="2"/>
              </a:rPr>
              <a:t>(R) </a:t>
            </a:r>
          </a:p>
        </p:txBody>
      </p:sp>
      <p:grpSp>
        <p:nvGrpSpPr>
          <p:cNvPr id="26631" name="Group 10"/>
          <p:cNvGrpSpPr>
            <a:grpSpLocks/>
          </p:cNvGrpSpPr>
          <p:nvPr/>
        </p:nvGrpSpPr>
        <p:grpSpPr bwMode="auto">
          <a:xfrm>
            <a:off x="990600" y="4191000"/>
            <a:ext cx="2362200" cy="1676400"/>
            <a:chOff x="624" y="1392"/>
            <a:chExt cx="1488" cy="1056"/>
          </a:xfrm>
        </p:grpSpPr>
        <p:sp>
          <p:nvSpPr>
            <p:cNvPr id="26632" name="Line 11"/>
            <p:cNvSpPr>
              <a:spLocks noChangeShapeType="1"/>
            </p:cNvSpPr>
            <p:nvPr/>
          </p:nvSpPr>
          <p:spPr bwMode="auto">
            <a:xfrm>
              <a:off x="624" y="1584"/>
              <a:ext cx="1488" cy="0"/>
            </a:xfrm>
            <a:prstGeom prst="line">
              <a:avLst/>
            </a:prstGeom>
            <a:noFill/>
            <a:ln w="12700">
              <a:solidFill>
                <a:schemeClr val="tx1"/>
              </a:solidFill>
              <a:round/>
              <a:headEnd/>
              <a:tailEnd/>
            </a:ln>
          </p:spPr>
          <p:txBody>
            <a:bodyPr anchor="ctr">
              <a:spAutoFit/>
            </a:bodyPr>
            <a:lstStyle/>
            <a:p>
              <a:endParaRPr lang="vi-VN"/>
            </a:p>
          </p:txBody>
        </p:sp>
        <p:sp>
          <p:nvSpPr>
            <p:cNvPr id="26633" name="Text Box 12"/>
            <p:cNvSpPr txBox="1">
              <a:spLocks noChangeArrowheads="1"/>
            </p:cNvSpPr>
            <p:nvPr/>
          </p:nvSpPr>
          <p:spPr bwMode="auto">
            <a:xfrm>
              <a:off x="960" y="1392"/>
              <a:ext cx="288" cy="192"/>
            </a:xfrm>
            <a:prstGeom prst="rect">
              <a:avLst/>
            </a:prstGeom>
            <a:noFill/>
            <a:ln w="12700" algn="ctr">
              <a:noFill/>
              <a:miter lim="800000"/>
              <a:headEnd/>
              <a:tailEnd/>
            </a:ln>
          </p:spPr>
          <p:txBody>
            <a:bodyPr>
              <a:spAutoFit/>
            </a:bodyPr>
            <a:lstStyle/>
            <a:p>
              <a:r>
                <a:rPr lang="en-US" sz="1400"/>
                <a:t>A</a:t>
              </a:r>
            </a:p>
          </p:txBody>
        </p:sp>
        <p:sp>
          <p:nvSpPr>
            <p:cNvPr id="26634" name="Text Box 13"/>
            <p:cNvSpPr txBox="1">
              <a:spLocks noChangeArrowheads="1"/>
            </p:cNvSpPr>
            <p:nvPr/>
          </p:nvSpPr>
          <p:spPr bwMode="auto">
            <a:xfrm>
              <a:off x="1248" y="1392"/>
              <a:ext cx="288" cy="192"/>
            </a:xfrm>
            <a:prstGeom prst="rect">
              <a:avLst/>
            </a:prstGeom>
            <a:noFill/>
            <a:ln w="12700" algn="ctr">
              <a:noFill/>
              <a:miter lim="800000"/>
              <a:headEnd/>
              <a:tailEnd/>
            </a:ln>
          </p:spPr>
          <p:txBody>
            <a:bodyPr>
              <a:spAutoFit/>
            </a:bodyPr>
            <a:lstStyle/>
            <a:p>
              <a:r>
                <a:rPr lang="en-US" sz="1400"/>
                <a:t>B</a:t>
              </a:r>
            </a:p>
          </p:txBody>
        </p:sp>
        <p:sp>
          <p:nvSpPr>
            <p:cNvPr id="26635" name="Text Box 14"/>
            <p:cNvSpPr txBox="1">
              <a:spLocks noChangeArrowheads="1"/>
            </p:cNvSpPr>
            <p:nvPr/>
          </p:nvSpPr>
          <p:spPr bwMode="auto">
            <a:xfrm>
              <a:off x="960"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36" name="Line 15"/>
            <p:cNvSpPr>
              <a:spLocks noChangeShapeType="1"/>
            </p:cNvSpPr>
            <p:nvPr/>
          </p:nvSpPr>
          <p:spPr bwMode="auto">
            <a:xfrm>
              <a:off x="624" y="1392"/>
              <a:ext cx="1488" cy="0"/>
            </a:xfrm>
            <a:prstGeom prst="line">
              <a:avLst/>
            </a:prstGeom>
            <a:noFill/>
            <a:ln w="12700">
              <a:solidFill>
                <a:schemeClr val="tx1"/>
              </a:solidFill>
              <a:round/>
              <a:headEnd/>
              <a:tailEnd/>
            </a:ln>
          </p:spPr>
          <p:txBody>
            <a:bodyPr anchor="ctr">
              <a:spAutoFit/>
            </a:bodyPr>
            <a:lstStyle/>
            <a:p>
              <a:endParaRPr lang="vi-VN"/>
            </a:p>
          </p:txBody>
        </p:sp>
        <p:sp>
          <p:nvSpPr>
            <p:cNvPr id="26637" name="Line 16"/>
            <p:cNvSpPr>
              <a:spLocks noChangeShapeType="1"/>
            </p:cNvSpPr>
            <p:nvPr/>
          </p:nvSpPr>
          <p:spPr bwMode="auto">
            <a:xfrm>
              <a:off x="960" y="2448"/>
              <a:ext cx="1152" cy="0"/>
            </a:xfrm>
            <a:prstGeom prst="line">
              <a:avLst/>
            </a:prstGeom>
            <a:noFill/>
            <a:ln w="12700">
              <a:solidFill>
                <a:schemeClr val="tx1"/>
              </a:solidFill>
              <a:round/>
              <a:headEnd/>
              <a:tailEnd/>
            </a:ln>
          </p:spPr>
          <p:txBody>
            <a:bodyPr anchor="ctr">
              <a:spAutoFit/>
            </a:bodyPr>
            <a:lstStyle/>
            <a:p>
              <a:endParaRPr lang="vi-VN"/>
            </a:p>
          </p:txBody>
        </p:sp>
        <p:sp>
          <p:nvSpPr>
            <p:cNvPr id="26638" name="Text Box 17"/>
            <p:cNvSpPr txBox="1">
              <a:spLocks noChangeArrowheads="1"/>
            </p:cNvSpPr>
            <p:nvPr/>
          </p:nvSpPr>
          <p:spPr bwMode="auto">
            <a:xfrm>
              <a:off x="624" y="1392"/>
              <a:ext cx="336" cy="192"/>
            </a:xfrm>
            <a:prstGeom prst="rect">
              <a:avLst/>
            </a:prstGeom>
            <a:noFill/>
            <a:ln w="12700" algn="ctr">
              <a:noFill/>
              <a:miter lim="800000"/>
              <a:headEnd/>
              <a:tailEnd/>
            </a:ln>
          </p:spPr>
          <p:txBody>
            <a:bodyPr>
              <a:spAutoFit/>
            </a:bodyPr>
            <a:lstStyle/>
            <a:p>
              <a:r>
                <a:rPr lang="en-US" sz="1400" b="1"/>
                <a:t>R</a:t>
              </a:r>
            </a:p>
          </p:txBody>
        </p:sp>
        <p:sp>
          <p:nvSpPr>
            <p:cNvPr id="26639" name="Line 18"/>
            <p:cNvSpPr>
              <a:spLocks noChangeShapeType="1"/>
            </p:cNvSpPr>
            <p:nvPr/>
          </p:nvSpPr>
          <p:spPr bwMode="auto">
            <a:xfrm>
              <a:off x="624" y="1392"/>
              <a:ext cx="0" cy="192"/>
            </a:xfrm>
            <a:prstGeom prst="line">
              <a:avLst/>
            </a:prstGeom>
            <a:noFill/>
            <a:ln w="12700">
              <a:solidFill>
                <a:schemeClr val="tx1"/>
              </a:solidFill>
              <a:round/>
              <a:headEnd/>
              <a:tailEnd/>
            </a:ln>
          </p:spPr>
          <p:txBody>
            <a:bodyPr anchor="ctr">
              <a:spAutoFit/>
            </a:bodyPr>
            <a:lstStyle/>
            <a:p>
              <a:endParaRPr lang="vi-VN"/>
            </a:p>
          </p:txBody>
        </p:sp>
        <p:sp>
          <p:nvSpPr>
            <p:cNvPr id="26640" name="Text Box 19"/>
            <p:cNvSpPr txBox="1">
              <a:spLocks noChangeArrowheads="1"/>
            </p:cNvSpPr>
            <p:nvPr/>
          </p:nvSpPr>
          <p:spPr bwMode="auto">
            <a:xfrm>
              <a:off x="960"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41" name="Text Box 20"/>
            <p:cNvSpPr txBox="1">
              <a:spLocks noChangeArrowheads="1"/>
            </p:cNvSpPr>
            <p:nvPr/>
          </p:nvSpPr>
          <p:spPr bwMode="auto">
            <a:xfrm>
              <a:off x="960"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42" name="Line 21"/>
            <p:cNvSpPr>
              <a:spLocks noChangeShapeType="1"/>
            </p:cNvSpPr>
            <p:nvPr/>
          </p:nvSpPr>
          <p:spPr bwMode="auto">
            <a:xfrm>
              <a:off x="1248" y="1392"/>
              <a:ext cx="0" cy="1056"/>
            </a:xfrm>
            <a:prstGeom prst="line">
              <a:avLst/>
            </a:prstGeom>
            <a:noFill/>
            <a:ln w="12700">
              <a:solidFill>
                <a:schemeClr val="tx1"/>
              </a:solidFill>
              <a:round/>
              <a:headEnd/>
              <a:tailEnd/>
            </a:ln>
          </p:spPr>
          <p:txBody>
            <a:bodyPr anchor="ctr">
              <a:spAutoFit/>
            </a:bodyPr>
            <a:lstStyle/>
            <a:p>
              <a:endParaRPr lang="vi-VN"/>
            </a:p>
          </p:txBody>
        </p:sp>
        <p:sp>
          <p:nvSpPr>
            <p:cNvPr id="26643" name="Line 22"/>
            <p:cNvSpPr>
              <a:spLocks noChangeShapeType="1"/>
            </p:cNvSpPr>
            <p:nvPr/>
          </p:nvSpPr>
          <p:spPr bwMode="auto">
            <a:xfrm>
              <a:off x="960" y="1392"/>
              <a:ext cx="0" cy="1056"/>
            </a:xfrm>
            <a:prstGeom prst="line">
              <a:avLst/>
            </a:prstGeom>
            <a:noFill/>
            <a:ln w="12700">
              <a:solidFill>
                <a:schemeClr val="tx1"/>
              </a:solidFill>
              <a:round/>
              <a:headEnd/>
              <a:tailEnd/>
            </a:ln>
          </p:spPr>
          <p:txBody>
            <a:bodyPr anchor="ctr">
              <a:spAutoFit/>
            </a:bodyPr>
            <a:lstStyle/>
            <a:p>
              <a:endParaRPr lang="vi-VN"/>
            </a:p>
          </p:txBody>
        </p:sp>
        <p:sp>
          <p:nvSpPr>
            <p:cNvPr id="26644" name="Line 23"/>
            <p:cNvSpPr>
              <a:spLocks noChangeShapeType="1"/>
            </p:cNvSpPr>
            <p:nvPr/>
          </p:nvSpPr>
          <p:spPr bwMode="auto">
            <a:xfrm>
              <a:off x="1536" y="1392"/>
              <a:ext cx="0" cy="1056"/>
            </a:xfrm>
            <a:prstGeom prst="line">
              <a:avLst/>
            </a:prstGeom>
            <a:noFill/>
            <a:ln w="12700">
              <a:solidFill>
                <a:schemeClr val="tx1"/>
              </a:solidFill>
              <a:round/>
              <a:headEnd/>
              <a:tailEnd/>
            </a:ln>
          </p:spPr>
          <p:txBody>
            <a:bodyPr anchor="ctr">
              <a:spAutoFit/>
            </a:bodyPr>
            <a:lstStyle/>
            <a:p>
              <a:endParaRPr lang="vi-VN"/>
            </a:p>
          </p:txBody>
        </p:sp>
        <p:sp>
          <p:nvSpPr>
            <p:cNvPr id="26645" name="Text Box 24"/>
            <p:cNvSpPr txBox="1">
              <a:spLocks noChangeArrowheads="1"/>
            </p:cNvSpPr>
            <p:nvPr/>
          </p:nvSpPr>
          <p:spPr bwMode="auto">
            <a:xfrm>
              <a:off x="1536" y="1392"/>
              <a:ext cx="288" cy="192"/>
            </a:xfrm>
            <a:prstGeom prst="rect">
              <a:avLst/>
            </a:prstGeom>
            <a:noFill/>
            <a:ln w="12700" algn="ctr">
              <a:noFill/>
              <a:miter lim="800000"/>
              <a:headEnd/>
              <a:tailEnd/>
            </a:ln>
          </p:spPr>
          <p:txBody>
            <a:bodyPr>
              <a:spAutoFit/>
            </a:bodyPr>
            <a:lstStyle/>
            <a:p>
              <a:r>
                <a:rPr lang="en-US" sz="1400"/>
                <a:t>C</a:t>
              </a:r>
            </a:p>
          </p:txBody>
        </p:sp>
        <p:sp>
          <p:nvSpPr>
            <p:cNvPr id="26646" name="Text Box 25"/>
            <p:cNvSpPr txBox="1">
              <a:spLocks noChangeArrowheads="1"/>
            </p:cNvSpPr>
            <p:nvPr/>
          </p:nvSpPr>
          <p:spPr bwMode="auto">
            <a:xfrm>
              <a:off x="1536"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26647" name="Text Box 26"/>
            <p:cNvSpPr txBox="1">
              <a:spLocks noChangeArrowheads="1"/>
            </p:cNvSpPr>
            <p:nvPr/>
          </p:nvSpPr>
          <p:spPr bwMode="auto">
            <a:xfrm>
              <a:off x="1536" y="1824"/>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26648" name="Text Box 27"/>
            <p:cNvSpPr txBox="1">
              <a:spLocks noChangeArrowheads="1"/>
            </p:cNvSpPr>
            <p:nvPr/>
          </p:nvSpPr>
          <p:spPr bwMode="auto">
            <a:xfrm>
              <a:off x="1536" y="2016"/>
              <a:ext cx="288" cy="192"/>
            </a:xfrm>
            <a:prstGeom prst="rect">
              <a:avLst/>
            </a:prstGeom>
            <a:noFill/>
            <a:ln w="12700" algn="ctr">
              <a:noFill/>
              <a:miter lim="800000"/>
              <a:headEnd/>
              <a:tailEnd/>
            </a:ln>
          </p:spPr>
          <p:txBody>
            <a:bodyPr>
              <a:spAutoFit/>
            </a:bodyPr>
            <a:lstStyle/>
            <a:p>
              <a:r>
                <a:rPr lang="en-US" sz="1400">
                  <a:sym typeface="Symbol" pitchFamily="18" charset="2"/>
                </a:rPr>
                <a:t>12</a:t>
              </a:r>
            </a:p>
          </p:txBody>
        </p:sp>
        <p:sp>
          <p:nvSpPr>
            <p:cNvPr id="26649" name="Line 28"/>
            <p:cNvSpPr>
              <a:spLocks noChangeShapeType="1"/>
            </p:cNvSpPr>
            <p:nvPr/>
          </p:nvSpPr>
          <p:spPr bwMode="auto">
            <a:xfrm>
              <a:off x="1824" y="1392"/>
              <a:ext cx="0" cy="1056"/>
            </a:xfrm>
            <a:prstGeom prst="line">
              <a:avLst/>
            </a:prstGeom>
            <a:noFill/>
            <a:ln w="12700">
              <a:solidFill>
                <a:schemeClr val="tx1"/>
              </a:solidFill>
              <a:round/>
              <a:headEnd/>
              <a:tailEnd/>
            </a:ln>
          </p:spPr>
          <p:txBody>
            <a:bodyPr anchor="ctr">
              <a:spAutoFit/>
            </a:bodyPr>
            <a:lstStyle/>
            <a:p>
              <a:endParaRPr lang="vi-VN"/>
            </a:p>
          </p:txBody>
        </p:sp>
        <p:sp>
          <p:nvSpPr>
            <p:cNvPr id="26650" name="Text Box 29"/>
            <p:cNvSpPr txBox="1">
              <a:spLocks noChangeArrowheads="1"/>
            </p:cNvSpPr>
            <p:nvPr/>
          </p:nvSpPr>
          <p:spPr bwMode="auto">
            <a:xfrm>
              <a:off x="960"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51" name="Text Box 30"/>
            <p:cNvSpPr txBox="1">
              <a:spLocks noChangeArrowheads="1"/>
            </p:cNvSpPr>
            <p:nvPr/>
          </p:nvSpPr>
          <p:spPr bwMode="auto">
            <a:xfrm>
              <a:off x="1536" y="2208"/>
              <a:ext cx="288" cy="192"/>
            </a:xfrm>
            <a:prstGeom prst="rect">
              <a:avLst/>
            </a:prstGeom>
            <a:noFill/>
            <a:ln w="12700" algn="ctr">
              <a:noFill/>
              <a:miter lim="800000"/>
              <a:headEnd/>
              <a:tailEnd/>
            </a:ln>
          </p:spPr>
          <p:txBody>
            <a:bodyPr>
              <a:spAutoFit/>
            </a:bodyPr>
            <a:lstStyle/>
            <a:p>
              <a:r>
                <a:rPr lang="en-US" sz="1400">
                  <a:sym typeface="Symbol" pitchFamily="18" charset="2"/>
                </a:rPr>
                <a:t>23</a:t>
              </a:r>
            </a:p>
          </p:txBody>
        </p:sp>
        <p:sp>
          <p:nvSpPr>
            <p:cNvPr id="26652" name="Text Box 31"/>
            <p:cNvSpPr txBox="1">
              <a:spLocks noChangeArrowheads="1"/>
            </p:cNvSpPr>
            <p:nvPr/>
          </p:nvSpPr>
          <p:spPr bwMode="auto">
            <a:xfrm>
              <a:off x="1824" y="1392"/>
              <a:ext cx="288" cy="192"/>
            </a:xfrm>
            <a:prstGeom prst="rect">
              <a:avLst/>
            </a:prstGeom>
            <a:noFill/>
            <a:ln w="12700" algn="ctr">
              <a:noFill/>
              <a:miter lim="800000"/>
              <a:headEnd/>
              <a:tailEnd/>
            </a:ln>
          </p:spPr>
          <p:txBody>
            <a:bodyPr>
              <a:spAutoFit/>
            </a:bodyPr>
            <a:lstStyle/>
            <a:p>
              <a:r>
                <a:rPr lang="en-US" sz="1400"/>
                <a:t>D</a:t>
              </a:r>
            </a:p>
          </p:txBody>
        </p:sp>
        <p:sp>
          <p:nvSpPr>
            <p:cNvPr id="26653" name="Text Box 32"/>
            <p:cNvSpPr txBox="1">
              <a:spLocks noChangeArrowheads="1"/>
            </p:cNvSpPr>
            <p:nvPr/>
          </p:nvSpPr>
          <p:spPr bwMode="auto">
            <a:xfrm>
              <a:off x="1824" y="1632"/>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26654" name="Text Box 33"/>
            <p:cNvSpPr txBox="1">
              <a:spLocks noChangeArrowheads="1"/>
            </p:cNvSpPr>
            <p:nvPr/>
          </p:nvSpPr>
          <p:spPr bwMode="auto">
            <a:xfrm>
              <a:off x="1824" y="1824"/>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26655" name="Text Box 34"/>
            <p:cNvSpPr txBox="1">
              <a:spLocks noChangeArrowheads="1"/>
            </p:cNvSpPr>
            <p:nvPr/>
          </p:nvSpPr>
          <p:spPr bwMode="auto">
            <a:xfrm>
              <a:off x="1824" y="2016"/>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26656" name="Text Box 35"/>
            <p:cNvSpPr txBox="1">
              <a:spLocks noChangeArrowheads="1"/>
            </p:cNvSpPr>
            <p:nvPr/>
          </p:nvSpPr>
          <p:spPr bwMode="auto">
            <a:xfrm>
              <a:off x="1824" y="220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26657" name="Text Box 36"/>
            <p:cNvSpPr txBox="1">
              <a:spLocks noChangeArrowheads="1"/>
            </p:cNvSpPr>
            <p:nvPr/>
          </p:nvSpPr>
          <p:spPr bwMode="auto">
            <a:xfrm>
              <a:off x="124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58" name="Text Box 37"/>
            <p:cNvSpPr txBox="1">
              <a:spLocks noChangeArrowheads="1"/>
            </p:cNvSpPr>
            <p:nvPr/>
          </p:nvSpPr>
          <p:spPr bwMode="auto">
            <a:xfrm>
              <a:off x="1248"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59" name="Text Box 38"/>
            <p:cNvSpPr txBox="1">
              <a:spLocks noChangeArrowheads="1"/>
            </p:cNvSpPr>
            <p:nvPr/>
          </p:nvSpPr>
          <p:spPr bwMode="auto">
            <a:xfrm>
              <a:off x="1248"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60" name="Text Box 39"/>
            <p:cNvSpPr txBox="1">
              <a:spLocks noChangeArrowheads="1"/>
            </p:cNvSpPr>
            <p:nvPr/>
          </p:nvSpPr>
          <p:spPr bwMode="auto">
            <a:xfrm>
              <a:off x="1248"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26661" name="Line 40"/>
            <p:cNvSpPr>
              <a:spLocks noChangeShapeType="1"/>
            </p:cNvSpPr>
            <p:nvPr/>
          </p:nvSpPr>
          <p:spPr bwMode="auto">
            <a:xfrm>
              <a:off x="2112" y="1392"/>
              <a:ext cx="0" cy="1056"/>
            </a:xfrm>
            <a:prstGeom prst="line">
              <a:avLst/>
            </a:prstGeom>
            <a:noFill/>
            <a:ln w="12700">
              <a:solidFill>
                <a:schemeClr val="tx1"/>
              </a:solidFill>
              <a:round/>
              <a:headEnd/>
              <a:tailEnd/>
            </a:ln>
          </p:spPr>
          <p:txBody>
            <a:bodyPr anchor="ctr">
              <a:spAutoFit/>
            </a:bodyPr>
            <a:lstStyle/>
            <a:p>
              <a:endParaRPr lang="vi-VN"/>
            </a:p>
          </p:txBody>
        </p:sp>
      </p:grpSp>
      <p:sp>
        <p:nvSpPr>
          <p:cNvPr id="39" name="Footer Placeholder 38"/>
          <p:cNvSpPr>
            <a:spLocks noGrp="1"/>
          </p:cNvSpPr>
          <p:nvPr>
            <p:ph type="ftr" sz="quarter" idx="11"/>
          </p:nvPr>
        </p:nvSpPr>
        <p:spPr/>
        <p:txBody>
          <a:bodyPr/>
          <a:lstStyle/>
          <a:p>
            <a:pPr>
              <a:defRPr/>
            </a:pPr>
            <a:r>
              <a:rPr lang="en-US" altLang="en-US"/>
              <a:t>Khoa CNTT</a:t>
            </a:r>
          </a:p>
        </p:txBody>
      </p:sp>
      <p:grpSp>
        <p:nvGrpSpPr>
          <p:cNvPr id="40" name="Group 86"/>
          <p:cNvGrpSpPr/>
          <p:nvPr/>
        </p:nvGrpSpPr>
        <p:grpSpPr>
          <a:xfrm>
            <a:off x="0" y="152400"/>
            <a:ext cx="9144000" cy="533399"/>
            <a:chOff x="0" y="152400"/>
            <a:chExt cx="9144000" cy="533399"/>
          </a:xfrm>
        </p:grpSpPr>
        <p:pic>
          <p:nvPicPr>
            <p:cNvPr id="4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2" name="TextBox 4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43" name="TextBox 4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45" name="Rectangle 3"/>
          <p:cNvSpPr>
            <a:spLocks noGrp="1" noChangeArrowheads="1"/>
          </p:cNvSpPr>
          <p:nvPr>
            <p:ph type="title"/>
          </p:nvPr>
        </p:nvSpPr>
        <p:spPr>
          <a:xfrm>
            <a:off x="228600" y="609600"/>
            <a:ext cx="8229600" cy="620712"/>
          </a:xfrm>
        </p:spPr>
        <p:txBody>
          <a:bodyPr/>
          <a:lstStyle/>
          <a:p>
            <a:r>
              <a:rPr lang="en-US" sz="2800" b="1" dirty="0"/>
              <a:t>2.2.a. </a:t>
            </a:r>
            <a:r>
              <a:rPr lang="en-US" sz="2800" b="1" dirty="0" err="1"/>
              <a:t>Phép</a:t>
            </a:r>
            <a:r>
              <a:rPr lang="en-US" sz="2800" b="1" dirty="0"/>
              <a:t> </a:t>
            </a:r>
            <a:r>
              <a:rPr lang="en-US" sz="2800" b="1" dirty="0" err="1"/>
              <a:t>toán</a:t>
            </a:r>
            <a:r>
              <a:rPr lang="en-US" sz="2800" b="1" dirty="0"/>
              <a:t> </a:t>
            </a:r>
            <a:r>
              <a:rPr lang="en-US" sz="2800" b="1" dirty="0" err="1"/>
              <a:t>chọn</a:t>
            </a:r>
            <a:endParaRPr lang="en-US" sz="2800" b="1" dirty="0"/>
          </a:p>
        </p:txBody>
      </p:sp>
      <p:grpSp>
        <p:nvGrpSpPr>
          <p:cNvPr id="48" name="Group 10"/>
          <p:cNvGrpSpPr>
            <a:grpSpLocks/>
          </p:cNvGrpSpPr>
          <p:nvPr/>
        </p:nvGrpSpPr>
        <p:grpSpPr bwMode="auto">
          <a:xfrm>
            <a:off x="4800600" y="4495800"/>
            <a:ext cx="2413000" cy="1152525"/>
            <a:chOff x="624" y="1392"/>
            <a:chExt cx="1520" cy="726"/>
          </a:xfrm>
        </p:grpSpPr>
        <p:sp>
          <p:nvSpPr>
            <p:cNvPr id="49" name="Line 11"/>
            <p:cNvSpPr>
              <a:spLocks noChangeShapeType="1"/>
            </p:cNvSpPr>
            <p:nvPr/>
          </p:nvSpPr>
          <p:spPr bwMode="auto">
            <a:xfrm>
              <a:off x="624" y="1584"/>
              <a:ext cx="1488" cy="0"/>
            </a:xfrm>
            <a:prstGeom prst="line">
              <a:avLst/>
            </a:prstGeom>
            <a:noFill/>
            <a:ln w="12700">
              <a:solidFill>
                <a:schemeClr val="tx1"/>
              </a:solidFill>
              <a:round/>
              <a:headEnd/>
              <a:tailEnd/>
            </a:ln>
          </p:spPr>
          <p:txBody>
            <a:bodyPr anchor="ctr">
              <a:spAutoFit/>
            </a:bodyPr>
            <a:lstStyle/>
            <a:p>
              <a:endParaRPr lang="vi-VN"/>
            </a:p>
          </p:txBody>
        </p:sp>
        <p:sp>
          <p:nvSpPr>
            <p:cNvPr id="50" name="Text Box 12"/>
            <p:cNvSpPr txBox="1">
              <a:spLocks noChangeArrowheads="1"/>
            </p:cNvSpPr>
            <p:nvPr/>
          </p:nvSpPr>
          <p:spPr bwMode="auto">
            <a:xfrm>
              <a:off x="960" y="1392"/>
              <a:ext cx="288" cy="192"/>
            </a:xfrm>
            <a:prstGeom prst="rect">
              <a:avLst/>
            </a:prstGeom>
            <a:noFill/>
            <a:ln w="12700" algn="ctr">
              <a:noFill/>
              <a:miter lim="800000"/>
              <a:headEnd/>
              <a:tailEnd/>
            </a:ln>
          </p:spPr>
          <p:txBody>
            <a:bodyPr>
              <a:spAutoFit/>
            </a:bodyPr>
            <a:lstStyle/>
            <a:p>
              <a:r>
                <a:rPr lang="en-US" sz="1400"/>
                <a:t>A</a:t>
              </a:r>
            </a:p>
          </p:txBody>
        </p:sp>
        <p:sp>
          <p:nvSpPr>
            <p:cNvPr id="51" name="Text Box 13"/>
            <p:cNvSpPr txBox="1">
              <a:spLocks noChangeArrowheads="1"/>
            </p:cNvSpPr>
            <p:nvPr/>
          </p:nvSpPr>
          <p:spPr bwMode="auto">
            <a:xfrm>
              <a:off x="1248" y="1392"/>
              <a:ext cx="288" cy="192"/>
            </a:xfrm>
            <a:prstGeom prst="rect">
              <a:avLst/>
            </a:prstGeom>
            <a:noFill/>
            <a:ln w="12700" algn="ctr">
              <a:noFill/>
              <a:miter lim="800000"/>
              <a:headEnd/>
              <a:tailEnd/>
            </a:ln>
          </p:spPr>
          <p:txBody>
            <a:bodyPr>
              <a:spAutoFit/>
            </a:bodyPr>
            <a:lstStyle/>
            <a:p>
              <a:r>
                <a:rPr lang="en-US" sz="1400"/>
                <a:t>B</a:t>
              </a:r>
            </a:p>
          </p:txBody>
        </p:sp>
        <p:sp>
          <p:nvSpPr>
            <p:cNvPr id="52" name="Text Box 14"/>
            <p:cNvSpPr txBox="1">
              <a:spLocks noChangeArrowheads="1"/>
            </p:cNvSpPr>
            <p:nvPr/>
          </p:nvSpPr>
          <p:spPr bwMode="auto">
            <a:xfrm>
              <a:off x="960"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53" name="Line 15"/>
            <p:cNvSpPr>
              <a:spLocks noChangeShapeType="1"/>
            </p:cNvSpPr>
            <p:nvPr/>
          </p:nvSpPr>
          <p:spPr bwMode="auto">
            <a:xfrm>
              <a:off x="624" y="1392"/>
              <a:ext cx="1488" cy="0"/>
            </a:xfrm>
            <a:prstGeom prst="line">
              <a:avLst/>
            </a:prstGeom>
            <a:noFill/>
            <a:ln w="12700">
              <a:solidFill>
                <a:schemeClr val="tx1"/>
              </a:solidFill>
              <a:round/>
              <a:headEnd/>
              <a:tailEnd/>
            </a:ln>
          </p:spPr>
          <p:txBody>
            <a:bodyPr anchor="ctr">
              <a:spAutoFit/>
            </a:bodyPr>
            <a:lstStyle/>
            <a:p>
              <a:endParaRPr lang="vi-VN"/>
            </a:p>
          </p:txBody>
        </p:sp>
        <p:sp>
          <p:nvSpPr>
            <p:cNvPr id="54" name="Line 16"/>
            <p:cNvSpPr>
              <a:spLocks noChangeShapeType="1"/>
            </p:cNvSpPr>
            <p:nvPr/>
          </p:nvSpPr>
          <p:spPr bwMode="auto">
            <a:xfrm>
              <a:off x="960" y="2112"/>
              <a:ext cx="1152" cy="0"/>
            </a:xfrm>
            <a:prstGeom prst="line">
              <a:avLst/>
            </a:prstGeom>
            <a:noFill/>
            <a:ln w="12700">
              <a:solidFill>
                <a:schemeClr val="tx1"/>
              </a:solidFill>
              <a:round/>
              <a:headEnd/>
              <a:tailEnd/>
            </a:ln>
          </p:spPr>
          <p:txBody>
            <a:bodyPr anchor="ctr">
              <a:spAutoFit/>
            </a:bodyPr>
            <a:lstStyle/>
            <a:p>
              <a:endParaRPr lang="vi-VN"/>
            </a:p>
          </p:txBody>
        </p:sp>
        <p:sp>
          <p:nvSpPr>
            <p:cNvPr id="55" name="Text Box 17"/>
            <p:cNvSpPr txBox="1">
              <a:spLocks noChangeArrowheads="1"/>
            </p:cNvSpPr>
            <p:nvPr/>
          </p:nvSpPr>
          <p:spPr bwMode="auto">
            <a:xfrm>
              <a:off x="624" y="1392"/>
              <a:ext cx="336" cy="192"/>
            </a:xfrm>
            <a:prstGeom prst="rect">
              <a:avLst/>
            </a:prstGeom>
            <a:noFill/>
            <a:ln w="12700" algn="ctr">
              <a:noFill/>
              <a:miter lim="800000"/>
              <a:headEnd/>
              <a:tailEnd/>
            </a:ln>
          </p:spPr>
          <p:txBody>
            <a:bodyPr>
              <a:spAutoFit/>
            </a:bodyPr>
            <a:lstStyle/>
            <a:p>
              <a:endParaRPr lang="en-US" sz="1400" b="1"/>
            </a:p>
          </p:txBody>
        </p:sp>
        <p:sp>
          <p:nvSpPr>
            <p:cNvPr id="56" name="Line 18"/>
            <p:cNvSpPr>
              <a:spLocks noChangeShapeType="1"/>
            </p:cNvSpPr>
            <p:nvPr/>
          </p:nvSpPr>
          <p:spPr bwMode="auto">
            <a:xfrm>
              <a:off x="624" y="1392"/>
              <a:ext cx="0" cy="192"/>
            </a:xfrm>
            <a:prstGeom prst="line">
              <a:avLst/>
            </a:prstGeom>
            <a:noFill/>
            <a:ln w="12700">
              <a:solidFill>
                <a:schemeClr val="tx1"/>
              </a:solidFill>
              <a:round/>
              <a:headEnd/>
              <a:tailEnd/>
            </a:ln>
          </p:spPr>
          <p:txBody>
            <a:bodyPr anchor="ctr">
              <a:spAutoFit/>
            </a:bodyPr>
            <a:lstStyle/>
            <a:p>
              <a:endParaRPr lang="vi-VN"/>
            </a:p>
          </p:txBody>
        </p:sp>
        <p:sp>
          <p:nvSpPr>
            <p:cNvPr id="59" name="Line 21"/>
            <p:cNvSpPr>
              <a:spLocks noChangeShapeType="1"/>
            </p:cNvSpPr>
            <p:nvPr/>
          </p:nvSpPr>
          <p:spPr bwMode="auto">
            <a:xfrm rot="120000">
              <a:off x="1247" y="1392"/>
              <a:ext cx="29" cy="703"/>
            </a:xfrm>
            <a:prstGeom prst="line">
              <a:avLst/>
            </a:prstGeom>
            <a:noFill/>
            <a:ln w="12700">
              <a:solidFill>
                <a:schemeClr val="tx1"/>
              </a:solidFill>
              <a:round/>
              <a:headEnd/>
              <a:tailEnd/>
            </a:ln>
          </p:spPr>
          <p:txBody>
            <a:bodyPr wrap="square" anchor="ctr">
              <a:spAutoFit/>
            </a:bodyPr>
            <a:lstStyle/>
            <a:p>
              <a:endParaRPr lang="vi-VN"/>
            </a:p>
          </p:txBody>
        </p:sp>
        <p:sp>
          <p:nvSpPr>
            <p:cNvPr id="60" name="Line 22"/>
            <p:cNvSpPr>
              <a:spLocks noChangeShapeType="1"/>
            </p:cNvSpPr>
            <p:nvPr/>
          </p:nvSpPr>
          <p:spPr bwMode="auto">
            <a:xfrm rot="120000">
              <a:off x="960" y="1392"/>
              <a:ext cx="29" cy="720"/>
            </a:xfrm>
            <a:prstGeom prst="line">
              <a:avLst/>
            </a:prstGeom>
            <a:noFill/>
            <a:ln w="12700">
              <a:solidFill>
                <a:schemeClr val="tx1"/>
              </a:solidFill>
              <a:round/>
              <a:headEnd/>
              <a:tailEnd/>
            </a:ln>
          </p:spPr>
          <p:txBody>
            <a:bodyPr wrap="square" anchor="ctr">
              <a:spAutoFit/>
            </a:bodyPr>
            <a:lstStyle/>
            <a:p>
              <a:endParaRPr lang="vi-VN"/>
            </a:p>
          </p:txBody>
        </p:sp>
        <p:sp>
          <p:nvSpPr>
            <p:cNvPr id="61" name="Line 23"/>
            <p:cNvSpPr>
              <a:spLocks noChangeShapeType="1"/>
            </p:cNvSpPr>
            <p:nvPr/>
          </p:nvSpPr>
          <p:spPr bwMode="auto">
            <a:xfrm rot="120000">
              <a:off x="1537" y="1392"/>
              <a:ext cx="29" cy="726"/>
            </a:xfrm>
            <a:prstGeom prst="line">
              <a:avLst/>
            </a:prstGeom>
            <a:noFill/>
            <a:ln w="12700">
              <a:solidFill>
                <a:schemeClr val="tx1"/>
              </a:solidFill>
              <a:round/>
              <a:headEnd/>
              <a:tailEnd/>
            </a:ln>
          </p:spPr>
          <p:txBody>
            <a:bodyPr wrap="square" anchor="ctr">
              <a:spAutoFit/>
            </a:bodyPr>
            <a:lstStyle/>
            <a:p>
              <a:endParaRPr lang="vi-VN"/>
            </a:p>
          </p:txBody>
        </p:sp>
        <p:sp>
          <p:nvSpPr>
            <p:cNvPr id="62" name="Text Box 24"/>
            <p:cNvSpPr txBox="1">
              <a:spLocks noChangeArrowheads="1"/>
            </p:cNvSpPr>
            <p:nvPr/>
          </p:nvSpPr>
          <p:spPr bwMode="auto">
            <a:xfrm>
              <a:off x="1536" y="1392"/>
              <a:ext cx="288" cy="192"/>
            </a:xfrm>
            <a:prstGeom prst="rect">
              <a:avLst/>
            </a:prstGeom>
            <a:noFill/>
            <a:ln w="12700" algn="ctr">
              <a:noFill/>
              <a:miter lim="800000"/>
              <a:headEnd/>
              <a:tailEnd/>
            </a:ln>
          </p:spPr>
          <p:txBody>
            <a:bodyPr>
              <a:spAutoFit/>
            </a:bodyPr>
            <a:lstStyle/>
            <a:p>
              <a:r>
                <a:rPr lang="en-US" sz="1400"/>
                <a:t>C</a:t>
              </a:r>
            </a:p>
          </p:txBody>
        </p:sp>
        <p:sp>
          <p:nvSpPr>
            <p:cNvPr id="63" name="Text Box 25"/>
            <p:cNvSpPr txBox="1">
              <a:spLocks noChangeArrowheads="1"/>
            </p:cNvSpPr>
            <p:nvPr/>
          </p:nvSpPr>
          <p:spPr bwMode="auto">
            <a:xfrm>
              <a:off x="1536"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 name="Line 28"/>
            <p:cNvSpPr>
              <a:spLocks noChangeShapeType="1"/>
            </p:cNvSpPr>
            <p:nvPr/>
          </p:nvSpPr>
          <p:spPr bwMode="auto">
            <a:xfrm rot="120000">
              <a:off x="1824" y="1392"/>
              <a:ext cx="29" cy="720"/>
            </a:xfrm>
            <a:prstGeom prst="line">
              <a:avLst/>
            </a:prstGeom>
            <a:noFill/>
            <a:ln w="12700">
              <a:solidFill>
                <a:schemeClr val="tx1"/>
              </a:solidFill>
              <a:round/>
              <a:headEnd/>
              <a:tailEnd/>
            </a:ln>
          </p:spPr>
          <p:txBody>
            <a:bodyPr wrap="square" anchor="ctr">
              <a:spAutoFit/>
            </a:bodyPr>
            <a:lstStyle/>
            <a:p>
              <a:endParaRPr lang="vi-VN"/>
            </a:p>
          </p:txBody>
        </p:sp>
        <p:sp>
          <p:nvSpPr>
            <p:cNvPr id="67" name="Text Box 29"/>
            <p:cNvSpPr txBox="1">
              <a:spLocks noChangeArrowheads="1"/>
            </p:cNvSpPr>
            <p:nvPr/>
          </p:nvSpPr>
          <p:spPr bwMode="auto">
            <a:xfrm>
              <a:off x="960"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8" name="Text Box 30"/>
            <p:cNvSpPr txBox="1">
              <a:spLocks noChangeArrowheads="1"/>
            </p:cNvSpPr>
            <p:nvPr/>
          </p:nvSpPr>
          <p:spPr bwMode="auto">
            <a:xfrm>
              <a:off x="1536" y="1872"/>
              <a:ext cx="288" cy="192"/>
            </a:xfrm>
            <a:prstGeom prst="rect">
              <a:avLst/>
            </a:prstGeom>
            <a:noFill/>
            <a:ln w="12700" algn="ctr">
              <a:noFill/>
              <a:miter lim="800000"/>
              <a:headEnd/>
              <a:tailEnd/>
            </a:ln>
          </p:spPr>
          <p:txBody>
            <a:bodyPr>
              <a:spAutoFit/>
            </a:bodyPr>
            <a:lstStyle/>
            <a:p>
              <a:r>
                <a:rPr lang="en-US" sz="1400">
                  <a:sym typeface="Symbol" pitchFamily="18" charset="2"/>
                </a:rPr>
                <a:t>23</a:t>
              </a:r>
            </a:p>
          </p:txBody>
        </p:sp>
        <p:sp>
          <p:nvSpPr>
            <p:cNvPr id="69" name="Text Box 31"/>
            <p:cNvSpPr txBox="1">
              <a:spLocks noChangeArrowheads="1"/>
            </p:cNvSpPr>
            <p:nvPr/>
          </p:nvSpPr>
          <p:spPr bwMode="auto">
            <a:xfrm>
              <a:off x="1824" y="1392"/>
              <a:ext cx="288" cy="192"/>
            </a:xfrm>
            <a:prstGeom prst="rect">
              <a:avLst/>
            </a:prstGeom>
            <a:noFill/>
            <a:ln w="12700" algn="ctr">
              <a:noFill/>
              <a:miter lim="800000"/>
              <a:headEnd/>
              <a:tailEnd/>
            </a:ln>
          </p:spPr>
          <p:txBody>
            <a:bodyPr>
              <a:spAutoFit/>
            </a:bodyPr>
            <a:lstStyle/>
            <a:p>
              <a:r>
                <a:rPr lang="en-US" sz="1400"/>
                <a:t>D</a:t>
              </a:r>
            </a:p>
          </p:txBody>
        </p:sp>
        <p:sp>
          <p:nvSpPr>
            <p:cNvPr id="70" name="Text Box 32"/>
            <p:cNvSpPr txBox="1">
              <a:spLocks noChangeArrowheads="1"/>
            </p:cNvSpPr>
            <p:nvPr/>
          </p:nvSpPr>
          <p:spPr bwMode="auto">
            <a:xfrm>
              <a:off x="1824" y="1632"/>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73" name="Text Box 35"/>
            <p:cNvSpPr txBox="1">
              <a:spLocks noChangeArrowheads="1"/>
            </p:cNvSpPr>
            <p:nvPr/>
          </p:nvSpPr>
          <p:spPr bwMode="auto">
            <a:xfrm>
              <a:off x="1824" y="187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74" name="Text Box 36"/>
            <p:cNvSpPr txBox="1">
              <a:spLocks noChangeArrowheads="1"/>
            </p:cNvSpPr>
            <p:nvPr/>
          </p:nvSpPr>
          <p:spPr bwMode="auto">
            <a:xfrm>
              <a:off x="124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7" name="Text Box 39"/>
            <p:cNvSpPr txBox="1">
              <a:spLocks noChangeArrowheads="1"/>
            </p:cNvSpPr>
            <p:nvPr/>
          </p:nvSpPr>
          <p:spPr bwMode="auto">
            <a:xfrm>
              <a:off x="1248"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8" name="Line 40"/>
            <p:cNvSpPr>
              <a:spLocks noChangeShapeType="1"/>
            </p:cNvSpPr>
            <p:nvPr/>
          </p:nvSpPr>
          <p:spPr bwMode="auto">
            <a:xfrm rot="21300000" flipH="1">
              <a:off x="2096" y="1392"/>
              <a:ext cx="48" cy="720"/>
            </a:xfrm>
            <a:prstGeom prst="line">
              <a:avLst/>
            </a:prstGeom>
            <a:noFill/>
            <a:ln w="12700">
              <a:solidFill>
                <a:schemeClr val="tx1"/>
              </a:solidFill>
              <a:round/>
              <a:headEnd/>
              <a:tailEnd/>
            </a:ln>
          </p:spPr>
          <p:txBody>
            <a:bodyPr wrap="square" anchor="ctr">
              <a:spAutoFit/>
            </a:bodyPr>
            <a:lstStyle/>
            <a:p>
              <a:endParaRPr lang="vi-VN"/>
            </a:p>
          </p:txBody>
        </p:sp>
        <p:sp>
          <p:nvSpPr>
            <p:cNvPr id="79" name="Text Box 12"/>
            <p:cNvSpPr txBox="1">
              <a:spLocks noChangeArrowheads="1"/>
            </p:cNvSpPr>
            <p:nvPr/>
          </p:nvSpPr>
          <p:spPr bwMode="auto">
            <a:xfrm>
              <a:off x="624" y="1392"/>
              <a:ext cx="288" cy="192"/>
            </a:xfrm>
            <a:prstGeom prst="rect">
              <a:avLst/>
            </a:prstGeom>
            <a:noFill/>
            <a:ln w="12700" algn="ctr">
              <a:noFill/>
              <a:miter lim="800000"/>
              <a:headEnd/>
              <a:tailEnd/>
            </a:ln>
          </p:spPr>
          <p:txBody>
            <a:bodyPr>
              <a:spAutoFit/>
            </a:bodyPr>
            <a:lstStyle/>
            <a:p>
              <a:r>
                <a:rPr lang="en-US" sz="1400"/>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box(in)">
                                      <p:cBhvr>
                                        <p:cTn id="7" dur="500"/>
                                        <p:tgtEl>
                                          <p:spTgt spid="266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box(in)">
                                      <p:cBhvr>
                                        <p:cTn id="12" dur="500"/>
                                        <p:tgtEl>
                                          <p:spTgt spid="266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ox(in)">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295400"/>
            <a:ext cx="8305800" cy="5105400"/>
          </a:xfrm>
        </p:spPr>
        <p:txBody>
          <a:bodyPr/>
          <a:lstStyle/>
          <a:p>
            <a:endParaRPr lang="en-US"/>
          </a:p>
          <a:p>
            <a:endParaRPr lang="en-US"/>
          </a:p>
          <a:p>
            <a:endParaRPr lang="en-US"/>
          </a:p>
        </p:txBody>
      </p:sp>
      <p:sp>
        <p:nvSpPr>
          <p:cNvPr id="6" name="Date Placeholder 3"/>
          <p:cNvSpPr>
            <a:spLocks noGrp="1"/>
          </p:cNvSpPr>
          <p:nvPr>
            <p:ph type="dt" sz="quarter" idx="10"/>
          </p:nvPr>
        </p:nvSpPr>
        <p:spPr/>
        <p:txBody>
          <a:bodyPr/>
          <a:lstStyle/>
          <a:p>
            <a:pPr>
              <a:defRPr/>
            </a:pPr>
            <a:fld id="{962EF7AB-2E41-4763-9DA0-F9B15FECA74D}"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8044C245-8201-4A12-8F9E-96EFB9044877}" type="slidenum">
              <a:rPr lang="en-US" altLang="en-US"/>
              <a:pPr>
                <a:defRPr/>
              </a:pPr>
              <a:t>29</a:t>
            </a:fld>
            <a:endParaRPr lang="en-US" altLang="en-US"/>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5" name="Rectangle 3"/>
          <p:cNvSpPr>
            <a:spLocks noGrp="1" noChangeArrowheads="1"/>
          </p:cNvSpPr>
          <p:nvPr>
            <p:ph type="title"/>
          </p:nvPr>
        </p:nvSpPr>
        <p:spPr>
          <a:xfrm>
            <a:off x="228600" y="609600"/>
            <a:ext cx="8229600" cy="620712"/>
          </a:xfrm>
        </p:spPr>
        <p:txBody>
          <a:bodyPr/>
          <a:lstStyle/>
          <a:p>
            <a:r>
              <a:rPr lang="en-US" sz="2800" b="1" dirty="0"/>
              <a:t>2.2.a. </a:t>
            </a:r>
            <a:r>
              <a:rPr lang="en-US" sz="2800" b="1" dirty="0" err="1"/>
              <a:t>Phép</a:t>
            </a:r>
            <a:r>
              <a:rPr lang="en-US" sz="2800" b="1" dirty="0"/>
              <a:t> </a:t>
            </a:r>
            <a:r>
              <a:rPr lang="en-US" sz="2800" b="1" dirty="0" err="1"/>
              <a:t>toán</a:t>
            </a:r>
            <a:r>
              <a:rPr lang="en-US" sz="2800" b="1" dirty="0"/>
              <a:t> </a:t>
            </a:r>
            <a:r>
              <a:rPr lang="en-US" sz="2800" b="1" dirty="0" err="1"/>
              <a:t>chọn</a:t>
            </a:r>
            <a:endParaRPr lang="en-US" sz="2800" b="1" dirty="0"/>
          </a:p>
        </p:txBody>
      </p:sp>
      <p:graphicFrame>
        <p:nvGraphicFramePr>
          <p:cNvPr id="16" name="Table 15"/>
          <p:cNvGraphicFramePr>
            <a:graphicFrameLocks noGrp="1"/>
          </p:cNvGraphicFramePr>
          <p:nvPr/>
        </p:nvGraphicFramePr>
        <p:xfrm>
          <a:off x="2286000" y="1295400"/>
          <a:ext cx="6172199" cy="3124195"/>
        </p:xfrm>
        <a:graphic>
          <a:graphicData uri="http://schemas.openxmlformats.org/drawingml/2006/table">
            <a:tbl>
              <a:tblPr>
                <a:tableStyleId>{35758FB7-9AC5-4552-8A53-C91805E547FA}</a:tableStyleId>
              </a:tblPr>
              <a:tblGrid>
                <a:gridCol w="1014494">
                  <a:extLst>
                    <a:ext uri="{9D8B030D-6E8A-4147-A177-3AD203B41FA5}">
                      <a16:colId xmlns:a16="http://schemas.microsoft.com/office/drawing/2014/main" val="20000"/>
                    </a:ext>
                  </a:extLst>
                </a:gridCol>
                <a:gridCol w="1081490">
                  <a:extLst>
                    <a:ext uri="{9D8B030D-6E8A-4147-A177-3AD203B41FA5}">
                      <a16:colId xmlns:a16="http://schemas.microsoft.com/office/drawing/2014/main" val="20001"/>
                    </a:ext>
                  </a:extLst>
                </a:gridCol>
                <a:gridCol w="1014494">
                  <a:extLst>
                    <a:ext uri="{9D8B030D-6E8A-4147-A177-3AD203B41FA5}">
                      <a16:colId xmlns:a16="http://schemas.microsoft.com/office/drawing/2014/main" val="20002"/>
                    </a:ext>
                  </a:extLst>
                </a:gridCol>
                <a:gridCol w="1014494">
                  <a:extLst>
                    <a:ext uri="{9D8B030D-6E8A-4147-A177-3AD203B41FA5}">
                      <a16:colId xmlns:a16="http://schemas.microsoft.com/office/drawing/2014/main" val="20003"/>
                    </a:ext>
                  </a:extLst>
                </a:gridCol>
                <a:gridCol w="1300250">
                  <a:extLst>
                    <a:ext uri="{9D8B030D-6E8A-4147-A177-3AD203B41FA5}">
                      <a16:colId xmlns:a16="http://schemas.microsoft.com/office/drawing/2014/main" val="20004"/>
                    </a:ext>
                  </a:extLst>
                </a:gridCol>
                <a:gridCol w="746977">
                  <a:extLst>
                    <a:ext uri="{9D8B030D-6E8A-4147-A177-3AD203B41FA5}">
                      <a16:colId xmlns:a16="http://schemas.microsoft.com/office/drawing/2014/main" val="20005"/>
                    </a:ext>
                  </a:extLst>
                </a:gridCol>
              </a:tblGrid>
              <a:tr h="362941">
                <a:tc>
                  <a:txBody>
                    <a:bodyPr/>
                    <a:lstStyle/>
                    <a:p>
                      <a:pPr algn="ctr">
                        <a:lnSpc>
                          <a:spcPct val="115000"/>
                        </a:lnSpc>
                        <a:spcAft>
                          <a:spcPts val="0"/>
                        </a:spcAft>
                      </a:pPr>
                      <a:r>
                        <a:rPr lang="en-US" sz="1800" b="1"/>
                        <a:t>Masv</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Ho</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Dem</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Ten</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latin typeface="Times New Roman" pitchFamily="18" charset="0"/>
                          <a:cs typeface="Times New Roman" pitchFamily="18" charset="0"/>
                        </a:rPr>
                        <a:t>Mamon</a:t>
                      </a:r>
                      <a:endParaRPr lang="vi-VN" sz="18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b="1"/>
                        <a:t>Diem</a:t>
                      </a:r>
                      <a:endParaRPr lang="vi-VN" sz="1800" b="1">
                        <a:latin typeface="Arial"/>
                        <a:ea typeface="Arial"/>
                        <a:cs typeface="Times New Roman"/>
                      </a:endParaRPr>
                    </a:p>
                  </a:txBody>
                  <a:tcPr marL="68580" marR="68580" marT="0" marB="0" anchor="ctr"/>
                </a:tc>
                <a:extLst>
                  <a:ext uri="{0D108BD9-81ED-4DB2-BD59-A6C34878D82A}">
                    <a16:rowId xmlns:a16="http://schemas.microsoft.com/office/drawing/2014/main" val="10000"/>
                  </a:ext>
                </a:extLst>
              </a:tr>
              <a:tr h="306806">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1"/>
                  </a:ext>
                </a:extLst>
              </a:tr>
              <a:tr h="306806">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9</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2"/>
                  </a:ext>
                </a:extLst>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3"/>
                  </a:ext>
                </a:extLst>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3</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4"/>
                  </a:ext>
                </a:extLst>
              </a:tr>
              <a:tr h="306806">
                <a:tc>
                  <a:txBody>
                    <a:bodyPr/>
                    <a:lstStyle/>
                    <a:p>
                      <a:pPr algn="ctr">
                        <a:lnSpc>
                          <a:spcPct val="115000"/>
                        </a:lnSpc>
                        <a:spcAft>
                          <a:spcPts val="0"/>
                        </a:spcAft>
                      </a:pPr>
                      <a:r>
                        <a:rPr lang="en-US" sz="1800"/>
                        <a:t>T3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Thị</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Hảo</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10</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5"/>
                  </a:ext>
                </a:extLst>
              </a:tr>
              <a:tr h="306806">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6"/>
                  </a:ext>
                </a:extLst>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7"/>
                  </a:ext>
                </a:extLst>
              </a:tr>
              <a:tr h="306806">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8"/>
                  </a:ext>
                </a:extLst>
              </a:tr>
              <a:tr h="306806">
                <a:tc>
                  <a:txBody>
                    <a:bodyPr/>
                    <a:lstStyle/>
                    <a:p>
                      <a:pPr algn="ctr">
                        <a:lnSpc>
                          <a:spcPct val="115000"/>
                        </a:lnSpc>
                        <a:spcAft>
                          <a:spcPts val="0"/>
                        </a:spcAft>
                      </a:pPr>
                      <a:r>
                        <a:rPr lang="en-US" sz="1800"/>
                        <a:t>C3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Phạm</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Hải</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Ngọc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6</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18" name="TextBox 17"/>
          <p:cNvSpPr txBox="1"/>
          <p:nvPr/>
        </p:nvSpPr>
        <p:spPr>
          <a:xfrm>
            <a:off x="457200" y="1307205"/>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BANGDIEM</a:t>
            </a:r>
            <a:endParaRPr lang="vi-VN"/>
          </a:p>
        </p:txBody>
      </p:sp>
      <p:sp>
        <p:nvSpPr>
          <p:cNvPr id="19" name="TextBox 18"/>
          <p:cNvSpPr txBox="1"/>
          <p:nvPr/>
        </p:nvSpPr>
        <p:spPr>
          <a:xfrm>
            <a:off x="381000" y="5105400"/>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D_1oo1</a:t>
            </a:r>
            <a:endParaRPr lang="vi-VN"/>
          </a:p>
        </p:txBody>
      </p:sp>
      <p:graphicFrame>
        <p:nvGraphicFramePr>
          <p:cNvPr id="20" name="Table 19"/>
          <p:cNvGraphicFramePr>
            <a:graphicFrameLocks noGrp="1"/>
          </p:cNvGraphicFramePr>
          <p:nvPr/>
        </p:nvGraphicFramePr>
        <p:xfrm>
          <a:off x="2209800" y="5105400"/>
          <a:ext cx="6172199" cy="1283359"/>
        </p:xfrm>
        <a:graphic>
          <a:graphicData uri="http://schemas.openxmlformats.org/drawingml/2006/table">
            <a:tbl>
              <a:tblPr>
                <a:tableStyleId>{35758FB7-9AC5-4552-8A53-C91805E547FA}</a:tableStyleId>
              </a:tblPr>
              <a:tblGrid>
                <a:gridCol w="1014494">
                  <a:extLst>
                    <a:ext uri="{9D8B030D-6E8A-4147-A177-3AD203B41FA5}">
                      <a16:colId xmlns:a16="http://schemas.microsoft.com/office/drawing/2014/main" val="20000"/>
                    </a:ext>
                  </a:extLst>
                </a:gridCol>
                <a:gridCol w="1081490">
                  <a:extLst>
                    <a:ext uri="{9D8B030D-6E8A-4147-A177-3AD203B41FA5}">
                      <a16:colId xmlns:a16="http://schemas.microsoft.com/office/drawing/2014/main" val="20001"/>
                    </a:ext>
                  </a:extLst>
                </a:gridCol>
                <a:gridCol w="1014494">
                  <a:extLst>
                    <a:ext uri="{9D8B030D-6E8A-4147-A177-3AD203B41FA5}">
                      <a16:colId xmlns:a16="http://schemas.microsoft.com/office/drawing/2014/main" val="20002"/>
                    </a:ext>
                  </a:extLst>
                </a:gridCol>
                <a:gridCol w="1014494">
                  <a:extLst>
                    <a:ext uri="{9D8B030D-6E8A-4147-A177-3AD203B41FA5}">
                      <a16:colId xmlns:a16="http://schemas.microsoft.com/office/drawing/2014/main" val="20003"/>
                    </a:ext>
                  </a:extLst>
                </a:gridCol>
                <a:gridCol w="1300250">
                  <a:extLst>
                    <a:ext uri="{9D8B030D-6E8A-4147-A177-3AD203B41FA5}">
                      <a16:colId xmlns:a16="http://schemas.microsoft.com/office/drawing/2014/main" val="20004"/>
                    </a:ext>
                  </a:extLst>
                </a:gridCol>
                <a:gridCol w="746977">
                  <a:extLst>
                    <a:ext uri="{9D8B030D-6E8A-4147-A177-3AD203B41FA5}">
                      <a16:colId xmlns:a16="http://schemas.microsoft.com/office/drawing/2014/main" val="20005"/>
                    </a:ext>
                  </a:extLst>
                </a:gridCol>
              </a:tblGrid>
              <a:tr h="362941">
                <a:tc>
                  <a:txBody>
                    <a:bodyPr/>
                    <a:lstStyle/>
                    <a:p>
                      <a:pPr algn="ctr">
                        <a:lnSpc>
                          <a:spcPct val="115000"/>
                        </a:lnSpc>
                        <a:spcAft>
                          <a:spcPts val="0"/>
                        </a:spcAft>
                      </a:pPr>
                      <a:r>
                        <a:rPr lang="en-US" sz="1800" b="1"/>
                        <a:t>Masv</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Ho</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Dem</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Ten</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latin typeface="Times New Roman" pitchFamily="18" charset="0"/>
                          <a:cs typeface="Times New Roman" pitchFamily="18" charset="0"/>
                        </a:rPr>
                        <a:t>Mamon</a:t>
                      </a:r>
                      <a:endParaRPr lang="vi-VN" sz="18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b="1"/>
                        <a:t>Diem</a:t>
                      </a:r>
                      <a:endParaRPr lang="vi-VN" sz="1800" b="1">
                        <a:latin typeface="Arial"/>
                        <a:ea typeface="Arial"/>
                        <a:cs typeface="Times New Roman"/>
                      </a:endParaRPr>
                    </a:p>
                  </a:txBody>
                  <a:tcPr marL="68580" marR="68580" marT="0" marB="0" anchor="ctr"/>
                </a:tc>
                <a:extLst>
                  <a:ext uri="{0D108BD9-81ED-4DB2-BD59-A6C34878D82A}">
                    <a16:rowId xmlns:a16="http://schemas.microsoft.com/office/drawing/2014/main" val="10000"/>
                  </a:ext>
                </a:extLst>
              </a:tr>
              <a:tr h="306806">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1"/>
                  </a:ext>
                </a:extLst>
              </a:tr>
              <a:tr h="306806">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2"/>
                  </a:ext>
                </a:extLst>
              </a:tr>
              <a:tr h="306806">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21" name="Rectangle 20"/>
          <p:cNvSpPr/>
          <p:nvPr/>
        </p:nvSpPr>
        <p:spPr>
          <a:xfrm>
            <a:off x="304800" y="4420674"/>
            <a:ext cx="48768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a:solidFill>
                  <a:schemeClr val="tx1"/>
                </a:solidFill>
              </a:rPr>
              <a:t>D_1001 = </a:t>
            </a:r>
            <a:r>
              <a:rPr lang="en-US" sz="3600">
                <a:sym typeface="Symbol" pitchFamily="18" charset="2"/>
              </a:rPr>
              <a:t></a:t>
            </a:r>
            <a:r>
              <a:rPr lang="en-US" sz="2000" baseline="-25000">
                <a:sym typeface="Symbol" pitchFamily="18" charset="2"/>
              </a:rPr>
              <a:t> (Mamon=“Int1001”) </a:t>
            </a:r>
            <a:r>
              <a:rPr lang="en-US" sz="2000">
                <a:sym typeface="Symbol" pitchFamily="18" charset="2"/>
              </a:rPr>
              <a:t>(BANGDIEM) </a:t>
            </a:r>
            <a:r>
              <a:rPr lang="en-US" sz="2000">
                <a:solidFill>
                  <a:schemeClr val="tx1"/>
                </a:solidFill>
              </a:rPr>
              <a:t> </a:t>
            </a:r>
            <a:endParaRPr lang="vi-VN" sz="20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620712"/>
          </a:xfrm>
        </p:spPr>
        <p:txBody>
          <a:bodyPr/>
          <a:lstStyle/>
          <a:p>
            <a:r>
              <a:rPr lang="en-US" sz="2800" b="1"/>
              <a:t>Giới thiệu</a:t>
            </a:r>
          </a:p>
        </p:txBody>
      </p:sp>
      <p:sp>
        <p:nvSpPr>
          <p:cNvPr id="306179" name="Rectangle 3"/>
          <p:cNvSpPr>
            <a:spLocks noGrp="1" noChangeArrowheads="1"/>
          </p:cNvSpPr>
          <p:nvPr>
            <p:ph idx="1"/>
          </p:nvPr>
        </p:nvSpPr>
        <p:spPr>
          <a:xfrm>
            <a:off x="533400" y="1371600"/>
            <a:ext cx="8229600" cy="609600"/>
          </a:xfrm>
        </p:spPr>
        <p:txBody>
          <a:bodyPr>
            <a:normAutofit/>
          </a:bodyPr>
          <a:lstStyle/>
          <a:p>
            <a:pPr marL="274320" indent="-274320" fontAlgn="auto">
              <a:spcAft>
                <a:spcPts val="0"/>
              </a:spcAft>
              <a:buClr>
                <a:schemeClr val="accent3"/>
              </a:buClr>
              <a:buNone/>
              <a:defRPr/>
            </a:pPr>
            <a:r>
              <a:rPr lang="en-US"/>
              <a:t>	</a:t>
            </a:r>
            <a:r>
              <a:rPr lang="en-US" sz="1800"/>
              <a:t>Xét một số thao tác xử lý trên quan hệ SINHVIEN, SV_DIEM, MONHOC</a:t>
            </a:r>
            <a:endParaRPr lang="en-US"/>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endParaRPr lang="en-US"/>
          </a:p>
        </p:txBody>
      </p:sp>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3</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6"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2" name="Table 91"/>
          <p:cNvGraphicFramePr>
            <a:graphicFrameLocks noGrp="1"/>
          </p:cNvGraphicFramePr>
          <p:nvPr/>
        </p:nvGraphicFramePr>
        <p:xfrm>
          <a:off x="990600" y="2209800"/>
          <a:ext cx="3276600" cy="2209800"/>
        </p:xfrm>
        <a:graphic>
          <a:graphicData uri="http://schemas.openxmlformats.org/drawingml/2006/table">
            <a:tbl>
              <a:tblPr/>
              <a:tblGrid>
                <a:gridCol w="782755">
                  <a:extLst>
                    <a:ext uri="{9D8B030D-6E8A-4147-A177-3AD203B41FA5}">
                      <a16:colId xmlns:a16="http://schemas.microsoft.com/office/drawing/2014/main" val="20000"/>
                    </a:ext>
                  </a:extLst>
                </a:gridCol>
                <a:gridCol w="834446">
                  <a:extLst>
                    <a:ext uri="{9D8B030D-6E8A-4147-A177-3AD203B41FA5}">
                      <a16:colId xmlns:a16="http://schemas.microsoft.com/office/drawing/2014/main" val="20001"/>
                    </a:ext>
                  </a:extLst>
                </a:gridCol>
                <a:gridCol w="889303">
                  <a:extLst>
                    <a:ext uri="{9D8B030D-6E8A-4147-A177-3AD203B41FA5}">
                      <a16:colId xmlns:a16="http://schemas.microsoft.com/office/drawing/2014/main" val="20002"/>
                    </a:ext>
                  </a:extLst>
                </a:gridCol>
                <a:gridCol w="770096">
                  <a:extLst>
                    <a:ext uri="{9D8B030D-6E8A-4147-A177-3AD203B41FA5}">
                      <a16:colId xmlns:a16="http://schemas.microsoft.com/office/drawing/2014/main" val="20003"/>
                    </a:ext>
                  </a:extLst>
                </a:gridCol>
              </a:tblGrid>
              <a:tr h="509954">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320528">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528">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28">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0528">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7734">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3" name="TextBox 92"/>
          <p:cNvSpPr txBox="1"/>
          <p:nvPr/>
        </p:nvSpPr>
        <p:spPr>
          <a:xfrm>
            <a:off x="1066800" y="1905000"/>
            <a:ext cx="1295400" cy="369332"/>
          </a:xfrm>
          <a:prstGeom prst="rect">
            <a:avLst/>
          </a:prstGeom>
          <a:noFill/>
        </p:spPr>
        <p:txBody>
          <a:bodyPr wrap="square" rtlCol="0">
            <a:spAutoFit/>
          </a:bodyPr>
          <a:lstStyle/>
          <a:p>
            <a:r>
              <a:rPr lang="en-US"/>
              <a:t>SINHVIEN</a:t>
            </a:r>
            <a:endParaRPr lang="vi-VN"/>
          </a:p>
        </p:txBody>
      </p:sp>
      <p:graphicFrame>
        <p:nvGraphicFramePr>
          <p:cNvPr id="94" name="Table 93"/>
          <p:cNvGraphicFramePr>
            <a:graphicFrameLocks noGrp="1"/>
          </p:cNvGraphicFramePr>
          <p:nvPr/>
        </p:nvGraphicFramePr>
        <p:xfrm>
          <a:off x="5715000" y="2209800"/>
          <a:ext cx="2667000" cy="3774945"/>
        </p:xfrm>
        <a:graphic>
          <a:graphicData uri="http://schemas.openxmlformats.org/drawingml/2006/table">
            <a:tbl>
              <a:tblPr/>
              <a:tblGrid>
                <a:gridCol w="785907">
                  <a:extLst>
                    <a:ext uri="{9D8B030D-6E8A-4147-A177-3AD203B41FA5}">
                      <a16:colId xmlns:a16="http://schemas.microsoft.com/office/drawing/2014/main" val="20000"/>
                    </a:ext>
                  </a:extLst>
                </a:gridCol>
                <a:gridCol w="1007274">
                  <a:extLst>
                    <a:ext uri="{9D8B030D-6E8A-4147-A177-3AD203B41FA5}">
                      <a16:colId xmlns:a16="http://schemas.microsoft.com/office/drawing/2014/main" val="20001"/>
                    </a:ext>
                  </a:extLst>
                </a:gridCol>
                <a:gridCol w="873819">
                  <a:extLst>
                    <a:ext uri="{9D8B030D-6E8A-4147-A177-3AD203B41FA5}">
                      <a16:colId xmlns:a16="http://schemas.microsoft.com/office/drawing/2014/main" val="20002"/>
                    </a:ext>
                  </a:extLst>
                </a:gridCol>
              </a:tblGrid>
              <a:tr h="60960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351705">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1705">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1705">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1705">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1705">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1705">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1705">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1705">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1705">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5" name="TextBox 94"/>
          <p:cNvSpPr txBox="1"/>
          <p:nvPr/>
        </p:nvSpPr>
        <p:spPr>
          <a:xfrm>
            <a:off x="5486400" y="1905000"/>
            <a:ext cx="1295400" cy="369332"/>
          </a:xfrm>
          <a:prstGeom prst="rect">
            <a:avLst/>
          </a:prstGeom>
          <a:noFill/>
        </p:spPr>
        <p:txBody>
          <a:bodyPr wrap="square" rtlCol="0">
            <a:spAutoFit/>
          </a:bodyPr>
          <a:lstStyle/>
          <a:p>
            <a:r>
              <a:rPr lang="en-US"/>
              <a:t>SV_DIEM</a:t>
            </a:r>
            <a:endParaRPr lang="vi-VN"/>
          </a:p>
        </p:txBody>
      </p:sp>
      <p:graphicFrame>
        <p:nvGraphicFramePr>
          <p:cNvPr id="97" name="Table 96"/>
          <p:cNvGraphicFramePr>
            <a:graphicFrameLocks noGrp="1"/>
          </p:cNvGraphicFramePr>
          <p:nvPr/>
        </p:nvGraphicFramePr>
        <p:xfrm>
          <a:off x="990600" y="4876800"/>
          <a:ext cx="3657600" cy="1471538"/>
        </p:xfrm>
        <a:graphic>
          <a:graphicData uri="http://schemas.openxmlformats.org/drawingml/2006/table">
            <a:tbl>
              <a:tblPr/>
              <a:tblGrid>
                <a:gridCol w="1142230">
                  <a:extLst>
                    <a:ext uri="{9D8B030D-6E8A-4147-A177-3AD203B41FA5}">
                      <a16:colId xmlns:a16="http://schemas.microsoft.com/office/drawing/2014/main" val="20000"/>
                    </a:ext>
                  </a:extLst>
                </a:gridCol>
                <a:gridCol w="1217660">
                  <a:extLst>
                    <a:ext uri="{9D8B030D-6E8A-4147-A177-3AD203B41FA5}">
                      <a16:colId xmlns:a16="http://schemas.microsoft.com/office/drawing/2014/main" val="20001"/>
                    </a:ext>
                  </a:extLst>
                </a:gridCol>
                <a:gridCol w="1297710">
                  <a:extLst>
                    <a:ext uri="{9D8B030D-6E8A-4147-A177-3AD203B41FA5}">
                      <a16:colId xmlns:a16="http://schemas.microsoft.com/office/drawing/2014/main" val="20002"/>
                    </a:ext>
                  </a:extLst>
                </a:gridCol>
              </a:tblGrid>
              <a:tr h="509954">
                <a:tc>
                  <a:txBody>
                    <a:bodyPr/>
                    <a:lstStyle/>
                    <a:p>
                      <a:pPr algn="ctr">
                        <a:lnSpc>
                          <a:spcPct val="100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320528">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528">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28">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8" name="TextBox 97"/>
          <p:cNvSpPr txBox="1"/>
          <p:nvPr/>
        </p:nvSpPr>
        <p:spPr>
          <a:xfrm>
            <a:off x="914400" y="4495800"/>
            <a:ext cx="1295400" cy="369332"/>
          </a:xfrm>
          <a:prstGeom prst="rect">
            <a:avLst/>
          </a:prstGeom>
          <a:noFill/>
        </p:spPr>
        <p:txBody>
          <a:bodyPr wrap="square" rtlCol="0">
            <a:spAutoFit/>
          </a:bodyPr>
          <a:lstStyle/>
          <a:p>
            <a:r>
              <a:rPr lang="en-US"/>
              <a:t>MONHOC</a:t>
            </a:r>
            <a:endParaRPr lang="vi-VN"/>
          </a:p>
        </p:txBody>
      </p:sp>
      <p:cxnSp>
        <p:nvCxnSpPr>
          <p:cNvPr id="53" name="Elbow Connector 52"/>
          <p:cNvCxnSpPr/>
          <p:nvPr/>
        </p:nvCxnSpPr>
        <p:spPr>
          <a:xfrm rot="10800000">
            <a:off x="4267200" y="2819400"/>
            <a:ext cx="1447800" cy="76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0800000">
            <a:off x="4267200" y="2971800"/>
            <a:ext cx="14478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0800000">
            <a:off x="4267200" y="3200400"/>
            <a:ext cx="1447800" cy="533400"/>
          </a:xfrm>
          <a:prstGeom prst="bentConnector3">
            <a:avLst>
              <a:gd name="adj1" fmla="val 384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a:off x="4267200" y="3276600"/>
            <a:ext cx="1447800" cy="838200"/>
          </a:xfrm>
          <a:prstGeom prst="bentConnector3">
            <a:avLst>
              <a:gd name="adj1" fmla="val 5889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0800000">
            <a:off x="4267200" y="3810000"/>
            <a:ext cx="13716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81000" y="1295400"/>
            <a:ext cx="8305800" cy="5105400"/>
          </a:xfrm>
        </p:spPr>
        <p:txBody>
          <a:bodyPr/>
          <a:lstStyle/>
          <a:p>
            <a:r>
              <a:rPr lang="en-US"/>
              <a:t>Tính giao hoán</a:t>
            </a:r>
          </a:p>
          <a:p>
            <a:endParaRPr lang="en-US"/>
          </a:p>
          <a:p>
            <a:endParaRPr lang="en-US"/>
          </a:p>
          <a:p>
            <a:pPr>
              <a:buNone/>
            </a:pPr>
            <a:r>
              <a:rPr lang="en-US"/>
              <a:t>   </a:t>
            </a:r>
            <a:r>
              <a:rPr lang="en-US" i="1"/>
              <a:t>Ví dụ </a:t>
            </a:r>
          </a:p>
          <a:p>
            <a:endParaRPr lang="en-US"/>
          </a:p>
          <a:p>
            <a:endParaRPr lang="en-US"/>
          </a:p>
          <a:p>
            <a:r>
              <a:rPr lang="en-US"/>
              <a:t>Tính kết hợp </a:t>
            </a:r>
          </a:p>
        </p:txBody>
      </p:sp>
      <p:sp>
        <p:nvSpPr>
          <p:cNvPr id="6" name="Date Placeholder 3"/>
          <p:cNvSpPr>
            <a:spLocks noGrp="1"/>
          </p:cNvSpPr>
          <p:nvPr>
            <p:ph type="dt" sz="quarter" idx="10"/>
          </p:nvPr>
        </p:nvSpPr>
        <p:spPr/>
        <p:txBody>
          <a:bodyPr/>
          <a:lstStyle/>
          <a:p>
            <a:pPr>
              <a:defRPr/>
            </a:pPr>
            <a:fld id="{962EF7AB-2E41-4763-9DA0-F9B15FECA74D}"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8044C245-8201-4A12-8F9E-96EFB9044877}" type="slidenum">
              <a:rPr lang="en-US" altLang="en-US"/>
              <a:pPr>
                <a:defRPr/>
              </a:pPr>
              <a:t>30</a:t>
            </a:fld>
            <a:endParaRPr lang="en-US" altLang="en-US"/>
          </a:p>
        </p:txBody>
      </p:sp>
      <p:sp>
        <p:nvSpPr>
          <p:cNvPr id="27654" name="Text Box 4"/>
          <p:cNvSpPr txBox="1">
            <a:spLocks noChangeArrowheads="1"/>
          </p:cNvSpPr>
          <p:nvPr/>
        </p:nvSpPr>
        <p:spPr bwMode="auto">
          <a:xfrm>
            <a:off x="685800" y="1752600"/>
            <a:ext cx="2895600" cy="701675"/>
          </a:xfrm>
          <a:prstGeom prst="rect">
            <a:avLst/>
          </a:prstGeom>
          <a:noFill/>
          <a:ln w="12700" algn="ctr">
            <a:noFill/>
            <a:miter lim="800000"/>
            <a:headEnd/>
            <a:tailEnd/>
          </a:ln>
        </p:spPr>
        <p:txBody>
          <a:bodyPr>
            <a:spAutoFit/>
          </a:bodyPr>
          <a:lstStyle/>
          <a:p>
            <a:r>
              <a:rPr lang="en-US" sz="4000" b="1">
                <a:sym typeface="Symbol" pitchFamily="18" charset="2"/>
              </a:rPr>
              <a:t></a:t>
            </a:r>
            <a:r>
              <a:rPr lang="en-US" sz="2200" b="1" baseline="-25000">
                <a:sym typeface="Symbol" pitchFamily="18" charset="2"/>
              </a:rPr>
              <a:t> p1 </a:t>
            </a:r>
            <a:r>
              <a:rPr lang="en-US" sz="2200" b="1">
                <a:sym typeface="Symbol" pitchFamily="18" charset="2"/>
              </a:rPr>
              <a:t>(</a:t>
            </a:r>
            <a:r>
              <a:rPr lang="en-US" sz="4000" b="1">
                <a:sym typeface="Symbol" pitchFamily="18" charset="2"/>
              </a:rPr>
              <a:t></a:t>
            </a:r>
            <a:r>
              <a:rPr lang="en-US" sz="2200" b="1">
                <a:sym typeface="Symbol" pitchFamily="18" charset="2"/>
              </a:rPr>
              <a:t> </a:t>
            </a:r>
            <a:r>
              <a:rPr lang="en-US" sz="2200" b="1" baseline="-25000">
                <a:sym typeface="Symbol" pitchFamily="18" charset="2"/>
              </a:rPr>
              <a:t>p2</a:t>
            </a:r>
            <a:r>
              <a:rPr lang="en-US" sz="2200" b="1">
                <a:sym typeface="Symbol" pitchFamily="18" charset="2"/>
              </a:rPr>
              <a:t> (R)) </a:t>
            </a:r>
            <a:r>
              <a:rPr lang="en-US" sz="2200">
                <a:sym typeface="Symbol" pitchFamily="18" charset="2"/>
              </a:rPr>
              <a:t> = </a:t>
            </a:r>
          </a:p>
        </p:txBody>
      </p:sp>
      <p:sp>
        <p:nvSpPr>
          <p:cNvPr id="27655" name="Text Box 7"/>
          <p:cNvSpPr txBox="1">
            <a:spLocks noChangeArrowheads="1"/>
          </p:cNvSpPr>
          <p:nvPr/>
        </p:nvSpPr>
        <p:spPr bwMode="auto">
          <a:xfrm>
            <a:off x="838200" y="4648200"/>
            <a:ext cx="2895600" cy="701675"/>
          </a:xfrm>
          <a:prstGeom prst="rect">
            <a:avLst/>
          </a:prstGeom>
          <a:noFill/>
          <a:ln w="12700" algn="ctr">
            <a:noFill/>
            <a:miter lim="800000"/>
            <a:headEnd/>
            <a:tailEnd/>
          </a:ln>
        </p:spPr>
        <p:txBody>
          <a:bodyPr>
            <a:spAutoFit/>
          </a:bodyPr>
          <a:lstStyle/>
          <a:p>
            <a:r>
              <a:rPr lang="en-US" sz="4000" b="1">
                <a:sym typeface="Symbol" pitchFamily="18" charset="2"/>
              </a:rPr>
              <a:t></a:t>
            </a:r>
            <a:r>
              <a:rPr lang="en-US" sz="2200" b="1" baseline="-25000">
                <a:sym typeface="Symbol" pitchFamily="18" charset="2"/>
              </a:rPr>
              <a:t> p1 </a:t>
            </a:r>
            <a:r>
              <a:rPr lang="en-US" sz="2200" b="1">
                <a:sym typeface="Symbol" pitchFamily="18" charset="2"/>
              </a:rPr>
              <a:t>(</a:t>
            </a:r>
            <a:r>
              <a:rPr lang="en-US" sz="4000" b="1">
                <a:sym typeface="Symbol" pitchFamily="18" charset="2"/>
              </a:rPr>
              <a:t></a:t>
            </a:r>
            <a:r>
              <a:rPr lang="en-US" sz="2200" b="1">
                <a:sym typeface="Symbol" pitchFamily="18" charset="2"/>
              </a:rPr>
              <a:t> </a:t>
            </a:r>
            <a:r>
              <a:rPr lang="en-US" sz="2200" b="1" baseline="-25000">
                <a:sym typeface="Symbol" pitchFamily="18" charset="2"/>
              </a:rPr>
              <a:t>p2</a:t>
            </a:r>
            <a:r>
              <a:rPr lang="en-US" sz="2200" b="1">
                <a:sym typeface="Symbol" pitchFamily="18" charset="2"/>
              </a:rPr>
              <a:t> (R))  = </a:t>
            </a:r>
          </a:p>
        </p:txBody>
      </p:sp>
      <p:sp>
        <p:nvSpPr>
          <p:cNvPr id="9" name="Footer Placeholder 8"/>
          <p:cNvSpPr>
            <a:spLocks noGrp="1"/>
          </p:cNvSpPr>
          <p:nvPr>
            <p:ph type="ftr" sz="quarter" idx="11"/>
          </p:nvPr>
        </p:nvSpPr>
        <p:spPr/>
        <p:txBody>
          <a:bodyPr/>
          <a:lstStyle/>
          <a:p>
            <a:pPr>
              <a:defRPr/>
            </a:pPr>
            <a:r>
              <a:rPr lang="en-US" altLang="en-US"/>
              <a:t>Khoa CNTT</a:t>
            </a:r>
          </a:p>
        </p:txBody>
      </p:sp>
      <p:sp>
        <p:nvSpPr>
          <p:cNvPr id="10" name="Text Box 4"/>
          <p:cNvSpPr txBox="1">
            <a:spLocks noChangeArrowheads="1"/>
          </p:cNvSpPr>
          <p:nvPr/>
        </p:nvSpPr>
        <p:spPr bwMode="auto">
          <a:xfrm>
            <a:off x="3505200" y="1752600"/>
            <a:ext cx="2286000" cy="701675"/>
          </a:xfrm>
          <a:prstGeom prst="rect">
            <a:avLst/>
          </a:prstGeom>
          <a:noFill/>
          <a:ln w="12700" algn="ctr">
            <a:noFill/>
            <a:miter lim="800000"/>
            <a:headEnd/>
            <a:tailEnd/>
          </a:ln>
        </p:spPr>
        <p:txBody>
          <a:bodyPr wrap="square">
            <a:spAutoFit/>
          </a:bodyPr>
          <a:lstStyle/>
          <a:p>
            <a:pPr algn="l"/>
            <a:r>
              <a:rPr lang="en-US" sz="4000" b="1">
                <a:sym typeface="Symbol" pitchFamily="18" charset="2"/>
              </a:rPr>
              <a:t></a:t>
            </a:r>
            <a:r>
              <a:rPr lang="en-US" sz="2200" b="1" baseline="-25000">
                <a:sym typeface="Symbol" pitchFamily="18" charset="2"/>
              </a:rPr>
              <a:t> p2 </a:t>
            </a:r>
            <a:r>
              <a:rPr lang="en-US" sz="2200" b="1">
                <a:sym typeface="Symbol" pitchFamily="18" charset="2"/>
              </a:rPr>
              <a:t>(</a:t>
            </a:r>
            <a:r>
              <a:rPr lang="en-US" sz="4000" b="1">
                <a:sym typeface="Symbol" pitchFamily="18" charset="2"/>
              </a:rPr>
              <a:t></a:t>
            </a:r>
            <a:r>
              <a:rPr lang="en-US" sz="2200" b="1">
                <a:sym typeface="Symbol" pitchFamily="18" charset="2"/>
              </a:rPr>
              <a:t> </a:t>
            </a:r>
            <a:r>
              <a:rPr lang="en-US" sz="2200" b="1" baseline="-25000">
                <a:sym typeface="Symbol" pitchFamily="18" charset="2"/>
              </a:rPr>
              <a:t>p1</a:t>
            </a:r>
            <a:r>
              <a:rPr lang="en-US" sz="2200" b="1">
                <a:sym typeface="Symbol" pitchFamily="18" charset="2"/>
              </a:rPr>
              <a:t> (R))  </a:t>
            </a:r>
          </a:p>
        </p:txBody>
      </p:sp>
      <p:grpSp>
        <p:nvGrpSpPr>
          <p:cNvPr id="12" name="Group 86"/>
          <p:cNvGrpSpPr/>
          <p:nvPr/>
        </p:nvGrpSpPr>
        <p:grpSpPr>
          <a:xfrm>
            <a:off x="0" y="152400"/>
            <a:ext cx="9144000" cy="533399"/>
            <a:chOff x="0" y="152400"/>
            <a:chExt cx="9144000" cy="533399"/>
          </a:xfrm>
        </p:grpSpPr>
        <p:pic>
          <p:nvPicPr>
            <p:cNvPr id="1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4" name="TextBox 1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5" name="TextBox 1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6" name="Rectangle 3"/>
          <p:cNvSpPr>
            <a:spLocks noGrp="1" noChangeArrowheads="1"/>
          </p:cNvSpPr>
          <p:nvPr>
            <p:ph type="title"/>
          </p:nvPr>
        </p:nvSpPr>
        <p:spPr>
          <a:xfrm>
            <a:off x="228600" y="609600"/>
            <a:ext cx="8229600" cy="620712"/>
          </a:xfrm>
        </p:spPr>
        <p:txBody>
          <a:bodyPr/>
          <a:lstStyle/>
          <a:p>
            <a:r>
              <a:rPr lang="en-US" sz="2800" b="1" dirty="0"/>
              <a:t>2.2.a. </a:t>
            </a:r>
            <a:r>
              <a:rPr lang="en-US" sz="2800" b="1" dirty="0" err="1"/>
              <a:t>Phép</a:t>
            </a:r>
            <a:r>
              <a:rPr lang="en-US" sz="2800" b="1" dirty="0"/>
              <a:t> </a:t>
            </a:r>
            <a:r>
              <a:rPr lang="en-US" sz="2800" b="1" dirty="0" err="1"/>
              <a:t>toán</a:t>
            </a:r>
            <a:r>
              <a:rPr lang="en-US" sz="2800" b="1" dirty="0"/>
              <a:t> </a:t>
            </a:r>
            <a:r>
              <a:rPr lang="en-US" sz="2800" b="1" dirty="0" err="1"/>
              <a:t>chọn</a:t>
            </a:r>
            <a:endParaRPr lang="en-US" sz="2800" b="1" dirty="0"/>
          </a:p>
        </p:txBody>
      </p:sp>
      <p:sp>
        <p:nvSpPr>
          <p:cNvPr id="19" name="Rectangle 18"/>
          <p:cNvSpPr/>
          <p:nvPr/>
        </p:nvSpPr>
        <p:spPr>
          <a:xfrm>
            <a:off x="1676400" y="27432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a:solidFill>
                  <a:schemeClr val="tx1"/>
                </a:solidFill>
              </a:rPr>
              <a:t>    </a:t>
            </a:r>
            <a:r>
              <a:rPr lang="en-US" sz="3600">
                <a:sym typeface="Symbol" pitchFamily="18" charset="2"/>
              </a:rPr>
              <a:t></a:t>
            </a:r>
            <a:r>
              <a:rPr lang="en-US" sz="2000" baseline="-25000">
                <a:sym typeface="Symbol" pitchFamily="18" charset="2"/>
              </a:rPr>
              <a:t> (Mamon=“Int1001”) </a:t>
            </a:r>
            <a:r>
              <a:rPr lang="en-US" sz="2000">
                <a:sym typeface="Symbol" pitchFamily="18" charset="2"/>
              </a:rPr>
              <a:t>(</a:t>
            </a:r>
            <a:r>
              <a:rPr lang="en-US" sz="2800" b="1">
                <a:sym typeface="Symbol" pitchFamily="18" charset="2"/>
              </a:rPr>
              <a:t></a:t>
            </a:r>
            <a:r>
              <a:rPr lang="en-US" sz="2000">
                <a:sym typeface="Symbol" pitchFamily="18" charset="2"/>
              </a:rPr>
              <a:t> </a:t>
            </a:r>
            <a:r>
              <a:rPr lang="en-US" sz="2000" baseline="-25000">
                <a:sym typeface="Symbol" pitchFamily="18" charset="2"/>
              </a:rPr>
              <a:t>(Masv</a:t>
            </a:r>
            <a:r>
              <a:rPr lang="en-US" sz="2000">
                <a:sym typeface="Symbol" pitchFamily="18" charset="2"/>
              </a:rPr>
              <a:t> </a:t>
            </a:r>
            <a:r>
              <a:rPr lang="en-US" sz="2000" baseline="-25000">
                <a:sym typeface="Symbol" pitchFamily="18" charset="2"/>
              </a:rPr>
              <a:t>= “T1”)</a:t>
            </a:r>
            <a:r>
              <a:rPr lang="en-US" sz="2000">
                <a:sym typeface="Symbol" pitchFamily="18" charset="2"/>
              </a:rPr>
              <a:t>(BANGDIEM)) </a:t>
            </a:r>
            <a:r>
              <a:rPr lang="en-US" sz="2000">
                <a:solidFill>
                  <a:schemeClr val="tx1"/>
                </a:solidFill>
              </a:rPr>
              <a:t> </a:t>
            </a:r>
            <a:endParaRPr lang="vi-VN" sz="2000">
              <a:solidFill>
                <a:schemeClr val="tx1"/>
              </a:solidFill>
            </a:endParaRPr>
          </a:p>
        </p:txBody>
      </p:sp>
      <p:sp>
        <p:nvSpPr>
          <p:cNvPr id="20" name="Rectangle 19"/>
          <p:cNvSpPr/>
          <p:nvPr/>
        </p:nvSpPr>
        <p:spPr>
          <a:xfrm>
            <a:off x="1600200" y="34290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a:solidFill>
                  <a:schemeClr val="tx1"/>
                </a:solidFill>
              </a:rPr>
              <a:t>  = </a:t>
            </a:r>
            <a:r>
              <a:rPr lang="en-US" sz="3600">
                <a:sym typeface="Symbol" pitchFamily="18" charset="2"/>
              </a:rPr>
              <a:t></a:t>
            </a:r>
            <a:r>
              <a:rPr lang="en-US" sz="2000" baseline="-25000">
                <a:sym typeface="Symbol" pitchFamily="18" charset="2"/>
              </a:rPr>
              <a:t> (Masv=“T1”) </a:t>
            </a:r>
            <a:r>
              <a:rPr lang="en-US" sz="2000">
                <a:sym typeface="Symbol" pitchFamily="18" charset="2"/>
              </a:rPr>
              <a:t>(</a:t>
            </a:r>
            <a:r>
              <a:rPr lang="en-US" sz="2800" b="1">
                <a:sym typeface="Symbol" pitchFamily="18" charset="2"/>
              </a:rPr>
              <a:t></a:t>
            </a:r>
            <a:r>
              <a:rPr lang="en-US" sz="2000">
                <a:sym typeface="Symbol" pitchFamily="18" charset="2"/>
              </a:rPr>
              <a:t> </a:t>
            </a:r>
            <a:r>
              <a:rPr lang="en-US" sz="2000" baseline="-25000">
                <a:sym typeface="Symbol" pitchFamily="18" charset="2"/>
              </a:rPr>
              <a:t>(Mamon</a:t>
            </a:r>
            <a:r>
              <a:rPr lang="en-US" sz="2000">
                <a:sym typeface="Symbol" pitchFamily="18" charset="2"/>
              </a:rPr>
              <a:t> </a:t>
            </a:r>
            <a:r>
              <a:rPr lang="en-US" sz="2000" baseline="-25000">
                <a:sym typeface="Symbol" pitchFamily="18" charset="2"/>
              </a:rPr>
              <a:t>= “Int1001”)</a:t>
            </a:r>
            <a:r>
              <a:rPr lang="en-US" sz="2000">
                <a:sym typeface="Symbol" pitchFamily="18" charset="2"/>
              </a:rPr>
              <a:t>(BANGDIEM)) </a:t>
            </a:r>
            <a:r>
              <a:rPr lang="en-US" sz="2000">
                <a:solidFill>
                  <a:schemeClr val="tx1"/>
                </a:solidFill>
              </a:rPr>
              <a:t> </a:t>
            </a:r>
            <a:endParaRPr lang="vi-VN" sz="2000">
              <a:solidFill>
                <a:schemeClr val="tx1"/>
              </a:solidFill>
            </a:endParaRPr>
          </a:p>
        </p:txBody>
      </p:sp>
      <p:sp>
        <p:nvSpPr>
          <p:cNvPr id="21" name="Text Box 7"/>
          <p:cNvSpPr txBox="1">
            <a:spLocks noChangeArrowheads="1"/>
          </p:cNvSpPr>
          <p:nvPr/>
        </p:nvSpPr>
        <p:spPr bwMode="auto">
          <a:xfrm>
            <a:off x="3733800" y="4660005"/>
            <a:ext cx="2895600" cy="701675"/>
          </a:xfrm>
          <a:prstGeom prst="rect">
            <a:avLst/>
          </a:prstGeom>
          <a:noFill/>
          <a:ln w="12700" algn="ctr">
            <a:noFill/>
            <a:miter lim="800000"/>
            <a:headEnd/>
            <a:tailEnd/>
          </a:ln>
        </p:spPr>
        <p:txBody>
          <a:bodyPr>
            <a:spAutoFit/>
          </a:bodyPr>
          <a:lstStyle/>
          <a:p>
            <a:r>
              <a:rPr lang="en-US" sz="4000" b="1">
                <a:sym typeface="Symbol" pitchFamily="18" charset="2"/>
              </a:rPr>
              <a:t></a:t>
            </a:r>
            <a:r>
              <a:rPr lang="en-US" sz="2200" b="1" baseline="-25000">
                <a:sym typeface="Symbol" pitchFamily="18" charset="2"/>
              </a:rPr>
              <a:t> (p1 ^ p2)</a:t>
            </a:r>
            <a:r>
              <a:rPr lang="en-US" sz="2200" b="1">
                <a:sym typeface="Symbol" pitchFamily="18" charset="2"/>
              </a:rPr>
              <a:t> (R)  </a:t>
            </a:r>
          </a:p>
        </p:txBody>
      </p:sp>
      <p:sp>
        <p:nvSpPr>
          <p:cNvPr id="22" name="Rectangle 21"/>
          <p:cNvSpPr/>
          <p:nvPr/>
        </p:nvSpPr>
        <p:spPr>
          <a:xfrm>
            <a:off x="990600" y="53340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a:solidFill>
                  <a:schemeClr val="tx1"/>
                </a:solidFill>
              </a:rPr>
              <a:t>          </a:t>
            </a:r>
            <a:r>
              <a:rPr lang="en-US" sz="3600">
                <a:sym typeface="Symbol" pitchFamily="18" charset="2"/>
              </a:rPr>
              <a:t></a:t>
            </a:r>
            <a:r>
              <a:rPr lang="en-US" sz="2000" baseline="-25000">
                <a:sym typeface="Symbol" pitchFamily="18" charset="2"/>
              </a:rPr>
              <a:t> (Mamon=“Int1001”) </a:t>
            </a:r>
            <a:r>
              <a:rPr lang="en-US" sz="2000">
                <a:sym typeface="Symbol" pitchFamily="18" charset="2"/>
              </a:rPr>
              <a:t>(</a:t>
            </a:r>
            <a:r>
              <a:rPr lang="en-US" sz="2800" b="1">
                <a:sym typeface="Symbol" pitchFamily="18" charset="2"/>
              </a:rPr>
              <a:t></a:t>
            </a:r>
            <a:r>
              <a:rPr lang="en-US" sz="2000">
                <a:sym typeface="Symbol" pitchFamily="18" charset="2"/>
              </a:rPr>
              <a:t> </a:t>
            </a:r>
            <a:r>
              <a:rPr lang="en-US" sz="2000" baseline="-25000">
                <a:sym typeface="Symbol" pitchFamily="18" charset="2"/>
              </a:rPr>
              <a:t>(Masv</a:t>
            </a:r>
            <a:r>
              <a:rPr lang="en-US" sz="2000">
                <a:sym typeface="Symbol" pitchFamily="18" charset="2"/>
              </a:rPr>
              <a:t> </a:t>
            </a:r>
            <a:r>
              <a:rPr lang="en-US" sz="2000" baseline="-25000">
                <a:sym typeface="Symbol" pitchFamily="18" charset="2"/>
              </a:rPr>
              <a:t>= “T1”)</a:t>
            </a:r>
            <a:r>
              <a:rPr lang="en-US" sz="2000">
                <a:sym typeface="Symbol" pitchFamily="18" charset="2"/>
              </a:rPr>
              <a:t>(BANGDIEM)) </a:t>
            </a:r>
            <a:r>
              <a:rPr lang="en-US" sz="2000">
                <a:solidFill>
                  <a:schemeClr val="tx1"/>
                </a:solidFill>
              </a:rPr>
              <a:t> </a:t>
            </a:r>
            <a:endParaRPr lang="vi-VN" sz="2400">
              <a:solidFill>
                <a:schemeClr val="tx1"/>
              </a:solidFill>
            </a:endParaRPr>
          </a:p>
        </p:txBody>
      </p:sp>
      <p:sp>
        <p:nvSpPr>
          <p:cNvPr id="23" name="Rectangle 22"/>
          <p:cNvSpPr/>
          <p:nvPr/>
        </p:nvSpPr>
        <p:spPr>
          <a:xfrm>
            <a:off x="1066800" y="5791200"/>
            <a:ext cx="6096000" cy="5334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a:solidFill>
                  <a:schemeClr val="tx1"/>
                </a:solidFill>
              </a:rPr>
              <a:t>     = </a:t>
            </a:r>
            <a:r>
              <a:rPr lang="en-US" sz="3600">
                <a:sym typeface="Symbol" pitchFamily="18" charset="2"/>
              </a:rPr>
              <a:t></a:t>
            </a:r>
            <a:r>
              <a:rPr lang="en-US" sz="2000" baseline="-25000">
                <a:sym typeface="Symbol" pitchFamily="18" charset="2"/>
              </a:rPr>
              <a:t> ((Mamon=“Int1001”)^(Masv</a:t>
            </a:r>
            <a:r>
              <a:rPr lang="en-US" sz="2000">
                <a:sym typeface="Symbol" pitchFamily="18" charset="2"/>
              </a:rPr>
              <a:t> </a:t>
            </a:r>
            <a:r>
              <a:rPr lang="en-US" sz="2000" baseline="-25000">
                <a:sym typeface="Symbol" pitchFamily="18" charset="2"/>
              </a:rPr>
              <a:t>= “T1”))</a:t>
            </a:r>
            <a:r>
              <a:rPr lang="en-US" sz="2000">
                <a:sym typeface="Symbol" pitchFamily="18" charset="2"/>
              </a:rPr>
              <a:t>(BANGDIEM) </a:t>
            </a:r>
            <a:r>
              <a:rPr lang="en-US" sz="2000">
                <a:solidFill>
                  <a:schemeClr val="tx1"/>
                </a:solidFill>
              </a:rPr>
              <a:t> </a:t>
            </a:r>
            <a:endParaRPr lang="vi-VN" sz="2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animEffect transition="in" filter="box(in)">
                                      <p:cBhvr>
                                        <p:cTn id="19" dur="500"/>
                                        <p:tgtEl>
                                          <p:spTgt spid="27651">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7655"/>
                                        </p:tgtEl>
                                        <p:attrNameLst>
                                          <p:attrName>style.visibility</p:attrName>
                                        </p:attrNameLst>
                                      </p:cBhvr>
                                      <p:to>
                                        <p:strVal val="visible"/>
                                      </p:to>
                                    </p:set>
                                    <p:animEffect transition="in" filter="box(in)">
                                      <p:cBhvr>
                                        <p:cTn id="24" dur="500"/>
                                        <p:tgtEl>
                                          <p:spTgt spid="2765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P spid="19" grpId="0"/>
      <p:bldP spid="20"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85800"/>
            <a:ext cx="8229600" cy="620712"/>
          </a:xfrm>
        </p:spPr>
        <p:txBody>
          <a:bodyPr/>
          <a:lstStyle/>
          <a:p>
            <a:r>
              <a:rPr lang="en-US" sz="2400" b="1" i="1"/>
              <a:t>Ví dụ 1</a:t>
            </a:r>
          </a:p>
        </p:txBody>
      </p:sp>
      <p:sp>
        <p:nvSpPr>
          <p:cNvPr id="28675" name="Rectangle 3"/>
          <p:cNvSpPr>
            <a:spLocks noGrp="1" noChangeArrowheads="1"/>
          </p:cNvSpPr>
          <p:nvPr>
            <p:ph idx="1"/>
          </p:nvPr>
        </p:nvSpPr>
        <p:spPr>
          <a:xfrm>
            <a:off x="381000" y="1295400"/>
            <a:ext cx="8305800" cy="5105400"/>
          </a:xfrm>
        </p:spPr>
        <p:txBody>
          <a:bodyPr/>
          <a:lstStyle/>
          <a:p>
            <a:r>
              <a:rPr lang="en-US"/>
              <a:t>Viết lệnh đưa ra các nhân viên ở phòng số 4</a:t>
            </a:r>
          </a:p>
          <a:p>
            <a:pPr lvl="1"/>
            <a:r>
              <a:rPr lang="en-US"/>
              <a:t>Quan hệ: NHANVIEN </a:t>
            </a:r>
          </a:p>
          <a:p>
            <a:pPr lvl="1"/>
            <a:r>
              <a:rPr lang="en-US"/>
              <a:t>Điều kiện: PHG=4</a:t>
            </a:r>
          </a:p>
        </p:txBody>
      </p:sp>
      <p:sp>
        <p:nvSpPr>
          <p:cNvPr id="5" name="Date Placeholder 3"/>
          <p:cNvSpPr>
            <a:spLocks noGrp="1"/>
          </p:cNvSpPr>
          <p:nvPr>
            <p:ph type="dt" sz="quarter" idx="10"/>
          </p:nvPr>
        </p:nvSpPr>
        <p:spPr/>
        <p:txBody>
          <a:bodyPr/>
          <a:lstStyle/>
          <a:p>
            <a:pPr>
              <a:defRPr/>
            </a:pPr>
            <a:fld id="{6CDE411B-7A65-4ADA-B76F-AE0CF589EE67}"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1E387A4D-F6E0-4FA2-B92D-8BFAEACF5689}" type="slidenum">
              <a:rPr lang="en-US" altLang="en-US"/>
              <a:pPr>
                <a:defRPr/>
              </a:pPr>
              <a:t>31</a:t>
            </a:fld>
            <a:endParaRPr lang="en-US" altLang="en-US"/>
          </a:p>
        </p:txBody>
      </p:sp>
      <p:sp>
        <p:nvSpPr>
          <p:cNvPr id="422919" name="Text Box 7"/>
          <p:cNvSpPr txBox="1">
            <a:spLocks noChangeArrowheads="1"/>
          </p:cNvSpPr>
          <p:nvPr/>
        </p:nvSpPr>
        <p:spPr bwMode="auto">
          <a:xfrm>
            <a:off x="1447800" y="3581400"/>
            <a:ext cx="5410200" cy="830997"/>
          </a:xfrm>
          <a:prstGeom prst="rect">
            <a:avLst/>
          </a:prstGeom>
          <a:noFill/>
          <a:ln w="12700" algn="ctr">
            <a:noFill/>
            <a:miter lim="800000"/>
            <a:headEnd/>
            <a:tailEnd/>
          </a:ln>
        </p:spPr>
        <p:txBody>
          <a:bodyPr wrap="square">
            <a:spAutoFit/>
          </a:bodyPr>
          <a:lstStyle/>
          <a:p>
            <a:r>
              <a:rPr lang="en-US" sz="4800">
                <a:solidFill>
                  <a:srgbClr val="FF3333"/>
                </a:solidFill>
                <a:sym typeface="Symbol" pitchFamily="18" charset="2"/>
              </a:rPr>
              <a:t></a:t>
            </a:r>
            <a:r>
              <a:rPr lang="en-US" sz="2800">
                <a:solidFill>
                  <a:srgbClr val="FF3333"/>
                </a:solidFill>
                <a:sym typeface="Symbol" pitchFamily="18" charset="2"/>
              </a:rPr>
              <a:t> </a:t>
            </a:r>
            <a:r>
              <a:rPr lang="en-US" sz="2800" baseline="-25000">
                <a:solidFill>
                  <a:srgbClr val="FF3333"/>
                </a:solidFill>
                <a:sym typeface="Symbol" pitchFamily="18" charset="2"/>
              </a:rPr>
              <a:t>PHG=4</a:t>
            </a:r>
            <a:r>
              <a:rPr lang="en-US" sz="2800">
                <a:solidFill>
                  <a:srgbClr val="FF3333"/>
                </a:solidFill>
                <a:sym typeface="Symbol" pitchFamily="18" charset="2"/>
              </a:rPr>
              <a:t> (NHANVIEN)</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2919"/>
                                        </p:tgtEl>
                                        <p:attrNameLst>
                                          <p:attrName>style.visibility</p:attrName>
                                        </p:attrNameLst>
                                      </p:cBhvr>
                                      <p:to>
                                        <p:strVal val="visible"/>
                                      </p:to>
                                    </p:set>
                                    <p:animEffect transition="in" filter="fade">
                                      <p:cBhvr>
                                        <p:cTn id="7" dur="500"/>
                                        <p:tgtEl>
                                          <p:spTgt spid="42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685800"/>
            <a:ext cx="7772400" cy="620712"/>
          </a:xfrm>
        </p:spPr>
        <p:txBody>
          <a:bodyPr/>
          <a:lstStyle/>
          <a:p>
            <a:r>
              <a:rPr lang="en-US" sz="2400" b="1" i="1"/>
              <a:t>Ví dụ 2</a:t>
            </a:r>
          </a:p>
        </p:txBody>
      </p:sp>
      <p:sp>
        <p:nvSpPr>
          <p:cNvPr id="29699" name="Rectangle 3"/>
          <p:cNvSpPr>
            <a:spLocks noGrp="1" noChangeArrowheads="1"/>
          </p:cNvSpPr>
          <p:nvPr>
            <p:ph idx="1"/>
          </p:nvPr>
        </p:nvSpPr>
        <p:spPr>
          <a:xfrm>
            <a:off x="381000" y="1524000"/>
            <a:ext cx="8305800" cy="4648200"/>
          </a:xfrm>
        </p:spPr>
        <p:txBody>
          <a:bodyPr/>
          <a:lstStyle/>
          <a:p>
            <a:r>
              <a:rPr lang="en-US"/>
              <a:t>Tìm các nhân viên có lương trên 2.5 tr ở phòng 4 hoặc các nhân viên có lương trên 3 tr ở phòng 5</a:t>
            </a:r>
          </a:p>
          <a:p>
            <a:pPr lvl="1"/>
            <a:r>
              <a:rPr lang="en-US"/>
              <a:t>Quan hệ: NHANVIEN</a:t>
            </a:r>
          </a:p>
          <a:p>
            <a:pPr lvl="1"/>
            <a:r>
              <a:rPr lang="en-US"/>
              <a:t>Điều kiện: </a:t>
            </a:r>
          </a:p>
          <a:p>
            <a:pPr lvl="2">
              <a:buFont typeface="Courier New" pitchFamily="49" charset="0"/>
              <a:buChar char="o"/>
            </a:pPr>
            <a:r>
              <a:rPr lang="en-US"/>
              <a:t>LUONG&gt;2500000 và PHG=4 hoặc</a:t>
            </a:r>
          </a:p>
          <a:p>
            <a:pPr lvl="2">
              <a:buFont typeface="Courier New" pitchFamily="49" charset="0"/>
              <a:buChar char="o"/>
            </a:pPr>
            <a:r>
              <a:rPr lang="en-US"/>
              <a:t>LUONG&gt;3000000 và PHG=5</a:t>
            </a:r>
          </a:p>
        </p:txBody>
      </p:sp>
      <p:sp>
        <p:nvSpPr>
          <p:cNvPr id="5" name="Date Placeholder 3"/>
          <p:cNvSpPr>
            <a:spLocks noGrp="1"/>
          </p:cNvSpPr>
          <p:nvPr>
            <p:ph type="dt" sz="quarter" idx="10"/>
          </p:nvPr>
        </p:nvSpPr>
        <p:spPr/>
        <p:txBody>
          <a:bodyPr/>
          <a:lstStyle/>
          <a:p>
            <a:pPr>
              <a:defRPr/>
            </a:pPr>
            <a:fld id="{CFFBB54F-9DBE-4516-942D-3BC68E80693D}"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1DC1FBAD-6D0A-49E7-82C2-A4659A35AD9D}" type="slidenum">
              <a:rPr lang="en-US" altLang="en-US"/>
              <a:pPr>
                <a:defRPr/>
              </a:pPr>
              <a:t>32</a:t>
            </a:fld>
            <a:endParaRPr lang="en-US" altLang="en-US"/>
          </a:p>
        </p:txBody>
      </p:sp>
      <p:sp>
        <p:nvSpPr>
          <p:cNvPr id="424965" name="Text Box 5"/>
          <p:cNvSpPr txBox="1">
            <a:spLocks noChangeArrowheads="1"/>
          </p:cNvSpPr>
          <p:nvPr/>
        </p:nvSpPr>
        <p:spPr bwMode="auto">
          <a:xfrm>
            <a:off x="381000" y="4800600"/>
            <a:ext cx="8229600" cy="769441"/>
          </a:xfrm>
          <a:prstGeom prst="rect">
            <a:avLst/>
          </a:prstGeom>
          <a:noFill/>
          <a:ln w="12700" algn="ctr">
            <a:noFill/>
            <a:miter lim="800000"/>
            <a:headEnd/>
            <a:tailEnd/>
          </a:ln>
        </p:spPr>
        <p:txBody>
          <a:bodyPr wrap="square">
            <a:spAutoFit/>
          </a:bodyPr>
          <a:lstStyle/>
          <a:p>
            <a:r>
              <a:rPr lang="en-US" sz="4400">
                <a:solidFill>
                  <a:srgbClr val="FF3333"/>
                </a:solidFill>
                <a:sym typeface="Symbol" pitchFamily="18" charset="2"/>
              </a:rPr>
              <a:t></a:t>
            </a:r>
            <a:r>
              <a:rPr lang="en-US" sz="2400">
                <a:solidFill>
                  <a:srgbClr val="FF3333"/>
                </a:solidFill>
                <a:sym typeface="Symbol" pitchFamily="18" charset="2"/>
              </a:rPr>
              <a:t> </a:t>
            </a:r>
            <a:r>
              <a:rPr lang="en-US" sz="2000" baseline="-25000">
                <a:solidFill>
                  <a:srgbClr val="FF3333"/>
                </a:solidFill>
                <a:sym typeface="Symbol" pitchFamily="18" charset="2"/>
              </a:rPr>
              <a:t>(PHG=4 ^ LUONG&gt;2500000)  (PHG=5 ^  LUONG&gt;3000000)</a:t>
            </a:r>
            <a:r>
              <a:rPr lang="en-US" sz="2000">
                <a:solidFill>
                  <a:srgbClr val="FF3333"/>
                </a:solidFill>
                <a:sym typeface="Symbol" pitchFamily="18" charset="2"/>
              </a:rPr>
              <a:t> </a:t>
            </a:r>
            <a:r>
              <a:rPr lang="en-US" sz="2400">
                <a:solidFill>
                  <a:srgbClr val="FF3333"/>
                </a:solidFill>
                <a:sym typeface="Symbol" pitchFamily="18" charset="2"/>
              </a:rPr>
              <a:t>(NHANVIEN)</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Right Arrow 12"/>
          <p:cNvSpPr/>
          <p:nvPr/>
        </p:nvSpPr>
        <p:spPr>
          <a:xfrm>
            <a:off x="533400" y="4572000"/>
            <a:ext cx="762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dirty="0" err="1">
                <a:solidFill>
                  <a:srgbClr val="777777"/>
                </a:solidFill>
              </a:rPr>
              <a:t>Giới</a:t>
            </a:r>
            <a:r>
              <a:rPr lang="en-US" dirty="0">
                <a:solidFill>
                  <a:srgbClr val="777777"/>
                </a:solidFill>
              </a:rPr>
              <a:t> </a:t>
            </a:r>
            <a:r>
              <a:rPr lang="en-US" dirty="0" err="1">
                <a:solidFill>
                  <a:srgbClr val="777777"/>
                </a:solidFill>
              </a:rPr>
              <a:t>thiệu</a:t>
            </a:r>
            <a:endParaRPr lang="en-US" dirty="0">
              <a:solidFill>
                <a:srgbClr val="777777"/>
              </a:solidFill>
            </a:endParaRPr>
          </a:p>
          <a:p>
            <a:r>
              <a:rPr lang="en-US" dirty="0" err="1">
                <a:solidFill>
                  <a:srgbClr val="777777"/>
                </a:solidFill>
              </a:rPr>
              <a:t>Các</a:t>
            </a:r>
            <a:r>
              <a:rPr lang="en-US" dirty="0">
                <a:solidFill>
                  <a:srgbClr val="777777"/>
                </a:solidFill>
              </a:rPr>
              <a:t> </a:t>
            </a:r>
            <a:r>
              <a:rPr lang="en-US" dirty="0" err="1">
                <a:solidFill>
                  <a:srgbClr val="777777"/>
                </a:solidFill>
              </a:rPr>
              <a:t>thao</a:t>
            </a:r>
            <a:r>
              <a:rPr lang="en-US" dirty="0">
                <a:solidFill>
                  <a:srgbClr val="777777"/>
                </a:solidFill>
              </a:rPr>
              <a:t> </a:t>
            </a:r>
            <a:r>
              <a:rPr lang="en-US" dirty="0" err="1">
                <a:solidFill>
                  <a:srgbClr val="777777"/>
                </a:solidFill>
              </a:rPr>
              <a:t>tác</a:t>
            </a:r>
            <a:r>
              <a:rPr lang="en-US" dirty="0">
                <a:solidFill>
                  <a:srgbClr val="777777"/>
                </a:solidFill>
              </a:rPr>
              <a:t> </a:t>
            </a:r>
            <a:r>
              <a:rPr lang="en-US" dirty="0" err="1">
                <a:solidFill>
                  <a:srgbClr val="777777"/>
                </a:solidFill>
              </a:rPr>
              <a:t>cập</a:t>
            </a:r>
            <a:r>
              <a:rPr lang="en-US" dirty="0">
                <a:solidFill>
                  <a:srgbClr val="777777"/>
                </a:solidFill>
              </a:rPr>
              <a:t> </a:t>
            </a:r>
            <a:r>
              <a:rPr lang="en-US" dirty="0" err="1">
                <a:solidFill>
                  <a:srgbClr val="777777"/>
                </a:solidFill>
              </a:rPr>
              <a:t>nhật</a:t>
            </a:r>
            <a:r>
              <a:rPr lang="en-US" dirty="0">
                <a:solidFill>
                  <a:srgbClr val="777777"/>
                </a:solidFill>
              </a:rPr>
              <a:t> </a:t>
            </a:r>
            <a:r>
              <a:rPr lang="en-US" dirty="0" err="1">
                <a:solidFill>
                  <a:srgbClr val="777777"/>
                </a:solidFill>
              </a:rPr>
              <a:t>trên</a:t>
            </a:r>
            <a:r>
              <a:rPr lang="en-US" dirty="0">
                <a:solidFill>
                  <a:srgbClr val="777777"/>
                </a:solidFill>
              </a:rPr>
              <a:t> </a:t>
            </a:r>
            <a:r>
              <a:rPr lang="en-US" dirty="0" err="1">
                <a:solidFill>
                  <a:srgbClr val="777777"/>
                </a:solidFill>
              </a:rPr>
              <a:t>quan</a:t>
            </a:r>
            <a:r>
              <a:rPr lang="en-US" dirty="0">
                <a:solidFill>
                  <a:srgbClr val="777777"/>
                </a:solidFill>
              </a:rPr>
              <a:t> </a:t>
            </a:r>
            <a:r>
              <a:rPr lang="en-US" dirty="0" err="1">
                <a:solidFill>
                  <a:srgbClr val="777777"/>
                </a:solidFill>
              </a:rPr>
              <a:t>hệ</a:t>
            </a:r>
            <a:endParaRPr lang="en-US" dirty="0">
              <a:solidFill>
                <a:srgbClr val="777777"/>
              </a:solidFill>
            </a:endParaRPr>
          </a:p>
          <a:p>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pPr lvl="1">
              <a:buFont typeface="Wingdings" pitchFamily="2" charset="2"/>
              <a:buChar char="§"/>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tập</a:t>
            </a:r>
            <a:r>
              <a:rPr lang="en-US" dirty="0">
                <a:solidFill>
                  <a:srgbClr val="777777"/>
                </a:solidFill>
              </a:rPr>
              <a:t> </a:t>
            </a:r>
            <a:r>
              <a:rPr lang="en-US" dirty="0" err="1">
                <a:solidFill>
                  <a:srgbClr val="777777"/>
                </a:solidFill>
              </a:rPr>
              <a:t>hợp</a:t>
            </a:r>
            <a:r>
              <a:rPr lang="en-US" dirty="0">
                <a:solidFill>
                  <a:srgbClr val="777777"/>
                </a:solidFill>
              </a:rPr>
              <a:t>: </a:t>
            </a:r>
            <a:r>
              <a:rPr lang="en-US" sz="1800" dirty="0">
                <a:solidFill>
                  <a:srgbClr val="777777"/>
                </a:solidFill>
              </a:rPr>
              <a:t>TT. </a:t>
            </a:r>
            <a:r>
              <a:rPr lang="en-US" sz="1800" dirty="0" err="1">
                <a:solidFill>
                  <a:srgbClr val="777777"/>
                </a:solidFill>
              </a:rPr>
              <a:t>Hợp</a:t>
            </a:r>
            <a:r>
              <a:rPr lang="en-US" sz="1800" dirty="0">
                <a:solidFill>
                  <a:srgbClr val="777777"/>
                </a:solidFill>
              </a:rPr>
              <a:t>, TT. Giao, TT. </a:t>
            </a:r>
            <a:r>
              <a:rPr lang="en-US" sz="1800" dirty="0" err="1">
                <a:solidFill>
                  <a:srgbClr val="777777"/>
                </a:solidFill>
              </a:rPr>
              <a:t>Trừ</a:t>
            </a:r>
            <a:endParaRPr lang="en-US" dirty="0">
              <a:solidFill>
                <a:srgbClr val="777777"/>
              </a:solidFill>
            </a:endParaRPr>
          </a:p>
          <a:p>
            <a:pPr lvl="1">
              <a:buFont typeface="Wingdings" pitchFamily="2" charset="2"/>
              <a:buChar char="§"/>
            </a:pPr>
            <a:r>
              <a:rPr lang="en-US" b="1" dirty="0" err="1"/>
              <a:t>Phép</a:t>
            </a:r>
            <a:r>
              <a:rPr lang="en-US" b="1" dirty="0"/>
              <a:t> </a:t>
            </a:r>
            <a:r>
              <a:rPr lang="en-US" b="1" dirty="0" err="1"/>
              <a:t>toán</a:t>
            </a:r>
            <a:r>
              <a:rPr lang="en-US" b="1" dirty="0"/>
              <a:t> </a:t>
            </a:r>
            <a:r>
              <a:rPr lang="en-US" b="1" dirty="0" err="1"/>
              <a:t>trên</a:t>
            </a:r>
            <a:r>
              <a:rPr lang="en-US" b="1" dirty="0"/>
              <a:t> CSDL</a:t>
            </a:r>
            <a:r>
              <a:rPr lang="en-US" dirty="0">
                <a:solidFill>
                  <a:srgbClr val="777777"/>
                </a:solidFill>
              </a:rPr>
              <a:t>: </a:t>
            </a:r>
          </a:p>
          <a:p>
            <a:pPr lvl="3">
              <a:buFont typeface="Courier New" pitchFamily="49" charset="0"/>
              <a:buChar char="o"/>
            </a:pPr>
            <a:r>
              <a:rPr lang="en-US" dirty="0" err="1">
                <a:solidFill>
                  <a:schemeClr val="accent1">
                    <a:lumMod val="60000"/>
                    <a:lumOff val="40000"/>
                  </a:schemeClr>
                </a:solidFill>
              </a:rPr>
              <a:t>Phép</a:t>
            </a:r>
            <a:r>
              <a:rPr lang="en-US" dirty="0">
                <a:solidFill>
                  <a:schemeClr val="accent1">
                    <a:lumMod val="60000"/>
                    <a:lumOff val="40000"/>
                  </a:schemeClr>
                </a:solidFill>
              </a:rPr>
              <a:t> </a:t>
            </a:r>
            <a:r>
              <a:rPr lang="en-US" sz="2000" b="1" dirty="0" err="1">
                <a:solidFill>
                  <a:schemeClr val="accent1">
                    <a:lumMod val="60000"/>
                    <a:lumOff val="40000"/>
                  </a:schemeClr>
                </a:solidFill>
              </a:rPr>
              <a:t>toán</a:t>
            </a:r>
            <a:r>
              <a:rPr lang="en-US" sz="2000" b="1" dirty="0">
                <a:solidFill>
                  <a:schemeClr val="accent1">
                    <a:lumMod val="60000"/>
                    <a:lumOff val="40000"/>
                  </a:schemeClr>
                </a:solidFill>
              </a:rPr>
              <a:t> </a:t>
            </a:r>
            <a:r>
              <a:rPr lang="en-US" dirty="0" err="1">
                <a:solidFill>
                  <a:schemeClr val="accent1">
                    <a:lumMod val="60000"/>
                    <a:lumOff val="40000"/>
                  </a:schemeClr>
                </a:solidFill>
              </a:rPr>
              <a:t>chọn</a:t>
            </a:r>
            <a:endParaRPr lang="en-US" dirty="0">
              <a:solidFill>
                <a:schemeClr val="accent1">
                  <a:lumMod val="60000"/>
                  <a:lumOff val="40000"/>
                </a:schemeClr>
              </a:solidFill>
            </a:endParaRPr>
          </a:p>
          <a:p>
            <a:pPr lvl="3">
              <a:buFont typeface="Courier New" pitchFamily="49" charset="0"/>
              <a:buChar char="o"/>
            </a:pPr>
            <a:r>
              <a:rPr lang="en-US" b="1" dirty="0" err="1">
                <a:solidFill>
                  <a:schemeClr val="accent1">
                    <a:lumMod val="60000"/>
                    <a:lumOff val="40000"/>
                  </a:schemeClr>
                </a:solidFill>
              </a:rPr>
              <a:t>Phép</a:t>
            </a:r>
            <a:r>
              <a:rPr lang="en-US" b="1" dirty="0">
                <a:solidFill>
                  <a:schemeClr val="accent1">
                    <a:lumMod val="60000"/>
                    <a:lumOff val="40000"/>
                  </a:schemeClr>
                </a:solidFill>
              </a:rPr>
              <a:t> </a:t>
            </a:r>
            <a:r>
              <a:rPr lang="en-US" sz="2000" b="1" dirty="0" err="1">
                <a:solidFill>
                  <a:schemeClr val="accent1">
                    <a:lumMod val="60000"/>
                    <a:lumOff val="40000"/>
                  </a:schemeClr>
                </a:solidFill>
              </a:rPr>
              <a:t>toán</a:t>
            </a:r>
            <a:r>
              <a:rPr lang="en-US" sz="2000" b="1" dirty="0">
                <a:solidFill>
                  <a:schemeClr val="accent1">
                    <a:lumMod val="60000"/>
                    <a:lumOff val="40000"/>
                  </a:schemeClr>
                </a:solidFill>
              </a:rPr>
              <a:t> </a:t>
            </a:r>
            <a:r>
              <a:rPr lang="en-US" b="1" dirty="0" err="1">
                <a:solidFill>
                  <a:schemeClr val="accent1">
                    <a:lumMod val="60000"/>
                    <a:lumOff val="40000"/>
                  </a:schemeClr>
                </a:solidFill>
              </a:rPr>
              <a:t>chiếu</a:t>
            </a:r>
            <a:endParaRPr lang="en-US" b="1" dirty="0">
              <a:solidFill>
                <a:schemeClr val="accent1">
                  <a:lumMod val="60000"/>
                  <a:lumOff val="40000"/>
                </a:schemeClr>
              </a:solidFill>
            </a:endParaRPr>
          </a:p>
          <a:p>
            <a:pPr lvl="3">
              <a:buFont typeface="Courier New" pitchFamily="49" charset="0"/>
              <a:buChar char="o"/>
            </a:pPr>
            <a:r>
              <a:rPr lang="en-US" dirty="0" err="1">
                <a:solidFill>
                  <a:schemeClr val="accent1">
                    <a:lumMod val="60000"/>
                    <a:lumOff val="40000"/>
                  </a:schemeClr>
                </a:solidFill>
              </a:rPr>
              <a:t>Phép</a:t>
            </a:r>
            <a:r>
              <a:rPr lang="en-US" dirty="0">
                <a:solidFill>
                  <a:schemeClr val="accent1">
                    <a:lumMod val="60000"/>
                    <a:lumOff val="40000"/>
                  </a:schemeClr>
                </a:solidFill>
              </a:rPr>
              <a:t> </a:t>
            </a:r>
            <a:r>
              <a:rPr lang="en-US" sz="2000" b="1" dirty="0" err="1">
                <a:solidFill>
                  <a:schemeClr val="accent1">
                    <a:lumMod val="60000"/>
                    <a:lumOff val="40000"/>
                  </a:schemeClr>
                </a:solidFill>
              </a:rPr>
              <a:t>toán</a:t>
            </a:r>
            <a:r>
              <a:rPr lang="en-US" sz="2000" b="1" dirty="0">
                <a:solidFill>
                  <a:schemeClr val="accent1">
                    <a:lumMod val="60000"/>
                    <a:lumOff val="40000"/>
                  </a:schemeClr>
                </a:solidFill>
              </a:rPr>
              <a:t> </a:t>
            </a:r>
            <a:r>
              <a:rPr lang="en-US" dirty="0" err="1">
                <a:solidFill>
                  <a:schemeClr val="accent1">
                    <a:lumMod val="60000"/>
                    <a:lumOff val="40000"/>
                  </a:schemeClr>
                </a:solidFill>
              </a:rPr>
              <a:t>tích</a:t>
            </a:r>
            <a:r>
              <a:rPr lang="en-US" dirty="0">
                <a:solidFill>
                  <a:schemeClr val="accent1">
                    <a:lumMod val="60000"/>
                    <a:lumOff val="40000"/>
                  </a:schemeClr>
                </a:solidFill>
              </a:rPr>
              <a:t> Cartesian</a:t>
            </a:r>
          </a:p>
          <a:p>
            <a:pPr lvl="3">
              <a:buFont typeface="Courier New" pitchFamily="49" charset="0"/>
              <a:buChar char="o"/>
            </a:pPr>
            <a:r>
              <a:rPr lang="en-US" dirty="0" err="1">
                <a:solidFill>
                  <a:schemeClr val="accent1">
                    <a:lumMod val="60000"/>
                    <a:lumOff val="40000"/>
                  </a:schemeClr>
                </a:solidFill>
              </a:rPr>
              <a:t>Phép</a:t>
            </a:r>
            <a:r>
              <a:rPr lang="en-US" dirty="0">
                <a:solidFill>
                  <a:schemeClr val="accent1">
                    <a:lumMod val="60000"/>
                    <a:lumOff val="40000"/>
                  </a:schemeClr>
                </a:solidFill>
              </a:rPr>
              <a:t> </a:t>
            </a:r>
            <a:r>
              <a:rPr lang="en-US" sz="2000" b="1" dirty="0" err="1">
                <a:solidFill>
                  <a:schemeClr val="accent1">
                    <a:lumMod val="60000"/>
                    <a:lumOff val="40000"/>
                  </a:schemeClr>
                </a:solidFill>
              </a:rPr>
              <a:t>toán</a:t>
            </a:r>
            <a:r>
              <a:rPr lang="en-US" sz="2000" b="1" dirty="0">
                <a:solidFill>
                  <a:schemeClr val="accent1">
                    <a:lumMod val="60000"/>
                    <a:lumOff val="40000"/>
                  </a:schemeClr>
                </a:solidFill>
              </a:rPr>
              <a:t> </a:t>
            </a:r>
            <a:r>
              <a:rPr lang="en-US" dirty="0" err="1">
                <a:solidFill>
                  <a:schemeClr val="accent1">
                    <a:lumMod val="60000"/>
                    <a:lumOff val="40000"/>
                  </a:schemeClr>
                </a:solidFill>
              </a:rPr>
              <a:t>nối</a:t>
            </a:r>
            <a:endParaRPr lang="en-US" dirty="0">
              <a:solidFill>
                <a:schemeClr val="accent1">
                  <a:lumMod val="60000"/>
                  <a:lumOff val="40000"/>
                </a:schemeClr>
              </a:solidFill>
            </a:endParaRPr>
          </a:p>
          <a:p>
            <a:pPr lvl="3">
              <a:buFont typeface="Courier New" pitchFamily="49" charset="0"/>
              <a:buChar char="o"/>
            </a:pPr>
            <a:r>
              <a:rPr lang="en-US" dirty="0" err="1">
                <a:solidFill>
                  <a:schemeClr val="accent1">
                    <a:lumMod val="60000"/>
                    <a:lumOff val="40000"/>
                  </a:schemeClr>
                </a:solidFill>
              </a:rPr>
              <a:t>Phép</a:t>
            </a:r>
            <a:r>
              <a:rPr lang="en-US" dirty="0">
                <a:solidFill>
                  <a:schemeClr val="accent1">
                    <a:lumMod val="60000"/>
                    <a:lumOff val="40000"/>
                  </a:schemeClr>
                </a:solidFill>
              </a:rPr>
              <a:t> </a:t>
            </a:r>
            <a:r>
              <a:rPr lang="en-US" sz="2000" b="1" dirty="0" err="1">
                <a:solidFill>
                  <a:schemeClr val="accent1">
                    <a:lumMod val="60000"/>
                    <a:lumOff val="40000"/>
                  </a:schemeClr>
                </a:solidFill>
              </a:rPr>
              <a:t>toán</a:t>
            </a:r>
            <a:r>
              <a:rPr lang="en-US" sz="2000" b="1" dirty="0">
                <a:solidFill>
                  <a:schemeClr val="accent1">
                    <a:lumMod val="60000"/>
                    <a:lumOff val="40000"/>
                  </a:schemeClr>
                </a:solidFill>
              </a:rPr>
              <a:t> </a:t>
            </a:r>
            <a:r>
              <a:rPr lang="en-US" dirty="0">
                <a:solidFill>
                  <a:schemeClr val="accent1">
                    <a:lumMod val="60000"/>
                    <a:lumOff val="40000"/>
                  </a:schemeClr>
                </a:solidFill>
              </a:rPr>
              <a:t>chia</a:t>
            </a:r>
          </a:p>
          <a:p>
            <a:r>
              <a:rPr lang="en-US" dirty="0" err="1">
                <a:solidFill>
                  <a:srgbClr val="777777"/>
                </a:solidFill>
              </a:rPr>
              <a:t>Các</a:t>
            </a:r>
            <a:r>
              <a:rPr lang="en-US" dirty="0">
                <a:solidFill>
                  <a:srgbClr val="777777"/>
                </a:solidFill>
              </a:rPr>
              <a:t> </a:t>
            </a: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khác</a:t>
            </a:r>
            <a:endParaRPr lang="en-US" dirty="0">
              <a:solidFill>
                <a:srgbClr val="777777"/>
              </a:solidFill>
            </a:endParaRP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33</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685800"/>
            <a:ext cx="8229600" cy="620712"/>
          </a:xfrm>
        </p:spPr>
        <p:txBody>
          <a:bodyPr/>
          <a:lstStyle/>
          <a:p>
            <a:r>
              <a:rPr lang="en-US" sz="2800" dirty="0"/>
              <a:t>2.2.b.</a:t>
            </a:r>
            <a:r>
              <a:rPr lang="en-US" sz="3500" dirty="0"/>
              <a:t> </a:t>
            </a:r>
            <a:r>
              <a:rPr lang="en-US" sz="3200" b="1" dirty="0" err="1"/>
              <a:t>Phép</a:t>
            </a:r>
            <a:r>
              <a:rPr lang="en-US" sz="3200" b="1" dirty="0"/>
              <a:t> </a:t>
            </a:r>
            <a:r>
              <a:rPr lang="en-US" sz="3200" b="1" dirty="0" err="1"/>
              <a:t>toán</a:t>
            </a:r>
            <a:r>
              <a:rPr lang="en-US" sz="3200" b="1" dirty="0"/>
              <a:t> </a:t>
            </a:r>
            <a:r>
              <a:rPr lang="en-US" sz="3200" b="1" dirty="0" err="1"/>
              <a:t>chiếu</a:t>
            </a:r>
            <a:endParaRPr lang="en-US" sz="3500" b="1" dirty="0"/>
          </a:p>
        </p:txBody>
      </p:sp>
      <p:sp>
        <p:nvSpPr>
          <p:cNvPr id="31747" name="Rectangle 3"/>
          <p:cNvSpPr>
            <a:spLocks noGrp="1" noChangeArrowheads="1"/>
          </p:cNvSpPr>
          <p:nvPr>
            <p:ph idx="1"/>
          </p:nvPr>
        </p:nvSpPr>
        <p:spPr>
          <a:xfrm>
            <a:off x="381000" y="1295400"/>
            <a:ext cx="8305800" cy="5105400"/>
          </a:xfrm>
        </p:spPr>
        <p:txBody>
          <a:bodyPr/>
          <a:lstStyle/>
          <a:p>
            <a:r>
              <a:rPr lang="en-US" dirty="0" err="1"/>
              <a:t>Lấy</a:t>
            </a:r>
            <a:r>
              <a:rPr lang="en-US" dirty="0"/>
              <a:t> ra </a:t>
            </a:r>
            <a:r>
              <a:rPr lang="en-US" dirty="0" err="1"/>
              <a:t>một</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các</a:t>
            </a:r>
            <a:r>
              <a:rPr lang="en-US" dirty="0"/>
              <a:t> </a:t>
            </a:r>
            <a:r>
              <a:rPr lang="en-US" dirty="0" err="1"/>
              <a:t>cột</a:t>
            </a:r>
            <a:r>
              <a:rPr lang="en-US" dirty="0"/>
              <a:t> </a:t>
            </a:r>
            <a:r>
              <a:rPr lang="en-US" dirty="0" err="1"/>
              <a:t>của</a:t>
            </a:r>
            <a:r>
              <a:rPr lang="en-US" dirty="0"/>
              <a:t> </a:t>
            </a:r>
            <a:r>
              <a:rPr lang="en-US" dirty="0" err="1"/>
              <a:t>quan</a:t>
            </a:r>
            <a:r>
              <a:rPr lang="en-US" dirty="0"/>
              <a:t> </a:t>
            </a:r>
            <a:r>
              <a:rPr lang="en-US" dirty="0" err="1"/>
              <a:t>hệ</a:t>
            </a:r>
            <a:r>
              <a:rPr lang="en-US" dirty="0"/>
              <a:t> R </a:t>
            </a:r>
            <a:r>
              <a:rPr lang="en-US" dirty="0" err="1"/>
              <a:t>đã</a:t>
            </a:r>
            <a:r>
              <a:rPr lang="en-US" dirty="0"/>
              <a:t> </a:t>
            </a:r>
            <a:r>
              <a:rPr lang="en-US" dirty="0" err="1"/>
              <a:t>có</a:t>
            </a:r>
            <a:endParaRPr lang="en-US" dirty="0"/>
          </a:p>
          <a:p>
            <a:r>
              <a:rPr lang="en-US" dirty="0" err="1"/>
              <a:t>Ký</a:t>
            </a:r>
            <a:r>
              <a:rPr lang="en-US" dirty="0"/>
              <a:t> </a:t>
            </a:r>
            <a:r>
              <a:rPr lang="en-US" dirty="0" err="1"/>
              <a:t>hiệu</a:t>
            </a:r>
            <a:endParaRPr lang="en-US" dirty="0"/>
          </a:p>
          <a:p>
            <a:pPr lvl="2"/>
            <a:endParaRPr lang="en-US" dirty="0"/>
          </a:p>
          <a:p>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p>
          <a:p>
            <a:pPr lvl="1">
              <a:buFont typeface="Courier New" pitchFamily="49" charset="0"/>
              <a:buChar char="o"/>
            </a:pPr>
            <a:r>
              <a:rPr lang="en-US" sz="2000" dirty="0" err="1"/>
              <a:t>Có</a:t>
            </a:r>
            <a:r>
              <a:rPr lang="en-US" sz="2000" dirty="0"/>
              <a:t> k </a:t>
            </a:r>
            <a:r>
              <a:rPr lang="en-US" sz="2000" dirty="0" err="1"/>
              <a:t>thuộc</a:t>
            </a:r>
            <a:r>
              <a:rPr lang="en-US" sz="2000" dirty="0"/>
              <a:t> </a:t>
            </a:r>
            <a:r>
              <a:rPr lang="en-US" sz="2000" dirty="0" err="1"/>
              <a:t>tính</a:t>
            </a:r>
            <a:r>
              <a:rPr lang="en-US" sz="2000" dirty="0"/>
              <a:t>: A1,…Ak</a:t>
            </a:r>
          </a:p>
          <a:p>
            <a:pPr lvl="1">
              <a:buFont typeface="Courier New" pitchFamily="49" charset="0"/>
              <a:buChar char="o"/>
            </a:pPr>
            <a:r>
              <a:rPr lang="en-US" sz="2000" dirty="0" err="1"/>
              <a:t>Các</a:t>
            </a:r>
            <a:r>
              <a:rPr lang="en-US" sz="2000" dirty="0"/>
              <a:t> </a:t>
            </a:r>
            <a:r>
              <a:rPr lang="en-US" sz="2000" dirty="0" err="1"/>
              <a:t>bộ</a:t>
            </a:r>
            <a:r>
              <a:rPr lang="en-US" sz="2000" dirty="0"/>
              <a:t>:  </a:t>
            </a:r>
            <a:r>
              <a:rPr lang="en-US" sz="2000" dirty="0" err="1"/>
              <a:t>lấy</a:t>
            </a:r>
            <a:r>
              <a:rPr lang="en-US" sz="2000" dirty="0"/>
              <a:t> </a:t>
            </a:r>
            <a:r>
              <a:rPr lang="en-US" sz="2000" b="1" dirty="0" err="1"/>
              <a:t>từ</a:t>
            </a:r>
            <a:r>
              <a:rPr lang="en-US" sz="2000" b="1" dirty="0"/>
              <a:t> </a:t>
            </a:r>
            <a:r>
              <a:rPr lang="en-US" sz="2000" b="1" dirty="0" err="1"/>
              <a:t>tất</a:t>
            </a:r>
            <a:r>
              <a:rPr lang="en-US" sz="2000" b="1" dirty="0"/>
              <a:t> </a:t>
            </a:r>
            <a:r>
              <a:rPr lang="en-US" sz="2000" b="1" dirty="0" err="1"/>
              <a:t>cả</a:t>
            </a:r>
            <a:r>
              <a:rPr lang="en-US" sz="2000" b="1" dirty="0"/>
              <a:t> </a:t>
            </a:r>
            <a:r>
              <a:rPr lang="en-US" sz="2000" b="1" dirty="0" err="1"/>
              <a:t>các</a:t>
            </a:r>
            <a:r>
              <a:rPr lang="en-US" sz="2000" dirty="0"/>
              <a:t> </a:t>
            </a:r>
            <a:r>
              <a:rPr lang="en-US" sz="2000" dirty="0" err="1"/>
              <a:t>bộ</a:t>
            </a:r>
            <a:r>
              <a:rPr lang="en-US" sz="2000" dirty="0"/>
              <a:t> </a:t>
            </a:r>
            <a:r>
              <a:rPr lang="en-US" sz="2000" dirty="0" err="1"/>
              <a:t>của</a:t>
            </a:r>
            <a:r>
              <a:rPr lang="en-US" sz="2000" dirty="0"/>
              <a:t> R (</a:t>
            </a:r>
            <a:r>
              <a:rPr lang="en-US" sz="2000" dirty="0" err="1"/>
              <a:t>loại</a:t>
            </a:r>
            <a:r>
              <a:rPr lang="en-US" sz="2000" dirty="0"/>
              <a:t> </a:t>
            </a:r>
            <a:r>
              <a:rPr lang="en-US" sz="2000" dirty="0" err="1"/>
              <a:t>các</a:t>
            </a:r>
            <a:r>
              <a:rPr lang="en-US" sz="2000" dirty="0"/>
              <a:t> </a:t>
            </a:r>
            <a:r>
              <a:rPr lang="en-US" sz="2000" dirty="0" err="1"/>
              <a:t>bộ</a:t>
            </a:r>
            <a:r>
              <a:rPr lang="en-US" sz="2000" dirty="0"/>
              <a:t> </a:t>
            </a:r>
            <a:r>
              <a:rPr lang="en-US" sz="2000" dirty="0" err="1"/>
              <a:t>trùng</a:t>
            </a:r>
            <a:r>
              <a:rPr lang="en-US" sz="2000" dirty="0"/>
              <a:t>)</a:t>
            </a:r>
            <a:endParaRPr lang="en-US" dirty="0"/>
          </a:p>
          <a:p>
            <a:r>
              <a:rPr lang="en-US" sz="2000" b="1" i="1" dirty="0" err="1"/>
              <a:t>Ví</a:t>
            </a:r>
            <a:r>
              <a:rPr lang="en-US" sz="2000" b="1" i="1" dirty="0"/>
              <a:t> </a:t>
            </a:r>
            <a:r>
              <a:rPr lang="en-US" sz="2000" b="1" i="1" dirty="0" err="1"/>
              <a:t>dụ</a:t>
            </a:r>
            <a:r>
              <a:rPr lang="en-US" sz="2000" b="1" i="1" dirty="0"/>
              <a:t> 1:</a:t>
            </a:r>
          </a:p>
        </p:txBody>
      </p:sp>
      <p:sp>
        <p:nvSpPr>
          <p:cNvPr id="31" name="Date Placeholder 3"/>
          <p:cNvSpPr>
            <a:spLocks noGrp="1"/>
          </p:cNvSpPr>
          <p:nvPr>
            <p:ph type="dt" sz="quarter" idx="10"/>
          </p:nvPr>
        </p:nvSpPr>
        <p:spPr/>
        <p:txBody>
          <a:bodyPr/>
          <a:lstStyle/>
          <a:p>
            <a:pPr>
              <a:defRPr/>
            </a:pPr>
            <a:fld id="{33508F37-7B1C-4960-975E-D1E9D730DCA7}" type="datetime12">
              <a:rPr lang="vi-VN" altLang="en-US" smtClean="0"/>
              <a:pPr>
                <a:defRPr/>
              </a:pPr>
              <a:t>07:10</a:t>
            </a:fld>
            <a:endParaRPr lang="en-US" altLang="en-US"/>
          </a:p>
        </p:txBody>
      </p:sp>
      <p:sp>
        <p:nvSpPr>
          <p:cNvPr id="33" name="Slide Number Placeholder 5"/>
          <p:cNvSpPr>
            <a:spLocks noGrp="1"/>
          </p:cNvSpPr>
          <p:nvPr>
            <p:ph type="sldNum" sz="quarter" idx="12"/>
          </p:nvPr>
        </p:nvSpPr>
        <p:spPr/>
        <p:txBody>
          <a:bodyPr/>
          <a:lstStyle/>
          <a:p>
            <a:pPr>
              <a:defRPr/>
            </a:pPr>
            <a:fld id="{FD83C4FB-9185-4A2F-B20D-8752CE749745}" type="slidenum">
              <a:rPr lang="en-US" altLang="en-US"/>
              <a:pPr>
                <a:defRPr/>
              </a:pPr>
              <a:t>34</a:t>
            </a:fld>
            <a:endParaRPr lang="en-US" altLang="en-US"/>
          </a:p>
        </p:txBody>
      </p:sp>
      <p:sp>
        <p:nvSpPr>
          <p:cNvPr id="31750" name="Text Box 4"/>
          <p:cNvSpPr txBox="1">
            <a:spLocks noChangeArrowheads="1"/>
          </p:cNvSpPr>
          <p:nvPr/>
        </p:nvSpPr>
        <p:spPr bwMode="auto">
          <a:xfrm>
            <a:off x="1981200" y="1812925"/>
            <a:ext cx="28194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A1, A2, …, Ak</a:t>
            </a:r>
            <a:r>
              <a:rPr lang="en-US" sz="2200">
                <a:sym typeface="Symbol" pitchFamily="18" charset="2"/>
              </a:rPr>
              <a:t>(R)</a:t>
            </a:r>
            <a:endParaRPr lang="en-US" sz="2200" baseline="-25000"/>
          </a:p>
        </p:txBody>
      </p:sp>
      <p:grpSp>
        <p:nvGrpSpPr>
          <p:cNvPr id="31751" name="Group 63"/>
          <p:cNvGrpSpPr>
            <a:grpSpLocks/>
          </p:cNvGrpSpPr>
          <p:nvPr/>
        </p:nvGrpSpPr>
        <p:grpSpPr bwMode="auto">
          <a:xfrm>
            <a:off x="1676400" y="4267200"/>
            <a:ext cx="1905000" cy="1676400"/>
            <a:chOff x="1296" y="2928"/>
            <a:chExt cx="1200" cy="1056"/>
          </a:xfrm>
        </p:grpSpPr>
        <p:sp>
          <p:nvSpPr>
            <p:cNvPr id="31753" name="Line 6"/>
            <p:cNvSpPr>
              <a:spLocks noChangeShapeType="1"/>
            </p:cNvSpPr>
            <p:nvPr/>
          </p:nvSpPr>
          <p:spPr bwMode="auto">
            <a:xfrm>
              <a:off x="1296" y="3120"/>
              <a:ext cx="1200" cy="0"/>
            </a:xfrm>
            <a:prstGeom prst="line">
              <a:avLst/>
            </a:prstGeom>
            <a:noFill/>
            <a:ln w="12700">
              <a:solidFill>
                <a:schemeClr val="tx1"/>
              </a:solidFill>
              <a:round/>
              <a:headEnd/>
              <a:tailEnd/>
            </a:ln>
          </p:spPr>
          <p:txBody>
            <a:bodyPr anchor="ctr">
              <a:spAutoFit/>
            </a:bodyPr>
            <a:lstStyle/>
            <a:p>
              <a:endParaRPr lang="vi-VN"/>
            </a:p>
          </p:txBody>
        </p:sp>
        <p:sp>
          <p:nvSpPr>
            <p:cNvPr id="31754" name="Text Box 7"/>
            <p:cNvSpPr txBox="1">
              <a:spLocks noChangeArrowheads="1"/>
            </p:cNvSpPr>
            <p:nvPr/>
          </p:nvSpPr>
          <p:spPr bwMode="auto">
            <a:xfrm>
              <a:off x="1632" y="2928"/>
              <a:ext cx="288" cy="192"/>
            </a:xfrm>
            <a:prstGeom prst="rect">
              <a:avLst/>
            </a:prstGeom>
            <a:noFill/>
            <a:ln w="12700" algn="ctr">
              <a:noFill/>
              <a:miter lim="800000"/>
              <a:headEnd/>
              <a:tailEnd/>
            </a:ln>
          </p:spPr>
          <p:txBody>
            <a:bodyPr>
              <a:spAutoFit/>
            </a:bodyPr>
            <a:lstStyle/>
            <a:p>
              <a:r>
                <a:rPr lang="en-US" sz="1400"/>
                <a:t>A</a:t>
              </a:r>
            </a:p>
          </p:txBody>
        </p:sp>
        <p:sp>
          <p:nvSpPr>
            <p:cNvPr id="31755" name="Text Box 8"/>
            <p:cNvSpPr txBox="1">
              <a:spLocks noChangeArrowheads="1"/>
            </p:cNvSpPr>
            <p:nvPr/>
          </p:nvSpPr>
          <p:spPr bwMode="auto">
            <a:xfrm>
              <a:off x="1920" y="2928"/>
              <a:ext cx="288" cy="192"/>
            </a:xfrm>
            <a:prstGeom prst="rect">
              <a:avLst/>
            </a:prstGeom>
            <a:noFill/>
            <a:ln w="12700" algn="ctr">
              <a:noFill/>
              <a:miter lim="800000"/>
              <a:headEnd/>
              <a:tailEnd/>
            </a:ln>
          </p:spPr>
          <p:txBody>
            <a:bodyPr>
              <a:spAutoFit/>
            </a:bodyPr>
            <a:lstStyle/>
            <a:p>
              <a:r>
                <a:rPr lang="en-US" sz="1400"/>
                <a:t>B</a:t>
              </a:r>
            </a:p>
          </p:txBody>
        </p:sp>
        <p:sp>
          <p:nvSpPr>
            <p:cNvPr id="31756" name="Text Box 9"/>
            <p:cNvSpPr txBox="1">
              <a:spLocks noChangeArrowheads="1"/>
            </p:cNvSpPr>
            <p:nvPr/>
          </p:nvSpPr>
          <p:spPr bwMode="auto">
            <a:xfrm>
              <a:off x="1632" y="316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57" name="Line 10"/>
            <p:cNvSpPr>
              <a:spLocks noChangeShapeType="1"/>
            </p:cNvSpPr>
            <p:nvPr/>
          </p:nvSpPr>
          <p:spPr bwMode="auto">
            <a:xfrm>
              <a:off x="1296" y="2928"/>
              <a:ext cx="1200" cy="0"/>
            </a:xfrm>
            <a:prstGeom prst="line">
              <a:avLst/>
            </a:prstGeom>
            <a:noFill/>
            <a:ln w="12700">
              <a:solidFill>
                <a:schemeClr val="tx1"/>
              </a:solidFill>
              <a:round/>
              <a:headEnd/>
              <a:tailEnd/>
            </a:ln>
          </p:spPr>
          <p:txBody>
            <a:bodyPr anchor="ctr">
              <a:spAutoFit/>
            </a:bodyPr>
            <a:lstStyle/>
            <a:p>
              <a:endParaRPr lang="vi-VN"/>
            </a:p>
          </p:txBody>
        </p:sp>
        <p:sp>
          <p:nvSpPr>
            <p:cNvPr id="31758" name="Line 11"/>
            <p:cNvSpPr>
              <a:spLocks noChangeShapeType="1"/>
            </p:cNvSpPr>
            <p:nvPr/>
          </p:nvSpPr>
          <p:spPr bwMode="auto">
            <a:xfrm>
              <a:off x="1632" y="3984"/>
              <a:ext cx="864" cy="0"/>
            </a:xfrm>
            <a:prstGeom prst="line">
              <a:avLst/>
            </a:prstGeom>
            <a:noFill/>
            <a:ln w="12700">
              <a:solidFill>
                <a:schemeClr val="tx1"/>
              </a:solidFill>
              <a:round/>
              <a:headEnd/>
              <a:tailEnd/>
            </a:ln>
          </p:spPr>
          <p:txBody>
            <a:bodyPr anchor="ctr">
              <a:spAutoFit/>
            </a:bodyPr>
            <a:lstStyle/>
            <a:p>
              <a:endParaRPr lang="vi-VN"/>
            </a:p>
          </p:txBody>
        </p:sp>
        <p:sp>
          <p:nvSpPr>
            <p:cNvPr id="31759" name="Text Box 12"/>
            <p:cNvSpPr txBox="1">
              <a:spLocks noChangeArrowheads="1"/>
            </p:cNvSpPr>
            <p:nvPr/>
          </p:nvSpPr>
          <p:spPr bwMode="auto">
            <a:xfrm>
              <a:off x="1296" y="2928"/>
              <a:ext cx="336" cy="192"/>
            </a:xfrm>
            <a:prstGeom prst="rect">
              <a:avLst/>
            </a:prstGeom>
            <a:noFill/>
            <a:ln w="12700" algn="ctr">
              <a:noFill/>
              <a:miter lim="800000"/>
              <a:headEnd/>
              <a:tailEnd/>
            </a:ln>
          </p:spPr>
          <p:txBody>
            <a:bodyPr>
              <a:spAutoFit/>
            </a:bodyPr>
            <a:lstStyle/>
            <a:p>
              <a:r>
                <a:rPr lang="en-US" sz="1400" b="1"/>
                <a:t>R</a:t>
              </a:r>
            </a:p>
          </p:txBody>
        </p:sp>
        <p:sp>
          <p:nvSpPr>
            <p:cNvPr id="31760" name="Line 13"/>
            <p:cNvSpPr>
              <a:spLocks noChangeShapeType="1"/>
            </p:cNvSpPr>
            <p:nvPr/>
          </p:nvSpPr>
          <p:spPr bwMode="auto">
            <a:xfrm>
              <a:off x="1296" y="2928"/>
              <a:ext cx="0" cy="192"/>
            </a:xfrm>
            <a:prstGeom prst="line">
              <a:avLst/>
            </a:prstGeom>
            <a:noFill/>
            <a:ln w="12700">
              <a:solidFill>
                <a:schemeClr val="tx1"/>
              </a:solidFill>
              <a:round/>
              <a:headEnd/>
              <a:tailEnd/>
            </a:ln>
          </p:spPr>
          <p:txBody>
            <a:bodyPr anchor="ctr">
              <a:spAutoFit/>
            </a:bodyPr>
            <a:lstStyle/>
            <a:p>
              <a:endParaRPr lang="vi-VN"/>
            </a:p>
          </p:txBody>
        </p:sp>
        <p:sp>
          <p:nvSpPr>
            <p:cNvPr id="31761" name="Text Box 14"/>
            <p:cNvSpPr txBox="1">
              <a:spLocks noChangeArrowheads="1"/>
            </p:cNvSpPr>
            <p:nvPr/>
          </p:nvSpPr>
          <p:spPr bwMode="auto">
            <a:xfrm>
              <a:off x="1632" y="33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62" name="Text Box 15"/>
            <p:cNvSpPr txBox="1">
              <a:spLocks noChangeArrowheads="1"/>
            </p:cNvSpPr>
            <p:nvPr/>
          </p:nvSpPr>
          <p:spPr bwMode="auto">
            <a:xfrm>
              <a:off x="1632" y="35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63" name="Line 17"/>
            <p:cNvSpPr>
              <a:spLocks noChangeShapeType="1"/>
            </p:cNvSpPr>
            <p:nvPr/>
          </p:nvSpPr>
          <p:spPr bwMode="auto">
            <a:xfrm>
              <a:off x="1920" y="2928"/>
              <a:ext cx="0" cy="1056"/>
            </a:xfrm>
            <a:prstGeom prst="line">
              <a:avLst/>
            </a:prstGeom>
            <a:noFill/>
            <a:ln w="12700">
              <a:solidFill>
                <a:schemeClr val="tx1"/>
              </a:solidFill>
              <a:round/>
              <a:headEnd/>
              <a:tailEnd/>
            </a:ln>
          </p:spPr>
          <p:txBody>
            <a:bodyPr anchor="ctr">
              <a:spAutoFit/>
            </a:bodyPr>
            <a:lstStyle/>
            <a:p>
              <a:endParaRPr lang="vi-VN"/>
            </a:p>
          </p:txBody>
        </p:sp>
        <p:sp>
          <p:nvSpPr>
            <p:cNvPr id="31764" name="Line 18"/>
            <p:cNvSpPr>
              <a:spLocks noChangeShapeType="1"/>
            </p:cNvSpPr>
            <p:nvPr/>
          </p:nvSpPr>
          <p:spPr bwMode="auto">
            <a:xfrm>
              <a:off x="1632" y="2928"/>
              <a:ext cx="0" cy="1056"/>
            </a:xfrm>
            <a:prstGeom prst="line">
              <a:avLst/>
            </a:prstGeom>
            <a:noFill/>
            <a:ln w="12700">
              <a:solidFill>
                <a:schemeClr val="tx1"/>
              </a:solidFill>
              <a:round/>
              <a:headEnd/>
              <a:tailEnd/>
            </a:ln>
          </p:spPr>
          <p:txBody>
            <a:bodyPr anchor="ctr">
              <a:spAutoFit/>
            </a:bodyPr>
            <a:lstStyle/>
            <a:p>
              <a:endParaRPr lang="vi-VN"/>
            </a:p>
          </p:txBody>
        </p:sp>
        <p:sp>
          <p:nvSpPr>
            <p:cNvPr id="31765" name="Line 19"/>
            <p:cNvSpPr>
              <a:spLocks noChangeShapeType="1"/>
            </p:cNvSpPr>
            <p:nvPr/>
          </p:nvSpPr>
          <p:spPr bwMode="auto">
            <a:xfrm>
              <a:off x="2208" y="2928"/>
              <a:ext cx="0" cy="1056"/>
            </a:xfrm>
            <a:prstGeom prst="line">
              <a:avLst/>
            </a:prstGeom>
            <a:noFill/>
            <a:ln w="12700">
              <a:solidFill>
                <a:schemeClr val="tx1"/>
              </a:solidFill>
              <a:round/>
              <a:headEnd/>
              <a:tailEnd/>
            </a:ln>
          </p:spPr>
          <p:txBody>
            <a:bodyPr anchor="ctr">
              <a:spAutoFit/>
            </a:bodyPr>
            <a:lstStyle/>
            <a:p>
              <a:endParaRPr lang="vi-VN"/>
            </a:p>
          </p:txBody>
        </p:sp>
        <p:sp>
          <p:nvSpPr>
            <p:cNvPr id="31766" name="Text Box 20"/>
            <p:cNvSpPr txBox="1">
              <a:spLocks noChangeArrowheads="1"/>
            </p:cNvSpPr>
            <p:nvPr/>
          </p:nvSpPr>
          <p:spPr bwMode="auto">
            <a:xfrm>
              <a:off x="1920" y="316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31767" name="Text Box 21"/>
            <p:cNvSpPr txBox="1">
              <a:spLocks noChangeArrowheads="1"/>
            </p:cNvSpPr>
            <p:nvPr/>
          </p:nvSpPr>
          <p:spPr bwMode="auto">
            <a:xfrm>
              <a:off x="1920" y="3360"/>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31768" name="Text Box 22"/>
            <p:cNvSpPr txBox="1">
              <a:spLocks noChangeArrowheads="1"/>
            </p:cNvSpPr>
            <p:nvPr/>
          </p:nvSpPr>
          <p:spPr bwMode="auto">
            <a:xfrm>
              <a:off x="1920" y="3552"/>
              <a:ext cx="288" cy="192"/>
            </a:xfrm>
            <a:prstGeom prst="rect">
              <a:avLst/>
            </a:prstGeom>
            <a:noFill/>
            <a:ln w="12700" algn="ctr">
              <a:noFill/>
              <a:miter lim="800000"/>
              <a:headEnd/>
              <a:tailEnd/>
            </a:ln>
          </p:spPr>
          <p:txBody>
            <a:bodyPr>
              <a:spAutoFit/>
            </a:bodyPr>
            <a:lstStyle/>
            <a:p>
              <a:r>
                <a:rPr lang="en-US" sz="1400">
                  <a:sym typeface="Symbol" pitchFamily="18" charset="2"/>
                </a:rPr>
                <a:t>30</a:t>
              </a:r>
            </a:p>
          </p:txBody>
        </p:sp>
        <p:sp>
          <p:nvSpPr>
            <p:cNvPr id="31769" name="Text Box 55"/>
            <p:cNvSpPr txBox="1">
              <a:spLocks noChangeArrowheads="1"/>
            </p:cNvSpPr>
            <p:nvPr/>
          </p:nvSpPr>
          <p:spPr bwMode="auto">
            <a:xfrm>
              <a:off x="2208" y="2928"/>
              <a:ext cx="288" cy="192"/>
            </a:xfrm>
            <a:prstGeom prst="rect">
              <a:avLst/>
            </a:prstGeom>
            <a:noFill/>
            <a:ln w="12700" algn="ctr">
              <a:noFill/>
              <a:miter lim="800000"/>
              <a:headEnd/>
              <a:tailEnd/>
            </a:ln>
          </p:spPr>
          <p:txBody>
            <a:bodyPr>
              <a:spAutoFit/>
            </a:bodyPr>
            <a:lstStyle/>
            <a:p>
              <a:r>
                <a:rPr lang="en-US" sz="1400"/>
                <a:t>C</a:t>
              </a:r>
            </a:p>
          </p:txBody>
        </p:sp>
        <p:sp>
          <p:nvSpPr>
            <p:cNvPr id="31770" name="Text Box 56"/>
            <p:cNvSpPr txBox="1">
              <a:spLocks noChangeArrowheads="1"/>
            </p:cNvSpPr>
            <p:nvPr/>
          </p:nvSpPr>
          <p:spPr bwMode="auto">
            <a:xfrm>
              <a:off x="2208" y="316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31771" name="Text Box 57"/>
            <p:cNvSpPr txBox="1">
              <a:spLocks noChangeArrowheads="1"/>
            </p:cNvSpPr>
            <p:nvPr/>
          </p:nvSpPr>
          <p:spPr bwMode="auto">
            <a:xfrm>
              <a:off x="2208" y="336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31772" name="Text Box 58"/>
            <p:cNvSpPr txBox="1">
              <a:spLocks noChangeArrowheads="1"/>
            </p:cNvSpPr>
            <p:nvPr/>
          </p:nvSpPr>
          <p:spPr bwMode="auto">
            <a:xfrm>
              <a:off x="2208" y="355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31773" name="Line 59"/>
            <p:cNvSpPr>
              <a:spLocks noChangeShapeType="1"/>
            </p:cNvSpPr>
            <p:nvPr/>
          </p:nvSpPr>
          <p:spPr bwMode="auto">
            <a:xfrm>
              <a:off x="2496" y="2928"/>
              <a:ext cx="0" cy="1056"/>
            </a:xfrm>
            <a:prstGeom prst="line">
              <a:avLst/>
            </a:prstGeom>
            <a:noFill/>
            <a:ln w="12700">
              <a:solidFill>
                <a:schemeClr val="tx1"/>
              </a:solidFill>
              <a:round/>
              <a:headEnd/>
              <a:tailEnd/>
            </a:ln>
          </p:spPr>
          <p:txBody>
            <a:bodyPr anchor="ctr">
              <a:spAutoFit/>
            </a:bodyPr>
            <a:lstStyle/>
            <a:p>
              <a:endParaRPr lang="vi-VN"/>
            </a:p>
          </p:txBody>
        </p:sp>
        <p:sp>
          <p:nvSpPr>
            <p:cNvPr id="31774" name="Text Box 60"/>
            <p:cNvSpPr txBox="1">
              <a:spLocks noChangeArrowheads="1"/>
            </p:cNvSpPr>
            <p:nvPr/>
          </p:nvSpPr>
          <p:spPr bwMode="auto">
            <a:xfrm>
              <a:off x="1632" y="37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31775" name="Text Box 61"/>
            <p:cNvSpPr txBox="1">
              <a:spLocks noChangeArrowheads="1"/>
            </p:cNvSpPr>
            <p:nvPr/>
          </p:nvSpPr>
          <p:spPr bwMode="auto">
            <a:xfrm>
              <a:off x="1920" y="3744"/>
              <a:ext cx="288" cy="192"/>
            </a:xfrm>
            <a:prstGeom prst="rect">
              <a:avLst/>
            </a:prstGeom>
            <a:noFill/>
            <a:ln w="12700" algn="ctr">
              <a:noFill/>
              <a:miter lim="800000"/>
              <a:headEnd/>
              <a:tailEnd/>
            </a:ln>
          </p:spPr>
          <p:txBody>
            <a:bodyPr>
              <a:spAutoFit/>
            </a:bodyPr>
            <a:lstStyle/>
            <a:p>
              <a:r>
                <a:rPr lang="en-US" sz="1400">
                  <a:sym typeface="Symbol" pitchFamily="18" charset="2"/>
                </a:rPr>
                <a:t>40</a:t>
              </a:r>
            </a:p>
          </p:txBody>
        </p:sp>
        <p:sp>
          <p:nvSpPr>
            <p:cNvPr id="31776" name="Text Box 62"/>
            <p:cNvSpPr txBox="1">
              <a:spLocks noChangeArrowheads="1"/>
            </p:cNvSpPr>
            <p:nvPr/>
          </p:nvSpPr>
          <p:spPr bwMode="auto">
            <a:xfrm>
              <a:off x="2208" y="374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sp>
        <p:nvSpPr>
          <p:cNvPr id="31752" name="Text Box 64"/>
          <p:cNvSpPr txBox="1">
            <a:spLocks noChangeArrowheads="1"/>
          </p:cNvSpPr>
          <p:nvPr/>
        </p:nvSpPr>
        <p:spPr bwMode="auto">
          <a:xfrm>
            <a:off x="3810000" y="4191000"/>
            <a:ext cx="1752600" cy="707886"/>
          </a:xfrm>
          <a:prstGeom prst="rect">
            <a:avLst/>
          </a:prstGeom>
          <a:noFill/>
          <a:ln w="12700" algn="ctr">
            <a:noFill/>
            <a:miter lim="800000"/>
            <a:headEnd/>
            <a:tailEnd/>
          </a:ln>
        </p:spPr>
        <p:txBody>
          <a:bodyPr wrap="square">
            <a:spAutoFit/>
          </a:bodyPr>
          <a:lstStyle/>
          <a:p>
            <a:r>
              <a:rPr lang="en-US" sz="2400">
                <a:sym typeface="Symbol" pitchFamily="18" charset="2"/>
              </a:rPr>
              <a:t>S=</a:t>
            </a:r>
            <a:r>
              <a:rPr lang="en-US" sz="4000">
                <a:sym typeface="Symbol" pitchFamily="18" charset="2"/>
              </a:rPr>
              <a:t></a:t>
            </a:r>
            <a:r>
              <a:rPr lang="en-US" sz="2200" baseline="-25000">
                <a:sym typeface="Symbol" pitchFamily="18" charset="2"/>
              </a:rPr>
              <a:t>A,C </a:t>
            </a:r>
            <a:r>
              <a:rPr lang="en-US" sz="2200">
                <a:sym typeface="Symbol" pitchFamily="18" charset="2"/>
              </a:rPr>
              <a:t>(R)</a:t>
            </a:r>
            <a:endParaRPr lang="en-US" sz="2200" baseline="-25000"/>
          </a:p>
        </p:txBody>
      </p:sp>
      <p:sp>
        <p:nvSpPr>
          <p:cNvPr id="34" name="Footer Placeholder 33"/>
          <p:cNvSpPr>
            <a:spLocks noGrp="1"/>
          </p:cNvSpPr>
          <p:nvPr>
            <p:ph type="ftr" sz="quarter" idx="11"/>
          </p:nvPr>
        </p:nvSpPr>
        <p:spPr/>
        <p:txBody>
          <a:bodyPr/>
          <a:lstStyle/>
          <a:p>
            <a:pPr>
              <a:defRPr/>
            </a:pPr>
            <a:r>
              <a:rPr lang="en-US" altLang="en-US"/>
              <a:t>Khoa CNTT</a:t>
            </a:r>
          </a:p>
        </p:txBody>
      </p:sp>
      <p:grpSp>
        <p:nvGrpSpPr>
          <p:cNvPr id="35" name="Group 86"/>
          <p:cNvGrpSpPr/>
          <p:nvPr/>
        </p:nvGrpSpPr>
        <p:grpSpPr>
          <a:xfrm>
            <a:off x="0" y="152400"/>
            <a:ext cx="9144000" cy="533399"/>
            <a:chOff x="0" y="152400"/>
            <a:chExt cx="9144000" cy="533399"/>
          </a:xfrm>
        </p:grpSpPr>
        <p:pic>
          <p:nvPicPr>
            <p:cNvPr id="3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7" name="TextBox 36"/>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38" name="TextBox 37"/>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pic>
        <p:nvPicPr>
          <p:cNvPr id="1026" name="Picture 2"/>
          <p:cNvPicPr>
            <a:picLocks noChangeAspect="1" noChangeArrowheads="1"/>
          </p:cNvPicPr>
          <p:nvPr/>
        </p:nvPicPr>
        <p:blipFill>
          <a:blip r:embed="rId4" cstate="print">
            <a:clrChange>
              <a:clrFrom>
                <a:srgbClr val="FFFFFF"/>
              </a:clrFrom>
              <a:clrTo>
                <a:srgbClr val="FFFFFF">
                  <a:alpha val="0"/>
                </a:srgbClr>
              </a:clrTo>
            </a:clrChange>
            <a:duotone>
              <a:schemeClr val="bg2">
                <a:shade val="45000"/>
                <a:satMod val="135000"/>
              </a:schemeClr>
              <a:prstClr val="white"/>
            </a:duotone>
          </a:blip>
          <a:srcRect/>
          <a:stretch>
            <a:fillRect/>
          </a:stretch>
        </p:blipFill>
        <p:spPr bwMode="auto">
          <a:xfrm>
            <a:off x="5791200" y="4267200"/>
            <a:ext cx="2133600" cy="1936273"/>
          </a:xfrm>
          <a:prstGeom prst="rect">
            <a:avLst/>
          </a:prstGeom>
          <a:noFill/>
          <a:ln w="9525">
            <a:noFill/>
            <a:miter lim="800000"/>
            <a:headEnd/>
            <a:tailEnd/>
          </a:ln>
          <a:effectLst/>
        </p:spPr>
      </p:pic>
      <p:sp>
        <p:nvSpPr>
          <p:cNvPr id="39" name="Rectangle 38"/>
          <p:cNvSpPr/>
          <p:nvPr/>
        </p:nvSpPr>
        <p:spPr>
          <a:xfrm>
            <a:off x="5334000" y="1752600"/>
            <a:ext cx="3810000" cy="1447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l">
              <a:buFont typeface="Wingdings" pitchFamily="2" charset="2"/>
              <a:buChar char="ü"/>
            </a:pPr>
            <a:r>
              <a:rPr lang="en-US">
                <a:solidFill>
                  <a:schemeClr val="tx1"/>
                </a:solidFill>
              </a:rPr>
              <a:t>R: lược đồ quan hệ</a:t>
            </a:r>
          </a:p>
          <a:p>
            <a:pPr algn="l">
              <a:buFont typeface="Wingdings" pitchFamily="2" charset="2"/>
              <a:buChar char="ü"/>
            </a:pPr>
            <a:r>
              <a:rPr lang="en-US">
                <a:solidFill>
                  <a:schemeClr val="tx1"/>
                </a:solidFill>
              </a:rPr>
              <a:t>A1, A2,,,Ak  </a:t>
            </a:r>
            <a:r>
              <a:rPr lang="en-US">
                <a:solidFill>
                  <a:schemeClr val="tx1"/>
                </a:solidFill>
                <a:sym typeface="Symbol"/>
              </a:rPr>
              <a:t> tập thuộc tính của R</a:t>
            </a:r>
            <a:endParaRPr lang="vi-V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idx="1"/>
          </p:nvPr>
        </p:nvSpPr>
        <p:spPr>
          <a:xfrm>
            <a:off x="381000" y="1295400"/>
            <a:ext cx="8305800" cy="5105400"/>
          </a:xfrm>
        </p:spPr>
        <p:txBody>
          <a:bodyPr/>
          <a:lstStyle/>
          <a:p>
            <a:pPr>
              <a:buNone/>
            </a:pPr>
            <a:r>
              <a:rPr lang="en-US" i="1"/>
              <a:t>Ví dụ 2:</a:t>
            </a:r>
          </a:p>
        </p:txBody>
      </p:sp>
      <p:sp>
        <p:nvSpPr>
          <p:cNvPr id="7" name="Date Placeholder 3"/>
          <p:cNvSpPr>
            <a:spLocks noGrp="1"/>
          </p:cNvSpPr>
          <p:nvPr>
            <p:ph type="dt" sz="quarter" idx="10"/>
          </p:nvPr>
        </p:nvSpPr>
        <p:spPr/>
        <p:txBody>
          <a:bodyPr/>
          <a:lstStyle/>
          <a:p>
            <a:pPr>
              <a:defRPr/>
            </a:pPr>
            <a:fld id="{F37AE54D-054F-42F3-963D-8889D146893D}" type="datetime12">
              <a:rPr lang="vi-VN" altLang="en-US" smtClean="0"/>
              <a:pPr>
                <a:defRPr/>
              </a:pPr>
              <a:t>07:10</a:t>
            </a:fld>
            <a:endParaRPr lang="en-US" altLang="en-US"/>
          </a:p>
        </p:txBody>
      </p:sp>
      <p:sp>
        <p:nvSpPr>
          <p:cNvPr id="9" name="Slide Number Placeholder 5"/>
          <p:cNvSpPr>
            <a:spLocks noGrp="1"/>
          </p:cNvSpPr>
          <p:nvPr>
            <p:ph type="sldNum" sz="quarter" idx="12"/>
          </p:nvPr>
        </p:nvSpPr>
        <p:spPr/>
        <p:txBody>
          <a:bodyPr/>
          <a:lstStyle/>
          <a:p>
            <a:pPr>
              <a:defRPr/>
            </a:pPr>
            <a:fld id="{F57DA5FA-9706-4205-9195-22FA30ACDF84}" type="slidenum">
              <a:rPr lang="en-US" altLang="en-US"/>
              <a:pPr>
                <a:defRPr/>
              </a:pPr>
              <a:t>35</a:t>
            </a:fld>
            <a:endParaRPr lang="en-US" altLang="en-US"/>
          </a:p>
        </p:txBody>
      </p:sp>
      <p:sp>
        <p:nvSpPr>
          <p:cNvPr id="10" name="Footer Placeholder 9"/>
          <p:cNvSpPr>
            <a:spLocks noGrp="1"/>
          </p:cNvSpPr>
          <p:nvPr>
            <p:ph type="ftr" sz="quarter" idx="11"/>
          </p:nvPr>
        </p:nvSpPr>
        <p:spPr/>
        <p:txBody>
          <a:bodyPr/>
          <a:lstStyle/>
          <a:p>
            <a:pPr>
              <a:defRPr/>
            </a:pPr>
            <a:r>
              <a:rPr lang="en-US" altLang="en-US"/>
              <a:t>Khoa CNTT</a:t>
            </a:r>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8" name="Rectangle 2"/>
          <p:cNvSpPr>
            <a:spLocks noGrp="1" noChangeArrowheads="1"/>
          </p:cNvSpPr>
          <p:nvPr>
            <p:ph type="title"/>
          </p:nvPr>
        </p:nvSpPr>
        <p:spPr>
          <a:xfrm>
            <a:off x="228600" y="685800"/>
            <a:ext cx="8382000" cy="533400"/>
          </a:xfrm>
        </p:spPr>
        <p:txBody>
          <a:bodyPr/>
          <a:lstStyle/>
          <a:p>
            <a:r>
              <a:rPr lang="en-US" sz="2800" dirty="0"/>
              <a:t>2.2.b</a:t>
            </a:r>
            <a:r>
              <a:rPr lang="en-US" sz="3500" dirty="0"/>
              <a:t> </a:t>
            </a:r>
            <a:r>
              <a:rPr lang="en-US" sz="3200" b="1" dirty="0" err="1"/>
              <a:t>Phép</a:t>
            </a:r>
            <a:r>
              <a:rPr lang="en-US" sz="3200" b="1" dirty="0"/>
              <a:t> </a:t>
            </a:r>
            <a:r>
              <a:rPr lang="en-US" sz="3200" b="1" dirty="0" err="1"/>
              <a:t>toán</a:t>
            </a:r>
            <a:r>
              <a:rPr lang="en-US" sz="3200" b="1" dirty="0"/>
              <a:t> </a:t>
            </a:r>
            <a:r>
              <a:rPr lang="en-US" sz="3200" b="1" dirty="0" err="1"/>
              <a:t>chiếu</a:t>
            </a:r>
            <a:endParaRPr lang="en-US" sz="3500" b="1" dirty="0"/>
          </a:p>
        </p:txBody>
      </p:sp>
      <p:graphicFrame>
        <p:nvGraphicFramePr>
          <p:cNvPr id="21" name="Table 20"/>
          <p:cNvGraphicFramePr>
            <a:graphicFrameLocks noGrp="1"/>
          </p:cNvGraphicFramePr>
          <p:nvPr/>
        </p:nvGraphicFramePr>
        <p:xfrm>
          <a:off x="4114800" y="1371600"/>
          <a:ext cx="4217771" cy="2362202"/>
        </p:xfrm>
        <a:graphic>
          <a:graphicData uri="http://schemas.openxmlformats.org/drawingml/2006/table">
            <a:tbl>
              <a:tblPr>
                <a:tableStyleId>{35758FB7-9AC5-4552-8A53-C91805E547FA}</a:tableStyleId>
              </a:tblPr>
              <a:tblGrid>
                <a:gridCol w="593123">
                  <a:extLst>
                    <a:ext uri="{9D8B030D-6E8A-4147-A177-3AD203B41FA5}">
                      <a16:colId xmlns:a16="http://schemas.microsoft.com/office/drawing/2014/main" val="20000"/>
                    </a:ext>
                  </a:extLst>
                </a:gridCol>
                <a:gridCol w="659027">
                  <a:extLst>
                    <a:ext uri="{9D8B030D-6E8A-4147-A177-3AD203B41FA5}">
                      <a16:colId xmlns:a16="http://schemas.microsoft.com/office/drawing/2014/main" val="20001"/>
                    </a:ext>
                  </a:extLst>
                </a:gridCol>
                <a:gridCol w="659027">
                  <a:extLst>
                    <a:ext uri="{9D8B030D-6E8A-4147-A177-3AD203B41FA5}">
                      <a16:colId xmlns:a16="http://schemas.microsoft.com/office/drawing/2014/main" val="20002"/>
                    </a:ext>
                  </a:extLst>
                </a:gridCol>
                <a:gridCol w="593124">
                  <a:extLst>
                    <a:ext uri="{9D8B030D-6E8A-4147-A177-3AD203B41FA5}">
                      <a16:colId xmlns:a16="http://schemas.microsoft.com/office/drawing/2014/main" val="20003"/>
                    </a:ext>
                  </a:extLst>
                </a:gridCol>
                <a:gridCol w="1054443">
                  <a:extLst>
                    <a:ext uri="{9D8B030D-6E8A-4147-A177-3AD203B41FA5}">
                      <a16:colId xmlns:a16="http://schemas.microsoft.com/office/drawing/2014/main" val="20004"/>
                    </a:ext>
                  </a:extLst>
                </a:gridCol>
                <a:gridCol w="659027">
                  <a:extLst>
                    <a:ext uri="{9D8B030D-6E8A-4147-A177-3AD203B41FA5}">
                      <a16:colId xmlns:a16="http://schemas.microsoft.com/office/drawing/2014/main" val="20005"/>
                    </a:ext>
                  </a:extLst>
                </a:gridCol>
              </a:tblGrid>
              <a:tr h="274418">
                <a:tc>
                  <a:txBody>
                    <a:bodyPr/>
                    <a:lstStyle/>
                    <a:p>
                      <a:pPr algn="ctr">
                        <a:lnSpc>
                          <a:spcPct val="115000"/>
                        </a:lnSpc>
                        <a:spcAft>
                          <a:spcPts val="0"/>
                        </a:spcAft>
                      </a:pPr>
                      <a:r>
                        <a:rPr lang="en-US" sz="1400" b="1"/>
                        <a:t>Masv</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Ho</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Dem</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Ten</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latin typeface="Times New Roman" pitchFamily="18" charset="0"/>
                          <a:cs typeface="Times New Roman" pitchFamily="18" charset="0"/>
                        </a:rPr>
                        <a:t>Mamon</a:t>
                      </a:r>
                      <a:endParaRPr lang="vi-VN" sz="14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400" b="1"/>
                        <a:t>Diem</a:t>
                      </a:r>
                      <a:endParaRPr lang="vi-VN" sz="1400" b="1">
                        <a:latin typeface="Arial"/>
                        <a:ea typeface="Arial"/>
                        <a:cs typeface="Times New Roman"/>
                      </a:endParaRPr>
                    </a:p>
                  </a:txBody>
                  <a:tcPr marL="68580" marR="68580" marT="0" marB="0" anchor="ctr"/>
                </a:tc>
                <a:extLst>
                  <a:ext uri="{0D108BD9-81ED-4DB2-BD59-A6C34878D82A}">
                    <a16:rowId xmlns:a16="http://schemas.microsoft.com/office/drawing/2014/main" val="10000"/>
                  </a:ext>
                </a:extLst>
              </a:tr>
              <a:tr h="231976">
                <a:tc>
                  <a:txBody>
                    <a:bodyPr/>
                    <a:lstStyle/>
                    <a:p>
                      <a:pPr algn="ctr">
                        <a:lnSpc>
                          <a:spcPct val="115000"/>
                        </a:lnSpc>
                        <a:spcAft>
                          <a:spcPts val="0"/>
                        </a:spcAft>
                      </a:pPr>
                      <a:r>
                        <a:rPr lang="en-US" sz="1400"/>
                        <a:t>T1</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Văn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An</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Int1001</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latin typeface="Arial"/>
                          <a:ea typeface="Arial"/>
                          <a:cs typeface="Times New Roman"/>
                        </a:rPr>
                        <a:t>9</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1"/>
                  </a:ext>
                </a:extLst>
              </a:tr>
              <a:tr h="231976">
                <a:tc>
                  <a:txBody>
                    <a:bodyPr/>
                    <a:lstStyle/>
                    <a:p>
                      <a:pPr algn="ctr">
                        <a:lnSpc>
                          <a:spcPct val="115000"/>
                        </a:lnSpc>
                        <a:spcAft>
                          <a:spcPts val="0"/>
                        </a:spcAft>
                      </a:pPr>
                      <a:r>
                        <a:rPr lang="en-US" sz="1400"/>
                        <a:t>T1</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Văn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An</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Int1002</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9</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2"/>
                  </a:ext>
                </a:extLst>
              </a:tr>
              <a:tr h="231976">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Int1003</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7</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3"/>
                  </a:ext>
                </a:extLst>
              </a:tr>
              <a:tr h="231976">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Int1002</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3</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4"/>
                  </a:ext>
                </a:extLst>
              </a:tr>
              <a:tr h="231976">
                <a:tc>
                  <a:txBody>
                    <a:bodyPr/>
                    <a:lstStyle/>
                    <a:p>
                      <a:pPr algn="ctr">
                        <a:lnSpc>
                          <a:spcPct val="115000"/>
                        </a:lnSpc>
                        <a:spcAft>
                          <a:spcPts val="0"/>
                        </a:spcAft>
                      </a:pPr>
                      <a:r>
                        <a:rPr lang="en-US" sz="1400"/>
                        <a:t>T3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Thị</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Hảo</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Int1003</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10</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5"/>
                  </a:ext>
                </a:extLst>
              </a:tr>
              <a:tr h="231976">
                <a:tc>
                  <a:txBody>
                    <a:bodyPr/>
                    <a:lstStyle/>
                    <a:p>
                      <a:pPr algn="ctr">
                        <a:lnSpc>
                          <a:spcPct val="115000"/>
                        </a:lnSpc>
                        <a:spcAft>
                          <a:spcPts val="0"/>
                        </a:spcAft>
                      </a:pPr>
                      <a:r>
                        <a:rPr lang="en-US" sz="1400"/>
                        <a:t>T4</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Vũ</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Đức</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Lâm</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Int1002</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6"/>
                  </a:ext>
                </a:extLst>
              </a:tr>
              <a:tr h="231976">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Int1001</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7"/>
                  </a:ext>
                </a:extLst>
              </a:tr>
              <a:tr h="231976">
                <a:tc>
                  <a:txBody>
                    <a:bodyPr/>
                    <a:lstStyle/>
                    <a:p>
                      <a:pPr algn="ctr">
                        <a:lnSpc>
                          <a:spcPct val="115000"/>
                        </a:lnSpc>
                        <a:spcAft>
                          <a:spcPts val="0"/>
                        </a:spcAft>
                      </a:pPr>
                      <a:r>
                        <a:rPr lang="en-US" sz="1400"/>
                        <a:t>T4</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Vũ</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Đức</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Lâm</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Int1001</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latin typeface="Arial"/>
                          <a:ea typeface="Arial"/>
                          <a:cs typeface="Times New Roman"/>
                        </a:rPr>
                        <a:t>8</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8"/>
                  </a:ext>
                </a:extLst>
              </a:tr>
              <a:tr h="231976">
                <a:tc>
                  <a:txBody>
                    <a:bodyPr/>
                    <a:lstStyle/>
                    <a:p>
                      <a:pPr algn="ctr">
                        <a:lnSpc>
                          <a:spcPct val="115000"/>
                        </a:lnSpc>
                        <a:spcAft>
                          <a:spcPts val="0"/>
                        </a:spcAft>
                      </a:pPr>
                      <a:r>
                        <a:rPr lang="en-US" sz="1400"/>
                        <a:t>C3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Phạm</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Hải</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Ngọc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latin typeface="Times New Roman" pitchFamily="18" charset="0"/>
                          <a:cs typeface="Times New Roman" pitchFamily="18" charset="0"/>
                        </a:rPr>
                        <a:t>Int1003</a:t>
                      </a:r>
                      <a:endParaRPr lang="vi-VN" sz="14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400"/>
                        <a:t>6</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23" name="TextBox 22"/>
          <p:cNvSpPr txBox="1"/>
          <p:nvPr/>
        </p:nvSpPr>
        <p:spPr>
          <a:xfrm>
            <a:off x="2743209" y="1370527"/>
            <a:ext cx="1371600" cy="2520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200"/>
              <a:t>BANGDIEM</a:t>
            </a:r>
            <a:endParaRPr lang="vi-VN" sz="1200"/>
          </a:p>
        </p:txBody>
      </p:sp>
      <p:sp>
        <p:nvSpPr>
          <p:cNvPr id="24" name="TextBox 23"/>
          <p:cNvSpPr txBox="1"/>
          <p:nvPr/>
        </p:nvSpPr>
        <p:spPr>
          <a:xfrm>
            <a:off x="152400" y="3886200"/>
            <a:ext cx="4038600"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a:t>DS1 =</a:t>
            </a:r>
            <a:r>
              <a:rPr lang="en-US">
                <a:sym typeface="Symbol" pitchFamily="18" charset="2"/>
              </a:rPr>
              <a:t> </a:t>
            </a:r>
            <a:r>
              <a:rPr lang="en-US" sz="2400" b="1">
                <a:sym typeface="Symbol" pitchFamily="18" charset="2"/>
              </a:rPr>
              <a:t></a:t>
            </a:r>
            <a:r>
              <a:rPr lang="en-US" baseline="-25000">
                <a:sym typeface="Symbol" pitchFamily="18" charset="2"/>
              </a:rPr>
              <a:t>Masv,Ho,Dem,Ten,Diem </a:t>
            </a:r>
            <a:r>
              <a:rPr lang="en-US" b="1">
                <a:sym typeface="Symbol" pitchFamily="18" charset="2"/>
              </a:rPr>
              <a:t>(BANGDIEM)</a:t>
            </a:r>
            <a:r>
              <a:rPr lang="en-US" b="1"/>
              <a:t> </a:t>
            </a:r>
            <a:endParaRPr lang="vi-VN" b="1"/>
          </a:p>
        </p:txBody>
      </p:sp>
      <p:graphicFrame>
        <p:nvGraphicFramePr>
          <p:cNvPr id="25" name="Table 24"/>
          <p:cNvGraphicFramePr>
            <a:graphicFrameLocks noGrp="1"/>
          </p:cNvGraphicFramePr>
          <p:nvPr/>
        </p:nvGraphicFramePr>
        <p:xfrm>
          <a:off x="4800600" y="4343400"/>
          <a:ext cx="3581399" cy="2133600"/>
        </p:xfrm>
        <a:graphic>
          <a:graphicData uri="http://schemas.openxmlformats.org/drawingml/2006/table">
            <a:tbl>
              <a:tblPr>
                <a:tableStyleId>{35758FB7-9AC5-4552-8A53-C91805E547FA}</a:tableStyleId>
              </a:tblPr>
              <a:tblGrid>
                <a:gridCol w="671511">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671513">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tblGrid>
              <a:tr h="293930">
                <a:tc>
                  <a:txBody>
                    <a:bodyPr/>
                    <a:lstStyle/>
                    <a:p>
                      <a:pPr algn="ctr">
                        <a:lnSpc>
                          <a:spcPct val="115000"/>
                        </a:lnSpc>
                        <a:spcAft>
                          <a:spcPts val="0"/>
                        </a:spcAft>
                      </a:pPr>
                      <a:r>
                        <a:rPr lang="en-US" sz="1400" b="1"/>
                        <a:t>Masv</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Ho</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Dem</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Ten</a:t>
                      </a:r>
                      <a:endParaRPr lang="vi-VN" sz="14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400" b="1"/>
                        <a:t>Diem</a:t>
                      </a:r>
                      <a:endParaRPr lang="vi-VN" sz="1400" b="1">
                        <a:latin typeface="Arial"/>
                        <a:ea typeface="Arial"/>
                        <a:cs typeface="Times New Roman"/>
                      </a:endParaRPr>
                    </a:p>
                  </a:txBody>
                  <a:tcPr marL="68580" marR="68580" marT="0" marB="0" anchor="ctr"/>
                </a:tc>
                <a:extLst>
                  <a:ext uri="{0D108BD9-81ED-4DB2-BD59-A6C34878D82A}">
                    <a16:rowId xmlns:a16="http://schemas.microsoft.com/office/drawing/2014/main" val="10000"/>
                  </a:ext>
                </a:extLst>
              </a:tr>
              <a:tr h="262810">
                <a:tc>
                  <a:txBody>
                    <a:bodyPr/>
                    <a:lstStyle/>
                    <a:p>
                      <a:pPr algn="ctr">
                        <a:lnSpc>
                          <a:spcPct val="115000"/>
                        </a:lnSpc>
                        <a:spcAft>
                          <a:spcPts val="0"/>
                        </a:spcAft>
                      </a:pPr>
                      <a:r>
                        <a:rPr lang="en-US" sz="1400"/>
                        <a:t>T1</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Văn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An</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9</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1"/>
                  </a:ext>
                </a:extLst>
              </a:tr>
              <a:tr h="262810">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7</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2"/>
                  </a:ext>
                </a:extLst>
              </a:tr>
              <a:tr h="262810">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3</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3"/>
                  </a:ext>
                </a:extLst>
              </a:tr>
              <a:tr h="262810">
                <a:tc>
                  <a:txBody>
                    <a:bodyPr/>
                    <a:lstStyle/>
                    <a:p>
                      <a:pPr algn="ctr">
                        <a:lnSpc>
                          <a:spcPct val="115000"/>
                        </a:lnSpc>
                        <a:spcAft>
                          <a:spcPts val="0"/>
                        </a:spcAft>
                      </a:pPr>
                      <a:r>
                        <a:rPr lang="en-US" sz="1400"/>
                        <a:t>T3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Trần</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Thị</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Hảo</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10</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4"/>
                  </a:ext>
                </a:extLst>
              </a:tr>
              <a:tr h="262810">
                <a:tc>
                  <a:txBody>
                    <a:bodyPr/>
                    <a:lstStyle/>
                    <a:p>
                      <a:pPr algn="ctr">
                        <a:lnSpc>
                          <a:spcPct val="115000"/>
                        </a:lnSpc>
                        <a:spcAft>
                          <a:spcPts val="0"/>
                        </a:spcAft>
                      </a:pPr>
                      <a:r>
                        <a:rPr lang="en-US" sz="1400"/>
                        <a:t>T4</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Vũ</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Đức</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Lâm</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5"/>
                  </a:ext>
                </a:extLst>
              </a:tr>
              <a:tr h="262810">
                <a:tc>
                  <a:txBody>
                    <a:bodyPr/>
                    <a:lstStyle/>
                    <a:p>
                      <a:pPr algn="ctr">
                        <a:lnSpc>
                          <a:spcPct val="115000"/>
                        </a:lnSpc>
                        <a:spcAft>
                          <a:spcPts val="0"/>
                        </a:spcAft>
                      </a:pPr>
                      <a:r>
                        <a:rPr lang="en-US" sz="1400"/>
                        <a:t>C2</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Lê</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Đình</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Bắc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8</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6"/>
                  </a:ext>
                </a:extLst>
              </a:tr>
              <a:tr h="262810">
                <a:tc>
                  <a:txBody>
                    <a:bodyPr/>
                    <a:lstStyle/>
                    <a:p>
                      <a:pPr algn="ctr">
                        <a:lnSpc>
                          <a:spcPct val="115000"/>
                        </a:lnSpc>
                        <a:spcAft>
                          <a:spcPts val="0"/>
                        </a:spcAft>
                      </a:pPr>
                      <a:r>
                        <a:rPr lang="en-US" sz="1400"/>
                        <a:t>C3</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Phạm</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Hải</a:t>
                      </a:r>
                      <a:endParaRPr lang="vi-VN" sz="1400">
                        <a:latin typeface="Arial"/>
                        <a:ea typeface="Arial"/>
                        <a:cs typeface="Times New Roman"/>
                      </a:endParaRPr>
                    </a:p>
                  </a:txBody>
                  <a:tcPr marL="68580" marR="68580" marT="0" marB="0"/>
                </a:tc>
                <a:tc>
                  <a:txBody>
                    <a:bodyPr/>
                    <a:lstStyle/>
                    <a:p>
                      <a:pPr>
                        <a:lnSpc>
                          <a:spcPct val="115000"/>
                        </a:lnSpc>
                        <a:spcAft>
                          <a:spcPts val="0"/>
                        </a:spcAft>
                      </a:pPr>
                      <a:r>
                        <a:rPr lang="en-US" sz="1400"/>
                        <a:t>Ngọc</a:t>
                      </a:r>
                      <a:endParaRPr lang="vi-VN" sz="1400">
                        <a:latin typeface="Arial"/>
                        <a:ea typeface="Arial"/>
                        <a:cs typeface="Times New Roman"/>
                      </a:endParaRPr>
                    </a:p>
                  </a:txBody>
                  <a:tcPr marL="68580" marR="68580" marT="0" marB="0"/>
                </a:tc>
                <a:tc>
                  <a:txBody>
                    <a:bodyPr/>
                    <a:lstStyle/>
                    <a:p>
                      <a:pPr algn="ctr">
                        <a:lnSpc>
                          <a:spcPct val="115000"/>
                        </a:lnSpc>
                        <a:spcAft>
                          <a:spcPts val="0"/>
                        </a:spcAft>
                      </a:pPr>
                      <a:r>
                        <a:rPr lang="en-US" sz="1400"/>
                        <a:t>6</a:t>
                      </a:r>
                      <a:endParaRPr lang="vi-VN" sz="1400">
                        <a:latin typeface="Arial"/>
                        <a:ea typeface="Arial"/>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26" name="TextBox 25"/>
          <p:cNvSpPr txBox="1"/>
          <p:nvPr/>
        </p:nvSpPr>
        <p:spPr>
          <a:xfrm>
            <a:off x="3430074" y="4343400"/>
            <a:ext cx="1371600"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a:t>DS1</a:t>
            </a:r>
            <a:endParaRPr lang="vi-VN"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27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i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ChangeArrowheads="1"/>
          </p:cNvSpPr>
          <p:nvPr>
            <p:ph idx="1"/>
          </p:nvPr>
        </p:nvSpPr>
        <p:spPr>
          <a:xfrm>
            <a:off x="381000" y="1295400"/>
            <a:ext cx="8305800" cy="5105400"/>
          </a:xfrm>
        </p:spPr>
        <p:txBody>
          <a:bodyPr/>
          <a:lstStyle/>
          <a:p>
            <a:r>
              <a:rPr lang="en-US"/>
              <a:t>Tính chất:</a:t>
            </a:r>
          </a:p>
          <a:p>
            <a:endParaRPr lang="en-US"/>
          </a:p>
          <a:p>
            <a:pPr>
              <a:buNone/>
            </a:pPr>
            <a:endParaRPr lang="en-US" i="1"/>
          </a:p>
          <a:p>
            <a:pPr>
              <a:buNone/>
            </a:pPr>
            <a:r>
              <a:rPr lang="en-US" i="1"/>
              <a:t>Ví dụ 2:</a:t>
            </a:r>
          </a:p>
        </p:txBody>
      </p:sp>
      <p:sp>
        <p:nvSpPr>
          <p:cNvPr id="7" name="Date Placeholder 3"/>
          <p:cNvSpPr>
            <a:spLocks noGrp="1"/>
          </p:cNvSpPr>
          <p:nvPr>
            <p:ph type="dt" sz="quarter" idx="10"/>
          </p:nvPr>
        </p:nvSpPr>
        <p:spPr/>
        <p:txBody>
          <a:bodyPr/>
          <a:lstStyle/>
          <a:p>
            <a:pPr>
              <a:defRPr/>
            </a:pPr>
            <a:fld id="{F37AE54D-054F-42F3-963D-8889D146893D}" type="datetime12">
              <a:rPr lang="vi-VN" altLang="en-US" smtClean="0"/>
              <a:pPr>
                <a:defRPr/>
              </a:pPr>
              <a:t>07:10</a:t>
            </a:fld>
            <a:endParaRPr lang="en-US" altLang="en-US"/>
          </a:p>
        </p:txBody>
      </p:sp>
      <p:sp>
        <p:nvSpPr>
          <p:cNvPr id="9" name="Slide Number Placeholder 5"/>
          <p:cNvSpPr>
            <a:spLocks noGrp="1"/>
          </p:cNvSpPr>
          <p:nvPr>
            <p:ph type="sldNum" sz="quarter" idx="12"/>
          </p:nvPr>
        </p:nvSpPr>
        <p:spPr/>
        <p:txBody>
          <a:bodyPr/>
          <a:lstStyle/>
          <a:p>
            <a:pPr>
              <a:defRPr/>
            </a:pPr>
            <a:fld id="{F57DA5FA-9706-4205-9195-22FA30ACDF84}" type="slidenum">
              <a:rPr lang="en-US" altLang="en-US"/>
              <a:pPr>
                <a:defRPr/>
              </a:pPr>
              <a:t>36</a:t>
            </a:fld>
            <a:endParaRPr lang="en-US" altLang="en-US"/>
          </a:p>
        </p:txBody>
      </p:sp>
      <p:sp>
        <p:nvSpPr>
          <p:cNvPr id="32776" name="Text Box 61"/>
          <p:cNvSpPr txBox="1">
            <a:spLocks noChangeArrowheads="1"/>
          </p:cNvSpPr>
          <p:nvPr/>
        </p:nvSpPr>
        <p:spPr bwMode="auto">
          <a:xfrm>
            <a:off x="1676400" y="1600200"/>
            <a:ext cx="2438400" cy="707886"/>
          </a:xfrm>
          <a:prstGeom prst="rect">
            <a:avLst/>
          </a:prstGeom>
          <a:noFill/>
          <a:ln w="12700" algn="ctr">
            <a:noFill/>
            <a:miter lim="800000"/>
            <a:headEnd/>
            <a:tailEnd/>
          </a:ln>
        </p:spPr>
        <p:txBody>
          <a:bodyPr wrap="square">
            <a:spAutoFit/>
          </a:bodyPr>
          <a:lstStyle/>
          <a:p>
            <a:r>
              <a:rPr lang="en-US" sz="4000">
                <a:sym typeface="Symbol" pitchFamily="18" charset="2"/>
              </a:rPr>
              <a:t></a:t>
            </a:r>
            <a:r>
              <a:rPr lang="en-US" sz="2200" baseline="-25000">
                <a:sym typeface="Symbol" pitchFamily="18" charset="2"/>
              </a:rPr>
              <a:t>X </a:t>
            </a:r>
            <a:r>
              <a:rPr lang="en-US" sz="2200">
                <a:sym typeface="Symbol" pitchFamily="18" charset="2"/>
              </a:rPr>
              <a:t>(</a:t>
            </a:r>
            <a:r>
              <a:rPr lang="en-US" sz="4000">
                <a:sym typeface="Symbol" pitchFamily="18" charset="2"/>
              </a:rPr>
              <a:t></a:t>
            </a:r>
            <a:r>
              <a:rPr lang="en-US" sz="2200" baseline="-25000">
                <a:sym typeface="Symbol" pitchFamily="18" charset="2"/>
              </a:rPr>
              <a:t>Y</a:t>
            </a:r>
            <a:r>
              <a:rPr lang="en-US" sz="2200">
                <a:sym typeface="Symbol" pitchFamily="18" charset="2"/>
              </a:rPr>
              <a:t> (R)) = </a:t>
            </a:r>
          </a:p>
        </p:txBody>
      </p:sp>
      <p:sp>
        <p:nvSpPr>
          <p:cNvPr id="10" name="Footer Placeholder 9"/>
          <p:cNvSpPr>
            <a:spLocks noGrp="1"/>
          </p:cNvSpPr>
          <p:nvPr>
            <p:ph type="ftr" sz="quarter" idx="11"/>
          </p:nvPr>
        </p:nvSpPr>
        <p:spPr/>
        <p:txBody>
          <a:bodyPr/>
          <a:lstStyle/>
          <a:p>
            <a:pPr>
              <a:defRPr/>
            </a:pPr>
            <a:r>
              <a:rPr lang="en-US" altLang="en-US"/>
              <a:t>Khoa CNTT</a:t>
            </a:r>
          </a:p>
        </p:txBody>
      </p:sp>
      <p:sp>
        <p:nvSpPr>
          <p:cNvPr id="11" name="Text Box 61"/>
          <p:cNvSpPr txBox="1">
            <a:spLocks noChangeArrowheads="1"/>
          </p:cNvSpPr>
          <p:nvPr/>
        </p:nvSpPr>
        <p:spPr bwMode="auto">
          <a:xfrm>
            <a:off x="4267200" y="1600200"/>
            <a:ext cx="19050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X </a:t>
            </a:r>
            <a:r>
              <a:rPr lang="en-US" sz="2200">
                <a:sym typeface="Symbol" pitchFamily="18" charset="2"/>
              </a:rPr>
              <a:t>(R) </a:t>
            </a:r>
          </a:p>
        </p:txBody>
      </p:sp>
      <p:grpSp>
        <p:nvGrpSpPr>
          <p:cNvPr id="2"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8" name="Rectangle 2"/>
          <p:cNvSpPr>
            <a:spLocks noGrp="1" noChangeArrowheads="1"/>
          </p:cNvSpPr>
          <p:nvPr>
            <p:ph type="title"/>
          </p:nvPr>
        </p:nvSpPr>
        <p:spPr>
          <a:xfrm>
            <a:off x="228600" y="685800"/>
            <a:ext cx="8382000" cy="533400"/>
          </a:xfrm>
        </p:spPr>
        <p:txBody>
          <a:bodyPr/>
          <a:lstStyle/>
          <a:p>
            <a:r>
              <a:rPr lang="en-US" sz="2800" dirty="0"/>
              <a:t>2.2.b</a:t>
            </a:r>
            <a:r>
              <a:rPr lang="en-US" sz="3500" dirty="0"/>
              <a:t> </a:t>
            </a:r>
            <a:r>
              <a:rPr lang="en-US" sz="3200" b="1" dirty="0" err="1"/>
              <a:t>Phép</a:t>
            </a:r>
            <a:r>
              <a:rPr lang="en-US" sz="3200" b="1" dirty="0"/>
              <a:t> </a:t>
            </a:r>
            <a:r>
              <a:rPr lang="en-US" sz="3200" b="1" dirty="0" err="1"/>
              <a:t>toán</a:t>
            </a:r>
            <a:r>
              <a:rPr lang="en-US" sz="3200" b="1" dirty="0"/>
              <a:t> </a:t>
            </a:r>
            <a:r>
              <a:rPr lang="en-US" sz="3200" b="1" dirty="0" err="1"/>
              <a:t>chiếu</a:t>
            </a:r>
            <a:endParaRPr lang="en-US" sz="3500" b="1" dirty="0"/>
          </a:p>
        </p:txBody>
      </p:sp>
      <p:sp>
        <p:nvSpPr>
          <p:cNvPr id="19" name="Text Box 61"/>
          <p:cNvSpPr txBox="1">
            <a:spLocks noChangeArrowheads="1"/>
          </p:cNvSpPr>
          <p:nvPr/>
        </p:nvSpPr>
        <p:spPr bwMode="auto">
          <a:xfrm>
            <a:off x="838200" y="2971800"/>
            <a:ext cx="5943600" cy="707886"/>
          </a:xfrm>
          <a:prstGeom prst="rect">
            <a:avLst/>
          </a:prstGeom>
          <a:noFill/>
          <a:ln w="12700" algn="ctr">
            <a:noFill/>
            <a:miter lim="800000"/>
            <a:headEnd/>
            <a:tailEnd/>
          </a:ln>
        </p:spPr>
        <p:txBody>
          <a:bodyPr wrap="square">
            <a:spAutoFit/>
          </a:bodyPr>
          <a:lstStyle/>
          <a:p>
            <a:pPr algn="l"/>
            <a:r>
              <a:rPr lang="en-US" sz="4000">
                <a:sym typeface="Symbol" pitchFamily="18" charset="2"/>
              </a:rPr>
              <a:t></a:t>
            </a:r>
            <a:r>
              <a:rPr lang="en-US" sz="2200" baseline="-25000">
                <a:sym typeface="Symbol" pitchFamily="18" charset="2"/>
              </a:rPr>
              <a:t>Masv,Ho,Dem,Ten </a:t>
            </a:r>
            <a:r>
              <a:rPr lang="en-US" sz="2200">
                <a:sym typeface="Symbol" pitchFamily="18" charset="2"/>
              </a:rPr>
              <a:t>(</a:t>
            </a:r>
            <a:r>
              <a:rPr lang="en-US" sz="4000">
                <a:sym typeface="Symbol" pitchFamily="18" charset="2"/>
              </a:rPr>
              <a:t></a:t>
            </a:r>
            <a:r>
              <a:rPr lang="en-US" sz="2200" baseline="-25000">
                <a:sym typeface="Symbol" pitchFamily="18" charset="2"/>
              </a:rPr>
              <a:t>Masv,Ho,Dem,Ten,Mamon</a:t>
            </a:r>
            <a:r>
              <a:rPr lang="en-US" sz="2200">
                <a:sym typeface="Symbol" pitchFamily="18" charset="2"/>
              </a:rPr>
              <a:t> (R)) = </a:t>
            </a:r>
          </a:p>
        </p:txBody>
      </p:sp>
      <p:sp>
        <p:nvSpPr>
          <p:cNvPr id="20" name="Text Box 61"/>
          <p:cNvSpPr txBox="1">
            <a:spLocks noChangeArrowheads="1"/>
          </p:cNvSpPr>
          <p:nvPr/>
        </p:nvSpPr>
        <p:spPr bwMode="auto">
          <a:xfrm>
            <a:off x="5715000" y="3810000"/>
            <a:ext cx="3048000" cy="707886"/>
          </a:xfrm>
          <a:prstGeom prst="rect">
            <a:avLst/>
          </a:prstGeom>
          <a:noFill/>
          <a:ln w="12700" algn="ctr">
            <a:noFill/>
            <a:miter lim="800000"/>
            <a:headEnd/>
            <a:tailEnd/>
          </a:ln>
        </p:spPr>
        <p:txBody>
          <a:bodyPr wrap="square">
            <a:spAutoFit/>
          </a:bodyPr>
          <a:lstStyle/>
          <a:p>
            <a:pPr algn="l"/>
            <a:r>
              <a:rPr lang="en-US" sz="4000">
                <a:sym typeface="Symbol" pitchFamily="18" charset="2"/>
              </a:rPr>
              <a:t></a:t>
            </a:r>
            <a:r>
              <a:rPr lang="en-US" sz="2200" baseline="-25000">
                <a:sym typeface="Symbol" pitchFamily="18" charset="2"/>
              </a:rPr>
              <a:t>Masv,Ho,Dem,Ten </a:t>
            </a:r>
            <a:r>
              <a:rPr lang="en-US" sz="2200">
                <a:sym typeface="Symbol" pitchFamily="18" charset="2"/>
              </a:rPr>
              <a:t>(R) </a:t>
            </a:r>
          </a:p>
        </p:txBody>
      </p:sp>
      <p:grpSp>
        <p:nvGrpSpPr>
          <p:cNvPr id="23" name="Group 22"/>
          <p:cNvGrpSpPr/>
          <p:nvPr/>
        </p:nvGrpSpPr>
        <p:grpSpPr>
          <a:xfrm>
            <a:off x="838200" y="5181600"/>
            <a:ext cx="7315200" cy="707886"/>
            <a:chOff x="838200" y="5181600"/>
            <a:chExt cx="7315200" cy="707886"/>
          </a:xfrm>
        </p:grpSpPr>
        <p:sp>
          <p:nvSpPr>
            <p:cNvPr id="21" name="Text Box 61"/>
            <p:cNvSpPr txBox="1">
              <a:spLocks noChangeArrowheads="1"/>
            </p:cNvSpPr>
            <p:nvPr/>
          </p:nvSpPr>
          <p:spPr bwMode="auto">
            <a:xfrm>
              <a:off x="838200" y="5181600"/>
              <a:ext cx="3352800" cy="707886"/>
            </a:xfrm>
            <a:prstGeom prst="rect">
              <a:avLst/>
            </a:prstGeom>
            <a:noFill/>
            <a:ln w="12700" algn="ctr">
              <a:noFill/>
              <a:miter lim="800000"/>
              <a:headEnd/>
              <a:tailEnd/>
            </a:ln>
          </p:spPr>
          <p:txBody>
            <a:bodyPr wrap="square">
              <a:spAutoFit/>
            </a:bodyPr>
            <a:lstStyle/>
            <a:p>
              <a:pPr algn="l"/>
              <a:r>
                <a:rPr lang="en-US" sz="4000">
                  <a:sym typeface="Symbol" pitchFamily="18" charset="2"/>
                </a:rPr>
                <a:t></a:t>
              </a:r>
              <a:r>
                <a:rPr lang="en-US" sz="2200" baseline="-25000">
                  <a:sym typeface="Symbol" pitchFamily="18" charset="2"/>
                </a:rPr>
                <a:t>A1,A2,..,Ak </a:t>
              </a:r>
              <a:r>
                <a:rPr lang="en-US" sz="2200">
                  <a:sym typeface="Symbol" pitchFamily="18" charset="2"/>
                </a:rPr>
                <a:t>(</a:t>
              </a:r>
              <a:r>
                <a:rPr lang="en-US" sz="4000">
                  <a:sym typeface="Symbol" pitchFamily="18" charset="2"/>
                </a:rPr>
                <a:t></a:t>
              </a:r>
              <a:r>
                <a:rPr lang="en-US" sz="2200" baseline="-25000">
                  <a:sym typeface="Symbol" pitchFamily="18" charset="2"/>
                </a:rPr>
                <a:t>B1,B2,..Bn</a:t>
              </a:r>
              <a:r>
                <a:rPr lang="en-US" sz="2200">
                  <a:sym typeface="Symbol" pitchFamily="18" charset="2"/>
                </a:rPr>
                <a:t>(R))  </a:t>
              </a:r>
            </a:p>
          </p:txBody>
        </p:sp>
        <p:sp>
          <p:nvSpPr>
            <p:cNvPr id="22" name="Text Box 61"/>
            <p:cNvSpPr txBox="1">
              <a:spLocks noChangeArrowheads="1"/>
            </p:cNvSpPr>
            <p:nvPr/>
          </p:nvSpPr>
          <p:spPr bwMode="auto">
            <a:xfrm>
              <a:off x="4800600" y="5181600"/>
              <a:ext cx="3352800" cy="707886"/>
            </a:xfrm>
            <a:prstGeom prst="rect">
              <a:avLst/>
            </a:prstGeom>
            <a:noFill/>
            <a:ln w="12700" algn="ctr">
              <a:noFill/>
              <a:miter lim="800000"/>
              <a:headEnd/>
              <a:tailEnd/>
            </a:ln>
          </p:spPr>
          <p:txBody>
            <a:bodyPr wrap="square">
              <a:spAutoFit/>
            </a:bodyPr>
            <a:lstStyle/>
            <a:p>
              <a:pPr algn="l"/>
              <a:r>
                <a:rPr lang="en-US" sz="4000">
                  <a:sym typeface="Symbol" pitchFamily="18" charset="2"/>
                </a:rPr>
                <a:t></a:t>
              </a:r>
              <a:r>
                <a:rPr lang="en-US" sz="2200" baseline="-25000">
                  <a:sym typeface="Symbol" pitchFamily="18" charset="2"/>
                </a:rPr>
                <a:t>B1,B2,..,Bn</a:t>
              </a:r>
              <a:r>
                <a:rPr lang="en-US" sz="2200">
                  <a:sym typeface="Symbol" pitchFamily="18" charset="2"/>
                </a:rPr>
                <a:t>(</a:t>
              </a:r>
              <a:r>
                <a:rPr lang="en-US" sz="4000">
                  <a:sym typeface="Symbol" pitchFamily="18" charset="2"/>
                </a:rPr>
                <a:t></a:t>
              </a:r>
              <a:r>
                <a:rPr lang="en-US" sz="2200" baseline="-25000">
                  <a:sym typeface="Symbol" pitchFamily="18" charset="2"/>
                </a:rPr>
                <a:t>A1,A2,..Ak</a:t>
              </a:r>
              <a:r>
                <a:rPr lang="en-US" sz="2200">
                  <a:sym typeface="Symbol" pitchFamily="18" charset="2"/>
                </a:rPr>
                <a:t>(R))  </a:t>
              </a:r>
            </a:p>
          </p:txBody>
        </p:sp>
      </p:grpSp>
      <p:sp>
        <p:nvSpPr>
          <p:cNvPr id="24" name="TextBox 23"/>
          <p:cNvSpPr txBox="1"/>
          <p:nvPr/>
        </p:nvSpPr>
        <p:spPr>
          <a:xfrm>
            <a:off x="4191000" y="5410200"/>
            <a:ext cx="533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a:t>?</a:t>
            </a:r>
            <a:endParaRPr lang="vi-VN" sz="2400" b="1"/>
          </a:p>
        </p:txBody>
      </p:sp>
      <p:sp>
        <p:nvSpPr>
          <p:cNvPr id="25" name="TextBox 24"/>
          <p:cNvSpPr txBox="1"/>
          <p:nvPr/>
        </p:nvSpPr>
        <p:spPr>
          <a:xfrm flipV="1">
            <a:off x="4267200" y="5410200"/>
            <a:ext cx="304800" cy="457200"/>
          </a:xfrm>
          <a:prstGeom prst="rect">
            <a:avLst/>
          </a:prstGeom>
          <a:noFill/>
        </p:spPr>
        <p:txBody>
          <a:bodyPr wrap="square" rtlCol="0">
            <a:spAutoFit/>
          </a:bodyPr>
          <a:lstStyle/>
          <a:p>
            <a:r>
              <a:rPr lang="vi-VN" sz="2400" b="1">
                <a:sym typeface="Symbol"/>
              </a:rPr>
              <a:t></a:t>
            </a:r>
            <a:endParaRPr lang="vi-VN" sz="2400" b="1"/>
          </a:p>
        </p:txBody>
      </p:sp>
      <p:sp>
        <p:nvSpPr>
          <p:cNvPr id="26" name="Text Box 61"/>
          <p:cNvSpPr txBox="1">
            <a:spLocks noChangeArrowheads="1"/>
          </p:cNvSpPr>
          <p:nvPr/>
        </p:nvSpPr>
        <p:spPr bwMode="auto">
          <a:xfrm>
            <a:off x="6324600" y="1905000"/>
            <a:ext cx="1905000" cy="400110"/>
          </a:xfrm>
          <a:prstGeom prst="rect">
            <a:avLst/>
          </a:prstGeom>
          <a:noFill/>
          <a:ln w="12700" algn="ctr">
            <a:noFill/>
            <a:miter lim="800000"/>
            <a:headEnd/>
            <a:tailEnd/>
          </a:ln>
        </p:spPr>
        <p:txBody>
          <a:bodyPr>
            <a:spAutoFit/>
          </a:bodyPr>
          <a:lstStyle/>
          <a:p>
            <a:r>
              <a:rPr lang="en-US" sz="2000">
                <a:sym typeface="Symbol" pitchFamily="18" charset="2"/>
              </a:rPr>
              <a:t>với X </a:t>
            </a:r>
            <a:r>
              <a:rPr lang="en-US" sz="2000">
                <a:sym typeface="Symbol"/>
              </a:rPr>
              <a:t> Y</a:t>
            </a:r>
            <a:endParaRPr lang="en-US" sz="22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7012">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1+#ppt_w/2"/>
                                          </p:val>
                                        </p:tav>
                                        <p:tav tm="100000">
                                          <p:val>
                                            <p:strVal val="#ppt_x"/>
                                          </p:val>
                                        </p:tav>
                                      </p:tavLst>
                                    </p:anim>
                                    <p:anim calcmode="lin" valueType="num">
                                      <p:cBhvr additive="base">
                                        <p:cTn id="27"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ox(i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0" grpId="0"/>
      <p:bldP spid="24" grpId="0" animBg="1"/>
      <p:bldP spid="24" grpId="1" animBg="1"/>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381000" y="762000"/>
            <a:ext cx="8229600" cy="620712"/>
          </a:xfrm>
        </p:spPr>
        <p:txBody>
          <a:bodyPr/>
          <a:lstStyle/>
          <a:p>
            <a:r>
              <a:rPr lang="en-US" sz="2400" i="1"/>
              <a:t>Ví dụ 3</a:t>
            </a:r>
          </a:p>
        </p:txBody>
      </p:sp>
      <p:sp>
        <p:nvSpPr>
          <p:cNvPr id="33795" name="Rectangle 4"/>
          <p:cNvSpPr>
            <a:spLocks noGrp="1" noChangeArrowheads="1"/>
          </p:cNvSpPr>
          <p:nvPr>
            <p:ph idx="1"/>
          </p:nvPr>
        </p:nvSpPr>
        <p:spPr>
          <a:xfrm>
            <a:off x="304800" y="1676400"/>
            <a:ext cx="8305800" cy="3810000"/>
          </a:xfrm>
        </p:spPr>
        <p:txBody>
          <a:bodyPr/>
          <a:lstStyle/>
          <a:p>
            <a:r>
              <a:rPr lang="en-US"/>
              <a:t>Cho biết họ tên và lương của các nhân viên trong NHANVIEN</a:t>
            </a:r>
          </a:p>
          <a:p>
            <a:pPr lvl="1"/>
            <a:r>
              <a:rPr lang="en-US"/>
              <a:t>Quan hệ: NHANVIEN</a:t>
            </a:r>
          </a:p>
          <a:p>
            <a:pPr lvl="1"/>
            <a:r>
              <a:rPr lang="en-US"/>
              <a:t>Thuộc tính: HONV, TENNV, LUONG</a:t>
            </a:r>
          </a:p>
          <a:p>
            <a:pPr lvl="1"/>
            <a:endParaRPr lang="en-US"/>
          </a:p>
        </p:txBody>
      </p:sp>
      <p:sp>
        <p:nvSpPr>
          <p:cNvPr id="5" name="Date Placeholder 3"/>
          <p:cNvSpPr>
            <a:spLocks noGrp="1"/>
          </p:cNvSpPr>
          <p:nvPr>
            <p:ph type="dt" sz="quarter" idx="10"/>
          </p:nvPr>
        </p:nvSpPr>
        <p:spPr/>
        <p:txBody>
          <a:bodyPr/>
          <a:lstStyle/>
          <a:p>
            <a:pPr>
              <a:defRPr/>
            </a:pPr>
            <a:fld id="{BE2929EB-BEE3-4F96-9F00-14A523704D10}"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719AE475-DAE6-42BC-BC98-D5F03A6AE00C}" type="slidenum">
              <a:rPr lang="en-US" altLang="en-US"/>
              <a:pPr>
                <a:defRPr/>
              </a:pPr>
              <a:t>37</a:t>
            </a:fld>
            <a:endParaRPr lang="en-US" altLang="en-US"/>
          </a:p>
        </p:txBody>
      </p:sp>
      <p:sp>
        <p:nvSpPr>
          <p:cNvPr id="410683" name="Text Box 59"/>
          <p:cNvSpPr txBox="1">
            <a:spLocks noChangeArrowheads="1"/>
          </p:cNvSpPr>
          <p:nvPr/>
        </p:nvSpPr>
        <p:spPr bwMode="auto">
          <a:xfrm>
            <a:off x="762000" y="3565525"/>
            <a:ext cx="6781800" cy="701675"/>
          </a:xfrm>
          <a:prstGeom prst="rect">
            <a:avLst/>
          </a:prstGeom>
          <a:noFill/>
          <a:ln w="12700" algn="ctr">
            <a:noFill/>
            <a:miter lim="800000"/>
            <a:headEnd/>
            <a:tailEnd/>
          </a:ln>
        </p:spPr>
        <p:txBody>
          <a:bodyPr>
            <a:spAutoFit/>
          </a:bodyPr>
          <a:lstStyle/>
          <a:p>
            <a:r>
              <a:rPr lang="en-US" sz="4000">
                <a:solidFill>
                  <a:srgbClr val="FF3333"/>
                </a:solidFill>
                <a:sym typeface="Symbol" pitchFamily="18" charset="2"/>
              </a:rPr>
              <a:t></a:t>
            </a:r>
            <a:r>
              <a:rPr lang="en-US" sz="2200" baseline="-25000">
                <a:solidFill>
                  <a:srgbClr val="FF3333"/>
                </a:solidFill>
                <a:sym typeface="Symbol" pitchFamily="18" charset="2"/>
              </a:rPr>
              <a:t>HONV, TENNV, LUONG</a:t>
            </a:r>
            <a:r>
              <a:rPr lang="en-US" sz="2200">
                <a:solidFill>
                  <a:srgbClr val="FF3333"/>
                </a:solidFill>
                <a:sym typeface="Symbol" pitchFamily="18" charset="2"/>
              </a:rPr>
              <a:t>(NHANVIEN) </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0683"/>
                                        </p:tgtEl>
                                        <p:attrNameLst>
                                          <p:attrName>style.visibility</p:attrName>
                                        </p:attrNameLst>
                                      </p:cBhvr>
                                      <p:to>
                                        <p:strVal val="visible"/>
                                      </p:to>
                                    </p:set>
                                    <p:anim calcmode="lin" valueType="num">
                                      <p:cBhvr additive="base">
                                        <p:cTn id="7" dur="500" fill="hold"/>
                                        <p:tgtEl>
                                          <p:spTgt spid="410683"/>
                                        </p:tgtEl>
                                        <p:attrNameLst>
                                          <p:attrName>ppt_x</p:attrName>
                                        </p:attrNameLst>
                                      </p:cBhvr>
                                      <p:tavLst>
                                        <p:tav tm="0">
                                          <p:val>
                                            <p:strVal val="1+#ppt_w/2"/>
                                          </p:val>
                                        </p:tav>
                                        <p:tav tm="100000">
                                          <p:val>
                                            <p:strVal val="#ppt_x"/>
                                          </p:val>
                                        </p:tav>
                                      </p:tavLst>
                                    </p:anim>
                                    <p:anim calcmode="lin" valueType="num">
                                      <p:cBhvr additive="base">
                                        <p:cTn id="8" dur="500" fill="hold"/>
                                        <p:tgtEl>
                                          <p:spTgt spid="410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762000"/>
            <a:ext cx="8229600" cy="620712"/>
          </a:xfrm>
        </p:spPr>
        <p:txBody>
          <a:bodyPr/>
          <a:lstStyle/>
          <a:p>
            <a:r>
              <a:rPr lang="en-US" sz="2400" i="1"/>
              <a:t>Ví dụ 4: </a:t>
            </a:r>
          </a:p>
        </p:txBody>
      </p:sp>
      <p:sp>
        <p:nvSpPr>
          <p:cNvPr id="34819" name="Rectangle 3"/>
          <p:cNvSpPr>
            <a:spLocks noGrp="1" noChangeArrowheads="1"/>
          </p:cNvSpPr>
          <p:nvPr>
            <p:ph idx="1"/>
          </p:nvPr>
        </p:nvSpPr>
        <p:spPr>
          <a:xfrm>
            <a:off x="381000" y="1524000"/>
            <a:ext cx="8305800" cy="4419600"/>
          </a:xfrm>
        </p:spPr>
        <p:txBody>
          <a:bodyPr/>
          <a:lstStyle/>
          <a:p>
            <a:r>
              <a:rPr lang="en-US"/>
              <a:t>Cho biết mã nhân viên có tham gia vào dự án nào đó hoặc có thân nhân</a:t>
            </a:r>
          </a:p>
          <a:p>
            <a:pPr lvl="2">
              <a:buNone/>
            </a:pPr>
            <a:r>
              <a:rPr lang="en-US" sz="2400"/>
              <a:t>NV_DEAN(Manv,Madean,Sogio)</a:t>
            </a:r>
          </a:p>
          <a:p>
            <a:pPr lvl="2">
              <a:buNone/>
            </a:pPr>
            <a:r>
              <a:rPr lang="en-US" sz="2400"/>
              <a:t>THANNHAN(Manv,Hoten, Gt)</a:t>
            </a:r>
            <a:endParaRPr lang="en-US"/>
          </a:p>
          <a:p>
            <a:pPr lvl="1"/>
            <a:endParaRPr lang="en-US"/>
          </a:p>
          <a:p>
            <a:pPr lvl="1"/>
            <a:r>
              <a:rPr lang="en-US"/>
              <a:t>  </a:t>
            </a:r>
          </a:p>
        </p:txBody>
      </p:sp>
      <p:sp>
        <p:nvSpPr>
          <p:cNvPr id="7" name="Date Placeholder 3"/>
          <p:cNvSpPr>
            <a:spLocks noGrp="1"/>
          </p:cNvSpPr>
          <p:nvPr>
            <p:ph type="dt" sz="quarter" idx="10"/>
          </p:nvPr>
        </p:nvSpPr>
        <p:spPr/>
        <p:txBody>
          <a:bodyPr/>
          <a:lstStyle/>
          <a:p>
            <a:pPr>
              <a:defRPr/>
            </a:pPr>
            <a:fld id="{A6AE7857-7BFD-4086-AB80-76C1AFA0C57A}" type="datetime12">
              <a:rPr lang="vi-VN" altLang="en-US" smtClean="0"/>
              <a:pPr>
                <a:defRPr/>
              </a:pPr>
              <a:t>07:10</a:t>
            </a:fld>
            <a:endParaRPr lang="en-US" altLang="en-US"/>
          </a:p>
        </p:txBody>
      </p:sp>
      <p:sp>
        <p:nvSpPr>
          <p:cNvPr id="9" name="Slide Number Placeholder 5"/>
          <p:cNvSpPr>
            <a:spLocks noGrp="1"/>
          </p:cNvSpPr>
          <p:nvPr>
            <p:ph type="sldNum" sz="quarter" idx="12"/>
          </p:nvPr>
        </p:nvSpPr>
        <p:spPr/>
        <p:txBody>
          <a:bodyPr/>
          <a:lstStyle/>
          <a:p>
            <a:pPr>
              <a:defRPr/>
            </a:pPr>
            <a:fld id="{71A96795-E93A-4F97-887A-853E091E780A}" type="slidenum">
              <a:rPr lang="en-US" altLang="en-US"/>
              <a:pPr>
                <a:defRPr/>
              </a:pPr>
              <a:t>38</a:t>
            </a:fld>
            <a:endParaRPr lang="en-US" altLang="en-US"/>
          </a:p>
        </p:txBody>
      </p:sp>
      <p:sp>
        <p:nvSpPr>
          <p:cNvPr id="429062" name="Text Box 6"/>
          <p:cNvSpPr txBox="1">
            <a:spLocks noChangeArrowheads="1"/>
          </p:cNvSpPr>
          <p:nvPr/>
        </p:nvSpPr>
        <p:spPr bwMode="auto">
          <a:xfrm>
            <a:off x="762000" y="3733800"/>
            <a:ext cx="678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Manv</a:t>
            </a:r>
            <a:r>
              <a:rPr lang="en-US" sz="2200">
                <a:sym typeface="Symbol" pitchFamily="18" charset="2"/>
              </a:rPr>
              <a:t>(NV_DEAN) </a:t>
            </a:r>
          </a:p>
        </p:txBody>
      </p:sp>
      <p:sp>
        <p:nvSpPr>
          <p:cNvPr id="429063" name="Text Box 7"/>
          <p:cNvSpPr txBox="1">
            <a:spLocks noChangeArrowheads="1"/>
          </p:cNvSpPr>
          <p:nvPr/>
        </p:nvSpPr>
        <p:spPr bwMode="auto">
          <a:xfrm>
            <a:off x="838200" y="4419600"/>
            <a:ext cx="678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Manv</a:t>
            </a:r>
            <a:r>
              <a:rPr lang="en-US" sz="2200">
                <a:sym typeface="Symbol" pitchFamily="18" charset="2"/>
              </a:rPr>
              <a:t>(THANNHAN) </a:t>
            </a:r>
          </a:p>
        </p:txBody>
      </p:sp>
      <p:sp>
        <p:nvSpPr>
          <p:cNvPr id="429064" name="Text Box 8"/>
          <p:cNvSpPr txBox="1">
            <a:spLocks noChangeArrowheads="1"/>
          </p:cNvSpPr>
          <p:nvPr/>
        </p:nvSpPr>
        <p:spPr bwMode="auto">
          <a:xfrm>
            <a:off x="685800" y="5181600"/>
            <a:ext cx="7924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Manv</a:t>
            </a:r>
            <a:r>
              <a:rPr lang="en-US" sz="2200">
                <a:sym typeface="Symbol" pitchFamily="18" charset="2"/>
              </a:rPr>
              <a:t>(NV_DEAN) </a:t>
            </a:r>
            <a:r>
              <a:rPr lang="en-US" b="1">
                <a:sym typeface="Symbol" pitchFamily="18" charset="2"/>
              </a:rPr>
              <a:t></a:t>
            </a:r>
            <a:r>
              <a:rPr lang="en-US">
                <a:sym typeface="Symbol" pitchFamily="18" charset="2"/>
              </a:rPr>
              <a:t> </a:t>
            </a:r>
            <a:r>
              <a:rPr lang="en-US" sz="3600">
                <a:sym typeface="Symbol" pitchFamily="18" charset="2"/>
              </a:rPr>
              <a:t></a:t>
            </a:r>
            <a:r>
              <a:rPr lang="en-US" baseline="-25000">
                <a:sym typeface="Symbol" pitchFamily="18" charset="2"/>
              </a:rPr>
              <a:t>Manv</a:t>
            </a:r>
            <a:r>
              <a:rPr lang="en-US" sz="2200">
                <a:sym typeface="Symbol" pitchFamily="18" charset="2"/>
              </a:rPr>
              <a:t>(THANNHAN)</a:t>
            </a:r>
          </a:p>
        </p:txBody>
      </p:sp>
      <p:sp>
        <p:nvSpPr>
          <p:cNvPr id="10" name="Footer Placeholder 9"/>
          <p:cNvSpPr>
            <a:spLocks noGrp="1"/>
          </p:cNvSpPr>
          <p:nvPr>
            <p:ph type="ftr" sz="quarter" idx="11"/>
          </p:nvPr>
        </p:nvSpPr>
        <p:spPr/>
        <p:txBody>
          <a:bodyPr/>
          <a:lstStyle/>
          <a:p>
            <a:pPr>
              <a:defRPr/>
            </a:pPr>
            <a:r>
              <a:rPr lang="en-US" altLang="en-US"/>
              <a:t>Khoa CNTT</a:t>
            </a:r>
          </a:p>
        </p:txBody>
      </p:sp>
      <p:grpSp>
        <p:nvGrpSpPr>
          <p:cNvPr id="11" name="Group 86"/>
          <p:cNvGrpSpPr/>
          <p:nvPr/>
        </p:nvGrpSpPr>
        <p:grpSpPr>
          <a:xfrm>
            <a:off x="0" y="152400"/>
            <a:ext cx="9144000" cy="533399"/>
            <a:chOff x="0" y="152400"/>
            <a:chExt cx="9144000" cy="533399"/>
          </a:xfrm>
        </p:grpSpPr>
        <p:pic>
          <p:nvPicPr>
            <p:cNvPr id="12"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3" name="TextBox 12"/>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4" name="TextBox 13"/>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9062"/>
                                        </p:tgtEl>
                                        <p:attrNameLst>
                                          <p:attrName>style.visibility</p:attrName>
                                        </p:attrNameLst>
                                      </p:cBhvr>
                                      <p:to>
                                        <p:strVal val="visible"/>
                                      </p:to>
                                    </p:set>
                                    <p:anim calcmode="lin" valueType="num">
                                      <p:cBhvr additive="base">
                                        <p:cTn id="7" dur="500" fill="hold"/>
                                        <p:tgtEl>
                                          <p:spTgt spid="429062"/>
                                        </p:tgtEl>
                                        <p:attrNameLst>
                                          <p:attrName>ppt_x</p:attrName>
                                        </p:attrNameLst>
                                      </p:cBhvr>
                                      <p:tavLst>
                                        <p:tav tm="0">
                                          <p:val>
                                            <p:strVal val="1+#ppt_w/2"/>
                                          </p:val>
                                        </p:tav>
                                        <p:tav tm="100000">
                                          <p:val>
                                            <p:strVal val="#ppt_x"/>
                                          </p:val>
                                        </p:tav>
                                      </p:tavLst>
                                    </p:anim>
                                    <p:anim calcmode="lin" valueType="num">
                                      <p:cBhvr additive="base">
                                        <p:cTn id="8" dur="500" fill="hold"/>
                                        <p:tgtEl>
                                          <p:spTgt spid="4290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9063"/>
                                        </p:tgtEl>
                                        <p:attrNameLst>
                                          <p:attrName>style.visibility</p:attrName>
                                        </p:attrNameLst>
                                      </p:cBhvr>
                                      <p:to>
                                        <p:strVal val="visible"/>
                                      </p:to>
                                    </p:set>
                                    <p:anim calcmode="lin" valueType="num">
                                      <p:cBhvr additive="base">
                                        <p:cTn id="13" dur="500" fill="hold"/>
                                        <p:tgtEl>
                                          <p:spTgt spid="429063"/>
                                        </p:tgtEl>
                                        <p:attrNameLst>
                                          <p:attrName>ppt_x</p:attrName>
                                        </p:attrNameLst>
                                      </p:cBhvr>
                                      <p:tavLst>
                                        <p:tav tm="0">
                                          <p:val>
                                            <p:strVal val="1+#ppt_w/2"/>
                                          </p:val>
                                        </p:tav>
                                        <p:tav tm="100000">
                                          <p:val>
                                            <p:strVal val="#ppt_x"/>
                                          </p:val>
                                        </p:tav>
                                      </p:tavLst>
                                    </p:anim>
                                    <p:anim calcmode="lin" valueType="num">
                                      <p:cBhvr additive="base">
                                        <p:cTn id="14" dur="500" fill="hold"/>
                                        <p:tgtEl>
                                          <p:spTgt spid="4290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29064"/>
                                        </p:tgtEl>
                                        <p:attrNameLst>
                                          <p:attrName>style.visibility</p:attrName>
                                        </p:attrNameLst>
                                      </p:cBhvr>
                                      <p:to>
                                        <p:strVal val="visible"/>
                                      </p:to>
                                    </p:set>
                                    <p:anim calcmode="lin" valueType="num">
                                      <p:cBhvr additive="base">
                                        <p:cTn id="19" dur="500" fill="hold"/>
                                        <p:tgtEl>
                                          <p:spTgt spid="429064"/>
                                        </p:tgtEl>
                                        <p:attrNameLst>
                                          <p:attrName>ppt_x</p:attrName>
                                        </p:attrNameLst>
                                      </p:cBhvr>
                                      <p:tavLst>
                                        <p:tav tm="0">
                                          <p:val>
                                            <p:strVal val="1+#ppt_w/2"/>
                                          </p:val>
                                        </p:tav>
                                        <p:tav tm="100000">
                                          <p:val>
                                            <p:strVal val="#ppt_x"/>
                                          </p:val>
                                        </p:tav>
                                      </p:tavLst>
                                    </p:anim>
                                    <p:anim calcmode="lin" valueType="num">
                                      <p:cBhvr additive="base">
                                        <p:cTn id="20" dur="500" fill="hold"/>
                                        <p:tgtEl>
                                          <p:spTgt spid="429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2" grpId="0"/>
      <p:bldP spid="429063" grpId="0"/>
      <p:bldP spid="4290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685800"/>
            <a:ext cx="8229600" cy="620712"/>
          </a:xfrm>
        </p:spPr>
        <p:txBody>
          <a:bodyPr/>
          <a:lstStyle/>
          <a:p>
            <a:r>
              <a:rPr lang="en-US" sz="2400" i="1"/>
              <a:t>Ví dụ 5:</a:t>
            </a:r>
            <a:r>
              <a:rPr lang="en-US" sz="2400"/>
              <a:t>Cho biết mã nhân viên có thân nhân và có tham gia đề án</a:t>
            </a:r>
            <a:endParaRPr lang="en-US" sz="2400" i="1"/>
          </a:p>
        </p:txBody>
      </p:sp>
      <p:sp>
        <p:nvSpPr>
          <p:cNvPr id="35843" name="Rectangle 3"/>
          <p:cNvSpPr>
            <a:spLocks noGrp="1" noChangeArrowheads="1"/>
          </p:cNvSpPr>
          <p:nvPr>
            <p:ph idx="1"/>
          </p:nvPr>
        </p:nvSpPr>
        <p:spPr>
          <a:xfrm>
            <a:off x="381000" y="1752600"/>
            <a:ext cx="8305800" cy="2667000"/>
          </a:xfrm>
        </p:spPr>
        <p:txBody>
          <a:bodyPr/>
          <a:lstStyle/>
          <a:p>
            <a:pPr lvl="1"/>
            <a:endParaRPr lang="en-US"/>
          </a:p>
          <a:p>
            <a:pPr lvl="1"/>
            <a:endParaRPr lang="en-US"/>
          </a:p>
        </p:txBody>
      </p:sp>
      <p:sp>
        <p:nvSpPr>
          <p:cNvPr id="4" name="Date Placeholder 3"/>
          <p:cNvSpPr>
            <a:spLocks noGrp="1"/>
          </p:cNvSpPr>
          <p:nvPr>
            <p:ph type="dt" sz="quarter" idx="10"/>
          </p:nvPr>
        </p:nvSpPr>
        <p:spPr/>
        <p:txBody>
          <a:bodyPr/>
          <a:lstStyle/>
          <a:p>
            <a:pPr>
              <a:defRPr/>
            </a:pPr>
            <a:fld id="{42B3A6AD-5B0F-484B-811D-3D5E32FED08A}"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11D7B88D-18A4-43E4-96F5-C933DC5157DA}" type="slidenum">
              <a:rPr lang="en-US" altLang="en-US"/>
              <a:pPr>
                <a:defRPr/>
              </a:pPr>
              <a:t>39</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
        <p:nvSpPr>
          <p:cNvPr id="8" name="Text Box 8"/>
          <p:cNvSpPr txBox="1">
            <a:spLocks noChangeArrowheads="1"/>
          </p:cNvSpPr>
          <p:nvPr/>
        </p:nvSpPr>
        <p:spPr bwMode="auto">
          <a:xfrm>
            <a:off x="457200" y="2895600"/>
            <a:ext cx="7924800" cy="769441"/>
          </a:xfrm>
          <a:prstGeom prst="rect">
            <a:avLst/>
          </a:prstGeom>
          <a:noFill/>
          <a:ln w="12700" algn="ctr">
            <a:noFill/>
            <a:miter lim="800000"/>
            <a:headEnd/>
            <a:tailEnd/>
          </a:ln>
        </p:spPr>
        <p:txBody>
          <a:bodyPr>
            <a:spAutoFit/>
          </a:bodyPr>
          <a:lstStyle/>
          <a:p>
            <a:r>
              <a:rPr lang="en-US" sz="4400">
                <a:sym typeface="Symbol" pitchFamily="18" charset="2"/>
              </a:rPr>
              <a:t></a:t>
            </a:r>
            <a:r>
              <a:rPr lang="en-US" sz="2400" baseline="-25000">
                <a:sym typeface="Symbol" pitchFamily="18" charset="2"/>
              </a:rPr>
              <a:t>Manv</a:t>
            </a:r>
            <a:r>
              <a:rPr lang="en-US" sz="2400">
                <a:sym typeface="Symbol" pitchFamily="18" charset="2"/>
              </a:rPr>
              <a:t>(NV_DEAN) </a:t>
            </a:r>
            <a:r>
              <a:rPr lang="en-US" sz="2000" b="1">
                <a:sym typeface="Symbol" pitchFamily="18" charset="2"/>
              </a:rPr>
              <a:t></a:t>
            </a:r>
            <a:r>
              <a:rPr lang="en-US" sz="2000">
                <a:sym typeface="Symbol" pitchFamily="18" charset="2"/>
              </a:rPr>
              <a:t> </a:t>
            </a:r>
            <a:r>
              <a:rPr lang="en-US" sz="4000">
                <a:sym typeface="Symbol" pitchFamily="18" charset="2"/>
              </a:rPr>
              <a:t></a:t>
            </a:r>
            <a:r>
              <a:rPr lang="en-US" sz="2000" baseline="-25000">
                <a:sym typeface="Symbol" pitchFamily="18" charset="2"/>
              </a:rPr>
              <a:t>Manv</a:t>
            </a:r>
            <a:r>
              <a:rPr lang="en-US" sz="2400">
                <a:sym typeface="Symbol" pitchFamily="18" charset="2"/>
              </a:rPr>
              <a:t>(THANNHAN)</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85800"/>
            <a:ext cx="8229600" cy="620712"/>
          </a:xfrm>
        </p:spPr>
        <p:txBody>
          <a:bodyPr/>
          <a:lstStyle/>
          <a:p>
            <a:r>
              <a:rPr lang="en-US" sz="2800" b="1"/>
              <a:t>Giới thiệu</a:t>
            </a:r>
          </a:p>
        </p:txBody>
      </p:sp>
      <p:sp>
        <p:nvSpPr>
          <p:cNvPr id="306179" name="Rectangle 3"/>
          <p:cNvSpPr>
            <a:spLocks noGrp="1" noChangeArrowheads="1"/>
          </p:cNvSpPr>
          <p:nvPr>
            <p:ph idx="1"/>
          </p:nvPr>
        </p:nvSpPr>
        <p:spPr>
          <a:xfrm>
            <a:off x="533400" y="1219200"/>
            <a:ext cx="8229600" cy="609600"/>
          </a:xfrm>
        </p:spPr>
        <p:txBody>
          <a:bodyPr>
            <a:normAutofit/>
          </a:bodyPr>
          <a:lstStyle/>
          <a:p>
            <a:pPr marL="274320" indent="-274320" fontAlgn="auto">
              <a:spcAft>
                <a:spcPts val="0"/>
              </a:spcAft>
              <a:buClr>
                <a:schemeClr val="accent3"/>
              </a:buClr>
              <a:buNone/>
              <a:defRPr/>
            </a:pPr>
            <a:r>
              <a:rPr lang="en-US"/>
              <a:t>	</a:t>
            </a:r>
            <a:r>
              <a:rPr lang="en-US" sz="1800"/>
              <a:t>Xét một số xử lý trên quan hệ SINHVIEN, SV_DIEM</a:t>
            </a:r>
            <a:endParaRPr lang="en-US"/>
          </a:p>
          <a:p>
            <a:pPr marL="274320" indent="-274320" fontAlgn="auto">
              <a:spcAft>
                <a:spcPts val="0"/>
              </a:spcAft>
              <a:buClr>
                <a:schemeClr val="accent3"/>
              </a:buClr>
              <a:buFont typeface="Wingdings 2"/>
              <a:buChar char=""/>
              <a:defRPr/>
            </a:pPr>
            <a:endParaRPr lang="en-US"/>
          </a:p>
          <a:p>
            <a:pPr marL="274320" indent="-274320" fontAlgn="auto">
              <a:spcAft>
                <a:spcPts val="0"/>
              </a:spcAft>
              <a:buClr>
                <a:schemeClr val="accent3"/>
              </a:buClr>
              <a:buFont typeface="Wingdings 2"/>
              <a:buChar char=""/>
              <a:defRPr/>
            </a:pPr>
            <a:endParaRPr lang="en-US"/>
          </a:p>
        </p:txBody>
      </p:sp>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4</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93" name="TextBox 92"/>
          <p:cNvSpPr txBox="1"/>
          <p:nvPr/>
        </p:nvSpPr>
        <p:spPr>
          <a:xfrm>
            <a:off x="533400" y="1676400"/>
            <a:ext cx="1828800" cy="369332"/>
          </a:xfrm>
          <a:prstGeom prst="rect">
            <a:avLst/>
          </a:prstGeom>
          <a:noFill/>
        </p:spPr>
        <p:txBody>
          <a:bodyPr wrap="square" rtlCol="0">
            <a:spAutoFit/>
          </a:bodyPr>
          <a:lstStyle/>
          <a:p>
            <a:r>
              <a:rPr lang="en-US"/>
              <a:t>BANGDIEM</a:t>
            </a:r>
            <a:endParaRPr lang="vi-VN"/>
          </a:p>
        </p:txBody>
      </p:sp>
      <p:graphicFrame>
        <p:nvGraphicFramePr>
          <p:cNvPr id="96" name="Table 95"/>
          <p:cNvGraphicFramePr>
            <a:graphicFrameLocks noGrp="1"/>
          </p:cNvGraphicFramePr>
          <p:nvPr/>
        </p:nvGraphicFramePr>
        <p:xfrm>
          <a:off x="1600200" y="2133601"/>
          <a:ext cx="6172199" cy="4191001"/>
        </p:xfrm>
        <a:graphic>
          <a:graphicData uri="http://schemas.openxmlformats.org/drawingml/2006/table">
            <a:tbl>
              <a:tblPr>
                <a:tableStyleId>{35758FB7-9AC5-4552-8A53-C91805E547FA}</a:tableStyleId>
              </a:tblPr>
              <a:tblGrid>
                <a:gridCol w="1014494">
                  <a:extLst>
                    <a:ext uri="{9D8B030D-6E8A-4147-A177-3AD203B41FA5}">
                      <a16:colId xmlns:a16="http://schemas.microsoft.com/office/drawing/2014/main" val="20000"/>
                    </a:ext>
                  </a:extLst>
                </a:gridCol>
                <a:gridCol w="1081490">
                  <a:extLst>
                    <a:ext uri="{9D8B030D-6E8A-4147-A177-3AD203B41FA5}">
                      <a16:colId xmlns:a16="http://schemas.microsoft.com/office/drawing/2014/main" val="20001"/>
                    </a:ext>
                  </a:extLst>
                </a:gridCol>
                <a:gridCol w="1014494">
                  <a:extLst>
                    <a:ext uri="{9D8B030D-6E8A-4147-A177-3AD203B41FA5}">
                      <a16:colId xmlns:a16="http://schemas.microsoft.com/office/drawing/2014/main" val="20002"/>
                    </a:ext>
                  </a:extLst>
                </a:gridCol>
                <a:gridCol w="1014494">
                  <a:extLst>
                    <a:ext uri="{9D8B030D-6E8A-4147-A177-3AD203B41FA5}">
                      <a16:colId xmlns:a16="http://schemas.microsoft.com/office/drawing/2014/main" val="20003"/>
                    </a:ext>
                  </a:extLst>
                </a:gridCol>
                <a:gridCol w="1300250">
                  <a:extLst>
                    <a:ext uri="{9D8B030D-6E8A-4147-A177-3AD203B41FA5}">
                      <a16:colId xmlns:a16="http://schemas.microsoft.com/office/drawing/2014/main" val="20004"/>
                    </a:ext>
                  </a:extLst>
                </a:gridCol>
                <a:gridCol w="746977">
                  <a:extLst>
                    <a:ext uri="{9D8B030D-6E8A-4147-A177-3AD203B41FA5}">
                      <a16:colId xmlns:a16="http://schemas.microsoft.com/office/drawing/2014/main" val="20005"/>
                    </a:ext>
                  </a:extLst>
                </a:gridCol>
              </a:tblGrid>
              <a:tr h="486871">
                <a:tc>
                  <a:txBody>
                    <a:bodyPr/>
                    <a:lstStyle/>
                    <a:p>
                      <a:pPr algn="ctr">
                        <a:lnSpc>
                          <a:spcPct val="115000"/>
                        </a:lnSpc>
                        <a:spcAft>
                          <a:spcPts val="0"/>
                        </a:spcAft>
                      </a:pPr>
                      <a:r>
                        <a:rPr lang="en-US" sz="1800" b="1"/>
                        <a:t>Masv</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Ho</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Dem</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t>Ten</a:t>
                      </a:r>
                      <a:endParaRPr lang="vi-VN" sz="1800" b="1">
                        <a:latin typeface="Arial"/>
                        <a:ea typeface="Arial"/>
                        <a:cs typeface="Times New Roman"/>
                      </a:endParaRPr>
                    </a:p>
                  </a:txBody>
                  <a:tcPr marL="68580" marR="68580" marT="0" marB="0" anchor="ctr"/>
                </a:tc>
                <a:tc>
                  <a:txBody>
                    <a:bodyPr/>
                    <a:lstStyle/>
                    <a:p>
                      <a:pPr algn="ctr">
                        <a:lnSpc>
                          <a:spcPct val="115000"/>
                        </a:lnSpc>
                        <a:spcAft>
                          <a:spcPts val="0"/>
                        </a:spcAft>
                      </a:pPr>
                      <a:r>
                        <a:rPr lang="en-US" sz="1800" b="1">
                          <a:latin typeface="Times New Roman" pitchFamily="18" charset="0"/>
                          <a:cs typeface="Times New Roman" pitchFamily="18" charset="0"/>
                        </a:rPr>
                        <a:t>Mamon</a:t>
                      </a:r>
                      <a:endParaRPr lang="vi-VN" sz="1800" b="1">
                        <a:latin typeface="Times New Roman" pitchFamily="18" charset="0"/>
                        <a:ea typeface="Arial"/>
                        <a:cs typeface="Times New Roman" pitchFamily="18" charset="0"/>
                      </a:endParaRPr>
                    </a:p>
                  </a:txBody>
                  <a:tcPr marL="68580" marR="68580" marT="0" marB="0" anchor="ctr"/>
                </a:tc>
                <a:tc>
                  <a:txBody>
                    <a:bodyPr/>
                    <a:lstStyle/>
                    <a:p>
                      <a:pPr algn="ctr">
                        <a:lnSpc>
                          <a:spcPct val="115000"/>
                        </a:lnSpc>
                        <a:spcAft>
                          <a:spcPts val="0"/>
                        </a:spcAft>
                      </a:pPr>
                      <a:r>
                        <a:rPr lang="en-US" sz="1800" b="1"/>
                        <a:t>Diem</a:t>
                      </a:r>
                      <a:endParaRPr lang="vi-VN" sz="1800" b="1">
                        <a:latin typeface="Arial"/>
                        <a:ea typeface="Arial"/>
                        <a:cs typeface="Times New Roman"/>
                      </a:endParaRPr>
                    </a:p>
                  </a:txBody>
                  <a:tcPr marL="68580" marR="68580" marT="0" marB="0" anchor="ctr"/>
                </a:tc>
                <a:extLst>
                  <a:ext uri="{0D108BD9-81ED-4DB2-BD59-A6C34878D82A}">
                    <a16:rowId xmlns:a16="http://schemas.microsoft.com/office/drawing/2014/main" val="10000"/>
                  </a:ext>
                </a:extLst>
              </a:tr>
              <a:tr h="411570">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1"/>
                  </a:ext>
                </a:extLst>
              </a:tr>
              <a:tr h="411570">
                <a:tc>
                  <a:txBody>
                    <a:bodyPr/>
                    <a:lstStyle/>
                    <a:p>
                      <a:pPr algn="ctr">
                        <a:lnSpc>
                          <a:spcPct val="115000"/>
                        </a:lnSpc>
                        <a:spcAft>
                          <a:spcPts val="0"/>
                        </a:spcAft>
                      </a:pPr>
                      <a:r>
                        <a:rPr lang="en-US" sz="1800"/>
                        <a:t>T1</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Văn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An</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9</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2"/>
                  </a:ext>
                </a:extLst>
              </a:tr>
              <a:tr h="411570">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3"/>
                  </a:ext>
                </a:extLst>
              </a:tr>
              <a:tr h="411570">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3</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4"/>
                  </a:ext>
                </a:extLst>
              </a:tr>
              <a:tr h="411570">
                <a:tc>
                  <a:txBody>
                    <a:bodyPr/>
                    <a:lstStyle/>
                    <a:p>
                      <a:pPr algn="ctr">
                        <a:lnSpc>
                          <a:spcPct val="115000"/>
                        </a:lnSpc>
                        <a:spcAft>
                          <a:spcPts val="0"/>
                        </a:spcAft>
                      </a:pPr>
                      <a:r>
                        <a:rPr lang="en-US" sz="1800"/>
                        <a:t>T3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Trần</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Thị</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Hảo</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10</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5"/>
                  </a:ext>
                </a:extLst>
              </a:tr>
              <a:tr h="411570">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Int1002</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6"/>
                  </a:ext>
                </a:extLst>
              </a:tr>
              <a:tr h="411570">
                <a:tc>
                  <a:txBody>
                    <a:bodyPr/>
                    <a:lstStyle/>
                    <a:p>
                      <a:pPr algn="ctr">
                        <a:lnSpc>
                          <a:spcPct val="115000"/>
                        </a:lnSpc>
                        <a:spcAft>
                          <a:spcPts val="0"/>
                        </a:spcAft>
                      </a:pPr>
                      <a:r>
                        <a:rPr lang="en-US" sz="1800"/>
                        <a:t>C2</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Lê</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Đình</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Bắc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8</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7"/>
                  </a:ext>
                </a:extLst>
              </a:tr>
              <a:tr h="411570">
                <a:tc>
                  <a:txBody>
                    <a:bodyPr/>
                    <a:lstStyle/>
                    <a:p>
                      <a:pPr algn="ctr">
                        <a:lnSpc>
                          <a:spcPct val="115000"/>
                        </a:lnSpc>
                        <a:spcAft>
                          <a:spcPts val="0"/>
                        </a:spcAft>
                      </a:pPr>
                      <a:r>
                        <a:rPr lang="en-US" sz="1800"/>
                        <a:t>T4</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Vũ</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Đức</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Lâm</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Int1001</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7</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8"/>
                  </a:ext>
                </a:extLst>
              </a:tr>
              <a:tr h="411570">
                <a:tc>
                  <a:txBody>
                    <a:bodyPr/>
                    <a:lstStyle/>
                    <a:p>
                      <a:pPr algn="ctr">
                        <a:lnSpc>
                          <a:spcPct val="115000"/>
                        </a:lnSpc>
                        <a:spcAft>
                          <a:spcPts val="0"/>
                        </a:spcAft>
                      </a:pPr>
                      <a:r>
                        <a:rPr lang="en-US" sz="1800"/>
                        <a:t>C3</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Phạm</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Hải</a:t>
                      </a:r>
                      <a:endParaRPr lang="vi-VN" sz="1800">
                        <a:latin typeface="Arial"/>
                        <a:ea typeface="Arial"/>
                        <a:cs typeface="Times New Roman"/>
                      </a:endParaRPr>
                    </a:p>
                  </a:txBody>
                  <a:tcPr marL="68580" marR="68580" marT="0" marB="0"/>
                </a:tc>
                <a:tc>
                  <a:txBody>
                    <a:bodyPr/>
                    <a:lstStyle/>
                    <a:p>
                      <a:pPr>
                        <a:lnSpc>
                          <a:spcPct val="115000"/>
                        </a:lnSpc>
                        <a:spcAft>
                          <a:spcPts val="0"/>
                        </a:spcAft>
                      </a:pPr>
                      <a:r>
                        <a:rPr lang="en-US" sz="1800"/>
                        <a:t>Ngọc</a:t>
                      </a:r>
                      <a:endParaRPr lang="vi-VN" sz="1800">
                        <a:latin typeface="Arial"/>
                        <a:ea typeface="Arial"/>
                        <a:cs typeface="Times New Roman"/>
                      </a:endParaRPr>
                    </a:p>
                  </a:txBody>
                  <a:tcPr marL="68580" marR="68580" marT="0" marB="0"/>
                </a:tc>
                <a:tc>
                  <a:txBody>
                    <a:bodyPr/>
                    <a:lstStyle/>
                    <a:p>
                      <a:pPr algn="ctr">
                        <a:lnSpc>
                          <a:spcPct val="115000"/>
                        </a:lnSpc>
                        <a:spcAft>
                          <a:spcPts val="0"/>
                        </a:spcAft>
                      </a:pPr>
                      <a:r>
                        <a:rPr lang="en-US" sz="1800">
                          <a:latin typeface="Times New Roman" pitchFamily="18" charset="0"/>
                          <a:cs typeface="Times New Roman" pitchFamily="18" charset="0"/>
                        </a:rPr>
                        <a:t>Int1003</a:t>
                      </a:r>
                      <a:endParaRPr lang="vi-VN" sz="1800">
                        <a:latin typeface="Times New Roman" pitchFamily="18" charset="0"/>
                        <a:ea typeface="Arial"/>
                        <a:cs typeface="Times New Roman" pitchFamily="18" charset="0"/>
                      </a:endParaRPr>
                    </a:p>
                  </a:txBody>
                  <a:tcPr marL="68580" marR="68580" marT="0" marB="0"/>
                </a:tc>
                <a:tc>
                  <a:txBody>
                    <a:bodyPr/>
                    <a:lstStyle/>
                    <a:p>
                      <a:pPr algn="ctr">
                        <a:lnSpc>
                          <a:spcPct val="115000"/>
                        </a:lnSpc>
                        <a:spcAft>
                          <a:spcPts val="0"/>
                        </a:spcAft>
                      </a:pPr>
                      <a:r>
                        <a:rPr lang="en-US" sz="1800"/>
                        <a:t>6</a:t>
                      </a:r>
                      <a:endParaRPr lang="vi-VN" sz="1800">
                        <a:latin typeface="Arial"/>
                        <a:ea typeface="Arial"/>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1143000"/>
            <a:ext cx="8229600" cy="620712"/>
          </a:xfrm>
        </p:spPr>
        <p:txBody>
          <a:bodyPr/>
          <a:lstStyle/>
          <a:p>
            <a:r>
              <a:rPr lang="en-US" sz="2400" i="1"/>
              <a:t>Ví dụ 6 : </a:t>
            </a:r>
            <a:r>
              <a:rPr lang="en-US" sz="2400" b="1"/>
              <a:t>Cho biết mã nhân viên tham gia đề án, nhưng không có thân nhân nào</a:t>
            </a:r>
            <a:endParaRPr lang="en-US" sz="2400" b="1" i="1"/>
          </a:p>
        </p:txBody>
      </p:sp>
      <p:sp>
        <p:nvSpPr>
          <p:cNvPr id="36867" name="Rectangle 3"/>
          <p:cNvSpPr>
            <a:spLocks noGrp="1" noChangeArrowheads="1"/>
          </p:cNvSpPr>
          <p:nvPr>
            <p:ph idx="1"/>
          </p:nvPr>
        </p:nvSpPr>
        <p:spPr>
          <a:xfrm>
            <a:off x="381000" y="1676400"/>
            <a:ext cx="8305800" cy="1219200"/>
          </a:xfrm>
        </p:spPr>
        <p:txBody>
          <a:bodyPr/>
          <a:lstStyle/>
          <a:p>
            <a:pPr lvl="1"/>
            <a:endParaRPr lang="en-US"/>
          </a:p>
          <a:p>
            <a:pPr lvl="1"/>
            <a:endParaRPr lang="en-US"/>
          </a:p>
        </p:txBody>
      </p:sp>
      <p:sp>
        <p:nvSpPr>
          <p:cNvPr id="4" name="Date Placeholder 3"/>
          <p:cNvSpPr>
            <a:spLocks noGrp="1"/>
          </p:cNvSpPr>
          <p:nvPr>
            <p:ph type="dt" sz="quarter" idx="10"/>
          </p:nvPr>
        </p:nvSpPr>
        <p:spPr/>
        <p:txBody>
          <a:bodyPr/>
          <a:lstStyle/>
          <a:p>
            <a:pPr>
              <a:defRPr/>
            </a:pPr>
            <a:fld id="{7DEBED46-EF35-4FD6-8861-616D3C260EAD}"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DF74F15B-C8BA-483B-B57F-F9C3B63D0C81}" type="slidenum">
              <a:rPr lang="en-US" altLang="en-US"/>
              <a:pPr>
                <a:defRPr/>
              </a:pPr>
              <a:t>40</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
        <p:nvSpPr>
          <p:cNvPr id="8" name="Text Box 8"/>
          <p:cNvSpPr txBox="1">
            <a:spLocks noChangeArrowheads="1"/>
          </p:cNvSpPr>
          <p:nvPr/>
        </p:nvSpPr>
        <p:spPr bwMode="auto">
          <a:xfrm>
            <a:off x="609600" y="4953000"/>
            <a:ext cx="7924800" cy="769441"/>
          </a:xfrm>
          <a:prstGeom prst="rect">
            <a:avLst/>
          </a:prstGeom>
          <a:noFill/>
          <a:ln w="12700" algn="ctr">
            <a:noFill/>
            <a:miter lim="800000"/>
            <a:headEnd/>
            <a:tailEnd/>
          </a:ln>
        </p:spPr>
        <p:txBody>
          <a:bodyPr>
            <a:spAutoFit/>
          </a:bodyPr>
          <a:lstStyle/>
          <a:p>
            <a:r>
              <a:rPr lang="en-US" sz="4400" b="1">
                <a:sym typeface="Symbol" pitchFamily="18" charset="2"/>
              </a:rPr>
              <a:t></a:t>
            </a:r>
            <a:r>
              <a:rPr lang="en-US" sz="2400" b="1" baseline="-25000">
                <a:sym typeface="Symbol" pitchFamily="18" charset="2"/>
              </a:rPr>
              <a:t>Manv</a:t>
            </a:r>
            <a:r>
              <a:rPr lang="en-US" sz="2400" b="1">
                <a:sym typeface="Symbol" pitchFamily="18" charset="2"/>
              </a:rPr>
              <a:t>(NV_DEAN) </a:t>
            </a:r>
            <a:r>
              <a:rPr lang="en-US" sz="2000" b="1">
                <a:sym typeface="Symbol" pitchFamily="18" charset="2"/>
              </a:rPr>
              <a:t>- </a:t>
            </a:r>
            <a:r>
              <a:rPr lang="en-US" sz="4000" b="1">
                <a:sym typeface="Symbol" pitchFamily="18" charset="2"/>
              </a:rPr>
              <a:t></a:t>
            </a:r>
            <a:r>
              <a:rPr lang="en-US" sz="2000" b="1" baseline="-25000">
                <a:sym typeface="Symbol" pitchFamily="18" charset="2"/>
              </a:rPr>
              <a:t>Manv</a:t>
            </a:r>
            <a:r>
              <a:rPr lang="en-US" sz="2400" b="1">
                <a:sym typeface="Symbol" pitchFamily="18" charset="2"/>
              </a:rPr>
              <a:t>(THANNHAN)</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 Box 8"/>
          <p:cNvSpPr txBox="1">
            <a:spLocks noChangeArrowheads="1"/>
          </p:cNvSpPr>
          <p:nvPr/>
        </p:nvSpPr>
        <p:spPr bwMode="auto">
          <a:xfrm>
            <a:off x="609600" y="2438400"/>
            <a:ext cx="2209800" cy="461665"/>
          </a:xfrm>
          <a:prstGeom prst="rect">
            <a:avLst/>
          </a:prstGeom>
          <a:noFill/>
          <a:ln w="12700" algn="ctr">
            <a:noFill/>
            <a:miter lim="800000"/>
            <a:headEnd/>
            <a:tailEnd/>
          </a:ln>
        </p:spPr>
        <p:txBody>
          <a:bodyPr wrap="square">
            <a:spAutoFit/>
          </a:bodyPr>
          <a:lstStyle/>
          <a:p>
            <a:pPr algn="l"/>
            <a:r>
              <a:rPr lang="en-US" sz="1600" b="1" i="1">
                <a:sym typeface="Symbol" pitchFamily="18" charset="2"/>
              </a:rPr>
              <a:t>Tham gia đề án:   </a:t>
            </a:r>
            <a:r>
              <a:rPr lang="en-US" sz="2400">
                <a:sym typeface="Symbol" pitchFamily="18" charset="2"/>
              </a:rPr>
              <a:t> </a:t>
            </a:r>
          </a:p>
        </p:txBody>
      </p:sp>
      <p:sp>
        <p:nvSpPr>
          <p:cNvPr id="14" name="Text Box 8"/>
          <p:cNvSpPr txBox="1">
            <a:spLocks noChangeArrowheads="1"/>
          </p:cNvSpPr>
          <p:nvPr/>
        </p:nvSpPr>
        <p:spPr bwMode="auto">
          <a:xfrm>
            <a:off x="3505200" y="2209800"/>
            <a:ext cx="4419600" cy="769441"/>
          </a:xfrm>
          <a:prstGeom prst="rect">
            <a:avLst/>
          </a:prstGeom>
          <a:noFill/>
          <a:ln w="12700" algn="ctr">
            <a:noFill/>
            <a:miter lim="800000"/>
            <a:headEnd/>
            <a:tailEnd/>
          </a:ln>
        </p:spPr>
        <p:txBody>
          <a:bodyPr wrap="square">
            <a:spAutoFit/>
          </a:bodyPr>
          <a:lstStyle/>
          <a:p>
            <a:pPr algn="l"/>
            <a:r>
              <a:rPr lang="en-US" sz="1600" b="1" i="1">
                <a:sym typeface="Symbol" pitchFamily="18" charset="2"/>
              </a:rPr>
              <a:t>   </a:t>
            </a:r>
            <a:r>
              <a:rPr lang="en-US" sz="4400">
                <a:sym typeface="Symbol" pitchFamily="18" charset="2"/>
              </a:rPr>
              <a:t></a:t>
            </a:r>
            <a:r>
              <a:rPr lang="en-US" sz="2400" baseline="-25000">
                <a:sym typeface="Symbol" pitchFamily="18" charset="2"/>
              </a:rPr>
              <a:t>Manv</a:t>
            </a:r>
            <a:r>
              <a:rPr lang="en-US" sz="2400">
                <a:sym typeface="Symbol" pitchFamily="18" charset="2"/>
              </a:rPr>
              <a:t>(NV_DEAN) </a:t>
            </a:r>
          </a:p>
        </p:txBody>
      </p:sp>
      <p:sp>
        <p:nvSpPr>
          <p:cNvPr id="15" name="Text Box 8"/>
          <p:cNvSpPr txBox="1">
            <a:spLocks noChangeArrowheads="1"/>
          </p:cNvSpPr>
          <p:nvPr/>
        </p:nvSpPr>
        <p:spPr bwMode="auto">
          <a:xfrm>
            <a:off x="609600" y="3276600"/>
            <a:ext cx="2209800" cy="461665"/>
          </a:xfrm>
          <a:prstGeom prst="rect">
            <a:avLst/>
          </a:prstGeom>
          <a:noFill/>
          <a:ln w="12700" algn="ctr">
            <a:noFill/>
            <a:miter lim="800000"/>
            <a:headEnd/>
            <a:tailEnd/>
          </a:ln>
        </p:spPr>
        <p:txBody>
          <a:bodyPr wrap="square">
            <a:spAutoFit/>
          </a:bodyPr>
          <a:lstStyle/>
          <a:p>
            <a:pPr algn="l"/>
            <a:r>
              <a:rPr lang="en-US" sz="1600" b="1" i="1">
                <a:sym typeface="Symbol" pitchFamily="18" charset="2"/>
              </a:rPr>
              <a:t>Có thân nhân   </a:t>
            </a:r>
            <a:r>
              <a:rPr lang="en-US" sz="2400">
                <a:sym typeface="Symbol" pitchFamily="18" charset="2"/>
              </a:rPr>
              <a:t> </a:t>
            </a:r>
          </a:p>
        </p:txBody>
      </p:sp>
      <p:sp>
        <p:nvSpPr>
          <p:cNvPr id="16" name="Text Box 8"/>
          <p:cNvSpPr txBox="1">
            <a:spLocks noChangeArrowheads="1"/>
          </p:cNvSpPr>
          <p:nvPr/>
        </p:nvSpPr>
        <p:spPr bwMode="auto">
          <a:xfrm>
            <a:off x="2819400" y="3124200"/>
            <a:ext cx="4038600" cy="707886"/>
          </a:xfrm>
          <a:prstGeom prst="rect">
            <a:avLst/>
          </a:prstGeom>
          <a:noFill/>
          <a:ln w="12700" algn="ctr">
            <a:noFill/>
            <a:miter lim="800000"/>
            <a:headEnd/>
            <a:tailEnd/>
          </a:ln>
        </p:spPr>
        <p:txBody>
          <a:bodyPr wrap="square">
            <a:spAutoFit/>
          </a:bodyPr>
          <a:lstStyle/>
          <a:p>
            <a:r>
              <a:rPr lang="en-US" sz="4000">
                <a:sym typeface="Symbol" pitchFamily="18" charset="2"/>
              </a:rPr>
              <a:t></a:t>
            </a:r>
            <a:r>
              <a:rPr lang="en-US" sz="2000" baseline="-25000">
                <a:sym typeface="Symbol" pitchFamily="18" charset="2"/>
              </a:rPr>
              <a:t>Manv</a:t>
            </a:r>
            <a:r>
              <a:rPr lang="en-US" sz="2400">
                <a:sym typeface="Symbol" pitchFamily="18" charset="2"/>
              </a:rPr>
              <a:t>(THANNHAN)</a:t>
            </a:r>
          </a:p>
        </p:txBody>
      </p:sp>
      <p:sp>
        <p:nvSpPr>
          <p:cNvPr id="17" name="Text Box 8"/>
          <p:cNvSpPr txBox="1">
            <a:spLocks noChangeArrowheads="1"/>
          </p:cNvSpPr>
          <p:nvPr/>
        </p:nvSpPr>
        <p:spPr bwMode="auto">
          <a:xfrm>
            <a:off x="609600" y="4343400"/>
            <a:ext cx="5410200" cy="461665"/>
          </a:xfrm>
          <a:prstGeom prst="rect">
            <a:avLst/>
          </a:prstGeom>
          <a:noFill/>
          <a:ln w="12700" algn="ctr">
            <a:noFill/>
            <a:miter lim="800000"/>
            <a:headEnd/>
            <a:tailEnd/>
          </a:ln>
        </p:spPr>
        <p:txBody>
          <a:bodyPr wrap="square">
            <a:spAutoFit/>
          </a:bodyPr>
          <a:lstStyle/>
          <a:p>
            <a:pPr algn="l"/>
            <a:r>
              <a:rPr lang="en-US" sz="1600" b="1" i="1">
                <a:sym typeface="Symbol" pitchFamily="18" charset="2"/>
              </a:rPr>
              <a:t>Tham  gia đề án nhưng không có thân nhân   </a:t>
            </a:r>
            <a:r>
              <a:rPr lang="en-US" sz="240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1+#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2000"/>
            <a:ext cx="8229600" cy="620712"/>
          </a:xfrm>
        </p:spPr>
        <p:txBody>
          <a:bodyPr/>
          <a:lstStyle/>
          <a:p>
            <a:r>
              <a:rPr lang="en-US" sz="2400" i="1"/>
              <a:t>Ví dụ7 : Danh sách sinh viên (Mã, Họ, đệm, tên, mã môn) nợ môn </a:t>
            </a:r>
          </a:p>
        </p:txBody>
      </p:sp>
      <p:sp>
        <p:nvSpPr>
          <p:cNvPr id="4" name="Date Placeholder 3"/>
          <p:cNvSpPr>
            <a:spLocks noGrp="1"/>
          </p:cNvSpPr>
          <p:nvPr>
            <p:ph type="dt" sz="quarter" idx="10"/>
          </p:nvPr>
        </p:nvSpPr>
        <p:spPr/>
        <p:txBody>
          <a:bodyPr/>
          <a:lstStyle/>
          <a:p>
            <a:pPr>
              <a:defRPr/>
            </a:pPr>
            <a:fld id="{7DEBED46-EF35-4FD6-8861-616D3C260EAD}"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DF74F15B-C8BA-483B-B57F-F9C3B63D0C81}" type="slidenum">
              <a:rPr lang="en-US" altLang="en-US"/>
              <a:pPr>
                <a:defRPr/>
              </a:pPr>
              <a:t>41</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
        <p:nvSpPr>
          <p:cNvPr id="8" name="Text Box 8"/>
          <p:cNvSpPr txBox="1">
            <a:spLocks noChangeArrowheads="1"/>
          </p:cNvSpPr>
          <p:nvPr/>
        </p:nvSpPr>
        <p:spPr bwMode="auto">
          <a:xfrm>
            <a:off x="457200" y="2895600"/>
            <a:ext cx="1905000" cy="461665"/>
          </a:xfrm>
          <a:prstGeom prst="rect">
            <a:avLst/>
          </a:prstGeom>
          <a:noFill/>
          <a:ln w="12700" algn="ctr">
            <a:noFill/>
            <a:miter lim="800000"/>
            <a:headEnd/>
            <a:tailEnd/>
          </a:ln>
        </p:spPr>
        <p:txBody>
          <a:bodyPr wrap="square">
            <a:spAutoFit/>
          </a:bodyPr>
          <a:lstStyle/>
          <a:p>
            <a:pPr algn="l"/>
            <a:r>
              <a:rPr lang="en-US" i="1">
                <a:sym typeface="Symbol" pitchFamily="18" charset="2"/>
              </a:rPr>
              <a:t>Nợ môn: </a:t>
            </a:r>
            <a:endParaRPr lang="en-US" sz="2400">
              <a:sym typeface="Symbol" pitchFamily="18" charset="2"/>
            </a:endParaRP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Rectangle 2"/>
          <p:cNvSpPr txBox="1">
            <a:spLocks noChangeArrowheads="1"/>
          </p:cNvSpPr>
          <p:nvPr/>
        </p:nvSpPr>
        <p:spPr bwMode="auto">
          <a:xfrm>
            <a:off x="457200" y="16002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u="none" strike="noStrike" kern="1200" cap="none" spc="0" normalizeH="0" baseline="0" noProof="0">
                <a:ln>
                  <a:noFill/>
                </a:ln>
                <a:solidFill>
                  <a:schemeClr val="tx2"/>
                </a:solidFill>
                <a:effectLst/>
                <a:uLnTx/>
                <a:uFillTx/>
                <a:latin typeface="+mj-lt"/>
                <a:ea typeface="+mj-ea"/>
                <a:cs typeface="+mj-cs"/>
              </a:rPr>
              <a:t>BANGDIEM(Masv,</a:t>
            </a:r>
            <a:r>
              <a:rPr kumimoji="0" lang="en-US" sz="2400" b="0" u="none" strike="noStrike" kern="1200" cap="none" spc="0" normalizeH="0" noProof="0">
                <a:ln>
                  <a:noFill/>
                </a:ln>
                <a:solidFill>
                  <a:schemeClr val="tx2"/>
                </a:solidFill>
                <a:effectLst/>
                <a:uLnTx/>
                <a:uFillTx/>
                <a:latin typeface="+mj-lt"/>
                <a:ea typeface="+mj-ea"/>
                <a:cs typeface="+mj-cs"/>
              </a:rPr>
              <a:t> Ho,Dem,Ten, Mamon, Diem)</a:t>
            </a:r>
            <a:endParaRPr kumimoji="0" lang="en-US" sz="2400" b="0" u="none" strike="noStrike" kern="1200" cap="none" spc="0" normalizeH="0" baseline="0" noProof="0">
              <a:ln>
                <a:noFill/>
              </a:ln>
              <a:solidFill>
                <a:schemeClr val="tx2"/>
              </a:solidFill>
              <a:effectLst/>
              <a:uLnTx/>
              <a:uFillTx/>
              <a:latin typeface="+mj-lt"/>
              <a:ea typeface="+mj-ea"/>
              <a:cs typeface="+mj-cs"/>
            </a:endParaRPr>
          </a:p>
        </p:txBody>
      </p:sp>
      <p:sp>
        <p:nvSpPr>
          <p:cNvPr id="14" name="Text Box 8"/>
          <p:cNvSpPr txBox="1">
            <a:spLocks noChangeArrowheads="1"/>
          </p:cNvSpPr>
          <p:nvPr/>
        </p:nvSpPr>
        <p:spPr bwMode="auto">
          <a:xfrm>
            <a:off x="457200" y="4191000"/>
            <a:ext cx="7924800" cy="769441"/>
          </a:xfrm>
          <a:prstGeom prst="rect">
            <a:avLst/>
          </a:prstGeom>
          <a:noFill/>
          <a:ln w="12700" algn="ctr">
            <a:noFill/>
            <a:miter lim="800000"/>
            <a:headEnd/>
            <a:tailEnd/>
          </a:ln>
        </p:spPr>
        <p:txBody>
          <a:bodyPr>
            <a:spAutoFit/>
          </a:bodyPr>
          <a:lstStyle/>
          <a:p>
            <a:r>
              <a:rPr lang="en-US" sz="4400" b="1">
                <a:sym typeface="Symbol" pitchFamily="18" charset="2"/>
              </a:rPr>
              <a:t></a:t>
            </a:r>
            <a:r>
              <a:rPr lang="en-US" sz="2400" b="1" baseline="-25000">
                <a:sym typeface="Symbol" pitchFamily="18" charset="2"/>
              </a:rPr>
              <a:t>Masv,Ho,Dem,Ten,Mamon</a:t>
            </a:r>
            <a:r>
              <a:rPr lang="en-US" sz="2400" b="1">
                <a:sym typeface="Symbol" pitchFamily="18" charset="2"/>
              </a:rPr>
              <a:t>(</a:t>
            </a:r>
            <a:r>
              <a:rPr lang="en-US" sz="4400" b="1">
                <a:sym typeface="Symbol"/>
              </a:rPr>
              <a:t></a:t>
            </a:r>
            <a:r>
              <a:rPr lang="en-US" b="1" baseline="-25000">
                <a:sym typeface="Symbol"/>
              </a:rPr>
              <a:t>(Diem&lt;5)</a:t>
            </a:r>
            <a:r>
              <a:rPr lang="en-US" sz="2400" b="1">
                <a:sym typeface="Symbol" pitchFamily="18" charset="2"/>
              </a:rPr>
              <a:t>(BANGDIEM))</a:t>
            </a:r>
          </a:p>
        </p:txBody>
      </p:sp>
      <p:sp>
        <p:nvSpPr>
          <p:cNvPr id="15" name="Text Box 8"/>
          <p:cNvSpPr txBox="1">
            <a:spLocks noChangeArrowheads="1"/>
          </p:cNvSpPr>
          <p:nvPr/>
        </p:nvSpPr>
        <p:spPr bwMode="auto">
          <a:xfrm>
            <a:off x="2286000" y="2667000"/>
            <a:ext cx="4572000" cy="769441"/>
          </a:xfrm>
          <a:prstGeom prst="rect">
            <a:avLst/>
          </a:prstGeom>
          <a:noFill/>
          <a:ln w="12700" algn="ctr">
            <a:noFill/>
            <a:miter lim="800000"/>
            <a:headEnd/>
            <a:tailEnd/>
          </a:ln>
        </p:spPr>
        <p:txBody>
          <a:bodyPr wrap="square">
            <a:spAutoFit/>
          </a:bodyPr>
          <a:lstStyle/>
          <a:p>
            <a:pPr algn="l"/>
            <a:r>
              <a:rPr lang="en-US" sz="4400">
                <a:sym typeface="Symbol"/>
              </a:rPr>
              <a:t></a:t>
            </a:r>
            <a:r>
              <a:rPr lang="en-US" baseline="-25000">
                <a:sym typeface="Symbol"/>
              </a:rPr>
              <a:t>(Diem&lt;5)</a:t>
            </a:r>
            <a:r>
              <a:rPr lang="en-US" sz="2400">
                <a:sym typeface="Symbol" pitchFamily="18" charset="2"/>
              </a:rPr>
              <a:t>(BANGDIEM)</a:t>
            </a:r>
          </a:p>
        </p:txBody>
      </p:sp>
      <p:sp>
        <p:nvSpPr>
          <p:cNvPr id="16" name="Text Box 8"/>
          <p:cNvSpPr txBox="1">
            <a:spLocks noChangeArrowheads="1"/>
          </p:cNvSpPr>
          <p:nvPr/>
        </p:nvSpPr>
        <p:spPr bwMode="auto">
          <a:xfrm>
            <a:off x="381000" y="3657600"/>
            <a:ext cx="4114800" cy="461665"/>
          </a:xfrm>
          <a:prstGeom prst="rect">
            <a:avLst/>
          </a:prstGeom>
          <a:noFill/>
          <a:ln w="12700" algn="ctr">
            <a:noFill/>
            <a:miter lim="800000"/>
            <a:headEnd/>
            <a:tailEnd/>
          </a:ln>
        </p:spPr>
        <p:txBody>
          <a:bodyPr wrap="square">
            <a:spAutoFit/>
          </a:bodyPr>
          <a:lstStyle/>
          <a:p>
            <a:pPr algn="l"/>
            <a:r>
              <a:rPr lang="en-US" i="1">
                <a:sym typeface="Symbol" pitchFamily="18" charset="2"/>
              </a:rPr>
              <a:t>Thực hiện phép chiếu </a:t>
            </a:r>
            <a:endParaRPr lang="en-US" sz="24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295400"/>
            <a:ext cx="8305800" cy="1066800"/>
          </a:xfrm>
        </p:spPr>
        <p:txBody>
          <a:bodyPr/>
          <a:lstStyle/>
          <a:p>
            <a:pPr lvl="1"/>
            <a:r>
              <a:rPr lang="en-US"/>
              <a:t>Ví dụ : Lấy ra danh sách Masv, Ho, Dem,Ten, Mamon của những sinh viên có điểm &lt;5</a:t>
            </a:r>
          </a:p>
        </p:txBody>
      </p:sp>
      <p:sp>
        <p:nvSpPr>
          <p:cNvPr id="10" name="Date Placeholder 3"/>
          <p:cNvSpPr>
            <a:spLocks noGrp="1"/>
          </p:cNvSpPr>
          <p:nvPr>
            <p:ph type="dt" sz="quarter" idx="10"/>
          </p:nvPr>
        </p:nvSpPr>
        <p:spPr/>
        <p:txBody>
          <a:bodyPr/>
          <a:lstStyle/>
          <a:p>
            <a:pPr>
              <a:defRPr/>
            </a:pPr>
            <a:fld id="{83EA6945-0D3D-4089-8C45-B93BB99483CC}"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575287B5-E1B4-429B-8F5D-EC7EB16F7E12}" type="slidenum">
              <a:rPr lang="en-US" altLang="en-US"/>
              <a:pPr>
                <a:defRPr/>
              </a:pPr>
              <a:t>42</a:t>
            </a:fld>
            <a:endParaRPr lang="en-US" altLang="en-US"/>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15" name="Group 86"/>
          <p:cNvGrpSpPr/>
          <p:nvPr/>
        </p:nvGrpSpPr>
        <p:grpSpPr>
          <a:xfrm>
            <a:off x="0" y="152400"/>
            <a:ext cx="9144000" cy="533399"/>
            <a:chOff x="0" y="152400"/>
            <a:chExt cx="9144000" cy="533399"/>
          </a:xfrm>
        </p:grpSpPr>
        <p:pic>
          <p:nvPicPr>
            <p:cNvPr id="1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7" name="TextBox 16"/>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8" name="TextBox 17"/>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9" name="TextBox 18"/>
          <p:cNvSpPr txBox="1"/>
          <p:nvPr/>
        </p:nvSpPr>
        <p:spPr>
          <a:xfrm>
            <a:off x="533400" y="762000"/>
            <a:ext cx="5085045" cy="400110"/>
          </a:xfrm>
          <a:prstGeom prst="rect">
            <a:avLst/>
          </a:prstGeom>
          <a:noFill/>
        </p:spPr>
        <p:txBody>
          <a:bodyPr wrap="none" rtlCol="0">
            <a:spAutoFit/>
          </a:bodyPr>
          <a:lstStyle/>
          <a:p>
            <a:r>
              <a:rPr lang="en-US" sz="2000" b="1"/>
              <a:t>Chuỗi phép toán và phép toán đổi tên </a:t>
            </a:r>
            <a:endParaRPr lang="vi-VN" sz="2000" b="1"/>
          </a:p>
        </p:txBody>
      </p:sp>
      <p:sp>
        <p:nvSpPr>
          <p:cNvPr id="20" name="Text Box 8"/>
          <p:cNvSpPr txBox="1">
            <a:spLocks noChangeArrowheads="1"/>
          </p:cNvSpPr>
          <p:nvPr/>
        </p:nvSpPr>
        <p:spPr bwMode="auto">
          <a:xfrm>
            <a:off x="457200" y="2133600"/>
            <a:ext cx="7924800" cy="769441"/>
          </a:xfrm>
          <a:prstGeom prst="rect">
            <a:avLst/>
          </a:prstGeom>
          <a:noFill/>
          <a:ln w="12700" algn="ctr">
            <a:noFill/>
            <a:miter lim="800000"/>
            <a:headEnd/>
            <a:tailEnd/>
          </a:ln>
        </p:spPr>
        <p:txBody>
          <a:bodyPr>
            <a:spAutoFit/>
          </a:bodyPr>
          <a:lstStyle/>
          <a:p>
            <a:r>
              <a:rPr lang="en-US" sz="4400">
                <a:sym typeface="Symbol" pitchFamily="18" charset="2"/>
              </a:rPr>
              <a:t></a:t>
            </a:r>
            <a:r>
              <a:rPr lang="en-US" sz="2400" baseline="-25000">
                <a:sym typeface="Symbol" pitchFamily="18" charset="2"/>
              </a:rPr>
              <a:t>Masv,Ho,Dem,Ten,Mamon</a:t>
            </a:r>
            <a:r>
              <a:rPr lang="en-US" sz="2400">
                <a:sym typeface="Symbol" pitchFamily="18" charset="2"/>
              </a:rPr>
              <a:t>(</a:t>
            </a:r>
            <a:r>
              <a:rPr lang="en-US" sz="4400">
                <a:sym typeface="Symbol"/>
              </a:rPr>
              <a:t></a:t>
            </a:r>
            <a:r>
              <a:rPr lang="en-US" baseline="-25000">
                <a:sym typeface="Symbol"/>
              </a:rPr>
              <a:t>(Diem&lt;5)</a:t>
            </a:r>
            <a:r>
              <a:rPr lang="en-US" sz="2400">
                <a:sym typeface="Symbol" pitchFamily="18" charset="2"/>
              </a:rPr>
              <a:t>(BANGDIEM))</a:t>
            </a:r>
          </a:p>
        </p:txBody>
      </p:sp>
      <p:sp>
        <p:nvSpPr>
          <p:cNvPr id="21" name="Rectangle 3"/>
          <p:cNvSpPr txBox="1">
            <a:spLocks noChangeArrowheads="1"/>
          </p:cNvSpPr>
          <p:nvPr/>
        </p:nvSpPr>
        <p:spPr bwMode="auto">
          <a:xfrm>
            <a:off x="381000" y="3276600"/>
            <a:ext cx="8305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Ví dụ : Lấy ra danh sách Manv, Ho,Dem,Ten, của</a:t>
            </a:r>
            <a:r>
              <a:rPr kumimoji="0" lang="en-US" sz="2400" b="0" i="0" u="none" strike="noStrike" kern="1200" cap="none" spc="0" normalizeH="0" noProof="0">
                <a:ln>
                  <a:noFill/>
                </a:ln>
                <a:solidFill>
                  <a:schemeClr val="tx1"/>
                </a:solidFill>
                <a:effectLst/>
                <a:uLnTx/>
                <a:uFillTx/>
                <a:latin typeface="+mn-lt"/>
                <a:ea typeface="+mn-ea"/>
                <a:cs typeface="+mn-cs"/>
              </a:rPr>
              <a:t> nhân viên phòng 4 có lương trên 3000000</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2" name="Text Box 8"/>
          <p:cNvSpPr txBox="1">
            <a:spLocks noChangeArrowheads="1"/>
          </p:cNvSpPr>
          <p:nvPr/>
        </p:nvSpPr>
        <p:spPr bwMode="auto">
          <a:xfrm>
            <a:off x="457200" y="4343400"/>
            <a:ext cx="8305800" cy="830997"/>
          </a:xfrm>
          <a:prstGeom prst="rect">
            <a:avLst/>
          </a:prstGeom>
          <a:noFill/>
          <a:ln w="12700" algn="ctr">
            <a:noFill/>
            <a:miter lim="800000"/>
            <a:headEnd/>
            <a:tailEnd/>
          </a:ln>
        </p:spPr>
        <p:txBody>
          <a:bodyPr wrap="square">
            <a:spAutoFit/>
          </a:bodyPr>
          <a:lstStyle/>
          <a:p>
            <a:r>
              <a:rPr lang="en-US" sz="4800">
                <a:sym typeface="Symbol" pitchFamily="18" charset="2"/>
              </a:rPr>
              <a:t> </a:t>
            </a:r>
            <a:r>
              <a:rPr lang="en-US" sz="2000" baseline="-25000">
                <a:sym typeface="Symbol" pitchFamily="18" charset="2"/>
              </a:rPr>
              <a:t>Masv,Ho,Dem,Ten,Mamon</a:t>
            </a:r>
            <a:r>
              <a:rPr lang="en-US" sz="2800" baseline="-25000">
                <a:sym typeface="Symbol" pitchFamily="18" charset="2"/>
              </a:rPr>
              <a:t> </a:t>
            </a:r>
            <a:r>
              <a:rPr lang="en-US" sz="2800">
                <a:sym typeface="Symbol" pitchFamily="18" charset="2"/>
              </a:rPr>
              <a:t>(</a:t>
            </a:r>
            <a:r>
              <a:rPr lang="en-US" sz="4400">
                <a:sym typeface="Symbol"/>
              </a:rPr>
              <a:t></a:t>
            </a:r>
            <a:r>
              <a:rPr lang="en-US" sz="2400" baseline="-25000">
                <a:sym typeface="Symbol"/>
              </a:rPr>
              <a:t>(Luong</a:t>
            </a:r>
            <a:r>
              <a:rPr lang="en-US" sz="2400">
                <a:sym typeface="Symbol"/>
              </a:rPr>
              <a:t> </a:t>
            </a:r>
            <a:r>
              <a:rPr lang="en-US" sz="2400" baseline="-25000">
                <a:sym typeface="Symbol"/>
              </a:rPr>
              <a:t>&gt;3000000)</a:t>
            </a:r>
            <a:r>
              <a:rPr lang="en-US" sz="2400">
                <a:sym typeface="Symbol" pitchFamily="18" charset="2"/>
              </a:rPr>
              <a:t>(</a:t>
            </a:r>
            <a:r>
              <a:rPr lang="en-US" sz="4400">
                <a:sym typeface="Symbol"/>
              </a:rPr>
              <a:t></a:t>
            </a:r>
            <a:r>
              <a:rPr lang="en-US" sz="2000" baseline="-25000">
                <a:sym typeface="Symbol"/>
              </a:rPr>
              <a:t>(PHG=4)</a:t>
            </a:r>
            <a:r>
              <a:rPr lang="en-US" sz="2800">
                <a:sym typeface="Symbol" pitchFamily="18" charset="2"/>
              </a:rPr>
              <a:t>(</a:t>
            </a:r>
            <a:r>
              <a:rPr lang="en-US" sz="2400">
                <a:sym typeface="Symbol" pitchFamily="18" charset="2"/>
              </a:rPr>
              <a:t>NHANVIEN)))</a:t>
            </a:r>
          </a:p>
        </p:txBody>
      </p:sp>
      <p:sp>
        <p:nvSpPr>
          <p:cNvPr id="23" name="Text Box 8"/>
          <p:cNvSpPr txBox="1">
            <a:spLocks noChangeArrowheads="1"/>
          </p:cNvSpPr>
          <p:nvPr/>
        </p:nvSpPr>
        <p:spPr bwMode="auto">
          <a:xfrm>
            <a:off x="152400" y="5334000"/>
            <a:ext cx="8229600" cy="830997"/>
          </a:xfrm>
          <a:prstGeom prst="rect">
            <a:avLst/>
          </a:prstGeom>
          <a:noFill/>
          <a:ln w="12700" algn="ctr">
            <a:noFill/>
            <a:miter lim="800000"/>
            <a:headEnd/>
            <a:tailEnd/>
          </a:ln>
        </p:spPr>
        <p:txBody>
          <a:bodyPr wrap="square">
            <a:spAutoFit/>
          </a:bodyPr>
          <a:lstStyle/>
          <a:p>
            <a:r>
              <a:rPr lang="en-US" sz="2000">
                <a:latin typeface="Arial"/>
                <a:cs typeface="Arial"/>
                <a:sym typeface="Symbol"/>
              </a:rPr>
              <a:t>↔   </a:t>
            </a:r>
            <a:r>
              <a:rPr lang="en-US" sz="4800">
                <a:sym typeface="Symbol" pitchFamily="18" charset="2"/>
              </a:rPr>
              <a:t></a:t>
            </a:r>
            <a:r>
              <a:rPr lang="en-US" sz="2000" baseline="-25000">
                <a:sym typeface="Symbol" pitchFamily="18" charset="2"/>
              </a:rPr>
              <a:t>Masv,Ho,Dem,Ten,Mamon</a:t>
            </a:r>
            <a:r>
              <a:rPr lang="en-US" sz="2800" baseline="-25000">
                <a:sym typeface="Symbol" pitchFamily="18" charset="2"/>
              </a:rPr>
              <a:t> </a:t>
            </a:r>
            <a:r>
              <a:rPr lang="en-US" sz="2800">
                <a:sym typeface="Symbol" pitchFamily="18" charset="2"/>
              </a:rPr>
              <a:t>(</a:t>
            </a:r>
            <a:r>
              <a:rPr lang="en-US" sz="4400">
                <a:sym typeface="Symbol"/>
              </a:rPr>
              <a:t></a:t>
            </a:r>
            <a:r>
              <a:rPr lang="en-US" sz="2400" baseline="-25000">
                <a:sym typeface="Symbol"/>
              </a:rPr>
              <a:t>(Luong</a:t>
            </a:r>
            <a:r>
              <a:rPr lang="en-US" sz="2400">
                <a:sym typeface="Symbol"/>
              </a:rPr>
              <a:t> </a:t>
            </a:r>
            <a:r>
              <a:rPr lang="en-US" sz="2400" baseline="-25000">
                <a:sym typeface="Symbol"/>
              </a:rPr>
              <a:t>&gt;3000000 ^  PHG=4)</a:t>
            </a:r>
            <a:r>
              <a:rPr lang="en-US" sz="2400">
                <a:sym typeface="Symbol" pitchFamily="18" charset="2"/>
              </a:rPr>
              <a:t>(NHANVIEN))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in)">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ox(in)">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1"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ox(in)">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81000" y="1295400"/>
            <a:ext cx="8305800" cy="5105400"/>
          </a:xfrm>
        </p:spPr>
        <p:txBody>
          <a:bodyPr/>
          <a:lstStyle/>
          <a:p>
            <a:r>
              <a:rPr lang="en-US"/>
              <a:t>Trong thao tác có kết hợp các phép toán đại số quan hệ</a:t>
            </a:r>
          </a:p>
          <a:p>
            <a:pPr lvl="1"/>
            <a:r>
              <a:rPr lang="en-US"/>
              <a:t>Lồng các phép toán</a:t>
            </a:r>
          </a:p>
          <a:p>
            <a:endParaRPr lang="en-US"/>
          </a:p>
          <a:p>
            <a:pPr lvl="1"/>
            <a:endParaRPr lang="en-US"/>
          </a:p>
          <a:p>
            <a:pPr lvl="1"/>
            <a:r>
              <a:rPr lang="en-US"/>
              <a:t>Thực hiện từng phép toán một</a:t>
            </a:r>
          </a:p>
          <a:p>
            <a:pPr lvl="2"/>
            <a:r>
              <a:rPr lang="en-US" u="sng"/>
              <a:t>B1</a:t>
            </a:r>
          </a:p>
          <a:p>
            <a:pPr lvl="2"/>
            <a:endParaRPr lang="en-US" u="sng"/>
          </a:p>
          <a:p>
            <a:pPr lvl="2"/>
            <a:r>
              <a:rPr lang="en-US" u="sng"/>
              <a:t>B2</a:t>
            </a:r>
          </a:p>
        </p:txBody>
      </p:sp>
      <p:sp>
        <p:nvSpPr>
          <p:cNvPr id="10" name="Date Placeholder 3"/>
          <p:cNvSpPr>
            <a:spLocks noGrp="1"/>
          </p:cNvSpPr>
          <p:nvPr>
            <p:ph type="dt" sz="quarter" idx="10"/>
          </p:nvPr>
        </p:nvSpPr>
        <p:spPr/>
        <p:txBody>
          <a:bodyPr/>
          <a:lstStyle/>
          <a:p>
            <a:pPr>
              <a:defRPr/>
            </a:pPr>
            <a:fld id="{83EA6945-0D3D-4089-8C45-B93BB99483CC}"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575287B5-E1B4-429B-8F5D-EC7EB16F7E12}" type="slidenum">
              <a:rPr lang="en-US" altLang="en-US"/>
              <a:pPr>
                <a:defRPr/>
              </a:pPr>
              <a:t>43</a:t>
            </a:fld>
            <a:endParaRPr lang="en-US" altLang="en-US"/>
          </a:p>
        </p:txBody>
      </p:sp>
      <p:sp>
        <p:nvSpPr>
          <p:cNvPr id="37894" name="Text Box 4"/>
          <p:cNvSpPr txBox="1">
            <a:spLocks noChangeArrowheads="1"/>
          </p:cNvSpPr>
          <p:nvPr/>
        </p:nvSpPr>
        <p:spPr bwMode="auto">
          <a:xfrm>
            <a:off x="990600" y="2133600"/>
            <a:ext cx="297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A1, A2, …, Ak </a:t>
            </a:r>
            <a:r>
              <a:rPr lang="en-US" sz="2200">
                <a:sym typeface="Symbol" pitchFamily="18" charset="2"/>
              </a:rPr>
              <a:t>(</a:t>
            </a:r>
            <a:r>
              <a:rPr lang="en-US" sz="4000">
                <a:sym typeface="Symbol" pitchFamily="18" charset="2"/>
              </a:rPr>
              <a:t></a:t>
            </a:r>
            <a:r>
              <a:rPr lang="en-US" sz="2200" baseline="-25000">
                <a:sym typeface="Symbol" pitchFamily="18" charset="2"/>
              </a:rPr>
              <a:t>P </a:t>
            </a:r>
            <a:r>
              <a:rPr lang="en-US" sz="2200">
                <a:sym typeface="Symbol" pitchFamily="18" charset="2"/>
              </a:rPr>
              <a:t>(R))</a:t>
            </a:r>
            <a:endParaRPr lang="en-US" sz="2200" baseline="-25000"/>
          </a:p>
        </p:txBody>
      </p:sp>
      <p:sp>
        <p:nvSpPr>
          <p:cNvPr id="37895" name="Text Box 5"/>
          <p:cNvSpPr txBox="1">
            <a:spLocks noChangeArrowheads="1"/>
          </p:cNvSpPr>
          <p:nvPr/>
        </p:nvSpPr>
        <p:spPr bwMode="auto">
          <a:xfrm>
            <a:off x="4800600" y="2133600"/>
            <a:ext cx="29718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P </a:t>
            </a:r>
            <a:r>
              <a:rPr lang="en-US" sz="2200">
                <a:sym typeface="Symbol" pitchFamily="18" charset="2"/>
              </a:rPr>
              <a:t>(</a:t>
            </a:r>
            <a:r>
              <a:rPr lang="en-US" sz="4000">
                <a:sym typeface="Symbol" pitchFamily="18" charset="2"/>
              </a:rPr>
              <a:t></a:t>
            </a:r>
            <a:r>
              <a:rPr lang="en-US" sz="2200" baseline="-25000">
                <a:sym typeface="Symbol" pitchFamily="18" charset="2"/>
              </a:rPr>
              <a:t>A1, A2, …, Ak </a:t>
            </a:r>
            <a:r>
              <a:rPr lang="en-US" sz="2200">
                <a:sym typeface="Symbol" pitchFamily="18" charset="2"/>
              </a:rPr>
              <a:t>(R))</a:t>
            </a:r>
          </a:p>
        </p:txBody>
      </p:sp>
      <p:sp>
        <p:nvSpPr>
          <p:cNvPr id="37896" name="Text Box 6"/>
          <p:cNvSpPr txBox="1">
            <a:spLocks noChangeArrowheads="1"/>
          </p:cNvSpPr>
          <p:nvPr/>
        </p:nvSpPr>
        <p:spPr bwMode="auto">
          <a:xfrm>
            <a:off x="1981200" y="3276600"/>
            <a:ext cx="13716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P </a:t>
            </a:r>
            <a:r>
              <a:rPr lang="en-US" sz="2200">
                <a:sym typeface="Symbol" pitchFamily="18" charset="2"/>
              </a:rPr>
              <a:t>(R) </a:t>
            </a:r>
            <a:endParaRPr lang="en-US" sz="2200" baseline="-25000"/>
          </a:p>
        </p:txBody>
      </p:sp>
      <p:sp>
        <p:nvSpPr>
          <p:cNvPr id="37897" name="Text Box 7"/>
          <p:cNvSpPr txBox="1">
            <a:spLocks noChangeArrowheads="1"/>
          </p:cNvSpPr>
          <p:nvPr/>
        </p:nvSpPr>
        <p:spPr bwMode="auto">
          <a:xfrm>
            <a:off x="2133600" y="3962400"/>
            <a:ext cx="4724400" cy="701675"/>
          </a:xfrm>
          <a:prstGeom prst="rect">
            <a:avLst/>
          </a:prstGeom>
          <a:noFill/>
          <a:ln w="12700" algn="ctr">
            <a:noFill/>
            <a:miter lim="800000"/>
            <a:headEnd/>
            <a:tailEnd/>
          </a:ln>
        </p:spPr>
        <p:txBody>
          <a:bodyPr>
            <a:spAutoFit/>
          </a:bodyPr>
          <a:lstStyle/>
          <a:p>
            <a:r>
              <a:rPr lang="en-US" sz="4000">
                <a:sym typeface="Symbol" pitchFamily="18" charset="2"/>
              </a:rPr>
              <a:t></a:t>
            </a:r>
            <a:r>
              <a:rPr lang="en-US" sz="2200" baseline="-25000">
                <a:sym typeface="Symbol" pitchFamily="18" charset="2"/>
              </a:rPr>
              <a:t>A1, A2, …, Ak </a:t>
            </a:r>
            <a:r>
              <a:rPr lang="en-US" sz="2200">
                <a:sym typeface="Symbol" pitchFamily="18" charset="2"/>
              </a:rPr>
              <a:t>(</a:t>
            </a:r>
            <a:r>
              <a:rPr lang="en-US" sz="2200" b="1">
                <a:sym typeface="Symbol" pitchFamily="18" charset="2"/>
              </a:rPr>
              <a:t>quan hệ kết quả B1</a:t>
            </a:r>
            <a:r>
              <a:rPr lang="en-US" sz="2200">
                <a:sym typeface="Symbol" pitchFamily="18" charset="2"/>
              </a:rPr>
              <a:t>)</a:t>
            </a:r>
            <a:endParaRPr lang="en-US" sz="2200" baseline="-25000"/>
          </a:p>
        </p:txBody>
      </p:sp>
      <p:sp>
        <p:nvSpPr>
          <p:cNvPr id="37898" name="Text Box 8"/>
          <p:cNvSpPr txBox="1">
            <a:spLocks noChangeArrowheads="1"/>
          </p:cNvSpPr>
          <p:nvPr/>
        </p:nvSpPr>
        <p:spPr bwMode="auto">
          <a:xfrm>
            <a:off x="304800" y="5334000"/>
            <a:ext cx="8534400" cy="338554"/>
          </a:xfrm>
          <a:prstGeom prst="rect">
            <a:avLst/>
          </a:prstGeom>
          <a:noFill/>
          <a:ln w="12700" algn="ctr">
            <a:noFill/>
            <a:miter lim="800000"/>
            <a:headEnd/>
            <a:tailEnd/>
          </a:ln>
        </p:spPr>
        <p:txBody>
          <a:bodyPr wrap="square">
            <a:spAutoFit/>
          </a:bodyPr>
          <a:lstStyle/>
          <a:p>
            <a:r>
              <a:rPr lang="en-US" sz="1600"/>
              <a:t>Chuỗi các phép toán: </a:t>
            </a:r>
            <a:r>
              <a:rPr lang="en-US" sz="1600" b="1" i="1"/>
              <a:t>Kết quả của phép toán trước là đầu vào của phép toán  sau</a:t>
            </a:r>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6"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7" name="TextBox 16"/>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8" name="TextBox 17"/>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9" name="TextBox 18"/>
          <p:cNvSpPr txBox="1"/>
          <p:nvPr/>
        </p:nvSpPr>
        <p:spPr>
          <a:xfrm>
            <a:off x="533400" y="762000"/>
            <a:ext cx="5085045" cy="400110"/>
          </a:xfrm>
          <a:prstGeom prst="rect">
            <a:avLst/>
          </a:prstGeom>
          <a:noFill/>
        </p:spPr>
        <p:txBody>
          <a:bodyPr wrap="none" rtlCol="0">
            <a:spAutoFit/>
          </a:bodyPr>
          <a:lstStyle/>
          <a:p>
            <a:r>
              <a:rPr lang="en-US" sz="2000" b="1"/>
              <a:t>Chuỗi phép toán và phép toán đổi tên </a:t>
            </a:r>
            <a:endParaRPr lang="vi-V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8"/>
                                        </p:tgtEl>
                                        <p:attrNameLst>
                                          <p:attrName>style.visibility</p:attrName>
                                        </p:attrNameLst>
                                      </p:cBhvr>
                                      <p:to>
                                        <p:strVal val="visible"/>
                                      </p:to>
                                    </p:set>
                                    <p:animEffect transition="in" filter="box(in)">
                                      <p:cBhvr>
                                        <p:cTn id="7"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685800"/>
            <a:ext cx="8229600" cy="620712"/>
          </a:xfrm>
        </p:spPr>
        <p:txBody>
          <a:bodyPr/>
          <a:lstStyle/>
          <a:p>
            <a:r>
              <a:rPr lang="en-US" sz="3200" b="1" dirty="0" err="1"/>
              <a:t>Phép</a:t>
            </a:r>
            <a:r>
              <a:rPr lang="en-US" sz="3200" b="1" dirty="0"/>
              <a:t> </a:t>
            </a:r>
            <a:r>
              <a:rPr lang="en-US" sz="3200" b="1" dirty="0" err="1"/>
              <a:t>toán</a:t>
            </a:r>
            <a:r>
              <a:rPr lang="en-US" sz="3200" b="1" dirty="0"/>
              <a:t> </a:t>
            </a:r>
            <a:r>
              <a:rPr lang="en-US" sz="3200" b="1" dirty="0" err="1"/>
              <a:t>gán</a:t>
            </a:r>
            <a:endParaRPr lang="en-US" sz="3200" b="1" dirty="0"/>
          </a:p>
        </p:txBody>
      </p:sp>
      <p:sp>
        <p:nvSpPr>
          <p:cNvPr id="38915" name="Rectangle 3"/>
          <p:cNvSpPr>
            <a:spLocks noGrp="1" noChangeArrowheads="1"/>
          </p:cNvSpPr>
          <p:nvPr>
            <p:ph idx="1"/>
          </p:nvPr>
        </p:nvSpPr>
        <p:spPr>
          <a:xfrm>
            <a:off x="381000" y="1295400"/>
            <a:ext cx="8305800" cy="5105400"/>
          </a:xfrm>
        </p:spPr>
        <p:txBody>
          <a:bodyPr/>
          <a:lstStyle/>
          <a:p>
            <a:r>
              <a:rPr lang="en-US"/>
              <a:t>Được sử dụng để nhận  </a:t>
            </a:r>
            <a:r>
              <a:rPr lang="en-US" i="1"/>
              <a:t>kết quả </a:t>
            </a:r>
            <a:r>
              <a:rPr lang="en-US"/>
              <a:t>trả về của một phép toán</a:t>
            </a:r>
          </a:p>
          <a:p>
            <a:r>
              <a:rPr lang="en-US"/>
              <a:t>Thường là kết quả trung gian trong chuỗi các phép toán </a:t>
            </a:r>
          </a:p>
          <a:p>
            <a:r>
              <a:rPr lang="en-US"/>
              <a:t>Ký hiệu  </a:t>
            </a:r>
            <a:r>
              <a:rPr lang="en-US">
                <a:sym typeface="Symbol" pitchFamily="18" charset="2"/>
              </a:rPr>
              <a:t>, =</a:t>
            </a:r>
          </a:p>
          <a:p>
            <a:endParaRPr lang="en-US">
              <a:sym typeface="Symbol" pitchFamily="18" charset="2"/>
            </a:endParaRPr>
          </a:p>
          <a:p>
            <a:r>
              <a:rPr lang="en-US">
                <a:sym typeface="Symbol" pitchFamily="18" charset="2"/>
              </a:rPr>
              <a:t>Ví dụ</a:t>
            </a:r>
          </a:p>
          <a:p>
            <a:pPr lvl="1">
              <a:buFont typeface="Courier New" pitchFamily="49" charset="0"/>
              <a:buChar char="o"/>
            </a:pPr>
            <a:r>
              <a:rPr lang="en-US" u="sng">
                <a:sym typeface="Symbol" pitchFamily="18" charset="2"/>
              </a:rPr>
              <a:t>B1</a:t>
            </a:r>
          </a:p>
          <a:p>
            <a:pPr lvl="1"/>
            <a:endParaRPr lang="en-US">
              <a:sym typeface="Symbol" pitchFamily="18" charset="2"/>
            </a:endParaRPr>
          </a:p>
          <a:p>
            <a:pPr lvl="1">
              <a:buFont typeface="Courier New" pitchFamily="49" charset="0"/>
              <a:buChar char="o"/>
            </a:pPr>
            <a:r>
              <a:rPr lang="en-US" u="sng">
                <a:sym typeface="Symbol" pitchFamily="18" charset="2"/>
              </a:rPr>
              <a:t>B2</a:t>
            </a:r>
          </a:p>
        </p:txBody>
      </p:sp>
      <p:sp>
        <p:nvSpPr>
          <p:cNvPr id="6" name="Date Placeholder 3"/>
          <p:cNvSpPr>
            <a:spLocks noGrp="1"/>
          </p:cNvSpPr>
          <p:nvPr>
            <p:ph type="dt" sz="quarter" idx="10"/>
          </p:nvPr>
        </p:nvSpPr>
        <p:spPr/>
        <p:txBody>
          <a:bodyPr/>
          <a:lstStyle/>
          <a:p>
            <a:pPr>
              <a:defRPr/>
            </a:pPr>
            <a:fld id="{B5F6A56D-E7BB-45D0-A0DB-176674290519}"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7B36335A-5AD0-4F27-90FB-47EA6D15031E}" type="slidenum">
              <a:rPr lang="en-US" altLang="en-US"/>
              <a:pPr>
                <a:defRPr/>
              </a:pPr>
              <a:t>44</a:t>
            </a:fld>
            <a:endParaRPr lang="en-US" altLang="en-US"/>
          </a:p>
        </p:txBody>
      </p:sp>
      <p:sp>
        <p:nvSpPr>
          <p:cNvPr id="38918" name="Text Box 10"/>
          <p:cNvSpPr txBox="1">
            <a:spLocks noChangeArrowheads="1"/>
          </p:cNvSpPr>
          <p:nvPr/>
        </p:nvSpPr>
        <p:spPr bwMode="auto">
          <a:xfrm>
            <a:off x="2667000" y="4343400"/>
            <a:ext cx="2438400" cy="701675"/>
          </a:xfrm>
          <a:prstGeom prst="rect">
            <a:avLst/>
          </a:prstGeom>
          <a:noFill/>
          <a:ln w="12700" algn="ctr">
            <a:noFill/>
            <a:miter lim="800000"/>
            <a:headEnd/>
            <a:tailEnd/>
          </a:ln>
        </p:spPr>
        <p:txBody>
          <a:bodyPr>
            <a:spAutoFit/>
          </a:bodyPr>
          <a:lstStyle/>
          <a:p>
            <a:r>
              <a:rPr lang="en-US" sz="2200" b="1">
                <a:sym typeface="Symbol" pitchFamily="18" charset="2"/>
              </a:rPr>
              <a:t>S </a:t>
            </a:r>
            <a:r>
              <a:rPr lang="en-US" sz="3000" b="1">
                <a:sym typeface="Symbol" pitchFamily="18" charset="2"/>
              </a:rPr>
              <a:t></a:t>
            </a:r>
            <a:r>
              <a:rPr lang="en-US" b="1">
                <a:sym typeface="Symbol" pitchFamily="18" charset="2"/>
              </a:rPr>
              <a:t> </a:t>
            </a:r>
            <a:r>
              <a:rPr lang="en-US" sz="4000" b="1">
                <a:sym typeface="Symbol" pitchFamily="18" charset="2"/>
              </a:rPr>
              <a:t></a:t>
            </a:r>
            <a:r>
              <a:rPr lang="en-US" sz="2200" b="1" baseline="-25000">
                <a:sym typeface="Symbol" pitchFamily="18" charset="2"/>
              </a:rPr>
              <a:t>P </a:t>
            </a:r>
            <a:r>
              <a:rPr lang="en-US" sz="2200" b="1">
                <a:sym typeface="Symbol" pitchFamily="18" charset="2"/>
              </a:rPr>
              <a:t>(R) </a:t>
            </a:r>
          </a:p>
        </p:txBody>
      </p:sp>
      <p:sp>
        <p:nvSpPr>
          <p:cNvPr id="38919" name="Text Box 11"/>
          <p:cNvSpPr txBox="1">
            <a:spLocks noChangeArrowheads="1"/>
          </p:cNvSpPr>
          <p:nvPr/>
        </p:nvSpPr>
        <p:spPr bwMode="auto">
          <a:xfrm>
            <a:off x="2590800" y="5029200"/>
            <a:ext cx="3886200" cy="701675"/>
          </a:xfrm>
          <a:prstGeom prst="rect">
            <a:avLst/>
          </a:prstGeom>
          <a:noFill/>
          <a:ln w="12700" algn="ctr">
            <a:noFill/>
            <a:miter lim="800000"/>
            <a:headEnd/>
            <a:tailEnd/>
          </a:ln>
        </p:spPr>
        <p:txBody>
          <a:bodyPr>
            <a:spAutoFit/>
          </a:bodyPr>
          <a:lstStyle/>
          <a:p>
            <a:r>
              <a:rPr lang="en-US" sz="2200" b="1">
                <a:sym typeface="Symbol" pitchFamily="18" charset="2"/>
              </a:rPr>
              <a:t>KQ </a:t>
            </a:r>
            <a:r>
              <a:rPr lang="en-US" sz="3000" b="1">
                <a:sym typeface="Symbol" pitchFamily="18" charset="2"/>
              </a:rPr>
              <a:t></a:t>
            </a:r>
            <a:r>
              <a:rPr lang="en-US" b="1">
                <a:sym typeface="Symbol" pitchFamily="18" charset="2"/>
              </a:rPr>
              <a:t> </a:t>
            </a:r>
            <a:r>
              <a:rPr lang="en-US" sz="4000" b="1">
                <a:sym typeface="Symbol" pitchFamily="18" charset="2"/>
              </a:rPr>
              <a:t></a:t>
            </a:r>
            <a:r>
              <a:rPr lang="en-US" sz="2200" b="1" baseline="-25000">
                <a:sym typeface="Symbol" pitchFamily="18" charset="2"/>
              </a:rPr>
              <a:t>A1, A2, …, Ak </a:t>
            </a:r>
            <a:r>
              <a:rPr lang="en-US" sz="2200" b="1">
                <a:sym typeface="Symbol" pitchFamily="18" charset="2"/>
              </a:rPr>
              <a:t>(S)</a:t>
            </a:r>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609600"/>
            <a:ext cx="8229600" cy="620712"/>
          </a:xfrm>
        </p:spPr>
        <p:txBody>
          <a:bodyPr/>
          <a:lstStyle/>
          <a:p>
            <a:r>
              <a:rPr lang="en-US" sz="2800" b="1" dirty="0" err="1"/>
              <a:t>Phép</a:t>
            </a:r>
            <a:r>
              <a:rPr lang="en-US" sz="2800" b="1" dirty="0"/>
              <a:t> </a:t>
            </a:r>
            <a:r>
              <a:rPr lang="en-US" sz="2800" b="1" dirty="0" err="1"/>
              <a:t>toán</a:t>
            </a:r>
            <a:r>
              <a:rPr lang="en-US" sz="2800" b="1" dirty="0"/>
              <a:t> </a:t>
            </a:r>
            <a:r>
              <a:rPr lang="en-US" sz="2800" b="1" dirty="0" err="1"/>
              <a:t>đổi</a:t>
            </a:r>
            <a:r>
              <a:rPr lang="en-US" sz="2800" b="1" dirty="0"/>
              <a:t> </a:t>
            </a:r>
            <a:r>
              <a:rPr lang="en-US" sz="2800" b="1" dirty="0" err="1"/>
              <a:t>tên</a:t>
            </a:r>
            <a:r>
              <a:rPr lang="en-US" sz="2800" b="1" dirty="0"/>
              <a:t> </a:t>
            </a:r>
            <a:r>
              <a:rPr lang="en-US" sz="2800" dirty="0"/>
              <a:t>(</a:t>
            </a:r>
            <a:r>
              <a:rPr lang="en-US" sz="2800" dirty="0">
                <a:sym typeface="Symbol" pitchFamily="18" charset="2"/>
              </a:rPr>
              <a:t> - rho)</a:t>
            </a:r>
            <a:endParaRPr lang="en-US" sz="2800" dirty="0"/>
          </a:p>
        </p:txBody>
      </p:sp>
      <p:sp>
        <p:nvSpPr>
          <p:cNvPr id="39939" name="Rectangle 3"/>
          <p:cNvSpPr>
            <a:spLocks noGrp="1" noChangeArrowheads="1"/>
          </p:cNvSpPr>
          <p:nvPr>
            <p:ph idx="1"/>
          </p:nvPr>
        </p:nvSpPr>
        <p:spPr>
          <a:xfrm>
            <a:off x="381000" y="1295400"/>
            <a:ext cx="8305800" cy="5105400"/>
          </a:xfrm>
        </p:spPr>
        <p:txBody>
          <a:bodyPr/>
          <a:lstStyle/>
          <a:p>
            <a:r>
              <a:rPr lang="en-US" i="1"/>
              <a:t>Được dùng để đổi tên, thuộc tính của lược đồ quan hệ </a:t>
            </a:r>
          </a:p>
          <a:p>
            <a:pPr lvl="1"/>
            <a:endParaRPr lang="en-US"/>
          </a:p>
          <a:p>
            <a:pPr lvl="1"/>
            <a:endParaRPr lang="en-US"/>
          </a:p>
          <a:p>
            <a:r>
              <a:rPr lang="en-US"/>
              <a:t>Các dạng:</a:t>
            </a:r>
          </a:p>
        </p:txBody>
      </p:sp>
      <p:sp>
        <p:nvSpPr>
          <p:cNvPr id="9" name="Date Placeholder 3"/>
          <p:cNvSpPr>
            <a:spLocks noGrp="1"/>
          </p:cNvSpPr>
          <p:nvPr>
            <p:ph type="dt" sz="quarter" idx="10"/>
          </p:nvPr>
        </p:nvSpPr>
        <p:spPr/>
        <p:txBody>
          <a:bodyPr/>
          <a:lstStyle/>
          <a:p>
            <a:pPr>
              <a:defRPr/>
            </a:pPr>
            <a:fld id="{FC802E21-BF85-4EEB-9449-B8B3E4663B69}" type="datetime12">
              <a:rPr lang="vi-VN" altLang="en-US" smtClean="0"/>
              <a:pPr>
                <a:defRPr/>
              </a:pPr>
              <a:t>07:10</a:t>
            </a:fld>
            <a:endParaRPr lang="en-US" altLang="en-US"/>
          </a:p>
        </p:txBody>
      </p:sp>
      <p:sp>
        <p:nvSpPr>
          <p:cNvPr id="11" name="Slide Number Placeholder 5"/>
          <p:cNvSpPr>
            <a:spLocks noGrp="1"/>
          </p:cNvSpPr>
          <p:nvPr>
            <p:ph type="sldNum" sz="quarter" idx="12"/>
          </p:nvPr>
        </p:nvSpPr>
        <p:spPr/>
        <p:txBody>
          <a:bodyPr/>
          <a:lstStyle/>
          <a:p>
            <a:pPr>
              <a:defRPr/>
            </a:pPr>
            <a:fld id="{06E0E13C-708D-4725-999A-B2628059433D}" type="slidenum">
              <a:rPr lang="en-US" altLang="en-US"/>
              <a:pPr>
                <a:defRPr/>
              </a:pPr>
              <a:t>45</a:t>
            </a:fld>
            <a:endParaRPr lang="en-US" altLang="en-US"/>
          </a:p>
        </p:txBody>
      </p:sp>
      <p:sp>
        <p:nvSpPr>
          <p:cNvPr id="39942" name="Text Box 4"/>
          <p:cNvSpPr txBox="1">
            <a:spLocks noChangeArrowheads="1"/>
          </p:cNvSpPr>
          <p:nvPr/>
        </p:nvSpPr>
        <p:spPr bwMode="auto">
          <a:xfrm>
            <a:off x="762000" y="3124200"/>
            <a:ext cx="6705600" cy="553998"/>
          </a:xfrm>
          <a:prstGeom prst="rect">
            <a:avLst/>
          </a:prstGeom>
          <a:noFill/>
          <a:ln w="12700" algn="ctr">
            <a:noFill/>
            <a:miter lim="800000"/>
            <a:headEnd/>
            <a:tailEnd/>
          </a:ln>
        </p:spPr>
        <p:txBody>
          <a:bodyPr wrap="square">
            <a:spAutoFit/>
          </a:bodyPr>
          <a:lstStyle/>
          <a:p>
            <a:pPr algn="l"/>
            <a:r>
              <a:rPr lang="en-US" sz="3000" b="1">
                <a:sym typeface="Symbol" pitchFamily="18" charset="2"/>
              </a:rPr>
              <a:t></a:t>
            </a:r>
            <a:r>
              <a:rPr lang="en-US" sz="2200" b="1" baseline="-25000">
                <a:sym typeface="Symbol" pitchFamily="18" charset="2"/>
              </a:rPr>
              <a:t>S</a:t>
            </a:r>
            <a:r>
              <a:rPr lang="en-US" sz="2200" b="1">
                <a:sym typeface="Symbol" pitchFamily="18" charset="2"/>
              </a:rPr>
              <a:t>(R)   	</a:t>
            </a:r>
            <a:r>
              <a:rPr lang="en-US" sz="2200" b="1">
                <a:sym typeface="Symbol"/>
              </a:rPr>
              <a:t></a:t>
            </a:r>
            <a:r>
              <a:rPr lang="en-US" sz="2200" b="1">
                <a:sym typeface="Symbol" pitchFamily="18" charset="2"/>
              </a:rPr>
              <a:t>  </a:t>
            </a:r>
            <a:r>
              <a:rPr lang="en-US" b="1"/>
              <a:t>Đổi tên quan hệ R thành S</a:t>
            </a:r>
          </a:p>
        </p:txBody>
      </p:sp>
      <p:sp>
        <p:nvSpPr>
          <p:cNvPr id="39943" name="Text Box 5"/>
          <p:cNvSpPr txBox="1">
            <a:spLocks noChangeArrowheads="1"/>
          </p:cNvSpPr>
          <p:nvPr/>
        </p:nvSpPr>
        <p:spPr bwMode="auto">
          <a:xfrm>
            <a:off x="609600" y="1981200"/>
            <a:ext cx="6248400" cy="430887"/>
          </a:xfrm>
          <a:prstGeom prst="rect">
            <a:avLst/>
          </a:prstGeom>
          <a:noFill/>
          <a:ln w="12700" algn="ctr">
            <a:noFill/>
            <a:miter lim="800000"/>
            <a:headEnd/>
            <a:tailEnd/>
          </a:ln>
        </p:spPr>
        <p:txBody>
          <a:bodyPr wrap="square">
            <a:spAutoFit/>
          </a:bodyPr>
          <a:lstStyle/>
          <a:p>
            <a:pPr algn="l"/>
            <a:r>
              <a:rPr lang="en-US" sz="2200">
                <a:sym typeface="Symbol" pitchFamily="18" charset="2"/>
              </a:rPr>
              <a:t>Xét lược đồ quan hệ R(B, C, D)</a:t>
            </a:r>
            <a:endParaRPr lang="en-US"/>
          </a:p>
        </p:txBody>
      </p:sp>
      <p:sp>
        <p:nvSpPr>
          <p:cNvPr id="39944" name="Text Box 6"/>
          <p:cNvSpPr txBox="1">
            <a:spLocks noChangeArrowheads="1"/>
          </p:cNvSpPr>
          <p:nvPr/>
        </p:nvSpPr>
        <p:spPr bwMode="auto">
          <a:xfrm>
            <a:off x="762000" y="3810000"/>
            <a:ext cx="6324600" cy="549275"/>
          </a:xfrm>
          <a:prstGeom prst="rect">
            <a:avLst/>
          </a:prstGeom>
          <a:noFill/>
          <a:ln w="12700" algn="ctr">
            <a:noFill/>
            <a:miter lim="800000"/>
            <a:headEnd/>
            <a:tailEnd/>
          </a:ln>
        </p:spPr>
        <p:txBody>
          <a:bodyPr>
            <a:spAutoFit/>
          </a:bodyPr>
          <a:lstStyle/>
          <a:p>
            <a:pPr algn="l"/>
            <a:r>
              <a:rPr lang="en-US" sz="3000" b="1">
                <a:sym typeface="Symbol" pitchFamily="18" charset="2"/>
              </a:rPr>
              <a:t></a:t>
            </a:r>
            <a:r>
              <a:rPr lang="en-US" sz="2200" b="1" baseline="-25000">
                <a:sym typeface="Symbol" pitchFamily="18" charset="2"/>
              </a:rPr>
              <a:t>(X, C, D) </a:t>
            </a:r>
            <a:r>
              <a:rPr lang="en-US" sz="2200" b="1">
                <a:sym typeface="Symbol" pitchFamily="18" charset="2"/>
              </a:rPr>
              <a:t>(R) 	</a:t>
            </a:r>
            <a:r>
              <a:rPr lang="en-US" sz="2200" b="1">
                <a:sym typeface="Symbol"/>
              </a:rPr>
              <a:t></a:t>
            </a:r>
            <a:r>
              <a:rPr lang="en-US" sz="2200" b="1">
                <a:sym typeface="Symbol" pitchFamily="18" charset="2"/>
              </a:rPr>
              <a:t>  </a:t>
            </a:r>
            <a:r>
              <a:rPr lang="en-US" b="1"/>
              <a:t>Đổi tên thuộc tính B thành X</a:t>
            </a:r>
          </a:p>
        </p:txBody>
      </p:sp>
      <p:sp>
        <p:nvSpPr>
          <p:cNvPr id="445448" name="Text Box 8"/>
          <p:cNvSpPr txBox="1">
            <a:spLocks noChangeArrowheads="1"/>
          </p:cNvSpPr>
          <p:nvPr/>
        </p:nvSpPr>
        <p:spPr bwMode="auto">
          <a:xfrm>
            <a:off x="762000" y="4648200"/>
            <a:ext cx="8229600" cy="461665"/>
          </a:xfrm>
          <a:prstGeom prst="rect">
            <a:avLst/>
          </a:prstGeom>
          <a:noFill/>
          <a:ln w="12700" algn="ctr">
            <a:noFill/>
            <a:miter lim="800000"/>
            <a:headEnd/>
            <a:tailEnd/>
          </a:ln>
        </p:spPr>
        <p:txBody>
          <a:bodyPr wrap="square">
            <a:spAutoFit/>
          </a:bodyPr>
          <a:lstStyle/>
          <a:p>
            <a:pPr algn="l"/>
            <a:r>
              <a:rPr lang="en-US" sz="2400" b="1">
                <a:sym typeface="Symbol" pitchFamily="18" charset="2"/>
              </a:rPr>
              <a:t></a:t>
            </a:r>
            <a:r>
              <a:rPr lang="en-US" b="1" baseline="-25000">
                <a:sym typeface="Symbol" pitchFamily="18" charset="2"/>
              </a:rPr>
              <a:t>S(X,C,D)</a:t>
            </a:r>
            <a:r>
              <a:rPr lang="en-US" b="1">
                <a:sym typeface="Symbol" pitchFamily="18" charset="2"/>
              </a:rPr>
              <a:t>(R) 	</a:t>
            </a:r>
            <a:r>
              <a:rPr lang="en-US" b="1">
                <a:sym typeface="Symbol"/>
              </a:rPr>
              <a:t> </a:t>
            </a:r>
            <a:r>
              <a:rPr lang="en-US" b="1"/>
              <a:t> Đổi tên  R thành S và B thành X</a:t>
            </a:r>
          </a:p>
        </p:txBody>
      </p:sp>
      <p:sp>
        <p:nvSpPr>
          <p:cNvPr id="12" name="Footer Placeholder 11"/>
          <p:cNvSpPr>
            <a:spLocks noGrp="1"/>
          </p:cNvSpPr>
          <p:nvPr>
            <p:ph type="ftr" sz="quarter" idx="11"/>
          </p:nvPr>
        </p:nvSpPr>
        <p:spPr/>
        <p:txBody>
          <a:bodyPr/>
          <a:lstStyle/>
          <a:p>
            <a:pPr>
              <a:defRPr/>
            </a:pPr>
            <a:r>
              <a:rPr lang="en-US" altLang="en-US"/>
              <a:t>Khoa CNTT</a:t>
            </a:r>
          </a:p>
        </p:txBody>
      </p:sp>
      <p:grpSp>
        <p:nvGrpSpPr>
          <p:cNvPr id="13" name="Group 86"/>
          <p:cNvGrpSpPr/>
          <p:nvPr/>
        </p:nvGrpSpPr>
        <p:grpSpPr>
          <a:xfrm>
            <a:off x="0" y="152400"/>
            <a:ext cx="9144000" cy="533399"/>
            <a:chOff x="0" y="152400"/>
            <a:chExt cx="9144000" cy="533399"/>
          </a:xfrm>
        </p:grpSpPr>
        <p:pic>
          <p:nvPicPr>
            <p:cNvPr id="1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5" name="TextBox 1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6" name="TextBox 1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7" name="Text Box 8"/>
          <p:cNvSpPr txBox="1">
            <a:spLocks noChangeArrowheads="1"/>
          </p:cNvSpPr>
          <p:nvPr/>
        </p:nvSpPr>
        <p:spPr bwMode="auto">
          <a:xfrm>
            <a:off x="762000" y="5562600"/>
            <a:ext cx="7848600" cy="338554"/>
          </a:xfrm>
          <a:prstGeom prst="rect">
            <a:avLst/>
          </a:prstGeom>
          <a:noFill/>
          <a:ln w="12700" algn="ctr">
            <a:noFill/>
            <a:miter lim="800000"/>
            <a:headEnd/>
            <a:tailEnd/>
          </a:ln>
        </p:spPr>
        <p:txBody>
          <a:bodyPr wrap="square">
            <a:spAutoFit/>
          </a:bodyPr>
          <a:lstStyle/>
          <a:p>
            <a:pPr algn="r"/>
            <a:r>
              <a:rPr lang="en-US" sz="1600" i="1">
                <a:sym typeface="Symbol" pitchFamily="18" charset="2"/>
              </a:rPr>
              <a:t>Trong một số trường hợp ta có thể viết :  R(X,Y,Z) = Q(A,B,C)</a:t>
            </a:r>
            <a:endParaRPr lang="en-US"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5448"/>
                                        </p:tgtEl>
                                        <p:attrNameLst>
                                          <p:attrName>style.visibility</p:attrName>
                                        </p:attrNameLst>
                                      </p:cBhvr>
                                      <p:to>
                                        <p:strVal val="visible"/>
                                      </p:to>
                                    </p:set>
                                    <p:anim calcmode="lin" valueType="num">
                                      <p:cBhvr additive="base">
                                        <p:cTn id="7" dur="500" fill="hold"/>
                                        <p:tgtEl>
                                          <p:spTgt spid="445448"/>
                                        </p:tgtEl>
                                        <p:attrNameLst>
                                          <p:attrName>ppt_x</p:attrName>
                                        </p:attrNameLst>
                                      </p:cBhvr>
                                      <p:tavLst>
                                        <p:tav tm="0">
                                          <p:val>
                                            <p:strVal val="#ppt_x"/>
                                          </p:val>
                                        </p:tav>
                                        <p:tav tm="100000">
                                          <p:val>
                                            <p:strVal val="#ppt_x"/>
                                          </p:val>
                                        </p:tav>
                                      </p:tavLst>
                                    </p:anim>
                                    <p:anim calcmode="lin" valueType="num">
                                      <p:cBhvr additive="base">
                                        <p:cTn id="8" dur="500" fill="hold"/>
                                        <p:tgtEl>
                                          <p:spTgt spid="4454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8"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609600"/>
            <a:ext cx="8229600" cy="620712"/>
          </a:xfrm>
        </p:spPr>
        <p:txBody>
          <a:bodyPr/>
          <a:lstStyle/>
          <a:p>
            <a:r>
              <a:rPr lang="en-US" sz="2400" i="1"/>
              <a:t>Ví dụ 8</a:t>
            </a:r>
          </a:p>
        </p:txBody>
      </p:sp>
      <p:sp>
        <p:nvSpPr>
          <p:cNvPr id="40963" name="Rectangle 3"/>
          <p:cNvSpPr>
            <a:spLocks noGrp="1" noChangeArrowheads="1"/>
          </p:cNvSpPr>
          <p:nvPr>
            <p:ph idx="1"/>
          </p:nvPr>
        </p:nvSpPr>
        <p:spPr>
          <a:xfrm>
            <a:off x="381000" y="1295400"/>
            <a:ext cx="8305800" cy="5105400"/>
          </a:xfrm>
        </p:spPr>
        <p:txBody>
          <a:bodyPr/>
          <a:lstStyle/>
          <a:p>
            <a:r>
              <a:rPr lang="en-US" sz="2400"/>
              <a:t>Cho biết họ và tên nhân viên làm việc ở phòng số 4(tạo ra quan hệ KQ(HO,TEN)</a:t>
            </a:r>
          </a:p>
          <a:p>
            <a:pPr lvl="1"/>
            <a:r>
              <a:rPr lang="en-US" sz="2000"/>
              <a:t>Quan hệ: NHANVIEN</a:t>
            </a:r>
          </a:p>
          <a:p>
            <a:pPr lvl="1"/>
            <a:r>
              <a:rPr lang="en-US" sz="2000"/>
              <a:t>Thuộc tính: HONV, TENNV</a:t>
            </a:r>
          </a:p>
          <a:p>
            <a:pPr lvl="1"/>
            <a:r>
              <a:rPr lang="en-US" sz="2000"/>
              <a:t>Điều kiện: PHG=4</a:t>
            </a:r>
            <a:endParaRPr lang="en-US"/>
          </a:p>
          <a:p>
            <a:pPr>
              <a:spcBef>
                <a:spcPts val="1800"/>
              </a:spcBef>
            </a:pPr>
            <a:r>
              <a:rPr lang="en-US" u="sng"/>
              <a:t>C1:</a:t>
            </a:r>
          </a:p>
          <a:p>
            <a:pPr lvl="2"/>
            <a:endParaRPr lang="en-US" u="sng"/>
          </a:p>
          <a:p>
            <a:r>
              <a:rPr lang="en-US" u="sng"/>
              <a:t>C2:</a:t>
            </a:r>
          </a:p>
        </p:txBody>
      </p:sp>
      <p:sp>
        <p:nvSpPr>
          <p:cNvPr id="12" name="Date Placeholder 3"/>
          <p:cNvSpPr>
            <a:spLocks noGrp="1"/>
          </p:cNvSpPr>
          <p:nvPr>
            <p:ph type="dt" sz="quarter" idx="10"/>
          </p:nvPr>
        </p:nvSpPr>
        <p:spPr/>
        <p:txBody>
          <a:bodyPr/>
          <a:lstStyle/>
          <a:p>
            <a:pPr>
              <a:defRPr/>
            </a:pPr>
            <a:fld id="{C3B9C769-EA60-46EC-B2D7-1E3334D1B477}" type="datetime12">
              <a:rPr lang="vi-VN" altLang="en-US" smtClean="0"/>
              <a:pPr>
                <a:defRPr/>
              </a:pPr>
              <a:t>07:10</a:t>
            </a:fld>
            <a:endParaRPr lang="en-US" altLang="en-US"/>
          </a:p>
        </p:txBody>
      </p:sp>
      <p:sp>
        <p:nvSpPr>
          <p:cNvPr id="14" name="Slide Number Placeholder 5"/>
          <p:cNvSpPr>
            <a:spLocks noGrp="1"/>
          </p:cNvSpPr>
          <p:nvPr>
            <p:ph type="sldNum" sz="quarter" idx="12"/>
          </p:nvPr>
        </p:nvSpPr>
        <p:spPr/>
        <p:txBody>
          <a:bodyPr/>
          <a:lstStyle/>
          <a:p>
            <a:pPr>
              <a:defRPr/>
            </a:pPr>
            <a:fld id="{6DF62E20-60FC-42AA-8E93-4FAA03B5D66F}" type="slidenum">
              <a:rPr lang="en-US" altLang="en-US"/>
              <a:pPr>
                <a:defRPr/>
              </a:pPr>
              <a:t>46</a:t>
            </a:fld>
            <a:endParaRPr lang="en-US" altLang="en-US"/>
          </a:p>
        </p:txBody>
      </p:sp>
      <p:sp>
        <p:nvSpPr>
          <p:cNvPr id="40966" name="Text Box 4"/>
          <p:cNvSpPr txBox="1">
            <a:spLocks noChangeArrowheads="1"/>
          </p:cNvSpPr>
          <p:nvPr/>
        </p:nvSpPr>
        <p:spPr bwMode="auto">
          <a:xfrm>
            <a:off x="1600200" y="3123126"/>
            <a:ext cx="7391400" cy="707886"/>
          </a:xfrm>
          <a:prstGeom prst="rect">
            <a:avLst/>
          </a:prstGeom>
          <a:noFill/>
          <a:ln w="12700" algn="ctr">
            <a:noFill/>
            <a:miter lim="800000"/>
            <a:headEnd/>
            <a:tailEnd/>
          </a:ln>
        </p:spPr>
        <p:txBody>
          <a:bodyPr wrap="square">
            <a:spAutoFit/>
          </a:bodyPr>
          <a:lstStyle/>
          <a:p>
            <a:pPr algn="l"/>
            <a:r>
              <a:rPr lang="en-US" sz="3200" b="1">
                <a:sym typeface="Symbol" pitchFamily="18" charset="2"/>
              </a:rPr>
              <a:t> </a:t>
            </a:r>
            <a:r>
              <a:rPr lang="en-US" sz="2400" b="1" baseline="-25000">
                <a:sym typeface="Symbol" pitchFamily="18" charset="2"/>
              </a:rPr>
              <a:t>KQ(HO,TEN)</a:t>
            </a:r>
            <a:r>
              <a:rPr lang="en-US" sz="2400" b="1">
                <a:sym typeface="Symbol" pitchFamily="18" charset="2"/>
              </a:rPr>
              <a:t>(</a:t>
            </a:r>
            <a:r>
              <a:rPr lang="en-US" sz="4000" b="1">
                <a:sym typeface="Symbol" pitchFamily="18" charset="2"/>
              </a:rPr>
              <a:t></a:t>
            </a:r>
            <a:r>
              <a:rPr lang="en-US" sz="2200" b="1" baseline="-25000">
                <a:sym typeface="Symbol" pitchFamily="18" charset="2"/>
              </a:rPr>
              <a:t>HONV, TENNV </a:t>
            </a:r>
            <a:r>
              <a:rPr lang="en-US" sz="2200" b="1">
                <a:sym typeface="Symbol" pitchFamily="18" charset="2"/>
              </a:rPr>
              <a:t>(</a:t>
            </a:r>
            <a:r>
              <a:rPr lang="en-US" sz="4000" b="1">
                <a:sym typeface="Symbol" pitchFamily="18" charset="2"/>
              </a:rPr>
              <a:t></a:t>
            </a:r>
            <a:r>
              <a:rPr lang="en-US" sz="2200" b="1" baseline="-25000">
                <a:sym typeface="Symbol" pitchFamily="18" charset="2"/>
              </a:rPr>
              <a:t>PHG=4 </a:t>
            </a:r>
            <a:r>
              <a:rPr lang="en-US" sz="2200" b="1">
                <a:sym typeface="Symbol" pitchFamily="18" charset="2"/>
              </a:rPr>
              <a:t>(NHANVIEN)))</a:t>
            </a:r>
            <a:endParaRPr lang="en-US" sz="2200" b="1" baseline="-25000"/>
          </a:p>
        </p:txBody>
      </p:sp>
      <p:sp>
        <p:nvSpPr>
          <p:cNvPr id="40967" name="Text Box 5"/>
          <p:cNvSpPr txBox="1">
            <a:spLocks noChangeArrowheads="1"/>
          </p:cNvSpPr>
          <p:nvPr/>
        </p:nvSpPr>
        <p:spPr bwMode="auto">
          <a:xfrm>
            <a:off x="1600200" y="4038600"/>
            <a:ext cx="4953000" cy="701675"/>
          </a:xfrm>
          <a:prstGeom prst="rect">
            <a:avLst/>
          </a:prstGeom>
          <a:noFill/>
          <a:ln w="12700" algn="ctr">
            <a:noFill/>
            <a:miter lim="800000"/>
            <a:headEnd/>
            <a:tailEnd/>
          </a:ln>
        </p:spPr>
        <p:txBody>
          <a:bodyPr>
            <a:spAutoFit/>
          </a:bodyPr>
          <a:lstStyle/>
          <a:p>
            <a:pPr algn="l"/>
            <a:r>
              <a:rPr lang="en-US" sz="2200" b="1">
                <a:sym typeface="Symbol" pitchFamily="18" charset="2"/>
              </a:rPr>
              <a:t>NV_P4 </a:t>
            </a:r>
            <a:r>
              <a:rPr lang="en-US" sz="3000" b="1">
                <a:sym typeface="Symbol" pitchFamily="18" charset="2"/>
              </a:rPr>
              <a:t></a:t>
            </a:r>
            <a:r>
              <a:rPr lang="en-US" sz="2200" b="1">
                <a:sym typeface="Symbol" pitchFamily="18" charset="2"/>
              </a:rPr>
              <a:t> </a:t>
            </a:r>
            <a:r>
              <a:rPr lang="en-US" sz="4000" b="1">
                <a:sym typeface="Symbol" pitchFamily="18" charset="2"/>
              </a:rPr>
              <a:t></a:t>
            </a:r>
            <a:r>
              <a:rPr lang="en-US" sz="2200" b="1" baseline="-25000">
                <a:sym typeface="Symbol" pitchFamily="18" charset="2"/>
              </a:rPr>
              <a:t>PHG=4 </a:t>
            </a:r>
            <a:r>
              <a:rPr lang="en-US" sz="2200" b="1">
                <a:sym typeface="Symbol" pitchFamily="18" charset="2"/>
              </a:rPr>
              <a:t>(NHANVIEN)</a:t>
            </a:r>
            <a:endParaRPr lang="en-US" sz="2200" b="1" baseline="-25000"/>
          </a:p>
        </p:txBody>
      </p:sp>
      <p:sp>
        <p:nvSpPr>
          <p:cNvPr id="40968" name="Text Box 6"/>
          <p:cNvSpPr txBox="1">
            <a:spLocks noChangeArrowheads="1"/>
          </p:cNvSpPr>
          <p:nvPr/>
        </p:nvSpPr>
        <p:spPr bwMode="auto">
          <a:xfrm>
            <a:off x="1576590" y="4572000"/>
            <a:ext cx="4495800" cy="701675"/>
          </a:xfrm>
          <a:prstGeom prst="rect">
            <a:avLst/>
          </a:prstGeom>
          <a:noFill/>
          <a:ln w="12700" algn="ctr">
            <a:noFill/>
            <a:miter lim="800000"/>
            <a:headEnd/>
            <a:tailEnd/>
          </a:ln>
        </p:spPr>
        <p:txBody>
          <a:bodyPr>
            <a:spAutoFit/>
          </a:bodyPr>
          <a:lstStyle/>
          <a:p>
            <a:pPr algn="l"/>
            <a:r>
              <a:rPr lang="en-US" sz="2200" b="1">
                <a:sym typeface="Symbol" pitchFamily="18" charset="2"/>
              </a:rPr>
              <a:t>KQ </a:t>
            </a:r>
            <a:r>
              <a:rPr lang="en-US" sz="3000" b="1">
                <a:sym typeface="Symbol" pitchFamily="18" charset="2"/>
              </a:rPr>
              <a:t> </a:t>
            </a:r>
            <a:r>
              <a:rPr lang="en-US" sz="4000" b="1">
                <a:sym typeface="Symbol" pitchFamily="18" charset="2"/>
              </a:rPr>
              <a:t></a:t>
            </a:r>
            <a:r>
              <a:rPr lang="en-US" sz="2200" b="1" baseline="-25000">
                <a:sym typeface="Symbol" pitchFamily="18" charset="2"/>
              </a:rPr>
              <a:t>HONV, TENNV </a:t>
            </a:r>
            <a:r>
              <a:rPr lang="en-US" sz="2200" b="1">
                <a:sym typeface="Symbol" pitchFamily="18" charset="2"/>
              </a:rPr>
              <a:t>(NV_P4)</a:t>
            </a:r>
          </a:p>
        </p:txBody>
      </p:sp>
      <p:sp>
        <p:nvSpPr>
          <p:cNvPr id="439304" name="Text Box 8"/>
          <p:cNvSpPr txBox="1">
            <a:spLocks noChangeArrowheads="1"/>
          </p:cNvSpPr>
          <p:nvPr/>
        </p:nvSpPr>
        <p:spPr bwMode="auto">
          <a:xfrm>
            <a:off x="1573368" y="5410200"/>
            <a:ext cx="4648200" cy="646331"/>
          </a:xfrm>
          <a:prstGeom prst="rect">
            <a:avLst/>
          </a:prstGeom>
          <a:noFill/>
          <a:ln w="12700" algn="ctr">
            <a:noFill/>
            <a:miter lim="800000"/>
            <a:headEnd/>
            <a:tailEnd/>
          </a:ln>
        </p:spPr>
        <p:txBody>
          <a:bodyPr>
            <a:spAutoFit/>
          </a:bodyPr>
          <a:lstStyle/>
          <a:p>
            <a:pPr algn="l"/>
            <a:r>
              <a:rPr lang="en-US" sz="3600" b="1">
                <a:sym typeface="Symbol" pitchFamily="18" charset="2"/>
              </a:rPr>
              <a:t></a:t>
            </a:r>
            <a:r>
              <a:rPr lang="en-US" sz="2800" b="1" baseline="-25000">
                <a:sym typeface="Symbol" pitchFamily="18" charset="2"/>
              </a:rPr>
              <a:t>(HO, </a:t>
            </a:r>
            <a:r>
              <a:rPr lang="en-US" sz="2400" b="1" baseline="-25000">
                <a:sym typeface="Symbol" pitchFamily="18" charset="2"/>
              </a:rPr>
              <a:t>TEN) </a:t>
            </a:r>
            <a:r>
              <a:rPr lang="en-US" sz="2400" b="1">
                <a:sym typeface="Symbol" pitchFamily="18" charset="2"/>
              </a:rPr>
              <a:t>(KQ)</a:t>
            </a:r>
          </a:p>
        </p:txBody>
      </p:sp>
      <p:sp>
        <p:nvSpPr>
          <p:cNvPr id="15" name="Footer Placeholder 14"/>
          <p:cNvSpPr>
            <a:spLocks noGrp="1"/>
          </p:cNvSpPr>
          <p:nvPr>
            <p:ph type="ftr" sz="quarter" idx="11"/>
          </p:nvPr>
        </p:nvSpPr>
        <p:spPr/>
        <p:txBody>
          <a:bodyPr/>
          <a:lstStyle/>
          <a:p>
            <a:pPr>
              <a:defRPr/>
            </a:pPr>
            <a:r>
              <a:rPr lang="en-US" altLang="en-US"/>
              <a:t>Khoa CNTT</a:t>
            </a:r>
          </a:p>
        </p:txBody>
      </p:sp>
      <p:grpSp>
        <p:nvGrpSpPr>
          <p:cNvPr id="16" name="Group 86"/>
          <p:cNvGrpSpPr/>
          <p:nvPr/>
        </p:nvGrpSpPr>
        <p:grpSpPr>
          <a:xfrm>
            <a:off x="0" y="152400"/>
            <a:ext cx="9144000" cy="533399"/>
            <a:chOff x="0" y="152400"/>
            <a:chExt cx="9144000" cy="533399"/>
          </a:xfrm>
        </p:grpSpPr>
        <p:pic>
          <p:nvPicPr>
            <p:cNvPr id="17"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8" name="TextBox 17"/>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9" name="TextBox 18"/>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ox(in)">
                                      <p:cBhvr>
                                        <p:cTn id="7" dur="500"/>
                                        <p:tgtEl>
                                          <p:spTgt spid="409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box(in)">
                                      <p:cBhvr>
                                        <p:cTn id="12" dur="500"/>
                                        <p:tgtEl>
                                          <p:spTgt spid="409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transition="in" filter="box(in)">
                                      <p:cBhvr>
                                        <p:cTn id="17" dur="500"/>
                                        <p:tgtEl>
                                          <p:spTgt spid="4096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9304"/>
                                        </p:tgtEl>
                                        <p:attrNameLst>
                                          <p:attrName>style.visibility</p:attrName>
                                        </p:attrNameLst>
                                      </p:cBhvr>
                                      <p:to>
                                        <p:strVal val="visible"/>
                                      </p:to>
                                    </p:set>
                                    <p:animEffect transition="in" filter="box(in)">
                                      <p:cBhvr>
                                        <p:cTn id="22" dur="500"/>
                                        <p:tgtEl>
                                          <p:spTgt spid="439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p:bldP spid="40968" grpId="0"/>
      <p:bldP spid="43930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dirty="0" err="1">
                <a:solidFill>
                  <a:srgbClr val="777777"/>
                </a:solidFill>
              </a:rPr>
              <a:t>Giới</a:t>
            </a:r>
            <a:r>
              <a:rPr lang="en-US" dirty="0">
                <a:solidFill>
                  <a:srgbClr val="777777"/>
                </a:solidFill>
              </a:rPr>
              <a:t> </a:t>
            </a:r>
            <a:r>
              <a:rPr lang="en-US" dirty="0" err="1">
                <a:solidFill>
                  <a:srgbClr val="777777"/>
                </a:solidFill>
              </a:rPr>
              <a:t>thiệu</a:t>
            </a:r>
            <a:endParaRPr lang="en-US" dirty="0">
              <a:solidFill>
                <a:srgbClr val="777777"/>
              </a:solidFill>
            </a:endParaRPr>
          </a:p>
          <a:p>
            <a:r>
              <a:rPr lang="en-US" dirty="0" err="1">
                <a:solidFill>
                  <a:srgbClr val="777777"/>
                </a:solidFill>
              </a:rPr>
              <a:t>Các</a:t>
            </a:r>
            <a:r>
              <a:rPr lang="en-US" dirty="0">
                <a:solidFill>
                  <a:srgbClr val="777777"/>
                </a:solidFill>
              </a:rPr>
              <a:t> </a:t>
            </a:r>
            <a:r>
              <a:rPr lang="en-US" dirty="0" err="1">
                <a:solidFill>
                  <a:srgbClr val="777777"/>
                </a:solidFill>
              </a:rPr>
              <a:t>thao</a:t>
            </a:r>
            <a:r>
              <a:rPr lang="en-US" dirty="0">
                <a:solidFill>
                  <a:srgbClr val="777777"/>
                </a:solidFill>
              </a:rPr>
              <a:t> </a:t>
            </a:r>
            <a:r>
              <a:rPr lang="en-US" dirty="0" err="1">
                <a:solidFill>
                  <a:srgbClr val="777777"/>
                </a:solidFill>
              </a:rPr>
              <a:t>tác</a:t>
            </a:r>
            <a:r>
              <a:rPr lang="en-US" dirty="0">
                <a:solidFill>
                  <a:srgbClr val="777777"/>
                </a:solidFill>
              </a:rPr>
              <a:t> </a:t>
            </a:r>
            <a:r>
              <a:rPr lang="en-US" dirty="0" err="1">
                <a:solidFill>
                  <a:srgbClr val="777777"/>
                </a:solidFill>
              </a:rPr>
              <a:t>cập</a:t>
            </a:r>
            <a:r>
              <a:rPr lang="en-US" dirty="0">
                <a:solidFill>
                  <a:srgbClr val="777777"/>
                </a:solidFill>
              </a:rPr>
              <a:t> </a:t>
            </a:r>
            <a:r>
              <a:rPr lang="en-US" dirty="0" err="1">
                <a:solidFill>
                  <a:srgbClr val="777777"/>
                </a:solidFill>
              </a:rPr>
              <a:t>nhật</a:t>
            </a:r>
            <a:r>
              <a:rPr lang="en-US" dirty="0">
                <a:solidFill>
                  <a:srgbClr val="777777"/>
                </a:solidFill>
              </a:rPr>
              <a:t> </a:t>
            </a:r>
            <a:r>
              <a:rPr lang="en-US" dirty="0" err="1">
                <a:solidFill>
                  <a:srgbClr val="777777"/>
                </a:solidFill>
              </a:rPr>
              <a:t>trên</a:t>
            </a:r>
            <a:r>
              <a:rPr lang="en-US" dirty="0">
                <a:solidFill>
                  <a:srgbClr val="777777"/>
                </a:solidFill>
              </a:rPr>
              <a:t> </a:t>
            </a:r>
            <a:r>
              <a:rPr lang="en-US" dirty="0" err="1">
                <a:solidFill>
                  <a:srgbClr val="777777"/>
                </a:solidFill>
              </a:rPr>
              <a:t>quan</a:t>
            </a:r>
            <a:r>
              <a:rPr lang="en-US" dirty="0">
                <a:solidFill>
                  <a:srgbClr val="777777"/>
                </a:solidFill>
              </a:rPr>
              <a:t> </a:t>
            </a:r>
            <a:r>
              <a:rPr lang="en-US" dirty="0" err="1">
                <a:solidFill>
                  <a:srgbClr val="777777"/>
                </a:solidFill>
              </a:rPr>
              <a:t>hệ</a:t>
            </a:r>
            <a:endParaRPr lang="en-US" dirty="0">
              <a:solidFill>
                <a:srgbClr val="777777"/>
              </a:solidFill>
            </a:endParaRPr>
          </a:p>
          <a:p>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pPr lvl="1">
              <a:buFont typeface="Wingdings" pitchFamily="2" charset="2"/>
              <a:buChar char="§"/>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tập</a:t>
            </a:r>
            <a:r>
              <a:rPr lang="en-US" dirty="0">
                <a:solidFill>
                  <a:srgbClr val="777777"/>
                </a:solidFill>
              </a:rPr>
              <a:t> </a:t>
            </a:r>
            <a:r>
              <a:rPr lang="en-US" dirty="0" err="1">
                <a:solidFill>
                  <a:srgbClr val="777777"/>
                </a:solidFill>
              </a:rPr>
              <a:t>hợp</a:t>
            </a:r>
            <a:r>
              <a:rPr lang="en-US" dirty="0">
                <a:solidFill>
                  <a:srgbClr val="777777"/>
                </a:solidFill>
              </a:rPr>
              <a:t>: </a:t>
            </a:r>
            <a:r>
              <a:rPr lang="en-US" sz="1800" dirty="0">
                <a:solidFill>
                  <a:srgbClr val="777777"/>
                </a:solidFill>
              </a:rPr>
              <a:t>TT. </a:t>
            </a:r>
            <a:r>
              <a:rPr lang="en-US" sz="1800" dirty="0" err="1">
                <a:solidFill>
                  <a:srgbClr val="777777"/>
                </a:solidFill>
              </a:rPr>
              <a:t>Hợp</a:t>
            </a:r>
            <a:r>
              <a:rPr lang="en-US" sz="1800" dirty="0">
                <a:solidFill>
                  <a:srgbClr val="777777"/>
                </a:solidFill>
              </a:rPr>
              <a:t>, TT. Giao, TT. </a:t>
            </a:r>
            <a:r>
              <a:rPr lang="en-US" sz="1800" dirty="0" err="1">
                <a:solidFill>
                  <a:srgbClr val="777777"/>
                </a:solidFill>
              </a:rPr>
              <a:t>Trừ</a:t>
            </a:r>
            <a:endParaRPr lang="en-US" dirty="0">
              <a:solidFill>
                <a:srgbClr val="777777"/>
              </a:solidFill>
            </a:endParaRPr>
          </a:p>
          <a:p>
            <a:pPr lvl="1">
              <a:buFont typeface="Wingdings" pitchFamily="2" charset="2"/>
              <a:buChar char="§"/>
            </a:pPr>
            <a:r>
              <a:rPr lang="en-US" b="1" dirty="0" err="1"/>
              <a:t>Phép</a:t>
            </a:r>
            <a:r>
              <a:rPr lang="en-US" b="1" dirty="0"/>
              <a:t> </a:t>
            </a:r>
            <a:r>
              <a:rPr lang="en-US" b="1" dirty="0" err="1"/>
              <a:t>toán</a:t>
            </a:r>
            <a:r>
              <a:rPr lang="en-US" b="1" dirty="0"/>
              <a:t> </a:t>
            </a:r>
            <a:r>
              <a:rPr lang="en-US" b="1" dirty="0" err="1"/>
              <a:t>trên</a:t>
            </a:r>
            <a:r>
              <a:rPr lang="en-US" b="1" dirty="0"/>
              <a:t> CSDL</a:t>
            </a:r>
            <a:r>
              <a:rPr lang="en-US" dirty="0">
                <a:solidFill>
                  <a:srgbClr val="777777"/>
                </a:solidFill>
              </a:rPr>
              <a:t>: </a:t>
            </a:r>
          </a:p>
          <a:p>
            <a:pPr lvl="3">
              <a:buFont typeface="Courier New" pitchFamily="49" charset="0"/>
              <a:buChar char="o"/>
            </a:pPr>
            <a:r>
              <a:rPr lang="en-US" dirty="0" err="1"/>
              <a:t>Phép</a:t>
            </a:r>
            <a:r>
              <a:rPr lang="en-US" dirty="0"/>
              <a:t> </a:t>
            </a:r>
            <a:r>
              <a:rPr lang="en-US" dirty="0" err="1"/>
              <a:t>toán</a:t>
            </a:r>
            <a:r>
              <a:rPr lang="en-US" dirty="0"/>
              <a:t> </a:t>
            </a:r>
            <a:r>
              <a:rPr lang="en-US" dirty="0" err="1"/>
              <a:t>chọn</a:t>
            </a:r>
            <a:endParaRPr lang="en-US" dirty="0"/>
          </a:p>
          <a:p>
            <a:pPr lvl="3">
              <a:buFont typeface="Courier New" pitchFamily="49" charset="0"/>
              <a:buChar char="o"/>
            </a:pPr>
            <a:r>
              <a:rPr lang="en-US" dirty="0" err="1"/>
              <a:t>Phép</a:t>
            </a:r>
            <a:r>
              <a:rPr lang="en-US" dirty="0"/>
              <a:t> </a:t>
            </a:r>
            <a:r>
              <a:rPr lang="en-US" dirty="0" err="1"/>
              <a:t>toán</a:t>
            </a:r>
            <a:r>
              <a:rPr lang="en-US" dirty="0"/>
              <a:t> </a:t>
            </a:r>
            <a:r>
              <a:rPr lang="en-US" dirty="0" err="1"/>
              <a:t>chiếu</a:t>
            </a:r>
            <a:endParaRPr lang="en-US" dirty="0"/>
          </a:p>
          <a:p>
            <a:pPr lvl="3">
              <a:buFont typeface="Courier New" pitchFamily="49" charset="0"/>
              <a:buChar char="o"/>
            </a:pPr>
            <a:r>
              <a:rPr lang="en-US" b="1" dirty="0" err="1"/>
              <a:t>Phép</a:t>
            </a:r>
            <a:r>
              <a:rPr lang="en-US" b="1" dirty="0"/>
              <a:t> </a:t>
            </a:r>
            <a:r>
              <a:rPr lang="en-US" b="1" dirty="0" err="1"/>
              <a:t>toán</a:t>
            </a:r>
            <a:r>
              <a:rPr lang="en-US" b="1" dirty="0"/>
              <a:t> </a:t>
            </a:r>
            <a:r>
              <a:rPr lang="en-US" b="1" dirty="0" err="1"/>
              <a:t>tích</a:t>
            </a:r>
            <a:r>
              <a:rPr lang="en-US" b="1" dirty="0"/>
              <a:t> Cartesian</a:t>
            </a:r>
          </a:p>
          <a:p>
            <a:pPr lvl="3">
              <a:buFont typeface="Courier New" pitchFamily="49" charset="0"/>
              <a:buChar char="o"/>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nối</a:t>
            </a:r>
            <a:endParaRPr lang="en-US" dirty="0">
              <a:solidFill>
                <a:srgbClr val="777777"/>
              </a:solidFill>
            </a:endParaRPr>
          </a:p>
          <a:p>
            <a:pPr lvl="3">
              <a:buFont typeface="Courier New" pitchFamily="49" charset="0"/>
              <a:buChar char="o"/>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chia</a:t>
            </a:r>
          </a:p>
          <a:p>
            <a:r>
              <a:rPr lang="en-US" dirty="0" err="1">
                <a:solidFill>
                  <a:srgbClr val="777777"/>
                </a:solidFill>
              </a:rPr>
              <a:t>Các</a:t>
            </a:r>
            <a:r>
              <a:rPr lang="en-US" dirty="0">
                <a:solidFill>
                  <a:srgbClr val="777777"/>
                </a:solidFill>
              </a:rPr>
              <a:t> </a:t>
            </a: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khác</a:t>
            </a:r>
            <a:endParaRPr lang="en-US" dirty="0">
              <a:solidFill>
                <a:srgbClr val="777777"/>
              </a:solidFill>
            </a:endParaRP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47</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79926" y="671847"/>
            <a:ext cx="8229600" cy="620712"/>
          </a:xfrm>
        </p:spPr>
        <p:txBody>
          <a:bodyPr/>
          <a:lstStyle/>
          <a:p>
            <a:r>
              <a:rPr lang="en-US" sz="2800" b="1"/>
              <a:t>Phép  toán tích Đề các</a:t>
            </a:r>
          </a:p>
        </p:txBody>
      </p:sp>
      <p:sp>
        <p:nvSpPr>
          <p:cNvPr id="43011" name="Rectangle 3"/>
          <p:cNvSpPr>
            <a:spLocks noGrp="1" noChangeArrowheads="1"/>
          </p:cNvSpPr>
          <p:nvPr>
            <p:ph idx="1"/>
          </p:nvPr>
        </p:nvSpPr>
        <p:spPr>
          <a:xfrm>
            <a:off x="457200" y="1295400"/>
            <a:ext cx="8458200" cy="4835525"/>
          </a:xfrm>
        </p:spPr>
        <p:txBody>
          <a:bodyPr/>
          <a:lstStyle/>
          <a:p>
            <a:endParaRPr lang="en-US" dirty="0"/>
          </a:p>
          <a:p>
            <a:r>
              <a:rPr lang="en-US" dirty="0" err="1"/>
              <a:t>Để</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bộ</a:t>
            </a:r>
            <a:r>
              <a:rPr lang="en-US" dirty="0"/>
              <a:t> </a:t>
            </a:r>
            <a:r>
              <a:rPr lang="en-US" dirty="0" err="1"/>
              <a:t>của</a:t>
            </a:r>
            <a:r>
              <a:rPr lang="en-US" dirty="0"/>
              <a:t> 2 </a:t>
            </a:r>
            <a:r>
              <a:rPr lang="en-US" dirty="0" err="1"/>
              <a:t>quan</a:t>
            </a:r>
            <a:r>
              <a:rPr lang="en-US" dirty="0"/>
              <a:t> </a:t>
            </a:r>
            <a:r>
              <a:rPr lang="en-US" dirty="0" err="1"/>
              <a:t>hệ</a:t>
            </a:r>
            <a:r>
              <a:rPr lang="en-US" dirty="0"/>
              <a:t>  </a:t>
            </a:r>
            <a:r>
              <a:rPr lang="en-US" dirty="0" err="1"/>
              <a:t>với</a:t>
            </a:r>
            <a:r>
              <a:rPr lang="en-US" dirty="0"/>
              <a:t> </a:t>
            </a:r>
            <a:r>
              <a:rPr lang="en-US" dirty="0" err="1"/>
              <a:t>nhau</a:t>
            </a:r>
            <a:endParaRPr lang="en-US" dirty="0"/>
          </a:p>
          <a:p>
            <a:r>
              <a:rPr lang="en-US" i="1" dirty="0"/>
              <a:t>Cho  </a:t>
            </a:r>
            <a:r>
              <a:rPr lang="en-US" i="1" dirty="0" err="1"/>
              <a:t>lược</a:t>
            </a:r>
            <a:r>
              <a:rPr lang="en-US" i="1" dirty="0"/>
              <a:t> </a:t>
            </a:r>
            <a:r>
              <a:rPr lang="en-US" i="1" dirty="0" err="1"/>
              <a:t>đồ</a:t>
            </a:r>
            <a:r>
              <a:rPr lang="en-US" i="1" dirty="0"/>
              <a:t> </a:t>
            </a:r>
            <a:r>
              <a:rPr lang="en-US" dirty="0"/>
              <a:t>R(A</a:t>
            </a:r>
            <a:r>
              <a:rPr lang="en-US" baseline="-25000" dirty="0"/>
              <a:t>1</a:t>
            </a:r>
            <a:r>
              <a:rPr lang="en-US" dirty="0"/>
              <a:t>,,A</a:t>
            </a:r>
            <a:r>
              <a:rPr lang="en-US" baseline="-25000" dirty="0"/>
              <a:t>n</a:t>
            </a:r>
            <a:r>
              <a:rPr lang="en-US" dirty="0"/>
              <a:t>), S(B</a:t>
            </a:r>
            <a:r>
              <a:rPr lang="en-US" baseline="-25000" dirty="0"/>
              <a:t>1</a:t>
            </a:r>
            <a:r>
              <a:rPr lang="en-US" dirty="0"/>
              <a:t>,..B</a:t>
            </a:r>
            <a:r>
              <a:rPr lang="en-US" baseline="-25000" dirty="0"/>
              <a:t>m</a:t>
            </a:r>
            <a:r>
              <a:rPr lang="en-US" dirty="0"/>
              <a:t>)</a:t>
            </a:r>
          </a:p>
          <a:p>
            <a:r>
              <a:rPr lang="en-US" dirty="0" err="1"/>
              <a:t>Ký</a:t>
            </a:r>
            <a:r>
              <a:rPr lang="en-US" dirty="0"/>
              <a:t> </a:t>
            </a:r>
            <a:r>
              <a:rPr lang="en-US" dirty="0" err="1"/>
              <a:t>hiệu</a:t>
            </a:r>
            <a:r>
              <a:rPr lang="en-US" dirty="0"/>
              <a:t>:</a:t>
            </a:r>
          </a:p>
          <a:p>
            <a:r>
              <a:rPr lang="en-US" dirty="0" err="1"/>
              <a:t>Kết</a:t>
            </a:r>
            <a:r>
              <a:rPr lang="en-US" dirty="0"/>
              <a:t> </a:t>
            </a:r>
            <a:r>
              <a:rPr lang="en-US" dirty="0" err="1"/>
              <a:t>quả</a:t>
            </a:r>
            <a:r>
              <a:rPr lang="en-US" dirty="0"/>
              <a:t> : </a:t>
            </a:r>
            <a:r>
              <a:rPr lang="en-US" dirty="0" err="1"/>
              <a:t>quan</a:t>
            </a:r>
            <a:r>
              <a:rPr lang="en-US" dirty="0"/>
              <a:t> </a:t>
            </a:r>
            <a:r>
              <a:rPr lang="en-US" dirty="0" err="1"/>
              <a:t>hệ</a:t>
            </a:r>
            <a:r>
              <a:rPr lang="en-US" dirty="0"/>
              <a:t>  Q</a:t>
            </a:r>
          </a:p>
          <a:p>
            <a:pPr lvl="1">
              <a:buFont typeface="Wingdings" pitchFamily="2" charset="2"/>
              <a:buChar char="ü"/>
            </a:pPr>
            <a:r>
              <a:rPr lang="en-US" dirty="0"/>
              <a:t>Q(A</a:t>
            </a:r>
            <a:r>
              <a:rPr lang="en-US" baseline="-25000" dirty="0"/>
              <a:t>1</a:t>
            </a:r>
            <a:r>
              <a:rPr lang="en-US" dirty="0"/>
              <a:t>,,A</a:t>
            </a:r>
            <a:r>
              <a:rPr lang="en-US" baseline="-25000" dirty="0"/>
              <a:t>n</a:t>
            </a:r>
            <a:r>
              <a:rPr lang="en-US" dirty="0"/>
              <a:t>, B</a:t>
            </a:r>
            <a:r>
              <a:rPr lang="en-US" baseline="-25000" dirty="0"/>
              <a:t>1</a:t>
            </a:r>
            <a:r>
              <a:rPr lang="en-US" dirty="0"/>
              <a:t>,..B</a:t>
            </a:r>
            <a:r>
              <a:rPr lang="en-US" baseline="-25000" dirty="0"/>
              <a:t>m</a:t>
            </a:r>
            <a:r>
              <a:rPr lang="en-US" dirty="0"/>
              <a:t>)</a:t>
            </a:r>
          </a:p>
          <a:p>
            <a:pPr lvl="1">
              <a:buFont typeface="Wingdings" pitchFamily="2" charset="2"/>
              <a:buChar char="ü"/>
            </a:pPr>
            <a:r>
              <a:rPr lang="en-US" dirty="0" err="1"/>
              <a:t>Mỗi</a:t>
            </a:r>
            <a:r>
              <a:rPr lang="en-US" dirty="0"/>
              <a:t> </a:t>
            </a:r>
            <a:r>
              <a:rPr lang="en-US" dirty="0" err="1"/>
              <a:t>bộ</a:t>
            </a:r>
            <a:r>
              <a:rPr lang="en-US" dirty="0"/>
              <a:t> </a:t>
            </a:r>
            <a:r>
              <a:rPr lang="en-US" dirty="0" err="1"/>
              <a:t>của</a:t>
            </a:r>
            <a:r>
              <a:rPr lang="en-US" dirty="0"/>
              <a:t> Q </a:t>
            </a:r>
            <a:r>
              <a:rPr lang="en-US" dirty="0" err="1"/>
              <a:t>là</a:t>
            </a:r>
            <a:r>
              <a:rPr lang="en-US" dirty="0"/>
              <a:t> </a:t>
            </a:r>
            <a:r>
              <a:rPr lang="en-US" u="sng" dirty="0" err="1"/>
              <a:t>tổng</a:t>
            </a:r>
            <a:r>
              <a:rPr lang="en-US" u="sng" dirty="0"/>
              <a:t> </a:t>
            </a:r>
            <a:r>
              <a:rPr lang="en-US" u="sng" dirty="0" err="1"/>
              <a:t>hợp</a:t>
            </a:r>
            <a:r>
              <a:rPr lang="en-US" dirty="0"/>
              <a:t> </a:t>
            </a:r>
            <a:r>
              <a:rPr lang="en-US" dirty="0" err="1"/>
              <a:t>giữa</a:t>
            </a:r>
            <a:r>
              <a:rPr lang="en-US" dirty="0"/>
              <a:t> 1 </a:t>
            </a:r>
            <a:r>
              <a:rPr lang="en-US" dirty="0" err="1"/>
              <a:t>bộ</a:t>
            </a:r>
            <a:r>
              <a:rPr lang="en-US" dirty="0"/>
              <a:t> </a:t>
            </a:r>
            <a:r>
              <a:rPr lang="en-US" dirty="0" err="1"/>
              <a:t>trong</a:t>
            </a:r>
            <a:r>
              <a:rPr lang="en-US" dirty="0"/>
              <a:t> R </a:t>
            </a:r>
            <a:r>
              <a:rPr lang="en-US" dirty="0" err="1"/>
              <a:t>và</a:t>
            </a:r>
            <a:r>
              <a:rPr lang="en-US" dirty="0"/>
              <a:t> 1 </a:t>
            </a:r>
            <a:r>
              <a:rPr lang="en-US" dirty="0" err="1"/>
              <a:t>bộ</a:t>
            </a:r>
            <a:r>
              <a:rPr lang="en-US" dirty="0"/>
              <a:t> </a:t>
            </a:r>
            <a:r>
              <a:rPr lang="en-US" dirty="0" err="1"/>
              <a:t>trong</a:t>
            </a:r>
            <a:r>
              <a:rPr lang="en-US" dirty="0"/>
              <a:t> S</a:t>
            </a:r>
          </a:p>
          <a:p>
            <a:pPr lvl="1">
              <a:buNone/>
            </a:pPr>
            <a:r>
              <a:rPr lang="en-US" dirty="0"/>
              <a:t>	 Q ={ &lt;</a:t>
            </a:r>
            <a:r>
              <a:rPr lang="en-US" dirty="0" err="1"/>
              <a:t>t,u</a:t>
            </a:r>
            <a:r>
              <a:rPr lang="en-US" dirty="0"/>
              <a:t>&gt; | t </a:t>
            </a:r>
            <a:r>
              <a:rPr lang="en-US" dirty="0">
                <a:sym typeface="Symbol"/>
              </a:rPr>
              <a:t> R, u S} </a:t>
            </a:r>
            <a:endParaRPr lang="en-US" dirty="0"/>
          </a:p>
          <a:p>
            <a:pPr lvl="1">
              <a:buFont typeface="Wingdings" pitchFamily="2" charset="2"/>
              <a:buChar char="ü"/>
            </a:pPr>
            <a:r>
              <a:rPr lang="en-US" dirty="0" err="1"/>
              <a:t>Nếu</a:t>
            </a:r>
            <a:r>
              <a:rPr lang="en-US" dirty="0"/>
              <a:t> R </a:t>
            </a:r>
            <a:r>
              <a:rPr lang="en-US" dirty="0" err="1"/>
              <a:t>có</a:t>
            </a:r>
            <a:r>
              <a:rPr lang="en-US" dirty="0"/>
              <a:t> </a:t>
            </a:r>
            <a:r>
              <a:rPr lang="en-US" dirty="0" err="1"/>
              <a:t>i</a:t>
            </a:r>
            <a:r>
              <a:rPr lang="en-US" dirty="0"/>
              <a:t> </a:t>
            </a:r>
            <a:r>
              <a:rPr lang="en-US" dirty="0" err="1"/>
              <a:t>bộ</a:t>
            </a:r>
            <a:r>
              <a:rPr lang="en-US" dirty="0"/>
              <a:t> </a:t>
            </a:r>
            <a:r>
              <a:rPr lang="en-US" dirty="0" err="1"/>
              <a:t>và</a:t>
            </a:r>
            <a:r>
              <a:rPr lang="en-US" dirty="0"/>
              <a:t> S </a:t>
            </a:r>
            <a:r>
              <a:rPr lang="en-US" dirty="0" err="1"/>
              <a:t>có</a:t>
            </a:r>
            <a:r>
              <a:rPr lang="en-US" dirty="0"/>
              <a:t> k </a:t>
            </a:r>
            <a:r>
              <a:rPr lang="en-US" dirty="0" err="1"/>
              <a:t>bộ</a:t>
            </a:r>
            <a:r>
              <a:rPr lang="en-US" dirty="0"/>
              <a:t> </a:t>
            </a:r>
            <a:r>
              <a:rPr lang="en-US" dirty="0" err="1"/>
              <a:t>thì</a:t>
            </a:r>
            <a:r>
              <a:rPr lang="en-US" dirty="0"/>
              <a:t> Q </a:t>
            </a:r>
            <a:r>
              <a:rPr lang="en-US" dirty="0" err="1"/>
              <a:t>sẽ</a:t>
            </a:r>
            <a:r>
              <a:rPr lang="en-US" dirty="0"/>
              <a:t> </a:t>
            </a:r>
            <a:r>
              <a:rPr lang="en-US" dirty="0" err="1"/>
              <a:t>có</a:t>
            </a:r>
            <a:r>
              <a:rPr lang="en-US" dirty="0"/>
              <a:t> </a:t>
            </a:r>
            <a:r>
              <a:rPr lang="en-US" dirty="0" err="1"/>
              <a:t>i</a:t>
            </a:r>
            <a:r>
              <a:rPr lang="en-US" dirty="0"/>
              <a:t> </a:t>
            </a:r>
            <a:r>
              <a:rPr lang="en-US" b="1" dirty="0">
                <a:sym typeface="Symbol" pitchFamily="18" charset="2"/>
              </a:rPr>
              <a:t></a:t>
            </a:r>
            <a:r>
              <a:rPr lang="en-US" dirty="0">
                <a:sym typeface="Symbol" pitchFamily="18" charset="2"/>
              </a:rPr>
              <a:t> k</a:t>
            </a:r>
            <a:r>
              <a:rPr lang="en-US" dirty="0"/>
              <a:t> </a:t>
            </a:r>
            <a:r>
              <a:rPr lang="en-US" dirty="0" err="1"/>
              <a:t>bộ</a:t>
            </a:r>
            <a:endParaRPr lang="en-US" dirty="0"/>
          </a:p>
        </p:txBody>
      </p:sp>
      <p:sp>
        <p:nvSpPr>
          <p:cNvPr id="5" name="Date Placeholder 3"/>
          <p:cNvSpPr>
            <a:spLocks noGrp="1"/>
          </p:cNvSpPr>
          <p:nvPr>
            <p:ph type="dt" sz="quarter" idx="10"/>
          </p:nvPr>
        </p:nvSpPr>
        <p:spPr/>
        <p:txBody>
          <a:bodyPr/>
          <a:lstStyle/>
          <a:p>
            <a:pPr>
              <a:defRPr/>
            </a:pPr>
            <a:fld id="{A7E83F95-276B-4B85-B8DD-2766E7D33352}"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D1DE664D-BAA2-4795-A676-D3DD4335A21F}" type="slidenum">
              <a:rPr lang="en-US" altLang="en-US"/>
              <a:pPr>
                <a:defRPr/>
              </a:pPr>
              <a:t>48</a:t>
            </a:fld>
            <a:endParaRPr lang="en-US" altLang="en-US"/>
          </a:p>
        </p:txBody>
      </p:sp>
      <p:sp>
        <p:nvSpPr>
          <p:cNvPr id="43014" name="Text Box 4"/>
          <p:cNvSpPr txBox="1">
            <a:spLocks noChangeArrowheads="1"/>
          </p:cNvSpPr>
          <p:nvPr/>
        </p:nvSpPr>
        <p:spPr bwMode="auto">
          <a:xfrm>
            <a:off x="1828800" y="2743200"/>
            <a:ext cx="1447800" cy="427038"/>
          </a:xfrm>
          <a:prstGeom prst="rect">
            <a:avLst/>
          </a:prstGeom>
          <a:noFill/>
          <a:ln w="12700" algn="ctr">
            <a:noFill/>
            <a:miter lim="800000"/>
            <a:headEnd/>
            <a:tailEnd/>
          </a:ln>
        </p:spPr>
        <p:txBody>
          <a:bodyPr>
            <a:spAutoFit/>
          </a:bodyPr>
          <a:lstStyle/>
          <a:p>
            <a:r>
              <a:rPr lang="en-US" sz="2200"/>
              <a:t>R </a:t>
            </a:r>
            <a:r>
              <a:rPr lang="en-US" sz="2200" b="1">
                <a:sym typeface="Symbol" pitchFamily="18" charset="2"/>
              </a:rPr>
              <a:t></a:t>
            </a:r>
            <a:r>
              <a:rPr lang="en-US" sz="2200">
                <a:sym typeface="Symbol" pitchFamily="18" charset="2"/>
              </a:rPr>
              <a:t> </a:t>
            </a:r>
            <a:r>
              <a:rPr lang="en-US" sz="2200"/>
              <a:t>S</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18563" y="684726"/>
            <a:ext cx="8229600" cy="620712"/>
          </a:xfrm>
        </p:spPr>
        <p:txBody>
          <a:bodyPr/>
          <a:lstStyle/>
          <a:p>
            <a:r>
              <a:rPr lang="en-US" sz="2800" b="1"/>
              <a:t>Phép  toán tích Đề các</a:t>
            </a:r>
          </a:p>
        </p:txBody>
      </p:sp>
      <p:sp>
        <p:nvSpPr>
          <p:cNvPr id="44035" name="Rectangle 3"/>
          <p:cNvSpPr>
            <a:spLocks noGrp="1" noChangeArrowheads="1"/>
          </p:cNvSpPr>
          <p:nvPr>
            <p:ph idx="1"/>
          </p:nvPr>
        </p:nvSpPr>
        <p:spPr>
          <a:xfrm>
            <a:off x="457200" y="1600200"/>
            <a:ext cx="8229600" cy="4835525"/>
          </a:xfrm>
        </p:spPr>
        <p:txBody>
          <a:bodyPr/>
          <a:lstStyle/>
          <a:p>
            <a:r>
              <a:rPr lang="en-US"/>
              <a:t>Ví dụ</a:t>
            </a:r>
          </a:p>
          <a:p>
            <a:endParaRPr lang="en-US"/>
          </a:p>
        </p:txBody>
      </p:sp>
      <p:sp>
        <p:nvSpPr>
          <p:cNvPr id="47" name="Date Placeholder 3"/>
          <p:cNvSpPr>
            <a:spLocks noGrp="1"/>
          </p:cNvSpPr>
          <p:nvPr>
            <p:ph type="dt" sz="quarter" idx="10"/>
          </p:nvPr>
        </p:nvSpPr>
        <p:spPr/>
        <p:txBody>
          <a:bodyPr/>
          <a:lstStyle/>
          <a:p>
            <a:pPr>
              <a:defRPr/>
            </a:pPr>
            <a:fld id="{760F33A0-8314-4248-8F19-4DB68A23BFC0}" type="datetime12">
              <a:rPr lang="vi-VN" altLang="en-US" smtClean="0"/>
              <a:pPr>
                <a:defRPr/>
              </a:pPr>
              <a:t>07:10</a:t>
            </a:fld>
            <a:endParaRPr lang="en-US" altLang="en-US"/>
          </a:p>
        </p:txBody>
      </p:sp>
      <p:sp>
        <p:nvSpPr>
          <p:cNvPr id="49" name="Slide Number Placeholder 5"/>
          <p:cNvSpPr>
            <a:spLocks noGrp="1"/>
          </p:cNvSpPr>
          <p:nvPr>
            <p:ph type="sldNum" sz="quarter" idx="12"/>
          </p:nvPr>
        </p:nvSpPr>
        <p:spPr/>
        <p:txBody>
          <a:bodyPr/>
          <a:lstStyle/>
          <a:p>
            <a:pPr>
              <a:defRPr/>
            </a:pPr>
            <a:fld id="{7EA20057-C735-4D04-AAE6-213A0B3EF512}" type="slidenum">
              <a:rPr lang="en-US" altLang="en-US"/>
              <a:pPr>
                <a:defRPr/>
              </a:pPr>
              <a:t>49</a:t>
            </a:fld>
            <a:endParaRPr lang="en-US" altLang="en-US"/>
          </a:p>
        </p:txBody>
      </p:sp>
      <p:sp>
        <p:nvSpPr>
          <p:cNvPr id="50" name="Footer Placeholder 49"/>
          <p:cNvSpPr>
            <a:spLocks noGrp="1"/>
          </p:cNvSpPr>
          <p:nvPr>
            <p:ph type="ftr" sz="quarter" idx="11"/>
          </p:nvPr>
        </p:nvSpPr>
        <p:spPr/>
        <p:txBody>
          <a:bodyPr/>
          <a:lstStyle/>
          <a:p>
            <a:pPr>
              <a:defRPr/>
            </a:pPr>
            <a:r>
              <a:rPr lang="en-US" altLang="en-US"/>
              <a:t>Khoa CNTT</a:t>
            </a:r>
          </a:p>
        </p:txBody>
      </p:sp>
      <p:grpSp>
        <p:nvGrpSpPr>
          <p:cNvPr id="53" name="Group 86"/>
          <p:cNvGrpSpPr/>
          <p:nvPr/>
        </p:nvGrpSpPr>
        <p:grpSpPr>
          <a:xfrm>
            <a:off x="0" y="152400"/>
            <a:ext cx="9144000" cy="533399"/>
            <a:chOff x="0" y="152400"/>
            <a:chExt cx="9144000" cy="533399"/>
          </a:xfrm>
        </p:grpSpPr>
        <p:pic>
          <p:nvPicPr>
            <p:cNvPr id="5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55" name="TextBox 5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56" name="TextBox 5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57" name="Table 56"/>
          <p:cNvGraphicFramePr>
            <a:graphicFrameLocks noGrp="1"/>
          </p:cNvGraphicFramePr>
          <p:nvPr/>
        </p:nvGraphicFramePr>
        <p:xfrm>
          <a:off x="228600" y="2362200"/>
          <a:ext cx="3276600" cy="1483360"/>
        </p:xfrm>
        <a:graphic>
          <a:graphicData uri="http://schemas.openxmlformats.org/drawingml/2006/table">
            <a:tbl>
              <a:tblPr firstRow="1" bandRow="1">
                <a:tableStyleId>{5C22544A-7EE6-4342-B048-85BDC9FD1C3A}</a:tableStyleId>
              </a:tblPr>
              <a:tblGrid>
                <a:gridCol w="614363">
                  <a:extLst>
                    <a:ext uri="{9D8B030D-6E8A-4147-A177-3AD203B41FA5}">
                      <a16:colId xmlns:a16="http://schemas.microsoft.com/office/drawing/2014/main" val="20000"/>
                    </a:ext>
                  </a:extLst>
                </a:gridCol>
                <a:gridCol w="1679257">
                  <a:extLst>
                    <a:ext uri="{9D8B030D-6E8A-4147-A177-3AD203B41FA5}">
                      <a16:colId xmlns:a16="http://schemas.microsoft.com/office/drawing/2014/main" val="20001"/>
                    </a:ext>
                  </a:extLst>
                </a:gridCol>
                <a:gridCol w="982980">
                  <a:extLst>
                    <a:ext uri="{9D8B030D-6E8A-4147-A177-3AD203B41FA5}">
                      <a16:colId xmlns:a16="http://schemas.microsoft.com/office/drawing/2014/main" val="20002"/>
                    </a:ext>
                  </a:extLst>
                </a:gridCol>
              </a:tblGrid>
              <a:tr h="370840">
                <a:tc>
                  <a:txBody>
                    <a:bodyPr/>
                    <a:lstStyle/>
                    <a:p>
                      <a:r>
                        <a:rPr lang="en-US" sz="1400"/>
                        <a:t>MSV</a:t>
                      </a:r>
                    </a:p>
                  </a:txBody>
                  <a:tcPr/>
                </a:tc>
                <a:tc>
                  <a:txBody>
                    <a:bodyPr/>
                    <a:lstStyle/>
                    <a:p>
                      <a:r>
                        <a:rPr lang="en-US" sz="1400"/>
                        <a:t>HT</a:t>
                      </a:r>
                    </a:p>
                  </a:txBody>
                  <a:tcPr/>
                </a:tc>
                <a:tc>
                  <a:txBody>
                    <a:bodyPr/>
                    <a:lstStyle/>
                    <a:p>
                      <a:r>
                        <a:rPr lang="en-US" sz="1400"/>
                        <a:t>NS</a:t>
                      </a:r>
                    </a:p>
                  </a:txBody>
                  <a:tcPr/>
                </a:tc>
                <a:extLst>
                  <a:ext uri="{0D108BD9-81ED-4DB2-BD59-A6C34878D82A}">
                    <a16:rowId xmlns:a16="http://schemas.microsoft.com/office/drawing/2014/main" val="10000"/>
                  </a:ext>
                </a:extLst>
              </a:tr>
              <a:tr h="370840">
                <a:tc>
                  <a:txBody>
                    <a:bodyPr/>
                    <a:lstStyle/>
                    <a:p>
                      <a:r>
                        <a:rPr lang="en-US" sz="1400"/>
                        <a:t>A1</a:t>
                      </a:r>
                    </a:p>
                  </a:txBody>
                  <a:tcPr/>
                </a:tc>
                <a:tc>
                  <a:txBody>
                    <a:bodyPr/>
                    <a:lstStyle/>
                    <a:p>
                      <a:r>
                        <a:rPr lang="en-US" sz="1400"/>
                        <a:t>Lê</a:t>
                      </a:r>
                      <a:r>
                        <a:rPr lang="en-US" sz="1400" baseline="0"/>
                        <a:t> Văn An</a:t>
                      </a:r>
                      <a:endParaRPr lang="en-US" sz="1400"/>
                    </a:p>
                  </a:txBody>
                  <a:tcPr/>
                </a:tc>
                <a:tc>
                  <a:txBody>
                    <a:bodyPr/>
                    <a:lstStyle/>
                    <a:p>
                      <a:r>
                        <a:rPr lang="en-US" sz="1400"/>
                        <a:t>1/1/1992</a:t>
                      </a:r>
                    </a:p>
                  </a:txBody>
                  <a:tcPr/>
                </a:tc>
                <a:extLst>
                  <a:ext uri="{0D108BD9-81ED-4DB2-BD59-A6C34878D82A}">
                    <a16:rowId xmlns:a16="http://schemas.microsoft.com/office/drawing/2014/main" val="10001"/>
                  </a:ext>
                </a:extLst>
              </a:tr>
              <a:tr h="370840">
                <a:tc>
                  <a:txBody>
                    <a:bodyPr/>
                    <a:lstStyle/>
                    <a:p>
                      <a:r>
                        <a:rPr lang="en-US" sz="1400"/>
                        <a:t>A2</a:t>
                      </a:r>
                    </a:p>
                  </a:txBody>
                  <a:tcPr/>
                </a:tc>
                <a:tc>
                  <a:txBody>
                    <a:bodyPr/>
                    <a:lstStyle/>
                    <a:p>
                      <a:r>
                        <a:rPr lang="en-US" sz="1400"/>
                        <a:t>Trần</a:t>
                      </a:r>
                      <a:r>
                        <a:rPr lang="en-US" sz="1400" baseline="0"/>
                        <a:t> Đức Hải</a:t>
                      </a:r>
                      <a:endParaRPr lang="en-US" sz="1400"/>
                    </a:p>
                  </a:txBody>
                  <a:tcPr/>
                </a:tc>
                <a:tc>
                  <a:txBody>
                    <a:bodyPr/>
                    <a:lstStyle/>
                    <a:p>
                      <a:r>
                        <a:rPr lang="en-US" sz="1400"/>
                        <a:t>12/9/1996</a:t>
                      </a:r>
                    </a:p>
                  </a:txBody>
                  <a:tcPr/>
                </a:tc>
                <a:extLst>
                  <a:ext uri="{0D108BD9-81ED-4DB2-BD59-A6C34878D82A}">
                    <a16:rowId xmlns:a16="http://schemas.microsoft.com/office/drawing/2014/main" val="10002"/>
                  </a:ext>
                </a:extLst>
              </a:tr>
              <a:tr h="370840">
                <a:tc>
                  <a:txBody>
                    <a:bodyPr/>
                    <a:lstStyle/>
                    <a:p>
                      <a:r>
                        <a:rPr lang="en-US" sz="1400"/>
                        <a:t>A3</a:t>
                      </a:r>
                    </a:p>
                  </a:txBody>
                  <a:tcPr/>
                </a:tc>
                <a:tc>
                  <a:txBody>
                    <a:bodyPr/>
                    <a:lstStyle/>
                    <a:p>
                      <a:r>
                        <a:rPr lang="en-US" sz="1400"/>
                        <a:t>Nguyễn</a:t>
                      </a:r>
                      <a:r>
                        <a:rPr lang="en-US" sz="1400" baseline="0"/>
                        <a:t> Văn Đức</a:t>
                      </a:r>
                      <a:endParaRPr lang="en-US" sz="1400"/>
                    </a:p>
                  </a:txBody>
                  <a:tcPr/>
                </a:tc>
                <a:tc>
                  <a:txBody>
                    <a:bodyPr/>
                    <a:lstStyle/>
                    <a:p>
                      <a:r>
                        <a:rPr lang="en-US" sz="1400"/>
                        <a:t>10/3/1994</a:t>
                      </a:r>
                    </a:p>
                  </a:txBody>
                  <a:tcPr/>
                </a:tc>
                <a:extLst>
                  <a:ext uri="{0D108BD9-81ED-4DB2-BD59-A6C34878D82A}">
                    <a16:rowId xmlns:a16="http://schemas.microsoft.com/office/drawing/2014/main" val="10003"/>
                  </a:ext>
                </a:extLst>
              </a:tr>
            </a:tbl>
          </a:graphicData>
        </a:graphic>
      </p:graphicFrame>
      <p:sp>
        <p:nvSpPr>
          <p:cNvPr id="58" name="TextBox 57"/>
          <p:cNvSpPr txBox="1"/>
          <p:nvPr/>
        </p:nvSpPr>
        <p:spPr>
          <a:xfrm>
            <a:off x="228600" y="1981200"/>
            <a:ext cx="45076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SV</a:t>
            </a:r>
          </a:p>
        </p:txBody>
      </p:sp>
      <p:graphicFrame>
        <p:nvGraphicFramePr>
          <p:cNvPr id="61" name="Table 60"/>
          <p:cNvGraphicFramePr>
            <a:graphicFrameLocks noGrp="1"/>
          </p:cNvGraphicFramePr>
          <p:nvPr/>
        </p:nvGraphicFramePr>
        <p:xfrm>
          <a:off x="228600" y="4876800"/>
          <a:ext cx="2590800" cy="1112520"/>
        </p:xfrm>
        <a:graphic>
          <a:graphicData uri="http://schemas.openxmlformats.org/drawingml/2006/table">
            <a:tbl>
              <a:tblPr firstRow="1" bandRow="1">
                <a:tableStyleId>{5C22544A-7EE6-4342-B048-85BDC9FD1C3A}</a:tableStyleId>
              </a:tblPr>
              <a:tblGrid>
                <a:gridCol w="821473">
                  <a:extLst>
                    <a:ext uri="{9D8B030D-6E8A-4147-A177-3AD203B41FA5}">
                      <a16:colId xmlns:a16="http://schemas.microsoft.com/office/drawing/2014/main" val="20000"/>
                    </a:ext>
                  </a:extLst>
                </a:gridCol>
                <a:gridCol w="1769327">
                  <a:extLst>
                    <a:ext uri="{9D8B030D-6E8A-4147-A177-3AD203B41FA5}">
                      <a16:colId xmlns:a16="http://schemas.microsoft.com/office/drawing/2014/main" val="20001"/>
                    </a:ext>
                  </a:extLst>
                </a:gridCol>
              </a:tblGrid>
              <a:tr h="370840">
                <a:tc>
                  <a:txBody>
                    <a:bodyPr/>
                    <a:lstStyle/>
                    <a:p>
                      <a:r>
                        <a:rPr lang="en-US" sz="1400"/>
                        <a:t>MaMH</a:t>
                      </a:r>
                    </a:p>
                  </a:txBody>
                  <a:tcPr/>
                </a:tc>
                <a:tc>
                  <a:txBody>
                    <a:bodyPr/>
                    <a:lstStyle/>
                    <a:p>
                      <a:r>
                        <a:rPr lang="en-US" sz="1400"/>
                        <a:t>TENMH</a:t>
                      </a:r>
                    </a:p>
                  </a:txBody>
                  <a:tcPr/>
                </a:tc>
                <a:extLst>
                  <a:ext uri="{0D108BD9-81ED-4DB2-BD59-A6C34878D82A}">
                    <a16:rowId xmlns:a16="http://schemas.microsoft.com/office/drawing/2014/main" val="10000"/>
                  </a:ext>
                </a:extLst>
              </a:tr>
              <a:tr h="370840">
                <a:tc>
                  <a:txBody>
                    <a:bodyPr/>
                    <a:lstStyle/>
                    <a:p>
                      <a:r>
                        <a:rPr lang="en-US" sz="1400"/>
                        <a:t>X1</a:t>
                      </a:r>
                    </a:p>
                  </a:txBody>
                  <a:tcPr/>
                </a:tc>
                <a:tc>
                  <a:txBody>
                    <a:bodyPr/>
                    <a:lstStyle/>
                    <a:p>
                      <a:r>
                        <a:rPr lang="en-US" sz="1400"/>
                        <a:t>Cơ</a:t>
                      </a:r>
                      <a:r>
                        <a:rPr lang="en-US" sz="1400" baseline="0"/>
                        <a:t> sở Dữ liệu</a:t>
                      </a:r>
                      <a:endParaRPr lang="en-US" sz="1400"/>
                    </a:p>
                  </a:txBody>
                  <a:tcPr/>
                </a:tc>
                <a:extLst>
                  <a:ext uri="{0D108BD9-81ED-4DB2-BD59-A6C34878D82A}">
                    <a16:rowId xmlns:a16="http://schemas.microsoft.com/office/drawing/2014/main" val="10001"/>
                  </a:ext>
                </a:extLst>
              </a:tr>
              <a:tr h="370840">
                <a:tc>
                  <a:txBody>
                    <a:bodyPr/>
                    <a:lstStyle/>
                    <a:p>
                      <a:r>
                        <a:rPr lang="en-US" sz="1400"/>
                        <a:t>X2</a:t>
                      </a:r>
                    </a:p>
                  </a:txBody>
                  <a:tcPr/>
                </a:tc>
                <a:tc>
                  <a:txBody>
                    <a:bodyPr/>
                    <a:lstStyle/>
                    <a:p>
                      <a:r>
                        <a:rPr lang="en-US" sz="1400"/>
                        <a:t>Tin học</a:t>
                      </a:r>
                      <a:r>
                        <a:rPr lang="en-US" sz="1400" baseline="0"/>
                        <a:t> cơ sở</a:t>
                      </a:r>
                      <a:endParaRPr lang="en-US" sz="1400"/>
                    </a:p>
                  </a:txBody>
                  <a:tcPr/>
                </a:tc>
                <a:extLst>
                  <a:ext uri="{0D108BD9-81ED-4DB2-BD59-A6C34878D82A}">
                    <a16:rowId xmlns:a16="http://schemas.microsoft.com/office/drawing/2014/main" val="10002"/>
                  </a:ext>
                </a:extLst>
              </a:tr>
            </a:tbl>
          </a:graphicData>
        </a:graphic>
      </p:graphicFrame>
      <p:sp>
        <p:nvSpPr>
          <p:cNvPr id="62" name="TextBox 61"/>
          <p:cNvSpPr txBox="1"/>
          <p:nvPr/>
        </p:nvSpPr>
        <p:spPr>
          <a:xfrm>
            <a:off x="241479" y="4495800"/>
            <a:ext cx="57579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MH</a:t>
            </a:r>
          </a:p>
        </p:txBody>
      </p:sp>
      <p:graphicFrame>
        <p:nvGraphicFramePr>
          <p:cNvPr id="63" name="Table 62"/>
          <p:cNvGraphicFramePr>
            <a:graphicFrameLocks noGrp="1"/>
          </p:cNvGraphicFramePr>
          <p:nvPr/>
        </p:nvGraphicFramePr>
        <p:xfrm>
          <a:off x="3810000" y="2438400"/>
          <a:ext cx="5029200" cy="25958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70840">
                <a:tc>
                  <a:txBody>
                    <a:bodyPr/>
                    <a:lstStyle/>
                    <a:p>
                      <a:r>
                        <a:rPr lang="en-US" sz="1200"/>
                        <a:t>MSV</a:t>
                      </a:r>
                    </a:p>
                  </a:txBody>
                  <a:tcPr/>
                </a:tc>
                <a:tc>
                  <a:txBody>
                    <a:bodyPr/>
                    <a:lstStyle/>
                    <a:p>
                      <a:r>
                        <a:rPr lang="en-US" sz="1200"/>
                        <a:t>HT</a:t>
                      </a:r>
                    </a:p>
                  </a:txBody>
                  <a:tcPr/>
                </a:tc>
                <a:tc>
                  <a:txBody>
                    <a:bodyPr/>
                    <a:lstStyle/>
                    <a:p>
                      <a:r>
                        <a:rPr lang="en-US" sz="1200"/>
                        <a:t>NS</a:t>
                      </a:r>
                    </a:p>
                  </a:txBody>
                  <a:tcPr/>
                </a:tc>
                <a:tc>
                  <a:txBody>
                    <a:bodyPr/>
                    <a:lstStyle/>
                    <a:p>
                      <a:r>
                        <a:rPr lang="en-US" sz="1200"/>
                        <a:t>MaMH</a:t>
                      </a:r>
                    </a:p>
                  </a:txBody>
                  <a:tcPr/>
                </a:tc>
                <a:tc>
                  <a:txBody>
                    <a:bodyPr/>
                    <a:lstStyle/>
                    <a:p>
                      <a:r>
                        <a:rPr lang="en-US" sz="1200"/>
                        <a:t>TENMH</a:t>
                      </a:r>
                    </a:p>
                  </a:txBody>
                  <a:tcPr/>
                </a:tc>
                <a:extLst>
                  <a:ext uri="{0D108BD9-81ED-4DB2-BD59-A6C34878D82A}">
                    <a16:rowId xmlns:a16="http://schemas.microsoft.com/office/drawing/2014/main" val="10000"/>
                  </a:ext>
                </a:extLst>
              </a:tr>
              <a:tr h="370840">
                <a:tc>
                  <a:txBody>
                    <a:bodyPr/>
                    <a:lstStyle/>
                    <a:p>
                      <a:r>
                        <a:rPr lang="en-US" sz="1200"/>
                        <a:t>A1</a:t>
                      </a:r>
                    </a:p>
                  </a:txBody>
                  <a:tcPr/>
                </a:tc>
                <a:tc>
                  <a:txBody>
                    <a:bodyPr/>
                    <a:lstStyle/>
                    <a:p>
                      <a:r>
                        <a:rPr lang="en-US" sz="1200"/>
                        <a:t>Lê</a:t>
                      </a:r>
                      <a:r>
                        <a:rPr lang="en-US" sz="1200" baseline="0"/>
                        <a:t> Văn An</a:t>
                      </a:r>
                      <a:endParaRPr lang="en-US" sz="1200"/>
                    </a:p>
                  </a:txBody>
                  <a:tcPr/>
                </a:tc>
                <a:tc>
                  <a:txBody>
                    <a:bodyPr/>
                    <a:lstStyle/>
                    <a:p>
                      <a:r>
                        <a:rPr lang="en-US" sz="1200"/>
                        <a:t>1/1/1992</a:t>
                      </a:r>
                    </a:p>
                  </a:txBody>
                  <a:tcPr/>
                </a:tc>
                <a:tc>
                  <a:txBody>
                    <a:bodyPr/>
                    <a:lstStyle/>
                    <a:p>
                      <a:r>
                        <a:rPr lang="en-US" sz="1400"/>
                        <a:t>X1</a:t>
                      </a:r>
                    </a:p>
                  </a:txBody>
                  <a:tcPr/>
                </a:tc>
                <a:tc>
                  <a:txBody>
                    <a:bodyPr/>
                    <a:lstStyle/>
                    <a:p>
                      <a:r>
                        <a:rPr lang="en-US" sz="1400"/>
                        <a:t>Cơ</a:t>
                      </a:r>
                      <a:r>
                        <a:rPr lang="en-US" sz="1400" baseline="0"/>
                        <a:t> sở Dữ liệu</a:t>
                      </a:r>
                      <a:endParaRPr lang="en-US" sz="1400"/>
                    </a:p>
                  </a:txBody>
                  <a:tcPr/>
                </a:tc>
                <a:extLst>
                  <a:ext uri="{0D108BD9-81ED-4DB2-BD59-A6C34878D82A}">
                    <a16:rowId xmlns:a16="http://schemas.microsoft.com/office/drawing/2014/main" val="10001"/>
                  </a:ext>
                </a:extLst>
              </a:tr>
              <a:tr h="370840">
                <a:tc>
                  <a:txBody>
                    <a:bodyPr/>
                    <a:lstStyle/>
                    <a:p>
                      <a:r>
                        <a:rPr lang="en-US" sz="1200"/>
                        <a:t>A2</a:t>
                      </a:r>
                    </a:p>
                  </a:txBody>
                  <a:tcPr/>
                </a:tc>
                <a:tc>
                  <a:txBody>
                    <a:bodyPr/>
                    <a:lstStyle/>
                    <a:p>
                      <a:r>
                        <a:rPr lang="en-US" sz="1200"/>
                        <a:t>Trần</a:t>
                      </a:r>
                      <a:r>
                        <a:rPr lang="en-US" sz="1200" baseline="0"/>
                        <a:t> Đức Hải</a:t>
                      </a:r>
                      <a:endParaRPr lang="en-US" sz="1200"/>
                    </a:p>
                  </a:txBody>
                  <a:tcPr/>
                </a:tc>
                <a:tc>
                  <a:txBody>
                    <a:bodyPr/>
                    <a:lstStyle/>
                    <a:p>
                      <a:r>
                        <a:rPr lang="en-US" sz="1200"/>
                        <a:t>12/9/1996</a:t>
                      </a:r>
                    </a:p>
                  </a:txBody>
                  <a:tcPr/>
                </a:tc>
                <a:tc>
                  <a:txBody>
                    <a:bodyPr/>
                    <a:lstStyle/>
                    <a:p>
                      <a:r>
                        <a:rPr lang="en-US" sz="1400"/>
                        <a:t>X2</a:t>
                      </a:r>
                    </a:p>
                  </a:txBody>
                  <a:tcPr/>
                </a:tc>
                <a:tc>
                  <a:txBody>
                    <a:bodyPr/>
                    <a:lstStyle/>
                    <a:p>
                      <a:r>
                        <a:rPr lang="en-US" sz="1400"/>
                        <a:t>Tin học</a:t>
                      </a:r>
                      <a:r>
                        <a:rPr lang="en-US" sz="1400" baseline="0"/>
                        <a:t> cơ sở</a:t>
                      </a:r>
                      <a:endParaRPr lang="en-US" sz="1400"/>
                    </a:p>
                  </a:txBody>
                  <a:tcPr/>
                </a:tc>
                <a:extLst>
                  <a:ext uri="{0D108BD9-81ED-4DB2-BD59-A6C34878D82A}">
                    <a16:rowId xmlns:a16="http://schemas.microsoft.com/office/drawing/2014/main" val="10002"/>
                  </a:ext>
                </a:extLst>
              </a:tr>
              <a:tr h="370840">
                <a:tc>
                  <a:txBody>
                    <a:bodyPr/>
                    <a:lstStyle/>
                    <a:p>
                      <a:r>
                        <a:rPr lang="en-US" sz="1200"/>
                        <a:t>A3</a:t>
                      </a:r>
                    </a:p>
                  </a:txBody>
                  <a:tcPr/>
                </a:tc>
                <a:tc>
                  <a:txBody>
                    <a:bodyPr/>
                    <a:lstStyle/>
                    <a:p>
                      <a:r>
                        <a:rPr lang="en-US" sz="1200"/>
                        <a:t>Nguyễn</a:t>
                      </a:r>
                      <a:r>
                        <a:rPr lang="en-US" sz="1200" baseline="0"/>
                        <a:t> Văn Đức</a:t>
                      </a:r>
                      <a:endParaRPr lang="en-US" sz="1200"/>
                    </a:p>
                  </a:txBody>
                  <a:tcPr/>
                </a:tc>
                <a:tc>
                  <a:txBody>
                    <a:bodyPr/>
                    <a:lstStyle/>
                    <a:p>
                      <a:r>
                        <a:rPr lang="en-US" sz="1200"/>
                        <a:t>10/3/1994</a:t>
                      </a:r>
                    </a:p>
                  </a:txBody>
                  <a:tcPr/>
                </a:tc>
                <a:tc>
                  <a:txBody>
                    <a:bodyPr/>
                    <a:lstStyle/>
                    <a:p>
                      <a:r>
                        <a:rPr lang="en-US" sz="1400"/>
                        <a:t>X1</a:t>
                      </a:r>
                    </a:p>
                  </a:txBody>
                  <a:tcPr/>
                </a:tc>
                <a:tc>
                  <a:txBody>
                    <a:bodyPr/>
                    <a:lstStyle/>
                    <a:p>
                      <a:r>
                        <a:rPr lang="en-US" sz="1400"/>
                        <a:t>Cơ</a:t>
                      </a:r>
                      <a:r>
                        <a:rPr lang="en-US" sz="1400" baseline="0"/>
                        <a:t> sở Dữ liệu</a:t>
                      </a:r>
                      <a:endParaRPr lang="en-US" sz="1400"/>
                    </a:p>
                  </a:txBody>
                  <a:tcPr/>
                </a:tc>
                <a:extLst>
                  <a:ext uri="{0D108BD9-81ED-4DB2-BD59-A6C34878D82A}">
                    <a16:rowId xmlns:a16="http://schemas.microsoft.com/office/drawing/2014/main" val="10003"/>
                  </a:ext>
                </a:extLst>
              </a:tr>
              <a:tr h="370840">
                <a:tc>
                  <a:txBody>
                    <a:bodyPr/>
                    <a:lstStyle/>
                    <a:p>
                      <a:r>
                        <a:rPr lang="en-US" sz="1200"/>
                        <a:t>A1</a:t>
                      </a:r>
                    </a:p>
                  </a:txBody>
                  <a:tcPr/>
                </a:tc>
                <a:tc>
                  <a:txBody>
                    <a:bodyPr/>
                    <a:lstStyle/>
                    <a:p>
                      <a:r>
                        <a:rPr lang="en-US" sz="1200"/>
                        <a:t>Lê</a:t>
                      </a:r>
                      <a:r>
                        <a:rPr lang="en-US" sz="1200" baseline="0"/>
                        <a:t> Văn An</a:t>
                      </a:r>
                      <a:endParaRPr lang="en-US" sz="1200"/>
                    </a:p>
                  </a:txBody>
                  <a:tcPr/>
                </a:tc>
                <a:tc>
                  <a:txBody>
                    <a:bodyPr/>
                    <a:lstStyle/>
                    <a:p>
                      <a:r>
                        <a:rPr lang="en-US" sz="1200"/>
                        <a:t>1/1/1992</a:t>
                      </a:r>
                    </a:p>
                  </a:txBody>
                  <a:tcPr/>
                </a:tc>
                <a:tc>
                  <a:txBody>
                    <a:bodyPr/>
                    <a:lstStyle/>
                    <a:p>
                      <a:r>
                        <a:rPr lang="en-US" sz="1400"/>
                        <a:t>X2</a:t>
                      </a:r>
                    </a:p>
                  </a:txBody>
                  <a:tcPr/>
                </a:tc>
                <a:tc>
                  <a:txBody>
                    <a:bodyPr/>
                    <a:lstStyle/>
                    <a:p>
                      <a:r>
                        <a:rPr lang="en-US" sz="1400"/>
                        <a:t>Tin học</a:t>
                      </a:r>
                      <a:r>
                        <a:rPr lang="en-US" sz="1400" baseline="0"/>
                        <a:t> cơ sở</a:t>
                      </a:r>
                      <a:endParaRPr lang="en-US" sz="1400"/>
                    </a:p>
                  </a:txBody>
                  <a:tcPr/>
                </a:tc>
                <a:extLst>
                  <a:ext uri="{0D108BD9-81ED-4DB2-BD59-A6C34878D82A}">
                    <a16:rowId xmlns:a16="http://schemas.microsoft.com/office/drawing/2014/main" val="10004"/>
                  </a:ext>
                </a:extLst>
              </a:tr>
              <a:tr h="370840">
                <a:tc>
                  <a:txBody>
                    <a:bodyPr/>
                    <a:lstStyle/>
                    <a:p>
                      <a:r>
                        <a:rPr lang="en-US" sz="1200"/>
                        <a:t>A2</a:t>
                      </a:r>
                    </a:p>
                  </a:txBody>
                  <a:tcPr/>
                </a:tc>
                <a:tc>
                  <a:txBody>
                    <a:bodyPr/>
                    <a:lstStyle/>
                    <a:p>
                      <a:r>
                        <a:rPr lang="en-US" sz="1200"/>
                        <a:t>Trần</a:t>
                      </a:r>
                      <a:r>
                        <a:rPr lang="en-US" sz="1200" baseline="0"/>
                        <a:t> Đức Hải</a:t>
                      </a:r>
                      <a:endParaRPr lang="en-US" sz="1200"/>
                    </a:p>
                  </a:txBody>
                  <a:tcPr/>
                </a:tc>
                <a:tc>
                  <a:txBody>
                    <a:bodyPr/>
                    <a:lstStyle/>
                    <a:p>
                      <a:r>
                        <a:rPr lang="en-US" sz="1200"/>
                        <a:t>12/9/1996</a:t>
                      </a:r>
                    </a:p>
                  </a:txBody>
                  <a:tcPr/>
                </a:tc>
                <a:tc>
                  <a:txBody>
                    <a:bodyPr/>
                    <a:lstStyle/>
                    <a:p>
                      <a:r>
                        <a:rPr lang="en-US" sz="1400"/>
                        <a:t>X1</a:t>
                      </a:r>
                    </a:p>
                  </a:txBody>
                  <a:tcPr/>
                </a:tc>
                <a:tc>
                  <a:txBody>
                    <a:bodyPr/>
                    <a:lstStyle/>
                    <a:p>
                      <a:r>
                        <a:rPr lang="en-US" sz="1400"/>
                        <a:t>Cơ</a:t>
                      </a:r>
                      <a:r>
                        <a:rPr lang="en-US" sz="1400" baseline="0"/>
                        <a:t> sở Dữ liệu</a:t>
                      </a:r>
                      <a:endParaRPr lang="en-US" sz="1400"/>
                    </a:p>
                  </a:txBody>
                  <a:tcPr/>
                </a:tc>
                <a:extLst>
                  <a:ext uri="{0D108BD9-81ED-4DB2-BD59-A6C34878D82A}">
                    <a16:rowId xmlns:a16="http://schemas.microsoft.com/office/drawing/2014/main" val="10005"/>
                  </a:ext>
                </a:extLst>
              </a:tr>
              <a:tr h="370840">
                <a:tc>
                  <a:txBody>
                    <a:bodyPr/>
                    <a:lstStyle/>
                    <a:p>
                      <a:r>
                        <a:rPr lang="en-US" sz="1200"/>
                        <a:t>A3</a:t>
                      </a:r>
                    </a:p>
                  </a:txBody>
                  <a:tcPr/>
                </a:tc>
                <a:tc>
                  <a:txBody>
                    <a:bodyPr/>
                    <a:lstStyle/>
                    <a:p>
                      <a:r>
                        <a:rPr lang="en-US" sz="1200"/>
                        <a:t>Nguyễn</a:t>
                      </a:r>
                      <a:r>
                        <a:rPr lang="en-US" sz="1200" baseline="0"/>
                        <a:t> Văn Đức</a:t>
                      </a:r>
                      <a:endParaRPr lang="en-US" sz="1200"/>
                    </a:p>
                  </a:txBody>
                  <a:tcPr/>
                </a:tc>
                <a:tc>
                  <a:txBody>
                    <a:bodyPr/>
                    <a:lstStyle/>
                    <a:p>
                      <a:r>
                        <a:rPr lang="en-US" sz="1200"/>
                        <a:t>10/3/1994</a:t>
                      </a:r>
                    </a:p>
                  </a:txBody>
                  <a:tcPr/>
                </a:tc>
                <a:tc>
                  <a:txBody>
                    <a:bodyPr/>
                    <a:lstStyle/>
                    <a:p>
                      <a:r>
                        <a:rPr lang="en-US" sz="1400"/>
                        <a:t>X2</a:t>
                      </a:r>
                    </a:p>
                  </a:txBody>
                  <a:tcPr/>
                </a:tc>
                <a:tc>
                  <a:txBody>
                    <a:bodyPr/>
                    <a:lstStyle/>
                    <a:p>
                      <a:r>
                        <a:rPr lang="en-US" sz="1400"/>
                        <a:t>Tin học</a:t>
                      </a:r>
                      <a:r>
                        <a:rPr lang="en-US" sz="1400" baseline="0"/>
                        <a:t> cơ sở</a:t>
                      </a:r>
                      <a:endParaRPr lang="en-US" sz="1400"/>
                    </a:p>
                  </a:txBody>
                  <a:tcPr/>
                </a:tc>
                <a:extLst>
                  <a:ext uri="{0D108BD9-81ED-4DB2-BD59-A6C34878D82A}">
                    <a16:rowId xmlns:a16="http://schemas.microsoft.com/office/drawing/2014/main" val="10006"/>
                  </a:ext>
                </a:extLst>
              </a:tr>
            </a:tbl>
          </a:graphicData>
        </a:graphic>
      </p:graphicFrame>
      <p:sp>
        <p:nvSpPr>
          <p:cNvPr id="64" name="TextBox 63"/>
          <p:cNvSpPr txBox="1"/>
          <p:nvPr/>
        </p:nvSpPr>
        <p:spPr>
          <a:xfrm>
            <a:off x="3821222" y="2057400"/>
            <a:ext cx="11435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t>SV </a:t>
            </a:r>
            <a:r>
              <a:rPr lang="en-US" b="1">
                <a:sym typeface="Symbol" pitchFamily="18" charset="2"/>
              </a:rPr>
              <a:t></a:t>
            </a:r>
            <a:r>
              <a:rPr lang="en-US">
                <a:sym typeface="Symbol" pitchFamily="18" charset="2"/>
              </a:rPr>
              <a:t>  </a:t>
            </a:r>
            <a:r>
              <a:rPr lang="en-US"/>
              <a:t>MH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ox(in)">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ox(in)">
                                      <p:cBhvr>
                                        <p:cTn id="1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85800"/>
            <a:ext cx="8229600" cy="620712"/>
          </a:xfrm>
        </p:spPr>
        <p:txBody>
          <a:bodyPr/>
          <a:lstStyle/>
          <a:p>
            <a:r>
              <a:rPr lang="en-US" sz="2800" b="1"/>
              <a:t>Giới thiệu</a:t>
            </a:r>
          </a:p>
        </p:txBody>
      </p:sp>
      <p:sp>
        <p:nvSpPr>
          <p:cNvPr id="7171" name="Rectangle 3"/>
          <p:cNvSpPr>
            <a:spLocks noGrp="1" noChangeArrowheads="1"/>
          </p:cNvSpPr>
          <p:nvPr>
            <p:ph idx="1"/>
          </p:nvPr>
        </p:nvSpPr>
        <p:spPr>
          <a:xfrm>
            <a:off x="381000" y="1295400"/>
            <a:ext cx="8305800" cy="5181600"/>
          </a:xfrm>
        </p:spPr>
        <p:txBody>
          <a:bodyPr/>
          <a:lstStyle/>
          <a:p>
            <a:pPr>
              <a:buNone/>
            </a:pPr>
            <a:r>
              <a:rPr lang="en-US"/>
              <a:t>Các thao tác:</a:t>
            </a:r>
          </a:p>
          <a:p>
            <a:pPr marL="514350" indent="-514350">
              <a:buFont typeface="+mj-lt"/>
              <a:buAutoNum type="arabicPeriod"/>
            </a:pPr>
            <a:r>
              <a:rPr lang="en-US" sz="2800" b="1"/>
              <a:t>Cập nhật: </a:t>
            </a:r>
            <a:r>
              <a:rPr lang="en-US" sz="2800"/>
              <a:t>T</a:t>
            </a:r>
            <a:r>
              <a:rPr lang="en-US" sz="2400"/>
              <a:t>hay đổi dữ liệu (trạng thái CSDL):  </a:t>
            </a:r>
          </a:p>
          <a:p>
            <a:pPr marL="881063" lvl="1" indent="-514350">
              <a:buFont typeface="Courier New" pitchFamily="49" charset="0"/>
              <a:buChar char="o"/>
            </a:pPr>
            <a:r>
              <a:rPr lang="en-US" sz="2200"/>
              <a:t>Thêm các bộ mới </a:t>
            </a:r>
          </a:p>
          <a:p>
            <a:pPr marL="881063" lvl="1" indent="-514350">
              <a:buFont typeface="Courier New" pitchFamily="49" charset="0"/>
              <a:buChar char="o"/>
            </a:pPr>
            <a:r>
              <a:rPr lang="en-US" sz="2200"/>
              <a:t>Xóa các bộ </a:t>
            </a:r>
          </a:p>
          <a:p>
            <a:pPr marL="881063" lvl="1" indent="-514350">
              <a:buFont typeface="Courier New" pitchFamily="49" charset="0"/>
              <a:buChar char="o"/>
            </a:pPr>
            <a:r>
              <a:rPr lang="en-US" sz="2200"/>
              <a:t>Sửa  giá trị của bộ</a:t>
            </a:r>
          </a:p>
          <a:p>
            <a:pPr marL="514350" indent="-514350">
              <a:buFont typeface="+mj-lt"/>
              <a:buAutoNum type="arabicPeriod"/>
            </a:pPr>
            <a:r>
              <a:rPr lang="en-US" sz="2800" b="1"/>
              <a:t>Các phép toán đại số quan hệ</a:t>
            </a:r>
          </a:p>
          <a:p>
            <a:pPr lvl="1">
              <a:buFont typeface="Courier New" pitchFamily="49" charset="0"/>
              <a:buChar char="o"/>
            </a:pPr>
            <a:r>
              <a:rPr lang="en-US" sz="2000"/>
              <a:t>     Các phép toán tập hợp: hợp, giao, trừ, tích Đề-các</a:t>
            </a:r>
          </a:p>
          <a:p>
            <a:pPr lvl="1">
              <a:buFont typeface="Courier New" pitchFamily="49" charset="0"/>
              <a:buChar char="o"/>
            </a:pPr>
            <a:r>
              <a:rPr lang="en-US" sz="2000"/>
              <a:t>     Các phép toán trên cơ sở dữ liệu quan hệ: chọn, chiếu, đổi tên,  </a:t>
            </a:r>
          </a:p>
          <a:p>
            <a:pPr lvl="1">
              <a:buNone/>
            </a:pPr>
            <a:r>
              <a:rPr lang="en-US" sz="2000"/>
              <a:t>         nối, chia</a:t>
            </a:r>
          </a:p>
          <a:p>
            <a:pPr marL="457200" indent="-457200">
              <a:buFont typeface="+mj-lt"/>
              <a:buAutoNum type="arabicPeriod"/>
            </a:pPr>
            <a:r>
              <a:rPr lang="en-US" sz="2400" b="1"/>
              <a:t>Một số phép toán bổ sung: </a:t>
            </a:r>
            <a:r>
              <a:rPr lang="en-US" sz="2400"/>
              <a:t>nhóm, nối ngoài</a:t>
            </a:r>
            <a:endParaRPr lang="en-US" sz="2400" b="1"/>
          </a:p>
          <a:p>
            <a:pPr lvl="3"/>
            <a:endParaRPr lang="en-US" sz="2800"/>
          </a:p>
        </p:txBody>
      </p:sp>
      <p:sp>
        <p:nvSpPr>
          <p:cNvPr id="4" name="Date Placeholder 3"/>
          <p:cNvSpPr>
            <a:spLocks noGrp="1"/>
          </p:cNvSpPr>
          <p:nvPr>
            <p:ph type="dt" sz="quarter" idx="10"/>
          </p:nvPr>
        </p:nvSpPr>
        <p:spPr/>
        <p:txBody>
          <a:bodyPr/>
          <a:lstStyle/>
          <a:p>
            <a:pPr>
              <a:defRPr/>
            </a:pPr>
            <a:fld id="{EF754C49-A89C-43EE-833A-F435060A397A}"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31DC463C-8FC4-4079-9BDF-68E1AD75E138}" type="slidenum">
              <a:rPr lang="en-US" altLang="en-US"/>
              <a:pPr>
                <a:defRPr/>
              </a:pPr>
              <a:t>5</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7"/>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18563" y="684726"/>
            <a:ext cx="8229600" cy="620712"/>
          </a:xfrm>
        </p:spPr>
        <p:txBody>
          <a:bodyPr/>
          <a:lstStyle/>
          <a:p>
            <a:r>
              <a:rPr lang="en-US" sz="2800" b="1"/>
              <a:t>Phép  toán tích Đề các</a:t>
            </a:r>
          </a:p>
        </p:txBody>
      </p:sp>
      <p:sp>
        <p:nvSpPr>
          <p:cNvPr id="44035" name="Rectangle 3"/>
          <p:cNvSpPr>
            <a:spLocks noGrp="1" noChangeArrowheads="1"/>
          </p:cNvSpPr>
          <p:nvPr>
            <p:ph idx="1"/>
          </p:nvPr>
        </p:nvSpPr>
        <p:spPr>
          <a:xfrm>
            <a:off x="457200" y="1600200"/>
            <a:ext cx="8229600" cy="4835525"/>
          </a:xfrm>
        </p:spPr>
        <p:txBody>
          <a:bodyPr/>
          <a:lstStyle/>
          <a:p>
            <a:r>
              <a:rPr lang="en-US"/>
              <a:t>Ví dụ</a:t>
            </a:r>
          </a:p>
          <a:p>
            <a:endParaRPr lang="en-US"/>
          </a:p>
        </p:txBody>
      </p:sp>
      <p:sp>
        <p:nvSpPr>
          <p:cNvPr id="47" name="Date Placeholder 3"/>
          <p:cNvSpPr>
            <a:spLocks noGrp="1"/>
          </p:cNvSpPr>
          <p:nvPr>
            <p:ph type="dt" sz="quarter" idx="10"/>
          </p:nvPr>
        </p:nvSpPr>
        <p:spPr/>
        <p:txBody>
          <a:bodyPr/>
          <a:lstStyle/>
          <a:p>
            <a:pPr>
              <a:defRPr/>
            </a:pPr>
            <a:fld id="{760F33A0-8314-4248-8F19-4DB68A23BFC0}" type="datetime12">
              <a:rPr lang="vi-VN" altLang="en-US" smtClean="0"/>
              <a:pPr>
                <a:defRPr/>
              </a:pPr>
              <a:t>07:10</a:t>
            </a:fld>
            <a:endParaRPr lang="en-US" altLang="en-US"/>
          </a:p>
        </p:txBody>
      </p:sp>
      <p:sp>
        <p:nvSpPr>
          <p:cNvPr id="49" name="Slide Number Placeholder 5"/>
          <p:cNvSpPr>
            <a:spLocks noGrp="1"/>
          </p:cNvSpPr>
          <p:nvPr>
            <p:ph type="sldNum" sz="quarter" idx="12"/>
          </p:nvPr>
        </p:nvSpPr>
        <p:spPr/>
        <p:txBody>
          <a:bodyPr/>
          <a:lstStyle/>
          <a:p>
            <a:pPr>
              <a:defRPr/>
            </a:pPr>
            <a:fld id="{7EA20057-C735-4D04-AAE6-213A0B3EF512}" type="slidenum">
              <a:rPr lang="en-US" altLang="en-US"/>
              <a:pPr>
                <a:defRPr/>
              </a:pPr>
              <a:t>50</a:t>
            </a:fld>
            <a:endParaRPr lang="en-US" altLang="en-US"/>
          </a:p>
        </p:txBody>
      </p:sp>
      <p:grpSp>
        <p:nvGrpSpPr>
          <p:cNvPr id="2" name="Group 51"/>
          <p:cNvGrpSpPr>
            <a:grpSpLocks/>
          </p:cNvGrpSpPr>
          <p:nvPr/>
        </p:nvGrpSpPr>
        <p:grpSpPr bwMode="auto">
          <a:xfrm>
            <a:off x="1371600" y="2117725"/>
            <a:ext cx="1447800" cy="990600"/>
            <a:chOff x="528" y="1248"/>
            <a:chExt cx="912" cy="624"/>
          </a:xfrm>
        </p:grpSpPr>
        <p:sp>
          <p:nvSpPr>
            <p:cNvPr id="44066" name="Line 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44067" name="Text Box 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A</a:t>
              </a:r>
            </a:p>
          </p:txBody>
        </p:sp>
        <p:sp>
          <p:nvSpPr>
            <p:cNvPr id="44068" name="Text Box 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B</a:t>
              </a:r>
            </a:p>
          </p:txBody>
        </p:sp>
        <p:sp>
          <p:nvSpPr>
            <p:cNvPr id="44069" name="Text Box 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70" name="Line 1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44071" name="Line 1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44072" name="Text Box 1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R</a:t>
              </a:r>
            </a:p>
          </p:txBody>
        </p:sp>
        <p:sp>
          <p:nvSpPr>
            <p:cNvPr id="44073" name="Line 1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44074" name="Text Box 15"/>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3" name="Group 16"/>
            <p:cNvGrpSpPr>
              <a:grpSpLocks/>
            </p:cNvGrpSpPr>
            <p:nvPr/>
          </p:nvGrpSpPr>
          <p:grpSpPr bwMode="auto">
            <a:xfrm>
              <a:off x="864" y="1248"/>
              <a:ext cx="576" cy="624"/>
              <a:chOff x="960" y="2880"/>
              <a:chExt cx="576" cy="1008"/>
            </a:xfrm>
          </p:grpSpPr>
          <p:sp>
            <p:nvSpPr>
              <p:cNvPr id="44078"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4079"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4080"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4076" name="Text Box 20"/>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4077" name="Text Box 22"/>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4" name="Group 50"/>
          <p:cNvGrpSpPr>
            <a:grpSpLocks/>
          </p:cNvGrpSpPr>
          <p:nvPr/>
        </p:nvGrpSpPr>
        <p:grpSpPr bwMode="auto">
          <a:xfrm>
            <a:off x="1371600" y="3717925"/>
            <a:ext cx="1905000" cy="1600200"/>
            <a:chOff x="1632" y="1248"/>
            <a:chExt cx="1200" cy="1008"/>
          </a:xfrm>
        </p:grpSpPr>
        <p:sp>
          <p:nvSpPr>
            <p:cNvPr id="44041" name="Line 24"/>
            <p:cNvSpPr>
              <a:spLocks noChangeShapeType="1"/>
            </p:cNvSpPr>
            <p:nvPr/>
          </p:nvSpPr>
          <p:spPr bwMode="auto">
            <a:xfrm>
              <a:off x="1632" y="1440"/>
              <a:ext cx="1200" cy="0"/>
            </a:xfrm>
            <a:prstGeom prst="line">
              <a:avLst/>
            </a:prstGeom>
            <a:noFill/>
            <a:ln w="12700">
              <a:solidFill>
                <a:schemeClr val="tx1"/>
              </a:solidFill>
              <a:round/>
              <a:headEnd/>
              <a:tailEnd/>
            </a:ln>
          </p:spPr>
          <p:txBody>
            <a:bodyPr anchor="ctr">
              <a:spAutoFit/>
            </a:bodyPr>
            <a:lstStyle/>
            <a:p>
              <a:endParaRPr lang="vi-VN"/>
            </a:p>
          </p:txBody>
        </p:sp>
        <p:sp>
          <p:nvSpPr>
            <p:cNvPr id="44042" name="Text Box 25"/>
            <p:cNvSpPr txBox="1">
              <a:spLocks noChangeArrowheads="1"/>
            </p:cNvSpPr>
            <p:nvPr/>
          </p:nvSpPr>
          <p:spPr bwMode="auto">
            <a:xfrm>
              <a:off x="1968" y="1248"/>
              <a:ext cx="288" cy="192"/>
            </a:xfrm>
            <a:prstGeom prst="rect">
              <a:avLst/>
            </a:prstGeom>
            <a:noFill/>
            <a:ln w="12700" algn="ctr">
              <a:noFill/>
              <a:miter lim="800000"/>
              <a:headEnd/>
              <a:tailEnd/>
            </a:ln>
          </p:spPr>
          <p:txBody>
            <a:bodyPr>
              <a:spAutoFit/>
            </a:bodyPr>
            <a:lstStyle/>
            <a:p>
              <a:r>
                <a:rPr lang="en-US" sz="1400"/>
                <a:t>B</a:t>
              </a:r>
            </a:p>
          </p:txBody>
        </p:sp>
        <p:sp>
          <p:nvSpPr>
            <p:cNvPr id="44043" name="Text Box 26"/>
            <p:cNvSpPr txBox="1">
              <a:spLocks noChangeArrowheads="1"/>
            </p:cNvSpPr>
            <p:nvPr/>
          </p:nvSpPr>
          <p:spPr bwMode="auto">
            <a:xfrm>
              <a:off x="2256" y="1248"/>
              <a:ext cx="288" cy="192"/>
            </a:xfrm>
            <a:prstGeom prst="rect">
              <a:avLst/>
            </a:prstGeom>
            <a:noFill/>
            <a:ln w="12700" algn="ctr">
              <a:noFill/>
              <a:miter lim="800000"/>
              <a:headEnd/>
              <a:tailEnd/>
            </a:ln>
          </p:spPr>
          <p:txBody>
            <a:bodyPr>
              <a:spAutoFit/>
            </a:bodyPr>
            <a:lstStyle/>
            <a:p>
              <a:r>
                <a:rPr lang="en-US" sz="1400"/>
                <a:t>C</a:t>
              </a:r>
            </a:p>
          </p:txBody>
        </p:sp>
        <p:sp>
          <p:nvSpPr>
            <p:cNvPr id="44044" name="Text Box 27"/>
            <p:cNvSpPr txBox="1">
              <a:spLocks noChangeArrowheads="1"/>
            </p:cNvSpPr>
            <p:nvPr/>
          </p:nvSpPr>
          <p:spPr bwMode="auto">
            <a:xfrm>
              <a:off x="1968"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45" name="Line 28"/>
            <p:cNvSpPr>
              <a:spLocks noChangeShapeType="1"/>
            </p:cNvSpPr>
            <p:nvPr/>
          </p:nvSpPr>
          <p:spPr bwMode="auto">
            <a:xfrm>
              <a:off x="1632" y="1248"/>
              <a:ext cx="1200" cy="0"/>
            </a:xfrm>
            <a:prstGeom prst="line">
              <a:avLst/>
            </a:prstGeom>
            <a:noFill/>
            <a:ln w="12700">
              <a:solidFill>
                <a:schemeClr val="tx1"/>
              </a:solidFill>
              <a:round/>
              <a:headEnd/>
              <a:tailEnd/>
            </a:ln>
          </p:spPr>
          <p:txBody>
            <a:bodyPr anchor="ctr">
              <a:spAutoFit/>
            </a:bodyPr>
            <a:lstStyle/>
            <a:p>
              <a:endParaRPr lang="vi-VN"/>
            </a:p>
          </p:txBody>
        </p:sp>
        <p:sp>
          <p:nvSpPr>
            <p:cNvPr id="44046" name="Line 29"/>
            <p:cNvSpPr>
              <a:spLocks noChangeShapeType="1"/>
            </p:cNvSpPr>
            <p:nvPr/>
          </p:nvSpPr>
          <p:spPr bwMode="auto">
            <a:xfrm>
              <a:off x="1968" y="2256"/>
              <a:ext cx="864" cy="0"/>
            </a:xfrm>
            <a:prstGeom prst="line">
              <a:avLst/>
            </a:prstGeom>
            <a:noFill/>
            <a:ln w="12700">
              <a:solidFill>
                <a:schemeClr val="tx1"/>
              </a:solidFill>
              <a:round/>
              <a:headEnd/>
              <a:tailEnd/>
            </a:ln>
          </p:spPr>
          <p:txBody>
            <a:bodyPr anchor="ctr">
              <a:spAutoFit/>
            </a:bodyPr>
            <a:lstStyle/>
            <a:p>
              <a:endParaRPr lang="vi-VN"/>
            </a:p>
          </p:txBody>
        </p:sp>
        <p:sp>
          <p:nvSpPr>
            <p:cNvPr id="44047" name="Text Box 30"/>
            <p:cNvSpPr txBox="1">
              <a:spLocks noChangeArrowheads="1"/>
            </p:cNvSpPr>
            <p:nvPr/>
          </p:nvSpPr>
          <p:spPr bwMode="auto">
            <a:xfrm>
              <a:off x="1632" y="1248"/>
              <a:ext cx="336" cy="192"/>
            </a:xfrm>
            <a:prstGeom prst="rect">
              <a:avLst/>
            </a:prstGeom>
            <a:noFill/>
            <a:ln w="12700" algn="ctr">
              <a:noFill/>
              <a:miter lim="800000"/>
              <a:headEnd/>
              <a:tailEnd/>
            </a:ln>
          </p:spPr>
          <p:txBody>
            <a:bodyPr>
              <a:spAutoFit/>
            </a:bodyPr>
            <a:lstStyle/>
            <a:p>
              <a:r>
                <a:rPr lang="en-US" sz="1400" b="1"/>
                <a:t>S</a:t>
              </a:r>
            </a:p>
          </p:txBody>
        </p:sp>
        <p:sp>
          <p:nvSpPr>
            <p:cNvPr id="44048" name="Line 31"/>
            <p:cNvSpPr>
              <a:spLocks noChangeShapeType="1"/>
            </p:cNvSpPr>
            <p:nvPr/>
          </p:nvSpPr>
          <p:spPr bwMode="auto">
            <a:xfrm>
              <a:off x="1632" y="1248"/>
              <a:ext cx="0" cy="192"/>
            </a:xfrm>
            <a:prstGeom prst="line">
              <a:avLst/>
            </a:prstGeom>
            <a:noFill/>
            <a:ln w="12700">
              <a:solidFill>
                <a:schemeClr val="tx1"/>
              </a:solidFill>
              <a:round/>
              <a:headEnd/>
              <a:tailEnd/>
            </a:ln>
          </p:spPr>
          <p:txBody>
            <a:bodyPr anchor="ctr">
              <a:spAutoFit/>
            </a:bodyPr>
            <a:lstStyle/>
            <a:p>
              <a:endParaRPr lang="vi-VN"/>
            </a:p>
          </p:txBody>
        </p:sp>
        <p:sp>
          <p:nvSpPr>
            <p:cNvPr id="44049" name="Text Box 32"/>
            <p:cNvSpPr txBox="1">
              <a:spLocks noChangeArrowheads="1"/>
            </p:cNvSpPr>
            <p:nvPr/>
          </p:nvSpPr>
          <p:spPr bwMode="auto">
            <a:xfrm>
              <a:off x="1968"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0" name="Text Box 37"/>
            <p:cNvSpPr txBox="1">
              <a:spLocks noChangeArrowheads="1"/>
            </p:cNvSpPr>
            <p:nvPr/>
          </p:nvSpPr>
          <p:spPr bwMode="auto">
            <a:xfrm>
              <a:off x="2256" y="14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4051" name="Text Box 38"/>
            <p:cNvSpPr txBox="1">
              <a:spLocks noChangeArrowheads="1"/>
            </p:cNvSpPr>
            <p:nvPr/>
          </p:nvSpPr>
          <p:spPr bwMode="auto">
            <a:xfrm>
              <a:off x="2256" y="16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4052" name="Text Box 39"/>
            <p:cNvSpPr txBox="1">
              <a:spLocks noChangeArrowheads="1"/>
            </p:cNvSpPr>
            <p:nvPr/>
          </p:nvSpPr>
          <p:spPr bwMode="auto">
            <a:xfrm>
              <a:off x="2544" y="1248"/>
              <a:ext cx="288" cy="192"/>
            </a:xfrm>
            <a:prstGeom prst="rect">
              <a:avLst/>
            </a:prstGeom>
            <a:noFill/>
            <a:ln w="12700" algn="ctr">
              <a:noFill/>
              <a:miter lim="800000"/>
              <a:headEnd/>
              <a:tailEnd/>
            </a:ln>
          </p:spPr>
          <p:txBody>
            <a:bodyPr>
              <a:spAutoFit/>
            </a:bodyPr>
            <a:lstStyle/>
            <a:p>
              <a:r>
                <a:rPr lang="en-US" sz="1400"/>
                <a:t>D</a:t>
              </a:r>
            </a:p>
          </p:txBody>
        </p:sp>
        <p:sp>
          <p:nvSpPr>
            <p:cNvPr id="44053" name="Text Box 40"/>
            <p:cNvSpPr txBox="1">
              <a:spLocks noChangeArrowheads="1"/>
            </p:cNvSpPr>
            <p:nvPr/>
          </p:nvSpPr>
          <p:spPr bwMode="auto">
            <a:xfrm>
              <a:off x="254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4" name="Text Box 41"/>
            <p:cNvSpPr txBox="1">
              <a:spLocks noChangeArrowheads="1"/>
            </p:cNvSpPr>
            <p:nvPr/>
          </p:nvSpPr>
          <p:spPr bwMode="auto">
            <a:xfrm>
              <a:off x="254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5" name="Group 46"/>
            <p:cNvGrpSpPr>
              <a:grpSpLocks/>
            </p:cNvGrpSpPr>
            <p:nvPr/>
          </p:nvGrpSpPr>
          <p:grpSpPr bwMode="auto">
            <a:xfrm>
              <a:off x="1968" y="1248"/>
              <a:ext cx="864" cy="1008"/>
              <a:chOff x="1968" y="1248"/>
              <a:chExt cx="864" cy="672"/>
            </a:xfrm>
          </p:grpSpPr>
          <p:sp>
            <p:nvSpPr>
              <p:cNvPr id="44062" name="Line 34"/>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4063" name="Line 35"/>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4064" name="Line 36"/>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4065" name="Line 42"/>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44056" name="Text Box 43"/>
            <p:cNvSpPr txBox="1">
              <a:spLocks noChangeArrowheads="1"/>
            </p:cNvSpPr>
            <p:nvPr/>
          </p:nvSpPr>
          <p:spPr bwMode="auto">
            <a:xfrm>
              <a:off x="1968"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7" name="Text Box 44"/>
            <p:cNvSpPr txBox="1">
              <a:spLocks noChangeArrowheads="1"/>
            </p:cNvSpPr>
            <p:nvPr/>
          </p:nvSpPr>
          <p:spPr bwMode="auto">
            <a:xfrm>
              <a:off x="2256" y="18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4058" name="Text Box 45"/>
            <p:cNvSpPr txBox="1">
              <a:spLocks noChangeArrowheads="1"/>
            </p:cNvSpPr>
            <p:nvPr/>
          </p:nvSpPr>
          <p:spPr bwMode="auto">
            <a:xfrm>
              <a:off x="2544"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59" name="Text Box 47"/>
            <p:cNvSpPr txBox="1">
              <a:spLocks noChangeArrowheads="1"/>
            </p:cNvSpPr>
            <p:nvPr/>
          </p:nvSpPr>
          <p:spPr bwMode="auto">
            <a:xfrm>
              <a:off x="1968"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4060" name="Text Box 48"/>
            <p:cNvSpPr txBox="1">
              <a:spLocks noChangeArrowheads="1"/>
            </p:cNvSpPr>
            <p:nvPr/>
          </p:nvSpPr>
          <p:spPr bwMode="auto">
            <a:xfrm>
              <a:off x="2256" y="20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4061" name="Text Box 49"/>
            <p:cNvSpPr txBox="1">
              <a:spLocks noChangeArrowheads="1"/>
            </p:cNvSpPr>
            <p:nvPr/>
          </p:nvSpPr>
          <p:spPr bwMode="auto">
            <a:xfrm>
              <a:off x="2544"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sp>
        <p:nvSpPr>
          <p:cNvPr id="50" name="Footer Placeholder 49"/>
          <p:cNvSpPr>
            <a:spLocks noGrp="1"/>
          </p:cNvSpPr>
          <p:nvPr>
            <p:ph type="ftr" sz="quarter" idx="11"/>
          </p:nvPr>
        </p:nvSpPr>
        <p:spPr/>
        <p:txBody>
          <a:bodyPr/>
          <a:lstStyle/>
          <a:p>
            <a:pPr>
              <a:defRPr/>
            </a:pPr>
            <a:r>
              <a:rPr lang="en-US" altLang="en-US"/>
              <a:t>Khoa CNTT</a:t>
            </a:r>
          </a:p>
        </p:txBody>
      </p:sp>
      <p:sp>
        <p:nvSpPr>
          <p:cNvPr id="52" name="Rectangle 51"/>
          <p:cNvSpPr/>
          <p:nvPr/>
        </p:nvSpPr>
        <p:spPr>
          <a:xfrm>
            <a:off x="5029200" y="2895600"/>
            <a:ext cx="3048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600">
                <a:solidFill>
                  <a:schemeClr val="tx1"/>
                </a:solidFill>
              </a:rPr>
              <a:t>R</a:t>
            </a:r>
            <a:r>
              <a:rPr lang="en-US" sz="3600" b="1">
                <a:sym typeface="Symbol" pitchFamily="18" charset="2"/>
              </a:rPr>
              <a:t> </a:t>
            </a:r>
            <a:r>
              <a:rPr lang="en-US" sz="3600">
                <a:solidFill>
                  <a:schemeClr val="tx1"/>
                </a:solidFill>
              </a:rPr>
              <a:t> S =??</a:t>
            </a:r>
            <a:endParaRPr lang="vi-VN" sz="3600">
              <a:solidFill>
                <a:schemeClr val="tx1"/>
              </a:solidFill>
            </a:endParaRPr>
          </a:p>
        </p:txBody>
      </p:sp>
      <p:grpSp>
        <p:nvGrpSpPr>
          <p:cNvPr id="6" name="Group 86"/>
          <p:cNvGrpSpPr/>
          <p:nvPr/>
        </p:nvGrpSpPr>
        <p:grpSpPr>
          <a:xfrm>
            <a:off x="0" y="152400"/>
            <a:ext cx="9144000" cy="533399"/>
            <a:chOff x="0" y="152400"/>
            <a:chExt cx="9144000" cy="533399"/>
          </a:xfrm>
        </p:grpSpPr>
        <p:pic>
          <p:nvPicPr>
            <p:cNvPr id="5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55" name="TextBox 5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56" name="TextBox 5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609600"/>
            <a:ext cx="8229600" cy="620712"/>
          </a:xfrm>
        </p:spPr>
        <p:txBody>
          <a:bodyPr/>
          <a:lstStyle/>
          <a:p>
            <a:r>
              <a:rPr lang="en-US" sz="2800" b="1"/>
              <a:t>Phép toán tích Đề các</a:t>
            </a:r>
          </a:p>
        </p:txBody>
      </p:sp>
      <p:sp>
        <p:nvSpPr>
          <p:cNvPr id="45059" name="Rectangle 3"/>
          <p:cNvSpPr>
            <a:spLocks noGrp="1" noChangeArrowheads="1"/>
          </p:cNvSpPr>
          <p:nvPr>
            <p:ph idx="1"/>
          </p:nvPr>
        </p:nvSpPr>
        <p:spPr>
          <a:xfrm>
            <a:off x="457200" y="1295400"/>
            <a:ext cx="8382000" cy="5029200"/>
          </a:xfrm>
        </p:spPr>
        <p:txBody>
          <a:bodyPr/>
          <a:lstStyle/>
          <a:p>
            <a:r>
              <a:rPr lang="en-US"/>
              <a:t>Ví dụ</a:t>
            </a:r>
          </a:p>
          <a:p>
            <a:endParaRPr lang="en-US"/>
          </a:p>
        </p:txBody>
      </p:sp>
      <p:sp>
        <p:nvSpPr>
          <p:cNvPr id="110" name="Date Placeholder 3"/>
          <p:cNvSpPr>
            <a:spLocks noGrp="1"/>
          </p:cNvSpPr>
          <p:nvPr>
            <p:ph type="dt" sz="quarter" idx="10"/>
          </p:nvPr>
        </p:nvSpPr>
        <p:spPr/>
        <p:txBody>
          <a:bodyPr/>
          <a:lstStyle/>
          <a:p>
            <a:pPr>
              <a:defRPr/>
            </a:pPr>
            <a:fld id="{1D12E9CE-1340-4EE2-A697-FBFEEB3AFA8C}" type="datetime12">
              <a:rPr lang="vi-VN" altLang="en-US" smtClean="0"/>
              <a:pPr>
                <a:defRPr/>
              </a:pPr>
              <a:t>07:10</a:t>
            </a:fld>
            <a:endParaRPr lang="en-US" altLang="en-US"/>
          </a:p>
        </p:txBody>
      </p:sp>
      <p:sp>
        <p:nvSpPr>
          <p:cNvPr id="112" name="Slide Number Placeholder 5"/>
          <p:cNvSpPr>
            <a:spLocks noGrp="1"/>
          </p:cNvSpPr>
          <p:nvPr>
            <p:ph type="sldNum" sz="quarter" idx="12"/>
          </p:nvPr>
        </p:nvSpPr>
        <p:spPr/>
        <p:txBody>
          <a:bodyPr/>
          <a:lstStyle/>
          <a:p>
            <a:pPr>
              <a:defRPr/>
            </a:pPr>
            <a:fld id="{F4E39489-447D-427B-8051-4873F484A41B}" type="slidenum">
              <a:rPr lang="en-US" altLang="en-US"/>
              <a:pPr>
                <a:defRPr/>
              </a:pPr>
              <a:t>51</a:t>
            </a:fld>
            <a:endParaRPr lang="en-US" altLang="en-US"/>
          </a:p>
        </p:txBody>
      </p:sp>
      <p:grpSp>
        <p:nvGrpSpPr>
          <p:cNvPr id="45062" name="Group 4"/>
          <p:cNvGrpSpPr>
            <a:grpSpLocks/>
          </p:cNvGrpSpPr>
          <p:nvPr/>
        </p:nvGrpSpPr>
        <p:grpSpPr bwMode="auto">
          <a:xfrm>
            <a:off x="1143000" y="2057400"/>
            <a:ext cx="1447800" cy="990600"/>
            <a:chOff x="528" y="1248"/>
            <a:chExt cx="912" cy="624"/>
          </a:xfrm>
        </p:grpSpPr>
        <p:sp>
          <p:nvSpPr>
            <p:cNvPr id="45153" name="Line 5"/>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45154" name="Text Box 6"/>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A</a:t>
              </a:r>
            </a:p>
          </p:txBody>
        </p:sp>
        <p:sp>
          <p:nvSpPr>
            <p:cNvPr id="45155" name="Text Box 7"/>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B</a:t>
              </a:r>
            </a:p>
          </p:txBody>
        </p:sp>
        <p:sp>
          <p:nvSpPr>
            <p:cNvPr id="45156" name="Text Box 8"/>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57" name="Line 9"/>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45158" name="Line 10"/>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45159" name="Text Box 11"/>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R</a:t>
              </a:r>
            </a:p>
          </p:txBody>
        </p:sp>
        <p:sp>
          <p:nvSpPr>
            <p:cNvPr id="45160" name="Line 12"/>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45161" name="Text Box 13"/>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45162" name="Group 14"/>
            <p:cNvGrpSpPr>
              <a:grpSpLocks/>
            </p:cNvGrpSpPr>
            <p:nvPr/>
          </p:nvGrpSpPr>
          <p:grpSpPr bwMode="auto">
            <a:xfrm>
              <a:off x="864" y="1248"/>
              <a:ext cx="576" cy="624"/>
              <a:chOff x="960" y="2880"/>
              <a:chExt cx="576" cy="1008"/>
            </a:xfrm>
          </p:grpSpPr>
          <p:sp>
            <p:nvSpPr>
              <p:cNvPr id="45165"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5166"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45167"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5163" name="Text Box 18"/>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164" name="Text Box 19"/>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45063" name="Group 20"/>
          <p:cNvGrpSpPr>
            <a:grpSpLocks/>
          </p:cNvGrpSpPr>
          <p:nvPr/>
        </p:nvGrpSpPr>
        <p:grpSpPr bwMode="auto">
          <a:xfrm>
            <a:off x="1143000" y="3657600"/>
            <a:ext cx="1905000" cy="1600200"/>
            <a:chOff x="1632" y="1248"/>
            <a:chExt cx="1200" cy="1008"/>
          </a:xfrm>
        </p:grpSpPr>
        <p:sp>
          <p:nvSpPr>
            <p:cNvPr id="45128" name="Line 21"/>
            <p:cNvSpPr>
              <a:spLocks noChangeShapeType="1"/>
            </p:cNvSpPr>
            <p:nvPr/>
          </p:nvSpPr>
          <p:spPr bwMode="auto">
            <a:xfrm>
              <a:off x="1632" y="1440"/>
              <a:ext cx="1200" cy="0"/>
            </a:xfrm>
            <a:prstGeom prst="line">
              <a:avLst/>
            </a:prstGeom>
            <a:noFill/>
            <a:ln w="12700">
              <a:solidFill>
                <a:schemeClr val="tx1"/>
              </a:solidFill>
              <a:round/>
              <a:headEnd/>
              <a:tailEnd/>
            </a:ln>
          </p:spPr>
          <p:txBody>
            <a:bodyPr anchor="ctr">
              <a:spAutoFit/>
            </a:bodyPr>
            <a:lstStyle/>
            <a:p>
              <a:endParaRPr lang="vi-VN"/>
            </a:p>
          </p:txBody>
        </p:sp>
        <p:sp>
          <p:nvSpPr>
            <p:cNvPr id="45129" name="Text Box 22"/>
            <p:cNvSpPr txBox="1">
              <a:spLocks noChangeArrowheads="1"/>
            </p:cNvSpPr>
            <p:nvPr/>
          </p:nvSpPr>
          <p:spPr bwMode="auto">
            <a:xfrm>
              <a:off x="1968" y="1248"/>
              <a:ext cx="288" cy="192"/>
            </a:xfrm>
            <a:prstGeom prst="rect">
              <a:avLst/>
            </a:prstGeom>
            <a:noFill/>
            <a:ln w="12700" algn="ctr">
              <a:noFill/>
              <a:miter lim="800000"/>
              <a:headEnd/>
              <a:tailEnd/>
            </a:ln>
          </p:spPr>
          <p:txBody>
            <a:bodyPr>
              <a:spAutoFit/>
            </a:bodyPr>
            <a:lstStyle/>
            <a:p>
              <a:r>
                <a:rPr lang="en-US" sz="1400"/>
                <a:t>B</a:t>
              </a:r>
            </a:p>
          </p:txBody>
        </p:sp>
        <p:sp>
          <p:nvSpPr>
            <p:cNvPr id="45130" name="Text Box 23"/>
            <p:cNvSpPr txBox="1">
              <a:spLocks noChangeArrowheads="1"/>
            </p:cNvSpPr>
            <p:nvPr/>
          </p:nvSpPr>
          <p:spPr bwMode="auto">
            <a:xfrm>
              <a:off x="2256" y="1248"/>
              <a:ext cx="288" cy="192"/>
            </a:xfrm>
            <a:prstGeom prst="rect">
              <a:avLst/>
            </a:prstGeom>
            <a:noFill/>
            <a:ln w="12700" algn="ctr">
              <a:noFill/>
              <a:miter lim="800000"/>
              <a:headEnd/>
              <a:tailEnd/>
            </a:ln>
          </p:spPr>
          <p:txBody>
            <a:bodyPr>
              <a:spAutoFit/>
            </a:bodyPr>
            <a:lstStyle/>
            <a:p>
              <a:r>
                <a:rPr lang="en-US" sz="1400"/>
                <a:t>C</a:t>
              </a:r>
            </a:p>
          </p:txBody>
        </p:sp>
        <p:sp>
          <p:nvSpPr>
            <p:cNvPr id="45131" name="Text Box 24"/>
            <p:cNvSpPr txBox="1">
              <a:spLocks noChangeArrowheads="1"/>
            </p:cNvSpPr>
            <p:nvPr/>
          </p:nvSpPr>
          <p:spPr bwMode="auto">
            <a:xfrm>
              <a:off x="1968"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32" name="Line 25"/>
            <p:cNvSpPr>
              <a:spLocks noChangeShapeType="1"/>
            </p:cNvSpPr>
            <p:nvPr/>
          </p:nvSpPr>
          <p:spPr bwMode="auto">
            <a:xfrm>
              <a:off x="1632" y="1248"/>
              <a:ext cx="1200" cy="0"/>
            </a:xfrm>
            <a:prstGeom prst="line">
              <a:avLst/>
            </a:prstGeom>
            <a:noFill/>
            <a:ln w="12700">
              <a:solidFill>
                <a:schemeClr val="tx1"/>
              </a:solidFill>
              <a:round/>
              <a:headEnd/>
              <a:tailEnd/>
            </a:ln>
          </p:spPr>
          <p:txBody>
            <a:bodyPr anchor="ctr">
              <a:spAutoFit/>
            </a:bodyPr>
            <a:lstStyle/>
            <a:p>
              <a:endParaRPr lang="vi-VN"/>
            </a:p>
          </p:txBody>
        </p:sp>
        <p:sp>
          <p:nvSpPr>
            <p:cNvPr id="45133" name="Line 26"/>
            <p:cNvSpPr>
              <a:spLocks noChangeShapeType="1"/>
            </p:cNvSpPr>
            <p:nvPr/>
          </p:nvSpPr>
          <p:spPr bwMode="auto">
            <a:xfrm>
              <a:off x="1968" y="2256"/>
              <a:ext cx="864" cy="0"/>
            </a:xfrm>
            <a:prstGeom prst="line">
              <a:avLst/>
            </a:prstGeom>
            <a:noFill/>
            <a:ln w="12700">
              <a:solidFill>
                <a:schemeClr val="tx1"/>
              </a:solidFill>
              <a:round/>
              <a:headEnd/>
              <a:tailEnd/>
            </a:ln>
          </p:spPr>
          <p:txBody>
            <a:bodyPr anchor="ctr">
              <a:spAutoFit/>
            </a:bodyPr>
            <a:lstStyle/>
            <a:p>
              <a:endParaRPr lang="vi-VN"/>
            </a:p>
          </p:txBody>
        </p:sp>
        <p:sp>
          <p:nvSpPr>
            <p:cNvPr id="45134" name="Text Box 27"/>
            <p:cNvSpPr txBox="1">
              <a:spLocks noChangeArrowheads="1"/>
            </p:cNvSpPr>
            <p:nvPr/>
          </p:nvSpPr>
          <p:spPr bwMode="auto">
            <a:xfrm>
              <a:off x="1632" y="1248"/>
              <a:ext cx="336" cy="192"/>
            </a:xfrm>
            <a:prstGeom prst="rect">
              <a:avLst/>
            </a:prstGeom>
            <a:noFill/>
            <a:ln w="12700" algn="ctr">
              <a:noFill/>
              <a:miter lim="800000"/>
              <a:headEnd/>
              <a:tailEnd/>
            </a:ln>
          </p:spPr>
          <p:txBody>
            <a:bodyPr>
              <a:spAutoFit/>
            </a:bodyPr>
            <a:lstStyle/>
            <a:p>
              <a:r>
                <a:rPr lang="en-US" sz="1400" b="1"/>
                <a:t>S</a:t>
              </a:r>
            </a:p>
          </p:txBody>
        </p:sp>
        <p:sp>
          <p:nvSpPr>
            <p:cNvPr id="45135" name="Line 28"/>
            <p:cNvSpPr>
              <a:spLocks noChangeShapeType="1"/>
            </p:cNvSpPr>
            <p:nvPr/>
          </p:nvSpPr>
          <p:spPr bwMode="auto">
            <a:xfrm>
              <a:off x="1632" y="1248"/>
              <a:ext cx="0" cy="192"/>
            </a:xfrm>
            <a:prstGeom prst="line">
              <a:avLst/>
            </a:prstGeom>
            <a:noFill/>
            <a:ln w="12700">
              <a:solidFill>
                <a:schemeClr val="tx1"/>
              </a:solidFill>
              <a:round/>
              <a:headEnd/>
              <a:tailEnd/>
            </a:ln>
          </p:spPr>
          <p:txBody>
            <a:bodyPr anchor="ctr">
              <a:spAutoFit/>
            </a:bodyPr>
            <a:lstStyle/>
            <a:p>
              <a:endParaRPr lang="vi-VN"/>
            </a:p>
          </p:txBody>
        </p:sp>
        <p:sp>
          <p:nvSpPr>
            <p:cNvPr id="45136" name="Text Box 29"/>
            <p:cNvSpPr txBox="1">
              <a:spLocks noChangeArrowheads="1"/>
            </p:cNvSpPr>
            <p:nvPr/>
          </p:nvSpPr>
          <p:spPr bwMode="auto">
            <a:xfrm>
              <a:off x="1968"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37" name="Text Box 30"/>
            <p:cNvSpPr txBox="1">
              <a:spLocks noChangeArrowheads="1"/>
            </p:cNvSpPr>
            <p:nvPr/>
          </p:nvSpPr>
          <p:spPr bwMode="auto">
            <a:xfrm>
              <a:off x="2256" y="14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38" name="Text Box 31"/>
            <p:cNvSpPr txBox="1">
              <a:spLocks noChangeArrowheads="1"/>
            </p:cNvSpPr>
            <p:nvPr/>
          </p:nvSpPr>
          <p:spPr bwMode="auto">
            <a:xfrm>
              <a:off x="2256" y="16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39" name="Text Box 32"/>
            <p:cNvSpPr txBox="1">
              <a:spLocks noChangeArrowheads="1"/>
            </p:cNvSpPr>
            <p:nvPr/>
          </p:nvSpPr>
          <p:spPr bwMode="auto">
            <a:xfrm>
              <a:off x="2544" y="1248"/>
              <a:ext cx="288" cy="192"/>
            </a:xfrm>
            <a:prstGeom prst="rect">
              <a:avLst/>
            </a:prstGeom>
            <a:noFill/>
            <a:ln w="12700" algn="ctr">
              <a:noFill/>
              <a:miter lim="800000"/>
              <a:headEnd/>
              <a:tailEnd/>
            </a:ln>
          </p:spPr>
          <p:txBody>
            <a:bodyPr>
              <a:spAutoFit/>
            </a:bodyPr>
            <a:lstStyle/>
            <a:p>
              <a:r>
                <a:rPr lang="en-US" sz="1400"/>
                <a:t>D</a:t>
              </a:r>
            </a:p>
          </p:txBody>
        </p:sp>
        <p:sp>
          <p:nvSpPr>
            <p:cNvPr id="45140" name="Text Box 33"/>
            <p:cNvSpPr txBox="1">
              <a:spLocks noChangeArrowheads="1"/>
            </p:cNvSpPr>
            <p:nvPr/>
          </p:nvSpPr>
          <p:spPr bwMode="auto">
            <a:xfrm>
              <a:off x="2544" y="14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1" name="Text Box 34"/>
            <p:cNvSpPr txBox="1">
              <a:spLocks noChangeArrowheads="1"/>
            </p:cNvSpPr>
            <p:nvPr/>
          </p:nvSpPr>
          <p:spPr bwMode="auto">
            <a:xfrm>
              <a:off x="2544" y="16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45142" name="Group 35"/>
            <p:cNvGrpSpPr>
              <a:grpSpLocks/>
            </p:cNvGrpSpPr>
            <p:nvPr/>
          </p:nvGrpSpPr>
          <p:grpSpPr bwMode="auto">
            <a:xfrm>
              <a:off x="1968" y="1248"/>
              <a:ext cx="864" cy="1008"/>
              <a:chOff x="1968" y="1248"/>
              <a:chExt cx="864" cy="672"/>
            </a:xfrm>
          </p:grpSpPr>
          <p:sp>
            <p:nvSpPr>
              <p:cNvPr id="45149" name="Line 36"/>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5150" name="Line 37"/>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5151" name="Line 38"/>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45152" name="Line 39"/>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45143" name="Text Box 40"/>
            <p:cNvSpPr txBox="1">
              <a:spLocks noChangeArrowheads="1"/>
            </p:cNvSpPr>
            <p:nvPr/>
          </p:nvSpPr>
          <p:spPr bwMode="auto">
            <a:xfrm>
              <a:off x="1968"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4" name="Text Box 41"/>
            <p:cNvSpPr txBox="1">
              <a:spLocks noChangeArrowheads="1"/>
            </p:cNvSpPr>
            <p:nvPr/>
          </p:nvSpPr>
          <p:spPr bwMode="auto">
            <a:xfrm>
              <a:off x="2256" y="18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5145" name="Text Box 42"/>
            <p:cNvSpPr txBox="1">
              <a:spLocks noChangeArrowheads="1"/>
            </p:cNvSpPr>
            <p:nvPr/>
          </p:nvSpPr>
          <p:spPr bwMode="auto">
            <a:xfrm>
              <a:off x="2544" y="18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6" name="Text Box 43"/>
            <p:cNvSpPr txBox="1">
              <a:spLocks noChangeArrowheads="1"/>
            </p:cNvSpPr>
            <p:nvPr/>
          </p:nvSpPr>
          <p:spPr bwMode="auto">
            <a:xfrm>
              <a:off x="1968"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47" name="Text Box 44"/>
            <p:cNvSpPr txBox="1">
              <a:spLocks noChangeArrowheads="1"/>
            </p:cNvSpPr>
            <p:nvPr/>
          </p:nvSpPr>
          <p:spPr bwMode="auto">
            <a:xfrm>
              <a:off x="2256" y="20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48" name="Text Box 45"/>
            <p:cNvSpPr txBox="1">
              <a:spLocks noChangeArrowheads="1"/>
            </p:cNvSpPr>
            <p:nvPr/>
          </p:nvSpPr>
          <p:spPr bwMode="auto">
            <a:xfrm>
              <a:off x="2544" y="20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grpSp>
        <p:nvGrpSpPr>
          <p:cNvPr id="45064" name="Group 138"/>
          <p:cNvGrpSpPr>
            <a:grpSpLocks/>
          </p:cNvGrpSpPr>
          <p:nvPr/>
        </p:nvGrpSpPr>
        <p:grpSpPr bwMode="auto">
          <a:xfrm>
            <a:off x="4114800" y="1524000"/>
            <a:ext cx="3505200" cy="3581400"/>
            <a:chOff x="2400" y="1008"/>
            <a:chExt cx="2208" cy="2256"/>
          </a:xfrm>
        </p:grpSpPr>
        <p:sp>
          <p:nvSpPr>
            <p:cNvPr id="45065" name="Rectangle 131"/>
            <p:cNvSpPr>
              <a:spLocks noChangeArrowheads="1"/>
            </p:cNvSpPr>
            <p:nvPr/>
          </p:nvSpPr>
          <p:spPr bwMode="auto">
            <a:xfrm>
              <a:off x="3168" y="1488"/>
              <a:ext cx="576" cy="192"/>
            </a:xfrm>
            <a:prstGeom prst="rect">
              <a:avLst/>
            </a:prstGeom>
            <a:solidFill>
              <a:srgbClr val="99CCFF">
                <a:alpha val="79999"/>
              </a:srgbClr>
            </a:solidFill>
            <a:ln w="12700" algn="ctr">
              <a:noFill/>
              <a:miter lim="800000"/>
              <a:headEnd/>
              <a:tailEnd/>
            </a:ln>
          </p:spPr>
          <p:txBody>
            <a:bodyPr wrap="none" anchor="ctr">
              <a:spAutoFit/>
            </a:bodyPr>
            <a:lstStyle/>
            <a:p>
              <a:endParaRPr lang="vi-VN"/>
            </a:p>
          </p:txBody>
        </p:sp>
        <p:sp>
          <p:nvSpPr>
            <p:cNvPr id="45066" name="Text Box 132"/>
            <p:cNvSpPr txBox="1">
              <a:spLocks noChangeArrowheads="1"/>
            </p:cNvSpPr>
            <p:nvPr/>
          </p:nvSpPr>
          <p:spPr bwMode="auto">
            <a:xfrm>
              <a:off x="3696" y="1008"/>
              <a:ext cx="912" cy="212"/>
            </a:xfrm>
            <a:prstGeom prst="rect">
              <a:avLst/>
            </a:prstGeom>
            <a:noFill/>
            <a:ln w="12700" algn="ctr">
              <a:noFill/>
              <a:miter lim="800000"/>
              <a:headEnd/>
              <a:tailEnd/>
            </a:ln>
          </p:spPr>
          <p:txBody>
            <a:bodyPr>
              <a:spAutoFit/>
            </a:bodyPr>
            <a:lstStyle/>
            <a:p>
              <a:r>
                <a:rPr lang="en-US" sz="1600"/>
                <a:t>unambiguous</a:t>
              </a:r>
            </a:p>
          </p:txBody>
        </p:sp>
        <p:sp>
          <p:nvSpPr>
            <p:cNvPr id="45067" name="Line 133"/>
            <p:cNvSpPr>
              <a:spLocks noChangeShapeType="1"/>
            </p:cNvSpPr>
            <p:nvPr/>
          </p:nvSpPr>
          <p:spPr bwMode="auto">
            <a:xfrm flipV="1">
              <a:off x="3504" y="1200"/>
              <a:ext cx="576" cy="336"/>
            </a:xfrm>
            <a:prstGeom prst="line">
              <a:avLst/>
            </a:prstGeom>
            <a:noFill/>
            <a:ln w="12700">
              <a:solidFill>
                <a:schemeClr val="tx1"/>
              </a:solidFill>
              <a:prstDash val="dash"/>
              <a:round/>
              <a:headEnd/>
              <a:tailEnd/>
            </a:ln>
          </p:spPr>
          <p:txBody>
            <a:bodyPr anchor="ctr">
              <a:spAutoFit/>
            </a:bodyPr>
            <a:lstStyle/>
            <a:p>
              <a:endParaRPr lang="vi-VN"/>
            </a:p>
          </p:txBody>
        </p:sp>
        <p:grpSp>
          <p:nvGrpSpPr>
            <p:cNvPr id="45068" name="Group 137"/>
            <p:cNvGrpSpPr>
              <a:grpSpLocks/>
            </p:cNvGrpSpPr>
            <p:nvPr/>
          </p:nvGrpSpPr>
          <p:grpSpPr bwMode="auto">
            <a:xfrm>
              <a:off x="2400" y="1468"/>
              <a:ext cx="1920" cy="1796"/>
              <a:chOff x="2400" y="1468"/>
              <a:chExt cx="1920" cy="1796"/>
            </a:xfrm>
          </p:grpSpPr>
          <p:grpSp>
            <p:nvGrpSpPr>
              <p:cNvPr id="45069" name="Group 75"/>
              <p:cNvGrpSpPr>
                <a:grpSpLocks/>
              </p:cNvGrpSpPr>
              <p:nvPr/>
            </p:nvGrpSpPr>
            <p:grpSpPr bwMode="auto">
              <a:xfrm>
                <a:off x="2880" y="1488"/>
                <a:ext cx="1440" cy="1776"/>
                <a:chOff x="3120" y="1680"/>
                <a:chExt cx="1440" cy="1776"/>
              </a:xfrm>
            </p:grpSpPr>
            <p:sp>
              <p:nvSpPr>
                <p:cNvPr id="45073" name="Line 76"/>
                <p:cNvSpPr>
                  <a:spLocks noChangeShapeType="1"/>
                </p:cNvSpPr>
                <p:nvPr/>
              </p:nvSpPr>
              <p:spPr bwMode="auto">
                <a:xfrm>
                  <a:off x="3120" y="1872"/>
                  <a:ext cx="1440" cy="0"/>
                </a:xfrm>
                <a:prstGeom prst="line">
                  <a:avLst/>
                </a:prstGeom>
                <a:noFill/>
                <a:ln w="12700">
                  <a:solidFill>
                    <a:schemeClr val="tx1"/>
                  </a:solidFill>
                  <a:round/>
                  <a:headEnd/>
                  <a:tailEnd/>
                </a:ln>
              </p:spPr>
              <p:txBody>
                <a:bodyPr anchor="ctr">
                  <a:spAutoFit/>
                </a:bodyPr>
                <a:lstStyle/>
                <a:p>
                  <a:endParaRPr lang="vi-VN"/>
                </a:p>
              </p:txBody>
            </p:sp>
            <p:sp>
              <p:nvSpPr>
                <p:cNvPr id="45074" name="Text Box 77"/>
                <p:cNvSpPr txBox="1">
                  <a:spLocks noChangeArrowheads="1"/>
                </p:cNvSpPr>
                <p:nvPr/>
              </p:nvSpPr>
              <p:spPr bwMode="auto">
                <a:xfrm>
                  <a:off x="3120" y="1680"/>
                  <a:ext cx="288" cy="192"/>
                </a:xfrm>
                <a:prstGeom prst="rect">
                  <a:avLst/>
                </a:prstGeom>
                <a:noFill/>
                <a:ln w="12700" algn="ctr">
                  <a:noFill/>
                  <a:miter lim="800000"/>
                  <a:headEnd/>
                  <a:tailEnd/>
                </a:ln>
              </p:spPr>
              <p:txBody>
                <a:bodyPr>
                  <a:spAutoFit/>
                </a:bodyPr>
                <a:lstStyle/>
                <a:p>
                  <a:r>
                    <a:rPr lang="en-US" sz="1400"/>
                    <a:t>A</a:t>
                  </a:r>
                </a:p>
              </p:txBody>
            </p:sp>
            <p:sp>
              <p:nvSpPr>
                <p:cNvPr id="45075" name="Text Box 78"/>
                <p:cNvSpPr txBox="1">
                  <a:spLocks noChangeArrowheads="1"/>
                </p:cNvSpPr>
                <p:nvPr/>
              </p:nvSpPr>
              <p:spPr bwMode="auto">
                <a:xfrm>
                  <a:off x="3408" y="1680"/>
                  <a:ext cx="288" cy="192"/>
                </a:xfrm>
                <a:prstGeom prst="rect">
                  <a:avLst/>
                </a:prstGeom>
                <a:noFill/>
                <a:ln w="12700" algn="ctr">
                  <a:noFill/>
                  <a:miter lim="800000"/>
                  <a:headEnd/>
                  <a:tailEnd/>
                </a:ln>
              </p:spPr>
              <p:txBody>
                <a:bodyPr>
                  <a:spAutoFit/>
                </a:bodyPr>
                <a:lstStyle/>
                <a:p>
                  <a:r>
                    <a:rPr lang="en-US" sz="1400"/>
                    <a:t>R.B</a:t>
                  </a:r>
                </a:p>
              </p:txBody>
            </p:sp>
            <p:sp>
              <p:nvSpPr>
                <p:cNvPr id="45076" name="Text Box 79"/>
                <p:cNvSpPr txBox="1">
                  <a:spLocks noChangeArrowheads="1"/>
                </p:cNvSpPr>
                <p:nvPr/>
              </p:nvSpPr>
              <p:spPr bwMode="auto">
                <a:xfrm>
                  <a:off x="3120"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77" name="Line 80"/>
                <p:cNvSpPr>
                  <a:spLocks noChangeShapeType="1"/>
                </p:cNvSpPr>
                <p:nvPr/>
              </p:nvSpPr>
              <p:spPr bwMode="auto">
                <a:xfrm>
                  <a:off x="3120" y="1680"/>
                  <a:ext cx="1440" cy="0"/>
                </a:xfrm>
                <a:prstGeom prst="line">
                  <a:avLst/>
                </a:prstGeom>
                <a:noFill/>
                <a:ln w="12700">
                  <a:solidFill>
                    <a:schemeClr val="tx1"/>
                  </a:solidFill>
                  <a:round/>
                  <a:headEnd/>
                  <a:tailEnd/>
                </a:ln>
              </p:spPr>
              <p:txBody>
                <a:bodyPr anchor="ctr">
                  <a:spAutoFit/>
                </a:bodyPr>
                <a:lstStyle/>
                <a:p>
                  <a:endParaRPr lang="vi-VN"/>
                </a:p>
              </p:txBody>
            </p:sp>
            <p:sp>
              <p:nvSpPr>
                <p:cNvPr id="45078" name="Line 81"/>
                <p:cNvSpPr>
                  <a:spLocks noChangeShapeType="1"/>
                </p:cNvSpPr>
                <p:nvPr/>
              </p:nvSpPr>
              <p:spPr bwMode="auto">
                <a:xfrm>
                  <a:off x="3120" y="3456"/>
                  <a:ext cx="1440" cy="0"/>
                </a:xfrm>
                <a:prstGeom prst="line">
                  <a:avLst/>
                </a:prstGeom>
                <a:noFill/>
                <a:ln w="12700">
                  <a:solidFill>
                    <a:schemeClr val="tx1"/>
                  </a:solidFill>
                  <a:round/>
                  <a:headEnd/>
                  <a:tailEnd/>
                </a:ln>
              </p:spPr>
              <p:txBody>
                <a:bodyPr anchor="ctr">
                  <a:spAutoFit/>
                </a:bodyPr>
                <a:lstStyle/>
                <a:p>
                  <a:endParaRPr lang="vi-VN"/>
                </a:p>
              </p:txBody>
            </p:sp>
            <p:sp>
              <p:nvSpPr>
                <p:cNvPr id="45079" name="Text Box 82"/>
                <p:cNvSpPr txBox="1">
                  <a:spLocks noChangeArrowheads="1"/>
                </p:cNvSpPr>
                <p:nvPr/>
              </p:nvSpPr>
              <p:spPr bwMode="auto">
                <a:xfrm>
                  <a:off x="3120"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0" name="Text Box 83"/>
                <p:cNvSpPr txBox="1">
                  <a:spLocks noChangeArrowheads="1"/>
                </p:cNvSpPr>
                <p:nvPr/>
              </p:nvSpPr>
              <p:spPr bwMode="auto">
                <a:xfrm>
                  <a:off x="3408" y="19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81" name="Text Box 84"/>
                <p:cNvSpPr txBox="1">
                  <a:spLocks noChangeArrowheads="1"/>
                </p:cNvSpPr>
                <p:nvPr/>
              </p:nvSpPr>
              <p:spPr bwMode="auto">
                <a:xfrm>
                  <a:off x="3408" y="268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45082" name="Group 85"/>
                <p:cNvGrpSpPr>
                  <a:grpSpLocks/>
                </p:cNvGrpSpPr>
                <p:nvPr/>
              </p:nvGrpSpPr>
              <p:grpSpPr bwMode="auto">
                <a:xfrm>
                  <a:off x="3120" y="1680"/>
                  <a:ext cx="1440" cy="1776"/>
                  <a:chOff x="3120" y="1968"/>
                  <a:chExt cx="1440" cy="624"/>
                </a:xfrm>
              </p:grpSpPr>
              <p:sp>
                <p:nvSpPr>
                  <p:cNvPr id="45122" name="Line 8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3" name="Line 8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4" name="Line 8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5" name="Line 8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6" name="Line 9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5127" name="Line 9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45083" name="Text Box 92"/>
                <p:cNvSpPr txBox="1">
                  <a:spLocks noChangeArrowheads="1"/>
                </p:cNvSpPr>
                <p:nvPr/>
              </p:nvSpPr>
              <p:spPr bwMode="auto">
                <a:xfrm>
                  <a:off x="3120"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4" name="Text Box 93"/>
                <p:cNvSpPr txBox="1">
                  <a:spLocks noChangeArrowheads="1"/>
                </p:cNvSpPr>
                <p:nvPr/>
              </p:nvSpPr>
              <p:spPr bwMode="auto">
                <a:xfrm>
                  <a:off x="3408" y="28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5085" name="Text Box 94"/>
                <p:cNvSpPr txBox="1">
                  <a:spLocks noChangeArrowheads="1"/>
                </p:cNvSpPr>
                <p:nvPr/>
              </p:nvSpPr>
              <p:spPr bwMode="auto">
                <a:xfrm>
                  <a:off x="3120"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6" name="Text Box 95"/>
                <p:cNvSpPr txBox="1">
                  <a:spLocks noChangeArrowheads="1"/>
                </p:cNvSpPr>
                <p:nvPr/>
              </p:nvSpPr>
              <p:spPr bwMode="auto">
                <a:xfrm>
                  <a:off x="3408" y="211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87" name="Text Box 96"/>
                <p:cNvSpPr txBox="1">
                  <a:spLocks noChangeArrowheads="1"/>
                </p:cNvSpPr>
                <p:nvPr/>
              </p:nvSpPr>
              <p:spPr bwMode="auto">
                <a:xfrm>
                  <a:off x="3120"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88" name="Text Box 97"/>
                <p:cNvSpPr txBox="1">
                  <a:spLocks noChangeArrowheads="1"/>
                </p:cNvSpPr>
                <p:nvPr/>
              </p:nvSpPr>
              <p:spPr bwMode="auto">
                <a:xfrm>
                  <a:off x="3408" y="23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89" name="Text Box 98"/>
                <p:cNvSpPr txBox="1">
                  <a:spLocks noChangeArrowheads="1"/>
                </p:cNvSpPr>
                <p:nvPr/>
              </p:nvSpPr>
              <p:spPr bwMode="auto">
                <a:xfrm>
                  <a:off x="3120"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0" name="Text Box 99"/>
                <p:cNvSpPr txBox="1">
                  <a:spLocks noChangeArrowheads="1"/>
                </p:cNvSpPr>
                <p:nvPr/>
              </p:nvSpPr>
              <p:spPr bwMode="auto">
                <a:xfrm>
                  <a:off x="3408" y="249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5091" name="Text Box 100"/>
                <p:cNvSpPr txBox="1">
                  <a:spLocks noChangeArrowheads="1"/>
                </p:cNvSpPr>
                <p:nvPr/>
              </p:nvSpPr>
              <p:spPr bwMode="auto">
                <a:xfrm>
                  <a:off x="3120"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2" name="Text Box 101"/>
                <p:cNvSpPr txBox="1">
                  <a:spLocks noChangeArrowheads="1"/>
                </p:cNvSpPr>
                <p:nvPr/>
              </p:nvSpPr>
              <p:spPr bwMode="auto">
                <a:xfrm>
                  <a:off x="3408" y="307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5093" name="Text Box 102"/>
                <p:cNvSpPr txBox="1">
                  <a:spLocks noChangeArrowheads="1"/>
                </p:cNvSpPr>
                <p:nvPr/>
              </p:nvSpPr>
              <p:spPr bwMode="auto">
                <a:xfrm>
                  <a:off x="3120"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4" name="Text Box 103"/>
                <p:cNvSpPr txBox="1">
                  <a:spLocks noChangeArrowheads="1"/>
                </p:cNvSpPr>
                <p:nvPr/>
              </p:nvSpPr>
              <p:spPr bwMode="auto">
                <a:xfrm>
                  <a:off x="3408" y="326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5095" name="Text Box 104"/>
                <p:cNvSpPr txBox="1">
                  <a:spLocks noChangeArrowheads="1"/>
                </p:cNvSpPr>
                <p:nvPr/>
              </p:nvSpPr>
              <p:spPr bwMode="auto">
                <a:xfrm>
                  <a:off x="3696" y="1680"/>
                  <a:ext cx="288" cy="192"/>
                </a:xfrm>
                <a:prstGeom prst="rect">
                  <a:avLst/>
                </a:prstGeom>
                <a:noFill/>
                <a:ln w="12700" algn="ctr">
                  <a:noFill/>
                  <a:miter lim="800000"/>
                  <a:headEnd/>
                  <a:tailEnd/>
                </a:ln>
              </p:spPr>
              <p:txBody>
                <a:bodyPr>
                  <a:spAutoFit/>
                </a:bodyPr>
                <a:lstStyle/>
                <a:p>
                  <a:r>
                    <a:rPr lang="en-US" sz="1400"/>
                    <a:t>S.B</a:t>
                  </a:r>
                </a:p>
              </p:txBody>
            </p:sp>
            <p:sp>
              <p:nvSpPr>
                <p:cNvPr id="45096" name="Text Box 105"/>
                <p:cNvSpPr txBox="1">
                  <a:spLocks noChangeArrowheads="1"/>
                </p:cNvSpPr>
                <p:nvPr/>
              </p:nvSpPr>
              <p:spPr bwMode="auto">
                <a:xfrm>
                  <a:off x="3984" y="1680"/>
                  <a:ext cx="288" cy="192"/>
                </a:xfrm>
                <a:prstGeom prst="rect">
                  <a:avLst/>
                </a:prstGeom>
                <a:noFill/>
                <a:ln w="12700" algn="ctr">
                  <a:noFill/>
                  <a:miter lim="800000"/>
                  <a:headEnd/>
                  <a:tailEnd/>
                </a:ln>
              </p:spPr>
              <p:txBody>
                <a:bodyPr>
                  <a:spAutoFit/>
                </a:bodyPr>
                <a:lstStyle/>
                <a:p>
                  <a:r>
                    <a:rPr lang="en-US" sz="1400"/>
                    <a:t>C</a:t>
                  </a:r>
                </a:p>
              </p:txBody>
            </p:sp>
            <p:sp>
              <p:nvSpPr>
                <p:cNvPr id="45097" name="Text Box 106"/>
                <p:cNvSpPr txBox="1">
                  <a:spLocks noChangeArrowheads="1"/>
                </p:cNvSpPr>
                <p:nvPr/>
              </p:nvSpPr>
              <p:spPr bwMode="auto">
                <a:xfrm>
                  <a:off x="3696"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8" name="Text Box 107"/>
                <p:cNvSpPr txBox="1">
                  <a:spLocks noChangeArrowheads="1"/>
                </p:cNvSpPr>
                <p:nvPr/>
              </p:nvSpPr>
              <p:spPr bwMode="auto">
                <a:xfrm>
                  <a:off x="3696"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099" name="Text Box 108"/>
                <p:cNvSpPr txBox="1">
                  <a:spLocks noChangeArrowheads="1"/>
                </p:cNvSpPr>
                <p:nvPr/>
              </p:nvSpPr>
              <p:spPr bwMode="auto">
                <a:xfrm>
                  <a:off x="3984" y="192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0" name="Text Box 109"/>
                <p:cNvSpPr txBox="1">
                  <a:spLocks noChangeArrowheads="1"/>
                </p:cNvSpPr>
                <p:nvPr/>
              </p:nvSpPr>
              <p:spPr bwMode="auto">
                <a:xfrm>
                  <a:off x="3984" y="26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1" name="Text Box 110"/>
                <p:cNvSpPr txBox="1">
                  <a:spLocks noChangeArrowheads="1"/>
                </p:cNvSpPr>
                <p:nvPr/>
              </p:nvSpPr>
              <p:spPr bwMode="auto">
                <a:xfrm>
                  <a:off x="3696"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2" name="Text Box 111"/>
                <p:cNvSpPr txBox="1">
                  <a:spLocks noChangeArrowheads="1"/>
                </p:cNvSpPr>
                <p:nvPr/>
              </p:nvSpPr>
              <p:spPr bwMode="auto">
                <a:xfrm>
                  <a:off x="3984" y="28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3" name="Text Box 112"/>
                <p:cNvSpPr txBox="1">
                  <a:spLocks noChangeArrowheads="1"/>
                </p:cNvSpPr>
                <p:nvPr/>
              </p:nvSpPr>
              <p:spPr bwMode="auto">
                <a:xfrm>
                  <a:off x="3696"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4" name="Text Box 113"/>
                <p:cNvSpPr txBox="1">
                  <a:spLocks noChangeArrowheads="1"/>
                </p:cNvSpPr>
                <p:nvPr/>
              </p:nvSpPr>
              <p:spPr bwMode="auto">
                <a:xfrm>
                  <a:off x="3984" y="211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5" name="Text Box 114"/>
                <p:cNvSpPr txBox="1">
                  <a:spLocks noChangeArrowheads="1"/>
                </p:cNvSpPr>
                <p:nvPr/>
              </p:nvSpPr>
              <p:spPr bwMode="auto">
                <a:xfrm>
                  <a:off x="3696"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6" name="Text Box 115"/>
                <p:cNvSpPr txBox="1">
                  <a:spLocks noChangeArrowheads="1"/>
                </p:cNvSpPr>
                <p:nvPr/>
              </p:nvSpPr>
              <p:spPr bwMode="auto">
                <a:xfrm>
                  <a:off x="3984" y="2304"/>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5107" name="Text Box 116"/>
                <p:cNvSpPr txBox="1">
                  <a:spLocks noChangeArrowheads="1"/>
                </p:cNvSpPr>
                <p:nvPr/>
              </p:nvSpPr>
              <p:spPr bwMode="auto">
                <a:xfrm>
                  <a:off x="3696"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08" name="Text Box 117"/>
                <p:cNvSpPr txBox="1">
                  <a:spLocks noChangeArrowheads="1"/>
                </p:cNvSpPr>
                <p:nvPr/>
              </p:nvSpPr>
              <p:spPr bwMode="auto">
                <a:xfrm>
                  <a:off x="3984" y="2496"/>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09" name="Text Box 118"/>
                <p:cNvSpPr txBox="1">
                  <a:spLocks noChangeArrowheads="1"/>
                </p:cNvSpPr>
                <p:nvPr/>
              </p:nvSpPr>
              <p:spPr bwMode="auto">
                <a:xfrm>
                  <a:off x="3696"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0" name="Text Box 119"/>
                <p:cNvSpPr txBox="1">
                  <a:spLocks noChangeArrowheads="1"/>
                </p:cNvSpPr>
                <p:nvPr/>
              </p:nvSpPr>
              <p:spPr bwMode="auto">
                <a:xfrm>
                  <a:off x="3984" y="30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5111" name="Text Box 120"/>
                <p:cNvSpPr txBox="1">
                  <a:spLocks noChangeArrowheads="1"/>
                </p:cNvSpPr>
                <p:nvPr/>
              </p:nvSpPr>
              <p:spPr bwMode="auto">
                <a:xfrm>
                  <a:off x="3696"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2" name="Text Box 121"/>
                <p:cNvSpPr txBox="1">
                  <a:spLocks noChangeArrowheads="1"/>
                </p:cNvSpPr>
                <p:nvPr/>
              </p:nvSpPr>
              <p:spPr bwMode="auto">
                <a:xfrm>
                  <a:off x="3984" y="32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5113" name="Text Box 122"/>
                <p:cNvSpPr txBox="1">
                  <a:spLocks noChangeArrowheads="1"/>
                </p:cNvSpPr>
                <p:nvPr/>
              </p:nvSpPr>
              <p:spPr bwMode="auto">
                <a:xfrm>
                  <a:off x="4272" y="1680"/>
                  <a:ext cx="288" cy="192"/>
                </a:xfrm>
                <a:prstGeom prst="rect">
                  <a:avLst/>
                </a:prstGeom>
                <a:noFill/>
                <a:ln w="12700" algn="ctr">
                  <a:noFill/>
                  <a:miter lim="800000"/>
                  <a:headEnd/>
                  <a:tailEnd/>
                </a:ln>
              </p:spPr>
              <p:txBody>
                <a:bodyPr>
                  <a:spAutoFit/>
                </a:bodyPr>
                <a:lstStyle/>
                <a:p>
                  <a:r>
                    <a:rPr lang="en-US" sz="1400"/>
                    <a:t>D</a:t>
                  </a:r>
                </a:p>
              </p:txBody>
            </p:sp>
            <p:sp>
              <p:nvSpPr>
                <p:cNvPr id="45114" name="Text Box 123"/>
                <p:cNvSpPr txBox="1">
                  <a:spLocks noChangeArrowheads="1"/>
                </p:cNvSpPr>
                <p:nvPr/>
              </p:nvSpPr>
              <p:spPr bwMode="auto">
                <a:xfrm>
                  <a:off x="4272"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5" name="Text Box 124"/>
                <p:cNvSpPr txBox="1">
                  <a:spLocks noChangeArrowheads="1"/>
                </p:cNvSpPr>
                <p:nvPr/>
              </p:nvSpPr>
              <p:spPr bwMode="auto">
                <a:xfrm>
                  <a:off x="4272"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6" name="Text Box 125"/>
                <p:cNvSpPr txBox="1">
                  <a:spLocks noChangeArrowheads="1"/>
                </p:cNvSpPr>
                <p:nvPr/>
              </p:nvSpPr>
              <p:spPr bwMode="auto">
                <a:xfrm>
                  <a:off x="4272"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7" name="Text Box 126"/>
                <p:cNvSpPr txBox="1">
                  <a:spLocks noChangeArrowheads="1"/>
                </p:cNvSpPr>
                <p:nvPr/>
              </p:nvSpPr>
              <p:spPr bwMode="auto">
                <a:xfrm>
                  <a:off x="4272"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8" name="Text Box 127"/>
                <p:cNvSpPr txBox="1">
                  <a:spLocks noChangeArrowheads="1"/>
                </p:cNvSpPr>
                <p:nvPr/>
              </p:nvSpPr>
              <p:spPr bwMode="auto">
                <a:xfrm>
                  <a:off x="4272"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19" name="Text Box 128"/>
                <p:cNvSpPr txBox="1">
                  <a:spLocks noChangeArrowheads="1"/>
                </p:cNvSpPr>
                <p:nvPr/>
              </p:nvSpPr>
              <p:spPr bwMode="auto">
                <a:xfrm>
                  <a:off x="4272"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20" name="Text Box 129"/>
                <p:cNvSpPr txBox="1">
                  <a:spLocks noChangeArrowheads="1"/>
                </p:cNvSpPr>
                <p:nvPr/>
              </p:nvSpPr>
              <p:spPr bwMode="auto">
                <a:xfrm>
                  <a:off x="4272"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5121" name="Text Box 130"/>
                <p:cNvSpPr txBox="1">
                  <a:spLocks noChangeArrowheads="1"/>
                </p:cNvSpPr>
                <p:nvPr/>
              </p:nvSpPr>
              <p:spPr bwMode="auto">
                <a:xfrm>
                  <a:off x="4272"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grpSp>
            <p:nvGrpSpPr>
              <p:cNvPr id="45070" name="Group 136"/>
              <p:cNvGrpSpPr>
                <a:grpSpLocks/>
              </p:cNvGrpSpPr>
              <p:nvPr/>
            </p:nvGrpSpPr>
            <p:grpSpPr bwMode="auto">
              <a:xfrm>
                <a:off x="2400" y="1468"/>
                <a:ext cx="480" cy="212"/>
                <a:chOff x="2400" y="1468"/>
                <a:chExt cx="480" cy="212"/>
              </a:xfrm>
            </p:grpSpPr>
            <p:sp>
              <p:nvSpPr>
                <p:cNvPr id="45071" name="Rectangle 134"/>
                <p:cNvSpPr>
                  <a:spLocks noChangeArrowheads="1"/>
                </p:cNvSpPr>
                <p:nvPr/>
              </p:nvSpPr>
              <p:spPr bwMode="auto">
                <a:xfrm>
                  <a:off x="2400" y="1488"/>
                  <a:ext cx="480" cy="192"/>
                </a:xfrm>
                <a:prstGeom prst="rect">
                  <a:avLst/>
                </a:prstGeom>
                <a:noFill/>
                <a:ln w="12700" algn="ctr">
                  <a:solidFill>
                    <a:schemeClr val="tx1"/>
                  </a:solidFill>
                  <a:miter lim="800000"/>
                  <a:headEnd/>
                  <a:tailEnd/>
                </a:ln>
              </p:spPr>
              <p:txBody>
                <a:bodyPr anchor="ctr">
                  <a:spAutoFit/>
                </a:bodyPr>
                <a:lstStyle/>
                <a:p>
                  <a:endParaRPr lang="vi-VN"/>
                </a:p>
              </p:txBody>
            </p:sp>
            <p:sp>
              <p:nvSpPr>
                <p:cNvPr id="45072" name="Text Box 135"/>
                <p:cNvSpPr txBox="1">
                  <a:spLocks noChangeArrowheads="1"/>
                </p:cNvSpPr>
                <p:nvPr/>
              </p:nvSpPr>
              <p:spPr bwMode="auto">
                <a:xfrm>
                  <a:off x="2400" y="1468"/>
                  <a:ext cx="480" cy="212"/>
                </a:xfrm>
                <a:prstGeom prst="rect">
                  <a:avLst/>
                </a:prstGeom>
                <a:noFill/>
                <a:ln w="12700" algn="ctr">
                  <a:noFill/>
                  <a:miter lim="800000"/>
                  <a:headEnd/>
                  <a:tailEnd/>
                </a:ln>
              </p:spPr>
              <p:txBody>
                <a:bodyPr>
                  <a:spAutoFit/>
                </a:bodyPr>
                <a:lstStyle/>
                <a:p>
                  <a:r>
                    <a:rPr lang="en-US" sz="1400" b="1"/>
                    <a:t>R </a:t>
                  </a:r>
                  <a:r>
                    <a:rPr lang="en-US" sz="1600" b="1">
                      <a:sym typeface="Symbol" pitchFamily="18" charset="2"/>
                    </a:rPr>
                    <a:t></a:t>
                  </a:r>
                  <a:r>
                    <a:rPr lang="en-US" sz="1400" b="1">
                      <a:sym typeface="Symbol" pitchFamily="18" charset="2"/>
                    </a:rPr>
                    <a:t> </a:t>
                  </a:r>
                  <a:r>
                    <a:rPr lang="en-US" sz="1400" b="1"/>
                    <a:t>S</a:t>
                  </a:r>
                </a:p>
              </p:txBody>
            </p:sp>
          </p:grpSp>
        </p:grpSp>
      </p:grpSp>
      <p:sp>
        <p:nvSpPr>
          <p:cNvPr id="113" name="Footer Placeholder 112"/>
          <p:cNvSpPr>
            <a:spLocks noGrp="1"/>
          </p:cNvSpPr>
          <p:nvPr>
            <p:ph type="ftr" sz="quarter" idx="11"/>
          </p:nvPr>
        </p:nvSpPr>
        <p:spPr/>
        <p:txBody>
          <a:bodyPr/>
          <a:lstStyle/>
          <a:p>
            <a:pPr>
              <a:defRPr/>
            </a:pPr>
            <a:r>
              <a:rPr lang="en-US" altLang="en-US"/>
              <a:t>Khoa CNTT</a:t>
            </a:r>
          </a:p>
        </p:txBody>
      </p:sp>
      <p:grpSp>
        <p:nvGrpSpPr>
          <p:cNvPr id="114" name="Group 86"/>
          <p:cNvGrpSpPr/>
          <p:nvPr/>
        </p:nvGrpSpPr>
        <p:grpSpPr>
          <a:xfrm>
            <a:off x="0" y="152400"/>
            <a:ext cx="9144000" cy="533399"/>
            <a:chOff x="0" y="152400"/>
            <a:chExt cx="9144000" cy="533399"/>
          </a:xfrm>
        </p:grpSpPr>
        <p:pic>
          <p:nvPicPr>
            <p:cNvPr id="1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6" name="TextBox 1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7" name="TextBox 1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838200"/>
            <a:ext cx="8229600" cy="381000"/>
          </a:xfrm>
        </p:spPr>
        <p:txBody>
          <a:bodyPr/>
          <a:lstStyle/>
          <a:p>
            <a:r>
              <a:rPr lang="en-US" sz="2800" b="1"/>
              <a:t>Phép  toán tích Đề các</a:t>
            </a:r>
          </a:p>
        </p:txBody>
      </p:sp>
      <p:sp>
        <p:nvSpPr>
          <p:cNvPr id="46083" name="Rectangle 3"/>
          <p:cNvSpPr>
            <a:spLocks noGrp="1" noChangeArrowheads="1"/>
          </p:cNvSpPr>
          <p:nvPr>
            <p:ph idx="1"/>
          </p:nvPr>
        </p:nvSpPr>
        <p:spPr>
          <a:xfrm>
            <a:off x="457200" y="1295400"/>
            <a:ext cx="8229600" cy="4835525"/>
          </a:xfrm>
        </p:spPr>
        <p:txBody>
          <a:bodyPr/>
          <a:lstStyle/>
          <a:p>
            <a:r>
              <a:rPr lang="en-US"/>
              <a:t>Thông thường theo sau phép tích Đề-các là phép chọn</a:t>
            </a:r>
          </a:p>
        </p:txBody>
      </p:sp>
      <p:sp>
        <p:nvSpPr>
          <p:cNvPr id="96" name="Date Placeholder 3"/>
          <p:cNvSpPr>
            <a:spLocks noGrp="1"/>
          </p:cNvSpPr>
          <p:nvPr>
            <p:ph type="dt" sz="quarter" idx="10"/>
          </p:nvPr>
        </p:nvSpPr>
        <p:spPr/>
        <p:txBody>
          <a:bodyPr/>
          <a:lstStyle/>
          <a:p>
            <a:pPr>
              <a:defRPr/>
            </a:pPr>
            <a:fld id="{549A06C1-7337-4A54-8C8A-DEAB97AA3731}" type="datetime12">
              <a:rPr lang="vi-VN" altLang="en-US" smtClean="0"/>
              <a:pPr>
                <a:defRPr/>
              </a:pPr>
              <a:t>07:10</a:t>
            </a:fld>
            <a:endParaRPr lang="en-US" altLang="en-US"/>
          </a:p>
        </p:txBody>
      </p:sp>
      <p:sp>
        <p:nvSpPr>
          <p:cNvPr id="98" name="Slide Number Placeholder 5"/>
          <p:cNvSpPr>
            <a:spLocks noGrp="1"/>
          </p:cNvSpPr>
          <p:nvPr>
            <p:ph type="sldNum" sz="quarter" idx="12"/>
          </p:nvPr>
        </p:nvSpPr>
        <p:spPr/>
        <p:txBody>
          <a:bodyPr/>
          <a:lstStyle/>
          <a:p>
            <a:pPr>
              <a:defRPr/>
            </a:pPr>
            <a:fld id="{6EEE5733-2278-4865-B093-DA6067E41FC5}" type="slidenum">
              <a:rPr lang="en-US" altLang="en-US"/>
              <a:pPr>
                <a:defRPr/>
              </a:pPr>
              <a:t>52</a:t>
            </a:fld>
            <a:endParaRPr lang="en-US" altLang="en-US"/>
          </a:p>
        </p:txBody>
      </p:sp>
      <p:sp>
        <p:nvSpPr>
          <p:cNvPr id="455872" name="Rectangle 192"/>
          <p:cNvSpPr>
            <a:spLocks noChangeArrowheads="1"/>
          </p:cNvSpPr>
          <p:nvPr/>
        </p:nvSpPr>
        <p:spPr bwMode="auto">
          <a:xfrm>
            <a:off x="1295400" y="5319713"/>
            <a:ext cx="2895600" cy="214312"/>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55870" name="Rectangle 190"/>
          <p:cNvSpPr>
            <a:spLocks noChangeArrowheads="1"/>
          </p:cNvSpPr>
          <p:nvPr/>
        </p:nvSpPr>
        <p:spPr bwMode="auto">
          <a:xfrm>
            <a:off x="1295400" y="5014913"/>
            <a:ext cx="2895600" cy="214312"/>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55869" name="Rectangle 189"/>
          <p:cNvSpPr>
            <a:spLocks noChangeArrowheads="1"/>
          </p:cNvSpPr>
          <p:nvPr/>
        </p:nvSpPr>
        <p:spPr bwMode="auto">
          <a:xfrm>
            <a:off x="1295400" y="3457575"/>
            <a:ext cx="2895600" cy="2286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6089" name="Text Box 74"/>
          <p:cNvSpPr txBox="1">
            <a:spLocks noChangeArrowheads="1"/>
          </p:cNvSpPr>
          <p:nvPr/>
        </p:nvSpPr>
        <p:spPr bwMode="auto">
          <a:xfrm>
            <a:off x="1600200" y="2971800"/>
            <a:ext cx="1066800" cy="427038"/>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1">
                <a:sym typeface="Symbol" pitchFamily="18" charset="2"/>
              </a:rPr>
              <a:t></a:t>
            </a:r>
            <a:r>
              <a:rPr lang="en-US" sz="2200">
                <a:sym typeface="Symbol" pitchFamily="18" charset="2"/>
              </a:rPr>
              <a:t> S</a:t>
            </a:r>
          </a:p>
        </p:txBody>
      </p:sp>
      <p:grpSp>
        <p:nvGrpSpPr>
          <p:cNvPr id="46090" name="Group 75"/>
          <p:cNvGrpSpPr>
            <a:grpSpLocks/>
          </p:cNvGrpSpPr>
          <p:nvPr/>
        </p:nvGrpSpPr>
        <p:grpSpPr bwMode="auto">
          <a:xfrm>
            <a:off x="1600200" y="3429000"/>
            <a:ext cx="2286000" cy="2819400"/>
            <a:chOff x="3120" y="1680"/>
            <a:chExt cx="1440" cy="1776"/>
          </a:xfrm>
        </p:grpSpPr>
        <p:sp>
          <p:nvSpPr>
            <p:cNvPr id="46123" name="Line 76"/>
            <p:cNvSpPr>
              <a:spLocks noChangeShapeType="1"/>
            </p:cNvSpPr>
            <p:nvPr/>
          </p:nvSpPr>
          <p:spPr bwMode="auto">
            <a:xfrm>
              <a:off x="3120" y="1872"/>
              <a:ext cx="1440" cy="0"/>
            </a:xfrm>
            <a:prstGeom prst="line">
              <a:avLst/>
            </a:prstGeom>
            <a:noFill/>
            <a:ln w="12700">
              <a:solidFill>
                <a:schemeClr val="tx1"/>
              </a:solidFill>
              <a:round/>
              <a:headEnd/>
              <a:tailEnd/>
            </a:ln>
          </p:spPr>
          <p:txBody>
            <a:bodyPr anchor="ctr">
              <a:spAutoFit/>
            </a:bodyPr>
            <a:lstStyle/>
            <a:p>
              <a:endParaRPr lang="vi-VN"/>
            </a:p>
          </p:txBody>
        </p:sp>
        <p:sp>
          <p:nvSpPr>
            <p:cNvPr id="46124" name="Text Box 77"/>
            <p:cNvSpPr txBox="1">
              <a:spLocks noChangeArrowheads="1"/>
            </p:cNvSpPr>
            <p:nvPr/>
          </p:nvSpPr>
          <p:spPr bwMode="auto">
            <a:xfrm>
              <a:off x="3120" y="1680"/>
              <a:ext cx="288" cy="192"/>
            </a:xfrm>
            <a:prstGeom prst="rect">
              <a:avLst/>
            </a:prstGeom>
            <a:noFill/>
            <a:ln w="12700" algn="ctr">
              <a:noFill/>
              <a:miter lim="800000"/>
              <a:headEnd/>
              <a:tailEnd/>
            </a:ln>
          </p:spPr>
          <p:txBody>
            <a:bodyPr>
              <a:spAutoFit/>
            </a:bodyPr>
            <a:lstStyle/>
            <a:p>
              <a:r>
                <a:rPr lang="en-US" sz="1400"/>
                <a:t>A</a:t>
              </a:r>
            </a:p>
          </p:txBody>
        </p:sp>
        <p:sp>
          <p:nvSpPr>
            <p:cNvPr id="46125" name="Text Box 78"/>
            <p:cNvSpPr txBox="1">
              <a:spLocks noChangeArrowheads="1"/>
            </p:cNvSpPr>
            <p:nvPr/>
          </p:nvSpPr>
          <p:spPr bwMode="auto">
            <a:xfrm>
              <a:off x="3408" y="1680"/>
              <a:ext cx="288" cy="192"/>
            </a:xfrm>
            <a:prstGeom prst="rect">
              <a:avLst/>
            </a:prstGeom>
            <a:noFill/>
            <a:ln w="12700" algn="ctr">
              <a:noFill/>
              <a:miter lim="800000"/>
              <a:headEnd/>
              <a:tailEnd/>
            </a:ln>
          </p:spPr>
          <p:txBody>
            <a:bodyPr>
              <a:spAutoFit/>
            </a:bodyPr>
            <a:lstStyle/>
            <a:p>
              <a:r>
                <a:rPr lang="en-US" sz="1400"/>
                <a:t>R.B</a:t>
              </a:r>
            </a:p>
          </p:txBody>
        </p:sp>
        <p:sp>
          <p:nvSpPr>
            <p:cNvPr id="46126" name="Text Box 79"/>
            <p:cNvSpPr txBox="1">
              <a:spLocks noChangeArrowheads="1"/>
            </p:cNvSpPr>
            <p:nvPr/>
          </p:nvSpPr>
          <p:spPr bwMode="auto">
            <a:xfrm>
              <a:off x="3120"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27" name="Line 80"/>
            <p:cNvSpPr>
              <a:spLocks noChangeShapeType="1"/>
            </p:cNvSpPr>
            <p:nvPr/>
          </p:nvSpPr>
          <p:spPr bwMode="auto">
            <a:xfrm>
              <a:off x="3120" y="1680"/>
              <a:ext cx="1440" cy="0"/>
            </a:xfrm>
            <a:prstGeom prst="line">
              <a:avLst/>
            </a:prstGeom>
            <a:noFill/>
            <a:ln w="12700">
              <a:solidFill>
                <a:schemeClr val="tx1"/>
              </a:solidFill>
              <a:round/>
              <a:headEnd/>
              <a:tailEnd/>
            </a:ln>
          </p:spPr>
          <p:txBody>
            <a:bodyPr anchor="ctr">
              <a:spAutoFit/>
            </a:bodyPr>
            <a:lstStyle/>
            <a:p>
              <a:endParaRPr lang="vi-VN"/>
            </a:p>
          </p:txBody>
        </p:sp>
        <p:sp>
          <p:nvSpPr>
            <p:cNvPr id="46128" name="Line 81"/>
            <p:cNvSpPr>
              <a:spLocks noChangeShapeType="1"/>
            </p:cNvSpPr>
            <p:nvPr/>
          </p:nvSpPr>
          <p:spPr bwMode="auto">
            <a:xfrm>
              <a:off x="3120" y="3456"/>
              <a:ext cx="1440" cy="0"/>
            </a:xfrm>
            <a:prstGeom prst="line">
              <a:avLst/>
            </a:prstGeom>
            <a:noFill/>
            <a:ln w="12700">
              <a:solidFill>
                <a:schemeClr val="tx1"/>
              </a:solidFill>
              <a:round/>
              <a:headEnd/>
              <a:tailEnd/>
            </a:ln>
          </p:spPr>
          <p:txBody>
            <a:bodyPr anchor="ctr">
              <a:spAutoFit/>
            </a:bodyPr>
            <a:lstStyle/>
            <a:p>
              <a:endParaRPr lang="vi-VN"/>
            </a:p>
          </p:txBody>
        </p:sp>
        <p:sp>
          <p:nvSpPr>
            <p:cNvPr id="46129" name="Text Box 82"/>
            <p:cNvSpPr txBox="1">
              <a:spLocks noChangeArrowheads="1"/>
            </p:cNvSpPr>
            <p:nvPr/>
          </p:nvSpPr>
          <p:spPr bwMode="auto">
            <a:xfrm>
              <a:off x="3120"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0" name="Text Box 83"/>
            <p:cNvSpPr txBox="1">
              <a:spLocks noChangeArrowheads="1"/>
            </p:cNvSpPr>
            <p:nvPr/>
          </p:nvSpPr>
          <p:spPr bwMode="auto">
            <a:xfrm>
              <a:off x="3408" y="192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31" name="Text Box 84"/>
            <p:cNvSpPr txBox="1">
              <a:spLocks noChangeArrowheads="1"/>
            </p:cNvSpPr>
            <p:nvPr/>
          </p:nvSpPr>
          <p:spPr bwMode="auto">
            <a:xfrm>
              <a:off x="3408" y="268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46132" name="Group 85"/>
            <p:cNvGrpSpPr>
              <a:grpSpLocks/>
            </p:cNvGrpSpPr>
            <p:nvPr/>
          </p:nvGrpSpPr>
          <p:grpSpPr bwMode="auto">
            <a:xfrm>
              <a:off x="3120" y="1680"/>
              <a:ext cx="1440" cy="1776"/>
              <a:chOff x="3120" y="1968"/>
              <a:chExt cx="1440" cy="624"/>
            </a:xfrm>
          </p:grpSpPr>
          <p:sp>
            <p:nvSpPr>
              <p:cNvPr id="46172" name="Line 8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3" name="Line 8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4" name="Line 8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5" name="Line 8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6" name="Line 9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77" name="Line 9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46133" name="Text Box 92"/>
            <p:cNvSpPr txBox="1">
              <a:spLocks noChangeArrowheads="1"/>
            </p:cNvSpPr>
            <p:nvPr/>
          </p:nvSpPr>
          <p:spPr bwMode="auto">
            <a:xfrm>
              <a:off x="3120"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4" name="Text Box 93"/>
            <p:cNvSpPr txBox="1">
              <a:spLocks noChangeArrowheads="1"/>
            </p:cNvSpPr>
            <p:nvPr/>
          </p:nvSpPr>
          <p:spPr bwMode="auto">
            <a:xfrm>
              <a:off x="3408" y="28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35" name="Text Box 94"/>
            <p:cNvSpPr txBox="1">
              <a:spLocks noChangeArrowheads="1"/>
            </p:cNvSpPr>
            <p:nvPr/>
          </p:nvSpPr>
          <p:spPr bwMode="auto">
            <a:xfrm>
              <a:off x="3120"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6" name="Text Box 95"/>
            <p:cNvSpPr txBox="1">
              <a:spLocks noChangeArrowheads="1"/>
            </p:cNvSpPr>
            <p:nvPr/>
          </p:nvSpPr>
          <p:spPr bwMode="auto">
            <a:xfrm>
              <a:off x="3408" y="211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37" name="Text Box 96"/>
            <p:cNvSpPr txBox="1">
              <a:spLocks noChangeArrowheads="1"/>
            </p:cNvSpPr>
            <p:nvPr/>
          </p:nvSpPr>
          <p:spPr bwMode="auto">
            <a:xfrm>
              <a:off x="3120"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38" name="Text Box 97"/>
            <p:cNvSpPr txBox="1">
              <a:spLocks noChangeArrowheads="1"/>
            </p:cNvSpPr>
            <p:nvPr/>
          </p:nvSpPr>
          <p:spPr bwMode="auto">
            <a:xfrm>
              <a:off x="3408" y="230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39" name="Text Box 98"/>
            <p:cNvSpPr txBox="1">
              <a:spLocks noChangeArrowheads="1"/>
            </p:cNvSpPr>
            <p:nvPr/>
          </p:nvSpPr>
          <p:spPr bwMode="auto">
            <a:xfrm>
              <a:off x="3120"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0" name="Text Box 99"/>
            <p:cNvSpPr txBox="1">
              <a:spLocks noChangeArrowheads="1"/>
            </p:cNvSpPr>
            <p:nvPr/>
          </p:nvSpPr>
          <p:spPr bwMode="auto">
            <a:xfrm>
              <a:off x="3408" y="249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46141" name="Text Box 100"/>
            <p:cNvSpPr txBox="1">
              <a:spLocks noChangeArrowheads="1"/>
            </p:cNvSpPr>
            <p:nvPr/>
          </p:nvSpPr>
          <p:spPr bwMode="auto">
            <a:xfrm>
              <a:off x="3120"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2" name="Text Box 101"/>
            <p:cNvSpPr txBox="1">
              <a:spLocks noChangeArrowheads="1"/>
            </p:cNvSpPr>
            <p:nvPr/>
          </p:nvSpPr>
          <p:spPr bwMode="auto">
            <a:xfrm>
              <a:off x="3408" y="307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43" name="Text Box 102"/>
            <p:cNvSpPr txBox="1">
              <a:spLocks noChangeArrowheads="1"/>
            </p:cNvSpPr>
            <p:nvPr/>
          </p:nvSpPr>
          <p:spPr bwMode="auto">
            <a:xfrm>
              <a:off x="3120"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4" name="Text Box 103"/>
            <p:cNvSpPr txBox="1">
              <a:spLocks noChangeArrowheads="1"/>
            </p:cNvSpPr>
            <p:nvPr/>
          </p:nvSpPr>
          <p:spPr bwMode="auto">
            <a:xfrm>
              <a:off x="3408" y="326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45" name="Text Box 104"/>
            <p:cNvSpPr txBox="1">
              <a:spLocks noChangeArrowheads="1"/>
            </p:cNvSpPr>
            <p:nvPr/>
          </p:nvSpPr>
          <p:spPr bwMode="auto">
            <a:xfrm>
              <a:off x="3696" y="1680"/>
              <a:ext cx="288" cy="192"/>
            </a:xfrm>
            <a:prstGeom prst="rect">
              <a:avLst/>
            </a:prstGeom>
            <a:noFill/>
            <a:ln w="12700" algn="ctr">
              <a:noFill/>
              <a:miter lim="800000"/>
              <a:headEnd/>
              <a:tailEnd/>
            </a:ln>
          </p:spPr>
          <p:txBody>
            <a:bodyPr>
              <a:spAutoFit/>
            </a:bodyPr>
            <a:lstStyle/>
            <a:p>
              <a:r>
                <a:rPr lang="en-US" sz="1400"/>
                <a:t>S.B</a:t>
              </a:r>
            </a:p>
          </p:txBody>
        </p:sp>
        <p:sp>
          <p:nvSpPr>
            <p:cNvPr id="46146" name="Text Box 105"/>
            <p:cNvSpPr txBox="1">
              <a:spLocks noChangeArrowheads="1"/>
            </p:cNvSpPr>
            <p:nvPr/>
          </p:nvSpPr>
          <p:spPr bwMode="auto">
            <a:xfrm>
              <a:off x="3984" y="1680"/>
              <a:ext cx="288" cy="192"/>
            </a:xfrm>
            <a:prstGeom prst="rect">
              <a:avLst/>
            </a:prstGeom>
            <a:noFill/>
            <a:ln w="12700" algn="ctr">
              <a:noFill/>
              <a:miter lim="800000"/>
              <a:headEnd/>
              <a:tailEnd/>
            </a:ln>
          </p:spPr>
          <p:txBody>
            <a:bodyPr>
              <a:spAutoFit/>
            </a:bodyPr>
            <a:lstStyle/>
            <a:p>
              <a:r>
                <a:rPr lang="en-US" sz="1400"/>
                <a:t>C</a:t>
              </a:r>
            </a:p>
          </p:txBody>
        </p:sp>
        <p:sp>
          <p:nvSpPr>
            <p:cNvPr id="46147" name="Text Box 106"/>
            <p:cNvSpPr txBox="1">
              <a:spLocks noChangeArrowheads="1"/>
            </p:cNvSpPr>
            <p:nvPr/>
          </p:nvSpPr>
          <p:spPr bwMode="auto">
            <a:xfrm>
              <a:off x="3696"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8" name="Text Box 107"/>
            <p:cNvSpPr txBox="1">
              <a:spLocks noChangeArrowheads="1"/>
            </p:cNvSpPr>
            <p:nvPr/>
          </p:nvSpPr>
          <p:spPr bwMode="auto">
            <a:xfrm>
              <a:off x="3696"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49" name="Text Box 108"/>
            <p:cNvSpPr txBox="1">
              <a:spLocks noChangeArrowheads="1"/>
            </p:cNvSpPr>
            <p:nvPr/>
          </p:nvSpPr>
          <p:spPr bwMode="auto">
            <a:xfrm>
              <a:off x="3984" y="192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0" name="Text Box 109"/>
            <p:cNvSpPr txBox="1">
              <a:spLocks noChangeArrowheads="1"/>
            </p:cNvSpPr>
            <p:nvPr/>
          </p:nvSpPr>
          <p:spPr bwMode="auto">
            <a:xfrm>
              <a:off x="3984" y="2688"/>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1" name="Text Box 110"/>
            <p:cNvSpPr txBox="1">
              <a:spLocks noChangeArrowheads="1"/>
            </p:cNvSpPr>
            <p:nvPr/>
          </p:nvSpPr>
          <p:spPr bwMode="auto">
            <a:xfrm>
              <a:off x="3696"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2" name="Text Box 111"/>
            <p:cNvSpPr txBox="1">
              <a:spLocks noChangeArrowheads="1"/>
            </p:cNvSpPr>
            <p:nvPr/>
          </p:nvSpPr>
          <p:spPr bwMode="auto">
            <a:xfrm>
              <a:off x="3984" y="288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3" name="Text Box 112"/>
            <p:cNvSpPr txBox="1">
              <a:spLocks noChangeArrowheads="1"/>
            </p:cNvSpPr>
            <p:nvPr/>
          </p:nvSpPr>
          <p:spPr bwMode="auto">
            <a:xfrm>
              <a:off x="3696"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4" name="Text Box 113"/>
            <p:cNvSpPr txBox="1">
              <a:spLocks noChangeArrowheads="1"/>
            </p:cNvSpPr>
            <p:nvPr/>
          </p:nvSpPr>
          <p:spPr bwMode="auto">
            <a:xfrm>
              <a:off x="3984" y="211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5" name="Text Box 114"/>
            <p:cNvSpPr txBox="1">
              <a:spLocks noChangeArrowheads="1"/>
            </p:cNvSpPr>
            <p:nvPr/>
          </p:nvSpPr>
          <p:spPr bwMode="auto">
            <a:xfrm>
              <a:off x="3696"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6" name="Text Box 115"/>
            <p:cNvSpPr txBox="1">
              <a:spLocks noChangeArrowheads="1"/>
            </p:cNvSpPr>
            <p:nvPr/>
          </p:nvSpPr>
          <p:spPr bwMode="auto">
            <a:xfrm>
              <a:off x="3984" y="2304"/>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6157" name="Text Box 116"/>
            <p:cNvSpPr txBox="1">
              <a:spLocks noChangeArrowheads="1"/>
            </p:cNvSpPr>
            <p:nvPr/>
          </p:nvSpPr>
          <p:spPr bwMode="auto">
            <a:xfrm>
              <a:off x="3696"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58" name="Text Box 117"/>
            <p:cNvSpPr txBox="1">
              <a:spLocks noChangeArrowheads="1"/>
            </p:cNvSpPr>
            <p:nvPr/>
          </p:nvSpPr>
          <p:spPr bwMode="auto">
            <a:xfrm>
              <a:off x="3984" y="2496"/>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59" name="Text Box 118"/>
            <p:cNvSpPr txBox="1">
              <a:spLocks noChangeArrowheads="1"/>
            </p:cNvSpPr>
            <p:nvPr/>
          </p:nvSpPr>
          <p:spPr bwMode="auto">
            <a:xfrm>
              <a:off x="3696"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0" name="Text Box 119"/>
            <p:cNvSpPr txBox="1">
              <a:spLocks noChangeArrowheads="1"/>
            </p:cNvSpPr>
            <p:nvPr/>
          </p:nvSpPr>
          <p:spPr bwMode="auto">
            <a:xfrm>
              <a:off x="3984" y="3072"/>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6161" name="Text Box 120"/>
            <p:cNvSpPr txBox="1">
              <a:spLocks noChangeArrowheads="1"/>
            </p:cNvSpPr>
            <p:nvPr/>
          </p:nvSpPr>
          <p:spPr bwMode="auto">
            <a:xfrm>
              <a:off x="3696"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2" name="Text Box 121"/>
            <p:cNvSpPr txBox="1">
              <a:spLocks noChangeArrowheads="1"/>
            </p:cNvSpPr>
            <p:nvPr/>
          </p:nvSpPr>
          <p:spPr bwMode="auto">
            <a:xfrm>
              <a:off x="3984" y="3264"/>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63" name="Text Box 122"/>
            <p:cNvSpPr txBox="1">
              <a:spLocks noChangeArrowheads="1"/>
            </p:cNvSpPr>
            <p:nvPr/>
          </p:nvSpPr>
          <p:spPr bwMode="auto">
            <a:xfrm>
              <a:off x="4272" y="1680"/>
              <a:ext cx="288" cy="192"/>
            </a:xfrm>
            <a:prstGeom prst="rect">
              <a:avLst/>
            </a:prstGeom>
            <a:noFill/>
            <a:ln w="12700" algn="ctr">
              <a:noFill/>
              <a:miter lim="800000"/>
              <a:headEnd/>
              <a:tailEnd/>
            </a:ln>
          </p:spPr>
          <p:txBody>
            <a:bodyPr>
              <a:spAutoFit/>
            </a:bodyPr>
            <a:lstStyle/>
            <a:p>
              <a:r>
                <a:rPr lang="en-US" sz="1400"/>
                <a:t>D</a:t>
              </a:r>
            </a:p>
          </p:txBody>
        </p:sp>
        <p:sp>
          <p:nvSpPr>
            <p:cNvPr id="46164" name="Text Box 123"/>
            <p:cNvSpPr txBox="1">
              <a:spLocks noChangeArrowheads="1"/>
            </p:cNvSpPr>
            <p:nvPr/>
          </p:nvSpPr>
          <p:spPr bwMode="auto">
            <a:xfrm>
              <a:off x="4272" y="192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5" name="Text Box 124"/>
            <p:cNvSpPr txBox="1">
              <a:spLocks noChangeArrowheads="1"/>
            </p:cNvSpPr>
            <p:nvPr/>
          </p:nvSpPr>
          <p:spPr bwMode="auto">
            <a:xfrm>
              <a:off x="4272" y="268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6" name="Text Box 125"/>
            <p:cNvSpPr txBox="1">
              <a:spLocks noChangeArrowheads="1"/>
            </p:cNvSpPr>
            <p:nvPr/>
          </p:nvSpPr>
          <p:spPr bwMode="auto">
            <a:xfrm>
              <a:off x="4272" y="288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7" name="Text Box 126"/>
            <p:cNvSpPr txBox="1">
              <a:spLocks noChangeArrowheads="1"/>
            </p:cNvSpPr>
            <p:nvPr/>
          </p:nvSpPr>
          <p:spPr bwMode="auto">
            <a:xfrm>
              <a:off x="4272" y="211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8" name="Text Box 127"/>
            <p:cNvSpPr txBox="1">
              <a:spLocks noChangeArrowheads="1"/>
            </p:cNvSpPr>
            <p:nvPr/>
          </p:nvSpPr>
          <p:spPr bwMode="auto">
            <a:xfrm>
              <a:off x="4272" y="230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69" name="Text Box 128"/>
            <p:cNvSpPr txBox="1">
              <a:spLocks noChangeArrowheads="1"/>
            </p:cNvSpPr>
            <p:nvPr/>
          </p:nvSpPr>
          <p:spPr bwMode="auto">
            <a:xfrm>
              <a:off x="4272" y="249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70" name="Text Box 129"/>
            <p:cNvSpPr txBox="1">
              <a:spLocks noChangeArrowheads="1"/>
            </p:cNvSpPr>
            <p:nvPr/>
          </p:nvSpPr>
          <p:spPr bwMode="auto">
            <a:xfrm>
              <a:off x="4272" y="307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71" name="Text Box 130"/>
            <p:cNvSpPr txBox="1">
              <a:spLocks noChangeArrowheads="1"/>
            </p:cNvSpPr>
            <p:nvPr/>
          </p:nvSpPr>
          <p:spPr bwMode="auto">
            <a:xfrm>
              <a:off x="4272" y="326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grpSp>
        <p:nvGrpSpPr>
          <p:cNvPr id="4" name="Group 188"/>
          <p:cNvGrpSpPr>
            <a:grpSpLocks/>
          </p:cNvGrpSpPr>
          <p:nvPr/>
        </p:nvGrpSpPr>
        <p:grpSpPr bwMode="auto">
          <a:xfrm>
            <a:off x="5410200" y="3505200"/>
            <a:ext cx="2286000" cy="1371600"/>
            <a:chOff x="2976" y="1920"/>
            <a:chExt cx="1440" cy="864"/>
          </a:xfrm>
        </p:grpSpPr>
        <p:sp>
          <p:nvSpPr>
            <p:cNvPr id="46093" name="Line 133"/>
            <p:cNvSpPr>
              <a:spLocks noChangeShapeType="1"/>
            </p:cNvSpPr>
            <p:nvPr/>
          </p:nvSpPr>
          <p:spPr bwMode="auto">
            <a:xfrm>
              <a:off x="2976" y="2112"/>
              <a:ext cx="1440" cy="0"/>
            </a:xfrm>
            <a:prstGeom prst="line">
              <a:avLst/>
            </a:prstGeom>
            <a:noFill/>
            <a:ln w="12700">
              <a:solidFill>
                <a:schemeClr val="tx1"/>
              </a:solidFill>
              <a:round/>
              <a:headEnd/>
              <a:tailEnd/>
            </a:ln>
          </p:spPr>
          <p:txBody>
            <a:bodyPr anchor="ctr">
              <a:spAutoFit/>
            </a:bodyPr>
            <a:lstStyle/>
            <a:p>
              <a:endParaRPr lang="vi-VN"/>
            </a:p>
          </p:txBody>
        </p:sp>
        <p:sp>
          <p:nvSpPr>
            <p:cNvPr id="46094" name="Text Box 134"/>
            <p:cNvSpPr txBox="1">
              <a:spLocks noChangeArrowheads="1"/>
            </p:cNvSpPr>
            <p:nvPr/>
          </p:nvSpPr>
          <p:spPr bwMode="auto">
            <a:xfrm>
              <a:off x="2976" y="1920"/>
              <a:ext cx="288" cy="192"/>
            </a:xfrm>
            <a:prstGeom prst="rect">
              <a:avLst/>
            </a:prstGeom>
            <a:noFill/>
            <a:ln w="12700" algn="ctr">
              <a:noFill/>
              <a:miter lim="800000"/>
              <a:headEnd/>
              <a:tailEnd/>
            </a:ln>
          </p:spPr>
          <p:txBody>
            <a:bodyPr>
              <a:spAutoFit/>
            </a:bodyPr>
            <a:lstStyle/>
            <a:p>
              <a:r>
                <a:rPr lang="en-US" sz="1400"/>
                <a:t>A</a:t>
              </a:r>
            </a:p>
          </p:txBody>
        </p:sp>
        <p:sp>
          <p:nvSpPr>
            <p:cNvPr id="46095" name="Text Box 135"/>
            <p:cNvSpPr txBox="1">
              <a:spLocks noChangeArrowheads="1"/>
            </p:cNvSpPr>
            <p:nvPr/>
          </p:nvSpPr>
          <p:spPr bwMode="auto">
            <a:xfrm>
              <a:off x="3264" y="1920"/>
              <a:ext cx="288" cy="192"/>
            </a:xfrm>
            <a:prstGeom prst="rect">
              <a:avLst/>
            </a:prstGeom>
            <a:noFill/>
            <a:ln w="12700" algn="ctr">
              <a:noFill/>
              <a:miter lim="800000"/>
              <a:headEnd/>
              <a:tailEnd/>
            </a:ln>
          </p:spPr>
          <p:txBody>
            <a:bodyPr>
              <a:spAutoFit/>
            </a:bodyPr>
            <a:lstStyle/>
            <a:p>
              <a:r>
                <a:rPr lang="en-US" sz="1400"/>
                <a:t>R.B</a:t>
              </a:r>
            </a:p>
          </p:txBody>
        </p:sp>
        <p:sp>
          <p:nvSpPr>
            <p:cNvPr id="46096" name="Text Box 136"/>
            <p:cNvSpPr txBox="1">
              <a:spLocks noChangeArrowheads="1"/>
            </p:cNvSpPr>
            <p:nvPr/>
          </p:nvSpPr>
          <p:spPr bwMode="auto">
            <a:xfrm>
              <a:off x="2976" y="21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097" name="Line 137"/>
            <p:cNvSpPr>
              <a:spLocks noChangeShapeType="1"/>
            </p:cNvSpPr>
            <p:nvPr/>
          </p:nvSpPr>
          <p:spPr bwMode="auto">
            <a:xfrm>
              <a:off x="2976" y="1920"/>
              <a:ext cx="1440" cy="0"/>
            </a:xfrm>
            <a:prstGeom prst="line">
              <a:avLst/>
            </a:prstGeom>
            <a:noFill/>
            <a:ln w="12700">
              <a:solidFill>
                <a:schemeClr val="tx1"/>
              </a:solidFill>
              <a:round/>
              <a:headEnd/>
              <a:tailEnd/>
            </a:ln>
          </p:spPr>
          <p:txBody>
            <a:bodyPr anchor="ctr">
              <a:spAutoFit/>
            </a:bodyPr>
            <a:lstStyle/>
            <a:p>
              <a:endParaRPr lang="vi-VN"/>
            </a:p>
          </p:txBody>
        </p:sp>
        <p:sp>
          <p:nvSpPr>
            <p:cNvPr id="46098" name="Line 138"/>
            <p:cNvSpPr>
              <a:spLocks noChangeShapeType="1"/>
            </p:cNvSpPr>
            <p:nvPr/>
          </p:nvSpPr>
          <p:spPr bwMode="auto">
            <a:xfrm>
              <a:off x="2976" y="2784"/>
              <a:ext cx="1440" cy="0"/>
            </a:xfrm>
            <a:prstGeom prst="line">
              <a:avLst/>
            </a:prstGeom>
            <a:noFill/>
            <a:ln w="12700">
              <a:solidFill>
                <a:schemeClr val="tx1"/>
              </a:solidFill>
              <a:round/>
              <a:headEnd/>
              <a:tailEnd/>
            </a:ln>
          </p:spPr>
          <p:txBody>
            <a:bodyPr anchor="ctr">
              <a:spAutoFit/>
            </a:bodyPr>
            <a:lstStyle/>
            <a:p>
              <a:endParaRPr lang="vi-VN"/>
            </a:p>
          </p:txBody>
        </p:sp>
        <p:sp>
          <p:nvSpPr>
            <p:cNvPr id="46099" name="Text Box 140"/>
            <p:cNvSpPr txBox="1">
              <a:spLocks noChangeArrowheads="1"/>
            </p:cNvSpPr>
            <p:nvPr/>
          </p:nvSpPr>
          <p:spPr bwMode="auto">
            <a:xfrm>
              <a:off x="3264" y="216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nvGrpSpPr>
            <p:cNvPr id="46100" name="Group 142"/>
            <p:cNvGrpSpPr>
              <a:grpSpLocks/>
            </p:cNvGrpSpPr>
            <p:nvPr/>
          </p:nvGrpSpPr>
          <p:grpSpPr bwMode="auto">
            <a:xfrm>
              <a:off x="2976" y="1920"/>
              <a:ext cx="1440" cy="864"/>
              <a:chOff x="3120" y="1968"/>
              <a:chExt cx="1440" cy="624"/>
            </a:xfrm>
          </p:grpSpPr>
          <p:sp>
            <p:nvSpPr>
              <p:cNvPr id="46117" name="Line 143"/>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18" name="Line 144"/>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19" name="Line 145"/>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20" name="Line 146"/>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21" name="Line 147"/>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46122" name="Line 148"/>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46101" name="Text Box 149"/>
            <p:cNvSpPr txBox="1">
              <a:spLocks noChangeArrowheads="1"/>
            </p:cNvSpPr>
            <p:nvPr/>
          </p:nvSpPr>
          <p:spPr bwMode="auto">
            <a:xfrm>
              <a:off x="2976" y="23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02" name="Text Box 150"/>
            <p:cNvSpPr txBox="1">
              <a:spLocks noChangeArrowheads="1"/>
            </p:cNvSpPr>
            <p:nvPr/>
          </p:nvSpPr>
          <p:spPr bwMode="auto">
            <a:xfrm>
              <a:off x="3264" y="235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03" name="Text Box 157"/>
            <p:cNvSpPr txBox="1">
              <a:spLocks noChangeArrowheads="1"/>
            </p:cNvSpPr>
            <p:nvPr/>
          </p:nvSpPr>
          <p:spPr bwMode="auto">
            <a:xfrm>
              <a:off x="2976" y="25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04" name="Text Box 158"/>
            <p:cNvSpPr txBox="1">
              <a:spLocks noChangeArrowheads="1"/>
            </p:cNvSpPr>
            <p:nvPr/>
          </p:nvSpPr>
          <p:spPr bwMode="auto">
            <a:xfrm>
              <a:off x="3264" y="254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46105" name="Text Box 161"/>
            <p:cNvSpPr txBox="1">
              <a:spLocks noChangeArrowheads="1"/>
            </p:cNvSpPr>
            <p:nvPr/>
          </p:nvSpPr>
          <p:spPr bwMode="auto">
            <a:xfrm>
              <a:off x="3552" y="1920"/>
              <a:ext cx="288" cy="192"/>
            </a:xfrm>
            <a:prstGeom prst="rect">
              <a:avLst/>
            </a:prstGeom>
            <a:noFill/>
            <a:ln w="12700" algn="ctr">
              <a:noFill/>
              <a:miter lim="800000"/>
              <a:headEnd/>
              <a:tailEnd/>
            </a:ln>
          </p:spPr>
          <p:txBody>
            <a:bodyPr>
              <a:spAutoFit/>
            </a:bodyPr>
            <a:lstStyle/>
            <a:p>
              <a:r>
                <a:rPr lang="en-US" sz="1400"/>
                <a:t>S.B</a:t>
              </a:r>
            </a:p>
          </p:txBody>
        </p:sp>
        <p:sp>
          <p:nvSpPr>
            <p:cNvPr id="46106" name="Text Box 162"/>
            <p:cNvSpPr txBox="1">
              <a:spLocks noChangeArrowheads="1"/>
            </p:cNvSpPr>
            <p:nvPr/>
          </p:nvSpPr>
          <p:spPr bwMode="auto">
            <a:xfrm>
              <a:off x="3840" y="1920"/>
              <a:ext cx="288" cy="192"/>
            </a:xfrm>
            <a:prstGeom prst="rect">
              <a:avLst/>
            </a:prstGeom>
            <a:noFill/>
            <a:ln w="12700" algn="ctr">
              <a:noFill/>
              <a:miter lim="800000"/>
              <a:headEnd/>
              <a:tailEnd/>
            </a:ln>
          </p:spPr>
          <p:txBody>
            <a:bodyPr>
              <a:spAutoFit/>
            </a:bodyPr>
            <a:lstStyle/>
            <a:p>
              <a:r>
                <a:rPr lang="en-US" sz="1400"/>
                <a:t>C</a:t>
              </a:r>
            </a:p>
          </p:txBody>
        </p:sp>
        <p:sp>
          <p:nvSpPr>
            <p:cNvPr id="46107" name="Text Box 163"/>
            <p:cNvSpPr txBox="1">
              <a:spLocks noChangeArrowheads="1"/>
            </p:cNvSpPr>
            <p:nvPr/>
          </p:nvSpPr>
          <p:spPr bwMode="auto">
            <a:xfrm>
              <a:off x="3552" y="21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08" name="Text Box 165"/>
            <p:cNvSpPr txBox="1">
              <a:spLocks noChangeArrowheads="1"/>
            </p:cNvSpPr>
            <p:nvPr/>
          </p:nvSpPr>
          <p:spPr bwMode="auto">
            <a:xfrm>
              <a:off x="3840" y="216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09" name="Text Box 167"/>
            <p:cNvSpPr txBox="1">
              <a:spLocks noChangeArrowheads="1"/>
            </p:cNvSpPr>
            <p:nvPr/>
          </p:nvSpPr>
          <p:spPr bwMode="auto">
            <a:xfrm>
              <a:off x="3552" y="23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0" name="Text Box 168"/>
            <p:cNvSpPr txBox="1">
              <a:spLocks noChangeArrowheads="1"/>
            </p:cNvSpPr>
            <p:nvPr/>
          </p:nvSpPr>
          <p:spPr bwMode="auto">
            <a:xfrm>
              <a:off x="3840" y="2352"/>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sp>
          <p:nvSpPr>
            <p:cNvPr id="46111" name="Text Box 175"/>
            <p:cNvSpPr txBox="1">
              <a:spLocks noChangeArrowheads="1"/>
            </p:cNvSpPr>
            <p:nvPr/>
          </p:nvSpPr>
          <p:spPr bwMode="auto">
            <a:xfrm>
              <a:off x="3552" y="25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2" name="Text Box 176"/>
            <p:cNvSpPr txBox="1">
              <a:spLocks noChangeArrowheads="1"/>
            </p:cNvSpPr>
            <p:nvPr/>
          </p:nvSpPr>
          <p:spPr bwMode="auto">
            <a:xfrm>
              <a:off x="3840" y="2544"/>
              <a:ext cx="288" cy="192"/>
            </a:xfrm>
            <a:prstGeom prst="rect">
              <a:avLst/>
            </a:prstGeom>
            <a:noFill/>
            <a:ln w="12700" algn="ctr">
              <a:noFill/>
              <a:miter lim="800000"/>
              <a:headEnd/>
              <a:tailEnd/>
            </a:ln>
          </p:spPr>
          <p:txBody>
            <a:bodyPr>
              <a:spAutoFit/>
            </a:bodyPr>
            <a:lstStyle/>
            <a:p>
              <a:r>
                <a:rPr lang="en-US" sz="1400">
                  <a:sym typeface="Symbol" pitchFamily="18" charset="2"/>
                </a:rPr>
                <a:t>20</a:t>
              </a:r>
            </a:p>
          </p:txBody>
        </p:sp>
        <p:sp>
          <p:nvSpPr>
            <p:cNvPr id="46113" name="Text Box 179"/>
            <p:cNvSpPr txBox="1">
              <a:spLocks noChangeArrowheads="1"/>
            </p:cNvSpPr>
            <p:nvPr/>
          </p:nvSpPr>
          <p:spPr bwMode="auto">
            <a:xfrm>
              <a:off x="4128" y="1920"/>
              <a:ext cx="288" cy="192"/>
            </a:xfrm>
            <a:prstGeom prst="rect">
              <a:avLst/>
            </a:prstGeom>
            <a:noFill/>
            <a:ln w="12700" algn="ctr">
              <a:noFill/>
              <a:miter lim="800000"/>
              <a:headEnd/>
              <a:tailEnd/>
            </a:ln>
          </p:spPr>
          <p:txBody>
            <a:bodyPr>
              <a:spAutoFit/>
            </a:bodyPr>
            <a:lstStyle/>
            <a:p>
              <a:r>
                <a:rPr lang="en-US" sz="1400"/>
                <a:t>D</a:t>
              </a:r>
            </a:p>
          </p:txBody>
        </p:sp>
        <p:sp>
          <p:nvSpPr>
            <p:cNvPr id="46114" name="Text Box 180"/>
            <p:cNvSpPr txBox="1">
              <a:spLocks noChangeArrowheads="1"/>
            </p:cNvSpPr>
            <p:nvPr/>
          </p:nvSpPr>
          <p:spPr bwMode="auto">
            <a:xfrm>
              <a:off x="4128" y="216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5" name="Text Box 182"/>
            <p:cNvSpPr txBox="1">
              <a:spLocks noChangeArrowheads="1"/>
            </p:cNvSpPr>
            <p:nvPr/>
          </p:nvSpPr>
          <p:spPr bwMode="auto">
            <a:xfrm>
              <a:off x="4128" y="235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46116" name="Text Box 186"/>
            <p:cNvSpPr txBox="1">
              <a:spLocks noChangeArrowheads="1"/>
            </p:cNvSpPr>
            <p:nvPr/>
          </p:nvSpPr>
          <p:spPr bwMode="auto">
            <a:xfrm>
              <a:off x="4128" y="254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sp>
        <p:nvSpPr>
          <p:cNvPr id="99" name="Footer Placeholder 98"/>
          <p:cNvSpPr>
            <a:spLocks noGrp="1"/>
          </p:cNvSpPr>
          <p:nvPr>
            <p:ph type="ftr" sz="quarter" idx="11"/>
          </p:nvPr>
        </p:nvSpPr>
        <p:spPr/>
        <p:txBody>
          <a:bodyPr/>
          <a:lstStyle/>
          <a:p>
            <a:pPr>
              <a:defRPr/>
            </a:pPr>
            <a:r>
              <a:rPr lang="en-US" altLang="en-US"/>
              <a:t>Khoa CNTT</a:t>
            </a:r>
          </a:p>
        </p:txBody>
      </p:sp>
      <p:grpSp>
        <p:nvGrpSpPr>
          <p:cNvPr id="100" name="Group 86"/>
          <p:cNvGrpSpPr/>
          <p:nvPr/>
        </p:nvGrpSpPr>
        <p:grpSpPr>
          <a:xfrm>
            <a:off x="0" y="152400"/>
            <a:ext cx="9144000" cy="533399"/>
            <a:chOff x="0" y="152400"/>
            <a:chExt cx="9144000" cy="533399"/>
          </a:xfrm>
        </p:grpSpPr>
        <p:pic>
          <p:nvPicPr>
            <p:cNvPr id="10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2" name="TextBox 10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03" name="TextBox 10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04" name="Text Box 131"/>
          <p:cNvSpPr txBox="1">
            <a:spLocks noChangeArrowheads="1"/>
          </p:cNvSpPr>
          <p:nvPr/>
        </p:nvSpPr>
        <p:spPr bwMode="auto">
          <a:xfrm>
            <a:off x="838200" y="1676400"/>
            <a:ext cx="3657600" cy="707886"/>
          </a:xfrm>
          <a:prstGeom prst="rect">
            <a:avLst/>
          </a:prstGeom>
          <a:noFill/>
          <a:ln w="12700" algn="ctr">
            <a:noFill/>
            <a:miter lim="800000"/>
            <a:headEnd/>
            <a:tailEnd/>
          </a:ln>
        </p:spPr>
        <p:txBody>
          <a:bodyPr wrap="square">
            <a:spAutoFit/>
          </a:bodyPr>
          <a:lstStyle/>
          <a:p>
            <a:pPr algn="l"/>
            <a:r>
              <a:rPr lang="en-US" sz="2400" i="1">
                <a:sym typeface="Symbol" pitchFamily="18" charset="2"/>
              </a:rPr>
              <a:t>Ví dụ:  </a:t>
            </a:r>
            <a:r>
              <a:rPr lang="en-US" sz="4000">
                <a:sym typeface="Symbol" pitchFamily="18" charset="2"/>
              </a:rPr>
              <a:t></a:t>
            </a:r>
            <a:r>
              <a:rPr lang="en-US" sz="2200" baseline="-25000">
                <a:sym typeface="Symbol" pitchFamily="18" charset="2"/>
              </a:rPr>
              <a:t>A=S.B </a:t>
            </a:r>
            <a:r>
              <a:rPr lang="en-US" sz="2200">
                <a:sym typeface="Symbol" pitchFamily="18" charset="2"/>
              </a:rPr>
              <a:t>(R </a:t>
            </a:r>
            <a:r>
              <a:rPr lang="en-US" sz="2200" b="1">
                <a:sym typeface="Symbol" pitchFamily="18" charset="2"/>
              </a:rPr>
              <a:t></a:t>
            </a:r>
            <a:r>
              <a:rPr lang="en-US" sz="2200">
                <a:sym typeface="Symbol" pitchFamily="18" charset="2"/>
              </a:rPr>
              <a:t> S)</a:t>
            </a:r>
          </a:p>
        </p:txBody>
      </p:sp>
      <p:sp>
        <p:nvSpPr>
          <p:cNvPr id="105" name="Text Box 131"/>
          <p:cNvSpPr txBox="1">
            <a:spLocks noChangeArrowheads="1"/>
          </p:cNvSpPr>
          <p:nvPr/>
        </p:nvSpPr>
        <p:spPr bwMode="auto">
          <a:xfrm>
            <a:off x="5410200" y="2743200"/>
            <a:ext cx="2209800" cy="701675"/>
          </a:xfrm>
          <a:prstGeom prst="rect">
            <a:avLst/>
          </a:prstGeom>
          <a:noFill/>
          <a:ln w="12700" algn="ctr">
            <a:noFill/>
            <a:miter lim="800000"/>
            <a:headEnd/>
            <a:tailEnd/>
          </a:ln>
        </p:spPr>
        <p:txBody>
          <a:bodyPr>
            <a:spAutoFit/>
          </a:bodyPr>
          <a:lstStyle/>
          <a:p>
            <a:pPr algn="l"/>
            <a:r>
              <a:rPr lang="en-US" sz="4000">
                <a:sym typeface="Symbol" pitchFamily="18" charset="2"/>
              </a:rPr>
              <a:t></a:t>
            </a:r>
            <a:r>
              <a:rPr lang="en-US" sz="2200" baseline="-25000">
                <a:sym typeface="Symbol" pitchFamily="18" charset="2"/>
              </a:rPr>
              <a:t>A=S.B </a:t>
            </a:r>
            <a:r>
              <a:rPr lang="en-US" sz="2200">
                <a:sym typeface="Symbol" pitchFamily="18" charset="2"/>
              </a:rPr>
              <a:t>(R </a:t>
            </a:r>
            <a:r>
              <a:rPr lang="en-US" sz="2200" b="1">
                <a:sym typeface="Symbol" pitchFamily="18" charset="2"/>
              </a:rPr>
              <a:t></a:t>
            </a:r>
            <a:r>
              <a:rPr lang="en-US" sz="2200">
                <a:sym typeface="Symbol" pitchFamily="18" charset="2"/>
              </a:rPr>
              <a:t>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5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6090"/>
                                        </p:tgtEl>
                                        <p:attrNameLst>
                                          <p:attrName>style.visibility</p:attrName>
                                        </p:attrNameLst>
                                      </p:cBhvr>
                                      <p:to>
                                        <p:strVal val="visible"/>
                                      </p:to>
                                    </p:set>
                                    <p:animEffect transition="in" filter="box(in)">
                                      <p:cBhvr>
                                        <p:cTn id="11" dur="500"/>
                                        <p:tgtEl>
                                          <p:spTgt spid="46090"/>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587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5587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872" grpId="0" animBg="1"/>
      <p:bldP spid="455870" grpId="0" animBg="1"/>
      <p:bldP spid="455869" grpId="0" animBg="1"/>
      <p:bldP spid="10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53</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2" name="Table 91"/>
          <p:cNvGraphicFramePr>
            <a:graphicFrameLocks noGrp="1"/>
          </p:cNvGraphicFramePr>
          <p:nvPr/>
        </p:nvGraphicFramePr>
        <p:xfrm>
          <a:off x="772731" y="1752600"/>
          <a:ext cx="3532032" cy="1645920"/>
        </p:xfrm>
        <a:graphic>
          <a:graphicData uri="http://schemas.openxmlformats.org/drawingml/2006/table">
            <a:tbl>
              <a:tblPr/>
              <a:tblGrid>
                <a:gridCol w="843776">
                  <a:extLst>
                    <a:ext uri="{9D8B030D-6E8A-4147-A177-3AD203B41FA5}">
                      <a16:colId xmlns:a16="http://schemas.microsoft.com/office/drawing/2014/main" val="20000"/>
                    </a:ext>
                  </a:extLst>
                </a:gridCol>
                <a:gridCol w="899496">
                  <a:extLst>
                    <a:ext uri="{9D8B030D-6E8A-4147-A177-3AD203B41FA5}">
                      <a16:colId xmlns:a16="http://schemas.microsoft.com/office/drawing/2014/main" val="20001"/>
                    </a:ext>
                  </a:extLst>
                </a:gridCol>
                <a:gridCol w="958630">
                  <a:extLst>
                    <a:ext uri="{9D8B030D-6E8A-4147-A177-3AD203B41FA5}">
                      <a16:colId xmlns:a16="http://schemas.microsoft.com/office/drawing/2014/main" val="20002"/>
                    </a:ext>
                  </a:extLst>
                </a:gridCol>
                <a:gridCol w="830130">
                  <a:extLst>
                    <a:ext uri="{9D8B030D-6E8A-4147-A177-3AD203B41FA5}">
                      <a16:colId xmlns:a16="http://schemas.microsoft.com/office/drawing/2014/main" val="20003"/>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3" name="TextBox 92"/>
          <p:cNvSpPr txBox="1"/>
          <p:nvPr/>
        </p:nvSpPr>
        <p:spPr>
          <a:xfrm>
            <a:off x="914400" y="1371600"/>
            <a:ext cx="1295400" cy="369332"/>
          </a:xfrm>
          <a:prstGeom prst="rect">
            <a:avLst/>
          </a:prstGeom>
          <a:noFill/>
        </p:spPr>
        <p:txBody>
          <a:bodyPr wrap="square" rtlCol="0">
            <a:spAutoFit/>
          </a:bodyPr>
          <a:lstStyle/>
          <a:p>
            <a:r>
              <a:rPr lang="en-US"/>
              <a:t>SINHVIEN</a:t>
            </a:r>
            <a:endParaRPr lang="vi-VN"/>
          </a:p>
        </p:txBody>
      </p:sp>
      <p:graphicFrame>
        <p:nvGraphicFramePr>
          <p:cNvPr id="94" name="Table 93"/>
          <p:cNvGraphicFramePr>
            <a:graphicFrameLocks noGrp="1"/>
          </p:cNvGraphicFramePr>
          <p:nvPr/>
        </p:nvGraphicFramePr>
        <p:xfrm>
          <a:off x="4876800" y="1752601"/>
          <a:ext cx="2514599" cy="2886710"/>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640">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5" name="TextBox 94"/>
          <p:cNvSpPr txBox="1"/>
          <p:nvPr/>
        </p:nvSpPr>
        <p:spPr>
          <a:xfrm>
            <a:off x="4724400" y="1447800"/>
            <a:ext cx="1295400" cy="369332"/>
          </a:xfrm>
          <a:prstGeom prst="rect">
            <a:avLst/>
          </a:prstGeom>
          <a:noFill/>
        </p:spPr>
        <p:txBody>
          <a:bodyPr wrap="square" rtlCol="0">
            <a:spAutoFit/>
          </a:bodyPr>
          <a:lstStyle/>
          <a:p>
            <a:r>
              <a:rPr lang="en-US"/>
              <a:t>SV_DIEM</a:t>
            </a:r>
            <a:endParaRPr lang="vi-VN"/>
          </a:p>
        </p:txBody>
      </p:sp>
      <p:sp>
        <p:nvSpPr>
          <p:cNvPr id="24" name="Rectangle 2"/>
          <p:cNvSpPr>
            <a:spLocks noGrp="1" noChangeArrowheads="1"/>
          </p:cNvSpPr>
          <p:nvPr>
            <p:ph type="title"/>
          </p:nvPr>
        </p:nvSpPr>
        <p:spPr>
          <a:xfrm>
            <a:off x="457200" y="685800"/>
            <a:ext cx="8229600" cy="620713"/>
          </a:xfrm>
        </p:spPr>
        <p:txBody>
          <a:bodyPr/>
          <a:lstStyle/>
          <a:p>
            <a:r>
              <a:rPr lang="en-US" sz="2000" b="1"/>
              <a:t>Ví dụ 9: đưa ra danh sách bảng điểm</a:t>
            </a:r>
            <a:r>
              <a:rPr lang="vi-VN" sz="2000" b="1"/>
              <a:t>(Masv,ho,dem,ten,mamon,diem)</a:t>
            </a:r>
            <a:r>
              <a:rPr lang="en-US" sz="2000" b="1"/>
              <a:t> những sv có điểm&gt;=8</a:t>
            </a:r>
          </a:p>
        </p:txBody>
      </p:sp>
      <p:sp>
        <p:nvSpPr>
          <p:cNvPr id="20" name="Rectangle 19"/>
          <p:cNvSpPr/>
          <p:nvPr/>
        </p:nvSpPr>
        <p:spPr>
          <a:xfrm>
            <a:off x="762000" y="3657600"/>
            <a:ext cx="35052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a:solidFill>
                  <a:schemeClr val="tx1"/>
                </a:solidFill>
              </a:rPr>
              <a:t>R = </a:t>
            </a:r>
            <a:r>
              <a:rPr lang="en-US" sz="3600">
                <a:sym typeface="Symbol" pitchFamily="18" charset="2"/>
              </a:rPr>
              <a:t></a:t>
            </a:r>
            <a:r>
              <a:rPr lang="en-US" sz="3600" baseline="-25000">
                <a:sym typeface="Symbol" pitchFamily="18" charset="2"/>
              </a:rPr>
              <a:t>Diem&gt;=8</a:t>
            </a:r>
            <a:r>
              <a:rPr lang="en-US" sz="2000" baseline="-25000">
                <a:sym typeface="Symbol" pitchFamily="18" charset="2"/>
              </a:rPr>
              <a:t> </a:t>
            </a:r>
            <a:r>
              <a:rPr lang="en-US" sz="2000">
                <a:sym typeface="Symbol" pitchFamily="18" charset="2"/>
              </a:rPr>
              <a:t>(</a:t>
            </a:r>
            <a:r>
              <a:rPr lang="en-US" sz="2000" b="1">
                <a:sym typeface="Symbol" pitchFamily="18" charset="2"/>
              </a:rPr>
              <a:t>SV_DIEM</a:t>
            </a:r>
            <a:r>
              <a:rPr lang="en-US" sz="2000">
                <a:sym typeface="Symbol" pitchFamily="18" charset="2"/>
              </a:rPr>
              <a:t>)</a:t>
            </a:r>
            <a:r>
              <a:rPr lang="en-US" sz="2000">
                <a:solidFill>
                  <a:schemeClr val="tx1"/>
                </a:solidFill>
              </a:rPr>
              <a:t> </a:t>
            </a:r>
            <a:endParaRPr lang="vi-VN">
              <a:solidFill>
                <a:schemeClr val="tx1"/>
              </a:solidFill>
            </a:endParaRPr>
          </a:p>
        </p:txBody>
      </p:sp>
      <p:sp>
        <p:nvSpPr>
          <p:cNvPr id="22" name="Rectangle 21"/>
          <p:cNvSpPr/>
          <p:nvPr/>
        </p:nvSpPr>
        <p:spPr>
          <a:xfrm>
            <a:off x="762000" y="5053884"/>
            <a:ext cx="35052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400" b="1">
                <a:solidFill>
                  <a:schemeClr val="tx1"/>
                </a:solidFill>
              </a:rPr>
              <a:t>S = SINHVIEN </a:t>
            </a:r>
            <a:r>
              <a:rPr lang="en-US" sz="2400" b="1">
                <a:solidFill>
                  <a:schemeClr val="tx1"/>
                </a:solidFill>
                <a:sym typeface="Symbol"/>
              </a:rPr>
              <a:t>R</a:t>
            </a:r>
            <a:r>
              <a:rPr lang="en-US" sz="2000">
                <a:solidFill>
                  <a:schemeClr val="tx1"/>
                </a:solidFill>
              </a:rPr>
              <a:t> </a:t>
            </a:r>
            <a:endParaRPr lang="vi-VN">
              <a:solidFill>
                <a:schemeClr val="tx1"/>
              </a:solidFill>
            </a:endParaRPr>
          </a:p>
        </p:txBody>
      </p:sp>
      <p:sp>
        <p:nvSpPr>
          <p:cNvPr id="23" name="Rectangle 22"/>
          <p:cNvSpPr/>
          <p:nvPr/>
        </p:nvSpPr>
        <p:spPr>
          <a:xfrm>
            <a:off x="762000" y="5752563"/>
            <a:ext cx="79248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2000" b="1">
                <a:solidFill>
                  <a:schemeClr val="tx1"/>
                </a:solidFill>
              </a:rPr>
              <a:t>KQ = </a:t>
            </a:r>
            <a:r>
              <a:rPr lang="en-US" sz="3200" b="1">
                <a:solidFill>
                  <a:schemeClr val="tx1"/>
                </a:solidFill>
                <a:sym typeface="Symbol"/>
              </a:rPr>
              <a:t></a:t>
            </a:r>
            <a:r>
              <a:rPr lang="en-US" sz="2400" b="1" baseline="-25000">
                <a:solidFill>
                  <a:schemeClr val="tx1"/>
                </a:solidFill>
                <a:sym typeface="Symbol"/>
              </a:rPr>
              <a:t>Masv,Ho,Dem,Ten,Mamon,Diem</a:t>
            </a:r>
            <a:r>
              <a:rPr lang="en-US" sz="2400" b="1">
                <a:solidFill>
                  <a:schemeClr val="tx1"/>
                </a:solidFill>
                <a:sym typeface="Symbol"/>
              </a:rPr>
              <a:t>(</a:t>
            </a:r>
            <a:r>
              <a:rPr lang="en-US" sz="3600">
                <a:sym typeface="Symbol" pitchFamily="18" charset="2"/>
              </a:rPr>
              <a:t></a:t>
            </a:r>
            <a:r>
              <a:rPr lang="en-US" sz="3600" baseline="-25000">
                <a:sym typeface="Symbol" pitchFamily="18" charset="2"/>
              </a:rPr>
              <a:t>Masv=Ma</a:t>
            </a:r>
            <a:r>
              <a:rPr lang="en-US" sz="2000" baseline="-25000">
                <a:sym typeface="Symbol" pitchFamily="18" charset="2"/>
              </a:rPr>
              <a:t> </a:t>
            </a:r>
            <a:r>
              <a:rPr lang="en-US" sz="2800" b="1">
                <a:sym typeface="Symbol" pitchFamily="18" charset="2"/>
              </a:rPr>
              <a:t>(S))</a:t>
            </a:r>
            <a:r>
              <a:rPr lang="en-US" sz="2800" b="1">
                <a:solidFill>
                  <a:schemeClr val="tx1"/>
                </a:solidFill>
              </a:rPr>
              <a:t> </a:t>
            </a:r>
            <a:endParaRPr lang="vi-VN" sz="2400" b="1">
              <a:solidFill>
                <a:schemeClr val="tx1"/>
              </a:solidFill>
            </a:endParaRPr>
          </a:p>
        </p:txBody>
      </p:sp>
      <p:sp>
        <p:nvSpPr>
          <p:cNvPr id="29" name="Rectangle 28"/>
          <p:cNvSpPr/>
          <p:nvPr/>
        </p:nvSpPr>
        <p:spPr>
          <a:xfrm>
            <a:off x="762000" y="4343400"/>
            <a:ext cx="3505200" cy="68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4000" b="1">
                <a:sym typeface="Symbol" pitchFamily="18" charset="2"/>
              </a:rPr>
              <a:t></a:t>
            </a:r>
            <a:r>
              <a:rPr lang="en-US" sz="2400" b="1" baseline="-25000">
                <a:sym typeface="Symbol" pitchFamily="18" charset="2"/>
              </a:rPr>
              <a:t> (</a:t>
            </a:r>
            <a:r>
              <a:rPr lang="en-US" sz="3200" b="1" baseline="-25000">
                <a:latin typeface="Times New Roman" pitchFamily="18" charset="0"/>
                <a:cs typeface="Times New Roman" pitchFamily="18" charset="0"/>
                <a:sym typeface="Symbol" pitchFamily="18" charset="2"/>
              </a:rPr>
              <a:t>Ma,Mamon,Diem)</a:t>
            </a:r>
            <a:r>
              <a:rPr lang="en-US" sz="2400" b="1">
                <a:latin typeface="Times New Roman" pitchFamily="18" charset="0"/>
                <a:cs typeface="Times New Roman" pitchFamily="18" charset="0"/>
                <a:sym typeface="Symbol" pitchFamily="18" charset="2"/>
              </a:rPr>
              <a:t>(</a:t>
            </a:r>
            <a:r>
              <a:rPr lang="en-US" sz="2400" b="1">
                <a:sym typeface="Symbol" pitchFamily="18" charset="2"/>
              </a:rPr>
              <a:t>R)</a:t>
            </a:r>
            <a:r>
              <a:rPr lang="en-US" sz="2400" b="1">
                <a:solidFill>
                  <a:schemeClr val="tx1"/>
                </a:solidFill>
              </a:rPr>
              <a:t> </a:t>
            </a:r>
            <a:endParaRPr lang="vi-VN" sz="20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ox(i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609600"/>
            <a:ext cx="8229600" cy="620712"/>
          </a:xfrm>
        </p:spPr>
        <p:txBody>
          <a:bodyPr/>
          <a:lstStyle/>
          <a:p>
            <a:r>
              <a:rPr lang="en-US" sz="2400" i="1"/>
              <a:t>Ví dụ 10</a:t>
            </a:r>
          </a:p>
        </p:txBody>
      </p:sp>
      <p:sp>
        <p:nvSpPr>
          <p:cNvPr id="47107" name="Rectangle 3"/>
          <p:cNvSpPr>
            <a:spLocks noGrp="1" noChangeArrowheads="1"/>
          </p:cNvSpPr>
          <p:nvPr>
            <p:ph idx="1"/>
          </p:nvPr>
        </p:nvSpPr>
        <p:spPr>
          <a:xfrm>
            <a:off x="457200" y="1295400"/>
            <a:ext cx="8229600" cy="4835525"/>
          </a:xfrm>
        </p:spPr>
        <p:txBody>
          <a:bodyPr/>
          <a:lstStyle/>
          <a:p>
            <a:r>
              <a:rPr lang="en-US" sz="2400"/>
              <a:t>Với mỗi phòng ban, cho biết thông tin của người trưởng phòng</a:t>
            </a:r>
          </a:p>
          <a:p>
            <a:pPr lvl="1"/>
            <a:r>
              <a:rPr lang="en-US" sz="2000"/>
              <a:t>Quan hệ: PHONGBAN, NHANVIEN </a:t>
            </a:r>
          </a:p>
          <a:p>
            <a:pPr lvl="1"/>
            <a:r>
              <a:rPr lang="en-US" sz="2000"/>
              <a:t>Thuộc tính: TRPHG, MAPHG, TENNV, HONV, …</a:t>
            </a:r>
          </a:p>
        </p:txBody>
      </p:sp>
      <p:sp>
        <p:nvSpPr>
          <p:cNvPr id="118" name="Date Placeholder 3"/>
          <p:cNvSpPr>
            <a:spLocks noGrp="1"/>
          </p:cNvSpPr>
          <p:nvPr>
            <p:ph type="dt" sz="quarter" idx="10"/>
          </p:nvPr>
        </p:nvSpPr>
        <p:spPr/>
        <p:txBody>
          <a:bodyPr/>
          <a:lstStyle/>
          <a:p>
            <a:pPr>
              <a:defRPr/>
            </a:pPr>
            <a:fld id="{09A3B129-F313-4EEF-9481-A470E77E125F}" type="datetime12">
              <a:rPr lang="vi-VN" altLang="en-US" smtClean="0"/>
              <a:pPr>
                <a:defRPr/>
              </a:pPr>
              <a:t>07:10</a:t>
            </a:fld>
            <a:endParaRPr lang="en-US" altLang="en-US"/>
          </a:p>
        </p:txBody>
      </p:sp>
      <p:sp>
        <p:nvSpPr>
          <p:cNvPr id="120" name="Slide Number Placeholder 5"/>
          <p:cNvSpPr>
            <a:spLocks noGrp="1"/>
          </p:cNvSpPr>
          <p:nvPr>
            <p:ph type="sldNum" sz="quarter" idx="12"/>
          </p:nvPr>
        </p:nvSpPr>
        <p:spPr/>
        <p:txBody>
          <a:bodyPr/>
          <a:lstStyle/>
          <a:p>
            <a:pPr>
              <a:defRPr/>
            </a:pPr>
            <a:fld id="{18858E0B-FDB7-43FA-8373-04CFD6775BED}" type="slidenum">
              <a:rPr lang="en-US" altLang="en-US"/>
              <a:pPr>
                <a:defRPr/>
              </a:pPr>
              <a:t>54</a:t>
            </a:fld>
            <a:endParaRPr lang="en-US" altLang="en-US"/>
          </a:p>
        </p:txBody>
      </p:sp>
      <p:sp>
        <p:nvSpPr>
          <p:cNvPr id="457961" name="Rectangle 233"/>
          <p:cNvSpPr>
            <a:spLocks noChangeArrowheads="1"/>
          </p:cNvSpPr>
          <p:nvPr/>
        </p:nvSpPr>
        <p:spPr bwMode="auto">
          <a:xfrm>
            <a:off x="152400" y="5105400"/>
            <a:ext cx="88392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57960" name="Rectangle 232"/>
          <p:cNvSpPr>
            <a:spLocks noChangeArrowheads="1"/>
          </p:cNvSpPr>
          <p:nvPr/>
        </p:nvSpPr>
        <p:spPr bwMode="auto">
          <a:xfrm>
            <a:off x="152400" y="3505200"/>
            <a:ext cx="54102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2" name="Group 230"/>
          <p:cNvGrpSpPr>
            <a:grpSpLocks/>
          </p:cNvGrpSpPr>
          <p:nvPr/>
        </p:nvGrpSpPr>
        <p:grpSpPr bwMode="auto">
          <a:xfrm>
            <a:off x="381000" y="3124200"/>
            <a:ext cx="4953000" cy="1371600"/>
            <a:chOff x="288" y="2016"/>
            <a:chExt cx="3120" cy="864"/>
          </a:xfrm>
        </p:grpSpPr>
        <p:sp>
          <p:nvSpPr>
            <p:cNvPr id="47203" name="Line 137"/>
            <p:cNvSpPr>
              <a:spLocks noChangeShapeType="1"/>
            </p:cNvSpPr>
            <p:nvPr/>
          </p:nvSpPr>
          <p:spPr bwMode="auto">
            <a:xfrm>
              <a:off x="288" y="2208"/>
              <a:ext cx="3120" cy="0"/>
            </a:xfrm>
            <a:prstGeom prst="line">
              <a:avLst/>
            </a:prstGeom>
            <a:noFill/>
            <a:ln w="12700">
              <a:solidFill>
                <a:schemeClr val="tx1"/>
              </a:solidFill>
              <a:round/>
              <a:headEnd/>
              <a:tailEnd/>
            </a:ln>
          </p:spPr>
          <p:txBody>
            <a:bodyPr anchor="ctr">
              <a:spAutoFit/>
            </a:bodyPr>
            <a:lstStyle/>
            <a:p>
              <a:endParaRPr lang="vi-VN"/>
            </a:p>
          </p:txBody>
        </p:sp>
        <p:sp>
          <p:nvSpPr>
            <p:cNvPr id="47204" name="Text Box 139"/>
            <p:cNvSpPr txBox="1">
              <a:spLocks noChangeArrowheads="1"/>
            </p:cNvSpPr>
            <p:nvPr/>
          </p:nvSpPr>
          <p:spPr bwMode="auto">
            <a:xfrm>
              <a:off x="384" y="2016"/>
              <a:ext cx="624" cy="192"/>
            </a:xfrm>
            <a:prstGeom prst="rect">
              <a:avLst/>
            </a:prstGeom>
            <a:noFill/>
            <a:ln w="12700" algn="ctr">
              <a:noFill/>
              <a:miter lim="800000"/>
              <a:headEnd/>
              <a:tailEnd/>
            </a:ln>
          </p:spPr>
          <p:txBody>
            <a:bodyPr>
              <a:spAutoFit/>
            </a:bodyPr>
            <a:lstStyle/>
            <a:p>
              <a:r>
                <a:rPr lang="en-US" sz="1400"/>
                <a:t>TENPHG</a:t>
              </a:r>
            </a:p>
          </p:txBody>
        </p:sp>
        <p:sp>
          <p:nvSpPr>
            <p:cNvPr id="47205" name="Text Box 140"/>
            <p:cNvSpPr txBox="1">
              <a:spLocks noChangeArrowheads="1"/>
            </p:cNvSpPr>
            <p:nvPr/>
          </p:nvSpPr>
          <p:spPr bwMode="auto">
            <a:xfrm>
              <a:off x="1008" y="2016"/>
              <a:ext cx="672" cy="192"/>
            </a:xfrm>
            <a:prstGeom prst="rect">
              <a:avLst/>
            </a:prstGeom>
            <a:noFill/>
            <a:ln w="12700" algn="ctr">
              <a:noFill/>
              <a:miter lim="800000"/>
              <a:headEnd/>
              <a:tailEnd/>
            </a:ln>
          </p:spPr>
          <p:txBody>
            <a:bodyPr>
              <a:spAutoFit/>
            </a:bodyPr>
            <a:lstStyle/>
            <a:p>
              <a:r>
                <a:rPr lang="en-US" sz="1400"/>
                <a:t>MAPHG</a:t>
              </a:r>
            </a:p>
          </p:txBody>
        </p:sp>
        <p:sp>
          <p:nvSpPr>
            <p:cNvPr id="47206" name="Text Box 142"/>
            <p:cNvSpPr txBox="1">
              <a:spLocks noChangeArrowheads="1"/>
            </p:cNvSpPr>
            <p:nvPr/>
          </p:nvSpPr>
          <p:spPr bwMode="auto">
            <a:xfrm>
              <a:off x="1680" y="2016"/>
              <a:ext cx="720" cy="192"/>
            </a:xfrm>
            <a:prstGeom prst="rect">
              <a:avLst/>
            </a:prstGeom>
            <a:noFill/>
            <a:ln w="12700" algn="ctr">
              <a:noFill/>
              <a:miter lim="800000"/>
              <a:headEnd/>
              <a:tailEnd/>
            </a:ln>
          </p:spPr>
          <p:txBody>
            <a:bodyPr>
              <a:spAutoFit/>
            </a:bodyPr>
            <a:lstStyle/>
            <a:p>
              <a:r>
                <a:rPr lang="en-US" sz="1400"/>
                <a:t>TRPHG</a:t>
              </a:r>
            </a:p>
          </p:txBody>
        </p:sp>
        <p:grpSp>
          <p:nvGrpSpPr>
            <p:cNvPr id="47207" name="Group 180"/>
            <p:cNvGrpSpPr>
              <a:grpSpLocks/>
            </p:cNvGrpSpPr>
            <p:nvPr/>
          </p:nvGrpSpPr>
          <p:grpSpPr bwMode="auto">
            <a:xfrm>
              <a:off x="1008" y="2016"/>
              <a:ext cx="1392" cy="864"/>
              <a:chOff x="912" y="2064"/>
              <a:chExt cx="1392" cy="1008"/>
            </a:xfrm>
          </p:grpSpPr>
          <p:sp>
            <p:nvSpPr>
              <p:cNvPr id="47221" name="Line 138"/>
              <p:cNvSpPr>
                <a:spLocks noChangeShapeType="1"/>
              </p:cNvSpPr>
              <p:nvPr/>
            </p:nvSpPr>
            <p:spPr bwMode="auto">
              <a:xfrm>
                <a:off x="912" y="2064"/>
                <a:ext cx="0" cy="1008"/>
              </a:xfrm>
              <a:prstGeom prst="line">
                <a:avLst/>
              </a:prstGeom>
              <a:noFill/>
              <a:ln w="12700">
                <a:solidFill>
                  <a:schemeClr val="tx1"/>
                </a:solidFill>
                <a:round/>
                <a:headEnd/>
                <a:tailEnd/>
              </a:ln>
            </p:spPr>
            <p:txBody>
              <a:bodyPr wrap="none" anchor="ctr">
                <a:spAutoFit/>
              </a:bodyPr>
              <a:lstStyle/>
              <a:p>
                <a:endParaRPr lang="vi-VN"/>
              </a:p>
            </p:txBody>
          </p:sp>
          <p:sp>
            <p:nvSpPr>
              <p:cNvPr id="47222" name="Line 141"/>
              <p:cNvSpPr>
                <a:spLocks noChangeShapeType="1"/>
              </p:cNvSpPr>
              <p:nvPr/>
            </p:nvSpPr>
            <p:spPr bwMode="auto">
              <a:xfrm>
                <a:off x="1584" y="2064"/>
                <a:ext cx="0" cy="1008"/>
              </a:xfrm>
              <a:prstGeom prst="line">
                <a:avLst/>
              </a:prstGeom>
              <a:noFill/>
              <a:ln w="12700">
                <a:solidFill>
                  <a:schemeClr val="tx1"/>
                </a:solidFill>
                <a:round/>
                <a:headEnd/>
                <a:tailEnd/>
              </a:ln>
            </p:spPr>
            <p:txBody>
              <a:bodyPr wrap="none" anchor="ctr">
                <a:spAutoFit/>
              </a:bodyPr>
              <a:lstStyle/>
              <a:p>
                <a:endParaRPr lang="vi-VN"/>
              </a:p>
            </p:txBody>
          </p:sp>
          <p:sp>
            <p:nvSpPr>
              <p:cNvPr id="47223" name="Line 143"/>
              <p:cNvSpPr>
                <a:spLocks noChangeShapeType="1"/>
              </p:cNvSpPr>
              <p:nvPr/>
            </p:nvSpPr>
            <p:spPr bwMode="auto">
              <a:xfrm>
                <a:off x="2304" y="2064"/>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47208" name="Text Box 144"/>
            <p:cNvSpPr txBox="1">
              <a:spLocks noChangeArrowheads="1"/>
            </p:cNvSpPr>
            <p:nvPr/>
          </p:nvSpPr>
          <p:spPr bwMode="auto">
            <a:xfrm>
              <a:off x="2382" y="2016"/>
              <a:ext cx="912" cy="192"/>
            </a:xfrm>
            <a:prstGeom prst="rect">
              <a:avLst/>
            </a:prstGeom>
            <a:noFill/>
            <a:ln w="12700" algn="ctr">
              <a:noFill/>
              <a:miter lim="800000"/>
              <a:headEnd/>
              <a:tailEnd/>
            </a:ln>
          </p:spPr>
          <p:txBody>
            <a:bodyPr>
              <a:spAutoFit/>
            </a:bodyPr>
            <a:lstStyle/>
            <a:p>
              <a:r>
                <a:rPr lang="en-US" sz="1400"/>
                <a:t>NG_NHANCHUC</a:t>
              </a:r>
            </a:p>
          </p:txBody>
        </p:sp>
        <p:sp>
          <p:nvSpPr>
            <p:cNvPr id="47209" name="Text Box 151"/>
            <p:cNvSpPr txBox="1">
              <a:spLocks noChangeArrowheads="1"/>
            </p:cNvSpPr>
            <p:nvPr/>
          </p:nvSpPr>
          <p:spPr bwMode="auto">
            <a:xfrm>
              <a:off x="288" y="2256"/>
              <a:ext cx="720" cy="192"/>
            </a:xfrm>
            <a:prstGeom prst="rect">
              <a:avLst/>
            </a:prstGeom>
            <a:noFill/>
            <a:ln w="12700" algn="ctr">
              <a:noFill/>
              <a:miter lim="800000"/>
              <a:headEnd/>
              <a:tailEnd/>
            </a:ln>
          </p:spPr>
          <p:txBody>
            <a:bodyPr>
              <a:spAutoFit/>
            </a:bodyPr>
            <a:lstStyle/>
            <a:p>
              <a:r>
                <a:rPr lang="en-US" sz="1400"/>
                <a:t>Nghien cuu</a:t>
              </a:r>
            </a:p>
          </p:txBody>
        </p:sp>
        <p:sp>
          <p:nvSpPr>
            <p:cNvPr id="47210" name="Text Box 152"/>
            <p:cNvSpPr txBox="1">
              <a:spLocks noChangeArrowheads="1"/>
            </p:cNvSpPr>
            <p:nvPr/>
          </p:nvSpPr>
          <p:spPr bwMode="auto">
            <a:xfrm>
              <a:off x="1008" y="2256"/>
              <a:ext cx="672" cy="192"/>
            </a:xfrm>
            <a:prstGeom prst="rect">
              <a:avLst/>
            </a:prstGeom>
            <a:noFill/>
            <a:ln w="12700" algn="ctr">
              <a:noFill/>
              <a:miter lim="800000"/>
              <a:headEnd/>
              <a:tailEnd/>
            </a:ln>
          </p:spPr>
          <p:txBody>
            <a:bodyPr>
              <a:spAutoFit/>
            </a:bodyPr>
            <a:lstStyle/>
            <a:p>
              <a:r>
                <a:rPr lang="en-US" sz="1400"/>
                <a:t>5</a:t>
              </a:r>
            </a:p>
          </p:txBody>
        </p:sp>
        <p:sp>
          <p:nvSpPr>
            <p:cNvPr id="47211" name="Text Box 153"/>
            <p:cNvSpPr txBox="1">
              <a:spLocks noChangeArrowheads="1"/>
            </p:cNvSpPr>
            <p:nvPr/>
          </p:nvSpPr>
          <p:spPr bwMode="auto">
            <a:xfrm>
              <a:off x="1680" y="2256"/>
              <a:ext cx="720" cy="192"/>
            </a:xfrm>
            <a:prstGeom prst="rect">
              <a:avLst/>
            </a:prstGeom>
            <a:noFill/>
            <a:ln w="12700" algn="ctr">
              <a:noFill/>
              <a:miter lim="800000"/>
              <a:headEnd/>
              <a:tailEnd/>
            </a:ln>
          </p:spPr>
          <p:txBody>
            <a:bodyPr>
              <a:spAutoFit/>
            </a:bodyPr>
            <a:lstStyle/>
            <a:p>
              <a:r>
                <a:rPr lang="en-US" sz="1400"/>
                <a:t>333445555</a:t>
              </a:r>
            </a:p>
          </p:txBody>
        </p:sp>
        <p:sp>
          <p:nvSpPr>
            <p:cNvPr id="47212" name="Text Box 154"/>
            <p:cNvSpPr txBox="1">
              <a:spLocks noChangeArrowheads="1"/>
            </p:cNvSpPr>
            <p:nvPr/>
          </p:nvSpPr>
          <p:spPr bwMode="auto">
            <a:xfrm>
              <a:off x="2400" y="2256"/>
              <a:ext cx="864" cy="192"/>
            </a:xfrm>
            <a:prstGeom prst="rect">
              <a:avLst/>
            </a:prstGeom>
            <a:noFill/>
            <a:ln w="12700" algn="ctr">
              <a:noFill/>
              <a:miter lim="800000"/>
              <a:headEnd/>
              <a:tailEnd/>
            </a:ln>
          </p:spPr>
          <p:txBody>
            <a:bodyPr>
              <a:spAutoFit/>
            </a:bodyPr>
            <a:lstStyle/>
            <a:p>
              <a:r>
                <a:rPr lang="en-US" sz="1400"/>
                <a:t>05/22/1988</a:t>
              </a:r>
            </a:p>
          </p:txBody>
        </p:sp>
        <p:sp>
          <p:nvSpPr>
            <p:cNvPr id="47213" name="Text Box 158"/>
            <p:cNvSpPr txBox="1">
              <a:spLocks noChangeArrowheads="1"/>
            </p:cNvSpPr>
            <p:nvPr/>
          </p:nvSpPr>
          <p:spPr bwMode="auto">
            <a:xfrm>
              <a:off x="288" y="2448"/>
              <a:ext cx="720" cy="192"/>
            </a:xfrm>
            <a:prstGeom prst="rect">
              <a:avLst/>
            </a:prstGeom>
            <a:noFill/>
            <a:ln w="12700" algn="ctr">
              <a:noFill/>
              <a:miter lim="800000"/>
              <a:headEnd/>
              <a:tailEnd/>
            </a:ln>
          </p:spPr>
          <p:txBody>
            <a:bodyPr>
              <a:spAutoFit/>
            </a:bodyPr>
            <a:lstStyle/>
            <a:p>
              <a:r>
                <a:rPr lang="en-US" sz="1400"/>
                <a:t>Dieu hanh</a:t>
              </a:r>
            </a:p>
          </p:txBody>
        </p:sp>
        <p:sp>
          <p:nvSpPr>
            <p:cNvPr id="47214" name="Text Box 159"/>
            <p:cNvSpPr txBox="1">
              <a:spLocks noChangeArrowheads="1"/>
            </p:cNvSpPr>
            <p:nvPr/>
          </p:nvSpPr>
          <p:spPr bwMode="auto">
            <a:xfrm>
              <a:off x="1008" y="2448"/>
              <a:ext cx="672" cy="192"/>
            </a:xfrm>
            <a:prstGeom prst="rect">
              <a:avLst/>
            </a:prstGeom>
            <a:noFill/>
            <a:ln w="12700" algn="ctr">
              <a:noFill/>
              <a:miter lim="800000"/>
              <a:headEnd/>
              <a:tailEnd/>
            </a:ln>
          </p:spPr>
          <p:txBody>
            <a:bodyPr>
              <a:spAutoFit/>
            </a:bodyPr>
            <a:lstStyle/>
            <a:p>
              <a:r>
                <a:rPr lang="en-US" sz="1400"/>
                <a:t>4</a:t>
              </a:r>
            </a:p>
          </p:txBody>
        </p:sp>
        <p:sp>
          <p:nvSpPr>
            <p:cNvPr id="47215" name="Text Box 160"/>
            <p:cNvSpPr txBox="1">
              <a:spLocks noChangeArrowheads="1"/>
            </p:cNvSpPr>
            <p:nvPr/>
          </p:nvSpPr>
          <p:spPr bwMode="auto">
            <a:xfrm>
              <a:off x="1680" y="2448"/>
              <a:ext cx="720" cy="192"/>
            </a:xfrm>
            <a:prstGeom prst="rect">
              <a:avLst/>
            </a:prstGeom>
            <a:noFill/>
            <a:ln w="12700" algn="ctr">
              <a:noFill/>
              <a:miter lim="800000"/>
              <a:headEnd/>
              <a:tailEnd/>
            </a:ln>
          </p:spPr>
          <p:txBody>
            <a:bodyPr>
              <a:spAutoFit/>
            </a:bodyPr>
            <a:lstStyle/>
            <a:p>
              <a:r>
                <a:rPr lang="en-US" sz="1400"/>
                <a:t>987987987</a:t>
              </a:r>
            </a:p>
          </p:txBody>
        </p:sp>
        <p:sp>
          <p:nvSpPr>
            <p:cNvPr id="47216" name="Text Box 161"/>
            <p:cNvSpPr txBox="1">
              <a:spLocks noChangeArrowheads="1"/>
            </p:cNvSpPr>
            <p:nvPr/>
          </p:nvSpPr>
          <p:spPr bwMode="auto">
            <a:xfrm>
              <a:off x="2400" y="2448"/>
              <a:ext cx="864" cy="192"/>
            </a:xfrm>
            <a:prstGeom prst="rect">
              <a:avLst/>
            </a:prstGeom>
            <a:noFill/>
            <a:ln w="12700" algn="ctr">
              <a:noFill/>
              <a:miter lim="800000"/>
              <a:headEnd/>
              <a:tailEnd/>
            </a:ln>
          </p:spPr>
          <p:txBody>
            <a:bodyPr>
              <a:spAutoFit/>
            </a:bodyPr>
            <a:lstStyle/>
            <a:p>
              <a:r>
                <a:rPr lang="en-US" sz="1400"/>
                <a:t>01/01/1995</a:t>
              </a:r>
            </a:p>
          </p:txBody>
        </p:sp>
        <p:sp>
          <p:nvSpPr>
            <p:cNvPr id="47217" name="Text Box 165"/>
            <p:cNvSpPr txBox="1">
              <a:spLocks noChangeArrowheads="1"/>
            </p:cNvSpPr>
            <p:nvPr/>
          </p:nvSpPr>
          <p:spPr bwMode="auto">
            <a:xfrm>
              <a:off x="288" y="2640"/>
              <a:ext cx="720" cy="192"/>
            </a:xfrm>
            <a:prstGeom prst="rect">
              <a:avLst/>
            </a:prstGeom>
            <a:noFill/>
            <a:ln w="12700" algn="ctr">
              <a:noFill/>
              <a:miter lim="800000"/>
              <a:headEnd/>
              <a:tailEnd/>
            </a:ln>
          </p:spPr>
          <p:txBody>
            <a:bodyPr>
              <a:spAutoFit/>
            </a:bodyPr>
            <a:lstStyle/>
            <a:p>
              <a:r>
                <a:rPr lang="en-US" sz="1400"/>
                <a:t>Quan ly</a:t>
              </a:r>
            </a:p>
          </p:txBody>
        </p:sp>
        <p:sp>
          <p:nvSpPr>
            <p:cNvPr id="47218" name="Text Box 166"/>
            <p:cNvSpPr txBox="1">
              <a:spLocks noChangeArrowheads="1"/>
            </p:cNvSpPr>
            <p:nvPr/>
          </p:nvSpPr>
          <p:spPr bwMode="auto">
            <a:xfrm>
              <a:off x="1008" y="2640"/>
              <a:ext cx="672" cy="192"/>
            </a:xfrm>
            <a:prstGeom prst="rect">
              <a:avLst/>
            </a:prstGeom>
            <a:noFill/>
            <a:ln w="12700" algn="ctr">
              <a:noFill/>
              <a:miter lim="800000"/>
              <a:headEnd/>
              <a:tailEnd/>
            </a:ln>
          </p:spPr>
          <p:txBody>
            <a:bodyPr>
              <a:spAutoFit/>
            </a:bodyPr>
            <a:lstStyle/>
            <a:p>
              <a:r>
                <a:rPr lang="en-US" sz="1400"/>
                <a:t>1</a:t>
              </a:r>
            </a:p>
          </p:txBody>
        </p:sp>
        <p:sp>
          <p:nvSpPr>
            <p:cNvPr id="47219" name="Text Box 167"/>
            <p:cNvSpPr txBox="1">
              <a:spLocks noChangeArrowheads="1"/>
            </p:cNvSpPr>
            <p:nvPr/>
          </p:nvSpPr>
          <p:spPr bwMode="auto">
            <a:xfrm>
              <a:off x="1680" y="2640"/>
              <a:ext cx="720" cy="192"/>
            </a:xfrm>
            <a:prstGeom prst="rect">
              <a:avLst/>
            </a:prstGeom>
            <a:noFill/>
            <a:ln w="12700" algn="ctr">
              <a:noFill/>
              <a:miter lim="800000"/>
              <a:headEnd/>
              <a:tailEnd/>
            </a:ln>
          </p:spPr>
          <p:txBody>
            <a:bodyPr>
              <a:spAutoFit/>
            </a:bodyPr>
            <a:lstStyle/>
            <a:p>
              <a:r>
                <a:rPr lang="en-US" sz="1400"/>
                <a:t>888665555</a:t>
              </a:r>
            </a:p>
          </p:txBody>
        </p:sp>
        <p:sp>
          <p:nvSpPr>
            <p:cNvPr id="47220" name="Text Box 168"/>
            <p:cNvSpPr txBox="1">
              <a:spLocks noChangeArrowheads="1"/>
            </p:cNvSpPr>
            <p:nvPr/>
          </p:nvSpPr>
          <p:spPr bwMode="auto">
            <a:xfrm>
              <a:off x="2400" y="2640"/>
              <a:ext cx="864" cy="192"/>
            </a:xfrm>
            <a:prstGeom prst="rect">
              <a:avLst/>
            </a:prstGeom>
            <a:noFill/>
            <a:ln w="12700" algn="ctr">
              <a:noFill/>
              <a:miter lim="800000"/>
              <a:headEnd/>
              <a:tailEnd/>
            </a:ln>
          </p:spPr>
          <p:txBody>
            <a:bodyPr>
              <a:spAutoFit/>
            </a:bodyPr>
            <a:lstStyle/>
            <a:p>
              <a:r>
                <a:rPr lang="en-US" sz="1400"/>
                <a:t>06/19/1981</a:t>
              </a:r>
            </a:p>
          </p:txBody>
        </p:sp>
      </p:grpSp>
      <p:grpSp>
        <p:nvGrpSpPr>
          <p:cNvPr id="5" name="Group 234"/>
          <p:cNvGrpSpPr>
            <a:grpSpLocks/>
          </p:cNvGrpSpPr>
          <p:nvPr/>
        </p:nvGrpSpPr>
        <p:grpSpPr bwMode="auto">
          <a:xfrm>
            <a:off x="381000" y="3886200"/>
            <a:ext cx="8382000" cy="1371600"/>
            <a:chOff x="144" y="2256"/>
            <a:chExt cx="5280" cy="864"/>
          </a:xfrm>
        </p:grpSpPr>
        <p:sp>
          <p:nvSpPr>
            <p:cNvPr id="47116" name="Line 235"/>
            <p:cNvSpPr>
              <a:spLocks noChangeShapeType="1"/>
            </p:cNvSpPr>
            <p:nvPr/>
          </p:nvSpPr>
          <p:spPr bwMode="auto">
            <a:xfrm>
              <a:off x="144" y="2448"/>
              <a:ext cx="5232" cy="0"/>
            </a:xfrm>
            <a:prstGeom prst="line">
              <a:avLst/>
            </a:prstGeom>
            <a:noFill/>
            <a:ln w="12700">
              <a:solidFill>
                <a:schemeClr val="tx1"/>
              </a:solidFill>
              <a:round/>
              <a:headEnd/>
              <a:tailEnd/>
            </a:ln>
          </p:spPr>
          <p:txBody>
            <a:bodyPr anchor="ctr">
              <a:spAutoFit/>
            </a:bodyPr>
            <a:lstStyle/>
            <a:p>
              <a:endParaRPr lang="vi-VN"/>
            </a:p>
          </p:txBody>
        </p:sp>
        <p:sp>
          <p:nvSpPr>
            <p:cNvPr id="47117" name="Text Box 236"/>
            <p:cNvSpPr txBox="1">
              <a:spLocks noChangeArrowheads="1"/>
            </p:cNvSpPr>
            <p:nvPr/>
          </p:nvSpPr>
          <p:spPr bwMode="auto">
            <a:xfrm>
              <a:off x="240" y="2256"/>
              <a:ext cx="624" cy="192"/>
            </a:xfrm>
            <a:prstGeom prst="rect">
              <a:avLst/>
            </a:prstGeom>
            <a:noFill/>
            <a:ln w="12700" algn="ctr">
              <a:noFill/>
              <a:miter lim="800000"/>
              <a:headEnd/>
              <a:tailEnd/>
            </a:ln>
          </p:spPr>
          <p:txBody>
            <a:bodyPr>
              <a:spAutoFit/>
            </a:bodyPr>
            <a:lstStyle/>
            <a:p>
              <a:r>
                <a:rPr lang="en-US" sz="1400"/>
                <a:t>TENPHG</a:t>
              </a:r>
            </a:p>
          </p:txBody>
        </p:sp>
        <p:sp>
          <p:nvSpPr>
            <p:cNvPr id="47118" name="Text Box 237"/>
            <p:cNvSpPr txBox="1">
              <a:spLocks noChangeArrowheads="1"/>
            </p:cNvSpPr>
            <p:nvPr/>
          </p:nvSpPr>
          <p:spPr bwMode="auto">
            <a:xfrm>
              <a:off x="864" y="2256"/>
              <a:ext cx="672" cy="192"/>
            </a:xfrm>
            <a:prstGeom prst="rect">
              <a:avLst/>
            </a:prstGeom>
            <a:noFill/>
            <a:ln w="12700" algn="ctr">
              <a:noFill/>
              <a:miter lim="800000"/>
              <a:headEnd/>
              <a:tailEnd/>
            </a:ln>
          </p:spPr>
          <p:txBody>
            <a:bodyPr>
              <a:spAutoFit/>
            </a:bodyPr>
            <a:lstStyle/>
            <a:p>
              <a:r>
                <a:rPr lang="en-US" sz="1400"/>
                <a:t>MAPHG</a:t>
              </a:r>
            </a:p>
          </p:txBody>
        </p:sp>
        <p:sp>
          <p:nvSpPr>
            <p:cNvPr id="47119" name="Text Box 238"/>
            <p:cNvSpPr txBox="1">
              <a:spLocks noChangeArrowheads="1"/>
            </p:cNvSpPr>
            <p:nvPr/>
          </p:nvSpPr>
          <p:spPr bwMode="auto">
            <a:xfrm>
              <a:off x="1536" y="2256"/>
              <a:ext cx="720" cy="192"/>
            </a:xfrm>
            <a:prstGeom prst="rect">
              <a:avLst/>
            </a:prstGeom>
            <a:noFill/>
            <a:ln w="12700" algn="ctr">
              <a:noFill/>
              <a:miter lim="800000"/>
              <a:headEnd/>
              <a:tailEnd/>
            </a:ln>
          </p:spPr>
          <p:txBody>
            <a:bodyPr>
              <a:spAutoFit/>
            </a:bodyPr>
            <a:lstStyle/>
            <a:p>
              <a:r>
                <a:rPr lang="en-US" sz="1400"/>
                <a:t>TRPHG</a:t>
              </a:r>
            </a:p>
          </p:txBody>
        </p:sp>
        <p:sp>
          <p:nvSpPr>
            <p:cNvPr id="47120" name="Line 239"/>
            <p:cNvSpPr>
              <a:spLocks noChangeShapeType="1"/>
            </p:cNvSpPr>
            <p:nvPr/>
          </p:nvSpPr>
          <p:spPr bwMode="auto">
            <a:xfrm>
              <a:off x="864"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21" name="Line 240"/>
            <p:cNvSpPr>
              <a:spLocks noChangeShapeType="1"/>
            </p:cNvSpPr>
            <p:nvPr/>
          </p:nvSpPr>
          <p:spPr bwMode="auto">
            <a:xfrm>
              <a:off x="1536"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22" name="Line 241"/>
            <p:cNvSpPr>
              <a:spLocks noChangeShapeType="1"/>
            </p:cNvSpPr>
            <p:nvPr/>
          </p:nvSpPr>
          <p:spPr bwMode="auto">
            <a:xfrm>
              <a:off x="2256"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23" name="Text Box 242"/>
            <p:cNvSpPr txBox="1">
              <a:spLocks noChangeArrowheads="1"/>
            </p:cNvSpPr>
            <p:nvPr/>
          </p:nvSpPr>
          <p:spPr bwMode="auto">
            <a:xfrm>
              <a:off x="2238" y="2256"/>
              <a:ext cx="912" cy="192"/>
            </a:xfrm>
            <a:prstGeom prst="rect">
              <a:avLst/>
            </a:prstGeom>
            <a:noFill/>
            <a:ln w="12700" algn="ctr">
              <a:noFill/>
              <a:miter lim="800000"/>
              <a:headEnd/>
              <a:tailEnd/>
            </a:ln>
          </p:spPr>
          <p:txBody>
            <a:bodyPr>
              <a:spAutoFit/>
            </a:bodyPr>
            <a:lstStyle/>
            <a:p>
              <a:r>
                <a:rPr lang="en-US" sz="1400"/>
                <a:t>NG_NHANCHUC</a:t>
              </a:r>
            </a:p>
          </p:txBody>
        </p:sp>
        <p:sp>
          <p:nvSpPr>
            <p:cNvPr id="47124" name="Text Box 243"/>
            <p:cNvSpPr txBox="1">
              <a:spLocks noChangeArrowheads="1"/>
            </p:cNvSpPr>
            <p:nvPr/>
          </p:nvSpPr>
          <p:spPr bwMode="auto">
            <a:xfrm>
              <a:off x="144" y="2496"/>
              <a:ext cx="720" cy="192"/>
            </a:xfrm>
            <a:prstGeom prst="rect">
              <a:avLst/>
            </a:prstGeom>
            <a:noFill/>
            <a:ln w="12700" algn="ctr">
              <a:noFill/>
              <a:miter lim="800000"/>
              <a:headEnd/>
              <a:tailEnd/>
            </a:ln>
          </p:spPr>
          <p:txBody>
            <a:bodyPr>
              <a:spAutoFit/>
            </a:bodyPr>
            <a:lstStyle/>
            <a:p>
              <a:r>
                <a:rPr lang="en-US" sz="1400"/>
                <a:t>Nghien cuu</a:t>
              </a:r>
            </a:p>
          </p:txBody>
        </p:sp>
        <p:sp>
          <p:nvSpPr>
            <p:cNvPr id="47125" name="Text Box 244"/>
            <p:cNvSpPr txBox="1">
              <a:spLocks noChangeArrowheads="1"/>
            </p:cNvSpPr>
            <p:nvPr/>
          </p:nvSpPr>
          <p:spPr bwMode="auto">
            <a:xfrm>
              <a:off x="864" y="2496"/>
              <a:ext cx="672" cy="192"/>
            </a:xfrm>
            <a:prstGeom prst="rect">
              <a:avLst/>
            </a:prstGeom>
            <a:noFill/>
            <a:ln w="12700" algn="ctr">
              <a:noFill/>
              <a:miter lim="800000"/>
              <a:headEnd/>
              <a:tailEnd/>
            </a:ln>
          </p:spPr>
          <p:txBody>
            <a:bodyPr>
              <a:spAutoFit/>
            </a:bodyPr>
            <a:lstStyle/>
            <a:p>
              <a:r>
                <a:rPr lang="en-US" sz="1400"/>
                <a:t>5</a:t>
              </a:r>
            </a:p>
          </p:txBody>
        </p:sp>
        <p:sp>
          <p:nvSpPr>
            <p:cNvPr id="47126" name="Text Box 245"/>
            <p:cNvSpPr txBox="1">
              <a:spLocks noChangeArrowheads="1"/>
            </p:cNvSpPr>
            <p:nvPr/>
          </p:nvSpPr>
          <p:spPr bwMode="auto">
            <a:xfrm>
              <a:off x="1536" y="2496"/>
              <a:ext cx="720" cy="192"/>
            </a:xfrm>
            <a:prstGeom prst="rect">
              <a:avLst/>
            </a:prstGeom>
            <a:noFill/>
            <a:ln w="12700" algn="ctr">
              <a:noFill/>
              <a:miter lim="800000"/>
              <a:headEnd/>
              <a:tailEnd/>
            </a:ln>
          </p:spPr>
          <p:txBody>
            <a:bodyPr>
              <a:spAutoFit/>
            </a:bodyPr>
            <a:lstStyle/>
            <a:p>
              <a:r>
                <a:rPr lang="en-US" sz="1400"/>
                <a:t>333445555</a:t>
              </a:r>
            </a:p>
          </p:txBody>
        </p:sp>
        <p:sp>
          <p:nvSpPr>
            <p:cNvPr id="47127" name="Text Box 246"/>
            <p:cNvSpPr txBox="1">
              <a:spLocks noChangeArrowheads="1"/>
            </p:cNvSpPr>
            <p:nvPr/>
          </p:nvSpPr>
          <p:spPr bwMode="auto">
            <a:xfrm>
              <a:off x="2256" y="2496"/>
              <a:ext cx="864" cy="192"/>
            </a:xfrm>
            <a:prstGeom prst="rect">
              <a:avLst/>
            </a:prstGeom>
            <a:noFill/>
            <a:ln w="12700" algn="ctr">
              <a:noFill/>
              <a:miter lim="800000"/>
              <a:headEnd/>
              <a:tailEnd/>
            </a:ln>
          </p:spPr>
          <p:txBody>
            <a:bodyPr>
              <a:spAutoFit/>
            </a:bodyPr>
            <a:lstStyle/>
            <a:p>
              <a:r>
                <a:rPr lang="en-US" sz="1400"/>
                <a:t>05/22/1988</a:t>
              </a:r>
            </a:p>
          </p:txBody>
        </p:sp>
        <p:sp>
          <p:nvSpPr>
            <p:cNvPr id="47128" name="Text Box 247"/>
            <p:cNvSpPr txBox="1">
              <a:spLocks noChangeArrowheads="1"/>
            </p:cNvSpPr>
            <p:nvPr/>
          </p:nvSpPr>
          <p:spPr bwMode="auto">
            <a:xfrm>
              <a:off x="144" y="2688"/>
              <a:ext cx="720" cy="192"/>
            </a:xfrm>
            <a:prstGeom prst="rect">
              <a:avLst/>
            </a:prstGeom>
            <a:noFill/>
            <a:ln w="12700" algn="ctr">
              <a:noFill/>
              <a:miter lim="800000"/>
              <a:headEnd/>
              <a:tailEnd/>
            </a:ln>
          </p:spPr>
          <p:txBody>
            <a:bodyPr>
              <a:spAutoFit/>
            </a:bodyPr>
            <a:lstStyle/>
            <a:p>
              <a:r>
                <a:rPr lang="en-US" sz="1400"/>
                <a:t>Dieu hanh</a:t>
              </a:r>
            </a:p>
          </p:txBody>
        </p:sp>
        <p:sp>
          <p:nvSpPr>
            <p:cNvPr id="47129" name="Text Box 248"/>
            <p:cNvSpPr txBox="1">
              <a:spLocks noChangeArrowheads="1"/>
            </p:cNvSpPr>
            <p:nvPr/>
          </p:nvSpPr>
          <p:spPr bwMode="auto">
            <a:xfrm>
              <a:off x="864" y="2688"/>
              <a:ext cx="672" cy="192"/>
            </a:xfrm>
            <a:prstGeom prst="rect">
              <a:avLst/>
            </a:prstGeom>
            <a:noFill/>
            <a:ln w="12700" algn="ctr">
              <a:noFill/>
              <a:miter lim="800000"/>
              <a:headEnd/>
              <a:tailEnd/>
            </a:ln>
          </p:spPr>
          <p:txBody>
            <a:bodyPr>
              <a:spAutoFit/>
            </a:bodyPr>
            <a:lstStyle/>
            <a:p>
              <a:r>
                <a:rPr lang="en-US" sz="1400"/>
                <a:t>4</a:t>
              </a:r>
            </a:p>
          </p:txBody>
        </p:sp>
        <p:sp>
          <p:nvSpPr>
            <p:cNvPr id="47130" name="Text Box 249"/>
            <p:cNvSpPr txBox="1">
              <a:spLocks noChangeArrowheads="1"/>
            </p:cNvSpPr>
            <p:nvPr/>
          </p:nvSpPr>
          <p:spPr bwMode="auto">
            <a:xfrm>
              <a:off x="1536" y="2688"/>
              <a:ext cx="720" cy="192"/>
            </a:xfrm>
            <a:prstGeom prst="rect">
              <a:avLst/>
            </a:prstGeom>
            <a:noFill/>
            <a:ln w="12700" algn="ctr">
              <a:noFill/>
              <a:miter lim="800000"/>
              <a:headEnd/>
              <a:tailEnd/>
            </a:ln>
          </p:spPr>
          <p:txBody>
            <a:bodyPr>
              <a:spAutoFit/>
            </a:bodyPr>
            <a:lstStyle/>
            <a:p>
              <a:r>
                <a:rPr lang="en-US" sz="1400"/>
                <a:t>987987987</a:t>
              </a:r>
            </a:p>
          </p:txBody>
        </p:sp>
        <p:sp>
          <p:nvSpPr>
            <p:cNvPr id="47131" name="Text Box 250"/>
            <p:cNvSpPr txBox="1">
              <a:spLocks noChangeArrowheads="1"/>
            </p:cNvSpPr>
            <p:nvPr/>
          </p:nvSpPr>
          <p:spPr bwMode="auto">
            <a:xfrm>
              <a:off x="2256" y="2688"/>
              <a:ext cx="864" cy="192"/>
            </a:xfrm>
            <a:prstGeom prst="rect">
              <a:avLst/>
            </a:prstGeom>
            <a:noFill/>
            <a:ln w="12700" algn="ctr">
              <a:noFill/>
              <a:miter lim="800000"/>
              <a:headEnd/>
              <a:tailEnd/>
            </a:ln>
          </p:spPr>
          <p:txBody>
            <a:bodyPr>
              <a:spAutoFit/>
            </a:bodyPr>
            <a:lstStyle/>
            <a:p>
              <a:r>
                <a:rPr lang="en-US" sz="1400"/>
                <a:t>01/01/1995</a:t>
              </a:r>
            </a:p>
          </p:txBody>
        </p:sp>
        <p:sp>
          <p:nvSpPr>
            <p:cNvPr id="47132" name="Text Box 251"/>
            <p:cNvSpPr txBox="1">
              <a:spLocks noChangeArrowheads="1"/>
            </p:cNvSpPr>
            <p:nvPr/>
          </p:nvSpPr>
          <p:spPr bwMode="auto">
            <a:xfrm>
              <a:off x="144" y="2880"/>
              <a:ext cx="720" cy="192"/>
            </a:xfrm>
            <a:prstGeom prst="rect">
              <a:avLst/>
            </a:prstGeom>
            <a:noFill/>
            <a:ln w="12700" algn="ctr">
              <a:noFill/>
              <a:miter lim="800000"/>
              <a:headEnd/>
              <a:tailEnd/>
            </a:ln>
          </p:spPr>
          <p:txBody>
            <a:bodyPr>
              <a:spAutoFit/>
            </a:bodyPr>
            <a:lstStyle/>
            <a:p>
              <a:r>
                <a:rPr lang="en-US" sz="1400"/>
                <a:t>Quan ly</a:t>
              </a:r>
            </a:p>
          </p:txBody>
        </p:sp>
        <p:sp>
          <p:nvSpPr>
            <p:cNvPr id="47133" name="Text Box 252"/>
            <p:cNvSpPr txBox="1">
              <a:spLocks noChangeArrowheads="1"/>
            </p:cNvSpPr>
            <p:nvPr/>
          </p:nvSpPr>
          <p:spPr bwMode="auto">
            <a:xfrm>
              <a:off x="864" y="2880"/>
              <a:ext cx="672" cy="192"/>
            </a:xfrm>
            <a:prstGeom prst="rect">
              <a:avLst/>
            </a:prstGeom>
            <a:noFill/>
            <a:ln w="12700" algn="ctr">
              <a:noFill/>
              <a:miter lim="800000"/>
              <a:headEnd/>
              <a:tailEnd/>
            </a:ln>
          </p:spPr>
          <p:txBody>
            <a:bodyPr>
              <a:spAutoFit/>
            </a:bodyPr>
            <a:lstStyle/>
            <a:p>
              <a:r>
                <a:rPr lang="en-US" sz="1400"/>
                <a:t>1</a:t>
              </a:r>
            </a:p>
          </p:txBody>
        </p:sp>
        <p:sp>
          <p:nvSpPr>
            <p:cNvPr id="47134" name="Text Box 253"/>
            <p:cNvSpPr txBox="1">
              <a:spLocks noChangeArrowheads="1"/>
            </p:cNvSpPr>
            <p:nvPr/>
          </p:nvSpPr>
          <p:spPr bwMode="auto">
            <a:xfrm>
              <a:off x="1536" y="2880"/>
              <a:ext cx="720" cy="192"/>
            </a:xfrm>
            <a:prstGeom prst="rect">
              <a:avLst/>
            </a:prstGeom>
            <a:noFill/>
            <a:ln w="12700" algn="ctr">
              <a:noFill/>
              <a:miter lim="800000"/>
              <a:headEnd/>
              <a:tailEnd/>
            </a:ln>
          </p:spPr>
          <p:txBody>
            <a:bodyPr>
              <a:spAutoFit/>
            </a:bodyPr>
            <a:lstStyle/>
            <a:p>
              <a:r>
                <a:rPr lang="en-US" sz="1400"/>
                <a:t>888665555</a:t>
              </a:r>
            </a:p>
          </p:txBody>
        </p:sp>
        <p:sp>
          <p:nvSpPr>
            <p:cNvPr id="47135" name="Text Box 254"/>
            <p:cNvSpPr txBox="1">
              <a:spLocks noChangeArrowheads="1"/>
            </p:cNvSpPr>
            <p:nvPr/>
          </p:nvSpPr>
          <p:spPr bwMode="auto">
            <a:xfrm>
              <a:off x="2256" y="2880"/>
              <a:ext cx="864" cy="192"/>
            </a:xfrm>
            <a:prstGeom prst="rect">
              <a:avLst/>
            </a:prstGeom>
            <a:noFill/>
            <a:ln w="12700" algn="ctr">
              <a:noFill/>
              <a:miter lim="800000"/>
              <a:headEnd/>
              <a:tailEnd/>
            </a:ln>
          </p:spPr>
          <p:txBody>
            <a:bodyPr>
              <a:spAutoFit/>
            </a:bodyPr>
            <a:lstStyle/>
            <a:p>
              <a:r>
                <a:rPr lang="en-US" sz="1400"/>
                <a:t>06/19/1981</a:t>
              </a:r>
            </a:p>
          </p:txBody>
        </p:sp>
        <p:sp>
          <p:nvSpPr>
            <p:cNvPr id="47136" name="Text Box 255"/>
            <p:cNvSpPr txBox="1">
              <a:spLocks noChangeArrowheads="1"/>
            </p:cNvSpPr>
            <p:nvPr/>
          </p:nvSpPr>
          <p:spPr bwMode="auto">
            <a:xfrm>
              <a:off x="3840" y="2256"/>
              <a:ext cx="576" cy="192"/>
            </a:xfrm>
            <a:prstGeom prst="rect">
              <a:avLst/>
            </a:prstGeom>
            <a:noFill/>
            <a:ln w="12700" algn="ctr">
              <a:noFill/>
              <a:miter lim="800000"/>
              <a:headEnd/>
              <a:tailEnd/>
            </a:ln>
          </p:spPr>
          <p:txBody>
            <a:bodyPr>
              <a:spAutoFit/>
            </a:bodyPr>
            <a:lstStyle/>
            <a:p>
              <a:r>
                <a:rPr lang="en-US" sz="1400"/>
                <a:t>TENNV</a:t>
              </a:r>
            </a:p>
          </p:txBody>
        </p:sp>
        <p:sp>
          <p:nvSpPr>
            <p:cNvPr id="47137" name="Text Box 256"/>
            <p:cNvSpPr txBox="1">
              <a:spLocks noChangeArrowheads="1"/>
            </p:cNvSpPr>
            <p:nvPr/>
          </p:nvSpPr>
          <p:spPr bwMode="auto">
            <a:xfrm>
              <a:off x="4464" y="2256"/>
              <a:ext cx="672" cy="192"/>
            </a:xfrm>
            <a:prstGeom prst="rect">
              <a:avLst/>
            </a:prstGeom>
            <a:noFill/>
            <a:ln w="12700" algn="ctr">
              <a:noFill/>
              <a:miter lim="800000"/>
              <a:headEnd/>
              <a:tailEnd/>
            </a:ln>
          </p:spPr>
          <p:txBody>
            <a:bodyPr>
              <a:spAutoFit/>
            </a:bodyPr>
            <a:lstStyle/>
            <a:p>
              <a:r>
                <a:rPr lang="en-US" sz="1400"/>
                <a:t>HONV</a:t>
              </a:r>
            </a:p>
          </p:txBody>
        </p:sp>
        <p:sp>
          <p:nvSpPr>
            <p:cNvPr id="47138" name="Text Box 257"/>
            <p:cNvSpPr txBox="1">
              <a:spLocks noChangeArrowheads="1"/>
            </p:cNvSpPr>
            <p:nvPr/>
          </p:nvSpPr>
          <p:spPr bwMode="auto">
            <a:xfrm>
              <a:off x="3840" y="2496"/>
              <a:ext cx="624" cy="192"/>
            </a:xfrm>
            <a:prstGeom prst="rect">
              <a:avLst/>
            </a:prstGeom>
            <a:noFill/>
            <a:ln w="12700" algn="ctr">
              <a:noFill/>
              <a:miter lim="800000"/>
              <a:headEnd/>
              <a:tailEnd/>
            </a:ln>
          </p:spPr>
          <p:txBody>
            <a:bodyPr>
              <a:spAutoFit/>
            </a:bodyPr>
            <a:lstStyle/>
            <a:p>
              <a:r>
                <a:rPr lang="en-US" sz="1400"/>
                <a:t>Tung</a:t>
              </a:r>
            </a:p>
          </p:txBody>
        </p:sp>
        <p:sp>
          <p:nvSpPr>
            <p:cNvPr id="47139" name="Text Box 258"/>
            <p:cNvSpPr txBox="1">
              <a:spLocks noChangeArrowheads="1"/>
            </p:cNvSpPr>
            <p:nvPr/>
          </p:nvSpPr>
          <p:spPr bwMode="auto">
            <a:xfrm>
              <a:off x="4464" y="2496"/>
              <a:ext cx="672" cy="192"/>
            </a:xfrm>
            <a:prstGeom prst="rect">
              <a:avLst/>
            </a:prstGeom>
            <a:noFill/>
            <a:ln w="12700" algn="ctr">
              <a:noFill/>
              <a:miter lim="800000"/>
              <a:headEnd/>
              <a:tailEnd/>
            </a:ln>
          </p:spPr>
          <p:txBody>
            <a:bodyPr>
              <a:spAutoFit/>
            </a:bodyPr>
            <a:lstStyle/>
            <a:p>
              <a:r>
                <a:rPr lang="en-US" sz="1400"/>
                <a:t>Nguyen</a:t>
              </a:r>
            </a:p>
          </p:txBody>
        </p:sp>
        <p:sp>
          <p:nvSpPr>
            <p:cNvPr id="47140" name="Text Box 259"/>
            <p:cNvSpPr txBox="1">
              <a:spLocks noChangeArrowheads="1"/>
            </p:cNvSpPr>
            <p:nvPr/>
          </p:nvSpPr>
          <p:spPr bwMode="auto">
            <a:xfrm>
              <a:off x="3840" y="2688"/>
              <a:ext cx="624" cy="192"/>
            </a:xfrm>
            <a:prstGeom prst="rect">
              <a:avLst/>
            </a:prstGeom>
            <a:noFill/>
            <a:ln w="12700" algn="ctr">
              <a:noFill/>
              <a:miter lim="800000"/>
              <a:headEnd/>
              <a:tailEnd/>
            </a:ln>
          </p:spPr>
          <p:txBody>
            <a:bodyPr>
              <a:spAutoFit/>
            </a:bodyPr>
            <a:lstStyle/>
            <a:p>
              <a:r>
                <a:rPr lang="en-US" sz="1400"/>
                <a:t>Hung</a:t>
              </a:r>
            </a:p>
          </p:txBody>
        </p:sp>
        <p:sp>
          <p:nvSpPr>
            <p:cNvPr id="47141" name="Text Box 260"/>
            <p:cNvSpPr txBox="1">
              <a:spLocks noChangeArrowheads="1"/>
            </p:cNvSpPr>
            <p:nvPr/>
          </p:nvSpPr>
          <p:spPr bwMode="auto">
            <a:xfrm>
              <a:off x="4464" y="2688"/>
              <a:ext cx="672" cy="192"/>
            </a:xfrm>
            <a:prstGeom prst="rect">
              <a:avLst/>
            </a:prstGeom>
            <a:noFill/>
            <a:ln w="12700" algn="ctr">
              <a:noFill/>
              <a:miter lim="800000"/>
              <a:headEnd/>
              <a:tailEnd/>
            </a:ln>
          </p:spPr>
          <p:txBody>
            <a:bodyPr>
              <a:spAutoFit/>
            </a:bodyPr>
            <a:lstStyle/>
            <a:p>
              <a:r>
                <a:rPr lang="en-US" sz="1400"/>
                <a:t>Nguyen</a:t>
              </a:r>
            </a:p>
          </p:txBody>
        </p:sp>
        <p:sp>
          <p:nvSpPr>
            <p:cNvPr id="47142" name="Text Box 261"/>
            <p:cNvSpPr txBox="1">
              <a:spLocks noChangeArrowheads="1"/>
            </p:cNvSpPr>
            <p:nvPr/>
          </p:nvSpPr>
          <p:spPr bwMode="auto">
            <a:xfrm>
              <a:off x="3120" y="2496"/>
              <a:ext cx="720" cy="192"/>
            </a:xfrm>
            <a:prstGeom prst="rect">
              <a:avLst/>
            </a:prstGeom>
            <a:noFill/>
            <a:ln w="12700" algn="ctr">
              <a:noFill/>
              <a:miter lim="800000"/>
              <a:headEnd/>
              <a:tailEnd/>
            </a:ln>
          </p:spPr>
          <p:txBody>
            <a:bodyPr>
              <a:spAutoFit/>
            </a:bodyPr>
            <a:lstStyle/>
            <a:p>
              <a:r>
                <a:rPr lang="en-US" sz="1400"/>
                <a:t>333445555</a:t>
              </a:r>
            </a:p>
          </p:txBody>
        </p:sp>
        <p:sp>
          <p:nvSpPr>
            <p:cNvPr id="47143" name="Text Box 262"/>
            <p:cNvSpPr txBox="1">
              <a:spLocks noChangeArrowheads="1"/>
            </p:cNvSpPr>
            <p:nvPr/>
          </p:nvSpPr>
          <p:spPr bwMode="auto">
            <a:xfrm>
              <a:off x="3120" y="2688"/>
              <a:ext cx="720" cy="192"/>
            </a:xfrm>
            <a:prstGeom prst="rect">
              <a:avLst/>
            </a:prstGeom>
            <a:noFill/>
            <a:ln w="12700" algn="ctr">
              <a:noFill/>
              <a:miter lim="800000"/>
              <a:headEnd/>
              <a:tailEnd/>
            </a:ln>
          </p:spPr>
          <p:txBody>
            <a:bodyPr>
              <a:spAutoFit/>
            </a:bodyPr>
            <a:lstStyle/>
            <a:p>
              <a:r>
                <a:rPr lang="en-US" sz="1400"/>
                <a:t>987987987</a:t>
              </a:r>
            </a:p>
          </p:txBody>
        </p:sp>
        <p:sp>
          <p:nvSpPr>
            <p:cNvPr id="47144" name="Text Box 263"/>
            <p:cNvSpPr txBox="1">
              <a:spLocks noChangeArrowheads="1"/>
            </p:cNvSpPr>
            <p:nvPr/>
          </p:nvSpPr>
          <p:spPr bwMode="auto">
            <a:xfrm>
              <a:off x="3120" y="2880"/>
              <a:ext cx="720" cy="192"/>
            </a:xfrm>
            <a:prstGeom prst="rect">
              <a:avLst/>
            </a:prstGeom>
            <a:noFill/>
            <a:ln w="12700" algn="ctr">
              <a:noFill/>
              <a:miter lim="800000"/>
              <a:headEnd/>
              <a:tailEnd/>
            </a:ln>
          </p:spPr>
          <p:txBody>
            <a:bodyPr>
              <a:spAutoFit/>
            </a:bodyPr>
            <a:lstStyle/>
            <a:p>
              <a:r>
                <a:rPr lang="en-US" sz="1400"/>
                <a:t>888665555</a:t>
              </a:r>
            </a:p>
          </p:txBody>
        </p:sp>
        <p:sp>
          <p:nvSpPr>
            <p:cNvPr id="47145" name="Text Box 264"/>
            <p:cNvSpPr txBox="1">
              <a:spLocks noChangeArrowheads="1"/>
            </p:cNvSpPr>
            <p:nvPr/>
          </p:nvSpPr>
          <p:spPr bwMode="auto">
            <a:xfrm>
              <a:off x="3120" y="2256"/>
              <a:ext cx="720" cy="192"/>
            </a:xfrm>
            <a:prstGeom prst="rect">
              <a:avLst/>
            </a:prstGeom>
            <a:noFill/>
            <a:ln w="12700" algn="ctr">
              <a:noFill/>
              <a:miter lim="800000"/>
              <a:headEnd/>
              <a:tailEnd/>
            </a:ln>
          </p:spPr>
          <p:txBody>
            <a:bodyPr>
              <a:spAutoFit/>
            </a:bodyPr>
            <a:lstStyle/>
            <a:p>
              <a:r>
                <a:rPr lang="en-US" sz="1400"/>
                <a:t>MANV</a:t>
              </a:r>
            </a:p>
          </p:txBody>
        </p:sp>
        <p:sp>
          <p:nvSpPr>
            <p:cNvPr id="47146" name="Line 265"/>
            <p:cNvSpPr>
              <a:spLocks noChangeShapeType="1"/>
            </p:cNvSpPr>
            <p:nvPr/>
          </p:nvSpPr>
          <p:spPr bwMode="auto">
            <a:xfrm>
              <a:off x="3120"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47" name="Line 266"/>
            <p:cNvSpPr>
              <a:spLocks noChangeShapeType="1"/>
            </p:cNvSpPr>
            <p:nvPr/>
          </p:nvSpPr>
          <p:spPr bwMode="auto">
            <a:xfrm>
              <a:off x="3840"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48" name="Line 267"/>
            <p:cNvSpPr>
              <a:spLocks noChangeShapeType="1"/>
            </p:cNvSpPr>
            <p:nvPr/>
          </p:nvSpPr>
          <p:spPr bwMode="auto">
            <a:xfrm>
              <a:off x="4464" y="2256"/>
              <a:ext cx="0" cy="864"/>
            </a:xfrm>
            <a:prstGeom prst="line">
              <a:avLst/>
            </a:prstGeom>
            <a:noFill/>
            <a:ln w="12700">
              <a:solidFill>
                <a:schemeClr val="tx1"/>
              </a:solidFill>
              <a:round/>
              <a:headEnd/>
              <a:tailEnd/>
            </a:ln>
          </p:spPr>
          <p:txBody>
            <a:bodyPr wrap="none" anchor="ctr">
              <a:spAutoFit/>
            </a:bodyPr>
            <a:lstStyle/>
            <a:p>
              <a:endParaRPr lang="vi-VN"/>
            </a:p>
          </p:txBody>
        </p:sp>
        <p:sp>
          <p:nvSpPr>
            <p:cNvPr id="47149" name="Text Box 268"/>
            <p:cNvSpPr txBox="1">
              <a:spLocks noChangeArrowheads="1"/>
            </p:cNvSpPr>
            <p:nvPr/>
          </p:nvSpPr>
          <p:spPr bwMode="auto">
            <a:xfrm>
              <a:off x="3840" y="2880"/>
              <a:ext cx="624" cy="192"/>
            </a:xfrm>
            <a:prstGeom prst="rect">
              <a:avLst/>
            </a:prstGeom>
            <a:noFill/>
            <a:ln w="12700" algn="ctr">
              <a:noFill/>
              <a:miter lim="800000"/>
              <a:headEnd/>
              <a:tailEnd/>
            </a:ln>
          </p:spPr>
          <p:txBody>
            <a:bodyPr>
              <a:spAutoFit/>
            </a:bodyPr>
            <a:lstStyle/>
            <a:p>
              <a:r>
                <a:rPr lang="en-US" sz="1400"/>
                <a:t>Vinh</a:t>
              </a:r>
            </a:p>
          </p:txBody>
        </p:sp>
        <p:sp>
          <p:nvSpPr>
            <p:cNvPr id="47150" name="Text Box 269"/>
            <p:cNvSpPr txBox="1">
              <a:spLocks noChangeArrowheads="1"/>
            </p:cNvSpPr>
            <p:nvPr/>
          </p:nvSpPr>
          <p:spPr bwMode="auto">
            <a:xfrm>
              <a:off x="4464" y="2880"/>
              <a:ext cx="672" cy="192"/>
            </a:xfrm>
            <a:prstGeom prst="rect">
              <a:avLst/>
            </a:prstGeom>
            <a:noFill/>
            <a:ln w="12700" algn="ctr">
              <a:noFill/>
              <a:miter lim="800000"/>
              <a:headEnd/>
              <a:tailEnd/>
            </a:ln>
          </p:spPr>
          <p:txBody>
            <a:bodyPr>
              <a:spAutoFit/>
            </a:bodyPr>
            <a:lstStyle/>
            <a:p>
              <a:r>
                <a:rPr lang="en-US" sz="1400"/>
                <a:t>Pham</a:t>
              </a:r>
            </a:p>
          </p:txBody>
        </p:sp>
        <p:sp>
          <p:nvSpPr>
            <p:cNvPr id="47151" name="Text Box 270"/>
            <p:cNvSpPr txBox="1">
              <a:spLocks noChangeArrowheads="1"/>
            </p:cNvSpPr>
            <p:nvPr/>
          </p:nvSpPr>
          <p:spPr bwMode="auto">
            <a:xfrm>
              <a:off x="5088" y="2496"/>
              <a:ext cx="336" cy="192"/>
            </a:xfrm>
            <a:prstGeom prst="rect">
              <a:avLst/>
            </a:prstGeom>
            <a:noFill/>
            <a:ln w="12700" algn="ctr">
              <a:noFill/>
              <a:miter lim="800000"/>
              <a:headEnd/>
              <a:tailEnd/>
            </a:ln>
          </p:spPr>
          <p:txBody>
            <a:bodyPr>
              <a:spAutoFit/>
            </a:bodyPr>
            <a:lstStyle/>
            <a:p>
              <a:r>
                <a:rPr lang="en-US" sz="1400"/>
                <a:t>…</a:t>
              </a:r>
            </a:p>
          </p:txBody>
        </p:sp>
        <p:sp>
          <p:nvSpPr>
            <p:cNvPr id="47152" name="Text Box 271"/>
            <p:cNvSpPr txBox="1">
              <a:spLocks noChangeArrowheads="1"/>
            </p:cNvSpPr>
            <p:nvPr/>
          </p:nvSpPr>
          <p:spPr bwMode="auto">
            <a:xfrm>
              <a:off x="5088" y="2256"/>
              <a:ext cx="336" cy="192"/>
            </a:xfrm>
            <a:prstGeom prst="rect">
              <a:avLst/>
            </a:prstGeom>
            <a:noFill/>
            <a:ln w="12700" algn="ctr">
              <a:noFill/>
              <a:miter lim="800000"/>
              <a:headEnd/>
              <a:tailEnd/>
            </a:ln>
          </p:spPr>
          <p:txBody>
            <a:bodyPr>
              <a:spAutoFit/>
            </a:bodyPr>
            <a:lstStyle/>
            <a:p>
              <a:r>
                <a:rPr lang="en-US" sz="1400"/>
                <a:t>…</a:t>
              </a:r>
            </a:p>
          </p:txBody>
        </p:sp>
        <p:sp>
          <p:nvSpPr>
            <p:cNvPr id="47153" name="Text Box 272"/>
            <p:cNvSpPr txBox="1">
              <a:spLocks noChangeArrowheads="1"/>
            </p:cNvSpPr>
            <p:nvPr/>
          </p:nvSpPr>
          <p:spPr bwMode="auto">
            <a:xfrm>
              <a:off x="5088" y="2688"/>
              <a:ext cx="336" cy="192"/>
            </a:xfrm>
            <a:prstGeom prst="rect">
              <a:avLst/>
            </a:prstGeom>
            <a:noFill/>
            <a:ln w="12700" algn="ctr">
              <a:noFill/>
              <a:miter lim="800000"/>
              <a:headEnd/>
              <a:tailEnd/>
            </a:ln>
          </p:spPr>
          <p:txBody>
            <a:bodyPr>
              <a:spAutoFit/>
            </a:bodyPr>
            <a:lstStyle/>
            <a:p>
              <a:r>
                <a:rPr lang="en-US" sz="1400"/>
                <a:t>…</a:t>
              </a:r>
            </a:p>
          </p:txBody>
        </p:sp>
        <p:sp>
          <p:nvSpPr>
            <p:cNvPr id="47154" name="Text Box 273"/>
            <p:cNvSpPr txBox="1">
              <a:spLocks noChangeArrowheads="1"/>
            </p:cNvSpPr>
            <p:nvPr/>
          </p:nvSpPr>
          <p:spPr bwMode="auto">
            <a:xfrm>
              <a:off x="5088" y="2880"/>
              <a:ext cx="336" cy="192"/>
            </a:xfrm>
            <a:prstGeom prst="rect">
              <a:avLst/>
            </a:prstGeom>
            <a:noFill/>
            <a:ln w="12700" algn="ctr">
              <a:noFill/>
              <a:miter lim="800000"/>
              <a:headEnd/>
              <a:tailEnd/>
            </a:ln>
          </p:spPr>
          <p:txBody>
            <a:bodyPr>
              <a:spAutoFit/>
            </a:bodyPr>
            <a:lstStyle/>
            <a:p>
              <a:r>
                <a:rPr lang="en-US" sz="1400"/>
                <a:t>…</a:t>
              </a:r>
            </a:p>
          </p:txBody>
        </p:sp>
      </p:grpSp>
      <p:sp>
        <p:nvSpPr>
          <p:cNvPr id="458002" name="Text Box 274"/>
          <p:cNvSpPr txBox="1">
            <a:spLocks noChangeArrowheads="1"/>
          </p:cNvSpPr>
          <p:nvPr/>
        </p:nvSpPr>
        <p:spPr bwMode="auto">
          <a:xfrm>
            <a:off x="1066800" y="5562600"/>
            <a:ext cx="5867400" cy="701675"/>
          </a:xfrm>
          <a:prstGeom prst="rect">
            <a:avLst/>
          </a:prstGeom>
          <a:noFill/>
          <a:ln w="12700" algn="ctr">
            <a:noFill/>
            <a:miter lim="800000"/>
            <a:headEnd/>
            <a:tailEnd/>
          </a:ln>
        </p:spPr>
        <p:txBody>
          <a:bodyPr>
            <a:spAutoFit/>
          </a:bodyPr>
          <a:lstStyle/>
          <a:p>
            <a:pPr algn="l"/>
            <a:r>
              <a:rPr lang="en-US" sz="4000">
                <a:solidFill>
                  <a:srgbClr val="FF3333"/>
                </a:solidFill>
                <a:sym typeface="Symbol" pitchFamily="18" charset="2"/>
              </a:rPr>
              <a:t></a:t>
            </a:r>
            <a:r>
              <a:rPr lang="en-US" sz="2200" baseline="-25000">
                <a:solidFill>
                  <a:srgbClr val="FF3333"/>
                </a:solidFill>
                <a:sym typeface="Symbol" pitchFamily="18" charset="2"/>
              </a:rPr>
              <a:t>TRPHG=MANV </a:t>
            </a:r>
            <a:r>
              <a:rPr lang="en-US" sz="2200">
                <a:solidFill>
                  <a:srgbClr val="FF3333"/>
                </a:solidFill>
                <a:sym typeface="Symbol" pitchFamily="18" charset="2"/>
              </a:rPr>
              <a:t>(PHONGBAN </a:t>
            </a:r>
            <a:r>
              <a:rPr lang="en-US" sz="2200" b="1">
                <a:solidFill>
                  <a:srgbClr val="FF3333"/>
                </a:solidFill>
                <a:sym typeface="Symbol" pitchFamily="18" charset="2"/>
              </a:rPr>
              <a:t></a:t>
            </a:r>
            <a:r>
              <a:rPr lang="en-US" sz="2200">
                <a:solidFill>
                  <a:srgbClr val="FF3333"/>
                </a:solidFill>
                <a:sym typeface="Symbol" pitchFamily="18" charset="2"/>
              </a:rPr>
              <a:t> NHANVIEN)</a:t>
            </a:r>
          </a:p>
        </p:txBody>
      </p:sp>
      <p:sp>
        <p:nvSpPr>
          <p:cNvPr id="121" name="Footer Placeholder 120"/>
          <p:cNvSpPr>
            <a:spLocks noGrp="1"/>
          </p:cNvSpPr>
          <p:nvPr>
            <p:ph type="ftr" sz="quarter" idx="11"/>
          </p:nvPr>
        </p:nvSpPr>
        <p:spPr/>
        <p:txBody>
          <a:bodyPr/>
          <a:lstStyle/>
          <a:p>
            <a:pPr>
              <a:defRPr/>
            </a:pPr>
            <a:r>
              <a:rPr lang="en-US" altLang="en-US"/>
              <a:t>Khoa CNTT</a:t>
            </a:r>
          </a:p>
        </p:txBody>
      </p:sp>
      <p:grpSp>
        <p:nvGrpSpPr>
          <p:cNvPr id="122" name="Group 86"/>
          <p:cNvGrpSpPr/>
          <p:nvPr/>
        </p:nvGrpSpPr>
        <p:grpSpPr>
          <a:xfrm>
            <a:off x="0" y="152400"/>
            <a:ext cx="9144000" cy="533399"/>
            <a:chOff x="0" y="152400"/>
            <a:chExt cx="9144000" cy="533399"/>
          </a:xfrm>
        </p:grpSpPr>
        <p:pic>
          <p:nvPicPr>
            <p:cNvPr id="12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4" name="TextBox 12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5" name="TextBox 12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pSp>
        <p:nvGrpSpPr>
          <p:cNvPr id="126" name="Group 231"/>
          <p:cNvGrpSpPr>
            <a:grpSpLocks/>
          </p:cNvGrpSpPr>
          <p:nvPr/>
        </p:nvGrpSpPr>
        <p:grpSpPr bwMode="auto">
          <a:xfrm>
            <a:off x="228600" y="4725474"/>
            <a:ext cx="8686800" cy="1675326"/>
            <a:chOff x="192" y="2976"/>
            <a:chExt cx="5424" cy="1229"/>
          </a:xfrm>
        </p:grpSpPr>
        <p:sp>
          <p:nvSpPr>
            <p:cNvPr id="127" name="Line 182"/>
            <p:cNvSpPr>
              <a:spLocks noChangeShapeType="1"/>
            </p:cNvSpPr>
            <p:nvPr/>
          </p:nvSpPr>
          <p:spPr bwMode="auto">
            <a:xfrm>
              <a:off x="192" y="3168"/>
              <a:ext cx="5424" cy="0"/>
            </a:xfrm>
            <a:prstGeom prst="line">
              <a:avLst/>
            </a:prstGeom>
            <a:noFill/>
            <a:ln w="12700">
              <a:solidFill>
                <a:schemeClr val="tx1"/>
              </a:solidFill>
              <a:round/>
              <a:headEnd/>
              <a:tailEnd/>
            </a:ln>
          </p:spPr>
          <p:txBody>
            <a:bodyPr anchor="ctr">
              <a:spAutoFit/>
            </a:bodyPr>
            <a:lstStyle/>
            <a:p>
              <a:endParaRPr lang="vi-VN"/>
            </a:p>
          </p:txBody>
        </p:sp>
        <p:sp>
          <p:nvSpPr>
            <p:cNvPr id="128" name="Line 183"/>
            <p:cNvSpPr>
              <a:spLocks noChangeShapeType="1"/>
            </p:cNvSpPr>
            <p:nvPr/>
          </p:nvSpPr>
          <p:spPr bwMode="auto">
            <a:xfrm>
              <a:off x="1536"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29" name="Text Box 184"/>
            <p:cNvSpPr txBox="1">
              <a:spLocks noChangeArrowheads="1"/>
            </p:cNvSpPr>
            <p:nvPr/>
          </p:nvSpPr>
          <p:spPr bwMode="auto">
            <a:xfrm>
              <a:off x="960" y="2976"/>
              <a:ext cx="576" cy="192"/>
            </a:xfrm>
            <a:prstGeom prst="rect">
              <a:avLst/>
            </a:prstGeom>
            <a:noFill/>
            <a:ln w="12700" algn="ctr">
              <a:noFill/>
              <a:miter lim="800000"/>
              <a:headEnd/>
              <a:tailEnd/>
            </a:ln>
          </p:spPr>
          <p:txBody>
            <a:bodyPr>
              <a:spAutoFit/>
            </a:bodyPr>
            <a:lstStyle/>
            <a:p>
              <a:r>
                <a:rPr lang="en-US" sz="1400"/>
                <a:t>TENNV</a:t>
              </a:r>
            </a:p>
          </p:txBody>
        </p:sp>
        <p:sp>
          <p:nvSpPr>
            <p:cNvPr id="130" name="Text Box 185"/>
            <p:cNvSpPr txBox="1">
              <a:spLocks noChangeArrowheads="1"/>
            </p:cNvSpPr>
            <p:nvPr/>
          </p:nvSpPr>
          <p:spPr bwMode="auto">
            <a:xfrm>
              <a:off x="1536" y="2976"/>
              <a:ext cx="672" cy="192"/>
            </a:xfrm>
            <a:prstGeom prst="rect">
              <a:avLst/>
            </a:prstGeom>
            <a:noFill/>
            <a:ln w="12700" algn="ctr">
              <a:noFill/>
              <a:miter lim="800000"/>
              <a:headEnd/>
              <a:tailEnd/>
            </a:ln>
          </p:spPr>
          <p:txBody>
            <a:bodyPr>
              <a:spAutoFit/>
            </a:bodyPr>
            <a:lstStyle/>
            <a:p>
              <a:r>
                <a:rPr lang="en-US" sz="1400"/>
                <a:t>HONV</a:t>
              </a:r>
            </a:p>
          </p:txBody>
        </p:sp>
        <p:sp>
          <p:nvSpPr>
            <p:cNvPr id="131" name="Line 186"/>
            <p:cNvSpPr>
              <a:spLocks noChangeShapeType="1"/>
            </p:cNvSpPr>
            <p:nvPr/>
          </p:nvSpPr>
          <p:spPr bwMode="auto">
            <a:xfrm>
              <a:off x="2208"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2" name="Text Box 187"/>
            <p:cNvSpPr txBox="1">
              <a:spLocks noChangeArrowheads="1"/>
            </p:cNvSpPr>
            <p:nvPr/>
          </p:nvSpPr>
          <p:spPr bwMode="auto">
            <a:xfrm>
              <a:off x="2208" y="2976"/>
              <a:ext cx="720" cy="192"/>
            </a:xfrm>
            <a:prstGeom prst="rect">
              <a:avLst/>
            </a:prstGeom>
            <a:noFill/>
            <a:ln w="12700" algn="ctr">
              <a:noFill/>
              <a:miter lim="800000"/>
              <a:headEnd/>
              <a:tailEnd/>
            </a:ln>
          </p:spPr>
          <p:txBody>
            <a:bodyPr>
              <a:spAutoFit/>
            </a:bodyPr>
            <a:lstStyle/>
            <a:p>
              <a:r>
                <a:rPr lang="en-US" sz="1400"/>
                <a:t>NS</a:t>
              </a:r>
            </a:p>
          </p:txBody>
        </p:sp>
        <p:sp>
          <p:nvSpPr>
            <p:cNvPr id="133" name="Line 188"/>
            <p:cNvSpPr>
              <a:spLocks noChangeShapeType="1"/>
            </p:cNvSpPr>
            <p:nvPr/>
          </p:nvSpPr>
          <p:spPr bwMode="auto">
            <a:xfrm>
              <a:off x="2928"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4" name="Text Box 189"/>
            <p:cNvSpPr txBox="1">
              <a:spLocks noChangeArrowheads="1"/>
            </p:cNvSpPr>
            <p:nvPr/>
          </p:nvSpPr>
          <p:spPr bwMode="auto">
            <a:xfrm>
              <a:off x="2928" y="2976"/>
              <a:ext cx="864" cy="192"/>
            </a:xfrm>
            <a:prstGeom prst="rect">
              <a:avLst/>
            </a:prstGeom>
            <a:noFill/>
            <a:ln w="12700" algn="ctr">
              <a:noFill/>
              <a:miter lim="800000"/>
              <a:headEnd/>
              <a:tailEnd/>
            </a:ln>
          </p:spPr>
          <p:txBody>
            <a:bodyPr>
              <a:spAutoFit/>
            </a:bodyPr>
            <a:lstStyle/>
            <a:p>
              <a:r>
                <a:rPr lang="en-US" sz="1400"/>
                <a:t>DCHI</a:t>
              </a:r>
            </a:p>
          </p:txBody>
        </p:sp>
        <p:sp>
          <p:nvSpPr>
            <p:cNvPr id="135" name="Line 190"/>
            <p:cNvSpPr>
              <a:spLocks noChangeShapeType="1"/>
            </p:cNvSpPr>
            <p:nvPr/>
          </p:nvSpPr>
          <p:spPr bwMode="auto">
            <a:xfrm>
              <a:off x="3792"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6" name="Text Box 191"/>
            <p:cNvSpPr txBox="1">
              <a:spLocks noChangeArrowheads="1"/>
            </p:cNvSpPr>
            <p:nvPr/>
          </p:nvSpPr>
          <p:spPr bwMode="auto">
            <a:xfrm>
              <a:off x="3792" y="2976"/>
              <a:ext cx="480" cy="192"/>
            </a:xfrm>
            <a:prstGeom prst="rect">
              <a:avLst/>
            </a:prstGeom>
            <a:noFill/>
            <a:ln w="12700" algn="ctr">
              <a:noFill/>
              <a:miter lim="800000"/>
              <a:headEnd/>
              <a:tailEnd/>
            </a:ln>
          </p:spPr>
          <p:txBody>
            <a:bodyPr>
              <a:spAutoFit/>
            </a:bodyPr>
            <a:lstStyle/>
            <a:p>
              <a:r>
                <a:rPr lang="en-US" sz="1400"/>
                <a:t>GT</a:t>
              </a:r>
            </a:p>
          </p:txBody>
        </p:sp>
        <p:sp>
          <p:nvSpPr>
            <p:cNvPr id="137" name="Line 192"/>
            <p:cNvSpPr>
              <a:spLocks noChangeShapeType="1"/>
            </p:cNvSpPr>
            <p:nvPr/>
          </p:nvSpPr>
          <p:spPr bwMode="auto">
            <a:xfrm>
              <a:off x="4272"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38" name="Text Box 193"/>
            <p:cNvSpPr txBox="1">
              <a:spLocks noChangeArrowheads="1"/>
            </p:cNvSpPr>
            <p:nvPr/>
          </p:nvSpPr>
          <p:spPr bwMode="auto">
            <a:xfrm>
              <a:off x="4272" y="2976"/>
              <a:ext cx="672" cy="192"/>
            </a:xfrm>
            <a:prstGeom prst="rect">
              <a:avLst/>
            </a:prstGeom>
            <a:noFill/>
            <a:ln w="12700" algn="ctr">
              <a:noFill/>
              <a:miter lim="800000"/>
              <a:headEnd/>
              <a:tailEnd/>
            </a:ln>
          </p:spPr>
          <p:txBody>
            <a:bodyPr>
              <a:spAutoFit/>
            </a:bodyPr>
            <a:lstStyle/>
            <a:p>
              <a:r>
                <a:rPr lang="en-US" sz="1400"/>
                <a:t>LUONG</a:t>
              </a:r>
            </a:p>
          </p:txBody>
        </p:sp>
        <p:sp>
          <p:nvSpPr>
            <p:cNvPr id="139" name="Line 194"/>
            <p:cNvSpPr>
              <a:spLocks noChangeShapeType="1"/>
            </p:cNvSpPr>
            <p:nvPr/>
          </p:nvSpPr>
          <p:spPr bwMode="auto">
            <a:xfrm>
              <a:off x="4944"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40" name="Text Box 195"/>
            <p:cNvSpPr txBox="1">
              <a:spLocks noChangeArrowheads="1"/>
            </p:cNvSpPr>
            <p:nvPr/>
          </p:nvSpPr>
          <p:spPr bwMode="auto">
            <a:xfrm>
              <a:off x="4944" y="2976"/>
              <a:ext cx="672" cy="192"/>
            </a:xfrm>
            <a:prstGeom prst="rect">
              <a:avLst/>
            </a:prstGeom>
            <a:noFill/>
            <a:ln w="12700" algn="ctr">
              <a:noFill/>
              <a:miter lim="800000"/>
              <a:headEnd/>
              <a:tailEnd/>
            </a:ln>
          </p:spPr>
          <p:txBody>
            <a:bodyPr>
              <a:spAutoFit/>
            </a:bodyPr>
            <a:lstStyle/>
            <a:p>
              <a:r>
                <a:rPr lang="en-US" sz="1400"/>
                <a:t>PHG</a:t>
              </a:r>
            </a:p>
          </p:txBody>
        </p:sp>
        <p:sp>
          <p:nvSpPr>
            <p:cNvPr id="141" name="Text Box 196"/>
            <p:cNvSpPr txBox="1">
              <a:spLocks noChangeArrowheads="1"/>
            </p:cNvSpPr>
            <p:nvPr/>
          </p:nvSpPr>
          <p:spPr bwMode="auto">
            <a:xfrm>
              <a:off x="912" y="3216"/>
              <a:ext cx="624" cy="192"/>
            </a:xfrm>
            <a:prstGeom prst="rect">
              <a:avLst/>
            </a:prstGeom>
            <a:noFill/>
            <a:ln w="12700" algn="ctr">
              <a:noFill/>
              <a:miter lim="800000"/>
              <a:headEnd/>
              <a:tailEnd/>
            </a:ln>
          </p:spPr>
          <p:txBody>
            <a:bodyPr>
              <a:spAutoFit/>
            </a:bodyPr>
            <a:lstStyle/>
            <a:p>
              <a:r>
                <a:rPr lang="en-US" sz="1400"/>
                <a:t>Tung</a:t>
              </a:r>
            </a:p>
          </p:txBody>
        </p:sp>
        <p:sp>
          <p:nvSpPr>
            <p:cNvPr id="142" name="Text Box 197"/>
            <p:cNvSpPr txBox="1">
              <a:spLocks noChangeArrowheads="1"/>
            </p:cNvSpPr>
            <p:nvPr/>
          </p:nvSpPr>
          <p:spPr bwMode="auto">
            <a:xfrm>
              <a:off x="1536" y="3216"/>
              <a:ext cx="672" cy="192"/>
            </a:xfrm>
            <a:prstGeom prst="rect">
              <a:avLst/>
            </a:prstGeom>
            <a:noFill/>
            <a:ln w="12700" algn="ctr">
              <a:noFill/>
              <a:miter lim="800000"/>
              <a:headEnd/>
              <a:tailEnd/>
            </a:ln>
          </p:spPr>
          <p:txBody>
            <a:bodyPr>
              <a:spAutoFit/>
            </a:bodyPr>
            <a:lstStyle/>
            <a:p>
              <a:r>
                <a:rPr lang="en-US" sz="1400"/>
                <a:t>Nguyen</a:t>
              </a:r>
            </a:p>
          </p:txBody>
        </p:sp>
        <p:sp>
          <p:nvSpPr>
            <p:cNvPr id="143" name="Text Box 198"/>
            <p:cNvSpPr txBox="1">
              <a:spLocks noChangeArrowheads="1"/>
            </p:cNvSpPr>
            <p:nvPr/>
          </p:nvSpPr>
          <p:spPr bwMode="auto">
            <a:xfrm>
              <a:off x="2208" y="3216"/>
              <a:ext cx="720" cy="192"/>
            </a:xfrm>
            <a:prstGeom prst="rect">
              <a:avLst/>
            </a:prstGeom>
            <a:noFill/>
            <a:ln w="12700" algn="ctr">
              <a:noFill/>
              <a:miter lim="800000"/>
              <a:headEnd/>
              <a:tailEnd/>
            </a:ln>
          </p:spPr>
          <p:txBody>
            <a:bodyPr>
              <a:spAutoFit/>
            </a:bodyPr>
            <a:lstStyle/>
            <a:p>
              <a:r>
                <a:rPr lang="en-US" sz="1400"/>
                <a:t>12/08/1955</a:t>
              </a:r>
            </a:p>
          </p:txBody>
        </p:sp>
        <p:sp>
          <p:nvSpPr>
            <p:cNvPr id="144" name="Text Box 199"/>
            <p:cNvSpPr txBox="1">
              <a:spLocks noChangeArrowheads="1"/>
            </p:cNvSpPr>
            <p:nvPr/>
          </p:nvSpPr>
          <p:spPr bwMode="auto">
            <a:xfrm>
              <a:off x="2928" y="3216"/>
              <a:ext cx="864" cy="192"/>
            </a:xfrm>
            <a:prstGeom prst="rect">
              <a:avLst/>
            </a:prstGeom>
            <a:noFill/>
            <a:ln w="12700" algn="ctr">
              <a:noFill/>
              <a:miter lim="800000"/>
              <a:headEnd/>
              <a:tailEnd/>
            </a:ln>
          </p:spPr>
          <p:txBody>
            <a:bodyPr>
              <a:spAutoFit/>
            </a:bodyPr>
            <a:lstStyle/>
            <a:p>
              <a:r>
                <a:rPr lang="en-US" sz="1400"/>
                <a:t>638 NVC Q5</a:t>
              </a:r>
            </a:p>
          </p:txBody>
        </p:sp>
        <p:sp>
          <p:nvSpPr>
            <p:cNvPr id="145" name="Text Box 200"/>
            <p:cNvSpPr txBox="1">
              <a:spLocks noChangeArrowheads="1"/>
            </p:cNvSpPr>
            <p:nvPr/>
          </p:nvSpPr>
          <p:spPr bwMode="auto">
            <a:xfrm>
              <a:off x="3792" y="3216"/>
              <a:ext cx="480" cy="192"/>
            </a:xfrm>
            <a:prstGeom prst="rect">
              <a:avLst/>
            </a:prstGeom>
            <a:noFill/>
            <a:ln w="12700" algn="ctr">
              <a:noFill/>
              <a:miter lim="800000"/>
              <a:headEnd/>
              <a:tailEnd/>
            </a:ln>
          </p:spPr>
          <p:txBody>
            <a:bodyPr>
              <a:spAutoFit/>
            </a:bodyPr>
            <a:lstStyle/>
            <a:p>
              <a:r>
                <a:rPr lang="en-US" sz="1400"/>
                <a:t>Nam</a:t>
              </a:r>
            </a:p>
          </p:txBody>
        </p:sp>
        <p:sp>
          <p:nvSpPr>
            <p:cNvPr id="146" name="Text Box 201"/>
            <p:cNvSpPr txBox="1">
              <a:spLocks noChangeArrowheads="1"/>
            </p:cNvSpPr>
            <p:nvPr/>
          </p:nvSpPr>
          <p:spPr bwMode="auto">
            <a:xfrm>
              <a:off x="4272" y="3216"/>
              <a:ext cx="672" cy="192"/>
            </a:xfrm>
            <a:prstGeom prst="rect">
              <a:avLst/>
            </a:prstGeom>
            <a:noFill/>
            <a:ln w="12700" algn="ctr">
              <a:noFill/>
              <a:miter lim="800000"/>
              <a:headEnd/>
              <a:tailEnd/>
            </a:ln>
          </p:spPr>
          <p:txBody>
            <a:bodyPr>
              <a:spAutoFit/>
            </a:bodyPr>
            <a:lstStyle/>
            <a:p>
              <a:r>
                <a:rPr lang="en-US" sz="1400"/>
                <a:t>40000</a:t>
              </a:r>
            </a:p>
          </p:txBody>
        </p:sp>
        <p:sp>
          <p:nvSpPr>
            <p:cNvPr id="147" name="Text Box 202"/>
            <p:cNvSpPr txBox="1">
              <a:spLocks noChangeArrowheads="1"/>
            </p:cNvSpPr>
            <p:nvPr/>
          </p:nvSpPr>
          <p:spPr bwMode="auto">
            <a:xfrm>
              <a:off x="4944" y="3216"/>
              <a:ext cx="672" cy="192"/>
            </a:xfrm>
            <a:prstGeom prst="rect">
              <a:avLst/>
            </a:prstGeom>
            <a:noFill/>
            <a:ln w="12700" algn="ctr">
              <a:noFill/>
              <a:miter lim="800000"/>
              <a:headEnd/>
              <a:tailEnd/>
            </a:ln>
          </p:spPr>
          <p:txBody>
            <a:bodyPr>
              <a:spAutoFit/>
            </a:bodyPr>
            <a:lstStyle/>
            <a:p>
              <a:r>
                <a:rPr lang="en-US" sz="1400"/>
                <a:t>5</a:t>
              </a:r>
            </a:p>
          </p:txBody>
        </p:sp>
        <p:sp>
          <p:nvSpPr>
            <p:cNvPr id="148" name="Text Box 203"/>
            <p:cNvSpPr txBox="1">
              <a:spLocks noChangeArrowheads="1"/>
            </p:cNvSpPr>
            <p:nvPr/>
          </p:nvSpPr>
          <p:spPr bwMode="auto">
            <a:xfrm>
              <a:off x="912" y="3408"/>
              <a:ext cx="624" cy="192"/>
            </a:xfrm>
            <a:prstGeom prst="rect">
              <a:avLst/>
            </a:prstGeom>
            <a:noFill/>
            <a:ln w="12700" algn="ctr">
              <a:noFill/>
              <a:miter lim="800000"/>
              <a:headEnd/>
              <a:tailEnd/>
            </a:ln>
          </p:spPr>
          <p:txBody>
            <a:bodyPr>
              <a:spAutoFit/>
            </a:bodyPr>
            <a:lstStyle/>
            <a:p>
              <a:r>
                <a:rPr lang="en-US" sz="1400"/>
                <a:t>Hang</a:t>
              </a:r>
            </a:p>
          </p:txBody>
        </p:sp>
        <p:sp>
          <p:nvSpPr>
            <p:cNvPr id="149" name="Text Box 204"/>
            <p:cNvSpPr txBox="1">
              <a:spLocks noChangeArrowheads="1"/>
            </p:cNvSpPr>
            <p:nvPr/>
          </p:nvSpPr>
          <p:spPr bwMode="auto">
            <a:xfrm>
              <a:off x="1536" y="3408"/>
              <a:ext cx="672" cy="192"/>
            </a:xfrm>
            <a:prstGeom prst="rect">
              <a:avLst/>
            </a:prstGeom>
            <a:noFill/>
            <a:ln w="12700" algn="ctr">
              <a:noFill/>
              <a:miter lim="800000"/>
              <a:headEnd/>
              <a:tailEnd/>
            </a:ln>
          </p:spPr>
          <p:txBody>
            <a:bodyPr>
              <a:spAutoFit/>
            </a:bodyPr>
            <a:lstStyle/>
            <a:p>
              <a:r>
                <a:rPr lang="en-US" sz="1400"/>
                <a:t>Bui</a:t>
              </a:r>
            </a:p>
          </p:txBody>
        </p:sp>
        <p:sp>
          <p:nvSpPr>
            <p:cNvPr id="150" name="Text Box 205"/>
            <p:cNvSpPr txBox="1">
              <a:spLocks noChangeArrowheads="1"/>
            </p:cNvSpPr>
            <p:nvPr/>
          </p:nvSpPr>
          <p:spPr bwMode="auto">
            <a:xfrm>
              <a:off x="2208" y="3408"/>
              <a:ext cx="720" cy="192"/>
            </a:xfrm>
            <a:prstGeom prst="rect">
              <a:avLst/>
            </a:prstGeom>
            <a:noFill/>
            <a:ln w="12700" algn="ctr">
              <a:noFill/>
              <a:miter lim="800000"/>
              <a:headEnd/>
              <a:tailEnd/>
            </a:ln>
          </p:spPr>
          <p:txBody>
            <a:bodyPr>
              <a:spAutoFit/>
            </a:bodyPr>
            <a:lstStyle/>
            <a:p>
              <a:r>
                <a:rPr lang="en-US" sz="1400"/>
                <a:t>07/19/1968</a:t>
              </a:r>
            </a:p>
          </p:txBody>
        </p:sp>
        <p:sp>
          <p:nvSpPr>
            <p:cNvPr id="151" name="Text Box 206"/>
            <p:cNvSpPr txBox="1">
              <a:spLocks noChangeArrowheads="1"/>
            </p:cNvSpPr>
            <p:nvPr/>
          </p:nvSpPr>
          <p:spPr bwMode="auto">
            <a:xfrm>
              <a:off x="2928" y="3408"/>
              <a:ext cx="864" cy="192"/>
            </a:xfrm>
            <a:prstGeom prst="rect">
              <a:avLst/>
            </a:prstGeom>
            <a:noFill/>
            <a:ln w="12700" algn="ctr">
              <a:noFill/>
              <a:miter lim="800000"/>
              <a:headEnd/>
              <a:tailEnd/>
            </a:ln>
          </p:spPr>
          <p:txBody>
            <a:bodyPr>
              <a:spAutoFit/>
            </a:bodyPr>
            <a:lstStyle/>
            <a:p>
              <a:r>
                <a:rPr lang="en-US" sz="1400"/>
                <a:t>332 NTH Q1</a:t>
              </a:r>
            </a:p>
          </p:txBody>
        </p:sp>
        <p:sp>
          <p:nvSpPr>
            <p:cNvPr id="152" name="Text Box 207"/>
            <p:cNvSpPr txBox="1">
              <a:spLocks noChangeArrowheads="1"/>
            </p:cNvSpPr>
            <p:nvPr/>
          </p:nvSpPr>
          <p:spPr bwMode="auto">
            <a:xfrm>
              <a:off x="3792" y="3408"/>
              <a:ext cx="480" cy="192"/>
            </a:xfrm>
            <a:prstGeom prst="rect">
              <a:avLst/>
            </a:prstGeom>
            <a:noFill/>
            <a:ln w="12700" algn="ctr">
              <a:noFill/>
              <a:miter lim="800000"/>
              <a:headEnd/>
              <a:tailEnd/>
            </a:ln>
          </p:spPr>
          <p:txBody>
            <a:bodyPr>
              <a:spAutoFit/>
            </a:bodyPr>
            <a:lstStyle/>
            <a:p>
              <a:r>
                <a:rPr lang="en-US" sz="1400"/>
                <a:t>Nu</a:t>
              </a:r>
            </a:p>
          </p:txBody>
        </p:sp>
        <p:sp>
          <p:nvSpPr>
            <p:cNvPr id="153" name="Text Box 208"/>
            <p:cNvSpPr txBox="1">
              <a:spLocks noChangeArrowheads="1"/>
            </p:cNvSpPr>
            <p:nvPr/>
          </p:nvSpPr>
          <p:spPr bwMode="auto">
            <a:xfrm>
              <a:off x="4272" y="3408"/>
              <a:ext cx="672" cy="192"/>
            </a:xfrm>
            <a:prstGeom prst="rect">
              <a:avLst/>
            </a:prstGeom>
            <a:noFill/>
            <a:ln w="12700" algn="ctr">
              <a:noFill/>
              <a:miter lim="800000"/>
              <a:headEnd/>
              <a:tailEnd/>
            </a:ln>
          </p:spPr>
          <p:txBody>
            <a:bodyPr>
              <a:spAutoFit/>
            </a:bodyPr>
            <a:lstStyle/>
            <a:p>
              <a:r>
                <a:rPr lang="en-US" sz="1400"/>
                <a:t>25000</a:t>
              </a:r>
            </a:p>
          </p:txBody>
        </p:sp>
        <p:sp>
          <p:nvSpPr>
            <p:cNvPr id="154" name="Text Box 209"/>
            <p:cNvSpPr txBox="1">
              <a:spLocks noChangeArrowheads="1"/>
            </p:cNvSpPr>
            <p:nvPr/>
          </p:nvSpPr>
          <p:spPr bwMode="auto">
            <a:xfrm>
              <a:off x="4944" y="3408"/>
              <a:ext cx="672" cy="192"/>
            </a:xfrm>
            <a:prstGeom prst="rect">
              <a:avLst/>
            </a:prstGeom>
            <a:noFill/>
            <a:ln w="12700" algn="ctr">
              <a:noFill/>
              <a:miter lim="800000"/>
              <a:headEnd/>
              <a:tailEnd/>
            </a:ln>
          </p:spPr>
          <p:txBody>
            <a:bodyPr>
              <a:spAutoFit/>
            </a:bodyPr>
            <a:lstStyle/>
            <a:p>
              <a:r>
                <a:rPr lang="en-US" sz="1400"/>
                <a:t>4</a:t>
              </a:r>
            </a:p>
          </p:txBody>
        </p:sp>
        <p:sp>
          <p:nvSpPr>
            <p:cNvPr id="155" name="Text Box 210"/>
            <p:cNvSpPr txBox="1">
              <a:spLocks noChangeArrowheads="1"/>
            </p:cNvSpPr>
            <p:nvPr/>
          </p:nvSpPr>
          <p:spPr bwMode="auto">
            <a:xfrm>
              <a:off x="912" y="3600"/>
              <a:ext cx="624" cy="192"/>
            </a:xfrm>
            <a:prstGeom prst="rect">
              <a:avLst/>
            </a:prstGeom>
            <a:noFill/>
            <a:ln w="12700" algn="ctr">
              <a:noFill/>
              <a:miter lim="800000"/>
              <a:headEnd/>
              <a:tailEnd/>
            </a:ln>
          </p:spPr>
          <p:txBody>
            <a:bodyPr>
              <a:spAutoFit/>
            </a:bodyPr>
            <a:lstStyle/>
            <a:p>
              <a:r>
                <a:rPr lang="en-US" sz="1400"/>
                <a:t>Nhu</a:t>
              </a:r>
            </a:p>
          </p:txBody>
        </p:sp>
        <p:sp>
          <p:nvSpPr>
            <p:cNvPr id="156" name="Text Box 211"/>
            <p:cNvSpPr txBox="1">
              <a:spLocks noChangeArrowheads="1"/>
            </p:cNvSpPr>
            <p:nvPr/>
          </p:nvSpPr>
          <p:spPr bwMode="auto">
            <a:xfrm>
              <a:off x="1536" y="3600"/>
              <a:ext cx="672" cy="192"/>
            </a:xfrm>
            <a:prstGeom prst="rect">
              <a:avLst/>
            </a:prstGeom>
            <a:noFill/>
            <a:ln w="12700" algn="ctr">
              <a:noFill/>
              <a:miter lim="800000"/>
              <a:headEnd/>
              <a:tailEnd/>
            </a:ln>
          </p:spPr>
          <p:txBody>
            <a:bodyPr>
              <a:spAutoFit/>
            </a:bodyPr>
            <a:lstStyle/>
            <a:p>
              <a:r>
                <a:rPr lang="en-US" sz="1400"/>
                <a:t>Le</a:t>
              </a:r>
            </a:p>
          </p:txBody>
        </p:sp>
        <p:sp>
          <p:nvSpPr>
            <p:cNvPr id="157" name="Text Box 212"/>
            <p:cNvSpPr txBox="1">
              <a:spLocks noChangeArrowheads="1"/>
            </p:cNvSpPr>
            <p:nvPr/>
          </p:nvSpPr>
          <p:spPr bwMode="auto">
            <a:xfrm>
              <a:off x="2208" y="3600"/>
              <a:ext cx="720" cy="192"/>
            </a:xfrm>
            <a:prstGeom prst="rect">
              <a:avLst/>
            </a:prstGeom>
            <a:noFill/>
            <a:ln w="12700" algn="ctr">
              <a:noFill/>
              <a:miter lim="800000"/>
              <a:headEnd/>
              <a:tailEnd/>
            </a:ln>
          </p:spPr>
          <p:txBody>
            <a:bodyPr>
              <a:spAutoFit/>
            </a:bodyPr>
            <a:lstStyle/>
            <a:p>
              <a:r>
                <a:rPr lang="en-US" sz="1400"/>
                <a:t>06/20/1951</a:t>
              </a:r>
            </a:p>
          </p:txBody>
        </p:sp>
        <p:sp>
          <p:nvSpPr>
            <p:cNvPr id="158" name="Text Box 213"/>
            <p:cNvSpPr txBox="1">
              <a:spLocks noChangeArrowheads="1"/>
            </p:cNvSpPr>
            <p:nvPr/>
          </p:nvSpPr>
          <p:spPr bwMode="auto">
            <a:xfrm>
              <a:off x="2928" y="3600"/>
              <a:ext cx="864" cy="192"/>
            </a:xfrm>
            <a:prstGeom prst="rect">
              <a:avLst/>
            </a:prstGeom>
            <a:noFill/>
            <a:ln w="12700" algn="ctr">
              <a:noFill/>
              <a:miter lim="800000"/>
              <a:headEnd/>
              <a:tailEnd/>
            </a:ln>
          </p:spPr>
          <p:txBody>
            <a:bodyPr>
              <a:spAutoFit/>
            </a:bodyPr>
            <a:lstStyle/>
            <a:p>
              <a:r>
                <a:rPr lang="en-US" sz="1400"/>
                <a:t>291 HVH QPN</a:t>
              </a:r>
            </a:p>
          </p:txBody>
        </p:sp>
        <p:sp>
          <p:nvSpPr>
            <p:cNvPr id="159" name="Text Box 214"/>
            <p:cNvSpPr txBox="1">
              <a:spLocks noChangeArrowheads="1"/>
            </p:cNvSpPr>
            <p:nvPr/>
          </p:nvSpPr>
          <p:spPr bwMode="auto">
            <a:xfrm>
              <a:off x="3792" y="3600"/>
              <a:ext cx="480" cy="192"/>
            </a:xfrm>
            <a:prstGeom prst="rect">
              <a:avLst/>
            </a:prstGeom>
            <a:noFill/>
            <a:ln w="12700" algn="ctr">
              <a:noFill/>
              <a:miter lim="800000"/>
              <a:headEnd/>
              <a:tailEnd/>
            </a:ln>
          </p:spPr>
          <p:txBody>
            <a:bodyPr>
              <a:spAutoFit/>
            </a:bodyPr>
            <a:lstStyle/>
            <a:p>
              <a:r>
                <a:rPr lang="en-US" sz="1400"/>
                <a:t>Nu</a:t>
              </a:r>
            </a:p>
          </p:txBody>
        </p:sp>
        <p:sp>
          <p:nvSpPr>
            <p:cNvPr id="160" name="Text Box 215"/>
            <p:cNvSpPr txBox="1">
              <a:spLocks noChangeArrowheads="1"/>
            </p:cNvSpPr>
            <p:nvPr/>
          </p:nvSpPr>
          <p:spPr bwMode="auto">
            <a:xfrm>
              <a:off x="4272" y="3600"/>
              <a:ext cx="672" cy="192"/>
            </a:xfrm>
            <a:prstGeom prst="rect">
              <a:avLst/>
            </a:prstGeom>
            <a:noFill/>
            <a:ln w="12700" algn="ctr">
              <a:noFill/>
              <a:miter lim="800000"/>
              <a:headEnd/>
              <a:tailEnd/>
            </a:ln>
          </p:spPr>
          <p:txBody>
            <a:bodyPr>
              <a:spAutoFit/>
            </a:bodyPr>
            <a:lstStyle/>
            <a:p>
              <a:r>
                <a:rPr lang="en-US" sz="1400"/>
                <a:t>43000</a:t>
              </a:r>
            </a:p>
          </p:txBody>
        </p:sp>
        <p:sp>
          <p:nvSpPr>
            <p:cNvPr id="161" name="Text Box 216"/>
            <p:cNvSpPr txBox="1">
              <a:spLocks noChangeArrowheads="1"/>
            </p:cNvSpPr>
            <p:nvPr/>
          </p:nvSpPr>
          <p:spPr bwMode="auto">
            <a:xfrm>
              <a:off x="4944" y="3600"/>
              <a:ext cx="672" cy="192"/>
            </a:xfrm>
            <a:prstGeom prst="rect">
              <a:avLst/>
            </a:prstGeom>
            <a:noFill/>
            <a:ln w="12700" algn="ctr">
              <a:noFill/>
              <a:miter lim="800000"/>
              <a:headEnd/>
              <a:tailEnd/>
            </a:ln>
          </p:spPr>
          <p:txBody>
            <a:bodyPr>
              <a:spAutoFit/>
            </a:bodyPr>
            <a:lstStyle/>
            <a:p>
              <a:r>
                <a:rPr lang="en-US" sz="1400"/>
                <a:t>4</a:t>
              </a:r>
            </a:p>
          </p:txBody>
        </p:sp>
        <p:sp>
          <p:nvSpPr>
            <p:cNvPr id="162" name="Text Box 217"/>
            <p:cNvSpPr txBox="1">
              <a:spLocks noChangeArrowheads="1"/>
            </p:cNvSpPr>
            <p:nvPr/>
          </p:nvSpPr>
          <p:spPr bwMode="auto">
            <a:xfrm>
              <a:off x="912" y="3792"/>
              <a:ext cx="624" cy="192"/>
            </a:xfrm>
            <a:prstGeom prst="rect">
              <a:avLst/>
            </a:prstGeom>
            <a:noFill/>
            <a:ln w="12700" algn="ctr">
              <a:noFill/>
              <a:miter lim="800000"/>
              <a:headEnd/>
              <a:tailEnd/>
            </a:ln>
          </p:spPr>
          <p:txBody>
            <a:bodyPr>
              <a:spAutoFit/>
            </a:bodyPr>
            <a:lstStyle/>
            <a:p>
              <a:r>
                <a:rPr lang="en-US" sz="1400"/>
                <a:t>Hung</a:t>
              </a:r>
            </a:p>
          </p:txBody>
        </p:sp>
        <p:sp>
          <p:nvSpPr>
            <p:cNvPr id="163" name="Text Box 218"/>
            <p:cNvSpPr txBox="1">
              <a:spLocks noChangeArrowheads="1"/>
            </p:cNvSpPr>
            <p:nvPr/>
          </p:nvSpPr>
          <p:spPr bwMode="auto">
            <a:xfrm>
              <a:off x="1536" y="3792"/>
              <a:ext cx="672" cy="192"/>
            </a:xfrm>
            <a:prstGeom prst="rect">
              <a:avLst/>
            </a:prstGeom>
            <a:noFill/>
            <a:ln w="12700" algn="ctr">
              <a:noFill/>
              <a:miter lim="800000"/>
              <a:headEnd/>
              <a:tailEnd/>
            </a:ln>
          </p:spPr>
          <p:txBody>
            <a:bodyPr>
              <a:spAutoFit/>
            </a:bodyPr>
            <a:lstStyle/>
            <a:p>
              <a:r>
                <a:rPr lang="en-US" sz="1400"/>
                <a:t>Nguyen</a:t>
              </a:r>
            </a:p>
          </p:txBody>
        </p:sp>
        <p:sp>
          <p:nvSpPr>
            <p:cNvPr id="164" name="Text Box 219"/>
            <p:cNvSpPr txBox="1">
              <a:spLocks noChangeArrowheads="1"/>
            </p:cNvSpPr>
            <p:nvPr/>
          </p:nvSpPr>
          <p:spPr bwMode="auto">
            <a:xfrm>
              <a:off x="2208" y="3792"/>
              <a:ext cx="720" cy="192"/>
            </a:xfrm>
            <a:prstGeom prst="rect">
              <a:avLst/>
            </a:prstGeom>
            <a:noFill/>
            <a:ln w="12700" algn="ctr">
              <a:noFill/>
              <a:miter lim="800000"/>
              <a:headEnd/>
              <a:tailEnd/>
            </a:ln>
          </p:spPr>
          <p:txBody>
            <a:bodyPr>
              <a:spAutoFit/>
            </a:bodyPr>
            <a:lstStyle/>
            <a:p>
              <a:r>
                <a:rPr lang="en-US" sz="1400"/>
                <a:t>09/15/1962</a:t>
              </a:r>
            </a:p>
          </p:txBody>
        </p:sp>
        <p:sp>
          <p:nvSpPr>
            <p:cNvPr id="165" name="Text Box 220"/>
            <p:cNvSpPr txBox="1">
              <a:spLocks noChangeArrowheads="1"/>
            </p:cNvSpPr>
            <p:nvPr/>
          </p:nvSpPr>
          <p:spPr bwMode="auto">
            <a:xfrm>
              <a:off x="2928" y="3792"/>
              <a:ext cx="864" cy="192"/>
            </a:xfrm>
            <a:prstGeom prst="rect">
              <a:avLst/>
            </a:prstGeom>
            <a:noFill/>
            <a:ln w="12700" algn="ctr">
              <a:noFill/>
              <a:miter lim="800000"/>
              <a:headEnd/>
              <a:tailEnd/>
            </a:ln>
          </p:spPr>
          <p:txBody>
            <a:bodyPr>
              <a:spAutoFit/>
            </a:bodyPr>
            <a:lstStyle/>
            <a:p>
              <a:r>
                <a:rPr lang="en-US" sz="1400"/>
                <a:t>Ba Ria VT</a:t>
              </a:r>
            </a:p>
          </p:txBody>
        </p:sp>
        <p:sp>
          <p:nvSpPr>
            <p:cNvPr id="166" name="Text Box 221"/>
            <p:cNvSpPr txBox="1">
              <a:spLocks noChangeArrowheads="1"/>
            </p:cNvSpPr>
            <p:nvPr/>
          </p:nvSpPr>
          <p:spPr bwMode="auto">
            <a:xfrm>
              <a:off x="3792" y="3792"/>
              <a:ext cx="480" cy="192"/>
            </a:xfrm>
            <a:prstGeom prst="rect">
              <a:avLst/>
            </a:prstGeom>
            <a:noFill/>
            <a:ln w="12700" algn="ctr">
              <a:noFill/>
              <a:miter lim="800000"/>
              <a:headEnd/>
              <a:tailEnd/>
            </a:ln>
          </p:spPr>
          <p:txBody>
            <a:bodyPr>
              <a:spAutoFit/>
            </a:bodyPr>
            <a:lstStyle/>
            <a:p>
              <a:r>
                <a:rPr lang="en-US" sz="1400"/>
                <a:t>Nam</a:t>
              </a:r>
            </a:p>
          </p:txBody>
        </p:sp>
        <p:sp>
          <p:nvSpPr>
            <p:cNvPr id="167" name="Text Box 222"/>
            <p:cNvSpPr txBox="1">
              <a:spLocks noChangeArrowheads="1"/>
            </p:cNvSpPr>
            <p:nvPr/>
          </p:nvSpPr>
          <p:spPr bwMode="auto">
            <a:xfrm>
              <a:off x="4272" y="3792"/>
              <a:ext cx="672" cy="192"/>
            </a:xfrm>
            <a:prstGeom prst="rect">
              <a:avLst/>
            </a:prstGeom>
            <a:noFill/>
            <a:ln w="12700" algn="ctr">
              <a:noFill/>
              <a:miter lim="800000"/>
              <a:headEnd/>
              <a:tailEnd/>
            </a:ln>
          </p:spPr>
          <p:txBody>
            <a:bodyPr>
              <a:spAutoFit/>
            </a:bodyPr>
            <a:lstStyle/>
            <a:p>
              <a:r>
                <a:rPr lang="en-US" sz="1400"/>
                <a:t>38000</a:t>
              </a:r>
            </a:p>
          </p:txBody>
        </p:sp>
        <p:sp>
          <p:nvSpPr>
            <p:cNvPr id="168" name="Text Box 223"/>
            <p:cNvSpPr txBox="1">
              <a:spLocks noChangeArrowheads="1"/>
            </p:cNvSpPr>
            <p:nvPr/>
          </p:nvSpPr>
          <p:spPr bwMode="auto">
            <a:xfrm>
              <a:off x="4944" y="3792"/>
              <a:ext cx="672" cy="192"/>
            </a:xfrm>
            <a:prstGeom prst="rect">
              <a:avLst/>
            </a:prstGeom>
            <a:noFill/>
            <a:ln w="12700" algn="ctr">
              <a:noFill/>
              <a:miter lim="800000"/>
              <a:headEnd/>
              <a:tailEnd/>
            </a:ln>
          </p:spPr>
          <p:txBody>
            <a:bodyPr>
              <a:spAutoFit/>
            </a:bodyPr>
            <a:lstStyle/>
            <a:p>
              <a:r>
                <a:rPr lang="en-US" sz="1400"/>
                <a:t>5</a:t>
              </a:r>
            </a:p>
          </p:txBody>
        </p:sp>
        <p:sp>
          <p:nvSpPr>
            <p:cNvPr id="169" name="Line 224"/>
            <p:cNvSpPr>
              <a:spLocks noChangeShapeType="1"/>
            </p:cNvSpPr>
            <p:nvPr/>
          </p:nvSpPr>
          <p:spPr bwMode="auto">
            <a:xfrm>
              <a:off x="960" y="2976"/>
              <a:ext cx="0" cy="1008"/>
            </a:xfrm>
            <a:prstGeom prst="line">
              <a:avLst/>
            </a:prstGeom>
            <a:noFill/>
            <a:ln w="12700">
              <a:solidFill>
                <a:schemeClr val="tx1"/>
              </a:solidFill>
              <a:round/>
              <a:headEnd/>
              <a:tailEnd/>
            </a:ln>
          </p:spPr>
          <p:txBody>
            <a:bodyPr wrap="none" anchor="ctr">
              <a:spAutoFit/>
            </a:bodyPr>
            <a:lstStyle/>
            <a:p>
              <a:endParaRPr lang="vi-VN"/>
            </a:p>
          </p:txBody>
        </p:sp>
        <p:sp>
          <p:nvSpPr>
            <p:cNvPr id="170" name="Text Box 225"/>
            <p:cNvSpPr txBox="1">
              <a:spLocks noChangeArrowheads="1"/>
            </p:cNvSpPr>
            <p:nvPr/>
          </p:nvSpPr>
          <p:spPr bwMode="auto">
            <a:xfrm>
              <a:off x="240" y="3216"/>
              <a:ext cx="720" cy="192"/>
            </a:xfrm>
            <a:prstGeom prst="rect">
              <a:avLst/>
            </a:prstGeom>
            <a:noFill/>
            <a:ln w="12700" algn="ctr">
              <a:noFill/>
              <a:miter lim="800000"/>
              <a:headEnd/>
              <a:tailEnd/>
            </a:ln>
          </p:spPr>
          <p:txBody>
            <a:bodyPr>
              <a:spAutoFit/>
            </a:bodyPr>
            <a:lstStyle/>
            <a:p>
              <a:r>
                <a:rPr lang="en-US" sz="1400"/>
                <a:t>333445555</a:t>
              </a:r>
            </a:p>
          </p:txBody>
        </p:sp>
        <p:sp>
          <p:nvSpPr>
            <p:cNvPr id="171" name="Text Box 226"/>
            <p:cNvSpPr txBox="1">
              <a:spLocks noChangeArrowheads="1"/>
            </p:cNvSpPr>
            <p:nvPr/>
          </p:nvSpPr>
          <p:spPr bwMode="auto">
            <a:xfrm>
              <a:off x="240" y="3792"/>
              <a:ext cx="720" cy="192"/>
            </a:xfrm>
            <a:prstGeom prst="rect">
              <a:avLst/>
            </a:prstGeom>
            <a:noFill/>
            <a:ln w="12700" algn="ctr">
              <a:noFill/>
              <a:miter lim="800000"/>
              <a:headEnd/>
              <a:tailEnd/>
            </a:ln>
          </p:spPr>
          <p:txBody>
            <a:bodyPr>
              <a:spAutoFit/>
            </a:bodyPr>
            <a:lstStyle/>
            <a:p>
              <a:r>
                <a:rPr lang="en-US" sz="1400"/>
                <a:t>987987987</a:t>
              </a:r>
            </a:p>
          </p:txBody>
        </p:sp>
        <p:sp>
          <p:nvSpPr>
            <p:cNvPr id="172" name="Text Box 227"/>
            <p:cNvSpPr txBox="1">
              <a:spLocks noChangeArrowheads="1"/>
            </p:cNvSpPr>
            <p:nvPr/>
          </p:nvSpPr>
          <p:spPr bwMode="auto">
            <a:xfrm>
              <a:off x="240" y="3600"/>
              <a:ext cx="720" cy="192"/>
            </a:xfrm>
            <a:prstGeom prst="rect">
              <a:avLst/>
            </a:prstGeom>
            <a:noFill/>
            <a:ln w="12700" algn="ctr">
              <a:noFill/>
              <a:miter lim="800000"/>
              <a:headEnd/>
              <a:tailEnd/>
            </a:ln>
          </p:spPr>
          <p:txBody>
            <a:bodyPr>
              <a:spAutoFit/>
            </a:bodyPr>
            <a:lstStyle/>
            <a:p>
              <a:r>
                <a:rPr lang="en-US" sz="1400"/>
                <a:t>987654321</a:t>
              </a:r>
            </a:p>
          </p:txBody>
        </p:sp>
        <p:sp>
          <p:nvSpPr>
            <p:cNvPr id="173" name="Text Box 228"/>
            <p:cNvSpPr txBox="1">
              <a:spLocks noChangeArrowheads="1"/>
            </p:cNvSpPr>
            <p:nvPr/>
          </p:nvSpPr>
          <p:spPr bwMode="auto">
            <a:xfrm>
              <a:off x="240" y="3408"/>
              <a:ext cx="720" cy="192"/>
            </a:xfrm>
            <a:prstGeom prst="rect">
              <a:avLst/>
            </a:prstGeom>
            <a:noFill/>
            <a:ln w="12700" algn="ctr">
              <a:noFill/>
              <a:miter lim="800000"/>
              <a:headEnd/>
              <a:tailEnd/>
            </a:ln>
          </p:spPr>
          <p:txBody>
            <a:bodyPr>
              <a:spAutoFit/>
            </a:bodyPr>
            <a:lstStyle/>
            <a:p>
              <a:r>
                <a:rPr lang="en-US" sz="1400"/>
                <a:t>999887777</a:t>
              </a:r>
            </a:p>
          </p:txBody>
        </p:sp>
        <p:sp>
          <p:nvSpPr>
            <p:cNvPr id="174" name="Text Box 229"/>
            <p:cNvSpPr txBox="1">
              <a:spLocks noChangeArrowheads="1"/>
            </p:cNvSpPr>
            <p:nvPr/>
          </p:nvSpPr>
          <p:spPr bwMode="auto">
            <a:xfrm>
              <a:off x="288" y="2976"/>
              <a:ext cx="576" cy="192"/>
            </a:xfrm>
            <a:prstGeom prst="rect">
              <a:avLst/>
            </a:prstGeom>
            <a:noFill/>
            <a:ln w="12700" algn="ctr">
              <a:noFill/>
              <a:miter lim="800000"/>
              <a:headEnd/>
              <a:tailEnd/>
            </a:ln>
          </p:spPr>
          <p:txBody>
            <a:bodyPr>
              <a:spAutoFit/>
            </a:bodyPr>
            <a:lstStyle/>
            <a:p>
              <a:r>
                <a:rPr lang="en-US" sz="1400"/>
                <a:t>MANV</a:t>
              </a:r>
            </a:p>
          </p:txBody>
        </p:sp>
        <p:sp>
          <p:nvSpPr>
            <p:cNvPr id="175" name="Text Box 217"/>
            <p:cNvSpPr txBox="1">
              <a:spLocks noChangeArrowheads="1"/>
            </p:cNvSpPr>
            <p:nvPr/>
          </p:nvSpPr>
          <p:spPr bwMode="auto">
            <a:xfrm>
              <a:off x="912" y="4011"/>
              <a:ext cx="624" cy="192"/>
            </a:xfrm>
            <a:prstGeom prst="rect">
              <a:avLst/>
            </a:prstGeom>
            <a:noFill/>
            <a:ln w="12700" algn="ctr">
              <a:noFill/>
              <a:miter lim="800000"/>
              <a:headEnd/>
              <a:tailEnd/>
            </a:ln>
          </p:spPr>
          <p:txBody>
            <a:bodyPr>
              <a:spAutoFit/>
            </a:bodyPr>
            <a:lstStyle/>
            <a:p>
              <a:r>
                <a:rPr lang="en-US" sz="1400"/>
                <a:t>Vinh</a:t>
              </a:r>
            </a:p>
          </p:txBody>
        </p:sp>
        <p:sp>
          <p:nvSpPr>
            <p:cNvPr id="176" name="Text Box 218"/>
            <p:cNvSpPr txBox="1">
              <a:spLocks noChangeArrowheads="1"/>
            </p:cNvSpPr>
            <p:nvPr/>
          </p:nvSpPr>
          <p:spPr bwMode="auto">
            <a:xfrm>
              <a:off x="1536" y="4011"/>
              <a:ext cx="672" cy="192"/>
            </a:xfrm>
            <a:prstGeom prst="rect">
              <a:avLst/>
            </a:prstGeom>
            <a:noFill/>
            <a:ln w="12700" algn="ctr">
              <a:noFill/>
              <a:miter lim="800000"/>
              <a:headEnd/>
              <a:tailEnd/>
            </a:ln>
          </p:spPr>
          <p:txBody>
            <a:bodyPr>
              <a:spAutoFit/>
            </a:bodyPr>
            <a:lstStyle/>
            <a:p>
              <a:r>
                <a:rPr lang="en-US" sz="1400"/>
                <a:t>Pham</a:t>
              </a:r>
            </a:p>
          </p:txBody>
        </p:sp>
        <p:sp>
          <p:nvSpPr>
            <p:cNvPr id="177" name="Text Box 219"/>
            <p:cNvSpPr txBox="1">
              <a:spLocks noChangeArrowheads="1"/>
            </p:cNvSpPr>
            <p:nvPr/>
          </p:nvSpPr>
          <p:spPr bwMode="auto">
            <a:xfrm>
              <a:off x="2208" y="4011"/>
              <a:ext cx="720" cy="194"/>
            </a:xfrm>
            <a:prstGeom prst="rect">
              <a:avLst/>
            </a:prstGeom>
            <a:noFill/>
            <a:ln w="12700" algn="ctr">
              <a:noFill/>
              <a:miter lim="800000"/>
              <a:headEnd/>
              <a:tailEnd/>
            </a:ln>
          </p:spPr>
          <p:txBody>
            <a:bodyPr>
              <a:spAutoFit/>
            </a:bodyPr>
            <a:lstStyle/>
            <a:p>
              <a:r>
                <a:rPr lang="en-US" sz="1400"/>
                <a:t>06/19/1981</a:t>
              </a:r>
            </a:p>
          </p:txBody>
        </p:sp>
        <p:sp>
          <p:nvSpPr>
            <p:cNvPr id="178" name="Text Box 220"/>
            <p:cNvSpPr txBox="1">
              <a:spLocks noChangeArrowheads="1"/>
            </p:cNvSpPr>
            <p:nvPr/>
          </p:nvSpPr>
          <p:spPr bwMode="auto">
            <a:xfrm>
              <a:off x="2928" y="4011"/>
              <a:ext cx="864" cy="194"/>
            </a:xfrm>
            <a:prstGeom prst="rect">
              <a:avLst/>
            </a:prstGeom>
            <a:noFill/>
            <a:ln w="12700" algn="ctr">
              <a:noFill/>
              <a:miter lim="800000"/>
              <a:headEnd/>
              <a:tailEnd/>
            </a:ln>
          </p:spPr>
          <p:txBody>
            <a:bodyPr>
              <a:spAutoFit/>
            </a:bodyPr>
            <a:lstStyle/>
            <a:p>
              <a:r>
                <a:rPr lang="en-US" sz="1400"/>
                <a:t>Nam Dinh</a:t>
              </a:r>
            </a:p>
          </p:txBody>
        </p:sp>
        <p:sp>
          <p:nvSpPr>
            <p:cNvPr id="179" name="Text Box 221"/>
            <p:cNvSpPr txBox="1">
              <a:spLocks noChangeArrowheads="1"/>
            </p:cNvSpPr>
            <p:nvPr/>
          </p:nvSpPr>
          <p:spPr bwMode="auto">
            <a:xfrm>
              <a:off x="3792" y="4011"/>
              <a:ext cx="480" cy="192"/>
            </a:xfrm>
            <a:prstGeom prst="rect">
              <a:avLst/>
            </a:prstGeom>
            <a:noFill/>
            <a:ln w="12700" algn="ctr">
              <a:noFill/>
              <a:miter lim="800000"/>
              <a:headEnd/>
              <a:tailEnd/>
            </a:ln>
          </p:spPr>
          <p:txBody>
            <a:bodyPr>
              <a:spAutoFit/>
            </a:bodyPr>
            <a:lstStyle/>
            <a:p>
              <a:r>
                <a:rPr lang="en-US" sz="1400"/>
                <a:t>Nam</a:t>
              </a:r>
            </a:p>
          </p:txBody>
        </p:sp>
        <p:sp>
          <p:nvSpPr>
            <p:cNvPr id="180" name="Text Box 222"/>
            <p:cNvSpPr txBox="1">
              <a:spLocks noChangeArrowheads="1"/>
            </p:cNvSpPr>
            <p:nvPr/>
          </p:nvSpPr>
          <p:spPr bwMode="auto">
            <a:xfrm>
              <a:off x="4272" y="4011"/>
              <a:ext cx="672" cy="192"/>
            </a:xfrm>
            <a:prstGeom prst="rect">
              <a:avLst/>
            </a:prstGeom>
            <a:noFill/>
            <a:ln w="12700" algn="ctr">
              <a:noFill/>
              <a:miter lim="800000"/>
              <a:headEnd/>
              <a:tailEnd/>
            </a:ln>
          </p:spPr>
          <p:txBody>
            <a:bodyPr>
              <a:spAutoFit/>
            </a:bodyPr>
            <a:lstStyle/>
            <a:p>
              <a:r>
                <a:rPr lang="en-US" sz="1400"/>
                <a:t>54000</a:t>
              </a:r>
            </a:p>
          </p:txBody>
        </p:sp>
        <p:sp>
          <p:nvSpPr>
            <p:cNvPr id="181" name="Text Box 223"/>
            <p:cNvSpPr txBox="1">
              <a:spLocks noChangeArrowheads="1"/>
            </p:cNvSpPr>
            <p:nvPr/>
          </p:nvSpPr>
          <p:spPr bwMode="auto">
            <a:xfrm>
              <a:off x="4944" y="4011"/>
              <a:ext cx="672" cy="192"/>
            </a:xfrm>
            <a:prstGeom prst="rect">
              <a:avLst/>
            </a:prstGeom>
            <a:noFill/>
            <a:ln w="12700" algn="ctr">
              <a:noFill/>
              <a:miter lim="800000"/>
              <a:headEnd/>
              <a:tailEnd/>
            </a:ln>
          </p:spPr>
          <p:txBody>
            <a:bodyPr>
              <a:spAutoFit/>
            </a:bodyPr>
            <a:lstStyle/>
            <a:p>
              <a:r>
                <a:rPr lang="en-US" sz="1400"/>
                <a:t>1</a:t>
              </a:r>
            </a:p>
          </p:txBody>
        </p:sp>
        <p:sp>
          <p:nvSpPr>
            <p:cNvPr id="182" name="Text Box 226"/>
            <p:cNvSpPr txBox="1">
              <a:spLocks noChangeArrowheads="1"/>
            </p:cNvSpPr>
            <p:nvPr/>
          </p:nvSpPr>
          <p:spPr bwMode="auto">
            <a:xfrm>
              <a:off x="240" y="4011"/>
              <a:ext cx="720" cy="192"/>
            </a:xfrm>
            <a:prstGeom prst="rect">
              <a:avLst/>
            </a:prstGeom>
            <a:noFill/>
            <a:ln w="12700" algn="ctr">
              <a:noFill/>
              <a:miter lim="800000"/>
              <a:headEnd/>
              <a:tailEnd/>
            </a:ln>
          </p:spPr>
          <p:txBody>
            <a:bodyPr>
              <a:spAutoFit/>
            </a:bodyPr>
            <a:lstStyle/>
            <a:p>
              <a:r>
                <a:rPr lang="en-US" sz="1400"/>
                <a:t>888665555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7960"/>
                                        </p:tgtEl>
                                        <p:attrNameLst>
                                          <p:attrName>style.visibility</p:attrName>
                                        </p:attrNameLst>
                                      </p:cBhvr>
                                      <p:to>
                                        <p:strVal val="visible"/>
                                      </p:to>
                                    </p:set>
                                    <p:anim calcmode="lin" valueType="num">
                                      <p:cBhvr additive="base">
                                        <p:cTn id="13" dur="500" fill="hold"/>
                                        <p:tgtEl>
                                          <p:spTgt spid="457960"/>
                                        </p:tgtEl>
                                        <p:attrNameLst>
                                          <p:attrName>ppt_x</p:attrName>
                                        </p:attrNameLst>
                                      </p:cBhvr>
                                      <p:tavLst>
                                        <p:tav tm="0">
                                          <p:val>
                                            <p:strVal val="1+#ppt_w/2"/>
                                          </p:val>
                                        </p:tav>
                                        <p:tav tm="100000">
                                          <p:val>
                                            <p:strVal val="#ppt_x"/>
                                          </p:val>
                                        </p:tav>
                                      </p:tavLst>
                                    </p:anim>
                                    <p:anim calcmode="lin" valueType="num">
                                      <p:cBhvr additive="base">
                                        <p:cTn id="14" dur="500" fill="hold"/>
                                        <p:tgtEl>
                                          <p:spTgt spid="457960"/>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57961"/>
                                        </p:tgtEl>
                                        <p:attrNameLst>
                                          <p:attrName>style.visibility</p:attrName>
                                        </p:attrNameLst>
                                      </p:cBhvr>
                                      <p:to>
                                        <p:strVal val="visible"/>
                                      </p:to>
                                    </p:set>
                                    <p:anim calcmode="lin" valueType="num">
                                      <p:cBhvr additive="base">
                                        <p:cTn id="17" dur="500" fill="hold"/>
                                        <p:tgtEl>
                                          <p:spTgt spid="457961"/>
                                        </p:tgtEl>
                                        <p:attrNameLst>
                                          <p:attrName>ppt_x</p:attrName>
                                        </p:attrNameLst>
                                      </p:cBhvr>
                                      <p:tavLst>
                                        <p:tav tm="0">
                                          <p:val>
                                            <p:strVal val="1+#ppt_w/2"/>
                                          </p:val>
                                        </p:tav>
                                        <p:tav tm="100000">
                                          <p:val>
                                            <p:strVal val="#ppt_x"/>
                                          </p:val>
                                        </p:tav>
                                      </p:tavLst>
                                    </p:anim>
                                    <p:anim calcmode="lin" valueType="num">
                                      <p:cBhvr additive="base">
                                        <p:cTn id="18" dur="500" fill="hold"/>
                                        <p:tgtEl>
                                          <p:spTgt spid="45796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ppt_x"/>
                                          </p:val>
                                        </p:tav>
                                      </p:tavLst>
                                    </p:anim>
                                    <p:anim calcmode="lin" valueType="num">
                                      <p:cBhvr additive="base">
                                        <p:cTn id="23" dur="500"/>
                                        <p:tgtEl>
                                          <p:spTgt spid="2"/>
                                        </p:tgtEl>
                                        <p:attrNameLst>
                                          <p:attrName>ppt_y</p:attrName>
                                        </p:attrNameLst>
                                      </p:cBhvr>
                                      <p:tavLst>
                                        <p:tav tm="0">
                                          <p:val>
                                            <p:strVal val="ppt_y"/>
                                          </p:val>
                                        </p:tav>
                                        <p:tav tm="100000">
                                          <p:val>
                                            <p:strVal val="1+ppt_h/2"/>
                                          </p:val>
                                        </p:tav>
                                      </p:tavLst>
                                    </p:anim>
                                    <p:set>
                                      <p:cBhvr>
                                        <p:cTn id="24" dur="1" fill="hold">
                                          <p:stCondLst>
                                            <p:cond delay="499"/>
                                          </p:stCondLst>
                                        </p:cTn>
                                        <p:tgtEl>
                                          <p:spTgt spid="2"/>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126"/>
                                        </p:tgtEl>
                                        <p:attrNameLst>
                                          <p:attrName>ppt_x</p:attrName>
                                        </p:attrNameLst>
                                      </p:cBhvr>
                                      <p:tavLst>
                                        <p:tav tm="0">
                                          <p:val>
                                            <p:strVal val="ppt_x"/>
                                          </p:val>
                                        </p:tav>
                                        <p:tav tm="100000">
                                          <p:val>
                                            <p:strVal val="ppt_x"/>
                                          </p:val>
                                        </p:tav>
                                      </p:tavLst>
                                    </p:anim>
                                    <p:anim calcmode="lin" valueType="num">
                                      <p:cBhvr additive="base">
                                        <p:cTn id="27" dur="500"/>
                                        <p:tgtEl>
                                          <p:spTgt spid="126"/>
                                        </p:tgtEl>
                                        <p:attrNameLst>
                                          <p:attrName>ppt_y</p:attrName>
                                        </p:attrNameLst>
                                      </p:cBhvr>
                                      <p:tavLst>
                                        <p:tav tm="0">
                                          <p:val>
                                            <p:strVal val="ppt_y"/>
                                          </p:val>
                                        </p:tav>
                                        <p:tav tm="100000">
                                          <p:val>
                                            <p:strVal val="1+ppt_h/2"/>
                                          </p:val>
                                        </p:tav>
                                      </p:tavLst>
                                    </p:anim>
                                    <p:set>
                                      <p:cBhvr>
                                        <p:cTn id="28" dur="1" fill="hold">
                                          <p:stCondLst>
                                            <p:cond delay="499"/>
                                          </p:stCondLst>
                                        </p:cTn>
                                        <p:tgtEl>
                                          <p:spTgt spid="126"/>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457960"/>
                                        </p:tgtEl>
                                        <p:attrNameLst>
                                          <p:attrName>ppt_x</p:attrName>
                                        </p:attrNameLst>
                                      </p:cBhvr>
                                      <p:tavLst>
                                        <p:tav tm="0">
                                          <p:val>
                                            <p:strVal val="ppt_x"/>
                                          </p:val>
                                        </p:tav>
                                        <p:tav tm="100000">
                                          <p:val>
                                            <p:strVal val="ppt_x"/>
                                          </p:val>
                                        </p:tav>
                                      </p:tavLst>
                                    </p:anim>
                                    <p:anim calcmode="lin" valueType="num">
                                      <p:cBhvr additive="base">
                                        <p:cTn id="31" dur="500"/>
                                        <p:tgtEl>
                                          <p:spTgt spid="457960"/>
                                        </p:tgtEl>
                                        <p:attrNameLst>
                                          <p:attrName>ppt_y</p:attrName>
                                        </p:attrNameLst>
                                      </p:cBhvr>
                                      <p:tavLst>
                                        <p:tav tm="0">
                                          <p:val>
                                            <p:strVal val="ppt_y"/>
                                          </p:val>
                                        </p:tav>
                                        <p:tav tm="100000">
                                          <p:val>
                                            <p:strVal val="1+ppt_h/2"/>
                                          </p:val>
                                        </p:tav>
                                      </p:tavLst>
                                    </p:anim>
                                    <p:set>
                                      <p:cBhvr>
                                        <p:cTn id="32" dur="1" fill="hold">
                                          <p:stCondLst>
                                            <p:cond delay="499"/>
                                          </p:stCondLst>
                                        </p:cTn>
                                        <p:tgtEl>
                                          <p:spTgt spid="457960"/>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457961"/>
                                        </p:tgtEl>
                                        <p:attrNameLst>
                                          <p:attrName>ppt_x</p:attrName>
                                        </p:attrNameLst>
                                      </p:cBhvr>
                                      <p:tavLst>
                                        <p:tav tm="0">
                                          <p:val>
                                            <p:strVal val="ppt_x"/>
                                          </p:val>
                                        </p:tav>
                                        <p:tav tm="100000">
                                          <p:val>
                                            <p:strVal val="ppt_x"/>
                                          </p:val>
                                        </p:tav>
                                      </p:tavLst>
                                    </p:anim>
                                    <p:anim calcmode="lin" valueType="num">
                                      <p:cBhvr additive="base">
                                        <p:cTn id="35" dur="500"/>
                                        <p:tgtEl>
                                          <p:spTgt spid="457961"/>
                                        </p:tgtEl>
                                        <p:attrNameLst>
                                          <p:attrName>ppt_y</p:attrName>
                                        </p:attrNameLst>
                                      </p:cBhvr>
                                      <p:tavLst>
                                        <p:tav tm="0">
                                          <p:val>
                                            <p:strVal val="ppt_y"/>
                                          </p:val>
                                        </p:tav>
                                        <p:tav tm="100000">
                                          <p:val>
                                            <p:strVal val="1+ppt_h/2"/>
                                          </p:val>
                                        </p:tav>
                                      </p:tavLst>
                                    </p:anim>
                                    <p:set>
                                      <p:cBhvr>
                                        <p:cTn id="36" dur="1" fill="hold">
                                          <p:stCondLst>
                                            <p:cond delay="499"/>
                                          </p:stCondLst>
                                        </p:cTn>
                                        <p:tgtEl>
                                          <p:spTgt spid="457961"/>
                                        </p:tgtEl>
                                        <p:attrNameLst>
                                          <p:attrName>style.visibility</p:attrName>
                                        </p:attrNameLst>
                                      </p:cBhvr>
                                      <p:to>
                                        <p:strVal val="hidden"/>
                                      </p:to>
                                    </p:set>
                                  </p:childTnLst>
                                </p:cTn>
                              </p:par>
                              <p:par>
                                <p:cTn id="37" presetID="23"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8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961" grpId="0" animBg="1"/>
      <p:bldP spid="457961" grpId="1" animBg="1"/>
      <p:bldP spid="457960" grpId="0" animBg="1"/>
      <p:bldP spid="457960" grpId="1" animBg="1"/>
      <p:bldP spid="4580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457200" y="685800"/>
            <a:ext cx="8229600" cy="620712"/>
          </a:xfrm>
        </p:spPr>
        <p:txBody>
          <a:bodyPr/>
          <a:lstStyle/>
          <a:p>
            <a:r>
              <a:rPr lang="en-US" sz="2000" i="1"/>
              <a:t>Ví dụ 10</a:t>
            </a:r>
          </a:p>
        </p:txBody>
      </p:sp>
      <p:sp>
        <p:nvSpPr>
          <p:cNvPr id="48131" name="Rectangle 93"/>
          <p:cNvSpPr>
            <a:spLocks noGrp="1" noChangeArrowheads="1"/>
          </p:cNvSpPr>
          <p:nvPr>
            <p:ph idx="1"/>
          </p:nvPr>
        </p:nvSpPr>
        <p:spPr>
          <a:xfrm>
            <a:off x="457200" y="1295400"/>
            <a:ext cx="8229600" cy="4835525"/>
          </a:xfrm>
        </p:spPr>
        <p:txBody>
          <a:bodyPr/>
          <a:lstStyle/>
          <a:p>
            <a:r>
              <a:rPr lang="en-US" u="sng"/>
              <a:t>B1:</a:t>
            </a:r>
            <a:r>
              <a:rPr lang="en-US"/>
              <a:t> Tích Đề-các PHONGBAN và NHANVIEN</a:t>
            </a:r>
          </a:p>
          <a:p>
            <a:endParaRPr lang="en-US"/>
          </a:p>
          <a:p>
            <a:endParaRPr lang="en-US"/>
          </a:p>
          <a:p>
            <a:endParaRPr lang="en-US"/>
          </a:p>
          <a:p>
            <a:r>
              <a:rPr lang="en-US" u="sng"/>
              <a:t>B2:</a:t>
            </a:r>
            <a:r>
              <a:rPr lang="en-US"/>
              <a:t> Chọn ra những bộ thỏa TRPHG=MANV</a:t>
            </a:r>
          </a:p>
          <a:p>
            <a:endParaRPr lang="en-US"/>
          </a:p>
        </p:txBody>
      </p:sp>
      <p:sp>
        <p:nvSpPr>
          <p:cNvPr id="6" name="Date Placeholder 3"/>
          <p:cNvSpPr>
            <a:spLocks noGrp="1"/>
          </p:cNvSpPr>
          <p:nvPr>
            <p:ph type="dt" sz="quarter" idx="10"/>
          </p:nvPr>
        </p:nvSpPr>
        <p:spPr/>
        <p:txBody>
          <a:bodyPr/>
          <a:lstStyle/>
          <a:p>
            <a:pPr>
              <a:defRPr/>
            </a:pPr>
            <a:fld id="{3B214238-CE00-4D7D-8541-8BCDAEEC4B11}"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5AE86666-67FE-4DF5-9C2D-84E72BB37518}" type="slidenum">
              <a:rPr lang="en-US" altLang="en-US"/>
              <a:pPr>
                <a:defRPr/>
              </a:pPr>
              <a:t>55</a:t>
            </a:fld>
            <a:endParaRPr lang="en-US" altLang="en-US"/>
          </a:p>
        </p:txBody>
      </p:sp>
      <p:sp>
        <p:nvSpPr>
          <p:cNvPr id="48134" name="Text Box 94"/>
          <p:cNvSpPr txBox="1">
            <a:spLocks noChangeArrowheads="1"/>
          </p:cNvSpPr>
          <p:nvPr/>
        </p:nvSpPr>
        <p:spPr bwMode="auto">
          <a:xfrm>
            <a:off x="1447800" y="1889125"/>
            <a:ext cx="5638800" cy="549275"/>
          </a:xfrm>
          <a:prstGeom prst="rect">
            <a:avLst/>
          </a:prstGeom>
          <a:noFill/>
          <a:ln w="12700" algn="ctr">
            <a:noFill/>
            <a:miter lim="800000"/>
            <a:headEnd/>
            <a:tailEnd/>
          </a:ln>
        </p:spPr>
        <p:txBody>
          <a:bodyPr>
            <a:spAutoFit/>
          </a:bodyPr>
          <a:lstStyle/>
          <a:p>
            <a:pPr algn="l"/>
            <a:r>
              <a:rPr lang="en-US" sz="2200">
                <a:sym typeface="Symbol" pitchFamily="18" charset="2"/>
              </a:rPr>
              <a:t>PB_NV </a:t>
            </a:r>
            <a:r>
              <a:rPr lang="en-US" sz="3000">
                <a:sym typeface="Symbol" pitchFamily="18" charset="2"/>
              </a:rPr>
              <a:t></a:t>
            </a:r>
            <a:r>
              <a:rPr lang="en-US" sz="2200">
                <a:sym typeface="Symbol" pitchFamily="18" charset="2"/>
              </a:rPr>
              <a:t> (NHANVIEN </a:t>
            </a:r>
            <a:r>
              <a:rPr lang="en-US" sz="2200" b="1">
                <a:sym typeface="Symbol" pitchFamily="18" charset="2"/>
              </a:rPr>
              <a:t></a:t>
            </a:r>
            <a:r>
              <a:rPr lang="en-US" sz="2200">
                <a:sym typeface="Symbol" pitchFamily="18" charset="2"/>
              </a:rPr>
              <a:t> PHONGBAN)</a:t>
            </a:r>
            <a:endParaRPr lang="en-US" sz="2200" baseline="-25000"/>
          </a:p>
        </p:txBody>
      </p:sp>
      <p:sp>
        <p:nvSpPr>
          <p:cNvPr id="48135" name="Text Box 95"/>
          <p:cNvSpPr txBox="1">
            <a:spLocks noChangeArrowheads="1"/>
          </p:cNvSpPr>
          <p:nvPr/>
        </p:nvSpPr>
        <p:spPr bwMode="auto">
          <a:xfrm>
            <a:off x="1447800" y="3794125"/>
            <a:ext cx="5638800" cy="701675"/>
          </a:xfrm>
          <a:prstGeom prst="rect">
            <a:avLst/>
          </a:prstGeom>
          <a:noFill/>
          <a:ln w="12700" algn="ctr">
            <a:noFill/>
            <a:miter lim="800000"/>
            <a:headEnd/>
            <a:tailEnd/>
          </a:ln>
        </p:spPr>
        <p:txBody>
          <a:bodyPr>
            <a:spAutoFit/>
          </a:bodyPr>
          <a:lstStyle/>
          <a:p>
            <a:pPr algn="l"/>
            <a:r>
              <a:rPr lang="en-US" sz="2200">
                <a:sym typeface="Symbol" pitchFamily="18" charset="2"/>
              </a:rPr>
              <a:t>KQ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TRPHG=MANV</a:t>
            </a:r>
            <a:r>
              <a:rPr lang="en-US" sz="2200">
                <a:sym typeface="Symbol" pitchFamily="18" charset="2"/>
              </a:rPr>
              <a:t>(PB_NV)</a:t>
            </a:r>
            <a:endParaRPr lang="en-US" sz="2200" baseline="-25000"/>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box(in)">
                                      <p:cBhvr>
                                        <p:cTn id="12" dur="500"/>
                                        <p:tgtEl>
                                          <p:spTgt spid="481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box(in)">
                                      <p:cBhvr>
                                        <p:cTn id="17" dur="500"/>
                                        <p:tgtEl>
                                          <p:spTgt spid="48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box(in)">
                                      <p:cBhvr>
                                        <p:cTn id="2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685800"/>
            <a:ext cx="8229600" cy="468312"/>
          </a:xfrm>
        </p:spPr>
        <p:txBody>
          <a:bodyPr/>
          <a:lstStyle/>
          <a:p>
            <a:r>
              <a:rPr lang="en-US" sz="2000" i="1"/>
              <a:t>Ví dụ 11</a:t>
            </a:r>
          </a:p>
        </p:txBody>
      </p:sp>
      <p:sp>
        <p:nvSpPr>
          <p:cNvPr id="49155" name="Rectangle 3"/>
          <p:cNvSpPr>
            <a:spLocks noGrp="1" noChangeArrowheads="1"/>
          </p:cNvSpPr>
          <p:nvPr>
            <p:ph idx="1"/>
          </p:nvPr>
        </p:nvSpPr>
        <p:spPr>
          <a:xfrm>
            <a:off x="457200" y="1295400"/>
            <a:ext cx="8458200" cy="5181600"/>
          </a:xfrm>
        </p:spPr>
        <p:txBody>
          <a:bodyPr/>
          <a:lstStyle/>
          <a:p>
            <a:r>
              <a:rPr lang="en-US" sz="2400" i="1"/>
              <a:t>Đưa ra mã các phòng ban(≠5) có cùng địa điểm với phòng 5 ?</a:t>
            </a:r>
          </a:p>
          <a:p>
            <a:pPr lvl="1">
              <a:buFont typeface="Courier New" pitchFamily="49" charset="0"/>
              <a:buChar char="o"/>
            </a:pPr>
            <a:r>
              <a:rPr lang="en-US"/>
              <a:t>Quan hệ: DIADIEM_PHG</a:t>
            </a:r>
          </a:p>
          <a:p>
            <a:pPr lvl="1">
              <a:buFont typeface="Courier New" pitchFamily="49" charset="0"/>
              <a:buChar char="o"/>
            </a:pPr>
            <a:r>
              <a:rPr lang="en-US"/>
              <a:t>Thuộc tính: DIADIEM, MAPHG</a:t>
            </a:r>
          </a:p>
        </p:txBody>
      </p:sp>
      <p:sp>
        <p:nvSpPr>
          <p:cNvPr id="43" name="Date Placeholder 3"/>
          <p:cNvSpPr>
            <a:spLocks noGrp="1"/>
          </p:cNvSpPr>
          <p:nvPr>
            <p:ph type="dt" sz="quarter" idx="10"/>
          </p:nvPr>
        </p:nvSpPr>
        <p:spPr/>
        <p:txBody>
          <a:bodyPr/>
          <a:lstStyle/>
          <a:p>
            <a:pPr>
              <a:defRPr/>
            </a:pPr>
            <a:fld id="{0A1F9E3F-AF6D-495F-A0BD-F0ABD2EFCED4}" type="datetime12">
              <a:rPr lang="vi-VN" altLang="en-US" smtClean="0"/>
              <a:pPr>
                <a:defRPr/>
              </a:pPr>
              <a:t>07:10</a:t>
            </a:fld>
            <a:endParaRPr lang="en-US" altLang="en-US"/>
          </a:p>
        </p:txBody>
      </p:sp>
      <p:sp>
        <p:nvSpPr>
          <p:cNvPr id="45" name="Slide Number Placeholder 5"/>
          <p:cNvSpPr>
            <a:spLocks noGrp="1"/>
          </p:cNvSpPr>
          <p:nvPr>
            <p:ph type="sldNum" sz="quarter" idx="12"/>
          </p:nvPr>
        </p:nvSpPr>
        <p:spPr/>
        <p:txBody>
          <a:bodyPr/>
          <a:lstStyle/>
          <a:p>
            <a:pPr>
              <a:defRPr/>
            </a:pPr>
            <a:fld id="{5030D81F-046B-4E49-8C1C-FB23EBA6318E}" type="slidenum">
              <a:rPr lang="en-US" altLang="en-US"/>
              <a:pPr>
                <a:defRPr/>
              </a:pPr>
              <a:t>56</a:t>
            </a:fld>
            <a:endParaRPr lang="en-US" altLang="en-US"/>
          </a:p>
        </p:txBody>
      </p:sp>
      <p:sp>
        <p:nvSpPr>
          <p:cNvPr id="461828" name="Text Box 4"/>
          <p:cNvSpPr txBox="1">
            <a:spLocks noChangeArrowheads="1"/>
          </p:cNvSpPr>
          <p:nvPr/>
        </p:nvSpPr>
        <p:spPr bwMode="auto">
          <a:xfrm>
            <a:off x="762000" y="3581400"/>
            <a:ext cx="3048000" cy="641350"/>
          </a:xfrm>
          <a:prstGeom prst="rect">
            <a:avLst/>
          </a:prstGeom>
          <a:noFill/>
          <a:ln w="12700" algn="ctr">
            <a:noFill/>
            <a:miter lim="800000"/>
            <a:headEnd/>
            <a:tailEnd/>
          </a:ln>
        </p:spPr>
        <p:txBody>
          <a:bodyPr>
            <a:spAutoFit/>
          </a:bodyPr>
          <a:lstStyle/>
          <a:p>
            <a:r>
              <a:rPr lang="en-US"/>
              <a:t>Phòng 5 có  những địa điểm nào?</a:t>
            </a:r>
          </a:p>
        </p:txBody>
      </p:sp>
      <p:sp>
        <p:nvSpPr>
          <p:cNvPr id="461830" name="Text Box 6"/>
          <p:cNvSpPr txBox="1">
            <a:spLocks noChangeArrowheads="1"/>
          </p:cNvSpPr>
          <p:nvPr/>
        </p:nvSpPr>
        <p:spPr bwMode="auto">
          <a:xfrm>
            <a:off x="4876800" y="3581400"/>
            <a:ext cx="3581400" cy="641350"/>
          </a:xfrm>
          <a:prstGeom prst="rect">
            <a:avLst/>
          </a:prstGeom>
          <a:noFill/>
          <a:ln w="12700" algn="ctr">
            <a:noFill/>
            <a:miter lim="800000"/>
            <a:headEnd/>
            <a:tailEnd/>
          </a:ln>
        </p:spPr>
        <p:txBody>
          <a:bodyPr>
            <a:spAutoFit/>
          </a:bodyPr>
          <a:lstStyle/>
          <a:p>
            <a:r>
              <a:rPr lang="en-US"/>
              <a:t>Phòng nào có địa điểm nằm trong tập hợp đó?</a:t>
            </a:r>
          </a:p>
        </p:txBody>
      </p:sp>
      <p:grpSp>
        <p:nvGrpSpPr>
          <p:cNvPr id="2" name="Group 76"/>
          <p:cNvGrpSpPr>
            <a:grpSpLocks/>
          </p:cNvGrpSpPr>
          <p:nvPr/>
        </p:nvGrpSpPr>
        <p:grpSpPr bwMode="auto">
          <a:xfrm>
            <a:off x="5105400" y="4419600"/>
            <a:ext cx="2819400" cy="1905000"/>
            <a:chOff x="3216" y="2736"/>
            <a:chExt cx="1776" cy="1200"/>
          </a:xfrm>
        </p:grpSpPr>
        <p:sp>
          <p:nvSpPr>
            <p:cNvPr id="49181" name="Rectangle 69"/>
            <p:cNvSpPr>
              <a:spLocks noChangeArrowheads="1"/>
            </p:cNvSpPr>
            <p:nvPr/>
          </p:nvSpPr>
          <p:spPr bwMode="auto">
            <a:xfrm>
              <a:off x="3216" y="2976"/>
              <a:ext cx="1776" cy="384"/>
            </a:xfrm>
            <a:prstGeom prst="rect">
              <a:avLst/>
            </a:prstGeom>
            <a:solidFill>
              <a:srgbClr val="FF99CC">
                <a:alpha val="79999"/>
              </a:srgbClr>
            </a:solidFill>
            <a:ln w="12700" algn="ctr">
              <a:solidFill>
                <a:srgbClr val="FF99CC"/>
              </a:solidFill>
              <a:miter lim="800000"/>
              <a:headEnd/>
              <a:tailEnd/>
            </a:ln>
          </p:spPr>
          <p:txBody>
            <a:bodyPr wrap="none" anchor="ctr">
              <a:spAutoFit/>
            </a:bodyPr>
            <a:lstStyle/>
            <a:p>
              <a:endParaRPr lang="vi-VN"/>
            </a:p>
          </p:txBody>
        </p:sp>
        <p:grpSp>
          <p:nvGrpSpPr>
            <p:cNvPr id="49182" name="Group 68"/>
            <p:cNvGrpSpPr>
              <a:grpSpLocks/>
            </p:cNvGrpSpPr>
            <p:nvPr/>
          </p:nvGrpSpPr>
          <p:grpSpPr bwMode="auto">
            <a:xfrm>
              <a:off x="3360" y="2736"/>
              <a:ext cx="1488" cy="1200"/>
              <a:chOff x="3360" y="2736"/>
              <a:chExt cx="1488" cy="1200"/>
            </a:xfrm>
          </p:grpSpPr>
          <p:sp>
            <p:nvSpPr>
              <p:cNvPr id="49183" name="Line 28"/>
              <p:cNvSpPr>
                <a:spLocks noChangeShapeType="1"/>
              </p:cNvSpPr>
              <p:nvPr/>
            </p:nvSpPr>
            <p:spPr bwMode="auto">
              <a:xfrm>
                <a:off x="3360" y="2928"/>
                <a:ext cx="1488" cy="0"/>
              </a:xfrm>
              <a:prstGeom prst="line">
                <a:avLst/>
              </a:prstGeom>
              <a:noFill/>
              <a:ln w="12700">
                <a:solidFill>
                  <a:schemeClr val="tx1"/>
                </a:solidFill>
                <a:round/>
                <a:headEnd/>
                <a:tailEnd/>
              </a:ln>
            </p:spPr>
            <p:txBody>
              <a:bodyPr anchor="ctr">
                <a:spAutoFit/>
              </a:bodyPr>
              <a:lstStyle/>
              <a:p>
                <a:endParaRPr lang="vi-VN"/>
              </a:p>
            </p:txBody>
          </p:sp>
          <p:sp>
            <p:nvSpPr>
              <p:cNvPr id="49184" name="Text Box 29"/>
              <p:cNvSpPr txBox="1">
                <a:spLocks noChangeArrowheads="1"/>
              </p:cNvSpPr>
              <p:nvPr/>
            </p:nvSpPr>
            <p:spPr bwMode="auto">
              <a:xfrm>
                <a:off x="3984" y="2736"/>
                <a:ext cx="672" cy="192"/>
              </a:xfrm>
              <a:prstGeom prst="rect">
                <a:avLst/>
              </a:prstGeom>
              <a:noFill/>
              <a:ln w="12700" algn="ctr">
                <a:noFill/>
                <a:miter lim="800000"/>
                <a:headEnd/>
                <a:tailEnd/>
              </a:ln>
            </p:spPr>
            <p:txBody>
              <a:bodyPr>
                <a:spAutoFit/>
              </a:bodyPr>
              <a:lstStyle/>
              <a:p>
                <a:r>
                  <a:rPr lang="en-US" sz="1400"/>
                  <a:t>DIADIEM</a:t>
                </a:r>
              </a:p>
            </p:txBody>
          </p:sp>
          <p:sp>
            <p:nvSpPr>
              <p:cNvPr id="49185" name="Text Box 40"/>
              <p:cNvSpPr txBox="1">
                <a:spLocks noChangeArrowheads="1"/>
              </p:cNvSpPr>
              <p:nvPr/>
            </p:nvSpPr>
            <p:spPr bwMode="auto">
              <a:xfrm>
                <a:off x="3360" y="2736"/>
                <a:ext cx="624" cy="192"/>
              </a:xfrm>
              <a:prstGeom prst="rect">
                <a:avLst/>
              </a:prstGeom>
              <a:noFill/>
              <a:ln w="12700" algn="ctr">
                <a:noFill/>
                <a:miter lim="800000"/>
                <a:headEnd/>
                <a:tailEnd/>
              </a:ln>
            </p:spPr>
            <p:txBody>
              <a:bodyPr>
                <a:spAutoFit/>
              </a:bodyPr>
              <a:lstStyle/>
              <a:p>
                <a:r>
                  <a:rPr lang="en-US" sz="1400"/>
                  <a:t>MAPHG</a:t>
                </a:r>
              </a:p>
            </p:txBody>
          </p:sp>
          <p:sp>
            <p:nvSpPr>
              <p:cNvPr id="49186" name="Text Box 41"/>
              <p:cNvSpPr txBox="1">
                <a:spLocks noChangeArrowheads="1"/>
              </p:cNvSpPr>
              <p:nvPr/>
            </p:nvSpPr>
            <p:spPr bwMode="auto">
              <a:xfrm>
                <a:off x="3360" y="2976"/>
                <a:ext cx="624" cy="192"/>
              </a:xfrm>
              <a:prstGeom prst="rect">
                <a:avLst/>
              </a:prstGeom>
              <a:noFill/>
              <a:ln w="12700" algn="ctr">
                <a:noFill/>
                <a:miter lim="800000"/>
                <a:headEnd/>
                <a:tailEnd/>
              </a:ln>
            </p:spPr>
            <p:txBody>
              <a:bodyPr>
                <a:spAutoFit/>
              </a:bodyPr>
              <a:lstStyle/>
              <a:p>
                <a:r>
                  <a:rPr lang="en-US" sz="1400"/>
                  <a:t>1</a:t>
                </a:r>
              </a:p>
            </p:txBody>
          </p:sp>
          <p:sp>
            <p:nvSpPr>
              <p:cNvPr id="49187" name="Text Box 42"/>
              <p:cNvSpPr txBox="1">
                <a:spLocks noChangeArrowheads="1"/>
              </p:cNvSpPr>
              <p:nvPr/>
            </p:nvSpPr>
            <p:spPr bwMode="auto">
              <a:xfrm>
                <a:off x="3360" y="3168"/>
                <a:ext cx="624" cy="192"/>
              </a:xfrm>
              <a:prstGeom prst="rect">
                <a:avLst/>
              </a:prstGeom>
              <a:noFill/>
              <a:ln w="12700" algn="ctr">
                <a:noFill/>
                <a:miter lim="800000"/>
                <a:headEnd/>
                <a:tailEnd/>
              </a:ln>
            </p:spPr>
            <p:txBody>
              <a:bodyPr>
                <a:spAutoFit/>
              </a:bodyPr>
              <a:lstStyle/>
              <a:p>
                <a:r>
                  <a:rPr lang="en-US" sz="1400"/>
                  <a:t>4</a:t>
                </a:r>
              </a:p>
            </p:txBody>
          </p:sp>
          <p:sp>
            <p:nvSpPr>
              <p:cNvPr id="49188" name="Text Box 43"/>
              <p:cNvSpPr txBox="1">
                <a:spLocks noChangeArrowheads="1"/>
              </p:cNvSpPr>
              <p:nvPr/>
            </p:nvSpPr>
            <p:spPr bwMode="auto">
              <a:xfrm>
                <a:off x="3360" y="3360"/>
                <a:ext cx="624" cy="192"/>
              </a:xfrm>
              <a:prstGeom prst="rect">
                <a:avLst/>
              </a:prstGeom>
              <a:noFill/>
              <a:ln w="12700" algn="ctr">
                <a:noFill/>
                <a:miter lim="800000"/>
                <a:headEnd/>
                <a:tailEnd/>
              </a:ln>
            </p:spPr>
            <p:txBody>
              <a:bodyPr>
                <a:spAutoFit/>
              </a:bodyPr>
              <a:lstStyle/>
              <a:p>
                <a:r>
                  <a:rPr lang="en-US" sz="1400"/>
                  <a:t>5</a:t>
                </a:r>
              </a:p>
            </p:txBody>
          </p:sp>
          <p:sp>
            <p:nvSpPr>
              <p:cNvPr id="49189" name="Text Box 44"/>
              <p:cNvSpPr txBox="1">
                <a:spLocks noChangeArrowheads="1"/>
              </p:cNvSpPr>
              <p:nvPr/>
            </p:nvSpPr>
            <p:spPr bwMode="auto">
              <a:xfrm>
                <a:off x="3360" y="3552"/>
                <a:ext cx="624" cy="192"/>
              </a:xfrm>
              <a:prstGeom prst="rect">
                <a:avLst/>
              </a:prstGeom>
              <a:noFill/>
              <a:ln w="12700" algn="ctr">
                <a:noFill/>
                <a:miter lim="800000"/>
                <a:headEnd/>
                <a:tailEnd/>
              </a:ln>
            </p:spPr>
            <p:txBody>
              <a:bodyPr>
                <a:spAutoFit/>
              </a:bodyPr>
              <a:lstStyle/>
              <a:p>
                <a:r>
                  <a:rPr lang="en-US" sz="1400"/>
                  <a:t>5</a:t>
                </a:r>
              </a:p>
            </p:txBody>
          </p:sp>
          <p:sp>
            <p:nvSpPr>
              <p:cNvPr id="49190" name="Line 45"/>
              <p:cNvSpPr>
                <a:spLocks noChangeShapeType="1"/>
              </p:cNvSpPr>
              <p:nvPr/>
            </p:nvSpPr>
            <p:spPr bwMode="auto">
              <a:xfrm>
                <a:off x="3984" y="2736"/>
                <a:ext cx="0" cy="1200"/>
              </a:xfrm>
              <a:prstGeom prst="line">
                <a:avLst/>
              </a:prstGeom>
              <a:noFill/>
              <a:ln w="12700">
                <a:solidFill>
                  <a:schemeClr val="tx1"/>
                </a:solidFill>
                <a:round/>
                <a:headEnd/>
                <a:tailEnd/>
              </a:ln>
            </p:spPr>
            <p:txBody>
              <a:bodyPr anchor="ctr">
                <a:spAutoFit/>
              </a:bodyPr>
              <a:lstStyle/>
              <a:p>
                <a:endParaRPr lang="vi-VN"/>
              </a:p>
            </p:txBody>
          </p:sp>
          <p:sp>
            <p:nvSpPr>
              <p:cNvPr id="49191" name="Text Box 46"/>
              <p:cNvSpPr txBox="1">
                <a:spLocks noChangeArrowheads="1"/>
              </p:cNvSpPr>
              <p:nvPr/>
            </p:nvSpPr>
            <p:spPr bwMode="auto">
              <a:xfrm>
                <a:off x="3984" y="2976"/>
                <a:ext cx="768" cy="192"/>
              </a:xfrm>
              <a:prstGeom prst="rect">
                <a:avLst/>
              </a:prstGeom>
              <a:noFill/>
              <a:ln w="12700" algn="ctr">
                <a:noFill/>
                <a:miter lim="800000"/>
                <a:headEnd/>
                <a:tailEnd/>
              </a:ln>
            </p:spPr>
            <p:txBody>
              <a:bodyPr>
                <a:spAutoFit/>
              </a:bodyPr>
              <a:lstStyle/>
              <a:p>
                <a:r>
                  <a:rPr lang="en-US" sz="1400"/>
                  <a:t>TP HCM</a:t>
                </a:r>
              </a:p>
            </p:txBody>
          </p:sp>
          <p:sp>
            <p:nvSpPr>
              <p:cNvPr id="49192" name="Text Box 47"/>
              <p:cNvSpPr txBox="1">
                <a:spLocks noChangeArrowheads="1"/>
              </p:cNvSpPr>
              <p:nvPr/>
            </p:nvSpPr>
            <p:spPr bwMode="auto">
              <a:xfrm>
                <a:off x="3984" y="3360"/>
                <a:ext cx="768" cy="192"/>
              </a:xfrm>
              <a:prstGeom prst="rect">
                <a:avLst/>
              </a:prstGeom>
              <a:noFill/>
              <a:ln w="12700" algn="ctr">
                <a:noFill/>
                <a:miter lim="800000"/>
                <a:headEnd/>
                <a:tailEnd/>
              </a:ln>
            </p:spPr>
            <p:txBody>
              <a:bodyPr>
                <a:spAutoFit/>
              </a:bodyPr>
              <a:lstStyle/>
              <a:p>
                <a:r>
                  <a:rPr lang="en-US" sz="1400"/>
                  <a:t>VUNGTAU</a:t>
                </a:r>
              </a:p>
            </p:txBody>
          </p:sp>
          <p:sp>
            <p:nvSpPr>
              <p:cNvPr id="49193" name="Text Box 48"/>
              <p:cNvSpPr txBox="1">
                <a:spLocks noChangeArrowheads="1"/>
              </p:cNvSpPr>
              <p:nvPr/>
            </p:nvSpPr>
            <p:spPr bwMode="auto">
              <a:xfrm>
                <a:off x="3984" y="3552"/>
                <a:ext cx="768" cy="192"/>
              </a:xfrm>
              <a:prstGeom prst="rect">
                <a:avLst/>
              </a:prstGeom>
              <a:noFill/>
              <a:ln w="12700" algn="ctr">
                <a:noFill/>
                <a:miter lim="800000"/>
                <a:headEnd/>
                <a:tailEnd/>
              </a:ln>
            </p:spPr>
            <p:txBody>
              <a:bodyPr>
                <a:spAutoFit/>
              </a:bodyPr>
              <a:lstStyle/>
              <a:p>
                <a:r>
                  <a:rPr lang="en-US" sz="1400"/>
                  <a:t>NHATRANG</a:t>
                </a:r>
              </a:p>
            </p:txBody>
          </p:sp>
          <p:sp>
            <p:nvSpPr>
              <p:cNvPr id="49194" name="Text Box 49"/>
              <p:cNvSpPr txBox="1">
                <a:spLocks noChangeArrowheads="1"/>
              </p:cNvSpPr>
              <p:nvPr/>
            </p:nvSpPr>
            <p:spPr bwMode="auto">
              <a:xfrm>
                <a:off x="3984" y="3168"/>
                <a:ext cx="768" cy="192"/>
              </a:xfrm>
              <a:prstGeom prst="rect">
                <a:avLst/>
              </a:prstGeom>
              <a:noFill/>
              <a:ln w="12700" algn="ctr">
                <a:noFill/>
                <a:miter lim="800000"/>
                <a:headEnd/>
                <a:tailEnd/>
              </a:ln>
            </p:spPr>
            <p:txBody>
              <a:bodyPr>
                <a:spAutoFit/>
              </a:bodyPr>
              <a:lstStyle/>
              <a:p>
                <a:r>
                  <a:rPr lang="en-US" sz="1400"/>
                  <a:t>HA NOI</a:t>
                </a:r>
              </a:p>
            </p:txBody>
          </p:sp>
          <p:sp>
            <p:nvSpPr>
              <p:cNvPr id="49195" name="Text Box 50"/>
              <p:cNvSpPr txBox="1">
                <a:spLocks noChangeArrowheads="1"/>
              </p:cNvSpPr>
              <p:nvPr/>
            </p:nvSpPr>
            <p:spPr bwMode="auto">
              <a:xfrm>
                <a:off x="3360" y="3744"/>
                <a:ext cx="624" cy="192"/>
              </a:xfrm>
              <a:prstGeom prst="rect">
                <a:avLst/>
              </a:prstGeom>
              <a:noFill/>
              <a:ln w="12700" algn="ctr">
                <a:noFill/>
                <a:miter lim="800000"/>
                <a:headEnd/>
                <a:tailEnd/>
              </a:ln>
            </p:spPr>
            <p:txBody>
              <a:bodyPr>
                <a:spAutoFit/>
              </a:bodyPr>
              <a:lstStyle/>
              <a:p>
                <a:r>
                  <a:rPr lang="en-US" sz="1400"/>
                  <a:t>5</a:t>
                </a:r>
              </a:p>
            </p:txBody>
          </p:sp>
          <p:sp>
            <p:nvSpPr>
              <p:cNvPr id="49196" name="Text Box 51"/>
              <p:cNvSpPr txBox="1">
                <a:spLocks noChangeArrowheads="1"/>
              </p:cNvSpPr>
              <p:nvPr/>
            </p:nvSpPr>
            <p:spPr bwMode="auto">
              <a:xfrm>
                <a:off x="3984" y="3744"/>
                <a:ext cx="768" cy="192"/>
              </a:xfrm>
              <a:prstGeom prst="rect">
                <a:avLst/>
              </a:prstGeom>
              <a:noFill/>
              <a:ln w="12700" algn="ctr">
                <a:noFill/>
                <a:miter lim="800000"/>
                <a:headEnd/>
                <a:tailEnd/>
              </a:ln>
            </p:spPr>
            <p:txBody>
              <a:bodyPr>
                <a:spAutoFit/>
              </a:bodyPr>
              <a:lstStyle/>
              <a:p>
                <a:r>
                  <a:rPr lang="en-US" sz="1400"/>
                  <a:t>TP HCM</a:t>
                </a:r>
              </a:p>
            </p:txBody>
          </p:sp>
        </p:grpSp>
      </p:grpSp>
      <p:grpSp>
        <p:nvGrpSpPr>
          <p:cNvPr id="4" name="Group 67"/>
          <p:cNvGrpSpPr>
            <a:grpSpLocks/>
          </p:cNvGrpSpPr>
          <p:nvPr/>
        </p:nvGrpSpPr>
        <p:grpSpPr bwMode="auto">
          <a:xfrm>
            <a:off x="990600" y="4419600"/>
            <a:ext cx="2743200" cy="1981200"/>
            <a:chOff x="624" y="2688"/>
            <a:chExt cx="1728" cy="1248"/>
          </a:xfrm>
        </p:grpSpPr>
        <p:sp>
          <p:nvSpPr>
            <p:cNvPr id="49166" name="Rectangle 66"/>
            <p:cNvSpPr>
              <a:spLocks noChangeArrowheads="1"/>
            </p:cNvSpPr>
            <p:nvPr/>
          </p:nvSpPr>
          <p:spPr bwMode="auto">
            <a:xfrm>
              <a:off x="624" y="3312"/>
              <a:ext cx="1728" cy="576"/>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49167" name="Line 52"/>
            <p:cNvSpPr>
              <a:spLocks noChangeShapeType="1"/>
            </p:cNvSpPr>
            <p:nvPr/>
          </p:nvSpPr>
          <p:spPr bwMode="auto">
            <a:xfrm>
              <a:off x="768" y="2880"/>
              <a:ext cx="1488" cy="0"/>
            </a:xfrm>
            <a:prstGeom prst="line">
              <a:avLst/>
            </a:prstGeom>
            <a:noFill/>
            <a:ln w="12700">
              <a:solidFill>
                <a:schemeClr val="tx1"/>
              </a:solidFill>
              <a:round/>
              <a:headEnd/>
              <a:tailEnd/>
            </a:ln>
          </p:spPr>
          <p:txBody>
            <a:bodyPr anchor="ctr">
              <a:spAutoFit/>
            </a:bodyPr>
            <a:lstStyle/>
            <a:p>
              <a:endParaRPr lang="vi-VN"/>
            </a:p>
          </p:txBody>
        </p:sp>
        <p:sp>
          <p:nvSpPr>
            <p:cNvPr id="49168" name="Text Box 53"/>
            <p:cNvSpPr txBox="1">
              <a:spLocks noChangeArrowheads="1"/>
            </p:cNvSpPr>
            <p:nvPr/>
          </p:nvSpPr>
          <p:spPr bwMode="auto">
            <a:xfrm>
              <a:off x="1392" y="2688"/>
              <a:ext cx="672" cy="192"/>
            </a:xfrm>
            <a:prstGeom prst="rect">
              <a:avLst/>
            </a:prstGeom>
            <a:noFill/>
            <a:ln w="12700" algn="ctr">
              <a:noFill/>
              <a:miter lim="800000"/>
              <a:headEnd/>
              <a:tailEnd/>
            </a:ln>
          </p:spPr>
          <p:txBody>
            <a:bodyPr>
              <a:spAutoFit/>
            </a:bodyPr>
            <a:lstStyle/>
            <a:p>
              <a:r>
                <a:rPr lang="en-US" sz="1400"/>
                <a:t>DIADIEM</a:t>
              </a:r>
            </a:p>
          </p:txBody>
        </p:sp>
        <p:sp>
          <p:nvSpPr>
            <p:cNvPr id="49169" name="Text Box 54"/>
            <p:cNvSpPr txBox="1">
              <a:spLocks noChangeArrowheads="1"/>
            </p:cNvSpPr>
            <p:nvPr/>
          </p:nvSpPr>
          <p:spPr bwMode="auto">
            <a:xfrm>
              <a:off x="768" y="2688"/>
              <a:ext cx="624" cy="192"/>
            </a:xfrm>
            <a:prstGeom prst="rect">
              <a:avLst/>
            </a:prstGeom>
            <a:noFill/>
            <a:ln w="12700" algn="ctr">
              <a:noFill/>
              <a:miter lim="800000"/>
              <a:headEnd/>
              <a:tailEnd/>
            </a:ln>
          </p:spPr>
          <p:txBody>
            <a:bodyPr>
              <a:spAutoFit/>
            </a:bodyPr>
            <a:lstStyle/>
            <a:p>
              <a:r>
                <a:rPr lang="en-US" sz="1400"/>
                <a:t>MAPHG</a:t>
              </a:r>
            </a:p>
          </p:txBody>
        </p:sp>
        <p:sp>
          <p:nvSpPr>
            <p:cNvPr id="49170" name="Text Box 55"/>
            <p:cNvSpPr txBox="1">
              <a:spLocks noChangeArrowheads="1"/>
            </p:cNvSpPr>
            <p:nvPr/>
          </p:nvSpPr>
          <p:spPr bwMode="auto">
            <a:xfrm>
              <a:off x="768" y="2928"/>
              <a:ext cx="624" cy="192"/>
            </a:xfrm>
            <a:prstGeom prst="rect">
              <a:avLst/>
            </a:prstGeom>
            <a:noFill/>
            <a:ln w="12700" algn="ctr">
              <a:noFill/>
              <a:miter lim="800000"/>
              <a:headEnd/>
              <a:tailEnd/>
            </a:ln>
          </p:spPr>
          <p:txBody>
            <a:bodyPr>
              <a:spAutoFit/>
            </a:bodyPr>
            <a:lstStyle/>
            <a:p>
              <a:r>
                <a:rPr lang="en-US" sz="1400"/>
                <a:t>1</a:t>
              </a:r>
            </a:p>
          </p:txBody>
        </p:sp>
        <p:sp>
          <p:nvSpPr>
            <p:cNvPr id="49171" name="Text Box 56"/>
            <p:cNvSpPr txBox="1">
              <a:spLocks noChangeArrowheads="1"/>
            </p:cNvSpPr>
            <p:nvPr/>
          </p:nvSpPr>
          <p:spPr bwMode="auto">
            <a:xfrm>
              <a:off x="768" y="3120"/>
              <a:ext cx="624" cy="192"/>
            </a:xfrm>
            <a:prstGeom prst="rect">
              <a:avLst/>
            </a:prstGeom>
            <a:noFill/>
            <a:ln w="12700" algn="ctr">
              <a:noFill/>
              <a:miter lim="800000"/>
              <a:headEnd/>
              <a:tailEnd/>
            </a:ln>
          </p:spPr>
          <p:txBody>
            <a:bodyPr>
              <a:spAutoFit/>
            </a:bodyPr>
            <a:lstStyle/>
            <a:p>
              <a:r>
                <a:rPr lang="en-US" sz="1400"/>
                <a:t>4</a:t>
              </a:r>
            </a:p>
          </p:txBody>
        </p:sp>
        <p:sp>
          <p:nvSpPr>
            <p:cNvPr id="49172" name="Text Box 57"/>
            <p:cNvSpPr txBox="1">
              <a:spLocks noChangeArrowheads="1"/>
            </p:cNvSpPr>
            <p:nvPr/>
          </p:nvSpPr>
          <p:spPr bwMode="auto">
            <a:xfrm>
              <a:off x="768" y="3312"/>
              <a:ext cx="624" cy="192"/>
            </a:xfrm>
            <a:prstGeom prst="rect">
              <a:avLst/>
            </a:prstGeom>
            <a:noFill/>
            <a:ln w="12700" algn="ctr">
              <a:noFill/>
              <a:miter lim="800000"/>
              <a:headEnd/>
              <a:tailEnd/>
            </a:ln>
          </p:spPr>
          <p:txBody>
            <a:bodyPr>
              <a:spAutoFit/>
            </a:bodyPr>
            <a:lstStyle/>
            <a:p>
              <a:r>
                <a:rPr lang="en-US" sz="1400"/>
                <a:t>5</a:t>
              </a:r>
            </a:p>
          </p:txBody>
        </p:sp>
        <p:sp>
          <p:nvSpPr>
            <p:cNvPr id="49173" name="Text Box 58"/>
            <p:cNvSpPr txBox="1">
              <a:spLocks noChangeArrowheads="1"/>
            </p:cNvSpPr>
            <p:nvPr/>
          </p:nvSpPr>
          <p:spPr bwMode="auto">
            <a:xfrm>
              <a:off x="768" y="3504"/>
              <a:ext cx="624" cy="192"/>
            </a:xfrm>
            <a:prstGeom prst="rect">
              <a:avLst/>
            </a:prstGeom>
            <a:noFill/>
            <a:ln w="12700" algn="ctr">
              <a:noFill/>
              <a:miter lim="800000"/>
              <a:headEnd/>
              <a:tailEnd/>
            </a:ln>
          </p:spPr>
          <p:txBody>
            <a:bodyPr>
              <a:spAutoFit/>
            </a:bodyPr>
            <a:lstStyle/>
            <a:p>
              <a:r>
                <a:rPr lang="en-US" sz="1400"/>
                <a:t>5</a:t>
              </a:r>
            </a:p>
          </p:txBody>
        </p:sp>
        <p:sp>
          <p:nvSpPr>
            <p:cNvPr id="49174" name="Line 59"/>
            <p:cNvSpPr>
              <a:spLocks noChangeShapeType="1"/>
            </p:cNvSpPr>
            <p:nvPr/>
          </p:nvSpPr>
          <p:spPr bwMode="auto">
            <a:xfrm>
              <a:off x="1392" y="2688"/>
              <a:ext cx="0" cy="1248"/>
            </a:xfrm>
            <a:prstGeom prst="line">
              <a:avLst/>
            </a:prstGeom>
            <a:noFill/>
            <a:ln w="12700">
              <a:solidFill>
                <a:schemeClr val="tx1"/>
              </a:solidFill>
              <a:round/>
              <a:headEnd/>
              <a:tailEnd/>
            </a:ln>
          </p:spPr>
          <p:txBody>
            <a:bodyPr anchor="ctr">
              <a:spAutoFit/>
            </a:bodyPr>
            <a:lstStyle/>
            <a:p>
              <a:endParaRPr lang="vi-VN"/>
            </a:p>
          </p:txBody>
        </p:sp>
        <p:sp>
          <p:nvSpPr>
            <p:cNvPr id="49175" name="Text Box 60"/>
            <p:cNvSpPr txBox="1">
              <a:spLocks noChangeArrowheads="1"/>
            </p:cNvSpPr>
            <p:nvPr/>
          </p:nvSpPr>
          <p:spPr bwMode="auto">
            <a:xfrm>
              <a:off x="1392" y="2928"/>
              <a:ext cx="768" cy="192"/>
            </a:xfrm>
            <a:prstGeom prst="rect">
              <a:avLst/>
            </a:prstGeom>
            <a:noFill/>
            <a:ln w="12700" algn="ctr">
              <a:noFill/>
              <a:miter lim="800000"/>
              <a:headEnd/>
              <a:tailEnd/>
            </a:ln>
          </p:spPr>
          <p:txBody>
            <a:bodyPr>
              <a:spAutoFit/>
            </a:bodyPr>
            <a:lstStyle/>
            <a:p>
              <a:r>
                <a:rPr lang="en-US" sz="1400"/>
                <a:t>TP HCM</a:t>
              </a:r>
            </a:p>
          </p:txBody>
        </p:sp>
        <p:sp>
          <p:nvSpPr>
            <p:cNvPr id="49176" name="Text Box 61"/>
            <p:cNvSpPr txBox="1">
              <a:spLocks noChangeArrowheads="1"/>
            </p:cNvSpPr>
            <p:nvPr/>
          </p:nvSpPr>
          <p:spPr bwMode="auto">
            <a:xfrm>
              <a:off x="1392" y="3312"/>
              <a:ext cx="768" cy="192"/>
            </a:xfrm>
            <a:prstGeom prst="rect">
              <a:avLst/>
            </a:prstGeom>
            <a:noFill/>
            <a:ln w="12700" algn="ctr">
              <a:noFill/>
              <a:miter lim="800000"/>
              <a:headEnd/>
              <a:tailEnd/>
            </a:ln>
          </p:spPr>
          <p:txBody>
            <a:bodyPr>
              <a:spAutoFit/>
            </a:bodyPr>
            <a:lstStyle/>
            <a:p>
              <a:r>
                <a:rPr lang="en-US" sz="1400"/>
                <a:t>VUNGTAU</a:t>
              </a:r>
            </a:p>
          </p:txBody>
        </p:sp>
        <p:sp>
          <p:nvSpPr>
            <p:cNvPr id="49177" name="Text Box 62"/>
            <p:cNvSpPr txBox="1">
              <a:spLocks noChangeArrowheads="1"/>
            </p:cNvSpPr>
            <p:nvPr/>
          </p:nvSpPr>
          <p:spPr bwMode="auto">
            <a:xfrm>
              <a:off x="1392" y="3504"/>
              <a:ext cx="768" cy="192"/>
            </a:xfrm>
            <a:prstGeom prst="rect">
              <a:avLst/>
            </a:prstGeom>
            <a:noFill/>
            <a:ln w="12700" algn="ctr">
              <a:noFill/>
              <a:miter lim="800000"/>
              <a:headEnd/>
              <a:tailEnd/>
            </a:ln>
          </p:spPr>
          <p:txBody>
            <a:bodyPr>
              <a:spAutoFit/>
            </a:bodyPr>
            <a:lstStyle/>
            <a:p>
              <a:r>
                <a:rPr lang="en-US" sz="1400"/>
                <a:t>NHATRANG</a:t>
              </a:r>
            </a:p>
          </p:txBody>
        </p:sp>
        <p:sp>
          <p:nvSpPr>
            <p:cNvPr id="49178" name="Text Box 63"/>
            <p:cNvSpPr txBox="1">
              <a:spLocks noChangeArrowheads="1"/>
            </p:cNvSpPr>
            <p:nvPr/>
          </p:nvSpPr>
          <p:spPr bwMode="auto">
            <a:xfrm>
              <a:off x="1392" y="3120"/>
              <a:ext cx="768" cy="192"/>
            </a:xfrm>
            <a:prstGeom prst="rect">
              <a:avLst/>
            </a:prstGeom>
            <a:noFill/>
            <a:ln w="12700" algn="ctr">
              <a:noFill/>
              <a:miter lim="800000"/>
              <a:headEnd/>
              <a:tailEnd/>
            </a:ln>
          </p:spPr>
          <p:txBody>
            <a:bodyPr>
              <a:spAutoFit/>
            </a:bodyPr>
            <a:lstStyle/>
            <a:p>
              <a:r>
                <a:rPr lang="en-US" sz="1400"/>
                <a:t>HA NOI</a:t>
              </a:r>
            </a:p>
          </p:txBody>
        </p:sp>
        <p:sp>
          <p:nvSpPr>
            <p:cNvPr id="49179" name="Text Box 64"/>
            <p:cNvSpPr txBox="1">
              <a:spLocks noChangeArrowheads="1"/>
            </p:cNvSpPr>
            <p:nvPr/>
          </p:nvSpPr>
          <p:spPr bwMode="auto">
            <a:xfrm>
              <a:off x="768" y="3696"/>
              <a:ext cx="624" cy="192"/>
            </a:xfrm>
            <a:prstGeom prst="rect">
              <a:avLst/>
            </a:prstGeom>
            <a:noFill/>
            <a:ln w="12700" algn="ctr">
              <a:noFill/>
              <a:miter lim="800000"/>
              <a:headEnd/>
              <a:tailEnd/>
            </a:ln>
          </p:spPr>
          <p:txBody>
            <a:bodyPr>
              <a:spAutoFit/>
            </a:bodyPr>
            <a:lstStyle/>
            <a:p>
              <a:r>
                <a:rPr lang="en-US" sz="1400"/>
                <a:t>5</a:t>
              </a:r>
            </a:p>
          </p:txBody>
        </p:sp>
        <p:sp>
          <p:nvSpPr>
            <p:cNvPr id="49180" name="Text Box 65"/>
            <p:cNvSpPr txBox="1">
              <a:spLocks noChangeArrowheads="1"/>
            </p:cNvSpPr>
            <p:nvPr/>
          </p:nvSpPr>
          <p:spPr bwMode="auto">
            <a:xfrm>
              <a:off x="1392" y="3696"/>
              <a:ext cx="768" cy="192"/>
            </a:xfrm>
            <a:prstGeom prst="rect">
              <a:avLst/>
            </a:prstGeom>
            <a:noFill/>
            <a:ln w="12700" algn="ctr">
              <a:noFill/>
              <a:miter lim="800000"/>
              <a:headEnd/>
              <a:tailEnd/>
            </a:ln>
          </p:spPr>
          <p:txBody>
            <a:bodyPr>
              <a:spAutoFit/>
            </a:bodyPr>
            <a:lstStyle/>
            <a:p>
              <a:r>
                <a:rPr lang="en-US" sz="1400"/>
                <a:t>TP HCM</a:t>
              </a:r>
            </a:p>
          </p:txBody>
        </p:sp>
      </p:grpSp>
      <p:grpSp>
        <p:nvGrpSpPr>
          <p:cNvPr id="5" name="Group 80"/>
          <p:cNvGrpSpPr>
            <a:grpSpLocks/>
          </p:cNvGrpSpPr>
          <p:nvPr/>
        </p:nvGrpSpPr>
        <p:grpSpPr bwMode="auto">
          <a:xfrm>
            <a:off x="2286000" y="4800600"/>
            <a:ext cx="5257800" cy="1524000"/>
            <a:chOff x="1440" y="3024"/>
            <a:chExt cx="3312" cy="960"/>
          </a:xfrm>
        </p:grpSpPr>
        <p:sp>
          <p:nvSpPr>
            <p:cNvPr id="49163" name="Oval 74"/>
            <p:cNvSpPr>
              <a:spLocks noChangeArrowheads="1"/>
            </p:cNvSpPr>
            <p:nvPr/>
          </p:nvSpPr>
          <p:spPr bwMode="auto">
            <a:xfrm>
              <a:off x="3504" y="3024"/>
              <a:ext cx="336" cy="192"/>
            </a:xfrm>
            <a:prstGeom prst="ellipse">
              <a:avLst/>
            </a:prstGeom>
            <a:noFill/>
            <a:ln w="12700" algn="ctr">
              <a:solidFill>
                <a:srgbClr val="CC0000"/>
              </a:solidFill>
              <a:round/>
              <a:headEnd/>
              <a:tailEnd/>
            </a:ln>
          </p:spPr>
          <p:txBody>
            <a:bodyPr anchor="ctr">
              <a:spAutoFit/>
            </a:bodyPr>
            <a:lstStyle/>
            <a:p>
              <a:endParaRPr lang="vi-VN"/>
            </a:p>
          </p:txBody>
        </p:sp>
        <p:sp>
          <p:nvSpPr>
            <p:cNvPr id="49164" name="Rectangle 78"/>
            <p:cNvSpPr>
              <a:spLocks noChangeArrowheads="1"/>
            </p:cNvSpPr>
            <p:nvPr/>
          </p:nvSpPr>
          <p:spPr bwMode="auto">
            <a:xfrm>
              <a:off x="1440" y="3792"/>
              <a:ext cx="720" cy="192"/>
            </a:xfrm>
            <a:prstGeom prst="rect">
              <a:avLst/>
            </a:prstGeom>
            <a:noFill/>
            <a:ln w="12700" algn="ctr">
              <a:solidFill>
                <a:schemeClr val="tx1"/>
              </a:solidFill>
              <a:prstDash val="dash"/>
              <a:miter lim="800000"/>
              <a:headEnd/>
              <a:tailEnd/>
            </a:ln>
          </p:spPr>
          <p:txBody>
            <a:bodyPr anchor="ctr">
              <a:spAutoFit/>
            </a:bodyPr>
            <a:lstStyle/>
            <a:p>
              <a:endParaRPr lang="vi-VN"/>
            </a:p>
          </p:txBody>
        </p:sp>
        <p:sp>
          <p:nvSpPr>
            <p:cNvPr id="49165" name="Rectangle 79"/>
            <p:cNvSpPr>
              <a:spLocks noChangeArrowheads="1"/>
            </p:cNvSpPr>
            <p:nvPr/>
          </p:nvSpPr>
          <p:spPr bwMode="auto">
            <a:xfrm>
              <a:off x="4032" y="3024"/>
              <a:ext cx="720" cy="192"/>
            </a:xfrm>
            <a:prstGeom prst="rect">
              <a:avLst/>
            </a:prstGeom>
            <a:noFill/>
            <a:ln w="12700" algn="ctr">
              <a:solidFill>
                <a:schemeClr val="tx1"/>
              </a:solidFill>
              <a:prstDash val="dash"/>
              <a:miter lim="800000"/>
              <a:headEnd/>
              <a:tailEnd/>
            </a:ln>
          </p:spPr>
          <p:txBody>
            <a:bodyPr anchor="ctr">
              <a:spAutoFit/>
            </a:bodyPr>
            <a:lstStyle/>
            <a:p>
              <a:endParaRPr lang="vi-VN"/>
            </a:p>
          </p:txBody>
        </p:sp>
      </p:grpSp>
      <p:sp>
        <p:nvSpPr>
          <p:cNvPr id="46" name="Footer Placeholder 45"/>
          <p:cNvSpPr>
            <a:spLocks noGrp="1"/>
          </p:cNvSpPr>
          <p:nvPr>
            <p:ph type="ftr" sz="quarter" idx="11"/>
          </p:nvPr>
        </p:nvSpPr>
        <p:spPr/>
        <p:txBody>
          <a:bodyPr/>
          <a:lstStyle/>
          <a:p>
            <a:pPr>
              <a:defRPr/>
            </a:pPr>
            <a:r>
              <a:rPr lang="en-US" altLang="en-US"/>
              <a:t>Khoa CNTT</a:t>
            </a:r>
          </a:p>
        </p:txBody>
      </p:sp>
      <p:grpSp>
        <p:nvGrpSpPr>
          <p:cNvPr id="47" name="Group 86"/>
          <p:cNvGrpSpPr/>
          <p:nvPr/>
        </p:nvGrpSpPr>
        <p:grpSpPr>
          <a:xfrm>
            <a:off x="0" y="152400"/>
            <a:ext cx="9144000" cy="533399"/>
            <a:chOff x="0" y="152400"/>
            <a:chExt cx="9144000" cy="533399"/>
          </a:xfrm>
        </p:grpSpPr>
        <p:pic>
          <p:nvPicPr>
            <p:cNvPr id="4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9" name="TextBox 4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50" name="TextBox 4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61828"/>
                                        </p:tgtEl>
                                        <p:attrNameLst>
                                          <p:attrName>style.visibility</p:attrName>
                                        </p:attrNameLst>
                                      </p:cBhvr>
                                      <p:to>
                                        <p:strVal val="visible"/>
                                      </p:to>
                                    </p:set>
                                    <p:anim calcmode="lin" valueType="num">
                                      <p:cBhvr>
                                        <p:cTn id="7" dur="500" fill="hold"/>
                                        <p:tgtEl>
                                          <p:spTgt spid="461828"/>
                                        </p:tgtEl>
                                        <p:attrNameLst>
                                          <p:attrName>ppt_w</p:attrName>
                                        </p:attrNameLst>
                                      </p:cBhvr>
                                      <p:tavLst>
                                        <p:tav tm="0">
                                          <p:val>
                                            <p:fltVal val="0"/>
                                          </p:val>
                                        </p:tav>
                                        <p:tav tm="100000">
                                          <p:val>
                                            <p:strVal val="#ppt_w"/>
                                          </p:val>
                                        </p:tav>
                                      </p:tavLst>
                                    </p:anim>
                                    <p:anim calcmode="lin" valueType="num">
                                      <p:cBhvr>
                                        <p:cTn id="8" dur="500" fill="hold"/>
                                        <p:tgtEl>
                                          <p:spTgt spid="46182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61830"/>
                                        </p:tgtEl>
                                        <p:attrNameLst>
                                          <p:attrName>style.visibility</p:attrName>
                                        </p:attrNameLst>
                                      </p:cBhvr>
                                      <p:to>
                                        <p:strVal val="visible"/>
                                      </p:to>
                                    </p:set>
                                    <p:anim calcmode="lin" valueType="num">
                                      <p:cBhvr>
                                        <p:cTn id="11" dur="500" fill="hold"/>
                                        <p:tgtEl>
                                          <p:spTgt spid="461830"/>
                                        </p:tgtEl>
                                        <p:attrNameLst>
                                          <p:attrName>ppt_w</p:attrName>
                                        </p:attrNameLst>
                                      </p:cBhvr>
                                      <p:tavLst>
                                        <p:tav tm="0">
                                          <p:val>
                                            <p:fltVal val="0"/>
                                          </p:val>
                                        </p:tav>
                                        <p:tav tm="100000">
                                          <p:val>
                                            <p:strVal val="#ppt_w"/>
                                          </p:val>
                                        </p:tav>
                                      </p:tavLst>
                                    </p:anim>
                                    <p:anim calcmode="lin" valueType="num">
                                      <p:cBhvr>
                                        <p:cTn id="12" dur="500" fill="hold"/>
                                        <p:tgtEl>
                                          <p:spTgt spid="461830"/>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8" grpId="0"/>
      <p:bldP spid="4618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533400"/>
            <a:ext cx="8229600" cy="620712"/>
          </a:xfrm>
        </p:spPr>
        <p:txBody>
          <a:bodyPr/>
          <a:lstStyle/>
          <a:p>
            <a:r>
              <a:rPr lang="en-US" sz="2400" i="1"/>
              <a:t>Ví dụ 11</a:t>
            </a:r>
          </a:p>
        </p:txBody>
      </p:sp>
      <p:sp>
        <p:nvSpPr>
          <p:cNvPr id="50179" name="Rectangle 3"/>
          <p:cNvSpPr>
            <a:spLocks noGrp="1" noChangeArrowheads="1"/>
          </p:cNvSpPr>
          <p:nvPr>
            <p:ph idx="1"/>
          </p:nvPr>
        </p:nvSpPr>
        <p:spPr>
          <a:xfrm>
            <a:off x="457200" y="1295400"/>
            <a:ext cx="8229600" cy="4835525"/>
          </a:xfrm>
        </p:spPr>
        <p:txBody>
          <a:bodyPr/>
          <a:lstStyle/>
          <a:p>
            <a:r>
              <a:rPr lang="en-US" u="sng"/>
              <a:t>B1:</a:t>
            </a:r>
            <a:r>
              <a:rPr lang="en-US"/>
              <a:t> Tìm các địa điểm của phòng 5</a:t>
            </a:r>
          </a:p>
          <a:p>
            <a:endParaRPr lang="en-US"/>
          </a:p>
          <a:p>
            <a:endParaRPr lang="en-US"/>
          </a:p>
          <a:p>
            <a:endParaRPr lang="en-US"/>
          </a:p>
          <a:p>
            <a:endParaRPr lang="en-US" u="sng"/>
          </a:p>
          <a:p>
            <a:r>
              <a:rPr lang="en-US" u="sng"/>
              <a:t>B2:</a:t>
            </a:r>
            <a:r>
              <a:rPr lang="en-US"/>
              <a:t> Lấy ra các phòng có cùng địa điểm với DD_P5</a:t>
            </a:r>
          </a:p>
          <a:p>
            <a:endParaRPr lang="en-US"/>
          </a:p>
        </p:txBody>
      </p:sp>
      <p:sp>
        <p:nvSpPr>
          <p:cNvPr id="8" name="Date Placeholder 3"/>
          <p:cNvSpPr>
            <a:spLocks noGrp="1"/>
          </p:cNvSpPr>
          <p:nvPr>
            <p:ph type="dt" sz="quarter" idx="10"/>
          </p:nvPr>
        </p:nvSpPr>
        <p:spPr/>
        <p:txBody>
          <a:bodyPr/>
          <a:lstStyle/>
          <a:p>
            <a:pPr>
              <a:defRPr/>
            </a:pPr>
            <a:fld id="{A51BBE5B-1CF4-4967-8518-6EFEC4E4BBA1}" type="datetime12">
              <a:rPr lang="vi-VN" altLang="en-US" smtClean="0"/>
              <a:pPr>
                <a:defRPr/>
              </a:pPr>
              <a:t>07:10</a:t>
            </a:fld>
            <a:endParaRPr lang="en-US" altLang="en-US"/>
          </a:p>
        </p:txBody>
      </p:sp>
      <p:sp>
        <p:nvSpPr>
          <p:cNvPr id="10" name="Slide Number Placeholder 5"/>
          <p:cNvSpPr>
            <a:spLocks noGrp="1"/>
          </p:cNvSpPr>
          <p:nvPr>
            <p:ph type="sldNum" sz="quarter" idx="12"/>
          </p:nvPr>
        </p:nvSpPr>
        <p:spPr/>
        <p:txBody>
          <a:bodyPr/>
          <a:lstStyle/>
          <a:p>
            <a:pPr>
              <a:defRPr/>
            </a:pPr>
            <a:fld id="{58AE4AAA-92BA-4F06-8203-A2ED10D83DA9}" type="slidenum">
              <a:rPr lang="en-US" altLang="en-US"/>
              <a:pPr>
                <a:defRPr/>
              </a:pPr>
              <a:t>57</a:t>
            </a:fld>
            <a:endParaRPr lang="en-US" altLang="en-US"/>
          </a:p>
        </p:txBody>
      </p:sp>
      <p:sp>
        <p:nvSpPr>
          <p:cNvPr id="50182" name="Text Box 7"/>
          <p:cNvSpPr txBox="1">
            <a:spLocks noChangeArrowheads="1"/>
          </p:cNvSpPr>
          <p:nvPr/>
        </p:nvSpPr>
        <p:spPr bwMode="auto">
          <a:xfrm>
            <a:off x="1219200" y="1812925"/>
            <a:ext cx="7086600" cy="1862048"/>
          </a:xfrm>
          <a:prstGeom prst="rect">
            <a:avLst/>
          </a:prstGeom>
          <a:noFill/>
          <a:ln w="12700" algn="ctr">
            <a:noFill/>
            <a:miter lim="800000"/>
            <a:headEnd/>
            <a:tailEnd/>
          </a:ln>
        </p:spPr>
        <p:txBody>
          <a:bodyPr wrap="square">
            <a:spAutoFit/>
          </a:bodyPr>
          <a:lstStyle/>
          <a:p>
            <a:pPr algn="l"/>
            <a:r>
              <a:rPr lang="en-US" sz="2200">
                <a:sym typeface="Symbol" pitchFamily="18" charset="2"/>
              </a:rPr>
              <a:t>DD_P5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DIADIEM </a:t>
            </a:r>
            <a:r>
              <a:rPr lang="en-US" sz="2200">
                <a:sym typeface="Symbol" pitchFamily="18" charset="2"/>
              </a:rPr>
              <a:t>(</a:t>
            </a:r>
            <a:r>
              <a:rPr lang="en-US" sz="4000">
                <a:sym typeface="Symbol" pitchFamily="18" charset="2"/>
              </a:rPr>
              <a:t></a:t>
            </a:r>
            <a:r>
              <a:rPr lang="en-US" sz="2200" baseline="-25000">
                <a:sym typeface="Symbol" pitchFamily="18" charset="2"/>
              </a:rPr>
              <a:t>MAPHG=5 </a:t>
            </a:r>
            <a:r>
              <a:rPr lang="en-US" sz="2200">
                <a:sym typeface="Symbol" pitchFamily="18" charset="2"/>
              </a:rPr>
              <a:t>(DIADIEM_PHG))</a:t>
            </a:r>
          </a:p>
          <a:p>
            <a:pPr algn="l"/>
            <a:r>
              <a:rPr lang="en-US" sz="2800">
                <a:sym typeface="Symbol" pitchFamily="18" charset="2"/>
              </a:rPr>
              <a:t></a:t>
            </a:r>
            <a:r>
              <a:rPr lang="en-US" sz="2800" baseline="-25000">
                <a:sym typeface="Symbol" pitchFamily="18" charset="2"/>
              </a:rPr>
              <a:t>(DD)</a:t>
            </a:r>
            <a:r>
              <a:rPr lang="en-US" sz="2800">
                <a:sym typeface="Symbol" pitchFamily="18" charset="2"/>
              </a:rPr>
              <a:t>(DD_P5)</a:t>
            </a:r>
            <a:endParaRPr lang="en-US" sz="2200">
              <a:sym typeface="Symbol" pitchFamily="18" charset="2"/>
            </a:endParaRPr>
          </a:p>
          <a:p>
            <a:pPr algn="l"/>
            <a:endParaRPr lang="en-US" sz="2200">
              <a:sym typeface="Symbol" pitchFamily="18" charset="2"/>
            </a:endParaRPr>
          </a:p>
        </p:txBody>
      </p:sp>
      <p:sp>
        <p:nvSpPr>
          <p:cNvPr id="50183" name="Text Box 8"/>
          <p:cNvSpPr txBox="1">
            <a:spLocks noChangeArrowheads="1"/>
          </p:cNvSpPr>
          <p:nvPr/>
        </p:nvSpPr>
        <p:spPr bwMode="auto">
          <a:xfrm>
            <a:off x="1752600" y="4876800"/>
            <a:ext cx="5486400" cy="701675"/>
          </a:xfrm>
          <a:prstGeom prst="rect">
            <a:avLst/>
          </a:prstGeom>
          <a:noFill/>
          <a:ln w="12700" algn="ctr">
            <a:noFill/>
            <a:miter lim="800000"/>
            <a:headEnd/>
            <a:tailEnd/>
          </a:ln>
        </p:spPr>
        <p:txBody>
          <a:bodyPr>
            <a:spAutoFit/>
          </a:bodyPr>
          <a:lstStyle/>
          <a:p>
            <a:pPr algn="l"/>
            <a:r>
              <a:rPr lang="en-US" sz="2200">
                <a:sym typeface="Symbol" pitchFamily="18" charset="2"/>
              </a:rPr>
              <a:t>R2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DIADIEM=DD </a:t>
            </a:r>
            <a:r>
              <a:rPr lang="en-US" sz="2200">
                <a:sym typeface="Symbol" pitchFamily="18" charset="2"/>
              </a:rPr>
              <a:t>(R1 </a:t>
            </a:r>
            <a:r>
              <a:rPr lang="en-US" sz="2200" b="1">
                <a:sym typeface="Symbol" pitchFamily="18" charset="2"/>
              </a:rPr>
              <a:t></a:t>
            </a:r>
            <a:r>
              <a:rPr lang="en-US" sz="2200">
                <a:sym typeface="Symbol" pitchFamily="18" charset="2"/>
              </a:rPr>
              <a:t> DD_P5)</a:t>
            </a:r>
          </a:p>
        </p:txBody>
      </p:sp>
      <p:sp>
        <p:nvSpPr>
          <p:cNvPr id="50184" name="Text Box 9"/>
          <p:cNvSpPr txBox="1">
            <a:spLocks noChangeArrowheads="1"/>
          </p:cNvSpPr>
          <p:nvPr/>
        </p:nvSpPr>
        <p:spPr bwMode="auto">
          <a:xfrm>
            <a:off x="1752600" y="5410200"/>
            <a:ext cx="4800600" cy="701675"/>
          </a:xfrm>
          <a:prstGeom prst="rect">
            <a:avLst/>
          </a:prstGeom>
          <a:noFill/>
          <a:ln w="12700" algn="ctr">
            <a:noFill/>
            <a:miter lim="800000"/>
            <a:headEnd/>
            <a:tailEnd/>
          </a:ln>
        </p:spPr>
        <p:txBody>
          <a:bodyPr>
            <a:spAutoFit/>
          </a:bodyPr>
          <a:lstStyle/>
          <a:p>
            <a:pPr algn="l"/>
            <a:r>
              <a:rPr lang="en-US" sz="2200">
                <a:sym typeface="Symbol" pitchFamily="18" charset="2"/>
              </a:rPr>
              <a:t>KQ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MAPHG </a:t>
            </a:r>
            <a:r>
              <a:rPr lang="en-US" sz="2200">
                <a:sym typeface="Symbol" pitchFamily="18" charset="2"/>
              </a:rPr>
              <a:t>(R2)</a:t>
            </a:r>
          </a:p>
        </p:txBody>
      </p:sp>
      <p:sp>
        <p:nvSpPr>
          <p:cNvPr id="50185" name="Text Box 10"/>
          <p:cNvSpPr txBox="1">
            <a:spLocks noChangeArrowheads="1"/>
          </p:cNvSpPr>
          <p:nvPr/>
        </p:nvSpPr>
        <p:spPr bwMode="auto">
          <a:xfrm>
            <a:off x="1752600" y="4191000"/>
            <a:ext cx="4572000" cy="701675"/>
          </a:xfrm>
          <a:prstGeom prst="rect">
            <a:avLst/>
          </a:prstGeom>
          <a:noFill/>
          <a:ln w="12700" algn="ctr">
            <a:noFill/>
            <a:miter lim="800000"/>
            <a:headEnd/>
            <a:tailEnd/>
          </a:ln>
        </p:spPr>
        <p:txBody>
          <a:bodyPr>
            <a:spAutoFit/>
          </a:bodyPr>
          <a:lstStyle/>
          <a:p>
            <a:pPr algn="l"/>
            <a:r>
              <a:rPr lang="en-US" sz="2200">
                <a:sym typeface="Symbol" pitchFamily="18" charset="2"/>
              </a:rPr>
              <a:t>R1 </a:t>
            </a:r>
            <a:r>
              <a:rPr lang="en-US" sz="3000">
                <a:sym typeface="Symbol" pitchFamily="18" charset="2"/>
              </a:rPr>
              <a:t></a:t>
            </a:r>
            <a:r>
              <a:rPr lang="en-US" sz="2200">
                <a:sym typeface="Symbol" pitchFamily="18" charset="2"/>
              </a:rPr>
              <a:t> </a:t>
            </a:r>
            <a:r>
              <a:rPr lang="en-US" sz="4000">
                <a:sym typeface="Symbol" pitchFamily="18" charset="2"/>
              </a:rPr>
              <a:t></a:t>
            </a:r>
            <a:r>
              <a:rPr lang="en-US" sz="2200" baseline="-25000">
                <a:sym typeface="Symbol" pitchFamily="18" charset="2"/>
              </a:rPr>
              <a:t>MAPHG</a:t>
            </a:r>
            <a:r>
              <a:rPr lang="en-US" sz="2200" b="1" baseline="-25000">
                <a:sym typeface="Symbol" pitchFamily="18" charset="2"/>
              </a:rPr>
              <a:t></a:t>
            </a:r>
            <a:r>
              <a:rPr lang="en-US" sz="2200" baseline="-25000">
                <a:sym typeface="Symbol" pitchFamily="18" charset="2"/>
              </a:rPr>
              <a:t>5 </a:t>
            </a:r>
            <a:r>
              <a:rPr lang="en-US" sz="2200">
                <a:sym typeface="Symbol" pitchFamily="18" charset="2"/>
              </a:rPr>
              <a:t>(DIADIEM_PHG)</a:t>
            </a:r>
          </a:p>
        </p:txBody>
      </p:sp>
      <p:sp>
        <p:nvSpPr>
          <p:cNvPr id="11" name="Footer Placeholder 10"/>
          <p:cNvSpPr>
            <a:spLocks noGrp="1"/>
          </p:cNvSpPr>
          <p:nvPr>
            <p:ph type="ftr" sz="quarter" idx="11"/>
          </p:nvPr>
        </p:nvSpPr>
        <p:spPr/>
        <p:txBody>
          <a:bodyPr/>
          <a:lstStyle/>
          <a:p>
            <a:pPr>
              <a:defRPr/>
            </a:pPr>
            <a:r>
              <a:rPr lang="en-US" altLang="en-US"/>
              <a:t>Khoa CNTT</a:t>
            </a:r>
          </a:p>
        </p:txBody>
      </p:sp>
      <p:grpSp>
        <p:nvGrpSpPr>
          <p:cNvPr id="12" name="Group 86"/>
          <p:cNvGrpSpPr/>
          <p:nvPr/>
        </p:nvGrpSpPr>
        <p:grpSpPr>
          <a:xfrm>
            <a:off x="0" y="152400"/>
            <a:ext cx="9144000" cy="533399"/>
            <a:chOff x="0" y="152400"/>
            <a:chExt cx="9144000" cy="533399"/>
          </a:xfrm>
        </p:grpSpPr>
        <p:pic>
          <p:nvPicPr>
            <p:cNvPr id="1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4" name="TextBox 1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5" name="TextBox 1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838200"/>
            <a:ext cx="8610600" cy="1524000"/>
          </a:xfrm>
        </p:spPr>
        <p:txBody>
          <a:bodyPr/>
          <a:lstStyle/>
          <a:p>
            <a:r>
              <a:rPr lang="en-US" sz="2400" i="1"/>
              <a:t>Ví dụ 12 Cho quan hệ: </a:t>
            </a:r>
            <a:br>
              <a:rPr lang="en-US" sz="2400" i="1"/>
            </a:br>
            <a:r>
              <a:rPr lang="en-US" sz="2400" i="1"/>
              <a:t>               		  </a:t>
            </a:r>
            <a:r>
              <a:rPr lang="en-US" sz="2000" b="1"/>
              <a:t>SV(Masv, Hoten, ngaysinh); GV(Magv,Hoten); </a:t>
            </a:r>
            <a:br>
              <a:rPr lang="en-US" sz="2000" b="1"/>
            </a:br>
            <a:r>
              <a:rPr lang="en-US" sz="2000" b="1"/>
              <a:t>                		  SV_LOP(Masv,Malop); GV_Lop(Magv,Malop</a:t>
            </a:r>
            <a:r>
              <a:rPr lang="en-US" sz="2400" i="1"/>
              <a:t>)</a:t>
            </a:r>
            <a:br>
              <a:rPr lang="en-US" sz="2400" i="1"/>
            </a:br>
            <a:br>
              <a:rPr lang="en-US" sz="2400" i="1"/>
            </a:br>
            <a:r>
              <a:rPr lang="en-US" sz="1800"/>
              <a:t>Hãy đưa ra danh sách (Masv, Hoten, Malop) của những sv học lớp do GV có mã GV1001 dạy </a:t>
            </a:r>
            <a:endParaRPr lang="en-US" sz="2400"/>
          </a:p>
        </p:txBody>
      </p:sp>
      <p:sp>
        <p:nvSpPr>
          <p:cNvPr id="50179" name="Rectangle 3"/>
          <p:cNvSpPr>
            <a:spLocks noGrp="1" noChangeArrowheads="1"/>
          </p:cNvSpPr>
          <p:nvPr>
            <p:ph idx="1"/>
          </p:nvPr>
        </p:nvSpPr>
        <p:spPr>
          <a:xfrm>
            <a:off x="381000" y="2438401"/>
            <a:ext cx="8229600" cy="3657600"/>
          </a:xfrm>
        </p:spPr>
        <p:txBody>
          <a:bodyPr/>
          <a:lstStyle/>
          <a:p>
            <a:endParaRPr lang="en-US" sz="2000"/>
          </a:p>
          <a:p>
            <a:endParaRPr lang="en-US"/>
          </a:p>
          <a:p>
            <a:endParaRPr lang="en-US"/>
          </a:p>
          <a:p>
            <a:endParaRPr lang="en-US"/>
          </a:p>
          <a:p>
            <a:endParaRPr lang="en-US" u="sng"/>
          </a:p>
          <a:p>
            <a:pPr>
              <a:buNone/>
            </a:pPr>
            <a:endParaRPr lang="en-US"/>
          </a:p>
          <a:p>
            <a:endParaRPr lang="en-US"/>
          </a:p>
        </p:txBody>
      </p:sp>
      <p:sp>
        <p:nvSpPr>
          <p:cNvPr id="8" name="Date Placeholder 3"/>
          <p:cNvSpPr>
            <a:spLocks noGrp="1"/>
          </p:cNvSpPr>
          <p:nvPr>
            <p:ph type="dt" sz="quarter" idx="10"/>
          </p:nvPr>
        </p:nvSpPr>
        <p:spPr/>
        <p:txBody>
          <a:bodyPr/>
          <a:lstStyle/>
          <a:p>
            <a:pPr>
              <a:defRPr/>
            </a:pPr>
            <a:fld id="{A51BBE5B-1CF4-4967-8518-6EFEC4E4BBA1}" type="datetime12">
              <a:rPr lang="vi-VN" altLang="en-US" smtClean="0"/>
              <a:pPr>
                <a:defRPr/>
              </a:pPr>
              <a:t>07:10</a:t>
            </a:fld>
            <a:endParaRPr lang="en-US" altLang="en-US"/>
          </a:p>
        </p:txBody>
      </p:sp>
      <p:sp>
        <p:nvSpPr>
          <p:cNvPr id="10" name="Slide Number Placeholder 5"/>
          <p:cNvSpPr>
            <a:spLocks noGrp="1"/>
          </p:cNvSpPr>
          <p:nvPr>
            <p:ph type="sldNum" sz="quarter" idx="12"/>
          </p:nvPr>
        </p:nvSpPr>
        <p:spPr/>
        <p:txBody>
          <a:bodyPr/>
          <a:lstStyle/>
          <a:p>
            <a:pPr>
              <a:defRPr/>
            </a:pPr>
            <a:fld id="{58AE4AAA-92BA-4F06-8203-A2ED10D83DA9}" type="slidenum">
              <a:rPr lang="en-US" altLang="en-US"/>
              <a:pPr>
                <a:defRPr/>
              </a:pPr>
              <a:t>58</a:t>
            </a:fld>
            <a:endParaRPr lang="en-US" altLang="en-US"/>
          </a:p>
        </p:txBody>
      </p:sp>
      <p:sp>
        <p:nvSpPr>
          <p:cNvPr id="50182" name="Text Box 7"/>
          <p:cNvSpPr txBox="1">
            <a:spLocks noChangeArrowheads="1"/>
          </p:cNvSpPr>
          <p:nvPr/>
        </p:nvSpPr>
        <p:spPr bwMode="auto">
          <a:xfrm>
            <a:off x="533400" y="2514600"/>
            <a:ext cx="7696200" cy="1323439"/>
          </a:xfrm>
          <a:prstGeom prst="rect">
            <a:avLst/>
          </a:prstGeom>
          <a:noFill/>
          <a:ln w="12700" algn="ctr">
            <a:noFill/>
            <a:miter lim="800000"/>
            <a:headEnd/>
            <a:tailEnd/>
          </a:ln>
        </p:spPr>
        <p:txBody>
          <a:bodyPr wrap="square">
            <a:spAutoFit/>
          </a:bodyPr>
          <a:lstStyle/>
          <a:p>
            <a:pPr algn="l">
              <a:spcBef>
                <a:spcPts val="600"/>
              </a:spcBef>
              <a:buFont typeface="Wingdings" pitchFamily="2" charset="2"/>
              <a:buChar char="§"/>
            </a:pPr>
            <a:r>
              <a:rPr lang="en-US"/>
              <a:t>  Tìm mã các lớp do GV1001 dạy</a:t>
            </a:r>
          </a:p>
          <a:p>
            <a:pPr algn="l">
              <a:spcBef>
                <a:spcPts val="600"/>
              </a:spcBef>
            </a:pPr>
            <a:r>
              <a:rPr lang="en-US">
                <a:sym typeface="Symbol" pitchFamily="18" charset="2"/>
              </a:rPr>
              <a:t>              LOPGV1001 </a:t>
            </a:r>
            <a:r>
              <a:rPr lang="en-US" sz="2400">
                <a:sym typeface="Symbol" pitchFamily="18" charset="2"/>
              </a:rPr>
              <a:t></a:t>
            </a:r>
            <a:r>
              <a:rPr lang="en-US">
                <a:sym typeface="Symbol" pitchFamily="18" charset="2"/>
              </a:rPr>
              <a:t> </a:t>
            </a:r>
            <a:r>
              <a:rPr lang="en-US" sz="3200">
                <a:sym typeface="Symbol" pitchFamily="18" charset="2"/>
              </a:rPr>
              <a:t></a:t>
            </a:r>
            <a:r>
              <a:rPr lang="en-US" baseline="-25000">
                <a:sym typeface="Symbol" pitchFamily="18" charset="2"/>
              </a:rPr>
              <a:t>Malop </a:t>
            </a:r>
            <a:r>
              <a:rPr lang="en-US">
                <a:sym typeface="Symbol" pitchFamily="18" charset="2"/>
              </a:rPr>
              <a:t>(</a:t>
            </a:r>
            <a:r>
              <a:rPr lang="en-US" sz="3200">
                <a:sym typeface="Symbol" pitchFamily="18" charset="2"/>
              </a:rPr>
              <a:t></a:t>
            </a:r>
            <a:r>
              <a:rPr lang="en-US" baseline="-25000">
                <a:sym typeface="Symbol" pitchFamily="18" charset="2"/>
              </a:rPr>
              <a:t>Magv=‘GV1001’ </a:t>
            </a:r>
            <a:r>
              <a:rPr lang="en-US">
                <a:sym typeface="Symbol" pitchFamily="18" charset="2"/>
              </a:rPr>
              <a:t>(GV_Lop))</a:t>
            </a:r>
          </a:p>
          <a:p>
            <a:pPr algn="l">
              <a:spcBef>
                <a:spcPts val="600"/>
              </a:spcBef>
            </a:pPr>
            <a:r>
              <a:rPr lang="en-US" sz="2000">
                <a:sym typeface="Symbol" pitchFamily="18" charset="2"/>
              </a:rPr>
              <a:t>             </a:t>
            </a:r>
            <a:r>
              <a:rPr lang="en-US" sz="2000" baseline="-25000">
                <a:sym typeface="Symbol" pitchFamily="18" charset="2"/>
              </a:rPr>
              <a:t>(ML)</a:t>
            </a:r>
            <a:r>
              <a:rPr lang="en-US" sz="2000">
                <a:sym typeface="Symbol" pitchFamily="18" charset="2"/>
              </a:rPr>
              <a:t>(LOPGV1001)</a:t>
            </a:r>
            <a:endParaRPr lang="en-US" sz="2200">
              <a:sym typeface="Symbol" pitchFamily="18" charset="2"/>
            </a:endParaRPr>
          </a:p>
        </p:txBody>
      </p:sp>
      <p:sp>
        <p:nvSpPr>
          <p:cNvPr id="11" name="Footer Placeholder 10"/>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3"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4" name="TextBox 13"/>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5" name="TextBox 14"/>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6" name="Text Box 7"/>
          <p:cNvSpPr txBox="1">
            <a:spLocks noChangeArrowheads="1"/>
          </p:cNvSpPr>
          <p:nvPr/>
        </p:nvSpPr>
        <p:spPr bwMode="auto">
          <a:xfrm>
            <a:off x="533400" y="3886201"/>
            <a:ext cx="7696200" cy="938719"/>
          </a:xfrm>
          <a:prstGeom prst="rect">
            <a:avLst/>
          </a:prstGeom>
          <a:noFill/>
          <a:ln w="12700" algn="ctr">
            <a:noFill/>
            <a:miter lim="800000"/>
            <a:headEnd/>
            <a:tailEnd/>
          </a:ln>
        </p:spPr>
        <p:txBody>
          <a:bodyPr wrap="square">
            <a:spAutoFit/>
          </a:bodyPr>
          <a:lstStyle/>
          <a:p>
            <a:pPr algn="l">
              <a:spcBef>
                <a:spcPts val="600"/>
              </a:spcBef>
              <a:buFont typeface="Wingdings" pitchFamily="2" charset="2"/>
              <a:buChar char="§"/>
            </a:pPr>
            <a:r>
              <a:rPr lang="en-US"/>
              <a:t>  Tìm Masv, Malop  do GV1001 dạy</a:t>
            </a:r>
          </a:p>
          <a:p>
            <a:pPr algn="l">
              <a:spcBef>
                <a:spcPts val="600"/>
              </a:spcBef>
            </a:pPr>
            <a:r>
              <a:rPr lang="en-US">
                <a:sym typeface="Symbol" pitchFamily="18" charset="2"/>
              </a:rPr>
              <a:t>              SV_LOP_GV </a:t>
            </a:r>
            <a:r>
              <a:rPr lang="en-US" sz="2400">
                <a:sym typeface="Symbol" pitchFamily="18" charset="2"/>
              </a:rPr>
              <a:t></a:t>
            </a:r>
            <a:r>
              <a:rPr lang="en-US">
                <a:sym typeface="Symbol" pitchFamily="18" charset="2"/>
              </a:rPr>
              <a:t> </a:t>
            </a:r>
            <a:r>
              <a:rPr lang="en-US" sz="3200">
                <a:sym typeface="Symbol" pitchFamily="18" charset="2"/>
              </a:rPr>
              <a:t></a:t>
            </a:r>
            <a:r>
              <a:rPr lang="en-US" baseline="-25000">
                <a:sym typeface="Symbol" pitchFamily="18" charset="2"/>
              </a:rPr>
              <a:t>Masv, Malop </a:t>
            </a:r>
            <a:r>
              <a:rPr lang="en-US">
                <a:sym typeface="Symbol" pitchFamily="18" charset="2"/>
              </a:rPr>
              <a:t>(</a:t>
            </a:r>
            <a:r>
              <a:rPr lang="en-US" sz="3200">
                <a:sym typeface="Symbol" pitchFamily="18" charset="2"/>
              </a:rPr>
              <a:t></a:t>
            </a:r>
            <a:r>
              <a:rPr lang="en-US" baseline="-25000">
                <a:sym typeface="Symbol" pitchFamily="18" charset="2"/>
              </a:rPr>
              <a:t>Malop=ML </a:t>
            </a:r>
            <a:r>
              <a:rPr lang="en-US">
                <a:sym typeface="Symbol" pitchFamily="18" charset="2"/>
              </a:rPr>
              <a:t>(SV_Lop </a:t>
            </a:r>
            <a:r>
              <a:rPr lang="en-US" b="1">
                <a:sym typeface="Symbol" pitchFamily="18" charset="2"/>
              </a:rPr>
              <a:t> </a:t>
            </a:r>
            <a:r>
              <a:rPr lang="en-US">
                <a:sym typeface="Symbol" pitchFamily="18" charset="2"/>
              </a:rPr>
              <a:t>LOPGV1001))</a:t>
            </a:r>
            <a:r>
              <a:rPr lang="en-US" sz="2000">
                <a:sym typeface="Symbol" pitchFamily="18" charset="2"/>
              </a:rPr>
              <a:t>  </a:t>
            </a:r>
            <a:endParaRPr lang="en-US" sz="2200">
              <a:sym typeface="Symbol" pitchFamily="18" charset="2"/>
            </a:endParaRPr>
          </a:p>
        </p:txBody>
      </p:sp>
      <p:sp>
        <p:nvSpPr>
          <p:cNvPr id="17" name="Text Box 7"/>
          <p:cNvSpPr txBox="1">
            <a:spLocks noChangeArrowheads="1"/>
          </p:cNvSpPr>
          <p:nvPr/>
        </p:nvSpPr>
        <p:spPr bwMode="auto">
          <a:xfrm>
            <a:off x="533400" y="4953000"/>
            <a:ext cx="8153400" cy="938719"/>
          </a:xfrm>
          <a:prstGeom prst="rect">
            <a:avLst/>
          </a:prstGeom>
          <a:noFill/>
          <a:ln w="12700" algn="ctr">
            <a:noFill/>
            <a:miter lim="800000"/>
            <a:headEnd/>
            <a:tailEnd/>
          </a:ln>
        </p:spPr>
        <p:txBody>
          <a:bodyPr wrap="square">
            <a:spAutoFit/>
          </a:bodyPr>
          <a:lstStyle/>
          <a:p>
            <a:pPr algn="l">
              <a:spcBef>
                <a:spcPts val="600"/>
              </a:spcBef>
              <a:buFont typeface="Wingdings" pitchFamily="2" charset="2"/>
              <a:buChar char="§"/>
            </a:pPr>
            <a:r>
              <a:rPr lang="en-US"/>
              <a:t>  Danh sách (Masv, Hoten, Malop) do GV1001 dạy</a:t>
            </a:r>
          </a:p>
          <a:p>
            <a:pPr algn="l">
              <a:spcBef>
                <a:spcPts val="600"/>
              </a:spcBef>
            </a:pPr>
            <a:r>
              <a:rPr lang="en-US">
                <a:sym typeface="Symbol" pitchFamily="18" charset="2"/>
              </a:rPr>
              <a:t>              KQ</a:t>
            </a:r>
            <a:r>
              <a:rPr lang="en-US" sz="2400">
                <a:sym typeface="Symbol" pitchFamily="18" charset="2"/>
              </a:rPr>
              <a:t></a:t>
            </a:r>
            <a:r>
              <a:rPr lang="en-US">
                <a:sym typeface="Symbol" pitchFamily="18" charset="2"/>
              </a:rPr>
              <a:t> </a:t>
            </a:r>
            <a:r>
              <a:rPr lang="en-US" sz="3200">
                <a:sym typeface="Symbol" pitchFamily="18" charset="2"/>
              </a:rPr>
              <a:t></a:t>
            </a:r>
            <a:r>
              <a:rPr lang="en-US" baseline="-25000">
                <a:sym typeface="Symbol" pitchFamily="18" charset="2"/>
              </a:rPr>
              <a:t>SV.Masv, Hoten, Malop </a:t>
            </a:r>
            <a:r>
              <a:rPr lang="en-US">
                <a:sym typeface="Symbol" pitchFamily="18" charset="2"/>
              </a:rPr>
              <a:t>(</a:t>
            </a:r>
            <a:r>
              <a:rPr lang="en-US" sz="3200">
                <a:sym typeface="Symbol" pitchFamily="18" charset="2"/>
              </a:rPr>
              <a:t></a:t>
            </a:r>
            <a:r>
              <a:rPr lang="en-US" baseline="-25000">
                <a:sym typeface="Symbol" pitchFamily="18" charset="2"/>
              </a:rPr>
              <a:t>SV.Masv=SV_LOP_GV.Masv </a:t>
            </a:r>
            <a:r>
              <a:rPr lang="en-US">
                <a:sym typeface="Symbol" pitchFamily="18" charset="2"/>
              </a:rPr>
              <a:t>(SV </a:t>
            </a:r>
            <a:r>
              <a:rPr lang="en-US" b="1">
                <a:sym typeface="Symbol" pitchFamily="18" charset="2"/>
              </a:rPr>
              <a:t> SV_</a:t>
            </a:r>
            <a:r>
              <a:rPr lang="en-US">
                <a:sym typeface="Symbol" pitchFamily="18" charset="2"/>
              </a:rPr>
              <a:t>LOP_GV))</a:t>
            </a:r>
            <a:r>
              <a:rPr lang="en-US" sz="2000">
                <a:sym typeface="Symbol" pitchFamily="18" charset="2"/>
              </a:rPr>
              <a:t>  </a:t>
            </a:r>
            <a:endParaRPr lang="en-US" sz="22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ox(in)">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dirty="0" err="1">
                <a:solidFill>
                  <a:srgbClr val="777777"/>
                </a:solidFill>
              </a:rPr>
              <a:t>Giới</a:t>
            </a:r>
            <a:r>
              <a:rPr lang="en-US" dirty="0">
                <a:solidFill>
                  <a:srgbClr val="777777"/>
                </a:solidFill>
              </a:rPr>
              <a:t> </a:t>
            </a:r>
            <a:r>
              <a:rPr lang="en-US" dirty="0" err="1">
                <a:solidFill>
                  <a:srgbClr val="777777"/>
                </a:solidFill>
              </a:rPr>
              <a:t>thiệu</a:t>
            </a:r>
            <a:endParaRPr lang="en-US" dirty="0">
              <a:solidFill>
                <a:srgbClr val="777777"/>
              </a:solidFill>
            </a:endParaRPr>
          </a:p>
          <a:p>
            <a:r>
              <a:rPr lang="en-US" dirty="0" err="1">
                <a:solidFill>
                  <a:srgbClr val="777777"/>
                </a:solidFill>
              </a:rPr>
              <a:t>Các</a:t>
            </a:r>
            <a:r>
              <a:rPr lang="en-US" dirty="0">
                <a:solidFill>
                  <a:srgbClr val="777777"/>
                </a:solidFill>
              </a:rPr>
              <a:t> </a:t>
            </a:r>
            <a:r>
              <a:rPr lang="en-US" dirty="0" err="1">
                <a:solidFill>
                  <a:srgbClr val="777777"/>
                </a:solidFill>
              </a:rPr>
              <a:t>thao</a:t>
            </a:r>
            <a:r>
              <a:rPr lang="en-US" dirty="0">
                <a:solidFill>
                  <a:srgbClr val="777777"/>
                </a:solidFill>
              </a:rPr>
              <a:t> </a:t>
            </a:r>
            <a:r>
              <a:rPr lang="en-US" dirty="0" err="1">
                <a:solidFill>
                  <a:srgbClr val="777777"/>
                </a:solidFill>
              </a:rPr>
              <a:t>tác</a:t>
            </a:r>
            <a:r>
              <a:rPr lang="en-US" dirty="0">
                <a:solidFill>
                  <a:srgbClr val="777777"/>
                </a:solidFill>
              </a:rPr>
              <a:t> </a:t>
            </a:r>
            <a:r>
              <a:rPr lang="en-US" dirty="0" err="1">
                <a:solidFill>
                  <a:srgbClr val="777777"/>
                </a:solidFill>
              </a:rPr>
              <a:t>cập</a:t>
            </a:r>
            <a:r>
              <a:rPr lang="en-US" dirty="0">
                <a:solidFill>
                  <a:srgbClr val="777777"/>
                </a:solidFill>
              </a:rPr>
              <a:t> </a:t>
            </a:r>
            <a:r>
              <a:rPr lang="en-US" dirty="0" err="1">
                <a:solidFill>
                  <a:srgbClr val="777777"/>
                </a:solidFill>
              </a:rPr>
              <a:t>nhật</a:t>
            </a:r>
            <a:r>
              <a:rPr lang="en-US" dirty="0">
                <a:solidFill>
                  <a:srgbClr val="777777"/>
                </a:solidFill>
              </a:rPr>
              <a:t> </a:t>
            </a:r>
            <a:r>
              <a:rPr lang="en-US" dirty="0" err="1">
                <a:solidFill>
                  <a:srgbClr val="777777"/>
                </a:solidFill>
              </a:rPr>
              <a:t>trên</a:t>
            </a:r>
            <a:r>
              <a:rPr lang="en-US" dirty="0">
                <a:solidFill>
                  <a:srgbClr val="777777"/>
                </a:solidFill>
              </a:rPr>
              <a:t> </a:t>
            </a:r>
            <a:r>
              <a:rPr lang="en-US" dirty="0" err="1">
                <a:solidFill>
                  <a:srgbClr val="777777"/>
                </a:solidFill>
              </a:rPr>
              <a:t>quan</a:t>
            </a:r>
            <a:r>
              <a:rPr lang="en-US" dirty="0">
                <a:solidFill>
                  <a:srgbClr val="777777"/>
                </a:solidFill>
              </a:rPr>
              <a:t> </a:t>
            </a:r>
            <a:r>
              <a:rPr lang="en-US" dirty="0" err="1">
                <a:solidFill>
                  <a:srgbClr val="777777"/>
                </a:solidFill>
              </a:rPr>
              <a:t>hệ</a:t>
            </a:r>
            <a:endParaRPr lang="en-US" dirty="0">
              <a:solidFill>
                <a:srgbClr val="777777"/>
              </a:solidFill>
            </a:endParaRPr>
          </a:p>
          <a:p>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pPr lvl="1">
              <a:buFont typeface="Wingdings" pitchFamily="2" charset="2"/>
              <a:buChar char="§"/>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tập</a:t>
            </a:r>
            <a:r>
              <a:rPr lang="en-US" dirty="0">
                <a:solidFill>
                  <a:srgbClr val="777777"/>
                </a:solidFill>
              </a:rPr>
              <a:t> </a:t>
            </a:r>
            <a:r>
              <a:rPr lang="en-US" dirty="0" err="1">
                <a:solidFill>
                  <a:srgbClr val="777777"/>
                </a:solidFill>
              </a:rPr>
              <a:t>hợp</a:t>
            </a:r>
            <a:r>
              <a:rPr lang="en-US" dirty="0">
                <a:solidFill>
                  <a:srgbClr val="777777"/>
                </a:solidFill>
              </a:rPr>
              <a:t>: </a:t>
            </a:r>
            <a:r>
              <a:rPr lang="en-US" sz="1800" dirty="0">
                <a:solidFill>
                  <a:srgbClr val="777777"/>
                </a:solidFill>
              </a:rPr>
              <a:t>TT. </a:t>
            </a:r>
            <a:r>
              <a:rPr lang="en-US" sz="1800" dirty="0" err="1">
                <a:solidFill>
                  <a:srgbClr val="777777"/>
                </a:solidFill>
              </a:rPr>
              <a:t>Hợp</a:t>
            </a:r>
            <a:r>
              <a:rPr lang="en-US" sz="1800" dirty="0">
                <a:solidFill>
                  <a:srgbClr val="777777"/>
                </a:solidFill>
              </a:rPr>
              <a:t>, TT. Giao, TT. </a:t>
            </a:r>
            <a:r>
              <a:rPr lang="en-US" sz="1800" dirty="0" err="1">
                <a:solidFill>
                  <a:srgbClr val="777777"/>
                </a:solidFill>
              </a:rPr>
              <a:t>Trừ</a:t>
            </a:r>
            <a:endParaRPr lang="en-US" dirty="0">
              <a:solidFill>
                <a:srgbClr val="777777"/>
              </a:solidFill>
            </a:endParaRPr>
          </a:p>
          <a:p>
            <a:pPr lvl="1">
              <a:buFont typeface="Wingdings" pitchFamily="2" charset="2"/>
              <a:buChar char="§"/>
            </a:pPr>
            <a:r>
              <a:rPr lang="en-US" b="1" dirty="0" err="1"/>
              <a:t>Phép</a:t>
            </a:r>
            <a:r>
              <a:rPr lang="en-US" b="1" dirty="0"/>
              <a:t> </a:t>
            </a:r>
            <a:r>
              <a:rPr lang="en-US" b="1" dirty="0" err="1"/>
              <a:t>toán</a:t>
            </a:r>
            <a:r>
              <a:rPr lang="en-US" b="1" dirty="0"/>
              <a:t> </a:t>
            </a:r>
            <a:r>
              <a:rPr lang="en-US" b="1" dirty="0" err="1"/>
              <a:t>trên</a:t>
            </a:r>
            <a:r>
              <a:rPr lang="en-US" b="1" dirty="0"/>
              <a:t> CSDL</a:t>
            </a:r>
            <a:r>
              <a:rPr lang="en-US" dirty="0">
                <a:solidFill>
                  <a:srgbClr val="777777"/>
                </a:solidFill>
              </a:rPr>
              <a:t>: </a:t>
            </a:r>
          </a:p>
          <a:p>
            <a:pPr lvl="3">
              <a:buFont typeface="Courier New" pitchFamily="49" charset="0"/>
              <a:buChar char="o"/>
            </a:pPr>
            <a:r>
              <a:rPr lang="en-US" dirty="0" err="1"/>
              <a:t>Phép</a:t>
            </a:r>
            <a:r>
              <a:rPr lang="en-US" dirty="0"/>
              <a:t> </a:t>
            </a:r>
            <a:r>
              <a:rPr lang="en-US" dirty="0" err="1"/>
              <a:t>toán</a:t>
            </a:r>
            <a:r>
              <a:rPr lang="en-US" dirty="0"/>
              <a:t> </a:t>
            </a:r>
            <a:r>
              <a:rPr lang="en-US" dirty="0" err="1"/>
              <a:t>chọn</a:t>
            </a:r>
            <a:endParaRPr lang="en-US" dirty="0"/>
          </a:p>
          <a:p>
            <a:pPr lvl="3">
              <a:buFont typeface="Courier New" pitchFamily="49" charset="0"/>
              <a:buChar char="o"/>
            </a:pPr>
            <a:r>
              <a:rPr lang="en-US" dirty="0" err="1"/>
              <a:t>Phép</a:t>
            </a:r>
            <a:r>
              <a:rPr lang="en-US" dirty="0"/>
              <a:t> </a:t>
            </a:r>
            <a:r>
              <a:rPr lang="en-US" dirty="0" err="1"/>
              <a:t>toán</a:t>
            </a:r>
            <a:r>
              <a:rPr lang="en-US" dirty="0"/>
              <a:t> </a:t>
            </a:r>
            <a:r>
              <a:rPr lang="en-US" dirty="0" err="1"/>
              <a:t>chiếu</a:t>
            </a:r>
            <a:endParaRPr lang="en-US" dirty="0"/>
          </a:p>
          <a:p>
            <a:pPr lvl="3">
              <a:buFont typeface="Courier New" pitchFamily="49" charset="0"/>
              <a:buChar char="o"/>
            </a:pPr>
            <a:r>
              <a:rPr lang="en-US" dirty="0" err="1"/>
              <a:t>Phép</a:t>
            </a:r>
            <a:r>
              <a:rPr lang="en-US" dirty="0"/>
              <a:t> </a:t>
            </a:r>
            <a:r>
              <a:rPr lang="en-US" dirty="0" err="1"/>
              <a:t>toán</a:t>
            </a:r>
            <a:r>
              <a:rPr lang="en-US" dirty="0"/>
              <a:t> </a:t>
            </a:r>
            <a:r>
              <a:rPr lang="en-US" dirty="0" err="1"/>
              <a:t>tích</a:t>
            </a:r>
            <a:r>
              <a:rPr lang="en-US" dirty="0"/>
              <a:t> Cartesian</a:t>
            </a:r>
          </a:p>
          <a:p>
            <a:pPr lvl="3">
              <a:buFont typeface="Courier New" pitchFamily="49" charset="0"/>
              <a:buChar char="o"/>
            </a:pPr>
            <a:r>
              <a:rPr lang="en-US" b="1" dirty="0" err="1"/>
              <a:t>Phép</a:t>
            </a:r>
            <a:r>
              <a:rPr lang="en-US" b="1" dirty="0"/>
              <a:t> </a:t>
            </a:r>
            <a:r>
              <a:rPr lang="en-US" dirty="0" err="1"/>
              <a:t>toán</a:t>
            </a:r>
            <a:r>
              <a:rPr lang="en-US" dirty="0"/>
              <a:t> </a:t>
            </a:r>
            <a:r>
              <a:rPr lang="en-US" b="1" dirty="0" err="1"/>
              <a:t>nối</a:t>
            </a:r>
            <a:endParaRPr lang="en-US" b="1" dirty="0"/>
          </a:p>
          <a:p>
            <a:pPr lvl="3">
              <a:buFont typeface="Courier New" pitchFamily="49" charset="0"/>
              <a:buChar char="o"/>
            </a:pPr>
            <a:r>
              <a:rPr lang="en-US" dirty="0" err="1">
                <a:solidFill>
                  <a:srgbClr val="777777"/>
                </a:solidFill>
              </a:rPr>
              <a:t>Phép</a:t>
            </a:r>
            <a:r>
              <a:rPr lang="en-US" dirty="0">
                <a:solidFill>
                  <a:srgbClr val="777777"/>
                </a:solidFill>
              </a:rPr>
              <a:t> </a:t>
            </a:r>
            <a:r>
              <a:rPr lang="en-US" dirty="0" err="1"/>
              <a:t>toán</a:t>
            </a:r>
            <a:r>
              <a:rPr lang="en-US" dirty="0"/>
              <a:t> </a:t>
            </a:r>
            <a:r>
              <a:rPr lang="en-US" dirty="0">
                <a:solidFill>
                  <a:srgbClr val="777777"/>
                </a:solidFill>
              </a:rPr>
              <a:t>chia</a:t>
            </a:r>
          </a:p>
          <a:p>
            <a:r>
              <a:rPr lang="en-US" dirty="0" err="1">
                <a:solidFill>
                  <a:srgbClr val="777777"/>
                </a:solidFill>
              </a:rPr>
              <a:t>Các</a:t>
            </a:r>
            <a:r>
              <a:rPr lang="en-US" dirty="0">
                <a:solidFill>
                  <a:srgbClr val="777777"/>
                </a:solidFill>
              </a:rPr>
              <a:t> </a:t>
            </a: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khác</a:t>
            </a:r>
            <a:endParaRPr lang="en-US" dirty="0">
              <a:solidFill>
                <a:srgbClr val="777777"/>
              </a:solidFill>
            </a:endParaRP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59</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685800"/>
            <a:ext cx="8534400" cy="620712"/>
          </a:xfrm>
        </p:spPr>
        <p:txBody>
          <a:bodyPr/>
          <a:lstStyle/>
          <a:p>
            <a:r>
              <a:rPr lang="en-US" sz="2800" b="1"/>
              <a:t>1. Các thao tác cập nhật</a:t>
            </a:r>
          </a:p>
        </p:txBody>
      </p:sp>
      <p:sp>
        <p:nvSpPr>
          <p:cNvPr id="9219" name="Rectangle 3"/>
          <p:cNvSpPr>
            <a:spLocks noGrp="1" noChangeArrowheads="1"/>
          </p:cNvSpPr>
          <p:nvPr>
            <p:ph idx="1"/>
          </p:nvPr>
        </p:nvSpPr>
        <p:spPr>
          <a:xfrm>
            <a:off x="457200" y="1752600"/>
            <a:ext cx="8229600" cy="3962400"/>
          </a:xfrm>
        </p:spPr>
        <p:txBody>
          <a:bodyPr/>
          <a:lstStyle/>
          <a:p>
            <a:r>
              <a:rPr lang="en-US"/>
              <a:t>Nội dung (trạng thái) của CSDL có thể được cập nhật bằng các thao tác</a:t>
            </a:r>
          </a:p>
          <a:p>
            <a:pPr lvl="1">
              <a:buFont typeface="Wingdings" pitchFamily="2" charset="2"/>
              <a:buChar char="Ø"/>
            </a:pPr>
            <a:r>
              <a:rPr lang="en-US"/>
              <a:t>Thêm (insert)</a:t>
            </a:r>
          </a:p>
          <a:p>
            <a:pPr lvl="1">
              <a:buFont typeface="Wingdings" pitchFamily="2" charset="2"/>
              <a:buChar char="Ø"/>
            </a:pPr>
            <a:r>
              <a:rPr lang="en-US"/>
              <a:t>Xóa (delete)</a:t>
            </a:r>
          </a:p>
          <a:p>
            <a:pPr lvl="1">
              <a:buFont typeface="Wingdings" pitchFamily="2" charset="2"/>
              <a:buChar char="Ø"/>
            </a:pPr>
            <a:r>
              <a:rPr lang="en-US"/>
              <a:t>Sửa (modify)</a:t>
            </a:r>
          </a:p>
          <a:p>
            <a:pPr>
              <a:buFont typeface="Wingdings" pitchFamily="2" charset="2"/>
              <a:buChar char="q"/>
            </a:pPr>
            <a:r>
              <a:rPr lang="en-US"/>
              <a:t>Chú ý: </a:t>
            </a:r>
          </a:p>
          <a:p>
            <a:pPr lvl="1">
              <a:buFont typeface="Arial" pitchFamily="34" charset="0"/>
              <a:buChar char="•"/>
            </a:pPr>
            <a:r>
              <a:rPr lang="en-US"/>
              <a:t>Chỉ đề cập thao tác và ý nghĩa, không nêu câu lệnh trong HQTCSDL cụ thể </a:t>
            </a:r>
          </a:p>
          <a:p>
            <a:pPr lvl="1">
              <a:buFont typeface="Arial" pitchFamily="34" charset="0"/>
              <a:buChar char="•"/>
            </a:pPr>
            <a:r>
              <a:rPr lang="en-US"/>
              <a:t>Xét trên một thể hiện của lược đồ quan hệ</a:t>
            </a:r>
          </a:p>
          <a:p>
            <a:pPr lvl="1"/>
            <a:endParaRPr lang="en-US"/>
          </a:p>
        </p:txBody>
      </p:sp>
      <p:sp>
        <p:nvSpPr>
          <p:cNvPr id="5" name="Date Placeholder 3"/>
          <p:cNvSpPr>
            <a:spLocks noGrp="1"/>
          </p:cNvSpPr>
          <p:nvPr>
            <p:ph type="dt" sz="quarter" idx="10"/>
          </p:nvPr>
        </p:nvSpPr>
        <p:spPr/>
        <p:txBody>
          <a:bodyPr/>
          <a:lstStyle/>
          <a:p>
            <a:pPr>
              <a:defRPr/>
            </a:pPr>
            <a:fld id="{D68779DE-BA8D-4369-B638-CED027F2B3D7}"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3F371146-25F6-4FEE-9ADE-DA9E10213475}" type="slidenum">
              <a:rPr lang="en-US" altLang="en-US"/>
              <a:pPr>
                <a:defRPr/>
              </a:pPr>
              <a:t>6</a:t>
            </a:fld>
            <a:endParaRPr lang="en-US" altLang="en-US"/>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58084"/>
            <a:ext cx="8534400" cy="620712"/>
          </a:xfrm>
        </p:spPr>
        <p:txBody>
          <a:bodyPr/>
          <a:lstStyle/>
          <a:p>
            <a:r>
              <a:rPr lang="en-US" sz="2800" b="1"/>
              <a:t>Phép toán nối (join)</a:t>
            </a:r>
          </a:p>
        </p:txBody>
      </p:sp>
      <p:sp>
        <p:nvSpPr>
          <p:cNvPr id="52227" name="Rectangle 3"/>
          <p:cNvSpPr>
            <a:spLocks noGrp="1" noChangeArrowheads="1"/>
          </p:cNvSpPr>
          <p:nvPr>
            <p:ph idx="1"/>
          </p:nvPr>
        </p:nvSpPr>
        <p:spPr>
          <a:xfrm>
            <a:off x="457200" y="1295400"/>
            <a:ext cx="8534400" cy="4835525"/>
          </a:xfrm>
        </p:spPr>
        <p:txBody>
          <a:bodyPr/>
          <a:lstStyle/>
          <a:p>
            <a:pPr>
              <a:lnSpc>
                <a:spcPct val="90000"/>
              </a:lnSpc>
            </a:pPr>
            <a:r>
              <a:rPr lang="en-US" dirty="0"/>
              <a:t>Nối 2 bộ có liên quan (thỏa mãn điều kiện nối) từ 2 quan hệ thành 1 bộ; tạo quan hệ mới</a:t>
            </a:r>
          </a:p>
          <a:p>
            <a:pPr>
              <a:lnSpc>
                <a:spcPct val="90000"/>
              </a:lnSpc>
            </a:pPr>
            <a:r>
              <a:rPr lang="en-US" dirty="0"/>
              <a:t>Ký hiệu R     S</a:t>
            </a:r>
          </a:p>
          <a:p>
            <a:pPr lvl="2">
              <a:lnSpc>
                <a:spcPct val="90000"/>
              </a:lnSpc>
              <a:spcBef>
                <a:spcPts val="1200"/>
              </a:spcBef>
              <a:buFont typeface="Courier New" pitchFamily="49" charset="0"/>
              <a:buChar char="o"/>
            </a:pPr>
            <a:r>
              <a:rPr lang="en-US" sz="2000" dirty="0"/>
              <a:t>R(A</a:t>
            </a:r>
            <a:r>
              <a:rPr lang="en-US" sz="2000" baseline="-25000" dirty="0"/>
              <a:t>1</a:t>
            </a:r>
            <a:r>
              <a:rPr lang="en-US" sz="2000" dirty="0"/>
              <a:t>, A</a:t>
            </a:r>
            <a:r>
              <a:rPr lang="en-US" sz="2000" baseline="-25000" dirty="0"/>
              <a:t>2</a:t>
            </a:r>
            <a:r>
              <a:rPr lang="en-US" sz="2000" dirty="0"/>
              <a:t>, …, A</a:t>
            </a:r>
            <a:r>
              <a:rPr lang="en-US" sz="2000" baseline="-25000" dirty="0"/>
              <a:t>n</a:t>
            </a:r>
            <a:r>
              <a:rPr lang="en-US" sz="2000" dirty="0"/>
              <a:t>) và S(B</a:t>
            </a:r>
            <a:r>
              <a:rPr lang="en-US" sz="2000" baseline="-25000" dirty="0"/>
              <a:t>1</a:t>
            </a:r>
            <a:r>
              <a:rPr lang="en-US" sz="2000" dirty="0"/>
              <a:t>, B</a:t>
            </a:r>
            <a:r>
              <a:rPr lang="en-US" sz="2000" baseline="-25000" dirty="0"/>
              <a:t>2</a:t>
            </a:r>
            <a:r>
              <a:rPr lang="en-US" sz="2000" dirty="0"/>
              <a:t>, …, B</a:t>
            </a:r>
            <a:r>
              <a:rPr lang="en-US" sz="2000" baseline="-25000" dirty="0"/>
              <a:t>m</a:t>
            </a:r>
            <a:r>
              <a:rPr lang="en-US" sz="2000" dirty="0"/>
              <a:t>) các  lược đồ quan hệ</a:t>
            </a:r>
          </a:p>
          <a:p>
            <a:pPr lvl="2">
              <a:lnSpc>
                <a:spcPct val="90000"/>
              </a:lnSpc>
              <a:buFont typeface="Courier New" pitchFamily="49" charset="0"/>
              <a:buChar char="o"/>
            </a:pPr>
            <a:r>
              <a:rPr lang="en-US" sz="2000" dirty="0"/>
              <a:t>f: điều kiện nối</a:t>
            </a:r>
          </a:p>
          <a:p>
            <a:pPr>
              <a:lnSpc>
                <a:spcPct val="90000"/>
              </a:lnSpc>
            </a:pPr>
            <a:r>
              <a:rPr lang="en-US" dirty="0"/>
              <a:t>Kết quả là một </a:t>
            </a:r>
            <a:r>
              <a:rPr lang="en-US" u="sng" dirty="0"/>
              <a:t>quan hệ</a:t>
            </a:r>
            <a:r>
              <a:rPr lang="en-US" dirty="0"/>
              <a:t> Q</a:t>
            </a:r>
            <a:r>
              <a:rPr lang="en-US" sz="1800" dirty="0"/>
              <a:t>(A</a:t>
            </a:r>
            <a:r>
              <a:rPr lang="en-US" sz="1800" baseline="-25000" dirty="0"/>
              <a:t>1</a:t>
            </a:r>
            <a:r>
              <a:rPr lang="en-US" sz="1800" dirty="0"/>
              <a:t>, .., A</a:t>
            </a:r>
            <a:r>
              <a:rPr lang="en-US" sz="1800" baseline="-25000" dirty="0"/>
              <a:t>n,</a:t>
            </a:r>
            <a:r>
              <a:rPr lang="en-US" sz="1800" dirty="0"/>
              <a:t> B</a:t>
            </a:r>
            <a:r>
              <a:rPr lang="en-US" sz="1800" baseline="-25000" dirty="0"/>
              <a:t>1</a:t>
            </a:r>
            <a:r>
              <a:rPr lang="en-US" sz="1800" dirty="0"/>
              <a:t>, …, B</a:t>
            </a:r>
            <a:r>
              <a:rPr lang="en-US" sz="1800" baseline="-25000" dirty="0"/>
              <a:t>m</a:t>
            </a:r>
            <a:r>
              <a:rPr lang="en-US" sz="1800" baseline="30000" dirty="0"/>
              <a:t>)</a:t>
            </a:r>
          </a:p>
          <a:p>
            <a:pPr lvl="2">
              <a:lnSpc>
                <a:spcPct val="90000"/>
              </a:lnSpc>
              <a:spcBef>
                <a:spcPts val="1800"/>
              </a:spcBef>
              <a:spcAft>
                <a:spcPts val="1200"/>
              </a:spcAft>
              <a:buNone/>
            </a:pPr>
            <a:r>
              <a:rPr lang="en-US" dirty="0"/>
              <a:t>Q= { &lt;t,v&gt; | f(t,v) đúng,  t</a:t>
            </a:r>
            <a:r>
              <a:rPr lang="en-US" dirty="0">
                <a:sym typeface="Symbol"/>
              </a:rPr>
              <a:t>R, v  S}</a:t>
            </a:r>
            <a:endParaRPr lang="en-US" dirty="0"/>
          </a:p>
          <a:p>
            <a:pPr lvl="2">
              <a:lnSpc>
                <a:spcPct val="90000"/>
              </a:lnSpc>
              <a:buFont typeface="Courier New" pitchFamily="49" charset="0"/>
              <a:buChar char="o"/>
            </a:pPr>
            <a:r>
              <a:rPr lang="en-US" dirty="0"/>
              <a:t>f cơ bản có dạng A</a:t>
            </a:r>
            <a:r>
              <a:rPr lang="en-US" baseline="-25000" dirty="0"/>
              <a:t>i</a:t>
            </a:r>
            <a:r>
              <a:rPr lang="en-US" dirty="0"/>
              <a:t> </a:t>
            </a:r>
            <a:r>
              <a:rPr lang="en-US" dirty="0">
                <a:sym typeface="Symbol" pitchFamily="18" charset="2"/>
              </a:rPr>
              <a:t> </a:t>
            </a:r>
            <a:r>
              <a:rPr lang="en-US" dirty="0"/>
              <a:t>B</a:t>
            </a:r>
            <a:r>
              <a:rPr lang="en-US" baseline="-25000" dirty="0"/>
              <a:t>j</a:t>
            </a:r>
          </a:p>
          <a:p>
            <a:pPr lvl="3">
              <a:lnSpc>
                <a:spcPct val="90000"/>
              </a:lnSpc>
              <a:buFont typeface="Wingdings" pitchFamily="2" charset="2"/>
              <a:buChar char="ü"/>
            </a:pPr>
            <a:r>
              <a:rPr lang="en-US" dirty="0"/>
              <a:t>A</a:t>
            </a:r>
            <a:r>
              <a:rPr lang="en-US" baseline="-25000" dirty="0"/>
              <a:t>i</a:t>
            </a:r>
            <a:r>
              <a:rPr lang="en-US" dirty="0"/>
              <a:t> là thuộc tính của R, B</a:t>
            </a:r>
            <a:r>
              <a:rPr lang="en-US" baseline="-25000" dirty="0"/>
              <a:t>j</a:t>
            </a:r>
            <a:r>
              <a:rPr lang="en-US" dirty="0"/>
              <a:t> là thuộc tính của S </a:t>
            </a:r>
          </a:p>
          <a:p>
            <a:pPr lvl="3">
              <a:lnSpc>
                <a:spcPct val="90000"/>
              </a:lnSpc>
              <a:buFont typeface="Wingdings" pitchFamily="2" charset="2"/>
              <a:buChar char="ü"/>
            </a:pPr>
            <a:r>
              <a:rPr lang="en-US" dirty="0"/>
              <a:t>A</a:t>
            </a:r>
            <a:r>
              <a:rPr lang="en-US" baseline="-25000" dirty="0"/>
              <a:t>i</a:t>
            </a:r>
            <a:r>
              <a:rPr lang="en-US" dirty="0"/>
              <a:t> và B</a:t>
            </a:r>
            <a:r>
              <a:rPr lang="en-US" baseline="-25000" dirty="0"/>
              <a:t>j</a:t>
            </a:r>
            <a:r>
              <a:rPr lang="en-US" dirty="0"/>
              <a:t> có cùng miền giá trị (gọi là thuộc tính nối)</a:t>
            </a:r>
          </a:p>
          <a:p>
            <a:pPr lvl="3">
              <a:lnSpc>
                <a:spcPct val="90000"/>
              </a:lnSpc>
              <a:buFont typeface="Wingdings" pitchFamily="2" charset="2"/>
              <a:buChar char="ü"/>
            </a:pPr>
            <a:r>
              <a:rPr lang="en-US" dirty="0">
                <a:sym typeface="Symbol" pitchFamily="18" charset="2"/>
              </a:rPr>
              <a:t> là phép so sánh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 </a:t>
            </a:r>
            <a:r>
              <a:rPr lang="en-US" b="1" dirty="0">
                <a:sym typeface="Symbol" pitchFamily="18" charset="2"/>
              </a:rPr>
              <a:t></a:t>
            </a:r>
            <a:r>
              <a:rPr lang="en-US" dirty="0">
                <a:sym typeface="Symbol" pitchFamily="18" charset="2"/>
              </a:rPr>
              <a:t>, </a:t>
            </a:r>
            <a:r>
              <a:rPr lang="en-US" b="1" dirty="0">
                <a:sym typeface="Symbol" pitchFamily="18" charset="2"/>
              </a:rPr>
              <a:t>, </a:t>
            </a:r>
            <a:r>
              <a:rPr lang="en-US" dirty="0">
                <a:sym typeface="Symbol" pitchFamily="18" charset="2"/>
              </a:rPr>
              <a:t>kết hợp các toán tử logic</a:t>
            </a:r>
          </a:p>
          <a:p>
            <a:pPr lvl="3">
              <a:lnSpc>
                <a:spcPct val="90000"/>
              </a:lnSpc>
              <a:buFont typeface="Wingdings" pitchFamily="2" charset="2"/>
              <a:buChar char="ü"/>
            </a:pPr>
            <a:r>
              <a:rPr lang="en-US" dirty="0">
                <a:sym typeface="Symbol" pitchFamily="18" charset="2"/>
              </a:rPr>
              <a:t>f có thể  là biểu thức đc kết hợp từ các biểu thức con, trên các tt</a:t>
            </a:r>
          </a:p>
        </p:txBody>
      </p:sp>
      <p:sp>
        <p:nvSpPr>
          <p:cNvPr id="5" name="Date Placeholder 3"/>
          <p:cNvSpPr>
            <a:spLocks noGrp="1"/>
          </p:cNvSpPr>
          <p:nvPr>
            <p:ph type="dt" sz="quarter" idx="10"/>
          </p:nvPr>
        </p:nvSpPr>
        <p:spPr/>
        <p:txBody>
          <a:bodyPr/>
          <a:lstStyle/>
          <a:p>
            <a:pPr>
              <a:defRPr/>
            </a:pPr>
            <a:fld id="{D96E0A96-A01D-4844-9A08-BE9D2BBA45D6}"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C7D8FBC6-0837-43FA-A872-841698AEE959}" type="slidenum">
              <a:rPr lang="en-US" altLang="en-US"/>
              <a:pPr>
                <a:defRPr/>
              </a:pPr>
              <a:t>60</a:t>
            </a:fld>
            <a:endParaRPr lang="en-US" altLang="en-US"/>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pSp>
        <p:nvGrpSpPr>
          <p:cNvPr id="15" name="Group 14"/>
          <p:cNvGrpSpPr/>
          <p:nvPr/>
        </p:nvGrpSpPr>
        <p:grpSpPr>
          <a:xfrm>
            <a:off x="2209800" y="2209800"/>
            <a:ext cx="381000" cy="381000"/>
            <a:chOff x="6934200" y="2286000"/>
            <a:chExt cx="381000" cy="381000"/>
          </a:xfrm>
        </p:grpSpPr>
        <p:sp>
          <p:nvSpPr>
            <p:cNvPr id="52230" name="AutoShape 4"/>
            <p:cNvSpPr>
              <a:spLocks noChangeArrowheads="1"/>
            </p:cNvSpPr>
            <p:nvPr/>
          </p:nvSpPr>
          <p:spPr bwMode="auto">
            <a:xfrm rot="-5400000">
              <a:off x="7009863" y="22479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useBgFill="1">
          <p:nvSpPr>
            <p:cNvPr id="14" name="Rectangle 13"/>
            <p:cNvSpPr/>
            <p:nvPr/>
          </p:nvSpPr>
          <p:spPr>
            <a:xfrm>
              <a:off x="6934200" y="2438400"/>
              <a:ext cx="3810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1"/>
                  </a:solidFill>
                </a:rPr>
                <a:t>f</a:t>
              </a:r>
              <a:endParaRPr lang="vi-VN">
                <a:solidFill>
                  <a:schemeClr val="tx1"/>
                </a:solidFil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58084"/>
            <a:ext cx="8534400" cy="620712"/>
          </a:xfrm>
        </p:spPr>
        <p:txBody>
          <a:bodyPr/>
          <a:lstStyle/>
          <a:p>
            <a:r>
              <a:rPr lang="en-US" sz="2800" b="1"/>
              <a:t>Phép toán nối (join)</a:t>
            </a:r>
          </a:p>
        </p:txBody>
      </p:sp>
      <p:sp>
        <p:nvSpPr>
          <p:cNvPr id="52227" name="Rectangle 3"/>
          <p:cNvSpPr>
            <a:spLocks noGrp="1" noChangeArrowheads="1"/>
          </p:cNvSpPr>
          <p:nvPr>
            <p:ph idx="1"/>
          </p:nvPr>
        </p:nvSpPr>
        <p:spPr>
          <a:xfrm>
            <a:off x="457200" y="1295400"/>
            <a:ext cx="8229600" cy="4835525"/>
          </a:xfrm>
        </p:spPr>
        <p:txBody>
          <a:bodyPr/>
          <a:lstStyle/>
          <a:p>
            <a:pPr>
              <a:lnSpc>
                <a:spcPct val="90000"/>
              </a:lnSpc>
            </a:pPr>
            <a:r>
              <a:rPr lang="en-US" sz="2000" i="1">
                <a:sym typeface="Symbol" pitchFamily="18" charset="2"/>
              </a:rPr>
              <a:t>Ví dụ 1:</a:t>
            </a:r>
          </a:p>
        </p:txBody>
      </p:sp>
      <p:sp>
        <p:nvSpPr>
          <p:cNvPr id="5" name="Date Placeholder 3"/>
          <p:cNvSpPr>
            <a:spLocks noGrp="1"/>
          </p:cNvSpPr>
          <p:nvPr>
            <p:ph type="dt" sz="quarter" idx="10"/>
          </p:nvPr>
        </p:nvSpPr>
        <p:spPr/>
        <p:txBody>
          <a:bodyPr/>
          <a:lstStyle/>
          <a:p>
            <a:pPr>
              <a:defRPr/>
            </a:pPr>
            <a:fld id="{D96E0A96-A01D-4844-9A08-BE9D2BBA45D6}"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C7D8FBC6-0837-43FA-A872-841698AEE959}" type="slidenum">
              <a:rPr lang="en-US" altLang="en-US"/>
              <a:pPr>
                <a:defRPr/>
              </a:pPr>
              <a:t>61</a:t>
            </a:fld>
            <a:endParaRPr lang="en-US" altLang="en-US"/>
          </a:p>
        </p:txBody>
      </p:sp>
      <p:sp>
        <p:nvSpPr>
          <p:cNvPr id="8" name="Footer Placeholder 7"/>
          <p:cNvSpPr>
            <a:spLocks noGrp="1"/>
          </p:cNvSpPr>
          <p:nvPr>
            <p:ph type="ftr" sz="quarter" idx="11"/>
          </p:nvPr>
        </p:nvSpPr>
        <p:spPr>
          <a:xfrm>
            <a:off x="2667000" y="6356350"/>
            <a:ext cx="2438400" cy="365125"/>
          </a:xfrm>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15" name="Table 14"/>
          <p:cNvGraphicFramePr>
            <a:graphicFrameLocks noGrp="1"/>
          </p:cNvGraphicFramePr>
          <p:nvPr/>
        </p:nvGraphicFramePr>
        <p:xfrm>
          <a:off x="685800" y="1676400"/>
          <a:ext cx="8153400" cy="17068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002505">
                  <a:extLst>
                    <a:ext uri="{9D8B030D-6E8A-4147-A177-3AD203B41FA5}">
                      <a16:colId xmlns:a16="http://schemas.microsoft.com/office/drawing/2014/main" val="20001"/>
                    </a:ext>
                  </a:extLst>
                </a:gridCol>
                <a:gridCol w="944058">
                  <a:extLst>
                    <a:ext uri="{9D8B030D-6E8A-4147-A177-3AD203B41FA5}">
                      <a16:colId xmlns:a16="http://schemas.microsoft.com/office/drawing/2014/main" val="20002"/>
                    </a:ext>
                  </a:extLst>
                </a:gridCol>
                <a:gridCol w="796637">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98419">
                  <a:extLst>
                    <a:ext uri="{9D8B030D-6E8A-4147-A177-3AD203B41FA5}">
                      <a16:colId xmlns:a16="http://schemas.microsoft.com/office/drawing/2014/main" val="20005"/>
                    </a:ext>
                  </a:extLst>
                </a:gridCol>
                <a:gridCol w="808182">
                  <a:extLst>
                    <a:ext uri="{9D8B030D-6E8A-4147-A177-3AD203B41FA5}">
                      <a16:colId xmlns:a16="http://schemas.microsoft.com/office/drawing/2014/main" val="20006"/>
                    </a:ext>
                  </a:extLst>
                </a:gridCol>
                <a:gridCol w="1041399">
                  <a:extLst>
                    <a:ext uri="{9D8B030D-6E8A-4147-A177-3AD203B41FA5}">
                      <a16:colId xmlns:a16="http://schemas.microsoft.com/office/drawing/2014/main" val="20007"/>
                    </a:ext>
                  </a:extLst>
                </a:gridCol>
              </a:tblGrid>
              <a:tr h="335280">
                <a:tc>
                  <a:txBody>
                    <a:bodyPr/>
                    <a:lstStyle/>
                    <a:p>
                      <a:r>
                        <a:rPr lang="en-US" sz="1600"/>
                        <a:t>SINHVIEN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Masv</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Ho</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Dem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Ten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Ns</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Gt</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Lop</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endParaRPr lang="vi-VN" sz="16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600"/>
                        <a:t>10001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Trần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Văn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Minh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1/1/1995</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Nam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Int1001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280">
                <a:tc>
                  <a:txBody>
                    <a:bodyPr/>
                    <a:lstStyle/>
                    <a:p>
                      <a:endParaRPr lang="vi-VN" sz="1600"/>
                    </a:p>
                  </a:txBody>
                  <a:tcPr>
                    <a:lnR w="12700" cap="flat" cmpd="sng" algn="ctr">
                      <a:solidFill>
                        <a:schemeClr val="tx1"/>
                      </a:solidFill>
                      <a:prstDash val="solid"/>
                      <a:round/>
                      <a:headEnd type="none" w="med" len="med"/>
                      <a:tailEnd type="none" w="med" len="med"/>
                    </a:lnR>
                    <a:noFill/>
                  </a:tcPr>
                </a:tc>
                <a:tc>
                  <a:txBody>
                    <a:bodyPr/>
                    <a:lstStyle/>
                    <a:p>
                      <a:r>
                        <a:rPr lang="en-US" sz="1600"/>
                        <a:t>10002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Lê</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Đức</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Vinh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2/10/1994</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Nam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Int1002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endParaRPr lang="vi-VN" sz="1600"/>
                    </a:p>
                  </a:txBody>
                  <a:tcPr>
                    <a:lnR w="12700" cap="flat" cmpd="sng" algn="ctr">
                      <a:solidFill>
                        <a:schemeClr val="tx1"/>
                      </a:solidFill>
                      <a:prstDash val="solid"/>
                      <a:round/>
                      <a:headEnd type="none" w="med" len="med"/>
                      <a:tailEnd type="none" w="med" len="med"/>
                    </a:lnR>
                    <a:noFill/>
                  </a:tcPr>
                </a:tc>
                <a:tc>
                  <a:txBody>
                    <a:bodyPr/>
                    <a:lstStyle/>
                    <a:p>
                      <a:r>
                        <a:rPr lang="en-US" sz="1600"/>
                        <a:t>10005</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Vũ</a:t>
                      </a:r>
                      <a:r>
                        <a:rPr lang="en-US" sz="1600" baseline="0"/>
                        <a:t> </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Văn</a:t>
                      </a:r>
                      <a:r>
                        <a:rPr lang="en-US" sz="1600" baseline="0"/>
                        <a:t> </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Toàn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5/2/1989</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Nam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null</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11007</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Nguyễn</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Thị</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Hương</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2/4/1991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Nữ</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Int2001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685800" y="3581400"/>
          <a:ext cx="7635026" cy="2194560"/>
        </p:xfrm>
        <a:graphic>
          <a:graphicData uri="http://schemas.openxmlformats.org/drawingml/2006/table">
            <a:tbl>
              <a:tblPr firstRow="1" bandRow="1">
                <a:tableStyleId>{5C22544A-7EE6-4342-B048-85BDC9FD1C3A}</a:tableStyleId>
              </a:tblPr>
              <a:tblGrid>
                <a:gridCol w="1527005">
                  <a:extLst>
                    <a:ext uri="{9D8B030D-6E8A-4147-A177-3AD203B41FA5}">
                      <a16:colId xmlns:a16="http://schemas.microsoft.com/office/drawing/2014/main" val="20000"/>
                    </a:ext>
                  </a:extLst>
                </a:gridCol>
                <a:gridCol w="1527005">
                  <a:extLst>
                    <a:ext uri="{9D8B030D-6E8A-4147-A177-3AD203B41FA5}">
                      <a16:colId xmlns:a16="http://schemas.microsoft.com/office/drawing/2014/main" val="20001"/>
                    </a:ext>
                  </a:extLst>
                </a:gridCol>
                <a:gridCol w="2290508">
                  <a:extLst>
                    <a:ext uri="{9D8B030D-6E8A-4147-A177-3AD203B41FA5}">
                      <a16:colId xmlns:a16="http://schemas.microsoft.com/office/drawing/2014/main" val="20002"/>
                    </a:ext>
                  </a:extLst>
                </a:gridCol>
                <a:gridCol w="2290508">
                  <a:extLst>
                    <a:ext uri="{9D8B030D-6E8A-4147-A177-3AD203B41FA5}">
                      <a16:colId xmlns:a16="http://schemas.microsoft.com/office/drawing/2014/main" val="20003"/>
                    </a:ext>
                  </a:extLst>
                </a:gridCol>
              </a:tblGrid>
              <a:tr h="342900">
                <a:tc>
                  <a:txBody>
                    <a:bodyPr/>
                    <a:lstStyle/>
                    <a:p>
                      <a:r>
                        <a:rPr lang="en-US"/>
                        <a:t>LOP</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Malop</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Tenlop</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Giaovien</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2900">
                <a:tc>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600"/>
                        <a:t>Int1001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Tin học</a:t>
                      </a:r>
                      <a:r>
                        <a:rPr lang="en-US" sz="1600" baseline="0"/>
                        <a:t> cơ sở 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Hồ</a:t>
                      </a:r>
                      <a:r>
                        <a:rPr lang="en-US" sz="1600" baseline="0"/>
                        <a:t> Sỹ Đàm</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Int1002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Nguyên</a:t>
                      </a:r>
                      <a:r>
                        <a:rPr lang="en-US" sz="1600" baseline="0"/>
                        <a:t> lý Hệ ĐH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Hà</a:t>
                      </a:r>
                      <a:r>
                        <a:rPr lang="en-US" sz="1600" baseline="0"/>
                        <a:t> Quang Thụy</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Int1003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Cơ</a:t>
                      </a:r>
                      <a:r>
                        <a:rPr lang="en-US" sz="1600" baseline="0"/>
                        <a:t> sở dữ liệu</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Nguyễn</a:t>
                      </a:r>
                      <a:r>
                        <a:rPr lang="en-US" sz="1600" baseline="0"/>
                        <a:t> Tuệ</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Int2001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Chương</a:t>
                      </a:r>
                      <a:r>
                        <a:rPr lang="en-US" sz="1600" baseline="0"/>
                        <a:t> trình dịch</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Lê</a:t>
                      </a:r>
                      <a:r>
                        <a:rPr lang="en-US" sz="1600" baseline="0"/>
                        <a:t> Anh Cường</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4290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Int1005</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Tin học</a:t>
                      </a:r>
                      <a:r>
                        <a:rPr lang="en-US" sz="1600" baseline="0"/>
                        <a:t> cơ sở 4</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Trần</a:t>
                      </a:r>
                      <a:r>
                        <a:rPr lang="en-US" sz="1600" baseline="0"/>
                        <a:t> Thị Minh Châu</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7" name="TextBox 16"/>
          <p:cNvSpPr txBox="1"/>
          <p:nvPr/>
        </p:nvSpPr>
        <p:spPr>
          <a:xfrm>
            <a:off x="762000" y="5943600"/>
            <a:ext cx="2397964" cy="369332"/>
          </a:xfrm>
          <a:prstGeom prst="rect">
            <a:avLst/>
          </a:prstGeom>
          <a:noFill/>
        </p:spPr>
        <p:txBody>
          <a:bodyPr wrap="none" rtlCol="0">
            <a:spAutoFit/>
          </a:bodyPr>
          <a:lstStyle/>
          <a:p>
            <a:r>
              <a:rPr lang="en-US"/>
              <a:t>SV_LOP = SINHVIEN </a:t>
            </a:r>
            <a:endParaRPr lang="vi-VN"/>
          </a:p>
        </p:txBody>
      </p:sp>
      <p:sp>
        <p:nvSpPr>
          <p:cNvPr id="18" name="AutoShape 4"/>
          <p:cNvSpPr>
            <a:spLocks noChangeArrowheads="1"/>
          </p:cNvSpPr>
          <p:nvPr/>
        </p:nvSpPr>
        <p:spPr bwMode="auto">
          <a:xfrm rot="16200000">
            <a:off x="3314700" y="6032142"/>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19" name="TextBox 18"/>
          <p:cNvSpPr txBox="1"/>
          <p:nvPr/>
        </p:nvSpPr>
        <p:spPr>
          <a:xfrm>
            <a:off x="3276600" y="6248400"/>
            <a:ext cx="1066800" cy="235962"/>
          </a:xfrm>
          <a:prstGeom prst="rect">
            <a:avLst/>
          </a:prstGeom>
          <a:noFill/>
        </p:spPr>
        <p:txBody>
          <a:bodyPr wrap="square" rtlCol="0">
            <a:spAutoFit/>
          </a:bodyPr>
          <a:lstStyle/>
          <a:p>
            <a:r>
              <a:rPr lang="en-US" sz="1400" baseline="-25000"/>
              <a:t>Lop = Malop</a:t>
            </a:r>
            <a:endParaRPr lang="vi-VN" sz="1400" baseline="-25000"/>
          </a:p>
        </p:txBody>
      </p:sp>
      <p:sp>
        <p:nvSpPr>
          <p:cNvPr id="20" name="TextBox 19"/>
          <p:cNvSpPr txBox="1"/>
          <p:nvPr/>
        </p:nvSpPr>
        <p:spPr>
          <a:xfrm>
            <a:off x="4267200" y="5943600"/>
            <a:ext cx="588174" cy="369332"/>
          </a:xfrm>
          <a:prstGeom prst="rect">
            <a:avLst/>
          </a:prstGeom>
          <a:noFill/>
        </p:spPr>
        <p:txBody>
          <a:bodyPr wrap="none" rtlCol="0">
            <a:spAutoFit/>
          </a:bodyPr>
          <a:lstStyle/>
          <a:p>
            <a:r>
              <a:rPr lang="en-US"/>
              <a:t>LOP</a:t>
            </a:r>
            <a:endParaRPr lang="vi-V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58084"/>
            <a:ext cx="8534400" cy="620712"/>
          </a:xfrm>
        </p:spPr>
        <p:txBody>
          <a:bodyPr/>
          <a:lstStyle/>
          <a:p>
            <a:r>
              <a:rPr lang="en-US" sz="2800" b="1"/>
              <a:t>Phép toán nối (join)</a:t>
            </a:r>
          </a:p>
        </p:txBody>
      </p:sp>
      <p:sp>
        <p:nvSpPr>
          <p:cNvPr id="52227" name="Rectangle 3"/>
          <p:cNvSpPr>
            <a:spLocks noGrp="1" noChangeArrowheads="1"/>
          </p:cNvSpPr>
          <p:nvPr>
            <p:ph idx="1"/>
          </p:nvPr>
        </p:nvSpPr>
        <p:spPr>
          <a:xfrm>
            <a:off x="457200" y="1295400"/>
            <a:ext cx="8229600" cy="4835525"/>
          </a:xfrm>
        </p:spPr>
        <p:txBody>
          <a:bodyPr/>
          <a:lstStyle/>
          <a:p>
            <a:pPr>
              <a:lnSpc>
                <a:spcPct val="90000"/>
              </a:lnSpc>
            </a:pPr>
            <a:r>
              <a:rPr lang="en-US" sz="2000" i="1">
                <a:sym typeface="Symbol" pitchFamily="18" charset="2"/>
              </a:rPr>
              <a:t>Ví dụ 1 (kết quả):</a:t>
            </a:r>
          </a:p>
        </p:txBody>
      </p:sp>
      <p:sp>
        <p:nvSpPr>
          <p:cNvPr id="5" name="Date Placeholder 3"/>
          <p:cNvSpPr>
            <a:spLocks noGrp="1"/>
          </p:cNvSpPr>
          <p:nvPr>
            <p:ph type="dt" sz="quarter" idx="10"/>
          </p:nvPr>
        </p:nvSpPr>
        <p:spPr/>
        <p:txBody>
          <a:bodyPr/>
          <a:lstStyle/>
          <a:p>
            <a:pPr>
              <a:defRPr/>
            </a:pPr>
            <a:fld id="{D96E0A96-A01D-4844-9A08-BE9D2BBA45D6}"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C7D8FBC6-0837-43FA-A872-841698AEE959}" type="slidenum">
              <a:rPr lang="en-US" altLang="en-US"/>
              <a:pPr>
                <a:defRPr/>
              </a:pPr>
              <a:t>62</a:t>
            </a:fld>
            <a:endParaRPr lang="en-US" altLang="en-US"/>
          </a:p>
        </p:txBody>
      </p:sp>
      <p:sp>
        <p:nvSpPr>
          <p:cNvPr id="8" name="Footer Placeholder 7"/>
          <p:cNvSpPr>
            <a:spLocks noGrp="1"/>
          </p:cNvSpPr>
          <p:nvPr>
            <p:ph type="ftr" sz="quarter" idx="11"/>
          </p:nvPr>
        </p:nvSpPr>
        <p:spPr>
          <a:xfrm>
            <a:off x="2667000" y="6356350"/>
            <a:ext cx="2438400" cy="365125"/>
          </a:xfrm>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15" name="Table 14"/>
          <p:cNvGraphicFramePr>
            <a:graphicFrameLocks noGrp="1"/>
          </p:cNvGraphicFramePr>
          <p:nvPr/>
        </p:nvGraphicFramePr>
        <p:xfrm>
          <a:off x="152400" y="2133600"/>
          <a:ext cx="8763000" cy="2286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1371600">
                  <a:extLst>
                    <a:ext uri="{9D8B030D-6E8A-4147-A177-3AD203B41FA5}">
                      <a16:colId xmlns:a16="http://schemas.microsoft.com/office/drawing/2014/main" val="20009"/>
                    </a:ext>
                  </a:extLst>
                </a:gridCol>
                <a:gridCol w="1219200">
                  <a:extLst>
                    <a:ext uri="{9D8B030D-6E8A-4147-A177-3AD203B41FA5}">
                      <a16:colId xmlns:a16="http://schemas.microsoft.com/office/drawing/2014/main" val="20010"/>
                    </a:ext>
                  </a:extLst>
                </a:gridCol>
              </a:tblGrid>
              <a:tr h="502920">
                <a:tc>
                  <a:txBody>
                    <a:bodyPr/>
                    <a:lstStyle/>
                    <a:p>
                      <a:r>
                        <a:rPr lang="en-US" sz="1200"/>
                        <a:t>SV_LOP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Masv</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Ho</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Dem</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Ns</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Gt</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Malop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Tenlop</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Giaovien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2920">
                <a:tc>
                  <a:txBody>
                    <a:bodyPr/>
                    <a:lstStyle/>
                    <a:p>
                      <a:endParaRPr lang="vi-VN" sz="1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200"/>
                        <a:t>10001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Trần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Văn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Minh</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1/1/1995</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Nam</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Int1001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Int1001</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Tin học</a:t>
                      </a:r>
                      <a:r>
                        <a:rPr lang="en-US" sz="1100" baseline="0"/>
                        <a:t> cơ sở 1</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Hồ</a:t>
                      </a:r>
                      <a:r>
                        <a:rPr lang="en-US" sz="1100" baseline="0"/>
                        <a:t> Sỹ Đàm</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40080">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r>
                        <a:rPr lang="en-US" sz="1200"/>
                        <a:t>10002</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Lê</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Đức</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Vinh</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2/10/1994</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Nam</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Int1002</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Int1002</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Nguyên</a:t>
                      </a:r>
                      <a:r>
                        <a:rPr lang="en-US" sz="1100" baseline="0"/>
                        <a:t> lý Hệ ĐH</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Hà</a:t>
                      </a:r>
                      <a:r>
                        <a:rPr lang="en-US" sz="1100" baseline="0"/>
                        <a:t> Quang Thụy</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0080">
                <a:tc>
                  <a:txBody>
                    <a:bodyPr/>
                    <a:lstStyle/>
                    <a:p>
                      <a:endParaRPr lang="vi-VN" sz="1400"/>
                    </a:p>
                  </a:txBody>
                  <a:tcPr>
                    <a:lnR w="12700" cap="flat" cmpd="sng" algn="ctr">
                      <a:solidFill>
                        <a:schemeClr val="tx1"/>
                      </a:solidFill>
                      <a:prstDash val="solid"/>
                      <a:round/>
                      <a:headEnd type="none" w="med" len="med"/>
                      <a:tailEnd type="none" w="med" len="med"/>
                    </a:lnR>
                    <a:noFill/>
                  </a:tcPr>
                </a:tc>
                <a:tc>
                  <a:txBody>
                    <a:bodyPr/>
                    <a:lstStyle/>
                    <a:p>
                      <a:r>
                        <a:rPr lang="en-US" sz="1200"/>
                        <a:t>11007</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Nguyễn</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Thị</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Hương</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2/4/1991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Nữ</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Int2001</a:t>
                      </a:r>
                      <a:endParaRPr lang="vi-VN"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Int2001</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Chương</a:t>
                      </a:r>
                      <a:r>
                        <a:rPr lang="en-US" sz="1100" baseline="0"/>
                        <a:t> trình dịch</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Lê</a:t>
                      </a:r>
                      <a:r>
                        <a:rPr lang="en-US" sz="1100" baseline="0"/>
                        <a:t> Anh Cường</a:t>
                      </a:r>
                      <a:endParaRPr lang="vi-VN" sz="11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1" name="TextBox 20"/>
          <p:cNvSpPr txBox="1"/>
          <p:nvPr/>
        </p:nvSpPr>
        <p:spPr>
          <a:xfrm>
            <a:off x="381000" y="5181600"/>
            <a:ext cx="7122587" cy="784830"/>
          </a:xfrm>
          <a:prstGeom prst="rect">
            <a:avLst/>
          </a:prstGeom>
          <a:noFill/>
        </p:spPr>
        <p:txBody>
          <a:bodyPr wrap="square" rtlCol="0">
            <a:spAutoFit/>
          </a:bodyPr>
          <a:lstStyle/>
          <a:p>
            <a:pPr lvl="1" algn="l"/>
            <a:r>
              <a:rPr lang="en-US" i="1"/>
              <a:t>- Kết hợp các bộ có điều kiện</a:t>
            </a:r>
          </a:p>
          <a:p>
            <a:pPr lvl="1" algn="l"/>
            <a:r>
              <a:rPr lang="en-US" i="1"/>
              <a:t>- Thuộc tính nối có giá trị null không xuất hiện trong kết quả</a:t>
            </a:r>
            <a:endParaRPr lang="vi-VN" i="1"/>
          </a:p>
        </p:txBody>
      </p:sp>
      <p:sp>
        <p:nvSpPr>
          <p:cNvPr id="22" name="TextBox 21"/>
          <p:cNvSpPr txBox="1"/>
          <p:nvPr/>
        </p:nvSpPr>
        <p:spPr>
          <a:xfrm>
            <a:off x="381000" y="4648200"/>
            <a:ext cx="7122587" cy="369332"/>
          </a:xfrm>
          <a:prstGeom prst="rect">
            <a:avLst/>
          </a:prstGeom>
          <a:noFill/>
        </p:spPr>
        <p:txBody>
          <a:bodyPr wrap="square" rtlCol="0">
            <a:spAutoFit/>
          </a:bodyPr>
          <a:lstStyle/>
          <a:p>
            <a:pPr algn="l"/>
            <a:r>
              <a:rPr lang="en-US"/>
              <a:t>Khác với tích Đề các:</a:t>
            </a:r>
            <a:endParaRPr lang="vi-VN"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ox(i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533400"/>
            <a:ext cx="8534400" cy="620712"/>
          </a:xfrm>
        </p:spPr>
        <p:txBody>
          <a:bodyPr/>
          <a:lstStyle/>
          <a:p>
            <a:r>
              <a:rPr lang="en-US" sz="2400" b="1"/>
              <a:t>Phép toán nối</a:t>
            </a:r>
          </a:p>
        </p:txBody>
      </p:sp>
      <p:sp>
        <p:nvSpPr>
          <p:cNvPr id="53251" name="Rectangle 3"/>
          <p:cNvSpPr>
            <a:spLocks noGrp="1" noChangeArrowheads="1"/>
          </p:cNvSpPr>
          <p:nvPr>
            <p:ph idx="1"/>
          </p:nvPr>
        </p:nvSpPr>
        <p:spPr>
          <a:xfrm>
            <a:off x="457200" y="1295401"/>
            <a:ext cx="8229600" cy="2743199"/>
          </a:xfrm>
        </p:spPr>
        <p:txBody>
          <a:bodyPr/>
          <a:lstStyle/>
          <a:p>
            <a:pPr>
              <a:buNone/>
            </a:pPr>
            <a:r>
              <a:rPr lang="en-US" sz="2400" i="1"/>
              <a:t>Phân loại</a:t>
            </a:r>
          </a:p>
          <a:p>
            <a:pPr lvl="1">
              <a:buNone/>
            </a:pPr>
            <a:r>
              <a:rPr lang="en-US"/>
              <a:t>1. </a:t>
            </a:r>
            <a:r>
              <a:rPr lang="en-US" b="1"/>
              <a:t>Nối theta </a:t>
            </a:r>
            <a:r>
              <a:rPr lang="vi-VN" b="1"/>
              <a:t>(dạng </a:t>
            </a:r>
            <a:r>
              <a:rPr lang="en-US" b="1"/>
              <a:t>tổng quát</a:t>
            </a:r>
            <a:r>
              <a:rPr lang="vi-VN" b="1"/>
              <a:t>)</a:t>
            </a:r>
            <a:endParaRPr lang="en-US" b="1"/>
          </a:p>
          <a:p>
            <a:pPr lvl="2">
              <a:buFont typeface="Courier New" pitchFamily="49" charset="0"/>
              <a:buChar char="o"/>
            </a:pPr>
            <a:r>
              <a:rPr lang="en-US"/>
              <a:t>Ký hiệu R      </a:t>
            </a:r>
            <a:r>
              <a:rPr lang="en-US" baseline="-25000"/>
              <a:t> </a:t>
            </a:r>
            <a:r>
              <a:rPr lang="en-US"/>
              <a:t>S</a:t>
            </a:r>
          </a:p>
          <a:p>
            <a:pPr lvl="2">
              <a:spcBef>
                <a:spcPts val="1200"/>
              </a:spcBef>
              <a:buFont typeface="Courier New" pitchFamily="49" charset="0"/>
              <a:buChar char="o"/>
            </a:pPr>
            <a:r>
              <a:rPr lang="en-US"/>
              <a:t>f : điều kiện nối trên thuộc tính </a:t>
            </a:r>
          </a:p>
          <a:p>
            <a:pPr lvl="1">
              <a:buNone/>
            </a:pPr>
            <a:r>
              <a:rPr lang="en-US"/>
              <a:t>2. </a:t>
            </a:r>
            <a:r>
              <a:rPr lang="en-US" b="1"/>
              <a:t>Nối bằng </a:t>
            </a:r>
            <a:r>
              <a:rPr lang="en-US"/>
              <a:t>(equi join) khi f là điều kiện so sánh bằng trên  2 thuộc tính</a:t>
            </a:r>
          </a:p>
          <a:p>
            <a:pPr lvl="2"/>
            <a:endParaRPr lang="en-US"/>
          </a:p>
          <a:p>
            <a:pPr lvl="1">
              <a:buNone/>
            </a:pPr>
            <a:endParaRPr lang="en-US"/>
          </a:p>
        </p:txBody>
      </p:sp>
      <p:sp>
        <p:nvSpPr>
          <p:cNvPr id="6" name="Date Placeholder 3"/>
          <p:cNvSpPr>
            <a:spLocks noGrp="1"/>
          </p:cNvSpPr>
          <p:nvPr>
            <p:ph type="dt" sz="quarter" idx="10"/>
          </p:nvPr>
        </p:nvSpPr>
        <p:spPr/>
        <p:txBody>
          <a:bodyPr/>
          <a:lstStyle/>
          <a:p>
            <a:pPr>
              <a:defRPr/>
            </a:pPr>
            <a:fld id="{BD641F52-6C41-47B5-BE54-B03D3C0A1740}"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5573A2E9-F25D-4652-8F5D-61C90D4A23CE}" type="slidenum">
              <a:rPr lang="en-US" altLang="en-US"/>
              <a:pPr>
                <a:defRPr/>
              </a:pPr>
              <a:t>63</a:t>
            </a:fld>
            <a:endParaRPr lang="en-US" altLang="en-US"/>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pSp>
        <p:nvGrpSpPr>
          <p:cNvPr id="14" name="Group 13"/>
          <p:cNvGrpSpPr/>
          <p:nvPr/>
        </p:nvGrpSpPr>
        <p:grpSpPr>
          <a:xfrm>
            <a:off x="2590800" y="2338590"/>
            <a:ext cx="609600" cy="328410"/>
            <a:chOff x="6934200" y="2286000"/>
            <a:chExt cx="609600" cy="328410"/>
          </a:xfrm>
        </p:grpSpPr>
        <p:sp>
          <p:nvSpPr>
            <p:cNvPr id="15" name="AutoShape 4"/>
            <p:cNvSpPr>
              <a:spLocks noChangeArrowheads="1"/>
            </p:cNvSpPr>
            <p:nvPr/>
          </p:nvSpPr>
          <p:spPr bwMode="auto">
            <a:xfrm rot="-5400000">
              <a:off x="7009863" y="22479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useBgFill="1">
          <p:nvSpPr>
            <p:cNvPr id="16" name="Rectangle 15"/>
            <p:cNvSpPr/>
            <p:nvPr/>
          </p:nvSpPr>
          <p:spPr>
            <a:xfrm>
              <a:off x="6934200" y="2438400"/>
              <a:ext cx="609600" cy="17601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1"/>
                  </a:solidFill>
                </a:rPr>
                <a:t>f</a:t>
              </a:r>
              <a:endParaRPr lang="vi-VN">
                <a:solidFill>
                  <a:schemeClr val="tx1"/>
                </a:solidFill>
              </a:endParaRPr>
            </a:p>
          </p:txBody>
        </p:sp>
      </p:grpSp>
      <p:grpSp>
        <p:nvGrpSpPr>
          <p:cNvPr id="28" name="Group 27"/>
          <p:cNvGrpSpPr/>
          <p:nvPr/>
        </p:nvGrpSpPr>
        <p:grpSpPr>
          <a:xfrm>
            <a:off x="3124200" y="4915437"/>
            <a:ext cx="4938835" cy="578325"/>
            <a:chOff x="3124200" y="4915437"/>
            <a:chExt cx="4938835" cy="578325"/>
          </a:xfrm>
        </p:grpSpPr>
        <p:sp>
          <p:nvSpPr>
            <p:cNvPr id="17" name="TextBox 16"/>
            <p:cNvSpPr txBox="1"/>
            <p:nvPr/>
          </p:nvSpPr>
          <p:spPr>
            <a:xfrm>
              <a:off x="3124200" y="4953000"/>
              <a:ext cx="2662908" cy="369332"/>
            </a:xfrm>
            <a:prstGeom prst="rect">
              <a:avLst/>
            </a:prstGeom>
            <a:noFill/>
          </p:spPr>
          <p:txBody>
            <a:bodyPr wrap="none" rtlCol="0">
              <a:spAutoFit/>
            </a:bodyPr>
            <a:lstStyle/>
            <a:p>
              <a:r>
                <a:rPr lang="en-US"/>
                <a:t>BANGDIEM= SINHVIEN </a:t>
              </a:r>
              <a:endParaRPr lang="vi-VN"/>
            </a:p>
          </p:txBody>
        </p:sp>
        <p:sp>
          <p:nvSpPr>
            <p:cNvPr id="19" name="AutoShape 4"/>
            <p:cNvSpPr>
              <a:spLocks noChangeArrowheads="1"/>
            </p:cNvSpPr>
            <p:nvPr/>
          </p:nvSpPr>
          <p:spPr bwMode="auto">
            <a:xfrm rot="16200000">
              <a:off x="5905500" y="49911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22" name="TextBox 21"/>
            <p:cNvSpPr txBox="1"/>
            <p:nvPr/>
          </p:nvSpPr>
          <p:spPr>
            <a:xfrm>
              <a:off x="5791200" y="5257800"/>
              <a:ext cx="1981200" cy="235962"/>
            </a:xfrm>
            <a:prstGeom prst="rect">
              <a:avLst/>
            </a:prstGeom>
            <a:noFill/>
          </p:spPr>
          <p:txBody>
            <a:bodyPr wrap="square" rtlCol="0">
              <a:spAutoFit/>
            </a:bodyPr>
            <a:lstStyle/>
            <a:p>
              <a:r>
                <a:rPr lang="en-US" sz="1400" baseline="-25000"/>
                <a:t>SINHVIEN.Masv = SV_DIEM.Masv</a:t>
              </a:r>
              <a:endParaRPr lang="vi-VN" sz="1400" baseline="-25000"/>
            </a:p>
          </p:txBody>
        </p:sp>
        <p:sp>
          <p:nvSpPr>
            <p:cNvPr id="23" name="TextBox 22"/>
            <p:cNvSpPr txBox="1"/>
            <p:nvPr/>
          </p:nvSpPr>
          <p:spPr>
            <a:xfrm>
              <a:off x="6934200" y="4915437"/>
              <a:ext cx="1128835" cy="369332"/>
            </a:xfrm>
            <a:prstGeom prst="rect">
              <a:avLst/>
            </a:prstGeom>
            <a:noFill/>
          </p:spPr>
          <p:txBody>
            <a:bodyPr wrap="none" rtlCol="0">
              <a:spAutoFit/>
            </a:bodyPr>
            <a:lstStyle/>
            <a:p>
              <a:r>
                <a:rPr lang="en-US"/>
                <a:t>SV_DIEM</a:t>
              </a:r>
              <a:endParaRPr lang="vi-VN"/>
            </a:p>
          </p:txBody>
        </p:sp>
      </p:grpSp>
      <p:grpSp>
        <p:nvGrpSpPr>
          <p:cNvPr id="29" name="Group 28"/>
          <p:cNvGrpSpPr/>
          <p:nvPr/>
        </p:nvGrpSpPr>
        <p:grpSpPr>
          <a:xfrm>
            <a:off x="1234230" y="3962400"/>
            <a:ext cx="4059637" cy="826532"/>
            <a:chOff x="1234230" y="3962400"/>
            <a:chExt cx="4059637" cy="826532"/>
          </a:xfrm>
        </p:grpSpPr>
        <p:sp>
          <p:nvSpPr>
            <p:cNvPr id="24" name="TextBox 23"/>
            <p:cNvSpPr txBox="1"/>
            <p:nvPr/>
          </p:nvSpPr>
          <p:spPr>
            <a:xfrm>
              <a:off x="1270716" y="4419600"/>
              <a:ext cx="3361882" cy="369332"/>
            </a:xfrm>
            <a:prstGeom prst="rect">
              <a:avLst/>
            </a:prstGeom>
            <a:noFill/>
          </p:spPr>
          <p:txBody>
            <a:bodyPr wrap="none" rtlCol="0">
              <a:spAutoFit/>
            </a:bodyPr>
            <a:lstStyle/>
            <a:p>
              <a:r>
                <a:rPr lang="en-US"/>
                <a:t>SV_DIEM(Masv, Mamon, Diem)</a:t>
              </a:r>
              <a:endParaRPr lang="vi-VN"/>
            </a:p>
          </p:txBody>
        </p:sp>
        <p:sp>
          <p:nvSpPr>
            <p:cNvPr id="25" name="TextBox 24"/>
            <p:cNvSpPr txBox="1"/>
            <p:nvPr/>
          </p:nvSpPr>
          <p:spPr>
            <a:xfrm>
              <a:off x="1234230" y="3962400"/>
              <a:ext cx="4059637" cy="369332"/>
            </a:xfrm>
            <a:prstGeom prst="rect">
              <a:avLst/>
            </a:prstGeom>
            <a:noFill/>
          </p:spPr>
          <p:txBody>
            <a:bodyPr wrap="none" rtlCol="0">
              <a:spAutoFit/>
            </a:bodyPr>
            <a:lstStyle/>
            <a:p>
              <a:r>
                <a:rPr lang="en-US"/>
                <a:t>SINHVIEN(Masv, Ho,Dem,Ten, Ns, Gt)</a:t>
              </a:r>
              <a:endParaRPr lang="vi-VN"/>
            </a:p>
          </p:txBody>
        </p:sp>
      </p:grpSp>
      <p:sp>
        <p:nvSpPr>
          <p:cNvPr id="26" name="TextBox 25"/>
          <p:cNvSpPr txBox="1"/>
          <p:nvPr/>
        </p:nvSpPr>
        <p:spPr>
          <a:xfrm>
            <a:off x="470920" y="5867400"/>
            <a:ext cx="8673080" cy="369332"/>
          </a:xfrm>
          <a:prstGeom prst="rect">
            <a:avLst/>
          </a:prstGeom>
          <a:noFill/>
        </p:spPr>
        <p:txBody>
          <a:bodyPr wrap="none" rtlCol="0">
            <a:spAutoFit/>
          </a:bodyPr>
          <a:lstStyle/>
          <a:p>
            <a:r>
              <a:rPr lang="en-US"/>
              <a:t>BANGDIEM(</a:t>
            </a:r>
            <a:r>
              <a:rPr lang="en-US">
                <a:solidFill>
                  <a:srgbClr val="FF3333"/>
                </a:solidFill>
              </a:rPr>
              <a:t>SINHVIEN.Masv</a:t>
            </a:r>
            <a:r>
              <a:rPr lang="en-US"/>
              <a:t>, Ho,Dem,Ten, Ns,Gt, </a:t>
            </a:r>
            <a:r>
              <a:rPr lang="en-US">
                <a:solidFill>
                  <a:srgbClr val="FF3333"/>
                </a:solidFill>
              </a:rPr>
              <a:t>SV_DIEM.Masv</a:t>
            </a:r>
            <a:r>
              <a:rPr lang="en-US"/>
              <a:t>, Mamon, Diem)</a:t>
            </a:r>
            <a:endParaRPr lang="vi-VN"/>
          </a:p>
        </p:txBody>
      </p:sp>
      <p:sp>
        <p:nvSpPr>
          <p:cNvPr id="27" name="TextBox 26"/>
          <p:cNvSpPr txBox="1"/>
          <p:nvPr/>
        </p:nvSpPr>
        <p:spPr>
          <a:xfrm>
            <a:off x="228600" y="3962400"/>
            <a:ext cx="763351" cy="369332"/>
          </a:xfrm>
          <a:prstGeom prst="rect">
            <a:avLst/>
          </a:prstGeom>
          <a:noFill/>
        </p:spPr>
        <p:txBody>
          <a:bodyPr wrap="none" rtlCol="0">
            <a:spAutoFit/>
          </a:bodyPr>
          <a:lstStyle/>
          <a:p>
            <a:r>
              <a:rPr lang="en-US" i="1"/>
              <a:t>ví dụ:</a:t>
            </a:r>
            <a:endParaRPr lang="vi-VN"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ox(in)">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ox(i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in)">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533400"/>
            <a:ext cx="8534400" cy="620712"/>
          </a:xfrm>
        </p:spPr>
        <p:txBody>
          <a:bodyPr/>
          <a:lstStyle/>
          <a:p>
            <a:r>
              <a:rPr lang="en-US" sz="2400" b="1"/>
              <a:t>Phép toán nối</a:t>
            </a:r>
          </a:p>
        </p:txBody>
      </p:sp>
      <p:sp>
        <p:nvSpPr>
          <p:cNvPr id="53251" name="Rectangle 3"/>
          <p:cNvSpPr>
            <a:spLocks noGrp="1" noChangeArrowheads="1"/>
          </p:cNvSpPr>
          <p:nvPr>
            <p:ph idx="1"/>
          </p:nvPr>
        </p:nvSpPr>
        <p:spPr>
          <a:xfrm>
            <a:off x="457200" y="1295400"/>
            <a:ext cx="8229600" cy="4835525"/>
          </a:xfrm>
        </p:spPr>
        <p:txBody>
          <a:bodyPr/>
          <a:lstStyle/>
          <a:p>
            <a:pPr lvl="1">
              <a:buNone/>
            </a:pPr>
            <a:r>
              <a:rPr lang="en-US"/>
              <a:t>3. </a:t>
            </a:r>
            <a:r>
              <a:rPr lang="en-US" b="1"/>
              <a:t>Nối tự nhiên</a:t>
            </a:r>
            <a:r>
              <a:rPr lang="en-US"/>
              <a:t> (natural join)</a:t>
            </a:r>
          </a:p>
          <a:p>
            <a:pPr lvl="3">
              <a:buFont typeface="Courier New" pitchFamily="49" charset="0"/>
              <a:buChar char="o"/>
            </a:pPr>
            <a:r>
              <a:rPr lang="en-US"/>
              <a:t>Nối bằng</a:t>
            </a:r>
          </a:p>
          <a:p>
            <a:pPr lvl="3">
              <a:buFont typeface="Courier New" pitchFamily="49" charset="0"/>
              <a:buChar char="o"/>
            </a:pPr>
            <a:r>
              <a:rPr lang="en-US"/>
              <a:t>Hai thuộc tính nối cùng tên</a:t>
            </a:r>
          </a:p>
          <a:p>
            <a:pPr lvl="3">
              <a:buFont typeface="Courier New" pitchFamily="49" charset="0"/>
              <a:buChar char="o"/>
            </a:pPr>
            <a:r>
              <a:rPr lang="en-US"/>
              <a:t>Loại bỏ một thuộc tính (dư thừa) trong kết quả</a:t>
            </a:r>
          </a:p>
          <a:p>
            <a:pPr lvl="1">
              <a:buNone/>
            </a:pPr>
            <a:endParaRPr lang="en-US"/>
          </a:p>
          <a:p>
            <a:pPr lvl="2"/>
            <a:r>
              <a:rPr lang="en-US"/>
              <a:t>Ký hiệu  R      S   hay   R </a:t>
            </a:r>
            <a:r>
              <a:rPr lang="en-US">
                <a:sym typeface="Symbol" pitchFamily="18" charset="2"/>
              </a:rPr>
              <a:t></a:t>
            </a:r>
            <a:r>
              <a:rPr lang="en-US"/>
              <a:t> S</a:t>
            </a:r>
          </a:p>
        </p:txBody>
      </p:sp>
      <p:sp>
        <p:nvSpPr>
          <p:cNvPr id="6" name="Date Placeholder 3"/>
          <p:cNvSpPr>
            <a:spLocks noGrp="1"/>
          </p:cNvSpPr>
          <p:nvPr>
            <p:ph type="dt" sz="quarter" idx="10"/>
          </p:nvPr>
        </p:nvSpPr>
        <p:spPr/>
        <p:txBody>
          <a:bodyPr/>
          <a:lstStyle/>
          <a:p>
            <a:pPr>
              <a:defRPr/>
            </a:pPr>
            <a:fld id="{BD641F52-6C41-47B5-BE54-B03D3C0A1740}"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5573A2E9-F25D-4652-8F5D-61C90D4A23CE}" type="slidenum">
              <a:rPr lang="en-US" altLang="en-US"/>
              <a:pPr>
                <a:defRPr/>
              </a:pPr>
              <a:t>64</a:t>
            </a:fld>
            <a:endParaRPr lang="en-US" altLang="en-US"/>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5" name="AutoShape 4"/>
          <p:cNvSpPr>
            <a:spLocks noChangeArrowheads="1"/>
          </p:cNvSpPr>
          <p:nvPr/>
        </p:nvSpPr>
        <p:spPr bwMode="auto">
          <a:xfrm rot="16200000">
            <a:off x="2728710" y="3364068"/>
            <a:ext cx="152400" cy="228600"/>
          </a:xfrm>
          <a:prstGeom prst="flowChartCollate">
            <a:avLst/>
          </a:prstGeom>
          <a:noFill/>
          <a:ln w="12700">
            <a:solidFill>
              <a:schemeClr val="tx1"/>
            </a:solidFill>
            <a:miter lim="800000"/>
            <a:headEnd/>
            <a:tailEnd/>
          </a:ln>
        </p:spPr>
        <p:txBody>
          <a:bodyPr anchor="ctr">
            <a:spAutoFit/>
          </a:bodyPr>
          <a:lstStyle/>
          <a:p>
            <a:endParaRPr lang="vi-VN"/>
          </a:p>
        </p:txBody>
      </p:sp>
      <p:grpSp>
        <p:nvGrpSpPr>
          <p:cNvPr id="17" name="Group 16"/>
          <p:cNvGrpSpPr/>
          <p:nvPr/>
        </p:nvGrpSpPr>
        <p:grpSpPr>
          <a:xfrm>
            <a:off x="2286000" y="3810000"/>
            <a:ext cx="3987503" cy="826532"/>
            <a:chOff x="1270297" y="3962400"/>
            <a:chExt cx="3987503" cy="826532"/>
          </a:xfrm>
        </p:grpSpPr>
        <p:sp>
          <p:nvSpPr>
            <p:cNvPr id="18" name="TextBox 17"/>
            <p:cNvSpPr txBox="1"/>
            <p:nvPr/>
          </p:nvSpPr>
          <p:spPr>
            <a:xfrm>
              <a:off x="1270716" y="4419600"/>
              <a:ext cx="3361882" cy="369332"/>
            </a:xfrm>
            <a:prstGeom prst="rect">
              <a:avLst/>
            </a:prstGeom>
            <a:noFill/>
          </p:spPr>
          <p:txBody>
            <a:bodyPr wrap="none" rtlCol="0">
              <a:spAutoFit/>
            </a:bodyPr>
            <a:lstStyle/>
            <a:p>
              <a:r>
                <a:rPr lang="en-US"/>
                <a:t>SV_DIEM(Masv, Mamon, Diem)</a:t>
              </a:r>
              <a:endParaRPr lang="vi-VN"/>
            </a:p>
          </p:txBody>
        </p:sp>
        <p:sp>
          <p:nvSpPr>
            <p:cNvPr id="19" name="TextBox 18"/>
            <p:cNvSpPr txBox="1"/>
            <p:nvPr/>
          </p:nvSpPr>
          <p:spPr>
            <a:xfrm>
              <a:off x="1270297" y="3962400"/>
              <a:ext cx="3987503" cy="369332"/>
            </a:xfrm>
            <a:prstGeom prst="rect">
              <a:avLst/>
            </a:prstGeom>
            <a:noFill/>
          </p:spPr>
          <p:txBody>
            <a:bodyPr wrap="none" rtlCol="0">
              <a:spAutoFit/>
            </a:bodyPr>
            <a:lstStyle/>
            <a:p>
              <a:r>
                <a:rPr lang="en-US"/>
                <a:t>SINHVIEN(Masv, Ho,Dem,Ten, Ns,Gt)</a:t>
              </a:r>
              <a:endParaRPr lang="vi-VN"/>
            </a:p>
          </p:txBody>
        </p:sp>
      </p:grpSp>
      <p:sp>
        <p:nvSpPr>
          <p:cNvPr id="20" name="TextBox 19"/>
          <p:cNvSpPr txBox="1"/>
          <p:nvPr/>
        </p:nvSpPr>
        <p:spPr>
          <a:xfrm>
            <a:off x="609600" y="3733800"/>
            <a:ext cx="704039" cy="369332"/>
          </a:xfrm>
          <a:prstGeom prst="rect">
            <a:avLst/>
          </a:prstGeom>
          <a:noFill/>
        </p:spPr>
        <p:txBody>
          <a:bodyPr wrap="none" rtlCol="0">
            <a:spAutoFit/>
          </a:bodyPr>
          <a:lstStyle/>
          <a:p>
            <a:r>
              <a:rPr lang="en-US"/>
              <a:t>Ví dụ</a:t>
            </a:r>
            <a:endParaRPr lang="vi-VN"/>
          </a:p>
        </p:txBody>
      </p:sp>
      <p:grpSp>
        <p:nvGrpSpPr>
          <p:cNvPr id="21" name="Group 20"/>
          <p:cNvGrpSpPr/>
          <p:nvPr/>
        </p:nvGrpSpPr>
        <p:grpSpPr>
          <a:xfrm>
            <a:off x="1905000" y="5002231"/>
            <a:ext cx="4589138" cy="396301"/>
            <a:chOff x="3124200" y="4926031"/>
            <a:chExt cx="3898067" cy="396301"/>
          </a:xfrm>
        </p:grpSpPr>
        <p:sp>
          <p:nvSpPr>
            <p:cNvPr id="22" name="TextBox 21"/>
            <p:cNvSpPr txBox="1"/>
            <p:nvPr/>
          </p:nvSpPr>
          <p:spPr>
            <a:xfrm>
              <a:off x="3124200" y="4953000"/>
              <a:ext cx="3227167" cy="369332"/>
            </a:xfrm>
            <a:prstGeom prst="rect">
              <a:avLst/>
            </a:prstGeom>
            <a:noFill/>
          </p:spPr>
          <p:txBody>
            <a:bodyPr wrap="none" rtlCol="0">
              <a:spAutoFit/>
            </a:bodyPr>
            <a:lstStyle/>
            <a:p>
              <a:r>
                <a:rPr lang="en-US" b="1"/>
                <a:t>BANGDIEM= SINHVIEN * </a:t>
              </a:r>
              <a:endParaRPr lang="vi-VN" b="1"/>
            </a:p>
          </p:txBody>
        </p:sp>
        <p:sp>
          <p:nvSpPr>
            <p:cNvPr id="25" name="TextBox 24"/>
            <p:cNvSpPr txBox="1"/>
            <p:nvPr/>
          </p:nvSpPr>
          <p:spPr>
            <a:xfrm>
              <a:off x="5943600" y="4926031"/>
              <a:ext cx="1078667" cy="369332"/>
            </a:xfrm>
            <a:prstGeom prst="rect">
              <a:avLst/>
            </a:prstGeom>
            <a:noFill/>
          </p:spPr>
          <p:txBody>
            <a:bodyPr wrap="none" rtlCol="0">
              <a:spAutoFit/>
            </a:bodyPr>
            <a:lstStyle/>
            <a:p>
              <a:r>
                <a:rPr lang="en-US" b="1"/>
                <a:t>SV_DIEM</a:t>
              </a:r>
              <a:endParaRPr lang="vi-VN" b="1"/>
            </a:p>
          </p:txBody>
        </p:sp>
      </p:grpSp>
      <p:sp>
        <p:nvSpPr>
          <p:cNvPr id="26" name="TextBox 25"/>
          <p:cNvSpPr txBox="1"/>
          <p:nvPr/>
        </p:nvSpPr>
        <p:spPr>
          <a:xfrm>
            <a:off x="762000" y="5791200"/>
            <a:ext cx="7315200" cy="369332"/>
          </a:xfrm>
          <a:prstGeom prst="rect">
            <a:avLst/>
          </a:prstGeom>
          <a:noFill/>
        </p:spPr>
        <p:txBody>
          <a:bodyPr wrap="square" rtlCol="0">
            <a:spAutoFit/>
          </a:bodyPr>
          <a:lstStyle/>
          <a:p>
            <a:r>
              <a:rPr lang="en-US">
                <a:sym typeface="Wingdings"/>
              </a:rPr>
              <a:t>        </a:t>
            </a:r>
            <a:r>
              <a:rPr lang="en-US"/>
              <a:t>BANGDIEM(</a:t>
            </a:r>
            <a:r>
              <a:rPr lang="en-US">
                <a:solidFill>
                  <a:srgbClr val="FF3333"/>
                </a:solidFill>
              </a:rPr>
              <a:t>Masv</a:t>
            </a:r>
            <a:r>
              <a:rPr lang="en-US"/>
              <a:t>, Ho,Dem,Ten, Ns,Gt, Mamon, Diem)</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box(in)">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box(in)">
                                      <p:cBhvr>
                                        <p:cTn id="17" dur="5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Effect transition="in" filter="box(in)">
                                      <p:cBhvr>
                                        <p:cTn id="22" dur="500"/>
                                        <p:tgtEl>
                                          <p:spTgt spid="53251">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ox(in)">
                                      <p:cBhvr>
                                        <p:cTn id="30" dur="500"/>
                                        <p:tgtEl>
                                          <p:spTgt spid="20"/>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ox(i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ox(in)">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ox(in)">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457200" y="1295400"/>
            <a:ext cx="8229600" cy="4835525"/>
          </a:xfrm>
        </p:spPr>
        <p:txBody>
          <a:bodyPr/>
          <a:lstStyle/>
          <a:p>
            <a:r>
              <a:rPr lang="en-US"/>
              <a:t>Ví dụ phép nối theta</a:t>
            </a:r>
          </a:p>
        </p:txBody>
      </p:sp>
      <p:sp>
        <p:nvSpPr>
          <p:cNvPr id="72" name="Date Placeholder 3"/>
          <p:cNvSpPr>
            <a:spLocks noGrp="1"/>
          </p:cNvSpPr>
          <p:nvPr>
            <p:ph type="dt" sz="quarter" idx="10"/>
          </p:nvPr>
        </p:nvSpPr>
        <p:spPr/>
        <p:txBody>
          <a:bodyPr/>
          <a:lstStyle/>
          <a:p>
            <a:pPr>
              <a:defRPr/>
            </a:pPr>
            <a:fld id="{21EEB9B9-56B7-4A72-B3BE-9F61079D7B76}" type="datetime12">
              <a:rPr lang="vi-VN" altLang="en-US" smtClean="0"/>
              <a:pPr>
                <a:defRPr/>
              </a:pPr>
              <a:t>07:10</a:t>
            </a:fld>
            <a:endParaRPr lang="en-US" altLang="en-US"/>
          </a:p>
        </p:txBody>
      </p:sp>
      <p:sp>
        <p:nvSpPr>
          <p:cNvPr id="74" name="Slide Number Placeholder 5"/>
          <p:cNvSpPr>
            <a:spLocks noGrp="1"/>
          </p:cNvSpPr>
          <p:nvPr>
            <p:ph type="sldNum" sz="quarter" idx="12"/>
          </p:nvPr>
        </p:nvSpPr>
        <p:spPr/>
        <p:txBody>
          <a:bodyPr/>
          <a:lstStyle/>
          <a:p>
            <a:pPr>
              <a:defRPr/>
            </a:pPr>
            <a:fld id="{864434A9-B638-49F4-B90A-2CF915D153E8}" type="slidenum">
              <a:rPr lang="en-US" altLang="en-US"/>
              <a:pPr>
                <a:defRPr/>
              </a:pPr>
              <a:t>65</a:t>
            </a:fld>
            <a:endParaRPr lang="en-US" altLang="en-US"/>
          </a:p>
        </p:txBody>
      </p:sp>
      <p:sp>
        <p:nvSpPr>
          <p:cNvPr id="54278" name="Rectangle 99"/>
          <p:cNvSpPr>
            <a:spLocks noChangeArrowheads="1"/>
          </p:cNvSpPr>
          <p:nvPr/>
        </p:nvSpPr>
        <p:spPr bwMode="auto">
          <a:xfrm>
            <a:off x="1752600" y="2590800"/>
            <a:ext cx="457200" cy="16002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4279" name="Rectangle 98"/>
          <p:cNvSpPr>
            <a:spLocks noChangeArrowheads="1"/>
          </p:cNvSpPr>
          <p:nvPr/>
        </p:nvSpPr>
        <p:spPr bwMode="auto">
          <a:xfrm>
            <a:off x="3657600" y="2590800"/>
            <a:ext cx="457200" cy="1295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54280" name="Group 6"/>
          <p:cNvGrpSpPr>
            <a:grpSpLocks/>
          </p:cNvGrpSpPr>
          <p:nvPr/>
        </p:nvGrpSpPr>
        <p:grpSpPr bwMode="auto">
          <a:xfrm>
            <a:off x="3124200" y="2743200"/>
            <a:ext cx="1447800" cy="990600"/>
            <a:chOff x="528" y="1248"/>
            <a:chExt cx="912" cy="624"/>
          </a:xfrm>
        </p:grpSpPr>
        <p:sp>
          <p:nvSpPr>
            <p:cNvPr id="54331" name="Line 7"/>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4332" name="Text Box 8"/>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54333" name="Text Box 9"/>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54334" name="Text Box 10"/>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4335" name="Line 11"/>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4336" name="Line 12"/>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4337" name="Text Box 13"/>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4338" name="Line 14"/>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4339" name="Text Box 15"/>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4340" name="Group 16"/>
            <p:cNvGrpSpPr>
              <a:grpSpLocks/>
            </p:cNvGrpSpPr>
            <p:nvPr/>
          </p:nvGrpSpPr>
          <p:grpSpPr bwMode="auto">
            <a:xfrm>
              <a:off x="864" y="1248"/>
              <a:ext cx="576" cy="624"/>
              <a:chOff x="960" y="2880"/>
              <a:chExt cx="576" cy="1008"/>
            </a:xfrm>
          </p:grpSpPr>
          <p:sp>
            <p:nvSpPr>
              <p:cNvPr id="54343" name="Line 17"/>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4344" name="Line 18"/>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4345" name="Line 19"/>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4341" name="Text Box 20"/>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4342" name="Text Box 21"/>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4281" name="Group 51"/>
          <p:cNvGrpSpPr>
            <a:grpSpLocks/>
          </p:cNvGrpSpPr>
          <p:nvPr/>
        </p:nvGrpSpPr>
        <p:grpSpPr bwMode="auto">
          <a:xfrm>
            <a:off x="762000" y="2743200"/>
            <a:ext cx="1905000" cy="1295400"/>
            <a:chOff x="384" y="1344"/>
            <a:chExt cx="1200" cy="816"/>
          </a:xfrm>
        </p:grpSpPr>
        <p:sp>
          <p:nvSpPr>
            <p:cNvPr id="54309" name="Line 23"/>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4310" name="Text Box 24"/>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4311" name="Text Box 25"/>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4312" name="Text Box 26"/>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4313" name="Line 27"/>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4314" name="Line 28"/>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4315" name="Text Box 29"/>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4316" name="Line 30"/>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4317" name="Text Box 31"/>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4318" name="Text Box 32"/>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4319" name="Text Box 33"/>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4320" name="Text Box 34"/>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4321" name="Text Box 35"/>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4322" name="Text Box 36"/>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4323" name="Group 37"/>
            <p:cNvGrpSpPr>
              <a:grpSpLocks/>
            </p:cNvGrpSpPr>
            <p:nvPr/>
          </p:nvGrpSpPr>
          <p:grpSpPr bwMode="auto">
            <a:xfrm>
              <a:off x="720" y="1344"/>
              <a:ext cx="864" cy="816"/>
              <a:chOff x="1968" y="1248"/>
              <a:chExt cx="864" cy="672"/>
            </a:xfrm>
          </p:grpSpPr>
          <p:sp>
            <p:nvSpPr>
              <p:cNvPr id="54327" name="Line 38"/>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4328" name="Line 39"/>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4329" name="Line 40"/>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4330" name="Line 41"/>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4324" name="Text Box 42"/>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4325" name="Text Box 43"/>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4326" name="Text Box 44"/>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54282" name="Group 50"/>
          <p:cNvGrpSpPr>
            <a:grpSpLocks/>
          </p:cNvGrpSpPr>
          <p:nvPr/>
        </p:nvGrpSpPr>
        <p:grpSpPr bwMode="auto">
          <a:xfrm>
            <a:off x="6248400" y="2133600"/>
            <a:ext cx="1524000" cy="427038"/>
            <a:chOff x="3648" y="1152"/>
            <a:chExt cx="960" cy="269"/>
          </a:xfrm>
        </p:grpSpPr>
        <p:sp>
          <p:nvSpPr>
            <p:cNvPr id="54307" name="Text Box 48"/>
            <p:cNvSpPr txBox="1">
              <a:spLocks noChangeArrowheads="1"/>
            </p:cNvSpPr>
            <p:nvPr/>
          </p:nvSpPr>
          <p:spPr bwMode="auto">
            <a:xfrm>
              <a:off x="3648" y="1152"/>
              <a:ext cx="960" cy="269"/>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aseline="-25000">
                  <a:sym typeface="Symbol" pitchFamily="18" charset="2"/>
                </a:rPr>
                <a:t>B&lt;D</a:t>
              </a:r>
              <a:r>
                <a:rPr lang="en-US" sz="2200">
                  <a:sym typeface="Symbol" pitchFamily="18" charset="2"/>
                </a:rPr>
                <a:t> S</a:t>
              </a:r>
            </a:p>
          </p:txBody>
        </p:sp>
        <p:sp>
          <p:nvSpPr>
            <p:cNvPr id="54308" name="AutoShape 49"/>
            <p:cNvSpPr>
              <a:spLocks noChangeArrowheads="1"/>
            </p:cNvSpPr>
            <p:nvPr/>
          </p:nvSpPr>
          <p:spPr bwMode="auto">
            <a:xfrm rot="-5400000">
              <a:off x="3912" y="1224"/>
              <a:ext cx="96" cy="144"/>
            </a:xfrm>
            <a:prstGeom prst="flowChartCollate">
              <a:avLst/>
            </a:prstGeom>
            <a:noFill/>
            <a:ln w="12700">
              <a:solidFill>
                <a:schemeClr val="tx1"/>
              </a:solidFill>
              <a:miter lim="800000"/>
              <a:headEnd/>
              <a:tailEnd/>
            </a:ln>
          </p:spPr>
          <p:txBody>
            <a:bodyPr anchor="ctr">
              <a:spAutoFit/>
            </a:bodyPr>
            <a:lstStyle/>
            <a:p>
              <a:endParaRPr lang="vi-VN"/>
            </a:p>
          </p:txBody>
        </p:sp>
      </p:grpSp>
      <p:grpSp>
        <p:nvGrpSpPr>
          <p:cNvPr id="7" name="Group 106"/>
          <p:cNvGrpSpPr>
            <a:grpSpLocks/>
          </p:cNvGrpSpPr>
          <p:nvPr/>
        </p:nvGrpSpPr>
        <p:grpSpPr bwMode="auto">
          <a:xfrm>
            <a:off x="1828800" y="3124200"/>
            <a:ext cx="2209800" cy="304800"/>
            <a:chOff x="1152" y="1968"/>
            <a:chExt cx="1392" cy="192"/>
          </a:xfrm>
        </p:grpSpPr>
        <p:sp>
          <p:nvSpPr>
            <p:cNvPr id="54304" name="Oval 102"/>
            <p:cNvSpPr>
              <a:spLocks noChangeArrowheads="1"/>
            </p:cNvSpPr>
            <p:nvPr/>
          </p:nvSpPr>
          <p:spPr bwMode="auto">
            <a:xfrm>
              <a:off x="11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5" name="Oval 103"/>
            <p:cNvSpPr>
              <a:spLocks noChangeArrowheads="1"/>
            </p:cNvSpPr>
            <p:nvPr/>
          </p:nvSpPr>
          <p:spPr bwMode="auto">
            <a:xfrm>
              <a:off x="23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6" name="Line 104"/>
            <p:cNvSpPr>
              <a:spLocks noChangeShapeType="1"/>
            </p:cNvSpPr>
            <p:nvPr/>
          </p:nvSpPr>
          <p:spPr bwMode="auto">
            <a:xfrm>
              <a:off x="1344" y="2064"/>
              <a:ext cx="1008" cy="0"/>
            </a:xfrm>
            <a:prstGeom prst="line">
              <a:avLst/>
            </a:prstGeom>
            <a:noFill/>
            <a:ln w="12700">
              <a:solidFill>
                <a:srgbClr val="777777"/>
              </a:solidFill>
              <a:prstDash val="dash"/>
              <a:round/>
              <a:headEnd/>
              <a:tailEnd/>
            </a:ln>
          </p:spPr>
          <p:txBody>
            <a:bodyPr wrap="none" anchor="ctr">
              <a:spAutoFit/>
            </a:bodyPr>
            <a:lstStyle/>
            <a:p>
              <a:endParaRPr lang="vi-VN"/>
            </a:p>
          </p:txBody>
        </p:sp>
      </p:grpSp>
      <p:grpSp>
        <p:nvGrpSpPr>
          <p:cNvPr id="8" name="Group 111"/>
          <p:cNvGrpSpPr>
            <a:grpSpLocks/>
          </p:cNvGrpSpPr>
          <p:nvPr/>
        </p:nvGrpSpPr>
        <p:grpSpPr bwMode="auto">
          <a:xfrm>
            <a:off x="1828800" y="3124200"/>
            <a:ext cx="2209800" cy="609600"/>
            <a:chOff x="1152" y="1968"/>
            <a:chExt cx="1392" cy="384"/>
          </a:xfrm>
        </p:grpSpPr>
        <p:sp>
          <p:nvSpPr>
            <p:cNvPr id="54301" name="Oval 108"/>
            <p:cNvSpPr>
              <a:spLocks noChangeArrowheads="1"/>
            </p:cNvSpPr>
            <p:nvPr/>
          </p:nvSpPr>
          <p:spPr bwMode="auto">
            <a:xfrm>
              <a:off x="11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2" name="Oval 109"/>
            <p:cNvSpPr>
              <a:spLocks noChangeArrowheads="1"/>
            </p:cNvSpPr>
            <p:nvPr/>
          </p:nvSpPr>
          <p:spPr bwMode="auto">
            <a:xfrm>
              <a:off x="23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3" name="Line 110"/>
            <p:cNvSpPr>
              <a:spLocks noChangeShapeType="1"/>
            </p:cNvSpPr>
            <p:nvPr/>
          </p:nvSpPr>
          <p:spPr bwMode="auto">
            <a:xfrm>
              <a:off x="1344" y="2064"/>
              <a:ext cx="1008" cy="192"/>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9" name="Group 117"/>
          <p:cNvGrpSpPr>
            <a:grpSpLocks/>
          </p:cNvGrpSpPr>
          <p:nvPr/>
        </p:nvGrpSpPr>
        <p:grpSpPr bwMode="auto">
          <a:xfrm>
            <a:off x="1828800" y="3124200"/>
            <a:ext cx="2209800" cy="609600"/>
            <a:chOff x="1152" y="1968"/>
            <a:chExt cx="1392" cy="384"/>
          </a:xfrm>
        </p:grpSpPr>
        <p:sp>
          <p:nvSpPr>
            <p:cNvPr id="54298" name="Oval 113"/>
            <p:cNvSpPr>
              <a:spLocks noChangeArrowheads="1"/>
            </p:cNvSpPr>
            <p:nvPr/>
          </p:nvSpPr>
          <p:spPr bwMode="auto">
            <a:xfrm>
              <a:off x="11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9" name="Oval 114"/>
            <p:cNvSpPr>
              <a:spLocks noChangeArrowheads="1"/>
            </p:cNvSpPr>
            <p:nvPr/>
          </p:nvSpPr>
          <p:spPr bwMode="auto">
            <a:xfrm>
              <a:off x="23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300" name="Line 115"/>
            <p:cNvSpPr>
              <a:spLocks noChangeShapeType="1"/>
            </p:cNvSpPr>
            <p:nvPr/>
          </p:nvSpPr>
          <p:spPr bwMode="auto">
            <a:xfrm flipV="1">
              <a:off x="1344" y="2064"/>
              <a:ext cx="1008" cy="192"/>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10" name="Group 123"/>
          <p:cNvGrpSpPr>
            <a:grpSpLocks/>
          </p:cNvGrpSpPr>
          <p:nvPr/>
        </p:nvGrpSpPr>
        <p:grpSpPr bwMode="auto">
          <a:xfrm>
            <a:off x="1828800" y="3429000"/>
            <a:ext cx="2209800" cy="304800"/>
            <a:chOff x="1152" y="2160"/>
            <a:chExt cx="1392" cy="192"/>
          </a:xfrm>
        </p:grpSpPr>
        <p:sp>
          <p:nvSpPr>
            <p:cNvPr id="54295" name="Oval 120"/>
            <p:cNvSpPr>
              <a:spLocks noChangeArrowheads="1"/>
            </p:cNvSpPr>
            <p:nvPr/>
          </p:nvSpPr>
          <p:spPr bwMode="auto">
            <a:xfrm>
              <a:off x="11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6" name="Oval 121"/>
            <p:cNvSpPr>
              <a:spLocks noChangeArrowheads="1"/>
            </p:cNvSpPr>
            <p:nvPr/>
          </p:nvSpPr>
          <p:spPr bwMode="auto">
            <a:xfrm>
              <a:off x="23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7" name="Line 122"/>
            <p:cNvSpPr>
              <a:spLocks noChangeShapeType="1"/>
            </p:cNvSpPr>
            <p:nvPr/>
          </p:nvSpPr>
          <p:spPr bwMode="auto">
            <a:xfrm>
              <a:off x="1344" y="2256"/>
              <a:ext cx="1008" cy="0"/>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11" name="Group 132"/>
          <p:cNvGrpSpPr>
            <a:grpSpLocks/>
          </p:cNvGrpSpPr>
          <p:nvPr/>
        </p:nvGrpSpPr>
        <p:grpSpPr bwMode="auto">
          <a:xfrm>
            <a:off x="1828800" y="3124200"/>
            <a:ext cx="2209800" cy="914400"/>
            <a:chOff x="1152" y="1968"/>
            <a:chExt cx="1392" cy="576"/>
          </a:xfrm>
        </p:grpSpPr>
        <p:sp>
          <p:nvSpPr>
            <p:cNvPr id="54292" name="Oval 126"/>
            <p:cNvSpPr>
              <a:spLocks noChangeArrowheads="1"/>
            </p:cNvSpPr>
            <p:nvPr/>
          </p:nvSpPr>
          <p:spPr bwMode="auto">
            <a:xfrm>
              <a:off x="1152" y="2352"/>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3" name="Oval 127"/>
            <p:cNvSpPr>
              <a:spLocks noChangeArrowheads="1"/>
            </p:cNvSpPr>
            <p:nvPr/>
          </p:nvSpPr>
          <p:spPr bwMode="auto">
            <a:xfrm>
              <a:off x="2352" y="1968"/>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4" name="Line 128"/>
            <p:cNvSpPr>
              <a:spLocks noChangeShapeType="1"/>
            </p:cNvSpPr>
            <p:nvPr/>
          </p:nvSpPr>
          <p:spPr bwMode="auto">
            <a:xfrm flipV="1">
              <a:off x="1344" y="2064"/>
              <a:ext cx="1008" cy="384"/>
            </a:xfrm>
            <a:prstGeom prst="line">
              <a:avLst/>
            </a:prstGeom>
            <a:noFill/>
            <a:ln w="12700">
              <a:solidFill>
                <a:srgbClr val="777777"/>
              </a:solidFill>
              <a:prstDash val="dash"/>
              <a:round/>
              <a:headEnd/>
              <a:tailEnd/>
            </a:ln>
          </p:spPr>
          <p:txBody>
            <a:bodyPr anchor="ctr">
              <a:spAutoFit/>
            </a:bodyPr>
            <a:lstStyle/>
            <a:p>
              <a:endParaRPr lang="vi-VN"/>
            </a:p>
          </p:txBody>
        </p:sp>
      </p:grpSp>
      <p:grpSp>
        <p:nvGrpSpPr>
          <p:cNvPr id="12" name="Group 133"/>
          <p:cNvGrpSpPr>
            <a:grpSpLocks/>
          </p:cNvGrpSpPr>
          <p:nvPr/>
        </p:nvGrpSpPr>
        <p:grpSpPr bwMode="auto">
          <a:xfrm>
            <a:off x="1828800" y="3429000"/>
            <a:ext cx="2209800" cy="609600"/>
            <a:chOff x="1152" y="2160"/>
            <a:chExt cx="1392" cy="384"/>
          </a:xfrm>
        </p:grpSpPr>
        <p:sp>
          <p:nvSpPr>
            <p:cNvPr id="54289" name="Oval 129"/>
            <p:cNvSpPr>
              <a:spLocks noChangeArrowheads="1"/>
            </p:cNvSpPr>
            <p:nvPr/>
          </p:nvSpPr>
          <p:spPr bwMode="auto">
            <a:xfrm>
              <a:off x="1152" y="2352"/>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0" name="Oval 130"/>
            <p:cNvSpPr>
              <a:spLocks noChangeArrowheads="1"/>
            </p:cNvSpPr>
            <p:nvPr/>
          </p:nvSpPr>
          <p:spPr bwMode="auto">
            <a:xfrm>
              <a:off x="2352" y="2160"/>
              <a:ext cx="192" cy="192"/>
            </a:xfrm>
            <a:prstGeom prst="ellipse">
              <a:avLst/>
            </a:prstGeom>
            <a:noFill/>
            <a:ln w="12700" algn="ctr">
              <a:solidFill>
                <a:srgbClr val="777777"/>
              </a:solidFill>
              <a:prstDash val="dash"/>
              <a:round/>
              <a:headEnd/>
              <a:tailEnd/>
            </a:ln>
          </p:spPr>
          <p:txBody>
            <a:bodyPr wrap="none" anchor="ctr">
              <a:spAutoFit/>
            </a:bodyPr>
            <a:lstStyle/>
            <a:p>
              <a:endParaRPr lang="vi-VN"/>
            </a:p>
          </p:txBody>
        </p:sp>
        <p:sp>
          <p:nvSpPr>
            <p:cNvPr id="54291" name="Line 131"/>
            <p:cNvSpPr>
              <a:spLocks noChangeShapeType="1"/>
            </p:cNvSpPr>
            <p:nvPr/>
          </p:nvSpPr>
          <p:spPr bwMode="auto">
            <a:xfrm flipV="1">
              <a:off x="1344" y="2256"/>
              <a:ext cx="1008" cy="192"/>
            </a:xfrm>
            <a:prstGeom prst="line">
              <a:avLst/>
            </a:prstGeom>
            <a:noFill/>
            <a:ln w="12700">
              <a:solidFill>
                <a:srgbClr val="777777"/>
              </a:solidFill>
              <a:prstDash val="dash"/>
              <a:round/>
              <a:headEnd/>
              <a:tailEnd/>
            </a:ln>
          </p:spPr>
          <p:txBody>
            <a:bodyPr anchor="ctr">
              <a:spAutoFit/>
            </a:bodyPr>
            <a:lstStyle/>
            <a:p>
              <a:endParaRPr lang="vi-VN"/>
            </a:p>
          </p:txBody>
        </p:sp>
      </p:grpSp>
      <p:sp>
        <p:nvSpPr>
          <p:cNvPr id="75" name="Footer Placeholder 74"/>
          <p:cNvSpPr>
            <a:spLocks noGrp="1"/>
          </p:cNvSpPr>
          <p:nvPr>
            <p:ph type="ftr" sz="quarter" idx="11"/>
          </p:nvPr>
        </p:nvSpPr>
        <p:spPr/>
        <p:txBody>
          <a:bodyPr/>
          <a:lstStyle/>
          <a:p>
            <a:pPr>
              <a:defRPr/>
            </a:pPr>
            <a:r>
              <a:rPr lang="en-US" altLang="en-US"/>
              <a:t>Khoa CNTT</a:t>
            </a:r>
          </a:p>
        </p:txBody>
      </p:sp>
      <p:grpSp>
        <p:nvGrpSpPr>
          <p:cNvPr id="76" name="Group 86"/>
          <p:cNvGrpSpPr/>
          <p:nvPr/>
        </p:nvGrpSpPr>
        <p:grpSpPr>
          <a:xfrm>
            <a:off x="0" y="152400"/>
            <a:ext cx="9144000" cy="533399"/>
            <a:chOff x="0" y="152400"/>
            <a:chExt cx="9144000" cy="533399"/>
          </a:xfrm>
        </p:grpSpPr>
        <p:pic>
          <p:nvPicPr>
            <p:cNvPr id="77"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78" name="TextBox 77"/>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79" name="TextBox 78"/>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1295400"/>
            <a:ext cx="8229600" cy="4835525"/>
          </a:xfrm>
        </p:spPr>
        <p:txBody>
          <a:bodyPr/>
          <a:lstStyle/>
          <a:p>
            <a:r>
              <a:rPr lang="en-US"/>
              <a:t>Ví dụ phép nối bằng</a:t>
            </a:r>
          </a:p>
        </p:txBody>
      </p:sp>
      <p:sp>
        <p:nvSpPr>
          <p:cNvPr id="92" name="Date Placeholder 3"/>
          <p:cNvSpPr>
            <a:spLocks noGrp="1"/>
          </p:cNvSpPr>
          <p:nvPr>
            <p:ph type="dt" sz="quarter" idx="10"/>
          </p:nvPr>
        </p:nvSpPr>
        <p:spPr/>
        <p:txBody>
          <a:bodyPr/>
          <a:lstStyle/>
          <a:p>
            <a:pPr>
              <a:defRPr/>
            </a:pPr>
            <a:fld id="{2DED4655-666E-44CB-8F0B-3A7261898C1C}" type="datetime12">
              <a:rPr lang="vi-VN" altLang="en-US" smtClean="0"/>
              <a:pPr>
                <a:defRPr/>
              </a:pPr>
              <a:t>07:10</a:t>
            </a:fld>
            <a:endParaRPr lang="en-US" altLang="en-US"/>
          </a:p>
        </p:txBody>
      </p:sp>
      <p:sp>
        <p:nvSpPr>
          <p:cNvPr id="94" name="Slide Number Placeholder 5"/>
          <p:cNvSpPr>
            <a:spLocks noGrp="1"/>
          </p:cNvSpPr>
          <p:nvPr>
            <p:ph type="sldNum" sz="quarter" idx="12"/>
          </p:nvPr>
        </p:nvSpPr>
        <p:spPr/>
        <p:txBody>
          <a:bodyPr/>
          <a:lstStyle/>
          <a:p>
            <a:pPr>
              <a:defRPr/>
            </a:pPr>
            <a:fld id="{017333E8-F6A5-457A-8BFB-1BA6A511093B}" type="slidenum">
              <a:rPr lang="en-US" altLang="en-US"/>
              <a:pPr>
                <a:defRPr/>
              </a:pPr>
              <a:t>66</a:t>
            </a:fld>
            <a:endParaRPr lang="en-US" altLang="en-US"/>
          </a:p>
        </p:txBody>
      </p:sp>
      <p:sp>
        <p:nvSpPr>
          <p:cNvPr id="55302" name="Rectangle 176"/>
          <p:cNvSpPr>
            <a:spLocks noChangeArrowheads="1"/>
          </p:cNvSpPr>
          <p:nvPr/>
        </p:nvSpPr>
        <p:spPr bwMode="auto">
          <a:xfrm>
            <a:off x="3657600" y="4572000"/>
            <a:ext cx="457200" cy="1295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5303" name="Rectangle 177"/>
          <p:cNvSpPr>
            <a:spLocks noChangeArrowheads="1"/>
          </p:cNvSpPr>
          <p:nvPr/>
        </p:nvSpPr>
        <p:spPr bwMode="auto">
          <a:xfrm>
            <a:off x="2209800" y="4572000"/>
            <a:ext cx="457200" cy="16002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5304" name="Rectangle 174"/>
          <p:cNvSpPr>
            <a:spLocks noChangeArrowheads="1"/>
          </p:cNvSpPr>
          <p:nvPr/>
        </p:nvSpPr>
        <p:spPr bwMode="auto">
          <a:xfrm>
            <a:off x="3581400" y="2133600"/>
            <a:ext cx="457200" cy="1295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5305" name="Rectangle 175"/>
          <p:cNvSpPr>
            <a:spLocks noChangeArrowheads="1"/>
          </p:cNvSpPr>
          <p:nvPr/>
        </p:nvSpPr>
        <p:spPr bwMode="auto">
          <a:xfrm>
            <a:off x="2133600" y="2133600"/>
            <a:ext cx="457200" cy="16002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55306" name="Group 4"/>
          <p:cNvGrpSpPr>
            <a:grpSpLocks/>
          </p:cNvGrpSpPr>
          <p:nvPr/>
        </p:nvGrpSpPr>
        <p:grpSpPr bwMode="auto">
          <a:xfrm>
            <a:off x="3048000" y="2286000"/>
            <a:ext cx="1447800" cy="990600"/>
            <a:chOff x="528" y="1248"/>
            <a:chExt cx="912" cy="624"/>
          </a:xfrm>
        </p:grpSpPr>
        <p:sp>
          <p:nvSpPr>
            <p:cNvPr id="55375" name="Line 5"/>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5376" name="Text Box 6"/>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55377" name="Text Box 7"/>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55378" name="Text Box 8"/>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79" name="Line 9"/>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5380" name="Line 10"/>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5381" name="Text Box 11"/>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5382" name="Line 12"/>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5383" name="Text Box 13"/>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84" name="Group 14"/>
            <p:cNvGrpSpPr>
              <a:grpSpLocks/>
            </p:cNvGrpSpPr>
            <p:nvPr/>
          </p:nvGrpSpPr>
          <p:grpSpPr bwMode="auto">
            <a:xfrm>
              <a:off x="864" y="1248"/>
              <a:ext cx="576" cy="624"/>
              <a:chOff x="960" y="2880"/>
              <a:chExt cx="576" cy="1008"/>
            </a:xfrm>
          </p:grpSpPr>
          <p:sp>
            <p:nvSpPr>
              <p:cNvPr id="55387"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88"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89"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5385" name="Text Box 18"/>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86" name="Text Box 19"/>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5307" name="Group 20"/>
          <p:cNvGrpSpPr>
            <a:grpSpLocks/>
          </p:cNvGrpSpPr>
          <p:nvPr/>
        </p:nvGrpSpPr>
        <p:grpSpPr bwMode="auto">
          <a:xfrm>
            <a:off x="685800" y="2286000"/>
            <a:ext cx="1905000" cy="1295400"/>
            <a:chOff x="384" y="1344"/>
            <a:chExt cx="1200" cy="816"/>
          </a:xfrm>
        </p:grpSpPr>
        <p:sp>
          <p:nvSpPr>
            <p:cNvPr id="55353" name="Line 21"/>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5354" name="Text Box 22"/>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5355" name="Text Box 23"/>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5356" name="Text Box 24"/>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57" name="Line 25"/>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5358" name="Line 26"/>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5359" name="Text Box 27"/>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5360" name="Line 28"/>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5361" name="Text Box 29"/>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5362" name="Text Box 30"/>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5363" name="Text Box 31"/>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5364" name="Text Box 32"/>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5365" name="Text Box 33"/>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66" name="Text Box 34"/>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67" name="Group 35"/>
            <p:cNvGrpSpPr>
              <a:grpSpLocks/>
            </p:cNvGrpSpPr>
            <p:nvPr/>
          </p:nvGrpSpPr>
          <p:grpSpPr bwMode="auto">
            <a:xfrm>
              <a:off x="720" y="1344"/>
              <a:ext cx="864" cy="816"/>
              <a:chOff x="1968" y="1248"/>
              <a:chExt cx="864" cy="672"/>
            </a:xfrm>
          </p:grpSpPr>
          <p:sp>
            <p:nvSpPr>
              <p:cNvPr id="55371" name="Line 36"/>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72" name="Line 37"/>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73" name="Line 38"/>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74" name="Line 39"/>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5368" name="Text Box 40"/>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5369" name="Text Box 41"/>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5370" name="Text Box 42"/>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55308" name="Group 43"/>
          <p:cNvGrpSpPr>
            <a:grpSpLocks/>
          </p:cNvGrpSpPr>
          <p:nvPr/>
        </p:nvGrpSpPr>
        <p:grpSpPr bwMode="auto">
          <a:xfrm>
            <a:off x="6248400" y="1752600"/>
            <a:ext cx="1524000" cy="427038"/>
            <a:chOff x="3648" y="1152"/>
            <a:chExt cx="960" cy="269"/>
          </a:xfrm>
        </p:grpSpPr>
        <p:sp>
          <p:nvSpPr>
            <p:cNvPr id="55351" name="Text Box 44"/>
            <p:cNvSpPr txBox="1">
              <a:spLocks noChangeArrowheads="1"/>
            </p:cNvSpPr>
            <p:nvPr/>
          </p:nvSpPr>
          <p:spPr bwMode="auto">
            <a:xfrm>
              <a:off x="3648" y="1152"/>
              <a:ext cx="960" cy="269"/>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aseline="-25000">
                  <a:sym typeface="Symbol" pitchFamily="18" charset="2"/>
                </a:rPr>
                <a:t>C=D</a:t>
              </a:r>
              <a:r>
                <a:rPr lang="en-US" sz="2200">
                  <a:sym typeface="Symbol" pitchFamily="18" charset="2"/>
                </a:rPr>
                <a:t> S</a:t>
              </a:r>
            </a:p>
          </p:txBody>
        </p:sp>
        <p:sp>
          <p:nvSpPr>
            <p:cNvPr id="55352" name="AutoShape 45"/>
            <p:cNvSpPr>
              <a:spLocks noChangeArrowheads="1"/>
            </p:cNvSpPr>
            <p:nvPr/>
          </p:nvSpPr>
          <p:spPr bwMode="auto">
            <a:xfrm rot="-5400000">
              <a:off x="3912" y="1224"/>
              <a:ext cx="96" cy="144"/>
            </a:xfrm>
            <a:prstGeom prst="flowChartCollate">
              <a:avLst/>
            </a:prstGeom>
            <a:noFill/>
            <a:ln w="12700">
              <a:solidFill>
                <a:schemeClr val="tx1"/>
              </a:solidFill>
              <a:miter lim="800000"/>
              <a:headEnd/>
              <a:tailEnd/>
            </a:ln>
          </p:spPr>
          <p:txBody>
            <a:bodyPr anchor="ctr">
              <a:spAutoFit/>
            </a:bodyPr>
            <a:lstStyle/>
            <a:p>
              <a:endParaRPr lang="vi-VN"/>
            </a:p>
          </p:txBody>
        </p:sp>
      </p:grpSp>
      <p:grpSp>
        <p:nvGrpSpPr>
          <p:cNvPr id="55309" name="Group 85"/>
          <p:cNvGrpSpPr>
            <a:grpSpLocks/>
          </p:cNvGrpSpPr>
          <p:nvPr/>
        </p:nvGrpSpPr>
        <p:grpSpPr bwMode="auto">
          <a:xfrm>
            <a:off x="3124200" y="4724400"/>
            <a:ext cx="1447800" cy="990600"/>
            <a:chOff x="528" y="1248"/>
            <a:chExt cx="912" cy="624"/>
          </a:xfrm>
        </p:grpSpPr>
        <p:sp>
          <p:nvSpPr>
            <p:cNvPr id="55336" name="Line 8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5337" name="Text Box 8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C</a:t>
              </a:r>
            </a:p>
          </p:txBody>
        </p:sp>
        <p:sp>
          <p:nvSpPr>
            <p:cNvPr id="55338" name="Text Box 8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D</a:t>
              </a:r>
            </a:p>
          </p:txBody>
        </p:sp>
        <p:sp>
          <p:nvSpPr>
            <p:cNvPr id="55339" name="Text Box 8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40" name="Line 9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5341" name="Line 9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5342" name="Text Box 9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5343" name="Line 9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5344" name="Text Box 94"/>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45" name="Group 95"/>
            <p:cNvGrpSpPr>
              <a:grpSpLocks/>
            </p:cNvGrpSpPr>
            <p:nvPr/>
          </p:nvGrpSpPr>
          <p:grpSpPr bwMode="auto">
            <a:xfrm>
              <a:off x="864" y="1248"/>
              <a:ext cx="576" cy="624"/>
              <a:chOff x="960" y="2880"/>
              <a:chExt cx="576" cy="1008"/>
            </a:xfrm>
          </p:grpSpPr>
          <p:sp>
            <p:nvSpPr>
              <p:cNvPr id="55348" name="Line 96"/>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49" name="Line 97"/>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5350" name="Line 98"/>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5346" name="Text Box 99"/>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47" name="Text Box 100"/>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5310" name="Group 101"/>
          <p:cNvGrpSpPr>
            <a:grpSpLocks/>
          </p:cNvGrpSpPr>
          <p:nvPr/>
        </p:nvGrpSpPr>
        <p:grpSpPr bwMode="auto">
          <a:xfrm>
            <a:off x="762000" y="4724400"/>
            <a:ext cx="1905000" cy="1295400"/>
            <a:chOff x="384" y="1344"/>
            <a:chExt cx="1200" cy="816"/>
          </a:xfrm>
        </p:grpSpPr>
        <p:sp>
          <p:nvSpPr>
            <p:cNvPr id="55314" name="Line 102"/>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5315" name="Text Box 103"/>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5316" name="Text Box 104"/>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5317" name="Text Box 105"/>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5318" name="Line 106"/>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5319" name="Line 107"/>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5320" name="Text Box 108"/>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5321" name="Line 109"/>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5322" name="Text Box 110"/>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5323" name="Text Box 111"/>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5324" name="Text Box 112"/>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5325" name="Text Box 113"/>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5326" name="Text Box 114"/>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5327" name="Text Box 115"/>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5328" name="Group 116"/>
            <p:cNvGrpSpPr>
              <a:grpSpLocks/>
            </p:cNvGrpSpPr>
            <p:nvPr/>
          </p:nvGrpSpPr>
          <p:grpSpPr bwMode="auto">
            <a:xfrm>
              <a:off x="720" y="1344"/>
              <a:ext cx="864" cy="816"/>
              <a:chOff x="1968" y="1248"/>
              <a:chExt cx="864" cy="672"/>
            </a:xfrm>
          </p:grpSpPr>
          <p:sp>
            <p:nvSpPr>
              <p:cNvPr id="55332" name="Line 117"/>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33" name="Line 118"/>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34" name="Line 119"/>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5335" name="Line 120"/>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5329" name="Text Box 121"/>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5330" name="Text Box 122"/>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5331" name="Text Box 123"/>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55311" name="Group 155"/>
          <p:cNvGrpSpPr>
            <a:grpSpLocks/>
          </p:cNvGrpSpPr>
          <p:nvPr/>
        </p:nvGrpSpPr>
        <p:grpSpPr bwMode="auto">
          <a:xfrm>
            <a:off x="6248400" y="4068763"/>
            <a:ext cx="1981200" cy="427037"/>
            <a:chOff x="3936" y="2563"/>
            <a:chExt cx="1248" cy="269"/>
          </a:xfrm>
        </p:grpSpPr>
        <p:sp>
          <p:nvSpPr>
            <p:cNvPr id="55312" name="Text Box 125"/>
            <p:cNvSpPr txBox="1">
              <a:spLocks noChangeArrowheads="1"/>
            </p:cNvSpPr>
            <p:nvPr/>
          </p:nvSpPr>
          <p:spPr bwMode="auto">
            <a:xfrm>
              <a:off x="3936" y="2563"/>
              <a:ext cx="1248" cy="269"/>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aseline="-25000">
                  <a:sym typeface="Symbol" pitchFamily="18" charset="2"/>
                </a:rPr>
                <a:t>C=S.C</a:t>
              </a:r>
              <a:r>
                <a:rPr lang="en-US" sz="2200">
                  <a:sym typeface="Symbol" pitchFamily="18" charset="2"/>
                </a:rPr>
                <a:t> S</a:t>
              </a:r>
            </a:p>
          </p:txBody>
        </p:sp>
        <p:sp>
          <p:nvSpPr>
            <p:cNvPr id="55313" name="AutoShape 126"/>
            <p:cNvSpPr>
              <a:spLocks noChangeArrowheads="1"/>
            </p:cNvSpPr>
            <p:nvPr/>
          </p:nvSpPr>
          <p:spPr bwMode="auto">
            <a:xfrm rot="-5400000">
              <a:off x="4200" y="2635"/>
              <a:ext cx="96" cy="144"/>
            </a:xfrm>
            <a:prstGeom prst="flowChartCollate">
              <a:avLst/>
            </a:prstGeom>
            <a:noFill/>
            <a:ln w="12700">
              <a:solidFill>
                <a:schemeClr val="tx1"/>
              </a:solidFill>
              <a:miter lim="800000"/>
              <a:headEnd/>
              <a:tailEnd/>
            </a:ln>
          </p:spPr>
          <p:txBody>
            <a:bodyPr anchor="ctr">
              <a:spAutoFit/>
            </a:bodyPr>
            <a:lstStyle/>
            <a:p>
              <a:endParaRPr lang="vi-VN"/>
            </a:p>
          </p:txBody>
        </p:sp>
      </p:grpSp>
      <p:sp>
        <p:nvSpPr>
          <p:cNvPr id="95" name="Footer Placeholder 94"/>
          <p:cNvSpPr>
            <a:spLocks noGrp="1"/>
          </p:cNvSpPr>
          <p:nvPr>
            <p:ph type="ftr" sz="quarter" idx="11"/>
          </p:nvPr>
        </p:nvSpPr>
        <p:spPr/>
        <p:txBody>
          <a:bodyPr/>
          <a:lstStyle/>
          <a:p>
            <a:pPr>
              <a:defRPr/>
            </a:pPr>
            <a:r>
              <a:rPr lang="en-US" altLang="en-US"/>
              <a:t>Khoa CNTT</a:t>
            </a:r>
          </a:p>
        </p:txBody>
      </p:sp>
      <p:grpSp>
        <p:nvGrpSpPr>
          <p:cNvPr id="97" name="Group 86"/>
          <p:cNvGrpSpPr/>
          <p:nvPr/>
        </p:nvGrpSpPr>
        <p:grpSpPr>
          <a:xfrm>
            <a:off x="0" y="152400"/>
            <a:ext cx="9144000" cy="533399"/>
            <a:chOff x="0" y="152400"/>
            <a:chExt cx="9144000" cy="533399"/>
          </a:xfrm>
        </p:grpSpPr>
        <p:pic>
          <p:nvPicPr>
            <p:cNvPr id="9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9" name="TextBox 9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00" name="TextBox 9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57200" y="1295400"/>
            <a:ext cx="8229600" cy="4835525"/>
          </a:xfrm>
        </p:spPr>
        <p:txBody>
          <a:bodyPr/>
          <a:lstStyle/>
          <a:p>
            <a:r>
              <a:rPr lang="en-US"/>
              <a:t>Ví dụ phép nối tự nhiên</a:t>
            </a:r>
          </a:p>
        </p:txBody>
      </p:sp>
      <p:sp>
        <p:nvSpPr>
          <p:cNvPr id="102" name="Date Placeholder 3"/>
          <p:cNvSpPr>
            <a:spLocks noGrp="1"/>
          </p:cNvSpPr>
          <p:nvPr>
            <p:ph type="dt" sz="quarter" idx="10"/>
          </p:nvPr>
        </p:nvSpPr>
        <p:spPr/>
        <p:txBody>
          <a:bodyPr/>
          <a:lstStyle/>
          <a:p>
            <a:pPr>
              <a:defRPr/>
            </a:pPr>
            <a:fld id="{7DF0255A-E141-45D0-B104-296F2444F38E}" type="datetime12">
              <a:rPr lang="vi-VN" altLang="en-US" smtClean="0"/>
              <a:pPr>
                <a:defRPr/>
              </a:pPr>
              <a:t>07:10</a:t>
            </a:fld>
            <a:endParaRPr lang="en-US" altLang="en-US"/>
          </a:p>
        </p:txBody>
      </p:sp>
      <p:sp>
        <p:nvSpPr>
          <p:cNvPr id="104" name="Slide Number Placeholder 5"/>
          <p:cNvSpPr>
            <a:spLocks noGrp="1"/>
          </p:cNvSpPr>
          <p:nvPr>
            <p:ph type="sldNum" sz="quarter" idx="12"/>
          </p:nvPr>
        </p:nvSpPr>
        <p:spPr/>
        <p:txBody>
          <a:bodyPr/>
          <a:lstStyle/>
          <a:p>
            <a:pPr>
              <a:defRPr/>
            </a:pPr>
            <a:fld id="{8289CBFD-7822-4C2F-B252-E88884B30E9E}" type="slidenum">
              <a:rPr lang="en-US" altLang="en-US"/>
              <a:pPr>
                <a:defRPr/>
              </a:pPr>
              <a:t>67</a:t>
            </a:fld>
            <a:endParaRPr lang="en-US" altLang="en-US"/>
          </a:p>
        </p:txBody>
      </p:sp>
      <p:sp>
        <p:nvSpPr>
          <p:cNvPr id="56326" name="Rectangle 242"/>
          <p:cNvSpPr>
            <a:spLocks noChangeArrowheads="1"/>
          </p:cNvSpPr>
          <p:nvPr/>
        </p:nvSpPr>
        <p:spPr bwMode="auto">
          <a:xfrm>
            <a:off x="3657600" y="2438400"/>
            <a:ext cx="457200" cy="13716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6327" name="Rectangle 241"/>
          <p:cNvSpPr>
            <a:spLocks noChangeArrowheads="1"/>
          </p:cNvSpPr>
          <p:nvPr/>
        </p:nvSpPr>
        <p:spPr bwMode="auto">
          <a:xfrm>
            <a:off x="2209800" y="2362200"/>
            <a:ext cx="457200" cy="1828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56328" name="Group 84"/>
          <p:cNvGrpSpPr>
            <a:grpSpLocks/>
          </p:cNvGrpSpPr>
          <p:nvPr/>
        </p:nvGrpSpPr>
        <p:grpSpPr bwMode="auto">
          <a:xfrm>
            <a:off x="6477000" y="2087563"/>
            <a:ext cx="1524000" cy="427037"/>
            <a:chOff x="3936" y="1344"/>
            <a:chExt cx="960" cy="269"/>
          </a:xfrm>
        </p:grpSpPr>
        <p:sp>
          <p:nvSpPr>
            <p:cNvPr id="56422" name="Text Box 44"/>
            <p:cNvSpPr txBox="1">
              <a:spLocks noChangeArrowheads="1"/>
            </p:cNvSpPr>
            <p:nvPr/>
          </p:nvSpPr>
          <p:spPr bwMode="auto">
            <a:xfrm>
              <a:off x="3936" y="1344"/>
              <a:ext cx="960" cy="269"/>
            </a:xfrm>
            <a:prstGeom prst="rect">
              <a:avLst/>
            </a:prstGeom>
            <a:noFill/>
            <a:ln w="12700" algn="ctr">
              <a:noFill/>
              <a:miter lim="800000"/>
              <a:headEnd/>
              <a:tailEnd/>
            </a:ln>
          </p:spPr>
          <p:txBody>
            <a:bodyPr>
              <a:spAutoFit/>
            </a:bodyPr>
            <a:lstStyle/>
            <a:p>
              <a:pPr algn="l"/>
              <a:r>
                <a:rPr lang="en-US" sz="2200">
                  <a:sym typeface="Symbol" pitchFamily="18" charset="2"/>
                </a:rPr>
                <a:t>R     S</a:t>
              </a:r>
            </a:p>
          </p:txBody>
        </p:sp>
        <p:sp>
          <p:nvSpPr>
            <p:cNvPr id="56423" name="AutoShape 45"/>
            <p:cNvSpPr>
              <a:spLocks noChangeArrowheads="1"/>
            </p:cNvSpPr>
            <p:nvPr/>
          </p:nvSpPr>
          <p:spPr bwMode="auto">
            <a:xfrm rot="-5400000">
              <a:off x="4200" y="1416"/>
              <a:ext cx="96" cy="144"/>
            </a:xfrm>
            <a:prstGeom prst="flowChartCollate">
              <a:avLst/>
            </a:prstGeom>
            <a:noFill/>
            <a:ln w="12700">
              <a:solidFill>
                <a:schemeClr val="tx1"/>
              </a:solidFill>
              <a:miter lim="800000"/>
              <a:headEnd/>
              <a:tailEnd/>
            </a:ln>
          </p:spPr>
          <p:txBody>
            <a:bodyPr anchor="ctr">
              <a:spAutoFit/>
            </a:bodyPr>
            <a:lstStyle/>
            <a:p>
              <a:endParaRPr lang="vi-VN"/>
            </a:p>
          </p:txBody>
        </p:sp>
      </p:grpSp>
      <p:grpSp>
        <p:nvGrpSpPr>
          <p:cNvPr id="56329" name="Group 153"/>
          <p:cNvGrpSpPr>
            <a:grpSpLocks/>
          </p:cNvGrpSpPr>
          <p:nvPr/>
        </p:nvGrpSpPr>
        <p:grpSpPr bwMode="auto">
          <a:xfrm>
            <a:off x="3124200" y="2636838"/>
            <a:ext cx="1447800" cy="990600"/>
            <a:chOff x="528" y="1248"/>
            <a:chExt cx="912" cy="624"/>
          </a:xfrm>
        </p:grpSpPr>
        <p:sp>
          <p:nvSpPr>
            <p:cNvPr id="56407" name="Line 154"/>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56408" name="Text Box 155"/>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C</a:t>
              </a:r>
            </a:p>
          </p:txBody>
        </p:sp>
        <p:sp>
          <p:nvSpPr>
            <p:cNvPr id="56409" name="Text Box 156"/>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D</a:t>
              </a:r>
            </a:p>
          </p:txBody>
        </p:sp>
        <p:sp>
          <p:nvSpPr>
            <p:cNvPr id="56410" name="Text Box 157"/>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411" name="Line 158"/>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56412" name="Line 159"/>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56413" name="Text Box 160"/>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56414" name="Line 161"/>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56415" name="Text Box 162"/>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6416" name="Group 163"/>
            <p:cNvGrpSpPr>
              <a:grpSpLocks/>
            </p:cNvGrpSpPr>
            <p:nvPr/>
          </p:nvGrpSpPr>
          <p:grpSpPr bwMode="auto">
            <a:xfrm>
              <a:off x="864" y="1248"/>
              <a:ext cx="576" cy="624"/>
              <a:chOff x="960" y="2880"/>
              <a:chExt cx="576" cy="1008"/>
            </a:xfrm>
          </p:grpSpPr>
          <p:sp>
            <p:nvSpPr>
              <p:cNvPr id="56419" name="Line 164"/>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6420" name="Line 165"/>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56421" name="Line 166"/>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56417" name="Text Box 167"/>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418" name="Text Box 168"/>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grpSp>
        <p:nvGrpSpPr>
          <p:cNvPr id="56330" name="Group 169"/>
          <p:cNvGrpSpPr>
            <a:grpSpLocks/>
          </p:cNvGrpSpPr>
          <p:nvPr/>
        </p:nvGrpSpPr>
        <p:grpSpPr bwMode="auto">
          <a:xfrm>
            <a:off x="762000" y="2636838"/>
            <a:ext cx="1905000" cy="1295400"/>
            <a:chOff x="384" y="1344"/>
            <a:chExt cx="1200" cy="816"/>
          </a:xfrm>
        </p:grpSpPr>
        <p:sp>
          <p:nvSpPr>
            <p:cNvPr id="56385" name="Line 170"/>
            <p:cNvSpPr>
              <a:spLocks noChangeShapeType="1"/>
            </p:cNvSpPr>
            <p:nvPr/>
          </p:nvSpPr>
          <p:spPr bwMode="auto">
            <a:xfrm>
              <a:off x="384" y="1536"/>
              <a:ext cx="1200" cy="0"/>
            </a:xfrm>
            <a:prstGeom prst="line">
              <a:avLst/>
            </a:prstGeom>
            <a:noFill/>
            <a:ln w="12700">
              <a:solidFill>
                <a:schemeClr val="tx1"/>
              </a:solidFill>
              <a:round/>
              <a:headEnd/>
              <a:tailEnd/>
            </a:ln>
          </p:spPr>
          <p:txBody>
            <a:bodyPr anchor="ctr">
              <a:spAutoFit/>
            </a:bodyPr>
            <a:lstStyle/>
            <a:p>
              <a:endParaRPr lang="vi-VN"/>
            </a:p>
          </p:txBody>
        </p:sp>
        <p:sp>
          <p:nvSpPr>
            <p:cNvPr id="56386" name="Text Box 171"/>
            <p:cNvSpPr txBox="1">
              <a:spLocks noChangeArrowheads="1"/>
            </p:cNvSpPr>
            <p:nvPr/>
          </p:nvSpPr>
          <p:spPr bwMode="auto">
            <a:xfrm>
              <a:off x="720" y="1344"/>
              <a:ext cx="288" cy="192"/>
            </a:xfrm>
            <a:prstGeom prst="rect">
              <a:avLst/>
            </a:prstGeom>
            <a:noFill/>
            <a:ln w="12700" algn="ctr">
              <a:noFill/>
              <a:miter lim="800000"/>
              <a:headEnd/>
              <a:tailEnd/>
            </a:ln>
          </p:spPr>
          <p:txBody>
            <a:bodyPr>
              <a:spAutoFit/>
            </a:bodyPr>
            <a:lstStyle/>
            <a:p>
              <a:r>
                <a:rPr lang="en-US" sz="1400"/>
                <a:t>A</a:t>
              </a:r>
            </a:p>
          </p:txBody>
        </p:sp>
        <p:sp>
          <p:nvSpPr>
            <p:cNvPr id="56387" name="Text Box 172"/>
            <p:cNvSpPr txBox="1">
              <a:spLocks noChangeArrowheads="1"/>
            </p:cNvSpPr>
            <p:nvPr/>
          </p:nvSpPr>
          <p:spPr bwMode="auto">
            <a:xfrm>
              <a:off x="1008" y="1344"/>
              <a:ext cx="288" cy="192"/>
            </a:xfrm>
            <a:prstGeom prst="rect">
              <a:avLst/>
            </a:prstGeom>
            <a:noFill/>
            <a:ln w="12700" algn="ctr">
              <a:noFill/>
              <a:miter lim="800000"/>
              <a:headEnd/>
              <a:tailEnd/>
            </a:ln>
          </p:spPr>
          <p:txBody>
            <a:bodyPr>
              <a:spAutoFit/>
            </a:bodyPr>
            <a:lstStyle/>
            <a:p>
              <a:r>
                <a:rPr lang="en-US" sz="1400"/>
                <a:t>B</a:t>
              </a:r>
            </a:p>
          </p:txBody>
        </p:sp>
        <p:sp>
          <p:nvSpPr>
            <p:cNvPr id="56388" name="Text Box 173"/>
            <p:cNvSpPr txBox="1">
              <a:spLocks noChangeArrowheads="1"/>
            </p:cNvSpPr>
            <p:nvPr/>
          </p:nvSpPr>
          <p:spPr bwMode="auto">
            <a:xfrm>
              <a:off x="720" y="15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389" name="Line 174"/>
            <p:cNvSpPr>
              <a:spLocks noChangeShapeType="1"/>
            </p:cNvSpPr>
            <p:nvPr/>
          </p:nvSpPr>
          <p:spPr bwMode="auto">
            <a:xfrm>
              <a:off x="384" y="1344"/>
              <a:ext cx="1200" cy="0"/>
            </a:xfrm>
            <a:prstGeom prst="line">
              <a:avLst/>
            </a:prstGeom>
            <a:noFill/>
            <a:ln w="12700">
              <a:solidFill>
                <a:schemeClr val="tx1"/>
              </a:solidFill>
              <a:round/>
              <a:headEnd/>
              <a:tailEnd/>
            </a:ln>
          </p:spPr>
          <p:txBody>
            <a:bodyPr anchor="ctr">
              <a:spAutoFit/>
            </a:bodyPr>
            <a:lstStyle/>
            <a:p>
              <a:endParaRPr lang="vi-VN"/>
            </a:p>
          </p:txBody>
        </p:sp>
        <p:sp>
          <p:nvSpPr>
            <p:cNvPr id="56390" name="Line 175"/>
            <p:cNvSpPr>
              <a:spLocks noChangeShapeType="1"/>
            </p:cNvSpPr>
            <p:nvPr/>
          </p:nvSpPr>
          <p:spPr bwMode="auto">
            <a:xfrm>
              <a:off x="720" y="2160"/>
              <a:ext cx="864" cy="0"/>
            </a:xfrm>
            <a:prstGeom prst="line">
              <a:avLst/>
            </a:prstGeom>
            <a:noFill/>
            <a:ln w="12700">
              <a:solidFill>
                <a:schemeClr val="tx1"/>
              </a:solidFill>
              <a:round/>
              <a:headEnd/>
              <a:tailEnd/>
            </a:ln>
          </p:spPr>
          <p:txBody>
            <a:bodyPr anchor="ctr">
              <a:spAutoFit/>
            </a:bodyPr>
            <a:lstStyle/>
            <a:p>
              <a:endParaRPr lang="vi-VN"/>
            </a:p>
          </p:txBody>
        </p:sp>
        <p:sp>
          <p:nvSpPr>
            <p:cNvPr id="56391" name="Text Box 176"/>
            <p:cNvSpPr txBox="1">
              <a:spLocks noChangeArrowheads="1"/>
            </p:cNvSpPr>
            <p:nvPr/>
          </p:nvSpPr>
          <p:spPr bwMode="auto">
            <a:xfrm>
              <a:off x="384" y="1344"/>
              <a:ext cx="336" cy="192"/>
            </a:xfrm>
            <a:prstGeom prst="rect">
              <a:avLst/>
            </a:prstGeom>
            <a:noFill/>
            <a:ln w="12700" algn="ctr">
              <a:noFill/>
              <a:miter lim="800000"/>
              <a:headEnd/>
              <a:tailEnd/>
            </a:ln>
          </p:spPr>
          <p:txBody>
            <a:bodyPr>
              <a:spAutoFit/>
            </a:bodyPr>
            <a:lstStyle/>
            <a:p>
              <a:r>
                <a:rPr lang="en-US" sz="1400" b="1"/>
                <a:t>R</a:t>
              </a:r>
            </a:p>
          </p:txBody>
        </p:sp>
        <p:sp>
          <p:nvSpPr>
            <p:cNvPr id="56392" name="Line 177"/>
            <p:cNvSpPr>
              <a:spLocks noChangeShapeType="1"/>
            </p:cNvSpPr>
            <p:nvPr/>
          </p:nvSpPr>
          <p:spPr bwMode="auto">
            <a:xfrm>
              <a:off x="384" y="1344"/>
              <a:ext cx="0" cy="192"/>
            </a:xfrm>
            <a:prstGeom prst="line">
              <a:avLst/>
            </a:prstGeom>
            <a:noFill/>
            <a:ln w="12700">
              <a:solidFill>
                <a:schemeClr val="tx1"/>
              </a:solidFill>
              <a:round/>
              <a:headEnd/>
              <a:tailEnd/>
            </a:ln>
          </p:spPr>
          <p:txBody>
            <a:bodyPr anchor="ctr">
              <a:spAutoFit/>
            </a:bodyPr>
            <a:lstStyle/>
            <a:p>
              <a:endParaRPr lang="vi-VN"/>
            </a:p>
          </p:txBody>
        </p:sp>
        <p:sp>
          <p:nvSpPr>
            <p:cNvPr id="56393" name="Text Box 178"/>
            <p:cNvSpPr txBox="1">
              <a:spLocks noChangeArrowheads="1"/>
            </p:cNvSpPr>
            <p:nvPr/>
          </p:nvSpPr>
          <p:spPr bwMode="auto">
            <a:xfrm>
              <a:off x="720" y="177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6394" name="Text Box 179"/>
            <p:cNvSpPr txBox="1">
              <a:spLocks noChangeArrowheads="1"/>
            </p:cNvSpPr>
            <p:nvPr/>
          </p:nvSpPr>
          <p:spPr bwMode="auto">
            <a:xfrm>
              <a:off x="1008" y="158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6395" name="Text Box 180"/>
            <p:cNvSpPr txBox="1">
              <a:spLocks noChangeArrowheads="1"/>
            </p:cNvSpPr>
            <p:nvPr/>
          </p:nvSpPr>
          <p:spPr bwMode="auto">
            <a:xfrm>
              <a:off x="1008" y="1776"/>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6396" name="Text Box 181"/>
            <p:cNvSpPr txBox="1">
              <a:spLocks noChangeArrowheads="1"/>
            </p:cNvSpPr>
            <p:nvPr/>
          </p:nvSpPr>
          <p:spPr bwMode="auto">
            <a:xfrm>
              <a:off x="1296" y="1344"/>
              <a:ext cx="288" cy="192"/>
            </a:xfrm>
            <a:prstGeom prst="rect">
              <a:avLst/>
            </a:prstGeom>
            <a:noFill/>
            <a:ln w="12700" algn="ctr">
              <a:noFill/>
              <a:miter lim="800000"/>
              <a:headEnd/>
              <a:tailEnd/>
            </a:ln>
          </p:spPr>
          <p:txBody>
            <a:bodyPr>
              <a:spAutoFit/>
            </a:bodyPr>
            <a:lstStyle/>
            <a:p>
              <a:r>
                <a:rPr lang="en-US" sz="1400"/>
                <a:t>C</a:t>
              </a:r>
            </a:p>
          </p:txBody>
        </p:sp>
        <p:sp>
          <p:nvSpPr>
            <p:cNvPr id="56397" name="Text Box 182"/>
            <p:cNvSpPr txBox="1">
              <a:spLocks noChangeArrowheads="1"/>
            </p:cNvSpPr>
            <p:nvPr/>
          </p:nvSpPr>
          <p:spPr bwMode="auto">
            <a:xfrm>
              <a:off x="1296" y="1584"/>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98" name="Text Box 183"/>
            <p:cNvSpPr txBox="1">
              <a:spLocks noChangeArrowheads="1"/>
            </p:cNvSpPr>
            <p:nvPr/>
          </p:nvSpPr>
          <p:spPr bwMode="auto">
            <a:xfrm>
              <a:off x="1296" y="1776"/>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grpSp>
          <p:nvGrpSpPr>
            <p:cNvPr id="56399" name="Group 184"/>
            <p:cNvGrpSpPr>
              <a:grpSpLocks/>
            </p:cNvGrpSpPr>
            <p:nvPr/>
          </p:nvGrpSpPr>
          <p:grpSpPr bwMode="auto">
            <a:xfrm>
              <a:off x="720" y="1344"/>
              <a:ext cx="864" cy="816"/>
              <a:chOff x="1968" y="1248"/>
              <a:chExt cx="864" cy="672"/>
            </a:xfrm>
          </p:grpSpPr>
          <p:sp>
            <p:nvSpPr>
              <p:cNvPr id="56403" name="Line 185"/>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404" name="Line 186"/>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405" name="Line 187"/>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406" name="Line 188"/>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6400" name="Text Box 189"/>
            <p:cNvSpPr txBox="1">
              <a:spLocks noChangeArrowheads="1"/>
            </p:cNvSpPr>
            <p:nvPr/>
          </p:nvSpPr>
          <p:spPr bwMode="auto">
            <a:xfrm>
              <a:off x="720" y="1968"/>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56401" name="Text Box 190"/>
            <p:cNvSpPr txBox="1">
              <a:spLocks noChangeArrowheads="1"/>
            </p:cNvSpPr>
            <p:nvPr/>
          </p:nvSpPr>
          <p:spPr bwMode="auto">
            <a:xfrm>
              <a:off x="1008" y="1968"/>
              <a:ext cx="288" cy="192"/>
            </a:xfrm>
            <a:prstGeom prst="rect">
              <a:avLst/>
            </a:prstGeom>
            <a:noFill/>
            <a:ln w="12700" algn="ctr">
              <a:noFill/>
              <a:miter lim="800000"/>
              <a:headEnd/>
              <a:tailEnd/>
            </a:ln>
          </p:spPr>
          <p:txBody>
            <a:bodyPr>
              <a:spAutoFit/>
            </a:bodyPr>
            <a:lstStyle/>
            <a:p>
              <a:r>
                <a:rPr lang="en-US" sz="1400">
                  <a:sym typeface="Symbol" pitchFamily="18" charset="2"/>
                </a:rPr>
                <a:t>8</a:t>
              </a:r>
            </a:p>
          </p:txBody>
        </p:sp>
        <p:sp>
          <p:nvSpPr>
            <p:cNvPr id="56402" name="Text Box 191"/>
            <p:cNvSpPr txBox="1">
              <a:spLocks noChangeArrowheads="1"/>
            </p:cNvSpPr>
            <p:nvPr/>
          </p:nvSpPr>
          <p:spPr bwMode="auto">
            <a:xfrm>
              <a:off x="1296" y="1968"/>
              <a:ext cx="288" cy="192"/>
            </a:xfrm>
            <a:prstGeom prst="rect">
              <a:avLst/>
            </a:prstGeom>
            <a:noFill/>
            <a:ln w="12700" algn="ctr">
              <a:noFill/>
              <a:miter lim="800000"/>
              <a:headEnd/>
              <a:tailEnd/>
            </a:ln>
          </p:spPr>
          <p:txBody>
            <a:bodyPr>
              <a:spAutoFit/>
            </a:bodyPr>
            <a:lstStyle/>
            <a:p>
              <a:r>
                <a:rPr lang="en-US" sz="1400">
                  <a:sym typeface="Symbol" pitchFamily="18" charset="2"/>
                </a:rPr>
                <a:t>9</a:t>
              </a:r>
            </a:p>
          </p:txBody>
        </p:sp>
      </p:grpSp>
      <p:grpSp>
        <p:nvGrpSpPr>
          <p:cNvPr id="7" name="Group 195"/>
          <p:cNvGrpSpPr>
            <a:grpSpLocks/>
          </p:cNvGrpSpPr>
          <p:nvPr/>
        </p:nvGrpSpPr>
        <p:grpSpPr bwMode="auto">
          <a:xfrm>
            <a:off x="5943600" y="2636838"/>
            <a:ext cx="2286000" cy="990600"/>
            <a:chOff x="3744" y="1728"/>
            <a:chExt cx="1440" cy="624"/>
          </a:xfrm>
        </p:grpSpPr>
        <p:sp>
          <p:nvSpPr>
            <p:cNvPr id="56358" name="Text Box 196"/>
            <p:cNvSpPr txBox="1">
              <a:spLocks noChangeArrowheads="1"/>
            </p:cNvSpPr>
            <p:nvPr/>
          </p:nvSpPr>
          <p:spPr bwMode="auto">
            <a:xfrm>
              <a:off x="3744" y="1728"/>
              <a:ext cx="288" cy="192"/>
            </a:xfrm>
            <a:prstGeom prst="rect">
              <a:avLst/>
            </a:prstGeom>
            <a:noFill/>
            <a:ln w="12700" algn="ctr">
              <a:noFill/>
              <a:miter lim="800000"/>
              <a:headEnd/>
              <a:tailEnd/>
            </a:ln>
          </p:spPr>
          <p:txBody>
            <a:bodyPr>
              <a:spAutoFit/>
            </a:bodyPr>
            <a:lstStyle/>
            <a:p>
              <a:r>
                <a:rPr lang="en-US" sz="1400"/>
                <a:t>A</a:t>
              </a:r>
            </a:p>
          </p:txBody>
        </p:sp>
        <p:sp>
          <p:nvSpPr>
            <p:cNvPr id="56359" name="Text Box 197"/>
            <p:cNvSpPr txBox="1">
              <a:spLocks noChangeArrowheads="1"/>
            </p:cNvSpPr>
            <p:nvPr/>
          </p:nvSpPr>
          <p:spPr bwMode="auto">
            <a:xfrm>
              <a:off x="4032" y="1728"/>
              <a:ext cx="288" cy="192"/>
            </a:xfrm>
            <a:prstGeom prst="rect">
              <a:avLst/>
            </a:prstGeom>
            <a:noFill/>
            <a:ln w="12700" algn="ctr">
              <a:noFill/>
              <a:miter lim="800000"/>
              <a:headEnd/>
              <a:tailEnd/>
            </a:ln>
          </p:spPr>
          <p:txBody>
            <a:bodyPr>
              <a:spAutoFit/>
            </a:bodyPr>
            <a:lstStyle/>
            <a:p>
              <a:r>
                <a:rPr lang="en-US" sz="1400"/>
                <a:t>B</a:t>
              </a:r>
            </a:p>
          </p:txBody>
        </p:sp>
        <p:sp>
          <p:nvSpPr>
            <p:cNvPr id="56360" name="Text Box 198"/>
            <p:cNvSpPr txBox="1">
              <a:spLocks noChangeArrowheads="1"/>
            </p:cNvSpPr>
            <p:nvPr/>
          </p:nvSpPr>
          <p:spPr bwMode="auto">
            <a:xfrm>
              <a:off x="3744" y="196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nvGrpSpPr>
            <p:cNvPr id="56361" name="Group 199"/>
            <p:cNvGrpSpPr>
              <a:grpSpLocks/>
            </p:cNvGrpSpPr>
            <p:nvPr/>
          </p:nvGrpSpPr>
          <p:grpSpPr bwMode="auto">
            <a:xfrm>
              <a:off x="3744" y="1728"/>
              <a:ext cx="1440" cy="192"/>
              <a:chOff x="3120" y="1872"/>
              <a:chExt cx="1200" cy="192"/>
            </a:xfrm>
          </p:grpSpPr>
          <p:sp>
            <p:nvSpPr>
              <p:cNvPr id="56383" name="Line 200"/>
              <p:cNvSpPr>
                <a:spLocks noChangeShapeType="1"/>
              </p:cNvSpPr>
              <p:nvPr/>
            </p:nvSpPr>
            <p:spPr bwMode="auto">
              <a:xfrm>
                <a:off x="3120" y="2064"/>
                <a:ext cx="1200" cy="0"/>
              </a:xfrm>
              <a:prstGeom prst="line">
                <a:avLst/>
              </a:prstGeom>
              <a:noFill/>
              <a:ln w="12700">
                <a:solidFill>
                  <a:schemeClr val="tx1"/>
                </a:solidFill>
                <a:round/>
                <a:headEnd/>
                <a:tailEnd/>
              </a:ln>
            </p:spPr>
            <p:txBody>
              <a:bodyPr anchor="ctr">
                <a:spAutoFit/>
              </a:bodyPr>
              <a:lstStyle/>
              <a:p>
                <a:endParaRPr lang="vi-VN"/>
              </a:p>
            </p:txBody>
          </p:sp>
          <p:sp>
            <p:nvSpPr>
              <p:cNvPr id="56384" name="Line 201"/>
              <p:cNvSpPr>
                <a:spLocks noChangeShapeType="1"/>
              </p:cNvSpPr>
              <p:nvPr/>
            </p:nvSpPr>
            <p:spPr bwMode="auto">
              <a:xfrm>
                <a:off x="3120" y="1872"/>
                <a:ext cx="1200" cy="0"/>
              </a:xfrm>
              <a:prstGeom prst="line">
                <a:avLst/>
              </a:prstGeom>
              <a:noFill/>
              <a:ln w="12700">
                <a:solidFill>
                  <a:schemeClr val="tx1"/>
                </a:solidFill>
                <a:round/>
                <a:headEnd/>
                <a:tailEnd/>
              </a:ln>
            </p:spPr>
            <p:txBody>
              <a:bodyPr anchor="ctr">
                <a:spAutoFit/>
              </a:bodyPr>
              <a:lstStyle/>
              <a:p>
                <a:endParaRPr lang="vi-VN"/>
              </a:p>
            </p:txBody>
          </p:sp>
        </p:grpSp>
        <p:sp>
          <p:nvSpPr>
            <p:cNvPr id="56362" name="Line 202"/>
            <p:cNvSpPr>
              <a:spLocks noChangeShapeType="1"/>
            </p:cNvSpPr>
            <p:nvPr/>
          </p:nvSpPr>
          <p:spPr bwMode="auto">
            <a:xfrm>
              <a:off x="3744" y="2352"/>
              <a:ext cx="1440" cy="0"/>
            </a:xfrm>
            <a:prstGeom prst="line">
              <a:avLst/>
            </a:prstGeom>
            <a:noFill/>
            <a:ln w="12700">
              <a:solidFill>
                <a:schemeClr val="tx1"/>
              </a:solidFill>
              <a:round/>
              <a:headEnd/>
              <a:tailEnd/>
            </a:ln>
          </p:spPr>
          <p:txBody>
            <a:bodyPr anchor="ctr">
              <a:spAutoFit/>
            </a:bodyPr>
            <a:lstStyle/>
            <a:p>
              <a:endParaRPr lang="vi-VN"/>
            </a:p>
          </p:txBody>
        </p:sp>
        <p:sp>
          <p:nvSpPr>
            <p:cNvPr id="56363" name="Text Box 203"/>
            <p:cNvSpPr txBox="1">
              <a:spLocks noChangeArrowheads="1"/>
            </p:cNvSpPr>
            <p:nvPr/>
          </p:nvSpPr>
          <p:spPr bwMode="auto">
            <a:xfrm>
              <a:off x="4032" y="196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6364" name="Text Box 204"/>
            <p:cNvSpPr txBox="1">
              <a:spLocks noChangeArrowheads="1"/>
            </p:cNvSpPr>
            <p:nvPr/>
          </p:nvSpPr>
          <p:spPr bwMode="auto">
            <a:xfrm>
              <a:off x="4320" y="1728"/>
              <a:ext cx="288" cy="192"/>
            </a:xfrm>
            <a:prstGeom prst="rect">
              <a:avLst/>
            </a:prstGeom>
            <a:noFill/>
            <a:ln w="12700" algn="ctr">
              <a:noFill/>
              <a:miter lim="800000"/>
              <a:headEnd/>
              <a:tailEnd/>
            </a:ln>
          </p:spPr>
          <p:txBody>
            <a:bodyPr>
              <a:spAutoFit/>
            </a:bodyPr>
            <a:lstStyle/>
            <a:p>
              <a:r>
                <a:rPr lang="en-US" sz="1400"/>
                <a:t>C</a:t>
              </a:r>
            </a:p>
          </p:txBody>
        </p:sp>
        <p:sp>
          <p:nvSpPr>
            <p:cNvPr id="56365" name="Text Box 205"/>
            <p:cNvSpPr txBox="1">
              <a:spLocks noChangeArrowheads="1"/>
            </p:cNvSpPr>
            <p:nvPr/>
          </p:nvSpPr>
          <p:spPr bwMode="auto">
            <a:xfrm>
              <a:off x="4320" y="196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66" name="Text Box 206"/>
            <p:cNvSpPr txBox="1">
              <a:spLocks noChangeArrowheads="1"/>
            </p:cNvSpPr>
            <p:nvPr/>
          </p:nvSpPr>
          <p:spPr bwMode="auto">
            <a:xfrm>
              <a:off x="3744" y="2160"/>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6367" name="Text Box 207"/>
            <p:cNvSpPr txBox="1">
              <a:spLocks noChangeArrowheads="1"/>
            </p:cNvSpPr>
            <p:nvPr/>
          </p:nvSpPr>
          <p:spPr bwMode="auto">
            <a:xfrm>
              <a:off x="4032" y="2160"/>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6368" name="Text Box 208"/>
            <p:cNvSpPr txBox="1">
              <a:spLocks noChangeArrowheads="1"/>
            </p:cNvSpPr>
            <p:nvPr/>
          </p:nvSpPr>
          <p:spPr bwMode="auto">
            <a:xfrm>
              <a:off x="4320" y="216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sp>
          <p:nvSpPr>
            <p:cNvPr id="56369" name="Text Box 209"/>
            <p:cNvSpPr txBox="1">
              <a:spLocks noChangeArrowheads="1"/>
            </p:cNvSpPr>
            <p:nvPr/>
          </p:nvSpPr>
          <p:spPr bwMode="auto">
            <a:xfrm>
              <a:off x="4608" y="1728"/>
              <a:ext cx="288" cy="192"/>
            </a:xfrm>
            <a:prstGeom prst="rect">
              <a:avLst/>
            </a:prstGeom>
            <a:noFill/>
            <a:ln w="12700" algn="ctr">
              <a:noFill/>
              <a:miter lim="800000"/>
              <a:headEnd/>
              <a:tailEnd/>
            </a:ln>
          </p:spPr>
          <p:txBody>
            <a:bodyPr>
              <a:spAutoFit/>
            </a:bodyPr>
            <a:lstStyle/>
            <a:p>
              <a:r>
                <a:rPr lang="en-US" sz="1400"/>
                <a:t>S.C</a:t>
              </a:r>
            </a:p>
          </p:txBody>
        </p:sp>
        <p:sp>
          <p:nvSpPr>
            <p:cNvPr id="56370" name="Text Box 210"/>
            <p:cNvSpPr txBox="1">
              <a:spLocks noChangeArrowheads="1"/>
            </p:cNvSpPr>
            <p:nvPr/>
          </p:nvSpPr>
          <p:spPr bwMode="auto">
            <a:xfrm>
              <a:off x="4608" y="196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71" name="Text Box 211"/>
            <p:cNvSpPr txBox="1">
              <a:spLocks noChangeArrowheads="1"/>
            </p:cNvSpPr>
            <p:nvPr/>
          </p:nvSpPr>
          <p:spPr bwMode="auto">
            <a:xfrm>
              <a:off x="4896" y="1728"/>
              <a:ext cx="288" cy="192"/>
            </a:xfrm>
            <a:prstGeom prst="rect">
              <a:avLst/>
            </a:prstGeom>
            <a:noFill/>
            <a:ln w="12700" algn="ctr">
              <a:noFill/>
              <a:miter lim="800000"/>
              <a:headEnd/>
              <a:tailEnd/>
            </a:ln>
          </p:spPr>
          <p:txBody>
            <a:bodyPr>
              <a:spAutoFit/>
            </a:bodyPr>
            <a:lstStyle/>
            <a:p>
              <a:r>
                <a:rPr lang="en-US" sz="1400"/>
                <a:t>D</a:t>
              </a:r>
            </a:p>
          </p:txBody>
        </p:sp>
        <p:sp>
          <p:nvSpPr>
            <p:cNvPr id="56372" name="Text Box 212"/>
            <p:cNvSpPr txBox="1">
              <a:spLocks noChangeArrowheads="1"/>
            </p:cNvSpPr>
            <p:nvPr/>
          </p:nvSpPr>
          <p:spPr bwMode="auto">
            <a:xfrm>
              <a:off x="4896" y="196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373" name="Text Box 213"/>
            <p:cNvSpPr txBox="1">
              <a:spLocks noChangeArrowheads="1"/>
            </p:cNvSpPr>
            <p:nvPr/>
          </p:nvSpPr>
          <p:spPr bwMode="auto">
            <a:xfrm>
              <a:off x="4608" y="2160"/>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sp>
          <p:nvSpPr>
            <p:cNvPr id="56374" name="Text Box 214"/>
            <p:cNvSpPr txBox="1">
              <a:spLocks noChangeArrowheads="1"/>
            </p:cNvSpPr>
            <p:nvPr/>
          </p:nvSpPr>
          <p:spPr bwMode="auto">
            <a:xfrm>
              <a:off x="4896" y="216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56375" name="Group 215"/>
            <p:cNvGrpSpPr>
              <a:grpSpLocks/>
            </p:cNvGrpSpPr>
            <p:nvPr/>
          </p:nvGrpSpPr>
          <p:grpSpPr bwMode="auto">
            <a:xfrm>
              <a:off x="3744" y="1728"/>
              <a:ext cx="1440" cy="624"/>
              <a:chOff x="3456" y="1872"/>
              <a:chExt cx="1440" cy="816"/>
            </a:xfrm>
          </p:grpSpPr>
          <p:grpSp>
            <p:nvGrpSpPr>
              <p:cNvPr id="56376" name="Group 216"/>
              <p:cNvGrpSpPr>
                <a:grpSpLocks/>
              </p:cNvGrpSpPr>
              <p:nvPr/>
            </p:nvGrpSpPr>
            <p:grpSpPr bwMode="auto">
              <a:xfrm>
                <a:off x="3456" y="1872"/>
                <a:ext cx="864" cy="816"/>
                <a:chOff x="1968" y="1248"/>
                <a:chExt cx="864" cy="672"/>
              </a:xfrm>
            </p:grpSpPr>
            <p:sp>
              <p:nvSpPr>
                <p:cNvPr id="56379" name="Line 217"/>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80" name="Line 218"/>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81" name="Line 219"/>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82" name="Line 220"/>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6377" name="Line 221"/>
              <p:cNvSpPr>
                <a:spLocks noChangeShapeType="1"/>
              </p:cNvSpPr>
              <p:nvPr/>
            </p:nvSpPr>
            <p:spPr bwMode="auto">
              <a:xfrm>
                <a:off x="4896" y="1872"/>
                <a:ext cx="0" cy="816"/>
              </a:xfrm>
              <a:prstGeom prst="line">
                <a:avLst/>
              </a:prstGeom>
              <a:noFill/>
              <a:ln w="12700">
                <a:solidFill>
                  <a:schemeClr val="tx1"/>
                </a:solidFill>
                <a:round/>
                <a:headEnd/>
                <a:tailEnd/>
              </a:ln>
            </p:spPr>
            <p:txBody>
              <a:bodyPr wrap="none" anchor="ctr">
                <a:spAutoFit/>
              </a:bodyPr>
              <a:lstStyle/>
              <a:p>
                <a:endParaRPr lang="vi-VN"/>
              </a:p>
            </p:txBody>
          </p:sp>
          <p:sp>
            <p:nvSpPr>
              <p:cNvPr id="56378" name="Line 222"/>
              <p:cNvSpPr>
                <a:spLocks noChangeShapeType="1"/>
              </p:cNvSpPr>
              <p:nvPr/>
            </p:nvSpPr>
            <p:spPr bwMode="auto">
              <a:xfrm>
                <a:off x="4608" y="1872"/>
                <a:ext cx="0" cy="816"/>
              </a:xfrm>
              <a:prstGeom prst="line">
                <a:avLst/>
              </a:prstGeom>
              <a:noFill/>
              <a:ln w="12700">
                <a:solidFill>
                  <a:schemeClr val="tx1"/>
                </a:solidFill>
                <a:round/>
                <a:headEnd/>
                <a:tailEnd/>
              </a:ln>
            </p:spPr>
            <p:txBody>
              <a:bodyPr wrap="none" anchor="ctr">
                <a:spAutoFit/>
              </a:bodyPr>
              <a:lstStyle/>
              <a:p>
                <a:endParaRPr lang="vi-VN"/>
              </a:p>
            </p:txBody>
          </p:sp>
        </p:grpSp>
      </p:grpSp>
      <p:grpSp>
        <p:nvGrpSpPr>
          <p:cNvPr id="11" name="Group 243"/>
          <p:cNvGrpSpPr>
            <a:grpSpLocks/>
          </p:cNvGrpSpPr>
          <p:nvPr/>
        </p:nvGrpSpPr>
        <p:grpSpPr bwMode="auto">
          <a:xfrm>
            <a:off x="7391400" y="2286000"/>
            <a:ext cx="304800" cy="1600200"/>
            <a:chOff x="1753" y="2000"/>
            <a:chExt cx="1359" cy="938"/>
          </a:xfrm>
        </p:grpSpPr>
        <p:sp>
          <p:nvSpPr>
            <p:cNvPr id="56356" name="Freeform 244"/>
            <p:cNvSpPr>
              <a:spLocks/>
            </p:cNvSpPr>
            <p:nvPr/>
          </p:nvSpPr>
          <p:spPr bwMode="auto">
            <a:xfrm>
              <a:off x="1753" y="2000"/>
              <a:ext cx="1359" cy="851"/>
            </a:xfrm>
            <a:custGeom>
              <a:avLst/>
              <a:gdLst>
                <a:gd name="T0" fmla="*/ 0 w 1359"/>
                <a:gd name="T1" fmla="*/ 851 h 851"/>
                <a:gd name="T2" fmla="*/ 421 w 1359"/>
                <a:gd name="T3" fmla="*/ 509 h 851"/>
                <a:gd name="T4" fmla="*/ 574 w 1359"/>
                <a:gd name="T5" fmla="*/ 444 h 851"/>
                <a:gd name="T6" fmla="*/ 916 w 1359"/>
                <a:gd name="T7" fmla="*/ 262 h 851"/>
                <a:gd name="T8" fmla="*/ 1221 w 1359"/>
                <a:gd name="T9" fmla="*/ 80 h 851"/>
                <a:gd name="T10" fmla="*/ 1308 w 1359"/>
                <a:gd name="T11" fmla="*/ 29 h 851"/>
                <a:gd name="T12" fmla="*/ 1359 w 1359"/>
                <a:gd name="T13" fmla="*/ 0 h 851"/>
                <a:gd name="T14" fmla="*/ 0 60000 65536"/>
                <a:gd name="T15" fmla="*/ 0 60000 65536"/>
                <a:gd name="T16" fmla="*/ 0 60000 65536"/>
                <a:gd name="T17" fmla="*/ 0 60000 65536"/>
                <a:gd name="T18" fmla="*/ 0 60000 65536"/>
                <a:gd name="T19" fmla="*/ 0 60000 65536"/>
                <a:gd name="T20" fmla="*/ 0 60000 65536"/>
                <a:gd name="T21" fmla="*/ 0 w 1359"/>
                <a:gd name="T22" fmla="*/ 0 h 851"/>
                <a:gd name="T23" fmla="*/ 1359 w 1359"/>
                <a:gd name="T24" fmla="*/ 851 h 8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9" h="851">
                  <a:moveTo>
                    <a:pt x="0" y="851"/>
                  </a:moveTo>
                  <a:cubicBezTo>
                    <a:pt x="91" y="708"/>
                    <a:pt x="273" y="585"/>
                    <a:pt x="421" y="509"/>
                  </a:cubicBezTo>
                  <a:cubicBezTo>
                    <a:pt x="467" y="485"/>
                    <a:pt x="530" y="471"/>
                    <a:pt x="574" y="444"/>
                  </a:cubicBezTo>
                  <a:cubicBezTo>
                    <a:pt x="684" y="377"/>
                    <a:pt x="802" y="323"/>
                    <a:pt x="916" y="262"/>
                  </a:cubicBezTo>
                  <a:cubicBezTo>
                    <a:pt x="1021" y="206"/>
                    <a:pt x="1117" y="137"/>
                    <a:pt x="1221" y="80"/>
                  </a:cubicBezTo>
                  <a:cubicBezTo>
                    <a:pt x="1250" y="64"/>
                    <a:pt x="1279" y="46"/>
                    <a:pt x="1308" y="29"/>
                  </a:cubicBezTo>
                  <a:cubicBezTo>
                    <a:pt x="1325" y="19"/>
                    <a:pt x="1359" y="0"/>
                    <a:pt x="1359" y="0"/>
                  </a:cubicBezTo>
                </a:path>
              </a:pathLst>
            </a:custGeom>
            <a:noFill/>
            <a:ln w="38100">
              <a:solidFill>
                <a:srgbClr val="FF0000"/>
              </a:solidFill>
              <a:round/>
              <a:headEnd/>
              <a:tailEnd/>
            </a:ln>
          </p:spPr>
          <p:txBody>
            <a:bodyPr wrap="none" anchor="ctr"/>
            <a:lstStyle/>
            <a:p>
              <a:endParaRPr lang="vi-VN"/>
            </a:p>
          </p:txBody>
        </p:sp>
        <p:sp>
          <p:nvSpPr>
            <p:cNvPr id="56357" name="Freeform 245"/>
            <p:cNvSpPr>
              <a:spLocks/>
            </p:cNvSpPr>
            <p:nvPr/>
          </p:nvSpPr>
          <p:spPr bwMode="auto">
            <a:xfrm>
              <a:off x="2022" y="2146"/>
              <a:ext cx="1018" cy="792"/>
            </a:xfrm>
            <a:custGeom>
              <a:avLst/>
              <a:gdLst>
                <a:gd name="T0" fmla="*/ 0 w 1018"/>
                <a:gd name="T1" fmla="*/ 0 h 792"/>
                <a:gd name="T2" fmla="*/ 167 w 1018"/>
                <a:gd name="T3" fmla="*/ 87 h 792"/>
                <a:gd name="T4" fmla="*/ 312 w 1018"/>
                <a:gd name="T5" fmla="*/ 174 h 792"/>
                <a:gd name="T6" fmla="*/ 363 w 1018"/>
                <a:gd name="T7" fmla="*/ 218 h 792"/>
                <a:gd name="T8" fmla="*/ 654 w 1018"/>
                <a:gd name="T9" fmla="*/ 458 h 792"/>
                <a:gd name="T10" fmla="*/ 749 w 1018"/>
                <a:gd name="T11" fmla="*/ 552 h 792"/>
                <a:gd name="T12" fmla="*/ 858 w 1018"/>
                <a:gd name="T13" fmla="*/ 632 h 792"/>
                <a:gd name="T14" fmla="*/ 909 w 1018"/>
                <a:gd name="T15" fmla="*/ 691 h 792"/>
                <a:gd name="T16" fmla="*/ 960 w 1018"/>
                <a:gd name="T17" fmla="*/ 727 h 792"/>
                <a:gd name="T18" fmla="*/ 1018 w 1018"/>
                <a:gd name="T19" fmla="*/ 792 h 7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8"/>
                <a:gd name="T31" fmla="*/ 0 h 792"/>
                <a:gd name="T32" fmla="*/ 1018 w 1018"/>
                <a:gd name="T33" fmla="*/ 792 h 7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8" h="792">
                  <a:moveTo>
                    <a:pt x="0" y="0"/>
                  </a:moveTo>
                  <a:cubicBezTo>
                    <a:pt x="103" y="28"/>
                    <a:pt x="87" y="33"/>
                    <a:pt x="167" y="87"/>
                  </a:cubicBezTo>
                  <a:cubicBezTo>
                    <a:pt x="213" y="118"/>
                    <a:pt x="265" y="145"/>
                    <a:pt x="312" y="174"/>
                  </a:cubicBezTo>
                  <a:cubicBezTo>
                    <a:pt x="412" y="236"/>
                    <a:pt x="278" y="158"/>
                    <a:pt x="363" y="218"/>
                  </a:cubicBezTo>
                  <a:cubicBezTo>
                    <a:pt x="466" y="291"/>
                    <a:pt x="560" y="373"/>
                    <a:pt x="654" y="458"/>
                  </a:cubicBezTo>
                  <a:cubicBezTo>
                    <a:pt x="687" y="488"/>
                    <a:pt x="713" y="526"/>
                    <a:pt x="749" y="552"/>
                  </a:cubicBezTo>
                  <a:cubicBezTo>
                    <a:pt x="785" y="579"/>
                    <a:pt x="829" y="598"/>
                    <a:pt x="858" y="632"/>
                  </a:cubicBezTo>
                  <a:cubicBezTo>
                    <a:pt x="875" y="652"/>
                    <a:pt x="890" y="673"/>
                    <a:pt x="909" y="691"/>
                  </a:cubicBezTo>
                  <a:cubicBezTo>
                    <a:pt x="924" y="705"/>
                    <a:pt x="945" y="713"/>
                    <a:pt x="960" y="727"/>
                  </a:cubicBezTo>
                  <a:cubicBezTo>
                    <a:pt x="981" y="746"/>
                    <a:pt x="997" y="772"/>
                    <a:pt x="1018" y="792"/>
                  </a:cubicBezTo>
                </a:path>
              </a:pathLst>
            </a:custGeom>
            <a:noFill/>
            <a:ln w="38100">
              <a:solidFill>
                <a:srgbClr val="FF0000"/>
              </a:solidFill>
              <a:round/>
              <a:headEnd/>
              <a:tailEnd/>
            </a:ln>
          </p:spPr>
          <p:txBody>
            <a:bodyPr wrap="none" anchor="ctr"/>
            <a:lstStyle/>
            <a:p>
              <a:endParaRPr lang="vi-VN"/>
            </a:p>
          </p:txBody>
        </p:sp>
      </p:grpSp>
      <p:grpSp>
        <p:nvGrpSpPr>
          <p:cNvPr id="12" name="Group 274"/>
          <p:cNvGrpSpPr>
            <a:grpSpLocks/>
          </p:cNvGrpSpPr>
          <p:nvPr/>
        </p:nvGrpSpPr>
        <p:grpSpPr bwMode="auto">
          <a:xfrm>
            <a:off x="6096000" y="2590800"/>
            <a:ext cx="1828800" cy="990600"/>
            <a:chOff x="3696" y="2640"/>
            <a:chExt cx="1152" cy="624"/>
          </a:xfrm>
        </p:grpSpPr>
        <p:sp>
          <p:nvSpPr>
            <p:cNvPr id="56334" name="Text Box 247"/>
            <p:cNvSpPr txBox="1">
              <a:spLocks noChangeArrowheads="1"/>
            </p:cNvSpPr>
            <p:nvPr/>
          </p:nvSpPr>
          <p:spPr bwMode="auto">
            <a:xfrm>
              <a:off x="3696" y="2640"/>
              <a:ext cx="288" cy="192"/>
            </a:xfrm>
            <a:prstGeom prst="rect">
              <a:avLst/>
            </a:prstGeom>
            <a:noFill/>
            <a:ln w="12700" algn="ctr">
              <a:noFill/>
              <a:miter lim="800000"/>
              <a:headEnd/>
              <a:tailEnd/>
            </a:ln>
          </p:spPr>
          <p:txBody>
            <a:bodyPr>
              <a:spAutoFit/>
            </a:bodyPr>
            <a:lstStyle/>
            <a:p>
              <a:r>
                <a:rPr lang="en-US" sz="1400"/>
                <a:t>A</a:t>
              </a:r>
            </a:p>
          </p:txBody>
        </p:sp>
        <p:sp>
          <p:nvSpPr>
            <p:cNvPr id="56335" name="Text Box 248"/>
            <p:cNvSpPr txBox="1">
              <a:spLocks noChangeArrowheads="1"/>
            </p:cNvSpPr>
            <p:nvPr/>
          </p:nvSpPr>
          <p:spPr bwMode="auto">
            <a:xfrm>
              <a:off x="3984" y="2640"/>
              <a:ext cx="288" cy="192"/>
            </a:xfrm>
            <a:prstGeom prst="rect">
              <a:avLst/>
            </a:prstGeom>
            <a:noFill/>
            <a:ln w="12700" algn="ctr">
              <a:noFill/>
              <a:miter lim="800000"/>
              <a:headEnd/>
              <a:tailEnd/>
            </a:ln>
          </p:spPr>
          <p:txBody>
            <a:bodyPr>
              <a:spAutoFit/>
            </a:bodyPr>
            <a:lstStyle/>
            <a:p>
              <a:r>
                <a:rPr lang="en-US" sz="1400"/>
                <a:t>B</a:t>
              </a:r>
            </a:p>
          </p:txBody>
        </p:sp>
        <p:sp>
          <p:nvSpPr>
            <p:cNvPr id="56336" name="Text Box 249"/>
            <p:cNvSpPr txBox="1">
              <a:spLocks noChangeArrowheads="1"/>
            </p:cNvSpPr>
            <p:nvPr/>
          </p:nvSpPr>
          <p:spPr bwMode="auto">
            <a:xfrm>
              <a:off x="3696" y="28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nvGrpSpPr>
            <p:cNvPr id="56337" name="Group 250"/>
            <p:cNvGrpSpPr>
              <a:grpSpLocks/>
            </p:cNvGrpSpPr>
            <p:nvPr/>
          </p:nvGrpSpPr>
          <p:grpSpPr bwMode="auto">
            <a:xfrm>
              <a:off x="3696" y="2640"/>
              <a:ext cx="1152" cy="192"/>
              <a:chOff x="3120" y="1872"/>
              <a:chExt cx="1200" cy="192"/>
            </a:xfrm>
          </p:grpSpPr>
          <p:sp>
            <p:nvSpPr>
              <p:cNvPr id="56354" name="Line 251"/>
              <p:cNvSpPr>
                <a:spLocks noChangeShapeType="1"/>
              </p:cNvSpPr>
              <p:nvPr/>
            </p:nvSpPr>
            <p:spPr bwMode="auto">
              <a:xfrm>
                <a:off x="3120" y="2064"/>
                <a:ext cx="1200" cy="0"/>
              </a:xfrm>
              <a:prstGeom prst="line">
                <a:avLst/>
              </a:prstGeom>
              <a:noFill/>
              <a:ln w="12700">
                <a:solidFill>
                  <a:schemeClr val="tx1"/>
                </a:solidFill>
                <a:round/>
                <a:headEnd/>
                <a:tailEnd/>
              </a:ln>
            </p:spPr>
            <p:txBody>
              <a:bodyPr anchor="ctr">
                <a:spAutoFit/>
              </a:bodyPr>
              <a:lstStyle/>
              <a:p>
                <a:endParaRPr lang="vi-VN"/>
              </a:p>
            </p:txBody>
          </p:sp>
          <p:sp>
            <p:nvSpPr>
              <p:cNvPr id="56355" name="Line 252"/>
              <p:cNvSpPr>
                <a:spLocks noChangeShapeType="1"/>
              </p:cNvSpPr>
              <p:nvPr/>
            </p:nvSpPr>
            <p:spPr bwMode="auto">
              <a:xfrm>
                <a:off x="3120" y="1872"/>
                <a:ext cx="1200" cy="0"/>
              </a:xfrm>
              <a:prstGeom prst="line">
                <a:avLst/>
              </a:prstGeom>
              <a:noFill/>
              <a:ln w="12700">
                <a:solidFill>
                  <a:schemeClr val="tx1"/>
                </a:solidFill>
                <a:round/>
                <a:headEnd/>
                <a:tailEnd/>
              </a:ln>
            </p:spPr>
            <p:txBody>
              <a:bodyPr anchor="ctr">
                <a:spAutoFit/>
              </a:bodyPr>
              <a:lstStyle/>
              <a:p>
                <a:endParaRPr lang="vi-VN"/>
              </a:p>
            </p:txBody>
          </p:sp>
        </p:grpSp>
        <p:sp>
          <p:nvSpPr>
            <p:cNvPr id="56338" name="Line 253"/>
            <p:cNvSpPr>
              <a:spLocks noChangeShapeType="1"/>
            </p:cNvSpPr>
            <p:nvPr/>
          </p:nvSpPr>
          <p:spPr bwMode="auto">
            <a:xfrm>
              <a:off x="3696" y="3264"/>
              <a:ext cx="1152" cy="0"/>
            </a:xfrm>
            <a:prstGeom prst="line">
              <a:avLst/>
            </a:prstGeom>
            <a:noFill/>
            <a:ln w="12700">
              <a:solidFill>
                <a:schemeClr val="tx1"/>
              </a:solidFill>
              <a:round/>
              <a:headEnd/>
              <a:tailEnd/>
            </a:ln>
          </p:spPr>
          <p:txBody>
            <a:bodyPr anchor="ctr">
              <a:spAutoFit/>
            </a:bodyPr>
            <a:lstStyle/>
            <a:p>
              <a:endParaRPr lang="vi-VN"/>
            </a:p>
          </p:txBody>
        </p:sp>
        <p:sp>
          <p:nvSpPr>
            <p:cNvPr id="56339" name="Text Box 254"/>
            <p:cNvSpPr txBox="1">
              <a:spLocks noChangeArrowheads="1"/>
            </p:cNvSpPr>
            <p:nvPr/>
          </p:nvSpPr>
          <p:spPr bwMode="auto">
            <a:xfrm>
              <a:off x="3984" y="28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56340" name="Text Box 255"/>
            <p:cNvSpPr txBox="1">
              <a:spLocks noChangeArrowheads="1"/>
            </p:cNvSpPr>
            <p:nvPr/>
          </p:nvSpPr>
          <p:spPr bwMode="auto">
            <a:xfrm>
              <a:off x="4272" y="2640"/>
              <a:ext cx="288" cy="192"/>
            </a:xfrm>
            <a:prstGeom prst="rect">
              <a:avLst/>
            </a:prstGeom>
            <a:noFill/>
            <a:ln w="12700" algn="ctr">
              <a:noFill/>
              <a:miter lim="800000"/>
              <a:headEnd/>
              <a:tailEnd/>
            </a:ln>
          </p:spPr>
          <p:txBody>
            <a:bodyPr>
              <a:spAutoFit/>
            </a:bodyPr>
            <a:lstStyle/>
            <a:p>
              <a:r>
                <a:rPr lang="en-US" sz="1400"/>
                <a:t>C</a:t>
              </a:r>
            </a:p>
          </p:txBody>
        </p:sp>
        <p:sp>
          <p:nvSpPr>
            <p:cNvPr id="56341" name="Text Box 256"/>
            <p:cNvSpPr txBox="1">
              <a:spLocks noChangeArrowheads="1"/>
            </p:cNvSpPr>
            <p:nvPr/>
          </p:nvSpPr>
          <p:spPr bwMode="auto">
            <a:xfrm>
              <a:off x="4272" y="2880"/>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56342" name="Text Box 257"/>
            <p:cNvSpPr txBox="1">
              <a:spLocks noChangeArrowheads="1"/>
            </p:cNvSpPr>
            <p:nvPr/>
          </p:nvSpPr>
          <p:spPr bwMode="auto">
            <a:xfrm>
              <a:off x="3696" y="3072"/>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56343" name="Text Box 258"/>
            <p:cNvSpPr txBox="1">
              <a:spLocks noChangeArrowheads="1"/>
            </p:cNvSpPr>
            <p:nvPr/>
          </p:nvSpPr>
          <p:spPr bwMode="auto">
            <a:xfrm>
              <a:off x="3984" y="3072"/>
              <a:ext cx="288" cy="192"/>
            </a:xfrm>
            <a:prstGeom prst="rect">
              <a:avLst/>
            </a:prstGeom>
            <a:noFill/>
            <a:ln w="12700" algn="ctr">
              <a:noFill/>
              <a:miter lim="800000"/>
              <a:headEnd/>
              <a:tailEnd/>
            </a:ln>
          </p:spPr>
          <p:txBody>
            <a:bodyPr>
              <a:spAutoFit/>
            </a:bodyPr>
            <a:lstStyle/>
            <a:p>
              <a:r>
                <a:rPr lang="en-US" sz="1400">
                  <a:sym typeface="Symbol" pitchFamily="18" charset="2"/>
                </a:rPr>
                <a:t>5</a:t>
              </a:r>
            </a:p>
          </p:txBody>
        </p:sp>
        <p:sp>
          <p:nvSpPr>
            <p:cNvPr id="56344" name="Text Box 259"/>
            <p:cNvSpPr txBox="1">
              <a:spLocks noChangeArrowheads="1"/>
            </p:cNvSpPr>
            <p:nvPr/>
          </p:nvSpPr>
          <p:spPr bwMode="auto">
            <a:xfrm>
              <a:off x="4272" y="3072"/>
              <a:ext cx="288" cy="192"/>
            </a:xfrm>
            <a:prstGeom prst="rect">
              <a:avLst/>
            </a:prstGeom>
            <a:noFill/>
            <a:ln w="12700" algn="ctr">
              <a:noFill/>
              <a:miter lim="800000"/>
              <a:headEnd/>
              <a:tailEnd/>
            </a:ln>
          </p:spPr>
          <p:txBody>
            <a:bodyPr>
              <a:spAutoFit/>
            </a:bodyPr>
            <a:lstStyle/>
            <a:p>
              <a:r>
                <a:rPr lang="en-US" sz="1400">
                  <a:sym typeface="Symbol" pitchFamily="18" charset="2"/>
                </a:rPr>
                <a:t>6</a:t>
              </a:r>
            </a:p>
          </p:txBody>
        </p:sp>
        <p:sp>
          <p:nvSpPr>
            <p:cNvPr id="56345" name="Text Box 262"/>
            <p:cNvSpPr txBox="1">
              <a:spLocks noChangeArrowheads="1"/>
            </p:cNvSpPr>
            <p:nvPr/>
          </p:nvSpPr>
          <p:spPr bwMode="auto">
            <a:xfrm>
              <a:off x="4560" y="2640"/>
              <a:ext cx="288" cy="192"/>
            </a:xfrm>
            <a:prstGeom prst="rect">
              <a:avLst/>
            </a:prstGeom>
            <a:noFill/>
            <a:ln w="12700" algn="ctr">
              <a:noFill/>
              <a:miter lim="800000"/>
              <a:headEnd/>
              <a:tailEnd/>
            </a:ln>
          </p:spPr>
          <p:txBody>
            <a:bodyPr>
              <a:spAutoFit/>
            </a:bodyPr>
            <a:lstStyle/>
            <a:p>
              <a:r>
                <a:rPr lang="en-US" sz="1400"/>
                <a:t>D</a:t>
              </a:r>
            </a:p>
          </p:txBody>
        </p:sp>
        <p:sp>
          <p:nvSpPr>
            <p:cNvPr id="56346" name="Text Box 263"/>
            <p:cNvSpPr txBox="1">
              <a:spLocks noChangeArrowheads="1"/>
            </p:cNvSpPr>
            <p:nvPr/>
          </p:nvSpPr>
          <p:spPr bwMode="auto">
            <a:xfrm>
              <a:off x="4560" y="28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56347" name="Text Box 265"/>
            <p:cNvSpPr txBox="1">
              <a:spLocks noChangeArrowheads="1"/>
            </p:cNvSpPr>
            <p:nvPr/>
          </p:nvSpPr>
          <p:spPr bwMode="auto">
            <a:xfrm>
              <a:off x="4560" y="3072"/>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nvGrpSpPr>
            <p:cNvPr id="56348" name="Group 267"/>
            <p:cNvGrpSpPr>
              <a:grpSpLocks/>
            </p:cNvGrpSpPr>
            <p:nvPr/>
          </p:nvGrpSpPr>
          <p:grpSpPr bwMode="auto">
            <a:xfrm>
              <a:off x="3696" y="2640"/>
              <a:ext cx="864" cy="624"/>
              <a:chOff x="1968" y="1248"/>
              <a:chExt cx="864" cy="672"/>
            </a:xfrm>
          </p:grpSpPr>
          <p:sp>
            <p:nvSpPr>
              <p:cNvPr id="56350" name="Line 268"/>
              <p:cNvSpPr>
                <a:spLocks noChangeShapeType="1"/>
              </p:cNvSpPr>
              <p:nvPr/>
            </p:nvSpPr>
            <p:spPr bwMode="auto">
              <a:xfrm>
                <a:off x="2256"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51" name="Line 269"/>
              <p:cNvSpPr>
                <a:spLocks noChangeShapeType="1"/>
              </p:cNvSpPr>
              <p:nvPr/>
            </p:nvSpPr>
            <p:spPr bwMode="auto">
              <a:xfrm>
                <a:off x="1968"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52" name="Line 270"/>
              <p:cNvSpPr>
                <a:spLocks noChangeShapeType="1"/>
              </p:cNvSpPr>
              <p:nvPr/>
            </p:nvSpPr>
            <p:spPr bwMode="auto">
              <a:xfrm>
                <a:off x="2544" y="1248"/>
                <a:ext cx="0" cy="672"/>
              </a:xfrm>
              <a:prstGeom prst="line">
                <a:avLst/>
              </a:prstGeom>
              <a:noFill/>
              <a:ln w="12700">
                <a:solidFill>
                  <a:schemeClr val="tx1"/>
                </a:solidFill>
                <a:round/>
                <a:headEnd/>
                <a:tailEnd/>
              </a:ln>
            </p:spPr>
            <p:txBody>
              <a:bodyPr wrap="none" anchor="ctr">
                <a:spAutoFit/>
              </a:bodyPr>
              <a:lstStyle/>
              <a:p>
                <a:endParaRPr lang="vi-VN"/>
              </a:p>
            </p:txBody>
          </p:sp>
          <p:sp>
            <p:nvSpPr>
              <p:cNvPr id="56353" name="Line 271"/>
              <p:cNvSpPr>
                <a:spLocks noChangeShapeType="1"/>
              </p:cNvSpPr>
              <p:nvPr/>
            </p:nvSpPr>
            <p:spPr bwMode="auto">
              <a:xfrm>
                <a:off x="2832" y="1248"/>
                <a:ext cx="0" cy="672"/>
              </a:xfrm>
              <a:prstGeom prst="line">
                <a:avLst/>
              </a:prstGeom>
              <a:noFill/>
              <a:ln w="12700">
                <a:solidFill>
                  <a:schemeClr val="tx1"/>
                </a:solidFill>
                <a:round/>
                <a:headEnd/>
                <a:tailEnd/>
              </a:ln>
            </p:spPr>
            <p:txBody>
              <a:bodyPr wrap="none" anchor="ctr">
                <a:spAutoFit/>
              </a:bodyPr>
              <a:lstStyle/>
              <a:p>
                <a:endParaRPr lang="vi-VN"/>
              </a:p>
            </p:txBody>
          </p:sp>
        </p:grpSp>
        <p:sp>
          <p:nvSpPr>
            <p:cNvPr id="56349" name="Line 272"/>
            <p:cNvSpPr>
              <a:spLocks noChangeShapeType="1"/>
            </p:cNvSpPr>
            <p:nvPr/>
          </p:nvSpPr>
          <p:spPr bwMode="auto">
            <a:xfrm>
              <a:off x="4848" y="2640"/>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105" name="Footer Placeholder 104"/>
          <p:cNvSpPr>
            <a:spLocks noGrp="1"/>
          </p:cNvSpPr>
          <p:nvPr>
            <p:ph type="ftr" sz="quarter" idx="11"/>
          </p:nvPr>
        </p:nvSpPr>
        <p:spPr/>
        <p:txBody>
          <a:bodyPr/>
          <a:lstStyle/>
          <a:p>
            <a:pPr>
              <a:defRPr/>
            </a:pPr>
            <a:r>
              <a:rPr lang="en-US" altLang="en-US"/>
              <a:t>Khoa CNTT</a:t>
            </a:r>
          </a:p>
        </p:txBody>
      </p:sp>
      <p:grpSp>
        <p:nvGrpSpPr>
          <p:cNvPr id="108" name="Group 86"/>
          <p:cNvGrpSpPr/>
          <p:nvPr/>
        </p:nvGrpSpPr>
        <p:grpSpPr>
          <a:xfrm>
            <a:off x="0" y="152400"/>
            <a:ext cx="9144000" cy="533399"/>
            <a:chOff x="0" y="152400"/>
            <a:chExt cx="9144000" cy="533399"/>
          </a:xfrm>
        </p:grpSpPr>
        <p:pic>
          <p:nvPicPr>
            <p:cNvPr id="10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0" name="TextBox 10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1" name="TextBox 1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609600"/>
            <a:ext cx="8534400" cy="620712"/>
          </a:xfrm>
        </p:spPr>
        <p:txBody>
          <a:bodyPr/>
          <a:lstStyle/>
          <a:p>
            <a:r>
              <a:rPr lang="en-US" sz="2400" i="1"/>
              <a:t>Ví dụ 14 (bài tập)</a:t>
            </a:r>
          </a:p>
        </p:txBody>
      </p:sp>
      <p:sp>
        <p:nvSpPr>
          <p:cNvPr id="57347" name="Rectangle 3"/>
          <p:cNvSpPr>
            <a:spLocks noGrp="1" noChangeArrowheads="1"/>
          </p:cNvSpPr>
          <p:nvPr>
            <p:ph idx="1"/>
          </p:nvPr>
        </p:nvSpPr>
        <p:spPr>
          <a:xfrm>
            <a:off x="457200" y="1295400"/>
            <a:ext cx="8229600" cy="4835525"/>
          </a:xfrm>
        </p:spPr>
        <p:txBody>
          <a:bodyPr/>
          <a:lstStyle/>
          <a:p>
            <a:r>
              <a:rPr lang="en-US"/>
              <a:t>Hãy cho biết (Manv,Honv,Tennv,Phg, Luong) nhân viên có lương cao hơn lương của nv tên là ‘Tùng’</a:t>
            </a:r>
          </a:p>
          <a:p>
            <a:pPr lvl="1"/>
            <a:r>
              <a:rPr lang="en-US"/>
              <a:t>Quan hệ: NHANVIEN(Manv,Honv,Tennv,Phg, Luong)</a:t>
            </a:r>
          </a:p>
          <a:p>
            <a:pPr lvl="1"/>
            <a:r>
              <a:rPr lang="en-US"/>
              <a:t>Thuộc tính: LUONG</a:t>
            </a:r>
          </a:p>
        </p:txBody>
      </p:sp>
      <p:sp>
        <p:nvSpPr>
          <p:cNvPr id="10" name="Date Placeholder 3"/>
          <p:cNvSpPr>
            <a:spLocks noGrp="1"/>
          </p:cNvSpPr>
          <p:nvPr>
            <p:ph type="dt" sz="quarter" idx="10"/>
          </p:nvPr>
        </p:nvSpPr>
        <p:spPr/>
        <p:txBody>
          <a:bodyPr/>
          <a:lstStyle/>
          <a:p>
            <a:pPr>
              <a:defRPr/>
            </a:pPr>
            <a:fld id="{3F186405-515D-4CEA-9A98-2AEC91F734DC}"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6F93DE9E-75D7-44CA-BC17-678EF3693F9C}" type="slidenum">
              <a:rPr lang="en-US" altLang="en-US"/>
              <a:pPr>
                <a:defRPr/>
              </a:pPr>
              <a:t>68</a:t>
            </a:fld>
            <a:endParaRPr lang="en-US" altLang="en-US"/>
          </a:p>
        </p:txBody>
      </p:sp>
      <p:sp>
        <p:nvSpPr>
          <p:cNvPr id="484364" name="Text Box 12"/>
          <p:cNvSpPr txBox="1">
            <a:spLocks noChangeArrowheads="1"/>
          </p:cNvSpPr>
          <p:nvPr/>
        </p:nvSpPr>
        <p:spPr bwMode="auto">
          <a:xfrm>
            <a:off x="1676400" y="3886200"/>
            <a:ext cx="5867400" cy="457200"/>
          </a:xfrm>
          <a:prstGeom prst="rect">
            <a:avLst/>
          </a:prstGeom>
          <a:noFill/>
          <a:ln w="12700" algn="ctr">
            <a:noFill/>
            <a:miter lim="800000"/>
            <a:headEnd/>
            <a:tailEnd/>
          </a:ln>
        </p:spPr>
        <p:txBody>
          <a:bodyPr>
            <a:spAutoFit/>
          </a:bodyPr>
          <a:lstStyle/>
          <a:p>
            <a:pPr algn="l"/>
            <a:r>
              <a:rPr lang="en-US" sz="1600">
                <a:solidFill>
                  <a:srgbClr val="FF3300"/>
                </a:solidFill>
                <a:sym typeface="Symbol" pitchFamily="18" charset="2"/>
              </a:rPr>
              <a:t>R (L_TUNG)  </a:t>
            </a:r>
            <a:r>
              <a:rPr lang="en-US" sz="2400">
                <a:solidFill>
                  <a:srgbClr val="FF3300"/>
                </a:solidFill>
                <a:sym typeface="Symbol" pitchFamily="18" charset="2"/>
              </a:rPr>
              <a:t></a:t>
            </a:r>
            <a:r>
              <a:rPr lang="en-US" baseline="-25000">
                <a:solidFill>
                  <a:srgbClr val="FF3300"/>
                </a:solidFill>
                <a:sym typeface="Symbol" pitchFamily="18" charset="2"/>
              </a:rPr>
              <a:t>Luong</a:t>
            </a:r>
            <a:r>
              <a:rPr lang="en-US" sz="1600">
                <a:solidFill>
                  <a:srgbClr val="FF3300"/>
                </a:solidFill>
                <a:sym typeface="Symbol" pitchFamily="18" charset="2"/>
              </a:rPr>
              <a:t>(</a:t>
            </a:r>
            <a:r>
              <a:rPr lang="en-US" sz="2400">
                <a:solidFill>
                  <a:srgbClr val="FF3300"/>
                </a:solidFill>
                <a:sym typeface="Symbol" pitchFamily="18" charset="2"/>
              </a:rPr>
              <a:t></a:t>
            </a:r>
            <a:r>
              <a:rPr lang="en-US" sz="1600" baseline="-25000">
                <a:solidFill>
                  <a:srgbClr val="FF3300"/>
                </a:solidFill>
                <a:sym typeface="Symbol" pitchFamily="18" charset="2"/>
              </a:rPr>
              <a:t>Tennv=‘Tung’</a:t>
            </a:r>
            <a:r>
              <a:rPr lang="en-US" sz="1600">
                <a:solidFill>
                  <a:srgbClr val="FF3300"/>
                </a:solidFill>
                <a:sym typeface="Symbol" pitchFamily="18" charset="2"/>
              </a:rPr>
              <a:t> (NHANVIEN))</a:t>
            </a:r>
          </a:p>
        </p:txBody>
      </p:sp>
      <p:grpSp>
        <p:nvGrpSpPr>
          <p:cNvPr id="2" name="Group 17"/>
          <p:cNvGrpSpPr>
            <a:grpSpLocks/>
          </p:cNvGrpSpPr>
          <p:nvPr/>
        </p:nvGrpSpPr>
        <p:grpSpPr bwMode="auto">
          <a:xfrm>
            <a:off x="1600200" y="5105400"/>
            <a:ext cx="6477000" cy="584202"/>
            <a:chOff x="1152" y="2880"/>
            <a:chExt cx="4080" cy="368"/>
          </a:xfrm>
        </p:grpSpPr>
        <p:sp>
          <p:nvSpPr>
            <p:cNvPr id="57354" name="Text Box 14"/>
            <p:cNvSpPr txBox="1">
              <a:spLocks noChangeArrowheads="1"/>
            </p:cNvSpPr>
            <p:nvPr/>
          </p:nvSpPr>
          <p:spPr bwMode="auto">
            <a:xfrm>
              <a:off x="1152" y="2880"/>
              <a:ext cx="4080" cy="368"/>
            </a:xfrm>
            <a:prstGeom prst="rect">
              <a:avLst/>
            </a:prstGeom>
            <a:noFill/>
            <a:ln w="12700" algn="ctr">
              <a:noFill/>
              <a:miter lim="800000"/>
              <a:headEnd/>
              <a:tailEnd/>
            </a:ln>
          </p:spPr>
          <p:txBody>
            <a:bodyPr>
              <a:spAutoFit/>
            </a:bodyPr>
            <a:lstStyle/>
            <a:p>
              <a:pPr algn="l"/>
              <a:r>
                <a:rPr lang="en-US" sz="1600">
                  <a:solidFill>
                    <a:srgbClr val="FF3300"/>
                  </a:solidFill>
                  <a:sym typeface="Symbol" pitchFamily="18" charset="2"/>
                </a:rPr>
                <a:t>KQ </a:t>
              </a:r>
              <a:r>
                <a:rPr lang="en-US">
                  <a:solidFill>
                    <a:srgbClr val="FF3300"/>
                  </a:solidFill>
                  <a:sym typeface="Symbol" pitchFamily="18" charset="2"/>
                </a:rPr>
                <a:t> </a:t>
              </a:r>
              <a:r>
                <a:rPr lang="en-US" sz="3200">
                  <a:solidFill>
                    <a:srgbClr val="FF3300"/>
                  </a:solidFill>
                  <a:sym typeface="Symbol" pitchFamily="18" charset="2"/>
                </a:rPr>
                <a:t></a:t>
              </a:r>
              <a:r>
                <a:rPr lang="en-US" baseline="-25000">
                  <a:solidFill>
                    <a:srgbClr val="FF3300"/>
                  </a:solidFill>
                  <a:sym typeface="Symbol" pitchFamily="18" charset="2"/>
                </a:rPr>
                <a:t>Manv,Honv,Tennv,Phg,luong</a:t>
              </a:r>
              <a:r>
                <a:rPr lang="en-US">
                  <a:solidFill>
                    <a:srgbClr val="FF3300"/>
                  </a:solidFill>
                  <a:sym typeface="Symbol" pitchFamily="18" charset="2"/>
                </a:rPr>
                <a:t>(</a:t>
              </a:r>
              <a:r>
                <a:rPr lang="en-US" sz="1600">
                  <a:solidFill>
                    <a:srgbClr val="FF3300"/>
                  </a:solidFill>
                  <a:sym typeface="Symbol" pitchFamily="18" charset="2"/>
                </a:rPr>
                <a:t>NHANVIEN      </a:t>
              </a:r>
              <a:r>
                <a:rPr lang="en-US" sz="1600" baseline="-25000">
                  <a:solidFill>
                    <a:srgbClr val="FF3300"/>
                  </a:solidFill>
                  <a:sym typeface="Symbol" pitchFamily="18" charset="2"/>
                </a:rPr>
                <a:t>Luong&gt;L_TUNG</a:t>
              </a:r>
              <a:r>
                <a:rPr lang="en-US" sz="1600">
                  <a:solidFill>
                    <a:srgbClr val="FF3300"/>
                  </a:solidFill>
                  <a:sym typeface="Symbol" pitchFamily="18" charset="2"/>
                </a:rPr>
                <a:t> R)</a:t>
              </a:r>
            </a:p>
          </p:txBody>
        </p:sp>
        <p:sp>
          <p:nvSpPr>
            <p:cNvPr id="57355" name="AutoShape 15"/>
            <p:cNvSpPr>
              <a:spLocks noChangeArrowheads="1"/>
            </p:cNvSpPr>
            <p:nvPr/>
          </p:nvSpPr>
          <p:spPr bwMode="auto">
            <a:xfrm rot="16200000">
              <a:off x="3681" y="3039"/>
              <a:ext cx="69" cy="134"/>
            </a:xfrm>
            <a:prstGeom prst="flowChartCollate">
              <a:avLst/>
            </a:prstGeom>
            <a:noFill/>
            <a:ln w="12700">
              <a:solidFill>
                <a:srgbClr val="FF3300"/>
              </a:solidFill>
              <a:miter lim="800000"/>
              <a:headEnd/>
              <a:tailEnd/>
            </a:ln>
          </p:spPr>
          <p:txBody>
            <a:bodyPr anchor="ctr">
              <a:spAutoFit/>
            </a:bodyPr>
            <a:lstStyle/>
            <a:p>
              <a:endParaRPr lang="vi-VN"/>
            </a:p>
          </p:txBody>
        </p:sp>
      </p:grpSp>
      <p:sp>
        <p:nvSpPr>
          <p:cNvPr id="484370" name="Text Box 18"/>
          <p:cNvSpPr txBox="1">
            <a:spLocks noChangeArrowheads="1"/>
          </p:cNvSpPr>
          <p:nvPr/>
        </p:nvSpPr>
        <p:spPr bwMode="auto">
          <a:xfrm>
            <a:off x="990600" y="3276600"/>
            <a:ext cx="2829301" cy="338554"/>
          </a:xfrm>
          <a:prstGeom prst="rect">
            <a:avLst/>
          </a:prstGeom>
          <a:noFill/>
          <a:ln w="12700" algn="ctr">
            <a:noFill/>
            <a:miter lim="800000"/>
            <a:headEnd/>
            <a:tailEnd/>
          </a:ln>
        </p:spPr>
        <p:txBody>
          <a:bodyPr wrap="none">
            <a:spAutoFit/>
          </a:bodyPr>
          <a:lstStyle/>
          <a:p>
            <a:r>
              <a:rPr lang="en-US" sz="1600" dirty="0"/>
              <a:t>B1: Chọn ra lương của ‘Tùng’</a:t>
            </a:r>
          </a:p>
        </p:txBody>
      </p:sp>
      <p:sp>
        <p:nvSpPr>
          <p:cNvPr id="484371" name="Text Box 19"/>
          <p:cNvSpPr txBox="1">
            <a:spLocks noChangeArrowheads="1"/>
          </p:cNvSpPr>
          <p:nvPr/>
        </p:nvSpPr>
        <p:spPr bwMode="auto">
          <a:xfrm>
            <a:off x="988488" y="4572000"/>
            <a:ext cx="4650312" cy="338554"/>
          </a:xfrm>
          <a:prstGeom prst="rect">
            <a:avLst/>
          </a:prstGeom>
          <a:noFill/>
          <a:ln w="12700" algn="ctr">
            <a:noFill/>
            <a:miter lim="800000"/>
            <a:headEnd/>
            <a:tailEnd/>
          </a:ln>
        </p:spPr>
        <p:txBody>
          <a:bodyPr wrap="none">
            <a:spAutoFit/>
          </a:bodyPr>
          <a:lstStyle/>
          <a:p>
            <a:r>
              <a:rPr lang="en-US" sz="1600" dirty="0"/>
              <a:t>B2: Lấy ra những bộ có lương &gt;lương của ‘Tùng”</a:t>
            </a:r>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70"/>
                                        </p:tgtEl>
                                        <p:attrNameLst>
                                          <p:attrName>style.visibility</p:attrName>
                                        </p:attrNameLst>
                                      </p:cBhvr>
                                      <p:to>
                                        <p:strVal val="visible"/>
                                      </p:to>
                                    </p:set>
                                    <p:animEffect transition="in" filter="blinds(horizontal)">
                                      <p:cBhvr>
                                        <p:cTn id="7" dur="500"/>
                                        <p:tgtEl>
                                          <p:spTgt spid="484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64"/>
                                        </p:tgtEl>
                                        <p:attrNameLst>
                                          <p:attrName>style.visibility</p:attrName>
                                        </p:attrNameLst>
                                      </p:cBhvr>
                                      <p:to>
                                        <p:strVal val="visible"/>
                                      </p:to>
                                    </p:set>
                                    <p:animEffect transition="in" filter="blinds(horizontal)">
                                      <p:cBhvr>
                                        <p:cTn id="12" dur="500"/>
                                        <p:tgtEl>
                                          <p:spTgt spid="4843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4371"/>
                                        </p:tgtEl>
                                        <p:attrNameLst>
                                          <p:attrName>style.visibility</p:attrName>
                                        </p:attrNameLst>
                                      </p:cBhvr>
                                      <p:to>
                                        <p:strVal val="visible"/>
                                      </p:to>
                                    </p:set>
                                    <p:animEffect transition="in" filter="box(in)">
                                      <p:cBhvr>
                                        <p:cTn id="17" dur="500"/>
                                        <p:tgtEl>
                                          <p:spTgt spid="48437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64" grpId="0"/>
      <p:bldP spid="484370" grpId="0"/>
      <p:bldP spid="48437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609600"/>
            <a:ext cx="8534400" cy="620712"/>
          </a:xfrm>
        </p:spPr>
        <p:txBody>
          <a:bodyPr/>
          <a:lstStyle/>
          <a:p>
            <a:r>
              <a:rPr lang="en-US" sz="2400" i="1"/>
              <a:t>Ví dụ 15 (bài tập)</a:t>
            </a:r>
          </a:p>
        </p:txBody>
      </p:sp>
      <p:sp>
        <p:nvSpPr>
          <p:cNvPr id="58371" name="Rectangle 3"/>
          <p:cNvSpPr>
            <a:spLocks noGrp="1" noChangeArrowheads="1"/>
          </p:cNvSpPr>
          <p:nvPr>
            <p:ph idx="1"/>
          </p:nvPr>
        </p:nvSpPr>
        <p:spPr>
          <a:xfrm>
            <a:off x="457200" y="1295401"/>
            <a:ext cx="8229600" cy="1981200"/>
          </a:xfrm>
        </p:spPr>
        <p:txBody>
          <a:bodyPr/>
          <a:lstStyle/>
          <a:p>
            <a:pPr>
              <a:buNone/>
            </a:pPr>
            <a:r>
              <a:rPr lang="en-US" dirty="0"/>
              <a:t>    </a:t>
            </a:r>
            <a:r>
              <a:rPr lang="en-US" dirty="0" err="1"/>
              <a:t>Liệt</a:t>
            </a:r>
            <a:r>
              <a:rPr lang="en-US" dirty="0"/>
              <a:t> </a:t>
            </a:r>
            <a:r>
              <a:rPr lang="en-US" dirty="0" err="1"/>
              <a:t>kê</a:t>
            </a:r>
            <a:r>
              <a:rPr lang="en-US" dirty="0"/>
              <a:t> </a:t>
            </a:r>
            <a:r>
              <a:rPr lang="en-US" dirty="0" err="1"/>
              <a:t>danh</a:t>
            </a:r>
            <a:r>
              <a:rPr lang="en-US" dirty="0"/>
              <a:t> </a:t>
            </a:r>
            <a:r>
              <a:rPr lang="en-US" dirty="0" err="1"/>
              <a:t>sách</a:t>
            </a:r>
            <a:r>
              <a:rPr lang="en-US" dirty="0"/>
              <a:t> </a:t>
            </a:r>
            <a:r>
              <a:rPr lang="en-US" dirty="0" err="1"/>
              <a:t>nhân</a:t>
            </a:r>
            <a:r>
              <a:rPr lang="en-US" dirty="0"/>
              <a:t> </a:t>
            </a:r>
            <a:r>
              <a:rPr lang="en-US" dirty="0" err="1"/>
              <a:t>viên</a:t>
            </a:r>
            <a:r>
              <a:rPr lang="en-US" dirty="0"/>
              <a:t>, </a:t>
            </a:r>
            <a:r>
              <a:rPr lang="en-US" dirty="0" err="1"/>
              <a:t>với</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hãy</a:t>
            </a:r>
            <a:r>
              <a:rPr lang="en-US" dirty="0"/>
              <a:t> </a:t>
            </a:r>
            <a:r>
              <a:rPr lang="en-US" dirty="0" err="1"/>
              <a:t>cho</a:t>
            </a:r>
            <a:r>
              <a:rPr lang="en-US" dirty="0"/>
              <a:t> </a:t>
            </a:r>
            <a:r>
              <a:rPr lang="en-US" dirty="0" err="1"/>
              <a:t>biết</a:t>
            </a:r>
            <a:r>
              <a:rPr lang="en-US" dirty="0"/>
              <a:t> </a:t>
            </a:r>
            <a:r>
              <a:rPr lang="en-US" dirty="0" err="1"/>
              <a:t>thông</a:t>
            </a:r>
            <a:r>
              <a:rPr lang="en-US" dirty="0"/>
              <a:t> tin </a:t>
            </a:r>
            <a:r>
              <a:rPr lang="en-US" dirty="0" err="1"/>
              <a:t>của</a:t>
            </a:r>
            <a:r>
              <a:rPr lang="en-US" dirty="0"/>
              <a:t> </a:t>
            </a:r>
            <a:r>
              <a:rPr lang="en-US" dirty="0" err="1"/>
              <a:t>phòng</a:t>
            </a:r>
            <a:r>
              <a:rPr lang="en-US" dirty="0"/>
              <a:t> ban </a:t>
            </a:r>
            <a:r>
              <a:rPr lang="en-US" dirty="0" err="1"/>
              <a:t>mà</a:t>
            </a:r>
            <a:r>
              <a:rPr lang="en-US" dirty="0"/>
              <a:t> </a:t>
            </a:r>
            <a:r>
              <a:rPr lang="en-US" dirty="0" err="1"/>
              <a:t>họ</a:t>
            </a:r>
            <a:r>
              <a:rPr lang="en-US" dirty="0"/>
              <a:t> </a:t>
            </a:r>
            <a:r>
              <a:rPr lang="en-US" dirty="0" err="1"/>
              <a:t>đang</a:t>
            </a:r>
            <a:r>
              <a:rPr lang="en-US" dirty="0"/>
              <a:t> </a:t>
            </a:r>
            <a:r>
              <a:rPr lang="en-US" dirty="0" err="1"/>
              <a:t>làm</a:t>
            </a:r>
            <a:r>
              <a:rPr lang="en-US" dirty="0"/>
              <a:t> </a:t>
            </a:r>
            <a:r>
              <a:rPr lang="en-US" dirty="0" err="1"/>
              <a:t>việc</a:t>
            </a:r>
            <a:endParaRPr lang="en-US" dirty="0"/>
          </a:p>
          <a:p>
            <a:pPr lvl="1">
              <a:buFont typeface="Courier New" pitchFamily="49" charset="0"/>
              <a:buChar char="o"/>
            </a:pPr>
            <a:r>
              <a:rPr lang="en-US" dirty="0"/>
              <a:t>NHANVIEN(</a:t>
            </a:r>
            <a:r>
              <a:rPr lang="en-US" dirty="0" err="1"/>
              <a:t>Manv</a:t>
            </a:r>
            <a:r>
              <a:rPr lang="en-US" dirty="0"/>
              <a:t>, </a:t>
            </a:r>
            <a:r>
              <a:rPr lang="en-US" dirty="0" err="1"/>
              <a:t>Honv</a:t>
            </a:r>
            <a:r>
              <a:rPr lang="en-US" dirty="0"/>
              <a:t>, </a:t>
            </a:r>
            <a:r>
              <a:rPr lang="en-US" dirty="0" err="1"/>
              <a:t>Tennv</a:t>
            </a:r>
            <a:r>
              <a:rPr lang="en-US" dirty="0"/>
              <a:t>, </a:t>
            </a:r>
            <a:r>
              <a:rPr lang="en-US" dirty="0" err="1"/>
              <a:t>Phg</a:t>
            </a:r>
            <a:r>
              <a:rPr lang="en-US" dirty="0"/>
              <a:t>, Luong) </a:t>
            </a:r>
          </a:p>
          <a:p>
            <a:pPr lvl="1">
              <a:buFont typeface="Courier New" pitchFamily="49" charset="0"/>
              <a:buChar char="o"/>
            </a:pPr>
            <a:r>
              <a:rPr lang="en-US" dirty="0"/>
              <a:t>PHONGBAN(</a:t>
            </a:r>
            <a:r>
              <a:rPr lang="en-US" dirty="0" err="1"/>
              <a:t>MaPhg</a:t>
            </a:r>
            <a:r>
              <a:rPr lang="en-US" dirty="0"/>
              <a:t>, </a:t>
            </a:r>
            <a:r>
              <a:rPr lang="en-US" dirty="0" err="1"/>
              <a:t>TenPhg</a:t>
            </a:r>
            <a:r>
              <a:rPr lang="en-US" dirty="0"/>
              <a:t>, </a:t>
            </a:r>
            <a:r>
              <a:rPr lang="en-US" dirty="0" err="1"/>
              <a:t>TrPhg</a:t>
            </a:r>
            <a:r>
              <a:rPr lang="en-US" dirty="0"/>
              <a:t>, </a:t>
            </a:r>
            <a:r>
              <a:rPr lang="en-US" dirty="0" err="1"/>
              <a:t>Ng_Nhanchuc</a:t>
            </a:r>
            <a:r>
              <a:rPr lang="en-US" dirty="0"/>
              <a:t>)</a:t>
            </a:r>
          </a:p>
        </p:txBody>
      </p:sp>
      <p:sp>
        <p:nvSpPr>
          <p:cNvPr id="4" name="Date Placeholder 3"/>
          <p:cNvSpPr>
            <a:spLocks noGrp="1"/>
          </p:cNvSpPr>
          <p:nvPr>
            <p:ph type="dt" sz="quarter" idx="10"/>
          </p:nvPr>
        </p:nvSpPr>
        <p:spPr/>
        <p:txBody>
          <a:bodyPr/>
          <a:lstStyle/>
          <a:p>
            <a:pPr>
              <a:defRPr/>
            </a:pPr>
            <a:fld id="{F0847636-8650-4595-B4EB-47BDE8C2BD01}"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A6B38001-A048-4F2D-8CCF-9AEAB3845110}" type="slidenum">
              <a:rPr lang="en-US" altLang="en-US"/>
              <a:pPr>
                <a:defRPr/>
              </a:pPr>
              <a:t>69</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Box 12"/>
          <p:cNvSpPr txBox="1"/>
          <p:nvPr/>
        </p:nvSpPr>
        <p:spPr>
          <a:xfrm>
            <a:off x="609600" y="3429000"/>
            <a:ext cx="389851" cy="369332"/>
          </a:xfrm>
          <a:prstGeom prst="rect">
            <a:avLst/>
          </a:prstGeom>
          <a:noFill/>
        </p:spPr>
        <p:txBody>
          <a:bodyPr wrap="none" rtlCol="0">
            <a:spAutoFit/>
          </a:bodyPr>
          <a:lstStyle/>
          <a:p>
            <a:r>
              <a:rPr lang="vi-VN">
                <a:sym typeface="Wingdings"/>
              </a:rPr>
              <a:t></a:t>
            </a:r>
            <a:endParaRPr lang="vi-VN"/>
          </a:p>
        </p:txBody>
      </p:sp>
      <p:sp>
        <p:nvSpPr>
          <p:cNvPr id="15" name="TextBox 14"/>
          <p:cNvSpPr txBox="1"/>
          <p:nvPr/>
        </p:nvSpPr>
        <p:spPr>
          <a:xfrm>
            <a:off x="1120616" y="3429000"/>
            <a:ext cx="4741747" cy="707886"/>
          </a:xfrm>
          <a:prstGeom prst="rect">
            <a:avLst/>
          </a:prstGeom>
          <a:noFill/>
        </p:spPr>
        <p:txBody>
          <a:bodyPr wrap="none" rtlCol="0">
            <a:spAutoFit/>
          </a:bodyPr>
          <a:lstStyle/>
          <a:p>
            <a:r>
              <a:rPr lang="en-US" sz="4000">
                <a:sym typeface="Symbol" pitchFamily="18" charset="2"/>
              </a:rPr>
              <a:t></a:t>
            </a:r>
            <a:r>
              <a:rPr lang="en-US" sz="2000" baseline="-25000">
                <a:sym typeface="Symbol" pitchFamily="18" charset="2"/>
              </a:rPr>
              <a:t>(Manv,Honv,Tennv,MaPhg,Luong)</a:t>
            </a:r>
            <a:r>
              <a:rPr lang="en-US" sz="2400">
                <a:sym typeface="Symbol" pitchFamily="18" charset="2"/>
              </a:rPr>
              <a:t>(NHANVIEN)</a:t>
            </a:r>
            <a:endParaRPr lang="vi-VN" sz="2000"/>
          </a:p>
        </p:txBody>
      </p:sp>
      <p:sp>
        <p:nvSpPr>
          <p:cNvPr id="16" name="TextBox 15"/>
          <p:cNvSpPr txBox="1"/>
          <p:nvPr/>
        </p:nvSpPr>
        <p:spPr>
          <a:xfrm>
            <a:off x="1219200" y="4343400"/>
            <a:ext cx="4419801" cy="461665"/>
          </a:xfrm>
          <a:prstGeom prst="rect">
            <a:avLst/>
          </a:prstGeom>
          <a:noFill/>
        </p:spPr>
        <p:txBody>
          <a:bodyPr wrap="none" rtlCol="0">
            <a:spAutoFit/>
          </a:bodyPr>
          <a:lstStyle/>
          <a:p>
            <a:r>
              <a:rPr lang="en-US" sz="2400">
                <a:sym typeface="Symbol" pitchFamily="18" charset="2"/>
              </a:rPr>
              <a:t>KQ = NHANVIEN * PHONGBAN</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0"/>
            <a:ext cx="8534400" cy="620712"/>
          </a:xfrm>
        </p:spPr>
        <p:txBody>
          <a:bodyPr/>
          <a:lstStyle/>
          <a:p>
            <a:r>
              <a:rPr lang="en-US" sz="2800" b="1"/>
              <a:t>1.1. Thêm bộ mới vào quan hệ</a:t>
            </a:r>
          </a:p>
        </p:txBody>
      </p:sp>
      <p:sp>
        <p:nvSpPr>
          <p:cNvPr id="10243" name="Rectangle 3"/>
          <p:cNvSpPr>
            <a:spLocks noGrp="1" noChangeArrowheads="1"/>
          </p:cNvSpPr>
          <p:nvPr>
            <p:ph idx="1"/>
          </p:nvPr>
        </p:nvSpPr>
        <p:spPr>
          <a:xfrm>
            <a:off x="609600" y="1600200"/>
            <a:ext cx="8229600" cy="4835525"/>
          </a:xfrm>
        </p:spPr>
        <p:txBody>
          <a:bodyPr/>
          <a:lstStyle/>
          <a:p>
            <a:pPr>
              <a:buFont typeface="Wingdings" pitchFamily="2" charset="2"/>
              <a:buChar char="§"/>
            </a:pPr>
            <a:r>
              <a:rPr lang="en-US"/>
              <a:t>Được diễn đạt </a:t>
            </a:r>
          </a:p>
          <a:p>
            <a:pPr lvl="2">
              <a:buFont typeface="Courier New" pitchFamily="49" charset="0"/>
              <a:buChar char="o"/>
            </a:pPr>
            <a:r>
              <a:rPr lang="en-US"/>
              <a:t>R </a:t>
            </a:r>
            <a:r>
              <a:rPr lang="vi-VN"/>
              <a:t>: </a:t>
            </a:r>
            <a:r>
              <a:rPr lang="en-US"/>
              <a:t>tên Lược đồ quan hệ</a:t>
            </a:r>
          </a:p>
          <a:p>
            <a:pPr lvl="2">
              <a:buFont typeface="Courier New" pitchFamily="49" charset="0"/>
              <a:buChar char="o"/>
            </a:pPr>
            <a:r>
              <a:rPr lang="en-US"/>
              <a:t>t </a:t>
            </a:r>
            <a:r>
              <a:rPr lang="vi-VN"/>
              <a:t>:</a:t>
            </a:r>
            <a:r>
              <a:rPr lang="en-US"/>
              <a:t> bộ mới cần thêm vào</a:t>
            </a:r>
          </a:p>
          <a:p>
            <a:r>
              <a:rPr lang="en-US"/>
              <a:t>Ví dụ</a:t>
            </a:r>
          </a:p>
          <a:p>
            <a:pPr lvl="2">
              <a:buFont typeface="Courier New" pitchFamily="49" charset="0"/>
              <a:buChar char="o"/>
            </a:pPr>
            <a:r>
              <a:rPr lang="en-US" sz="2000">
                <a:latin typeface="Times New Roman" pitchFamily="18" charset="0"/>
                <a:cs typeface="Times New Roman" pitchFamily="18" charset="0"/>
              </a:rPr>
              <a:t>INSERT(SINHVIEN; “T5”,”Nguyen”, “Hong”, “Anh”)</a:t>
            </a:r>
          </a:p>
          <a:p>
            <a:pPr lvl="2">
              <a:buFont typeface="Courier New" pitchFamily="49" charset="0"/>
              <a:buChar char="o"/>
            </a:pPr>
            <a:r>
              <a:rPr lang="en-US" sz="2000">
                <a:latin typeface="Times New Roman" pitchFamily="18" charset="0"/>
                <a:cs typeface="Times New Roman" pitchFamily="18" charset="0"/>
              </a:rPr>
              <a:t>INSERT(SV_DIEM; “T5”, “Int1002”, 9)</a:t>
            </a:r>
          </a:p>
          <a:p>
            <a:pPr lvl="2">
              <a:buFont typeface="Courier New" pitchFamily="49" charset="0"/>
              <a:buChar char="o"/>
            </a:pPr>
            <a:r>
              <a:rPr lang="en-US" sz="2000">
                <a:latin typeface="Times New Roman" pitchFamily="18" charset="0"/>
                <a:cs typeface="Times New Roman" pitchFamily="18" charset="0"/>
              </a:rPr>
              <a:t>INSERT(SV_DIEM; “T5”, “Int1004”, 7)</a:t>
            </a:r>
          </a:p>
          <a:p>
            <a:pPr lvl="2">
              <a:buFont typeface="Courier New" pitchFamily="49" charset="0"/>
              <a:buChar char="o"/>
            </a:pPr>
            <a:r>
              <a:rPr lang="en-US" sz="2000">
                <a:latin typeface="Times New Roman" pitchFamily="18" charset="0"/>
                <a:cs typeface="Times New Roman" pitchFamily="18" charset="0"/>
              </a:rPr>
              <a:t>INSERT(SV_DIEM; “T5”,” Int1001”, 12)</a:t>
            </a:r>
          </a:p>
          <a:p>
            <a:r>
              <a:rPr lang="en-US"/>
              <a:t>Có thể vi phạm ràng buộc</a:t>
            </a:r>
          </a:p>
          <a:p>
            <a:pPr lvl="2">
              <a:buFont typeface="Courier New" pitchFamily="49" charset="0"/>
              <a:buChar char="o"/>
            </a:pPr>
            <a:r>
              <a:rPr lang="en-US"/>
              <a:t>Ràng buộc miền</a:t>
            </a:r>
          </a:p>
          <a:p>
            <a:pPr lvl="2">
              <a:buFont typeface="Courier New" pitchFamily="49" charset="0"/>
              <a:buChar char="o"/>
            </a:pPr>
            <a:r>
              <a:rPr lang="en-US"/>
              <a:t>Ràng buộc khóa</a:t>
            </a:r>
            <a:r>
              <a:rPr lang="vi-VN"/>
              <a:t>, toàn vẹn TT</a:t>
            </a:r>
            <a:endParaRPr lang="en-US"/>
          </a:p>
          <a:p>
            <a:pPr lvl="2">
              <a:buFont typeface="Courier New" pitchFamily="49" charset="0"/>
              <a:buChar char="o"/>
            </a:pPr>
            <a:r>
              <a:rPr lang="en-US"/>
              <a:t>Ràng buộc tham chiếu</a:t>
            </a:r>
          </a:p>
          <a:p>
            <a:pPr>
              <a:buNone/>
            </a:pPr>
            <a:endParaRPr lang="en-US"/>
          </a:p>
        </p:txBody>
      </p:sp>
      <p:sp>
        <p:nvSpPr>
          <p:cNvPr id="6" name="Date Placeholder 3"/>
          <p:cNvSpPr>
            <a:spLocks noGrp="1"/>
          </p:cNvSpPr>
          <p:nvPr>
            <p:ph type="dt" sz="quarter" idx="10"/>
          </p:nvPr>
        </p:nvSpPr>
        <p:spPr/>
        <p:txBody>
          <a:bodyPr/>
          <a:lstStyle/>
          <a:p>
            <a:pPr>
              <a:defRPr/>
            </a:pPr>
            <a:fld id="{EB13A5D5-3B21-4273-AB68-B698E87DA5B9}" type="datetime12">
              <a:rPr lang="vi-VN" altLang="en-US" smtClean="0"/>
              <a:pPr>
                <a:defRPr/>
              </a:pPr>
              <a:t>07:10</a:t>
            </a:fld>
            <a:endParaRPr lang="en-US" altLang="en-US"/>
          </a:p>
        </p:txBody>
      </p:sp>
      <p:sp>
        <p:nvSpPr>
          <p:cNvPr id="8" name="Slide Number Placeholder 5"/>
          <p:cNvSpPr>
            <a:spLocks noGrp="1"/>
          </p:cNvSpPr>
          <p:nvPr>
            <p:ph type="sldNum" sz="quarter" idx="12"/>
          </p:nvPr>
        </p:nvSpPr>
        <p:spPr/>
        <p:txBody>
          <a:bodyPr/>
          <a:lstStyle/>
          <a:p>
            <a:pPr>
              <a:defRPr/>
            </a:pPr>
            <a:fld id="{2921A8E6-30D2-4DE0-AF0A-0F01B2C3DDFB}" type="slidenum">
              <a:rPr lang="en-US" altLang="en-US"/>
              <a:pPr>
                <a:defRPr/>
              </a:pPr>
              <a:t>7</a:t>
            </a:fld>
            <a:endParaRPr lang="en-US" altLang="en-US"/>
          </a:p>
        </p:txBody>
      </p:sp>
      <p:sp>
        <p:nvSpPr>
          <p:cNvPr id="10246" name="Text Box 4"/>
          <p:cNvSpPr txBox="1">
            <a:spLocks noChangeArrowheads="1"/>
          </p:cNvSpPr>
          <p:nvPr/>
        </p:nvSpPr>
        <p:spPr bwMode="auto">
          <a:xfrm>
            <a:off x="3429000" y="1612005"/>
            <a:ext cx="4343400" cy="430887"/>
          </a:xfrm>
          <a:prstGeom prst="rect">
            <a:avLst/>
          </a:prstGeom>
          <a:noFill/>
          <a:ln w="12700" algn="ctr">
            <a:noFill/>
            <a:miter lim="800000"/>
            <a:headEnd/>
            <a:tailEnd/>
          </a:ln>
        </p:spPr>
        <p:txBody>
          <a:bodyPr>
            <a:spAutoFit/>
          </a:bodyPr>
          <a:lstStyle/>
          <a:p>
            <a:pPr algn="l"/>
            <a:r>
              <a:rPr lang="en-US" sz="2200" b="1">
                <a:sym typeface="Symbol" pitchFamily="18" charset="2"/>
              </a:rPr>
              <a:t>INSERT(R; t)</a:t>
            </a:r>
            <a:endParaRPr lang="en-US" sz="2200" b="1" baseline="-25000">
              <a:sym typeface="Symbol" pitchFamily="18" charset="2"/>
            </a:endParaRPr>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9"/>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4" name="Right Arrow 13"/>
          <p:cNvSpPr/>
          <p:nvPr/>
        </p:nvSpPr>
        <p:spPr>
          <a:xfrm>
            <a:off x="5257800" y="5334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Xử lý</a:t>
            </a:r>
            <a:endParaRPr lang="vi-VN">
              <a:solidFill>
                <a:schemeClr val="tx1"/>
              </a:solidFill>
            </a:endParaRPr>
          </a:p>
        </p:txBody>
      </p:sp>
      <p:sp>
        <p:nvSpPr>
          <p:cNvPr id="15" name="Rectangle 14"/>
          <p:cNvSpPr/>
          <p:nvPr/>
        </p:nvSpPr>
        <p:spPr>
          <a:xfrm>
            <a:off x="6553200" y="5257800"/>
            <a:ext cx="1143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chemeClr val="tx2"/>
                </a:solidFill>
              </a:rPr>
              <a:t>Loại bỏ</a:t>
            </a:r>
            <a:endParaRPr lang="vi-VN">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9" end="9"/>
                                            </p:txEl>
                                          </p:spTgt>
                                        </p:tgtEl>
                                        <p:attrNameLst>
                                          <p:attrName>style.visibility</p:attrName>
                                        </p:attrNameLst>
                                      </p:cBhvr>
                                      <p:to>
                                        <p:strVal val="visible"/>
                                      </p:to>
                                    </p:set>
                                    <p:anim calcmode="lin" valueType="num">
                                      <p:cBhvr additive="base">
                                        <p:cTn id="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0" end="10"/>
                                            </p:txEl>
                                          </p:spTgt>
                                        </p:tgtEl>
                                        <p:attrNameLst>
                                          <p:attrName>style.visibility</p:attrName>
                                        </p:attrNameLst>
                                      </p:cBhvr>
                                      <p:to>
                                        <p:strVal val="visible"/>
                                      </p:to>
                                    </p:set>
                                    <p:anim calcmode="lin" valueType="num">
                                      <p:cBhvr additive="base">
                                        <p:cTn id="11" dur="5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11" end="11"/>
                                            </p:txEl>
                                          </p:spTgt>
                                        </p:tgtEl>
                                        <p:attrNameLst>
                                          <p:attrName>style.visibility</p:attrName>
                                        </p:attrNameLst>
                                      </p:cBhvr>
                                      <p:to>
                                        <p:strVal val="visible"/>
                                      </p:to>
                                    </p:set>
                                    <p:anim calcmode="lin" valueType="num">
                                      <p:cBhvr additive="base">
                                        <p:cTn id="15" dur="5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9600" y="609600"/>
            <a:ext cx="8534400" cy="620712"/>
          </a:xfrm>
        </p:spPr>
        <p:txBody>
          <a:bodyPr/>
          <a:lstStyle/>
          <a:p>
            <a:r>
              <a:rPr lang="en-US" sz="2400" i="1"/>
              <a:t>Ví dụ 16(Bài tập)</a:t>
            </a:r>
          </a:p>
        </p:txBody>
      </p:sp>
      <p:sp>
        <p:nvSpPr>
          <p:cNvPr id="59395" name="Rectangle 3"/>
          <p:cNvSpPr>
            <a:spLocks noGrp="1" noChangeArrowheads="1"/>
          </p:cNvSpPr>
          <p:nvPr>
            <p:ph idx="1"/>
          </p:nvPr>
        </p:nvSpPr>
        <p:spPr>
          <a:xfrm>
            <a:off x="457200" y="1295401"/>
            <a:ext cx="8229600" cy="2209800"/>
          </a:xfrm>
        </p:spPr>
        <p:txBody>
          <a:bodyPr/>
          <a:lstStyle/>
          <a:p>
            <a:r>
              <a:rPr lang="en-US"/>
              <a:t>Với mỗi phòng ban hãy cho biết các địa điểm của phòng ban đó (</a:t>
            </a:r>
            <a:r>
              <a:rPr lang="en-US" i="1"/>
              <a:t>M</a:t>
            </a:r>
            <a:r>
              <a:rPr lang="vi-VN" i="1"/>
              <a:t>aPhg</a:t>
            </a:r>
            <a:r>
              <a:rPr lang="en-US" i="1"/>
              <a:t>, </a:t>
            </a:r>
            <a:r>
              <a:rPr lang="vi-VN" i="1"/>
              <a:t>TenPhg</a:t>
            </a:r>
            <a:r>
              <a:rPr lang="en-US" i="1"/>
              <a:t>, </a:t>
            </a:r>
            <a:r>
              <a:rPr lang="vi-VN" i="1"/>
              <a:t>Diadiem</a:t>
            </a:r>
            <a:r>
              <a:rPr lang="en-US" i="1"/>
              <a:t>, </a:t>
            </a:r>
            <a:r>
              <a:rPr lang="vi-VN" i="1"/>
              <a:t>D</a:t>
            </a:r>
            <a:r>
              <a:rPr lang="en-US" i="1"/>
              <a:t>tho</a:t>
            </a:r>
            <a:r>
              <a:rPr lang="vi-VN" i="1"/>
              <a:t>a</a:t>
            </a:r>
            <a:r>
              <a:rPr lang="en-US" i="1"/>
              <a:t>i</a:t>
            </a:r>
            <a:r>
              <a:rPr lang="en-US"/>
              <a:t>)</a:t>
            </a:r>
          </a:p>
          <a:p>
            <a:pPr lvl="1"/>
            <a:r>
              <a:rPr lang="en-US"/>
              <a:t>PHONGBAN(MaPhg, TenPhg, TrPhg, Ng_Nhanchuc)</a:t>
            </a:r>
          </a:p>
          <a:p>
            <a:pPr lvl="1"/>
            <a:r>
              <a:rPr lang="en-US"/>
              <a:t>DDIEM_PHG(MaPhg, Ddiem, Dthoai) </a:t>
            </a:r>
          </a:p>
        </p:txBody>
      </p:sp>
      <p:sp>
        <p:nvSpPr>
          <p:cNvPr id="4" name="Date Placeholder 3"/>
          <p:cNvSpPr>
            <a:spLocks noGrp="1"/>
          </p:cNvSpPr>
          <p:nvPr>
            <p:ph type="dt" sz="quarter" idx="10"/>
          </p:nvPr>
        </p:nvSpPr>
        <p:spPr/>
        <p:txBody>
          <a:bodyPr/>
          <a:lstStyle/>
          <a:p>
            <a:pPr>
              <a:defRPr/>
            </a:pPr>
            <a:fld id="{D802B959-82DD-466F-A79B-913769B624E1}"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6F1606C3-FAD5-4079-B9D1-B99F2AFD1809}" type="slidenum">
              <a:rPr lang="en-US" altLang="en-US"/>
              <a:pPr>
                <a:defRPr/>
              </a:pPr>
              <a:t>70</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2" name="TextBox 11"/>
          <p:cNvSpPr txBox="1"/>
          <p:nvPr/>
        </p:nvSpPr>
        <p:spPr>
          <a:xfrm>
            <a:off x="685800" y="3429000"/>
            <a:ext cx="389851" cy="369332"/>
          </a:xfrm>
          <a:prstGeom prst="rect">
            <a:avLst/>
          </a:prstGeom>
          <a:noFill/>
        </p:spPr>
        <p:txBody>
          <a:bodyPr wrap="none" rtlCol="0">
            <a:spAutoFit/>
          </a:bodyPr>
          <a:lstStyle/>
          <a:p>
            <a:r>
              <a:rPr lang="vi-VN">
                <a:sym typeface="Wingdings"/>
              </a:rPr>
              <a:t></a:t>
            </a:r>
            <a:endParaRPr lang="vi-VN"/>
          </a:p>
        </p:txBody>
      </p:sp>
      <p:sp>
        <p:nvSpPr>
          <p:cNvPr id="13" name="Rectangle 3"/>
          <p:cNvSpPr txBox="1">
            <a:spLocks noChangeArrowheads="1"/>
          </p:cNvSpPr>
          <p:nvPr/>
        </p:nvSpPr>
        <p:spPr bwMode="auto">
          <a:xfrm>
            <a:off x="381000" y="37338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lang="en-US" sz="2400">
                <a:latin typeface="+mn-lt"/>
              </a:rPr>
              <a:t>R =</a:t>
            </a:r>
            <a:r>
              <a:rPr kumimoji="0" lang="en-US" sz="2400" b="0" i="0" u="none" strike="noStrike" kern="1200" cap="none" spc="0" normalizeH="0" baseline="0" noProof="0">
                <a:ln>
                  <a:noFill/>
                </a:ln>
                <a:solidFill>
                  <a:schemeClr val="tx1"/>
                </a:solidFill>
                <a:effectLst/>
                <a:uLnTx/>
                <a:uFillTx/>
                <a:latin typeface="+mn-lt"/>
                <a:ea typeface="+mn-ea"/>
                <a:cs typeface="+mn-cs"/>
              </a:rPr>
              <a:t>PHONGBAN* DDIEM_PHG</a:t>
            </a:r>
          </a:p>
          <a:p>
            <a:pPr marL="639763" lvl="1" indent="-246063" algn="l">
              <a:spcBef>
                <a:spcPct val="20000"/>
              </a:spcBef>
              <a:buClr>
                <a:schemeClr val="accent1"/>
              </a:buClr>
              <a:buSzPct val="85000"/>
              <a:buFont typeface="Wingdings 2" pitchFamily="18" charset="2"/>
              <a:buChar char=""/>
            </a:pPr>
            <a:r>
              <a:rPr lang="en-US" sz="2400">
                <a:latin typeface="+mn-lt"/>
              </a:rPr>
              <a:t>KQ= </a:t>
            </a:r>
            <a:r>
              <a:rPr lang="en-US" sz="4400">
                <a:sym typeface="Symbol" pitchFamily="18" charset="2"/>
              </a:rPr>
              <a:t></a:t>
            </a:r>
            <a:r>
              <a:rPr lang="en-US" sz="2400"/>
              <a:t> </a:t>
            </a:r>
            <a:r>
              <a:rPr lang="en-US" sz="2400" baseline="-25000"/>
              <a:t>MaPhg, TenPhg,Ddiem,Dthoai</a:t>
            </a:r>
            <a:r>
              <a:rPr lang="en-US" sz="2400">
                <a:sym typeface="Symbol" pitchFamily="18" charset="2"/>
              </a:rPr>
              <a:t>(R)</a:t>
            </a:r>
            <a:endParaRPr kumimoji="0" lang="en-US" sz="2400" b="0" i="0" u="none" strike="noStrike" kern="1200" cap="none" spc="0" normalizeH="0" baseline="0" noProof="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685800"/>
            <a:ext cx="8534400" cy="620712"/>
          </a:xfrm>
        </p:spPr>
        <p:txBody>
          <a:bodyPr/>
          <a:lstStyle/>
          <a:p>
            <a:r>
              <a:rPr lang="en-US" sz="2400" i="1"/>
              <a:t>Ví dụ 17 (bài tập)</a:t>
            </a:r>
          </a:p>
        </p:txBody>
      </p:sp>
      <p:sp>
        <p:nvSpPr>
          <p:cNvPr id="60419" name="Rectangle 3"/>
          <p:cNvSpPr>
            <a:spLocks noGrp="1" noChangeArrowheads="1"/>
          </p:cNvSpPr>
          <p:nvPr>
            <p:ph idx="1"/>
          </p:nvPr>
        </p:nvSpPr>
        <p:spPr>
          <a:xfrm>
            <a:off x="457200" y="1295400"/>
            <a:ext cx="8229600" cy="2438399"/>
          </a:xfrm>
        </p:spPr>
        <p:txBody>
          <a:bodyPr/>
          <a:lstStyle/>
          <a:p>
            <a:pPr>
              <a:buNone/>
            </a:pPr>
            <a:r>
              <a:rPr lang="en-US" dirty="0"/>
              <a:t>   Với mỗi phòng ban hãy cho biết thông tin của người trưởng phòng(Mã phòng, tên phòng, Mã trưởng phòng, Họ, tên trưởng phòng, ngày nhận chức)</a:t>
            </a:r>
          </a:p>
          <a:p>
            <a:pPr lvl="1"/>
            <a:r>
              <a:rPr lang="en-US" dirty="0"/>
              <a:t>PHONGBAN(MaPhg, TenPhg, TrPhg, Ng_Nhanchuc)</a:t>
            </a:r>
          </a:p>
          <a:p>
            <a:pPr lvl="1"/>
            <a:r>
              <a:rPr lang="en-US" dirty="0"/>
              <a:t>NHANVIEN(</a:t>
            </a:r>
            <a:r>
              <a:rPr lang="en-US" dirty="0" err="1"/>
              <a:t>Manv</a:t>
            </a:r>
            <a:r>
              <a:rPr lang="en-US" dirty="0"/>
              <a:t>, </a:t>
            </a:r>
            <a:r>
              <a:rPr lang="en-US" dirty="0" err="1"/>
              <a:t>Honv</a:t>
            </a:r>
            <a:r>
              <a:rPr lang="en-US" dirty="0"/>
              <a:t>, </a:t>
            </a:r>
            <a:r>
              <a:rPr lang="en-US" dirty="0" err="1"/>
              <a:t>Tennv</a:t>
            </a:r>
            <a:r>
              <a:rPr lang="en-US" dirty="0"/>
              <a:t>, </a:t>
            </a:r>
            <a:r>
              <a:rPr lang="en-US" dirty="0" err="1"/>
              <a:t>Phg</a:t>
            </a:r>
            <a:r>
              <a:rPr lang="en-US" dirty="0"/>
              <a:t>, Luong)</a:t>
            </a:r>
          </a:p>
        </p:txBody>
      </p:sp>
      <p:sp>
        <p:nvSpPr>
          <p:cNvPr id="4" name="Date Placeholder 3"/>
          <p:cNvSpPr>
            <a:spLocks noGrp="1"/>
          </p:cNvSpPr>
          <p:nvPr>
            <p:ph type="dt" sz="quarter" idx="10"/>
          </p:nvPr>
        </p:nvSpPr>
        <p:spPr/>
        <p:txBody>
          <a:bodyPr/>
          <a:lstStyle/>
          <a:p>
            <a:pPr>
              <a:defRPr/>
            </a:pPr>
            <a:fld id="{04D53234-C65A-4295-8B30-7ED40CBB1383}"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43FB8096-2314-44A2-A76D-0E4451E488B6}" type="slidenum">
              <a:rPr lang="en-US" altLang="en-US"/>
              <a:pPr>
                <a:defRPr/>
              </a:pPr>
              <a:t>71</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Rectangle 3"/>
          <p:cNvSpPr txBox="1">
            <a:spLocks noChangeArrowheads="1"/>
          </p:cNvSpPr>
          <p:nvPr/>
        </p:nvSpPr>
        <p:spPr bwMode="auto">
          <a:xfrm>
            <a:off x="381000" y="3733800"/>
            <a:ext cx="84582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39763" lvl="1" indent="-246063" algn="l">
              <a:spcBef>
                <a:spcPct val="20000"/>
              </a:spcBef>
              <a:buClr>
                <a:schemeClr val="accent1"/>
              </a:buClr>
              <a:buSzPct val="85000"/>
              <a:buFont typeface="Wingdings 2" pitchFamily="18" charset="2"/>
              <a:buChar char=""/>
              <a:defRPr/>
            </a:pPr>
            <a:r>
              <a:rPr lang="en-US" sz="2400" dirty="0">
                <a:latin typeface="+mn-lt"/>
              </a:rPr>
              <a:t>R</a:t>
            </a:r>
            <a:r>
              <a:rPr lang="en-US" sz="2400" dirty="0"/>
              <a:t>(MaPhg, TenPhg, </a:t>
            </a:r>
            <a:r>
              <a:rPr lang="en-US" sz="2400" b="1" dirty="0"/>
              <a:t>Manv</a:t>
            </a:r>
            <a:r>
              <a:rPr lang="en-US" sz="2400" dirty="0"/>
              <a:t>, Ng_Nhanchuc) =</a:t>
            </a:r>
            <a:r>
              <a:rPr kumimoji="0" lang="en-US" sz="2400" b="0" i="0" u="none" strike="noStrike" kern="1200" cap="none" spc="0" normalizeH="0" baseline="0" noProof="0" dirty="0">
                <a:ln>
                  <a:noFill/>
                </a:ln>
                <a:solidFill>
                  <a:schemeClr val="tx1"/>
                </a:solidFill>
                <a:effectLst/>
                <a:uLnTx/>
                <a:uFillTx/>
                <a:latin typeface="+mn-lt"/>
                <a:ea typeface="+mn-ea"/>
                <a:cs typeface="+mn-cs"/>
              </a:rPr>
              <a:t>PHONGBAN</a:t>
            </a:r>
          </a:p>
          <a:p>
            <a:pPr marL="639763" lvl="1" indent="-246063" algn="l">
              <a:spcBef>
                <a:spcPct val="20000"/>
              </a:spcBef>
              <a:buClr>
                <a:schemeClr val="accent1"/>
              </a:buClr>
              <a:buSzPct val="85000"/>
              <a:buFont typeface="Wingdings 2" pitchFamily="18" charset="2"/>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Q=R*</a:t>
            </a:r>
            <a:r>
              <a:rPr lang="en-US" sz="2400" dirty="0">
                <a:sym typeface="Symbol" pitchFamily="18" charset="2"/>
              </a:rPr>
              <a:t>NHANVIEN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39763" lvl="1" indent="-246063" algn="l">
              <a:spcBef>
                <a:spcPct val="20000"/>
              </a:spcBef>
              <a:buClr>
                <a:schemeClr val="accent1"/>
              </a:buClr>
              <a:buSzPct val="85000"/>
              <a:buFont typeface="Wingdings 2" pitchFamily="18" charset="2"/>
              <a:buChar char=""/>
            </a:pPr>
            <a:r>
              <a:rPr lang="en-US" sz="2400" dirty="0">
                <a:latin typeface="+mn-lt"/>
              </a:rPr>
              <a:t>KQ= </a:t>
            </a:r>
            <a:r>
              <a:rPr lang="en-US" sz="4400" dirty="0">
                <a:sym typeface="Symbol" pitchFamily="18" charset="2"/>
              </a:rPr>
              <a:t></a:t>
            </a:r>
            <a:r>
              <a:rPr lang="en-US" sz="2400" dirty="0"/>
              <a:t> </a:t>
            </a:r>
            <a:r>
              <a:rPr lang="en-US" sz="2400" baseline="-25000" dirty="0"/>
              <a:t>MaPhg, TenPhg,Mavn,Honv,Tennv,Ng_nhanchuc</a:t>
            </a:r>
            <a:r>
              <a:rPr lang="en-US" sz="2400" dirty="0">
                <a:sym typeface="Symbol" pitchFamily="18" charset="2"/>
              </a:rPr>
              <a:t>(Q)</a:t>
            </a:r>
            <a:endParaRPr kumimoji="0" lang="en-US" sz="2400" b="0"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609600"/>
            <a:ext cx="8534400" cy="620712"/>
          </a:xfrm>
        </p:spPr>
        <p:txBody>
          <a:bodyPr/>
          <a:lstStyle/>
          <a:p>
            <a:r>
              <a:rPr lang="en-US" sz="2400" i="1"/>
              <a:t>Ví dụ 18</a:t>
            </a:r>
          </a:p>
        </p:txBody>
      </p:sp>
      <p:sp>
        <p:nvSpPr>
          <p:cNvPr id="62467" name="Rectangle 3"/>
          <p:cNvSpPr>
            <a:spLocks noGrp="1" noChangeArrowheads="1"/>
          </p:cNvSpPr>
          <p:nvPr>
            <p:ph idx="1"/>
          </p:nvPr>
        </p:nvSpPr>
        <p:spPr>
          <a:xfrm>
            <a:off x="457200" y="1295401"/>
            <a:ext cx="8229600" cy="1676400"/>
          </a:xfrm>
        </p:spPr>
        <p:txBody>
          <a:bodyPr/>
          <a:lstStyle/>
          <a:p>
            <a:pPr>
              <a:buNone/>
            </a:pPr>
            <a:r>
              <a:rPr lang="en-US"/>
              <a:t>   </a:t>
            </a:r>
            <a:r>
              <a:rPr lang="en-US" i="1"/>
              <a:t>Hãy đưa ra các phòng ban  (Mã, tên) có cùng địa điểm với phòng 5 (bao gồm cả phòng 5)</a:t>
            </a:r>
          </a:p>
          <a:p>
            <a:r>
              <a:rPr lang="en-US"/>
              <a:t>PHONGBAN(MaPhg, TenPhg, TrPhg, Ng_Nhanchuc)</a:t>
            </a:r>
          </a:p>
          <a:p>
            <a:pPr marL="273050" lvl="1" indent="-273050">
              <a:buClr>
                <a:srgbClr val="0BD0D9"/>
              </a:buClr>
              <a:buSzPct val="95000"/>
            </a:pPr>
            <a:r>
              <a:rPr lang="en-US"/>
              <a:t>DDIEM_PHG(MaPhg, Ddiem, Dthoai) </a:t>
            </a:r>
          </a:p>
          <a:p>
            <a:pPr>
              <a:buNone/>
            </a:pPr>
            <a:endParaRPr lang="en-US"/>
          </a:p>
        </p:txBody>
      </p:sp>
      <p:sp>
        <p:nvSpPr>
          <p:cNvPr id="4" name="Date Placeholder 3"/>
          <p:cNvSpPr>
            <a:spLocks noGrp="1"/>
          </p:cNvSpPr>
          <p:nvPr>
            <p:ph type="dt" sz="quarter" idx="10"/>
          </p:nvPr>
        </p:nvSpPr>
        <p:spPr/>
        <p:txBody>
          <a:bodyPr/>
          <a:lstStyle/>
          <a:p>
            <a:pPr>
              <a:defRPr/>
            </a:pPr>
            <a:fld id="{C6E21412-A8E6-4101-AE14-6546EAB7F670}"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49CBCAF9-530D-4697-89A1-B44603F97C53}" type="slidenum">
              <a:rPr lang="en-US" altLang="en-US"/>
              <a:pPr>
                <a:defRPr/>
              </a:pPr>
              <a:t>72</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2" name="TextBox 11"/>
          <p:cNvSpPr txBox="1"/>
          <p:nvPr/>
        </p:nvSpPr>
        <p:spPr>
          <a:xfrm>
            <a:off x="762000" y="3276601"/>
            <a:ext cx="5334000" cy="2339102"/>
          </a:xfrm>
          <a:prstGeom prst="rect">
            <a:avLst/>
          </a:prstGeom>
          <a:noFill/>
        </p:spPr>
        <p:txBody>
          <a:bodyPr wrap="square" rtlCol="0">
            <a:spAutoFit/>
          </a:bodyPr>
          <a:lstStyle/>
          <a:p>
            <a:pPr algn="l"/>
            <a:r>
              <a:rPr lang="en-US"/>
              <a:t>DDP5 = </a:t>
            </a:r>
            <a:r>
              <a:rPr lang="en-US" sz="3200">
                <a:sym typeface="Symbol" pitchFamily="18" charset="2"/>
              </a:rPr>
              <a:t></a:t>
            </a:r>
            <a:r>
              <a:rPr lang="en-US" baseline="-25000">
                <a:sym typeface="Symbol" pitchFamily="18" charset="2"/>
              </a:rPr>
              <a:t>DDIEM </a:t>
            </a:r>
            <a:r>
              <a:rPr lang="en-US">
                <a:sym typeface="Symbol" pitchFamily="18" charset="2"/>
              </a:rPr>
              <a:t>(</a:t>
            </a:r>
            <a:r>
              <a:rPr lang="en-US" sz="3200">
                <a:sym typeface="Symbol" pitchFamily="18" charset="2"/>
              </a:rPr>
              <a:t></a:t>
            </a:r>
            <a:r>
              <a:rPr lang="en-US" baseline="-25000">
                <a:sym typeface="Symbol" pitchFamily="18" charset="2"/>
              </a:rPr>
              <a:t>MaPhg=5 </a:t>
            </a:r>
            <a:r>
              <a:rPr lang="en-US">
                <a:sym typeface="Symbol" pitchFamily="18" charset="2"/>
              </a:rPr>
              <a:t>(DIADIEM_PHG))</a:t>
            </a:r>
          </a:p>
          <a:p>
            <a:pPr algn="l"/>
            <a:endParaRPr lang="en-US" sz="2000">
              <a:sym typeface="Symbol" pitchFamily="18" charset="2"/>
            </a:endParaRPr>
          </a:p>
          <a:p>
            <a:pPr algn="l"/>
            <a:r>
              <a:rPr lang="en-US" sz="2000">
                <a:sym typeface="Symbol" pitchFamily="18" charset="2"/>
              </a:rPr>
              <a:t>R =PHONGBAN * DDIEM_PHG</a:t>
            </a:r>
          </a:p>
          <a:p>
            <a:pPr algn="l"/>
            <a:r>
              <a:rPr lang="en-US" sz="2000">
                <a:sym typeface="Symbol" pitchFamily="18" charset="2"/>
              </a:rPr>
              <a:t>KQ= </a:t>
            </a:r>
            <a:r>
              <a:rPr lang="en-US" sz="3600">
                <a:sym typeface="Symbol" pitchFamily="18" charset="2"/>
              </a:rPr>
              <a:t></a:t>
            </a:r>
            <a:r>
              <a:rPr lang="en-US" sz="2800" baseline="-25000">
                <a:sym typeface="Symbol" pitchFamily="18" charset="2"/>
              </a:rPr>
              <a:t>MaPhg,TenPhg</a:t>
            </a:r>
            <a:r>
              <a:rPr lang="en-US" sz="2000" baseline="-25000">
                <a:sym typeface="Symbol" pitchFamily="18" charset="2"/>
              </a:rPr>
              <a:t> </a:t>
            </a:r>
            <a:r>
              <a:rPr lang="en-US" sz="2000">
                <a:sym typeface="Symbol" pitchFamily="18" charset="2"/>
              </a:rPr>
              <a:t>(R * DDP5)</a:t>
            </a: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0"/>
            <a:ext cx="8534400" cy="457200"/>
          </a:xfrm>
        </p:spPr>
        <p:txBody>
          <a:bodyPr/>
          <a:lstStyle/>
          <a:p>
            <a:r>
              <a:rPr lang="en-US" sz="2400" b="1"/>
              <a:t>Tập đầy đủ các phép toán ĐSQH</a:t>
            </a:r>
          </a:p>
        </p:txBody>
      </p:sp>
      <p:sp>
        <p:nvSpPr>
          <p:cNvPr id="63491" name="Rectangle 3"/>
          <p:cNvSpPr>
            <a:spLocks noGrp="1" noChangeArrowheads="1"/>
          </p:cNvSpPr>
          <p:nvPr>
            <p:ph idx="1"/>
          </p:nvPr>
        </p:nvSpPr>
        <p:spPr>
          <a:xfrm>
            <a:off x="457200" y="1295400"/>
            <a:ext cx="8229600" cy="4835525"/>
          </a:xfrm>
        </p:spPr>
        <p:txBody>
          <a:bodyPr/>
          <a:lstStyle/>
          <a:p>
            <a:r>
              <a:rPr lang="en-US"/>
              <a:t>Tập các phép toán {</a:t>
            </a:r>
            <a:r>
              <a:rPr lang="en-US">
                <a:sym typeface="Symbol" pitchFamily="18" charset="2"/>
              </a:rPr>
              <a:t>, , </a:t>
            </a:r>
            <a:r>
              <a:rPr lang="en-US" b="1">
                <a:sym typeface="Symbol" pitchFamily="18" charset="2"/>
              </a:rPr>
              <a:t></a:t>
            </a:r>
            <a:r>
              <a:rPr lang="en-US">
                <a:sym typeface="Symbol" pitchFamily="18" charset="2"/>
              </a:rPr>
              <a:t>, </a:t>
            </a:r>
            <a:r>
              <a:rPr lang="en-US" b="1">
                <a:sym typeface="Symbol" pitchFamily="18" charset="2"/>
              </a:rPr>
              <a:t></a:t>
            </a:r>
            <a:r>
              <a:rPr lang="en-US">
                <a:sym typeface="Symbol" pitchFamily="18" charset="2"/>
              </a:rPr>
              <a:t>, </a:t>
            </a:r>
            <a:r>
              <a:rPr lang="en-US" b="1">
                <a:sym typeface="Symbol" pitchFamily="18" charset="2"/>
              </a:rPr>
              <a:t>}</a:t>
            </a:r>
            <a:r>
              <a:rPr lang="en-US">
                <a:sym typeface="Symbol" pitchFamily="18" charset="2"/>
              </a:rPr>
              <a:t> là tập đầy đủ với  các phép toán ĐSQH;   Các phép toán còn lại có thể được biểu diễn qua chúng.</a:t>
            </a:r>
          </a:p>
          <a:p>
            <a:endParaRPr lang="en-US">
              <a:sym typeface="Symbol" pitchFamily="18" charset="2"/>
            </a:endParaRPr>
          </a:p>
          <a:p>
            <a:pPr lvl="1"/>
            <a:r>
              <a:rPr lang="en-US">
                <a:sym typeface="Symbol" pitchFamily="18" charset="2"/>
              </a:rPr>
              <a:t>Ví dụ</a:t>
            </a:r>
          </a:p>
          <a:p>
            <a:pPr lvl="2"/>
            <a:r>
              <a:rPr lang="en-US">
                <a:sym typeface="Symbol" pitchFamily="18" charset="2"/>
              </a:rPr>
              <a:t>R</a:t>
            </a:r>
            <a:r>
              <a:rPr lang="en-US" b="1">
                <a:sym typeface="Symbol" pitchFamily="18" charset="2"/>
              </a:rPr>
              <a:t></a:t>
            </a:r>
            <a:r>
              <a:rPr lang="en-US">
                <a:sym typeface="Symbol" pitchFamily="18" charset="2"/>
              </a:rPr>
              <a:t>S = R</a:t>
            </a:r>
            <a:r>
              <a:rPr lang="en-US" b="1">
                <a:sym typeface="Symbol" pitchFamily="18" charset="2"/>
              </a:rPr>
              <a:t></a:t>
            </a:r>
            <a:r>
              <a:rPr lang="en-US">
                <a:sym typeface="Symbol" pitchFamily="18" charset="2"/>
              </a:rPr>
              <a:t>S </a:t>
            </a:r>
            <a:r>
              <a:rPr lang="en-US" b="1">
                <a:sym typeface="Symbol" pitchFamily="18" charset="2"/>
              </a:rPr>
              <a:t></a:t>
            </a:r>
            <a:r>
              <a:rPr lang="en-US">
                <a:sym typeface="Symbol" pitchFamily="18" charset="2"/>
              </a:rPr>
              <a:t> ((R</a:t>
            </a:r>
            <a:r>
              <a:rPr lang="en-US" b="1">
                <a:sym typeface="Symbol" pitchFamily="18" charset="2"/>
              </a:rPr>
              <a:t></a:t>
            </a:r>
            <a:r>
              <a:rPr lang="en-US">
                <a:sym typeface="Symbol" pitchFamily="18" charset="2"/>
              </a:rPr>
              <a:t>S) </a:t>
            </a:r>
            <a:r>
              <a:rPr lang="en-US" b="1">
                <a:sym typeface="Symbol" pitchFamily="18" charset="2"/>
              </a:rPr>
              <a:t> </a:t>
            </a:r>
            <a:r>
              <a:rPr lang="en-US">
                <a:sym typeface="Symbol" pitchFamily="18" charset="2"/>
              </a:rPr>
              <a:t>(S</a:t>
            </a:r>
            <a:r>
              <a:rPr lang="en-US" b="1">
                <a:sym typeface="Symbol" pitchFamily="18" charset="2"/>
              </a:rPr>
              <a:t></a:t>
            </a:r>
            <a:r>
              <a:rPr lang="en-US">
                <a:sym typeface="Symbol" pitchFamily="18" charset="2"/>
              </a:rPr>
              <a:t>R))</a:t>
            </a:r>
          </a:p>
          <a:p>
            <a:pPr lvl="2"/>
            <a:r>
              <a:rPr lang="en-US">
                <a:sym typeface="Symbol" pitchFamily="18" charset="2"/>
              </a:rPr>
              <a:t>R      </a:t>
            </a:r>
            <a:r>
              <a:rPr lang="vi-VN" sz="3200" baseline="-25000">
                <a:sym typeface="Symbol" pitchFamily="18" charset="2"/>
              </a:rPr>
              <a:t>f</a:t>
            </a:r>
            <a:r>
              <a:rPr lang="en-US" baseline="-25000">
                <a:sym typeface="Symbol" pitchFamily="18" charset="2"/>
              </a:rPr>
              <a:t>  </a:t>
            </a:r>
            <a:r>
              <a:rPr lang="en-US">
                <a:sym typeface="Symbol" pitchFamily="18" charset="2"/>
              </a:rPr>
              <a:t>S = </a:t>
            </a:r>
            <a:r>
              <a:rPr lang="en-US" sz="3000">
                <a:sym typeface="Symbol" pitchFamily="18" charset="2"/>
              </a:rPr>
              <a:t></a:t>
            </a:r>
            <a:r>
              <a:rPr lang="vi-VN" sz="3200" baseline="-25000">
                <a:sym typeface="Symbol" pitchFamily="18" charset="2"/>
              </a:rPr>
              <a:t>f</a:t>
            </a:r>
            <a:r>
              <a:rPr lang="en-US">
                <a:sym typeface="Symbol" pitchFamily="18" charset="2"/>
              </a:rPr>
              <a:t>(RS)</a:t>
            </a:r>
          </a:p>
        </p:txBody>
      </p:sp>
      <p:sp>
        <p:nvSpPr>
          <p:cNvPr id="5" name="Date Placeholder 3"/>
          <p:cNvSpPr>
            <a:spLocks noGrp="1"/>
          </p:cNvSpPr>
          <p:nvPr>
            <p:ph type="dt" sz="quarter" idx="10"/>
          </p:nvPr>
        </p:nvSpPr>
        <p:spPr/>
        <p:txBody>
          <a:bodyPr/>
          <a:lstStyle/>
          <a:p>
            <a:pPr>
              <a:defRPr/>
            </a:pPr>
            <a:fld id="{EE5DDA20-0C95-46A3-9100-774D25011AD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981D855B-DB8D-4FF5-BD96-43A7D45C47E6}" type="slidenum">
              <a:rPr lang="en-US" altLang="en-US"/>
              <a:pPr>
                <a:defRPr/>
              </a:pPr>
              <a:t>73</a:t>
            </a:fld>
            <a:endParaRPr lang="en-US" altLang="en-US"/>
          </a:p>
        </p:txBody>
      </p:sp>
      <p:sp>
        <p:nvSpPr>
          <p:cNvPr id="63494" name="AutoShape 4"/>
          <p:cNvSpPr>
            <a:spLocks noChangeArrowheads="1"/>
          </p:cNvSpPr>
          <p:nvPr/>
        </p:nvSpPr>
        <p:spPr bwMode="auto">
          <a:xfrm rot="-5400000">
            <a:off x="1790700" y="40767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dirty="0" err="1">
                <a:solidFill>
                  <a:srgbClr val="777777"/>
                </a:solidFill>
              </a:rPr>
              <a:t>Giới</a:t>
            </a:r>
            <a:r>
              <a:rPr lang="en-US" dirty="0">
                <a:solidFill>
                  <a:srgbClr val="777777"/>
                </a:solidFill>
              </a:rPr>
              <a:t> </a:t>
            </a:r>
            <a:r>
              <a:rPr lang="en-US" dirty="0" err="1">
                <a:solidFill>
                  <a:srgbClr val="777777"/>
                </a:solidFill>
              </a:rPr>
              <a:t>thiệu</a:t>
            </a:r>
            <a:endParaRPr lang="en-US" dirty="0">
              <a:solidFill>
                <a:srgbClr val="777777"/>
              </a:solidFill>
            </a:endParaRPr>
          </a:p>
          <a:p>
            <a:r>
              <a:rPr lang="en-US" dirty="0" err="1">
                <a:solidFill>
                  <a:srgbClr val="777777"/>
                </a:solidFill>
              </a:rPr>
              <a:t>Các</a:t>
            </a:r>
            <a:r>
              <a:rPr lang="en-US" dirty="0">
                <a:solidFill>
                  <a:srgbClr val="777777"/>
                </a:solidFill>
              </a:rPr>
              <a:t> </a:t>
            </a:r>
            <a:r>
              <a:rPr lang="en-US" dirty="0" err="1">
                <a:solidFill>
                  <a:srgbClr val="777777"/>
                </a:solidFill>
              </a:rPr>
              <a:t>thao</a:t>
            </a:r>
            <a:r>
              <a:rPr lang="en-US" dirty="0">
                <a:solidFill>
                  <a:srgbClr val="777777"/>
                </a:solidFill>
              </a:rPr>
              <a:t> </a:t>
            </a:r>
            <a:r>
              <a:rPr lang="en-US" dirty="0" err="1">
                <a:solidFill>
                  <a:srgbClr val="777777"/>
                </a:solidFill>
              </a:rPr>
              <a:t>tác</a:t>
            </a:r>
            <a:r>
              <a:rPr lang="en-US" dirty="0">
                <a:solidFill>
                  <a:srgbClr val="777777"/>
                </a:solidFill>
              </a:rPr>
              <a:t> </a:t>
            </a:r>
            <a:r>
              <a:rPr lang="en-US" dirty="0" err="1">
                <a:solidFill>
                  <a:srgbClr val="777777"/>
                </a:solidFill>
              </a:rPr>
              <a:t>cập</a:t>
            </a:r>
            <a:r>
              <a:rPr lang="en-US" dirty="0">
                <a:solidFill>
                  <a:srgbClr val="777777"/>
                </a:solidFill>
              </a:rPr>
              <a:t> </a:t>
            </a:r>
            <a:r>
              <a:rPr lang="en-US" dirty="0" err="1">
                <a:solidFill>
                  <a:srgbClr val="777777"/>
                </a:solidFill>
              </a:rPr>
              <a:t>nhật</a:t>
            </a:r>
            <a:r>
              <a:rPr lang="en-US" dirty="0">
                <a:solidFill>
                  <a:srgbClr val="777777"/>
                </a:solidFill>
              </a:rPr>
              <a:t> </a:t>
            </a:r>
            <a:r>
              <a:rPr lang="en-US" dirty="0" err="1">
                <a:solidFill>
                  <a:srgbClr val="777777"/>
                </a:solidFill>
              </a:rPr>
              <a:t>trên</a:t>
            </a:r>
            <a:r>
              <a:rPr lang="en-US" dirty="0">
                <a:solidFill>
                  <a:srgbClr val="777777"/>
                </a:solidFill>
              </a:rPr>
              <a:t> </a:t>
            </a:r>
            <a:r>
              <a:rPr lang="en-US" dirty="0" err="1">
                <a:solidFill>
                  <a:srgbClr val="777777"/>
                </a:solidFill>
              </a:rPr>
              <a:t>quan</a:t>
            </a:r>
            <a:r>
              <a:rPr lang="en-US" dirty="0">
                <a:solidFill>
                  <a:srgbClr val="777777"/>
                </a:solidFill>
              </a:rPr>
              <a:t> </a:t>
            </a:r>
            <a:r>
              <a:rPr lang="en-US" dirty="0" err="1">
                <a:solidFill>
                  <a:srgbClr val="777777"/>
                </a:solidFill>
              </a:rPr>
              <a:t>hệ</a:t>
            </a:r>
            <a:endParaRPr lang="en-US" dirty="0">
              <a:solidFill>
                <a:srgbClr val="777777"/>
              </a:solidFill>
            </a:endParaRPr>
          </a:p>
          <a:p>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pPr lvl="1">
              <a:buFont typeface="Wingdings" pitchFamily="2" charset="2"/>
              <a:buChar char="§"/>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tập</a:t>
            </a:r>
            <a:r>
              <a:rPr lang="en-US" dirty="0">
                <a:solidFill>
                  <a:srgbClr val="777777"/>
                </a:solidFill>
              </a:rPr>
              <a:t> </a:t>
            </a:r>
            <a:r>
              <a:rPr lang="en-US" dirty="0" err="1">
                <a:solidFill>
                  <a:srgbClr val="777777"/>
                </a:solidFill>
              </a:rPr>
              <a:t>hợp</a:t>
            </a:r>
            <a:r>
              <a:rPr lang="en-US" dirty="0">
                <a:solidFill>
                  <a:srgbClr val="777777"/>
                </a:solidFill>
              </a:rPr>
              <a:t>: </a:t>
            </a:r>
            <a:r>
              <a:rPr lang="en-US" sz="1800" dirty="0">
                <a:solidFill>
                  <a:srgbClr val="777777"/>
                </a:solidFill>
              </a:rPr>
              <a:t>TT. </a:t>
            </a:r>
            <a:r>
              <a:rPr lang="en-US" sz="1800" dirty="0" err="1">
                <a:solidFill>
                  <a:srgbClr val="777777"/>
                </a:solidFill>
              </a:rPr>
              <a:t>Hợp</a:t>
            </a:r>
            <a:r>
              <a:rPr lang="en-US" sz="1800" dirty="0">
                <a:solidFill>
                  <a:srgbClr val="777777"/>
                </a:solidFill>
              </a:rPr>
              <a:t>, TT. Giao, TT. </a:t>
            </a:r>
            <a:r>
              <a:rPr lang="en-US" sz="1800" dirty="0" err="1">
                <a:solidFill>
                  <a:srgbClr val="777777"/>
                </a:solidFill>
              </a:rPr>
              <a:t>Trừ</a:t>
            </a:r>
            <a:endParaRPr lang="en-US" dirty="0">
              <a:solidFill>
                <a:srgbClr val="777777"/>
              </a:solidFill>
            </a:endParaRPr>
          </a:p>
          <a:p>
            <a:pPr lvl="1">
              <a:buFont typeface="Wingdings" pitchFamily="2" charset="2"/>
              <a:buChar char="§"/>
            </a:pPr>
            <a:r>
              <a:rPr lang="en-US" b="1" dirty="0" err="1"/>
              <a:t>Phép</a:t>
            </a:r>
            <a:r>
              <a:rPr lang="en-US" b="1" dirty="0"/>
              <a:t> </a:t>
            </a:r>
            <a:r>
              <a:rPr lang="en-US" b="1" dirty="0" err="1"/>
              <a:t>toán</a:t>
            </a:r>
            <a:r>
              <a:rPr lang="en-US" b="1" dirty="0"/>
              <a:t> </a:t>
            </a:r>
            <a:r>
              <a:rPr lang="en-US" b="1" dirty="0" err="1"/>
              <a:t>trên</a:t>
            </a:r>
            <a:r>
              <a:rPr lang="en-US" b="1" dirty="0"/>
              <a:t> CSDL</a:t>
            </a:r>
            <a:r>
              <a:rPr lang="en-US" dirty="0">
                <a:solidFill>
                  <a:srgbClr val="777777"/>
                </a:solidFill>
              </a:rPr>
              <a:t>: </a:t>
            </a:r>
          </a:p>
          <a:p>
            <a:pPr lvl="3">
              <a:buFont typeface="Courier New" pitchFamily="49" charset="0"/>
              <a:buChar char="o"/>
            </a:pPr>
            <a:r>
              <a:rPr lang="en-US" dirty="0" err="1"/>
              <a:t>Phép</a:t>
            </a:r>
            <a:r>
              <a:rPr lang="en-US" dirty="0"/>
              <a:t> </a:t>
            </a:r>
            <a:r>
              <a:rPr lang="en-US" dirty="0" err="1"/>
              <a:t>toán</a:t>
            </a:r>
            <a:r>
              <a:rPr lang="en-US" dirty="0"/>
              <a:t> </a:t>
            </a:r>
            <a:r>
              <a:rPr lang="en-US" dirty="0" err="1"/>
              <a:t>chọn</a:t>
            </a:r>
            <a:endParaRPr lang="en-US" dirty="0"/>
          </a:p>
          <a:p>
            <a:pPr lvl="3">
              <a:buFont typeface="Courier New" pitchFamily="49" charset="0"/>
              <a:buChar char="o"/>
            </a:pPr>
            <a:r>
              <a:rPr lang="en-US" dirty="0" err="1"/>
              <a:t>Phép</a:t>
            </a:r>
            <a:r>
              <a:rPr lang="en-US" dirty="0"/>
              <a:t> </a:t>
            </a:r>
            <a:r>
              <a:rPr lang="en-US" dirty="0" err="1"/>
              <a:t>toán</a:t>
            </a:r>
            <a:r>
              <a:rPr lang="en-US" dirty="0"/>
              <a:t> </a:t>
            </a:r>
            <a:r>
              <a:rPr lang="en-US" dirty="0" err="1"/>
              <a:t>chiếu</a:t>
            </a:r>
            <a:endParaRPr lang="en-US" dirty="0"/>
          </a:p>
          <a:p>
            <a:pPr lvl="3">
              <a:buFont typeface="Courier New" pitchFamily="49" charset="0"/>
              <a:buChar char="o"/>
            </a:pPr>
            <a:r>
              <a:rPr lang="en-US" dirty="0" err="1"/>
              <a:t>Phép</a:t>
            </a:r>
            <a:r>
              <a:rPr lang="en-US" dirty="0"/>
              <a:t> </a:t>
            </a:r>
            <a:r>
              <a:rPr lang="en-US" dirty="0" err="1"/>
              <a:t>toán</a:t>
            </a:r>
            <a:r>
              <a:rPr lang="en-US" dirty="0"/>
              <a:t> </a:t>
            </a:r>
            <a:r>
              <a:rPr lang="en-US" dirty="0" err="1"/>
              <a:t>tích</a:t>
            </a:r>
            <a:r>
              <a:rPr lang="en-US" dirty="0"/>
              <a:t> Cartesian</a:t>
            </a:r>
          </a:p>
          <a:p>
            <a:pPr lvl="3">
              <a:buFont typeface="Courier New" pitchFamily="49" charset="0"/>
              <a:buChar char="o"/>
            </a:pPr>
            <a:r>
              <a:rPr lang="en-US" dirty="0" err="1"/>
              <a:t>Phép</a:t>
            </a:r>
            <a:r>
              <a:rPr lang="en-US" dirty="0"/>
              <a:t> </a:t>
            </a:r>
            <a:r>
              <a:rPr lang="en-US" dirty="0" err="1"/>
              <a:t>toán</a:t>
            </a:r>
            <a:r>
              <a:rPr lang="en-US" dirty="0"/>
              <a:t> </a:t>
            </a:r>
            <a:r>
              <a:rPr lang="en-US" dirty="0" err="1"/>
              <a:t>nối</a:t>
            </a:r>
            <a:endParaRPr lang="en-US" dirty="0"/>
          </a:p>
          <a:p>
            <a:pPr lvl="3">
              <a:buFont typeface="Courier New" pitchFamily="49" charset="0"/>
              <a:buChar char="o"/>
            </a:pPr>
            <a:r>
              <a:rPr lang="en-US" b="1" dirty="0" err="1"/>
              <a:t>Phép</a:t>
            </a:r>
            <a:r>
              <a:rPr lang="en-US" b="1" dirty="0"/>
              <a:t> </a:t>
            </a:r>
            <a:r>
              <a:rPr lang="en-US" b="1" dirty="0" err="1"/>
              <a:t>toán</a:t>
            </a:r>
            <a:r>
              <a:rPr lang="en-US" b="1" dirty="0"/>
              <a:t> chia</a:t>
            </a:r>
          </a:p>
          <a:p>
            <a:r>
              <a:rPr lang="en-US" dirty="0" err="1">
                <a:solidFill>
                  <a:srgbClr val="777777"/>
                </a:solidFill>
              </a:rPr>
              <a:t>Các</a:t>
            </a:r>
            <a:r>
              <a:rPr lang="en-US" dirty="0">
                <a:solidFill>
                  <a:srgbClr val="777777"/>
                </a:solidFill>
              </a:rPr>
              <a:t> </a:t>
            </a: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khác</a:t>
            </a:r>
            <a:endParaRPr lang="en-US" dirty="0">
              <a:solidFill>
                <a:srgbClr val="777777"/>
              </a:solidFill>
            </a:endParaRPr>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74</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685800"/>
            <a:ext cx="8534400" cy="620712"/>
          </a:xfrm>
        </p:spPr>
        <p:txBody>
          <a:bodyPr/>
          <a:lstStyle/>
          <a:p>
            <a:r>
              <a:rPr lang="en-US" sz="3200" b="1" dirty="0" err="1"/>
              <a:t>Phép</a:t>
            </a:r>
            <a:r>
              <a:rPr lang="en-US" sz="3200" b="1" dirty="0"/>
              <a:t> </a:t>
            </a:r>
            <a:r>
              <a:rPr lang="en-US" sz="3200" b="1" dirty="0" err="1"/>
              <a:t>toán</a:t>
            </a:r>
            <a:r>
              <a:rPr lang="en-US" sz="1400" b="1" dirty="0"/>
              <a:t> </a:t>
            </a:r>
            <a:r>
              <a:rPr lang="en-US" sz="3200" b="1" dirty="0"/>
              <a:t>chia</a:t>
            </a:r>
          </a:p>
        </p:txBody>
      </p:sp>
      <p:sp>
        <p:nvSpPr>
          <p:cNvPr id="65539" name="Rectangle 3"/>
          <p:cNvSpPr>
            <a:spLocks noGrp="1" noChangeArrowheads="1"/>
          </p:cNvSpPr>
          <p:nvPr>
            <p:ph idx="1"/>
          </p:nvPr>
        </p:nvSpPr>
        <p:spPr>
          <a:xfrm>
            <a:off x="457200" y="1295400"/>
            <a:ext cx="8229600" cy="5060950"/>
          </a:xfrm>
        </p:spPr>
        <p:txBody>
          <a:bodyPr/>
          <a:lstStyle/>
          <a:p>
            <a:pPr marL="0" indent="0">
              <a:buNone/>
            </a:pPr>
            <a:r>
              <a:rPr lang="en-US" i="1" dirty="0">
                <a:sym typeface="Symbol" pitchFamily="18" charset="2"/>
              </a:rPr>
              <a:t>Ý </a:t>
            </a:r>
            <a:r>
              <a:rPr lang="en-US" i="1" dirty="0" err="1">
                <a:sym typeface="Symbol" pitchFamily="18" charset="2"/>
              </a:rPr>
              <a:t>nghĩa</a:t>
            </a:r>
            <a:r>
              <a:rPr lang="en-US" dirty="0">
                <a:sym typeface="Symbol" pitchFamily="18" charset="2"/>
              </a:rPr>
              <a:t>:</a:t>
            </a:r>
          </a:p>
          <a:p>
            <a:pPr>
              <a:buFontTx/>
              <a:buChar char="-"/>
            </a:pPr>
            <a:r>
              <a:rPr lang="en-US" dirty="0">
                <a:sym typeface="Symbol" pitchFamily="18" charset="2"/>
              </a:rPr>
              <a:t>Quan </a:t>
            </a:r>
            <a:r>
              <a:rPr lang="en-US" dirty="0" err="1">
                <a:sym typeface="Symbol" pitchFamily="18" charset="2"/>
              </a:rPr>
              <a:t>hệ</a:t>
            </a:r>
            <a:r>
              <a:rPr lang="en-US" dirty="0">
                <a:sym typeface="Symbol" pitchFamily="18" charset="2"/>
              </a:rPr>
              <a:t> NV_KYNANG(</a:t>
            </a:r>
            <a:r>
              <a:rPr lang="en-US" dirty="0" err="1">
                <a:sym typeface="Symbol" pitchFamily="18" charset="2"/>
              </a:rPr>
              <a:t>MaNV</a:t>
            </a:r>
            <a:r>
              <a:rPr lang="en-US" dirty="0">
                <a:sym typeface="Symbol" pitchFamily="18" charset="2"/>
              </a:rPr>
              <a:t>, </a:t>
            </a:r>
            <a:r>
              <a:rPr lang="en-US" dirty="0" err="1">
                <a:sym typeface="Symbol" pitchFamily="18" charset="2"/>
              </a:rPr>
              <a:t>Kynang</a:t>
            </a:r>
            <a:r>
              <a:rPr lang="en-US" dirty="0">
                <a:sym typeface="Symbol" pitchFamily="18" charset="2"/>
              </a:rPr>
              <a:t>)</a:t>
            </a:r>
          </a:p>
          <a:p>
            <a:pPr>
              <a:buFontTx/>
              <a:buChar char="-"/>
            </a:pPr>
            <a:r>
              <a:rPr lang="en-US" dirty="0">
                <a:sym typeface="Symbol" pitchFamily="18" charset="2"/>
              </a:rPr>
              <a:t>Quan </a:t>
            </a:r>
            <a:r>
              <a:rPr lang="en-US" dirty="0" err="1">
                <a:sym typeface="Symbol" pitchFamily="18" charset="2"/>
              </a:rPr>
              <a:t>hệ</a:t>
            </a:r>
            <a:r>
              <a:rPr lang="en-US" dirty="0">
                <a:sym typeface="Symbol" pitchFamily="18" charset="2"/>
              </a:rPr>
              <a:t> KYNANG(</a:t>
            </a:r>
            <a:r>
              <a:rPr lang="en-US" dirty="0" err="1">
                <a:sym typeface="Symbol" pitchFamily="18" charset="2"/>
              </a:rPr>
              <a:t>Kynang</a:t>
            </a:r>
            <a:r>
              <a:rPr lang="en-US" dirty="0">
                <a:sym typeface="Symbol" pitchFamily="18" charset="2"/>
              </a:rPr>
              <a:t>)</a:t>
            </a:r>
          </a:p>
          <a:p>
            <a:pPr>
              <a:buFontTx/>
              <a:buChar char="-"/>
            </a:pPr>
            <a:endParaRPr lang="en-US" dirty="0">
              <a:sym typeface="Symbol" pitchFamily="18" charset="2"/>
            </a:endParaRPr>
          </a:p>
          <a:p>
            <a:pPr>
              <a:buFontTx/>
              <a:buChar char="-"/>
            </a:pPr>
            <a:endParaRPr lang="en-US" dirty="0">
              <a:sym typeface="Symbol" pitchFamily="18" charset="2"/>
            </a:endParaRPr>
          </a:p>
          <a:p>
            <a:pPr marL="0" indent="0">
              <a:buNone/>
            </a:pPr>
            <a:endParaRPr lang="en-US" dirty="0">
              <a:sym typeface="Symbol" pitchFamily="18" charset="2"/>
            </a:endParaRPr>
          </a:p>
          <a:p>
            <a:pPr marL="0" indent="0">
              <a:buNone/>
            </a:pPr>
            <a:endParaRPr lang="en-US" dirty="0">
              <a:sym typeface="Symbol" pitchFamily="18" charset="2"/>
            </a:endParaRPr>
          </a:p>
          <a:p>
            <a:pPr marL="0" indent="0">
              <a:buNone/>
            </a:pPr>
            <a:endParaRPr lang="en-US" dirty="0">
              <a:sym typeface="Symbol" pitchFamily="18" charset="2"/>
            </a:endParaRPr>
          </a:p>
          <a:p>
            <a:pPr marL="0" indent="0">
              <a:buNone/>
            </a:pPr>
            <a:endParaRPr lang="en-US" dirty="0">
              <a:sym typeface="Symbol" pitchFamily="18" charset="2"/>
            </a:endParaRPr>
          </a:p>
          <a:p>
            <a:pPr>
              <a:buFontTx/>
              <a:buChar char="-"/>
            </a:pPr>
            <a:r>
              <a:rPr lang="en-US" dirty="0" err="1">
                <a:sym typeface="Symbol" pitchFamily="18" charset="2"/>
              </a:rPr>
              <a:t>Đưa</a:t>
            </a:r>
            <a:r>
              <a:rPr lang="en-US" dirty="0">
                <a:sym typeface="Symbol" pitchFamily="18" charset="2"/>
              </a:rPr>
              <a:t> ra </a:t>
            </a:r>
            <a:r>
              <a:rPr lang="en-US" dirty="0" err="1">
                <a:sym typeface="Symbol" pitchFamily="18" charset="2"/>
              </a:rPr>
              <a:t>các</a:t>
            </a:r>
            <a:r>
              <a:rPr lang="en-US" dirty="0">
                <a:sym typeface="Symbol" pitchFamily="18" charset="2"/>
              </a:rPr>
              <a:t> NV </a:t>
            </a:r>
            <a:r>
              <a:rPr lang="en-US" dirty="0" err="1">
                <a:sym typeface="Symbol" pitchFamily="18" charset="2"/>
              </a:rPr>
              <a:t>có</a:t>
            </a:r>
            <a:r>
              <a:rPr lang="en-US" dirty="0">
                <a:sym typeface="Symbol" pitchFamily="18" charset="2"/>
              </a:rPr>
              <a:t> </a:t>
            </a:r>
            <a:r>
              <a:rPr lang="en-US" dirty="0" err="1">
                <a:sym typeface="Symbol" pitchFamily="18" charset="2"/>
              </a:rPr>
              <a:t>tất</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kỹ</a:t>
            </a:r>
            <a:r>
              <a:rPr lang="en-US" dirty="0">
                <a:sym typeface="Symbol" pitchFamily="18" charset="2"/>
              </a:rPr>
              <a:t> </a:t>
            </a:r>
            <a:r>
              <a:rPr lang="en-US" dirty="0" err="1">
                <a:sym typeface="Symbol" pitchFamily="18" charset="2"/>
              </a:rPr>
              <a:t>năng</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trong</a:t>
            </a:r>
            <a:r>
              <a:rPr lang="en-US" dirty="0">
                <a:sym typeface="Symbol" pitchFamily="18" charset="2"/>
              </a:rPr>
              <a:t> KYNANG</a:t>
            </a:r>
          </a:p>
          <a:p>
            <a:pPr marL="0" indent="0">
              <a:buNone/>
            </a:pPr>
            <a:endParaRPr lang="en-US" dirty="0">
              <a:sym typeface="Symbol" pitchFamily="18" charset="2"/>
            </a:endParaRPr>
          </a:p>
        </p:txBody>
      </p:sp>
      <p:sp>
        <p:nvSpPr>
          <p:cNvPr id="25" name="Date Placeholder 3"/>
          <p:cNvSpPr>
            <a:spLocks noGrp="1"/>
          </p:cNvSpPr>
          <p:nvPr>
            <p:ph type="dt" sz="quarter" idx="10"/>
          </p:nvPr>
        </p:nvSpPr>
        <p:spPr/>
        <p:txBody>
          <a:bodyPr/>
          <a:lstStyle/>
          <a:p>
            <a:pPr>
              <a:defRPr/>
            </a:pPr>
            <a:fld id="{F8ABD778-3D98-4AF6-AD80-837285330C03}" type="datetime12">
              <a:rPr lang="vi-VN" altLang="en-US" smtClean="0"/>
              <a:pPr>
                <a:defRPr/>
              </a:pPr>
              <a:t>07:10</a:t>
            </a:fld>
            <a:endParaRPr lang="en-US" altLang="en-US"/>
          </a:p>
        </p:txBody>
      </p:sp>
      <p:sp>
        <p:nvSpPr>
          <p:cNvPr id="27" name="Slide Number Placeholder 5"/>
          <p:cNvSpPr>
            <a:spLocks noGrp="1"/>
          </p:cNvSpPr>
          <p:nvPr>
            <p:ph type="sldNum" sz="quarter" idx="12"/>
          </p:nvPr>
        </p:nvSpPr>
        <p:spPr/>
        <p:txBody>
          <a:bodyPr/>
          <a:lstStyle/>
          <a:p>
            <a:pPr>
              <a:defRPr/>
            </a:pPr>
            <a:fld id="{3DA0D6BE-2D96-4539-82E7-2E15E555365D}" type="slidenum">
              <a:rPr lang="en-US" altLang="en-US"/>
              <a:pPr>
                <a:defRPr/>
              </a:pPr>
              <a:t>75</a:t>
            </a:fld>
            <a:endParaRPr lang="en-US" altLang="en-US"/>
          </a:p>
        </p:txBody>
      </p:sp>
      <p:sp>
        <p:nvSpPr>
          <p:cNvPr id="28" name="Footer Placeholder 27"/>
          <p:cNvSpPr>
            <a:spLocks noGrp="1"/>
          </p:cNvSpPr>
          <p:nvPr>
            <p:ph type="ftr" sz="quarter" idx="11"/>
          </p:nvPr>
        </p:nvSpPr>
        <p:spPr/>
        <p:txBody>
          <a:bodyPr/>
          <a:lstStyle/>
          <a:p>
            <a:pPr>
              <a:defRPr/>
            </a:pPr>
            <a:r>
              <a:rPr lang="en-US" altLang="en-US"/>
              <a:t>Khoa CNTT</a:t>
            </a:r>
          </a:p>
        </p:txBody>
      </p:sp>
      <p:grpSp>
        <p:nvGrpSpPr>
          <p:cNvPr id="29" name="Group 86"/>
          <p:cNvGrpSpPr/>
          <p:nvPr/>
        </p:nvGrpSpPr>
        <p:grpSpPr>
          <a:xfrm>
            <a:off x="0" y="152400"/>
            <a:ext cx="9144000" cy="533399"/>
            <a:chOff x="0" y="152400"/>
            <a:chExt cx="9144000" cy="533399"/>
          </a:xfrm>
        </p:grpSpPr>
        <p:pic>
          <p:nvPicPr>
            <p:cNvPr id="3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1" name="TextBox 3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32" name="TextBox 3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2" name="Table 1"/>
          <p:cNvGraphicFramePr>
            <a:graphicFrameLocks noGrp="1"/>
          </p:cNvGraphicFramePr>
          <p:nvPr/>
        </p:nvGraphicFramePr>
        <p:xfrm>
          <a:off x="914400" y="2743200"/>
          <a:ext cx="2209800" cy="14833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tblGrid>
              <a:tr h="370840">
                <a:tc>
                  <a:txBody>
                    <a:bodyPr/>
                    <a:lstStyle/>
                    <a:p>
                      <a:r>
                        <a:rPr lang="en-US"/>
                        <a:t>Kynang</a:t>
                      </a:r>
                    </a:p>
                  </a:txBody>
                  <a:tcPr/>
                </a:tc>
                <a:extLst>
                  <a:ext uri="{0D108BD9-81ED-4DB2-BD59-A6C34878D82A}">
                    <a16:rowId xmlns:a16="http://schemas.microsoft.com/office/drawing/2014/main" val="10000"/>
                  </a:ext>
                </a:extLst>
              </a:tr>
              <a:tr h="370840">
                <a:tc>
                  <a:txBody>
                    <a:bodyPr/>
                    <a:lstStyle/>
                    <a:p>
                      <a:r>
                        <a:rPr lang="en-US"/>
                        <a:t>Ngôn</a:t>
                      </a:r>
                      <a:r>
                        <a:rPr lang="en-US" baseline="0"/>
                        <a:t> ngữ C</a:t>
                      </a:r>
                      <a:endParaRPr lang="en-US"/>
                    </a:p>
                  </a:txBody>
                  <a:tcPr/>
                </a:tc>
                <a:extLst>
                  <a:ext uri="{0D108BD9-81ED-4DB2-BD59-A6C34878D82A}">
                    <a16:rowId xmlns:a16="http://schemas.microsoft.com/office/drawing/2014/main" val="10001"/>
                  </a:ext>
                </a:extLst>
              </a:tr>
              <a:tr h="370840">
                <a:tc>
                  <a:txBody>
                    <a:bodyPr/>
                    <a:lstStyle/>
                    <a:p>
                      <a:r>
                        <a:rPr lang="en-US"/>
                        <a:t>Lập</a:t>
                      </a:r>
                      <a:r>
                        <a:rPr lang="en-US" baseline="0"/>
                        <a:t> trình PHP</a:t>
                      </a:r>
                      <a:endParaRPr lang="en-US"/>
                    </a:p>
                  </a:txBody>
                  <a:tcPr/>
                </a:tc>
                <a:extLst>
                  <a:ext uri="{0D108BD9-81ED-4DB2-BD59-A6C34878D82A}">
                    <a16:rowId xmlns:a16="http://schemas.microsoft.com/office/drawing/2014/main" val="10002"/>
                  </a:ext>
                </a:extLst>
              </a:tr>
              <a:tr h="370840">
                <a:tc>
                  <a:txBody>
                    <a:bodyPr/>
                    <a:lstStyle/>
                    <a:p>
                      <a:r>
                        <a:rPr lang="en-US"/>
                        <a:t>Lập</a:t>
                      </a:r>
                      <a:r>
                        <a:rPr lang="en-US" baseline="0"/>
                        <a:t> trình Android</a:t>
                      </a:r>
                      <a:endParaRPr lang="en-US"/>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nvGraphicFramePr>
        <p:xfrm>
          <a:off x="5435599" y="2362200"/>
          <a:ext cx="3276601" cy="29667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209801">
                  <a:extLst>
                    <a:ext uri="{9D8B030D-6E8A-4147-A177-3AD203B41FA5}">
                      <a16:colId xmlns:a16="http://schemas.microsoft.com/office/drawing/2014/main" val="20001"/>
                    </a:ext>
                  </a:extLst>
                </a:gridCol>
              </a:tblGrid>
              <a:tr h="370840">
                <a:tc>
                  <a:txBody>
                    <a:bodyPr/>
                    <a:lstStyle/>
                    <a:p>
                      <a:pPr algn="ctr"/>
                      <a:r>
                        <a:rPr lang="en-US"/>
                        <a:t>MaNV</a:t>
                      </a:r>
                    </a:p>
                  </a:txBody>
                  <a:tcPr/>
                </a:tc>
                <a:tc>
                  <a:txBody>
                    <a:bodyPr/>
                    <a:lstStyle/>
                    <a:p>
                      <a:r>
                        <a:rPr lang="en-US"/>
                        <a:t>Kynang</a:t>
                      </a:r>
                    </a:p>
                  </a:txBody>
                  <a:tcPr/>
                </a:tc>
                <a:extLst>
                  <a:ext uri="{0D108BD9-81ED-4DB2-BD59-A6C34878D82A}">
                    <a16:rowId xmlns:a16="http://schemas.microsoft.com/office/drawing/2014/main" val="10000"/>
                  </a:ext>
                </a:extLst>
              </a:tr>
              <a:tr h="370840">
                <a:tc>
                  <a:txBody>
                    <a:bodyPr/>
                    <a:lstStyle/>
                    <a:p>
                      <a:pPr algn="ctr"/>
                      <a:r>
                        <a:rPr lang="en-US"/>
                        <a:t>A1</a:t>
                      </a:r>
                    </a:p>
                  </a:txBody>
                  <a:tcPr/>
                </a:tc>
                <a:tc>
                  <a:txBody>
                    <a:bodyPr/>
                    <a:lstStyle/>
                    <a:p>
                      <a:r>
                        <a:rPr lang="en-US"/>
                        <a:t>Ngôn</a:t>
                      </a:r>
                      <a:r>
                        <a:rPr lang="en-US" baseline="0"/>
                        <a:t> ngữ C</a:t>
                      </a:r>
                      <a:endParaRPr lang="en-US"/>
                    </a:p>
                  </a:txBody>
                  <a:tcPr/>
                </a:tc>
                <a:extLst>
                  <a:ext uri="{0D108BD9-81ED-4DB2-BD59-A6C34878D82A}">
                    <a16:rowId xmlns:a16="http://schemas.microsoft.com/office/drawing/2014/main" val="10001"/>
                  </a:ext>
                </a:extLst>
              </a:tr>
              <a:tr h="370840">
                <a:tc>
                  <a:txBody>
                    <a:bodyPr/>
                    <a:lstStyle/>
                    <a:p>
                      <a:pPr algn="ctr"/>
                      <a:r>
                        <a:rPr lang="en-US"/>
                        <a:t>A2</a:t>
                      </a:r>
                    </a:p>
                  </a:txBody>
                  <a:tcPr/>
                </a:tc>
                <a:tc>
                  <a:txBody>
                    <a:bodyPr/>
                    <a:lstStyle/>
                    <a:p>
                      <a:r>
                        <a:rPr lang="en-US"/>
                        <a:t>Lập</a:t>
                      </a:r>
                      <a:r>
                        <a:rPr lang="en-US" baseline="0"/>
                        <a:t> trình PHP</a:t>
                      </a:r>
                      <a:endParaRPr lang="en-US"/>
                    </a:p>
                  </a:txBody>
                  <a:tcPr/>
                </a:tc>
                <a:extLst>
                  <a:ext uri="{0D108BD9-81ED-4DB2-BD59-A6C34878D82A}">
                    <a16:rowId xmlns:a16="http://schemas.microsoft.com/office/drawing/2014/main" val="10002"/>
                  </a:ext>
                </a:extLst>
              </a:tr>
              <a:tr h="370840">
                <a:tc>
                  <a:txBody>
                    <a:bodyPr/>
                    <a:lstStyle/>
                    <a:p>
                      <a:pPr algn="ctr"/>
                      <a:r>
                        <a:rPr lang="en-US"/>
                        <a:t>A1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Lập</a:t>
                      </a:r>
                      <a:r>
                        <a:rPr lang="en-US" baseline="0"/>
                        <a:t> trình Android</a:t>
                      </a:r>
                      <a:endParaRPr lang="en-US"/>
                    </a:p>
                  </a:txBody>
                  <a:tcPr/>
                </a:tc>
                <a:extLst>
                  <a:ext uri="{0D108BD9-81ED-4DB2-BD59-A6C34878D82A}">
                    <a16:rowId xmlns:a16="http://schemas.microsoft.com/office/drawing/2014/main" val="10003"/>
                  </a:ext>
                </a:extLst>
              </a:tr>
              <a:tr h="370840">
                <a:tc>
                  <a:txBody>
                    <a:bodyPr/>
                    <a:lstStyle/>
                    <a:p>
                      <a:pPr algn="ctr"/>
                      <a:r>
                        <a:rPr lang="en-US"/>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Lập</a:t>
                      </a:r>
                      <a:r>
                        <a:rPr lang="en-US" baseline="0"/>
                        <a:t> trình Android</a:t>
                      </a:r>
                      <a:endParaRPr lang="en-US"/>
                    </a:p>
                  </a:txBody>
                  <a:tcPr/>
                </a:tc>
                <a:extLst>
                  <a:ext uri="{0D108BD9-81ED-4DB2-BD59-A6C34878D82A}">
                    <a16:rowId xmlns:a16="http://schemas.microsoft.com/office/drawing/2014/main" val="10004"/>
                  </a:ext>
                </a:extLst>
              </a:tr>
              <a:tr h="370840">
                <a:tc>
                  <a:txBody>
                    <a:bodyPr/>
                    <a:lstStyle/>
                    <a:p>
                      <a:pPr algn="ctr"/>
                      <a:r>
                        <a:rPr lang="en-US"/>
                        <a:t>A1</a:t>
                      </a:r>
                    </a:p>
                  </a:txBody>
                  <a:tcPr/>
                </a:tc>
                <a:tc>
                  <a:txBody>
                    <a:bodyPr/>
                    <a:lstStyle/>
                    <a:p>
                      <a:r>
                        <a:rPr lang="en-US"/>
                        <a:t>Lập</a:t>
                      </a:r>
                      <a:r>
                        <a:rPr lang="en-US" baseline="0"/>
                        <a:t> trình PHP</a:t>
                      </a:r>
                      <a:endParaRPr lang="en-US"/>
                    </a:p>
                  </a:txBody>
                  <a:tcPr/>
                </a:tc>
                <a:extLst>
                  <a:ext uri="{0D108BD9-81ED-4DB2-BD59-A6C34878D82A}">
                    <a16:rowId xmlns:a16="http://schemas.microsoft.com/office/drawing/2014/main" val="10005"/>
                  </a:ext>
                </a:extLst>
              </a:tr>
              <a:tr h="370840">
                <a:tc>
                  <a:txBody>
                    <a:bodyPr/>
                    <a:lstStyle/>
                    <a:p>
                      <a:pPr algn="ctr"/>
                      <a:r>
                        <a:rPr lang="en-US"/>
                        <a:t>A4</a:t>
                      </a:r>
                    </a:p>
                  </a:txBody>
                  <a:tcPr/>
                </a:tc>
                <a:tc>
                  <a:txBody>
                    <a:bodyPr/>
                    <a:lstStyle/>
                    <a:p>
                      <a:r>
                        <a:rPr lang="en-US"/>
                        <a:t>Ngôn</a:t>
                      </a:r>
                      <a:r>
                        <a:rPr lang="en-US" baseline="0"/>
                        <a:t> ngữ C</a:t>
                      </a:r>
                      <a:endParaRPr lang="en-US"/>
                    </a:p>
                  </a:txBody>
                  <a:tcPr/>
                </a:tc>
                <a:extLst>
                  <a:ext uri="{0D108BD9-81ED-4DB2-BD59-A6C34878D82A}">
                    <a16:rowId xmlns:a16="http://schemas.microsoft.com/office/drawing/2014/main" val="10006"/>
                  </a:ext>
                </a:extLst>
              </a:tr>
              <a:tr h="370840">
                <a:tc>
                  <a:txBody>
                    <a:bodyPr/>
                    <a:lstStyle/>
                    <a:p>
                      <a:pPr algn="ctr"/>
                      <a:r>
                        <a:rPr lang="en-US"/>
                        <a:t>A4</a:t>
                      </a:r>
                    </a:p>
                  </a:txBody>
                  <a:tcPr/>
                </a:tc>
                <a:tc>
                  <a:txBody>
                    <a:bodyPr/>
                    <a:lstStyle/>
                    <a:p>
                      <a:r>
                        <a:rPr lang="en-US"/>
                        <a:t>Lập</a:t>
                      </a:r>
                      <a:r>
                        <a:rPr lang="en-US" baseline="0"/>
                        <a:t> trình PHP</a:t>
                      </a:r>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685800"/>
            <a:ext cx="8534400" cy="620712"/>
          </a:xfrm>
        </p:spPr>
        <p:txBody>
          <a:bodyPr/>
          <a:lstStyle/>
          <a:p>
            <a:r>
              <a:rPr lang="en-US" sz="3200" b="1"/>
              <a:t>Phép chia</a:t>
            </a:r>
          </a:p>
        </p:txBody>
      </p:sp>
      <p:sp>
        <p:nvSpPr>
          <p:cNvPr id="65539" name="Rectangle 3"/>
          <p:cNvSpPr>
            <a:spLocks noGrp="1" noChangeArrowheads="1"/>
          </p:cNvSpPr>
          <p:nvPr>
            <p:ph idx="1"/>
          </p:nvPr>
        </p:nvSpPr>
        <p:spPr>
          <a:xfrm>
            <a:off x="457200" y="1295400"/>
            <a:ext cx="8229600" cy="4114800"/>
          </a:xfrm>
        </p:spPr>
        <p:txBody>
          <a:bodyPr/>
          <a:lstStyle/>
          <a:p>
            <a:r>
              <a:rPr lang="en-US"/>
              <a:t>Lấy ra </a:t>
            </a:r>
            <a:r>
              <a:rPr lang="vi-VN"/>
              <a:t>tất cả </a:t>
            </a:r>
            <a:r>
              <a:rPr lang="en-US"/>
              <a:t>các bộ từ quan hệ R sao cho thỏa với </a:t>
            </a:r>
            <a:r>
              <a:rPr lang="en-US" u="sng"/>
              <a:t>tất cả</a:t>
            </a:r>
            <a:r>
              <a:rPr lang="en-US"/>
              <a:t> các bộ trong quan hệ S</a:t>
            </a:r>
          </a:p>
          <a:p>
            <a:r>
              <a:rPr lang="en-US"/>
              <a:t>Ký hiệu R </a:t>
            </a:r>
            <a:r>
              <a:rPr lang="en-US" b="1">
                <a:sym typeface="Symbol" pitchFamily="18" charset="2"/>
              </a:rPr>
              <a:t></a:t>
            </a:r>
            <a:r>
              <a:rPr lang="en-US">
                <a:sym typeface="Symbol" pitchFamily="18" charset="2"/>
              </a:rPr>
              <a:t> </a:t>
            </a:r>
            <a:r>
              <a:rPr lang="en-US"/>
              <a:t>S</a:t>
            </a:r>
          </a:p>
          <a:p>
            <a:pPr lvl="1">
              <a:buNone/>
            </a:pPr>
            <a:r>
              <a:rPr lang="en-US"/>
              <a:t>Giả thiết Z, X là các tập thuộc tính của R, S với X </a:t>
            </a:r>
            <a:r>
              <a:rPr lang="en-US">
                <a:sym typeface="Symbol" pitchFamily="18" charset="2"/>
              </a:rPr>
              <a:t> Z</a:t>
            </a:r>
            <a:endParaRPr lang="en-US"/>
          </a:p>
          <a:p>
            <a:r>
              <a:rPr lang="en-US"/>
              <a:t>Kết quả của phép chia là một quan hệ T(Y), Với Y=Z-X</a:t>
            </a:r>
          </a:p>
          <a:p>
            <a:pPr lvl="1"/>
            <a:r>
              <a:rPr lang="en-US"/>
              <a:t>t</a:t>
            </a:r>
            <a:r>
              <a:rPr lang="en-US" baseline="-25000"/>
              <a:t>T</a:t>
            </a:r>
            <a:r>
              <a:rPr lang="en-US"/>
              <a:t> là một bộ của T nếu </a:t>
            </a:r>
            <a:r>
              <a:rPr lang="en-US" u="sng"/>
              <a:t>với mọi bộ</a:t>
            </a:r>
            <a:r>
              <a:rPr lang="en-US"/>
              <a:t> </a:t>
            </a:r>
            <a:r>
              <a:rPr lang="en-US">
                <a:sym typeface="Symbol" pitchFamily="18" charset="2"/>
              </a:rPr>
              <a:t>t</a:t>
            </a:r>
            <a:r>
              <a:rPr lang="en-US" baseline="-25000">
                <a:sym typeface="Symbol" pitchFamily="18" charset="2"/>
              </a:rPr>
              <a:t>S</a:t>
            </a:r>
            <a:r>
              <a:rPr lang="en-US">
                <a:sym typeface="Symbol" pitchFamily="18" charset="2"/>
              </a:rPr>
              <a:t>S, tồn tại bộ t</a:t>
            </a:r>
            <a:r>
              <a:rPr lang="en-US" baseline="-25000">
                <a:sym typeface="Symbol" pitchFamily="18" charset="2"/>
              </a:rPr>
              <a:t>R</a:t>
            </a:r>
            <a:r>
              <a:rPr lang="en-US">
                <a:sym typeface="Symbol" pitchFamily="18" charset="2"/>
              </a:rPr>
              <a:t>R thỏa 2 điều kiện</a:t>
            </a:r>
          </a:p>
          <a:p>
            <a:pPr lvl="2"/>
            <a:r>
              <a:rPr lang="en-US">
                <a:sym typeface="Symbol" pitchFamily="18" charset="2"/>
              </a:rPr>
              <a:t>t</a:t>
            </a:r>
            <a:r>
              <a:rPr lang="en-US" baseline="-25000">
                <a:sym typeface="Symbol" pitchFamily="18" charset="2"/>
              </a:rPr>
              <a:t>R</a:t>
            </a:r>
            <a:r>
              <a:rPr lang="en-US">
                <a:sym typeface="Symbol" pitchFamily="18" charset="2"/>
              </a:rPr>
              <a:t>[Y] = t</a:t>
            </a:r>
            <a:r>
              <a:rPr lang="en-US" baseline="-25000">
                <a:sym typeface="Symbol" pitchFamily="18" charset="2"/>
              </a:rPr>
              <a:t>T</a:t>
            </a:r>
          </a:p>
          <a:p>
            <a:pPr lvl="2"/>
            <a:r>
              <a:rPr lang="en-US">
                <a:sym typeface="Symbol" pitchFamily="18" charset="2"/>
              </a:rPr>
              <a:t>t</a:t>
            </a:r>
            <a:r>
              <a:rPr lang="en-US" baseline="-25000">
                <a:sym typeface="Symbol" pitchFamily="18" charset="2"/>
              </a:rPr>
              <a:t>R</a:t>
            </a:r>
            <a:r>
              <a:rPr lang="en-US">
                <a:sym typeface="Symbol" pitchFamily="18" charset="2"/>
              </a:rPr>
              <a:t>[X] = t</a:t>
            </a:r>
            <a:r>
              <a:rPr lang="en-US" baseline="-25000">
                <a:sym typeface="Symbol" pitchFamily="18" charset="2"/>
              </a:rPr>
              <a:t>S</a:t>
            </a:r>
            <a:endParaRPr lang="en-US">
              <a:sym typeface="Symbol" pitchFamily="18" charset="2"/>
            </a:endParaRPr>
          </a:p>
        </p:txBody>
      </p:sp>
      <p:sp>
        <p:nvSpPr>
          <p:cNvPr id="25" name="Date Placeholder 3"/>
          <p:cNvSpPr>
            <a:spLocks noGrp="1"/>
          </p:cNvSpPr>
          <p:nvPr>
            <p:ph type="dt" sz="quarter" idx="10"/>
          </p:nvPr>
        </p:nvSpPr>
        <p:spPr/>
        <p:txBody>
          <a:bodyPr/>
          <a:lstStyle/>
          <a:p>
            <a:pPr>
              <a:defRPr/>
            </a:pPr>
            <a:fld id="{F8ABD778-3D98-4AF6-AD80-837285330C03}" type="datetime12">
              <a:rPr lang="vi-VN" altLang="en-US" smtClean="0"/>
              <a:pPr>
                <a:defRPr/>
              </a:pPr>
              <a:t>07:10</a:t>
            </a:fld>
            <a:endParaRPr lang="en-US" altLang="en-US"/>
          </a:p>
        </p:txBody>
      </p:sp>
      <p:sp>
        <p:nvSpPr>
          <p:cNvPr id="27" name="Slide Number Placeholder 5"/>
          <p:cNvSpPr>
            <a:spLocks noGrp="1"/>
          </p:cNvSpPr>
          <p:nvPr>
            <p:ph type="sldNum" sz="quarter" idx="12"/>
          </p:nvPr>
        </p:nvSpPr>
        <p:spPr/>
        <p:txBody>
          <a:bodyPr/>
          <a:lstStyle/>
          <a:p>
            <a:pPr>
              <a:defRPr/>
            </a:pPr>
            <a:fld id="{3DA0D6BE-2D96-4539-82E7-2E15E555365D}" type="slidenum">
              <a:rPr lang="en-US" altLang="en-US"/>
              <a:pPr>
                <a:defRPr/>
              </a:pPr>
              <a:t>76</a:t>
            </a:fld>
            <a:endParaRPr lang="en-US" altLang="en-US"/>
          </a:p>
        </p:txBody>
      </p:sp>
      <p:grpSp>
        <p:nvGrpSpPr>
          <p:cNvPr id="65542" name="Group 27"/>
          <p:cNvGrpSpPr>
            <a:grpSpLocks/>
          </p:cNvGrpSpPr>
          <p:nvPr/>
        </p:nvGrpSpPr>
        <p:grpSpPr bwMode="auto">
          <a:xfrm>
            <a:off x="4419600" y="4419600"/>
            <a:ext cx="3429000" cy="685800"/>
            <a:chOff x="2976" y="3456"/>
            <a:chExt cx="2160" cy="480"/>
          </a:xfrm>
        </p:grpSpPr>
        <p:grpSp>
          <p:nvGrpSpPr>
            <p:cNvPr id="65543" name="Group 24"/>
            <p:cNvGrpSpPr>
              <a:grpSpLocks/>
            </p:cNvGrpSpPr>
            <p:nvPr/>
          </p:nvGrpSpPr>
          <p:grpSpPr bwMode="auto">
            <a:xfrm>
              <a:off x="2976" y="3680"/>
              <a:ext cx="816" cy="214"/>
              <a:chOff x="3024" y="3728"/>
              <a:chExt cx="816" cy="214"/>
            </a:xfrm>
          </p:grpSpPr>
          <p:grpSp>
            <p:nvGrpSpPr>
              <p:cNvPr id="65558" name="Group 21"/>
              <p:cNvGrpSpPr>
                <a:grpSpLocks/>
              </p:cNvGrpSpPr>
              <p:nvPr/>
            </p:nvGrpSpPr>
            <p:grpSpPr bwMode="auto">
              <a:xfrm>
                <a:off x="3024" y="3744"/>
                <a:ext cx="816" cy="144"/>
                <a:chOff x="2640" y="3744"/>
                <a:chExt cx="816" cy="144"/>
              </a:xfrm>
            </p:grpSpPr>
            <p:sp>
              <p:nvSpPr>
                <p:cNvPr id="65561" name="Rectangle 19"/>
                <p:cNvSpPr>
                  <a:spLocks noChangeArrowheads="1"/>
                </p:cNvSpPr>
                <p:nvPr/>
              </p:nvSpPr>
              <p:spPr bwMode="auto">
                <a:xfrm>
                  <a:off x="2640" y="3744"/>
                  <a:ext cx="480" cy="144"/>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65562" name="Rectangle 20"/>
                <p:cNvSpPr>
                  <a:spLocks noChangeArrowheads="1"/>
                </p:cNvSpPr>
                <p:nvPr/>
              </p:nvSpPr>
              <p:spPr bwMode="auto">
                <a:xfrm>
                  <a:off x="3120" y="3744"/>
                  <a:ext cx="336" cy="144"/>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sp>
            <p:nvSpPr>
              <p:cNvPr id="65559" name="Text Box 22"/>
              <p:cNvSpPr txBox="1">
                <a:spLocks noChangeArrowheads="1"/>
              </p:cNvSpPr>
              <p:nvPr/>
            </p:nvSpPr>
            <p:spPr bwMode="auto">
              <a:xfrm>
                <a:off x="3024" y="3728"/>
                <a:ext cx="480" cy="214"/>
              </a:xfrm>
              <a:prstGeom prst="rect">
                <a:avLst/>
              </a:prstGeom>
              <a:noFill/>
              <a:ln w="12700" algn="ctr">
                <a:noFill/>
                <a:miter lim="800000"/>
                <a:headEnd/>
                <a:tailEnd/>
              </a:ln>
            </p:spPr>
            <p:txBody>
              <a:bodyPr>
                <a:spAutoFit/>
              </a:bodyPr>
              <a:lstStyle/>
              <a:p>
                <a:r>
                  <a:rPr lang="en-US" sz="1400"/>
                  <a:t>X</a:t>
                </a:r>
              </a:p>
            </p:txBody>
          </p:sp>
          <p:sp>
            <p:nvSpPr>
              <p:cNvPr id="65560" name="Text Box 23"/>
              <p:cNvSpPr txBox="1">
                <a:spLocks noChangeArrowheads="1"/>
              </p:cNvSpPr>
              <p:nvPr/>
            </p:nvSpPr>
            <p:spPr bwMode="auto">
              <a:xfrm>
                <a:off x="3456" y="3728"/>
                <a:ext cx="384" cy="214"/>
              </a:xfrm>
              <a:prstGeom prst="rect">
                <a:avLst/>
              </a:prstGeom>
              <a:noFill/>
              <a:ln w="12700" algn="ctr">
                <a:noFill/>
                <a:miter lim="800000"/>
                <a:headEnd/>
                <a:tailEnd/>
              </a:ln>
            </p:spPr>
            <p:txBody>
              <a:bodyPr>
                <a:spAutoFit/>
              </a:bodyPr>
              <a:lstStyle/>
              <a:p>
                <a:r>
                  <a:rPr lang="en-US" sz="1400"/>
                  <a:t>Y</a:t>
                </a:r>
              </a:p>
            </p:txBody>
          </p:sp>
        </p:grpSp>
        <p:sp>
          <p:nvSpPr>
            <p:cNvPr id="65544" name="Rectangle 18"/>
            <p:cNvSpPr>
              <a:spLocks noChangeArrowheads="1"/>
            </p:cNvSpPr>
            <p:nvPr/>
          </p:nvSpPr>
          <p:spPr bwMode="auto">
            <a:xfrm>
              <a:off x="4032" y="3648"/>
              <a:ext cx="480" cy="288"/>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65545" name="Rectangle 14"/>
            <p:cNvSpPr>
              <a:spLocks noChangeArrowheads="1"/>
            </p:cNvSpPr>
            <p:nvPr/>
          </p:nvSpPr>
          <p:spPr bwMode="auto">
            <a:xfrm>
              <a:off x="4800" y="3696"/>
              <a:ext cx="336" cy="144"/>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65546" name="Group 15"/>
            <p:cNvGrpSpPr>
              <a:grpSpLocks/>
            </p:cNvGrpSpPr>
            <p:nvPr/>
          </p:nvGrpSpPr>
          <p:grpSpPr bwMode="auto">
            <a:xfrm>
              <a:off x="4800" y="3456"/>
              <a:ext cx="336" cy="480"/>
              <a:chOff x="4704" y="3504"/>
              <a:chExt cx="480" cy="480"/>
            </a:xfrm>
          </p:grpSpPr>
          <p:sp>
            <p:nvSpPr>
              <p:cNvPr id="65555" name="Rectangle 4"/>
              <p:cNvSpPr>
                <a:spLocks noChangeArrowheads="1"/>
              </p:cNvSpPr>
              <p:nvPr/>
            </p:nvSpPr>
            <p:spPr bwMode="auto">
              <a:xfrm>
                <a:off x="4704" y="3504"/>
                <a:ext cx="480" cy="480"/>
              </a:xfrm>
              <a:prstGeom prst="rect">
                <a:avLst/>
              </a:prstGeom>
              <a:noFill/>
              <a:ln w="12700" algn="ctr">
                <a:solidFill>
                  <a:schemeClr val="tx1"/>
                </a:solidFill>
                <a:miter lim="800000"/>
                <a:headEnd/>
                <a:tailEnd/>
              </a:ln>
            </p:spPr>
            <p:txBody>
              <a:bodyPr anchor="ctr">
                <a:spAutoFit/>
              </a:bodyPr>
              <a:lstStyle/>
              <a:p>
                <a:endParaRPr lang="vi-VN"/>
              </a:p>
            </p:txBody>
          </p:sp>
          <p:sp>
            <p:nvSpPr>
              <p:cNvPr id="65556" name="Text Box 5"/>
              <p:cNvSpPr txBox="1">
                <a:spLocks noChangeArrowheads="1"/>
              </p:cNvSpPr>
              <p:nvPr/>
            </p:nvSpPr>
            <p:spPr bwMode="auto">
              <a:xfrm>
                <a:off x="4704" y="3504"/>
                <a:ext cx="480" cy="213"/>
              </a:xfrm>
              <a:prstGeom prst="rect">
                <a:avLst/>
              </a:prstGeom>
              <a:noFill/>
              <a:ln w="12700" algn="ctr">
                <a:noFill/>
                <a:miter lim="800000"/>
                <a:headEnd/>
                <a:tailEnd/>
              </a:ln>
            </p:spPr>
            <p:txBody>
              <a:bodyPr>
                <a:spAutoFit/>
              </a:bodyPr>
              <a:lstStyle/>
              <a:p>
                <a:r>
                  <a:rPr lang="en-US" sz="1400"/>
                  <a:t>T(Y)</a:t>
                </a:r>
              </a:p>
            </p:txBody>
          </p:sp>
          <p:sp>
            <p:nvSpPr>
              <p:cNvPr id="65557" name="Line 7"/>
              <p:cNvSpPr>
                <a:spLocks noChangeShapeType="1"/>
              </p:cNvSpPr>
              <p:nvPr/>
            </p:nvSpPr>
            <p:spPr bwMode="auto">
              <a:xfrm>
                <a:off x="4704" y="3696"/>
                <a:ext cx="480" cy="0"/>
              </a:xfrm>
              <a:prstGeom prst="line">
                <a:avLst/>
              </a:prstGeom>
              <a:noFill/>
              <a:ln w="12700">
                <a:solidFill>
                  <a:schemeClr val="tx1"/>
                </a:solidFill>
                <a:round/>
                <a:headEnd/>
                <a:tailEnd/>
              </a:ln>
            </p:spPr>
            <p:txBody>
              <a:bodyPr wrap="none" anchor="ctr">
                <a:spAutoFit/>
              </a:bodyPr>
              <a:lstStyle/>
              <a:p>
                <a:endParaRPr lang="vi-VN"/>
              </a:p>
            </p:txBody>
          </p:sp>
        </p:grpSp>
        <p:grpSp>
          <p:nvGrpSpPr>
            <p:cNvPr id="65547" name="Group 16"/>
            <p:cNvGrpSpPr>
              <a:grpSpLocks/>
            </p:cNvGrpSpPr>
            <p:nvPr/>
          </p:nvGrpSpPr>
          <p:grpSpPr bwMode="auto">
            <a:xfrm>
              <a:off x="4032" y="3456"/>
              <a:ext cx="480" cy="480"/>
              <a:chOff x="3888" y="3504"/>
              <a:chExt cx="480" cy="480"/>
            </a:xfrm>
          </p:grpSpPr>
          <p:sp>
            <p:nvSpPr>
              <p:cNvPr id="65552" name="Rectangle 8"/>
              <p:cNvSpPr>
                <a:spLocks noChangeArrowheads="1"/>
              </p:cNvSpPr>
              <p:nvPr/>
            </p:nvSpPr>
            <p:spPr bwMode="auto">
              <a:xfrm>
                <a:off x="3888" y="3504"/>
                <a:ext cx="480" cy="480"/>
              </a:xfrm>
              <a:prstGeom prst="rect">
                <a:avLst/>
              </a:prstGeom>
              <a:noFill/>
              <a:ln w="12700" algn="ctr">
                <a:solidFill>
                  <a:schemeClr val="tx1"/>
                </a:solidFill>
                <a:miter lim="800000"/>
                <a:headEnd/>
                <a:tailEnd/>
              </a:ln>
            </p:spPr>
            <p:txBody>
              <a:bodyPr anchor="ctr">
                <a:spAutoFit/>
              </a:bodyPr>
              <a:lstStyle/>
              <a:p>
                <a:endParaRPr lang="vi-VN"/>
              </a:p>
            </p:txBody>
          </p:sp>
          <p:sp>
            <p:nvSpPr>
              <p:cNvPr id="65553" name="Text Box 9"/>
              <p:cNvSpPr txBox="1">
                <a:spLocks noChangeArrowheads="1"/>
              </p:cNvSpPr>
              <p:nvPr/>
            </p:nvSpPr>
            <p:spPr bwMode="auto">
              <a:xfrm>
                <a:off x="3888" y="3504"/>
                <a:ext cx="480" cy="213"/>
              </a:xfrm>
              <a:prstGeom prst="rect">
                <a:avLst/>
              </a:prstGeom>
              <a:noFill/>
              <a:ln w="12700" algn="ctr">
                <a:noFill/>
                <a:miter lim="800000"/>
                <a:headEnd/>
                <a:tailEnd/>
              </a:ln>
            </p:spPr>
            <p:txBody>
              <a:bodyPr>
                <a:spAutoFit/>
              </a:bodyPr>
              <a:lstStyle/>
              <a:p>
                <a:r>
                  <a:rPr lang="en-US" sz="1400"/>
                  <a:t>S(X)</a:t>
                </a:r>
              </a:p>
            </p:txBody>
          </p:sp>
          <p:sp>
            <p:nvSpPr>
              <p:cNvPr id="65554" name="Line 10"/>
              <p:cNvSpPr>
                <a:spLocks noChangeShapeType="1"/>
              </p:cNvSpPr>
              <p:nvPr/>
            </p:nvSpPr>
            <p:spPr bwMode="auto">
              <a:xfrm>
                <a:off x="3888" y="3696"/>
                <a:ext cx="480" cy="0"/>
              </a:xfrm>
              <a:prstGeom prst="line">
                <a:avLst/>
              </a:prstGeom>
              <a:noFill/>
              <a:ln w="12700">
                <a:solidFill>
                  <a:schemeClr val="tx1"/>
                </a:solidFill>
                <a:round/>
                <a:headEnd/>
                <a:tailEnd/>
              </a:ln>
            </p:spPr>
            <p:txBody>
              <a:bodyPr wrap="none" anchor="ctr">
                <a:spAutoFit/>
              </a:bodyPr>
              <a:lstStyle/>
              <a:p>
                <a:endParaRPr lang="vi-VN"/>
              </a:p>
            </p:txBody>
          </p:sp>
        </p:grpSp>
        <p:grpSp>
          <p:nvGrpSpPr>
            <p:cNvPr id="65548" name="Group 17"/>
            <p:cNvGrpSpPr>
              <a:grpSpLocks/>
            </p:cNvGrpSpPr>
            <p:nvPr/>
          </p:nvGrpSpPr>
          <p:grpSpPr bwMode="auto">
            <a:xfrm>
              <a:off x="2976" y="3456"/>
              <a:ext cx="816" cy="480"/>
              <a:chOff x="2640" y="3504"/>
              <a:chExt cx="816" cy="480"/>
            </a:xfrm>
          </p:grpSpPr>
          <p:sp>
            <p:nvSpPr>
              <p:cNvPr id="65549" name="Rectangle 11"/>
              <p:cNvSpPr>
                <a:spLocks noChangeArrowheads="1"/>
              </p:cNvSpPr>
              <p:nvPr/>
            </p:nvSpPr>
            <p:spPr bwMode="auto">
              <a:xfrm>
                <a:off x="2640" y="3504"/>
                <a:ext cx="816" cy="480"/>
              </a:xfrm>
              <a:prstGeom prst="rect">
                <a:avLst/>
              </a:prstGeom>
              <a:noFill/>
              <a:ln w="12700" algn="ctr">
                <a:solidFill>
                  <a:schemeClr val="tx1"/>
                </a:solidFill>
                <a:miter lim="800000"/>
                <a:headEnd/>
                <a:tailEnd/>
              </a:ln>
            </p:spPr>
            <p:txBody>
              <a:bodyPr anchor="ctr">
                <a:spAutoFit/>
              </a:bodyPr>
              <a:lstStyle/>
              <a:p>
                <a:endParaRPr lang="vi-VN"/>
              </a:p>
            </p:txBody>
          </p:sp>
          <p:sp>
            <p:nvSpPr>
              <p:cNvPr id="65550" name="Text Box 12"/>
              <p:cNvSpPr txBox="1">
                <a:spLocks noChangeArrowheads="1"/>
              </p:cNvSpPr>
              <p:nvPr/>
            </p:nvSpPr>
            <p:spPr bwMode="auto">
              <a:xfrm>
                <a:off x="2640" y="3504"/>
                <a:ext cx="816" cy="213"/>
              </a:xfrm>
              <a:prstGeom prst="rect">
                <a:avLst/>
              </a:prstGeom>
              <a:noFill/>
              <a:ln w="12700" algn="ctr">
                <a:noFill/>
                <a:miter lim="800000"/>
                <a:headEnd/>
                <a:tailEnd/>
              </a:ln>
            </p:spPr>
            <p:txBody>
              <a:bodyPr>
                <a:spAutoFit/>
              </a:bodyPr>
              <a:lstStyle/>
              <a:p>
                <a:r>
                  <a:rPr lang="en-US" sz="1400"/>
                  <a:t>R(Z)</a:t>
                </a:r>
              </a:p>
            </p:txBody>
          </p:sp>
          <p:sp>
            <p:nvSpPr>
              <p:cNvPr id="65551" name="Line 13"/>
              <p:cNvSpPr>
                <a:spLocks noChangeShapeType="1"/>
              </p:cNvSpPr>
              <p:nvPr/>
            </p:nvSpPr>
            <p:spPr bwMode="auto">
              <a:xfrm>
                <a:off x="2640" y="3696"/>
                <a:ext cx="816" cy="1"/>
              </a:xfrm>
              <a:prstGeom prst="line">
                <a:avLst/>
              </a:prstGeom>
              <a:noFill/>
              <a:ln w="12700">
                <a:solidFill>
                  <a:schemeClr val="tx1"/>
                </a:solidFill>
                <a:round/>
                <a:headEnd/>
                <a:tailEnd/>
              </a:ln>
            </p:spPr>
            <p:txBody>
              <a:bodyPr anchor="ctr">
                <a:spAutoFit/>
              </a:bodyPr>
              <a:lstStyle/>
              <a:p>
                <a:endParaRPr lang="vi-VN"/>
              </a:p>
            </p:txBody>
          </p:sp>
        </p:grpSp>
      </p:grpSp>
      <p:sp>
        <p:nvSpPr>
          <p:cNvPr id="28" name="Footer Placeholder 27"/>
          <p:cNvSpPr>
            <a:spLocks noGrp="1"/>
          </p:cNvSpPr>
          <p:nvPr>
            <p:ph type="ftr" sz="quarter" idx="11"/>
          </p:nvPr>
        </p:nvSpPr>
        <p:spPr/>
        <p:txBody>
          <a:bodyPr/>
          <a:lstStyle/>
          <a:p>
            <a:pPr>
              <a:defRPr/>
            </a:pPr>
            <a:r>
              <a:rPr lang="en-US" altLang="en-US"/>
              <a:t>Khoa CNTT</a:t>
            </a:r>
          </a:p>
        </p:txBody>
      </p:sp>
      <p:grpSp>
        <p:nvGrpSpPr>
          <p:cNvPr id="29" name="Group 86"/>
          <p:cNvGrpSpPr/>
          <p:nvPr/>
        </p:nvGrpSpPr>
        <p:grpSpPr>
          <a:xfrm>
            <a:off x="0" y="152400"/>
            <a:ext cx="9144000" cy="533399"/>
            <a:chOff x="0" y="152400"/>
            <a:chExt cx="9144000" cy="533399"/>
          </a:xfrm>
        </p:grpSpPr>
        <p:pic>
          <p:nvPicPr>
            <p:cNvPr id="3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1" name="TextBox 3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32" name="TextBox 3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34" name="TextBox 33"/>
          <p:cNvSpPr txBox="1"/>
          <p:nvPr/>
        </p:nvSpPr>
        <p:spPr>
          <a:xfrm>
            <a:off x="762000" y="5791200"/>
            <a:ext cx="7391400" cy="369332"/>
          </a:xfrm>
          <a:prstGeom prst="rect">
            <a:avLst/>
          </a:prstGeom>
          <a:noFill/>
        </p:spPr>
        <p:txBody>
          <a:bodyPr wrap="square" rtlCol="0">
            <a:spAutoFit/>
          </a:bodyPr>
          <a:lstStyle/>
          <a:p>
            <a:pPr algn="l"/>
            <a:r>
              <a:rPr lang="vi-VN" b="1"/>
              <a:t>Tức là</a:t>
            </a:r>
            <a:r>
              <a:rPr lang="en-US" b="1"/>
              <a:t>: với mỗi bộ t </a:t>
            </a:r>
            <a:r>
              <a:rPr lang="en-US" b="1">
                <a:sym typeface="Symbol"/>
              </a:rPr>
              <a:t> T, với mọi u  S thì &lt;u,t&gt;  R</a:t>
            </a:r>
            <a:endParaRPr lang="vi-VN" b="1"/>
          </a:p>
        </p:txBody>
      </p:sp>
    </p:spTree>
    <p:extLst>
      <p:ext uri="{BB962C8B-B14F-4D97-AF65-F5344CB8AC3E}">
        <p14:creationId xmlns:p14="http://schemas.microsoft.com/office/powerpoint/2010/main" val="91936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dirty="0" err="1"/>
              <a:t>Phép</a:t>
            </a:r>
            <a:r>
              <a:rPr lang="en-US" sz="2800" b="1" dirty="0"/>
              <a:t> </a:t>
            </a:r>
            <a:r>
              <a:rPr lang="en-US" sz="2800" b="1" dirty="0" err="1"/>
              <a:t>toán</a:t>
            </a:r>
            <a:r>
              <a:rPr lang="en-US" sz="2800" b="1" dirty="0"/>
              <a:t> chia</a:t>
            </a:r>
          </a:p>
        </p:txBody>
      </p:sp>
      <p:sp>
        <p:nvSpPr>
          <p:cNvPr id="66563" name="Rectangle 3"/>
          <p:cNvSpPr>
            <a:spLocks noGrp="1" noChangeArrowheads="1"/>
          </p:cNvSpPr>
          <p:nvPr>
            <p:ph idx="1"/>
          </p:nvPr>
        </p:nvSpPr>
        <p:spPr>
          <a:xfrm>
            <a:off x="457200" y="1295400"/>
            <a:ext cx="8229600" cy="5181600"/>
          </a:xfrm>
        </p:spPr>
        <p:txBody>
          <a:bodyPr/>
          <a:lstStyle/>
          <a:p>
            <a:r>
              <a:rPr lang="en-US"/>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77</a:t>
            </a:fld>
            <a:endParaRPr lang="en-US" altLang="en-US"/>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93"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7" name="Table 96"/>
          <p:cNvGraphicFramePr>
            <a:graphicFrameLocks noGrp="1"/>
          </p:cNvGraphicFramePr>
          <p:nvPr/>
        </p:nvGraphicFramePr>
        <p:xfrm>
          <a:off x="533400" y="1828799"/>
          <a:ext cx="2133600" cy="392811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R </a:t>
                      </a:r>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3850">
                <a:tc rowSpan="1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400">
                          <a:sym typeface="Symbol"/>
                        </a:rPr>
                        <a:t>A1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sym typeface="Symbol"/>
                        </a:rPr>
                        <a:t>A2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98" name="Table 97"/>
          <p:cNvGraphicFramePr>
            <a:graphicFrameLocks noGrp="1"/>
          </p:cNvGraphicFramePr>
          <p:nvPr/>
        </p:nvGraphicFramePr>
        <p:xfrm>
          <a:off x="2895600" y="1828800"/>
          <a:ext cx="1422400" cy="133731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tblGrid>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S</a:t>
                      </a:r>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3850">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400">
                          <a:sym typeface="Symbol"/>
                        </a:rPr>
                        <a:t>A1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sym typeface="Symbol"/>
                        </a:rPr>
                        <a:t>A2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3850">
                <a:tc vMerge="1">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A3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99" name="TextBox 98"/>
          <p:cNvSpPr txBox="1"/>
          <p:nvPr/>
        </p:nvSpPr>
        <p:spPr>
          <a:xfrm>
            <a:off x="5257800" y="1828800"/>
            <a:ext cx="1114409" cy="369332"/>
          </a:xfrm>
          <a:prstGeom prst="rect">
            <a:avLst/>
          </a:prstGeom>
          <a:noFill/>
        </p:spPr>
        <p:txBody>
          <a:bodyPr wrap="none" rtlCol="0">
            <a:spAutoFit/>
          </a:bodyPr>
          <a:lstStyle/>
          <a:p>
            <a:r>
              <a:rPr lang="en-US"/>
              <a:t>T= R </a:t>
            </a:r>
            <a:r>
              <a:rPr lang="en-US" b="1">
                <a:sym typeface="Symbol" pitchFamily="18" charset="2"/>
              </a:rPr>
              <a:t> S</a:t>
            </a:r>
            <a:endParaRPr lang="vi-VN"/>
          </a:p>
        </p:txBody>
      </p:sp>
      <p:graphicFrame>
        <p:nvGraphicFramePr>
          <p:cNvPr id="100" name="Table 99"/>
          <p:cNvGraphicFramePr>
            <a:graphicFrameLocks noGrp="1"/>
          </p:cNvGraphicFramePr>
          <p:nvPr/>
        </p:nvGraphicFramePr>
        <p:xfrm>
          <a:off x="6781800" y="1828800"/>
          <a:ext cx="1422400" cy="109728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tblGrid>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T</a:t>
                      </a:r>
                    </a:p>
                  </a:txBody>
                  <a:tcPr>
                    <a:lnR w="12700" cap="flat" cmpd="sng" algn="ctr">
                      <a:solidFill>
                        <a:schemeClr val="tx1"/>
                      </a:solidFill>
                      <a:prstDash val="solid"/>
                      <a:round/>
                      <a:headEnd type="none" w="med" len="med"/>
                      <a:tailEnd type="none" w="med" len="med"/>
                    </a:ln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385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400">
                          <a:sym typeface="Symbol"/>
                        </a:rPr>
                        <a:t>B1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85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sym typeface="Symbol"/>
                        </a:rPr>
                        <a:t>B4</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ox(in)">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78</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4" name="Table 93"/>
          <p:cNvGraphicFramePr>
            <a:graphicFrameLocks noGrp="1"/>
          </p:cNvGraphicFramePr>
          <p:nvPr/>
        </p:nvGraphicFramePr>
        <p:xfrm>
          <a:off x="762000" y="1828800"/>
          <a:ext cx="2667000" cy="3415274"/>
        </p:xfrm>
        <a:graphic>
          <a:graphicData uri="http://schemas.openxmlformats.org/drawingml/2006/table">
            <a:tbl>
              <a:tblPr/>
              <a:tblGrid>
                <a:gridCol w="785907">
                  <a:extLst>
                    <a:ext uri="{9D8B030D-6E8A-4147-A177-3AD203B41FA5}">
                      <a16:colId xmlns:a16="http://schemas.microsoft.com/office/drawing/2014/main" val="20000"/>
                    </a:ext>
                  </a:extLst>
                </a:gridCol>
                <a:gridCol w="1007274">
                  <a:extLst>
                    <a:ext uri="{9D8B030D-6E8A-4147-A177-3AD203B41FA5}">
                      <a16:colId xmlns:a16="http://schemas.microsoft.com/office/drawing/2014/main" val="20001"/>
                    </a:ext>
                  </a:extLst>
                </a:gridCol>
                <a:gridCol w="873819">
                  <a:extLst>
                    <a:ext uri="{9D8B030D-6E8A-4147-A177-3AD203B41FA5}">
                      <a16:colId xmlns:a16="http://schemas.microsoft.com/office/drawing/2014/main" val="20002"/>
                    </a:ext>
                  </a:extLst>
                </a:gridCol>
              </a:tblGrid>
              <a:tr h="504514">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076">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1076">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5</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95" name="TextBox 94"/>
          <p:cNvSpPr txBox="1"/>
          <p:nvPr/>
        </p:nvSpPr>
        <p:spPr>
          <a:xfrm>
            <a:off x="533400" y="1447800"/>
            <a:ext cx="1295400" cy="369332"/>
          </a:xfrm>
          <a:prstGeom prst="rect">
            <a:avLst/>
          </a:prstGeom>
          <a:noFill/>
        </p:spPr>
        <p:txBody>
          <a:bodyPr wrap="square" rtlCol="0">
            <a:spAutoFit/>
          </a:bodyPr>
          <a:lstStyle/>
          <a:p>
            <a:r>
              <a:rPr lang="en-US"/>
              <a:t>SV_DIEM</a:t>
            </a:r>
            <a:endParaRPr lang="vi-VN"/>
          </a:p>
        </p:txBody>
      </p:sp>
      <p:graphicFrame>
        <p:nvGraphicFramePr>
          <p:cNvPr id="97" name="Table 96"/>
          <p:cNvGraphicFramePr>
            <a:graphicFrameLocks noGrp="1"/>
          </p:cNvGraphicFramePr>
          <p:nvPr/>
        </p:nvGraphicFramePr>
        <p:xfrm>
          <a:off x="3962400" y="1828800"/>
          <a:ext cx="3290553" cy="1194347"/>
        </p:xfrm>
        <a:graphic>
          <a:graphicData uri="http://schemas.openxmlformats.org/drawingml/2006/table">
            <a:tbl>
              <a:tblPr/>
              <a:tblGrid>
                <a:gridCol w="1116378">
                  <a:extLst>
                    <a:ext uri="{9D8B030D-6E8A-4147-A177-3AD203B41FA5}">
                      <a16:colId xmlns:a16="http://schemas.microsoft.com/office/drawing/2014/main" val="20000"/>
                    </a:ext>
                  </a:extLst>
                </a:gridCol>
                <a:gridCol w="1057045">
                  <a:extLst>
                    <a:ext uri="{9D8B030D-6E8A-4147-A177-3AD203B41FA5}">
                      <a16:colId xmlns:a16="http://schemas.microsoft.com/office/drawing/2014/main" val="20001"/>
                    </a:ext>
                  </a:extLst>
                </a:gridCol>
                <a:gridCol w="1117130">
                  <a:extLst>
                    <a:ext uri="{9D8B030D-6E8A-4147-A177-3AD203B41FA5}">
                      <a16:colId xmlns:a16="http://schemas.microsoft.com/office/drawing/2014/main" val="20002"/>
                    </a:ext>
                  </a:extLst>
                </a:gridCol>
              </a:tblGrid>
              <a:tr h="371387">
                <a:tc>
                  <a:txBody>
                    <a:bodyPr/>
                    <a:lstStyle/>
                    <a:p>
                      <a:pPr algn="ctr">
                        <a:lnSpc>
                          <a:spcPct val="100000"/>
                        </a:lnSpc>
                        <a:spcAft>
                          <a:spcPts val="0"/>
                        </a:spcAft>
                      </a:pPr>
                      <a:r>
                        <a:rPr lang="en-US" sz="1800">
                          <a:latin typeface="Arial"/>
                          <a:ea typeface="Arial"/>
                          <a:cs typeface="Times New Roman"/>
                        </a:rPr>
                        <a:t>Mamon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7204">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204">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204">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8" name="TextBox 97"/>
          <p:cNvSpPr txBox="1"/>
          <p:nvPr/>
        </p:nvSpPr>
        <p:spPr>
          <a:xfrm>
            <a:off x="3962400" y="1447800"/>
            <a:ext cx="1295400" cy="369332"/>
          </a:xfrm>
          <a:prstGeom prst="rect">
            <a:avLst/>
          </a:prstGeom>
          <a:noFill/>
        </p:spPr>
        <p:txBody>
          <a:bodyPr wrap="square" rtlCol="0">
            <a:spAutoFit/>
          </a:bodyPr>
          <a:lstStyle/>
          <a:p>
            <a:r>
              <a:rPr lang="en-US"/>
              <a:t>MONHOC</a:t>
            </a:r>
            <a:endParaRPr lang="vi-VN"/>
          </a:p>
        </p:txBody>
      </p:sp>
      <p:sp>
        <p:nvSpPr>
          <p:cNvPr id="24" name="Rectangle 2"/>
          <p:cNvSpPr>
            <a:spLocks noGrp="1" noChangeArrowheads="1"/>
          </p:cNvSpPr>
          <p:nvPr>
            <p:ph type="title"/>
          </p:nvPr>
        </p:nvSpPr>
        <p:spPr>
          <a:xfrm>
            <a:off x="381000" y="609600"/>
            <a:ext cx="8229600" cy="620713"/>
          </a:xfrm>
        </p:spPr>
        <p:txBody>
          <a:bodyPr/>
          <a:lstStyle/>
          <a:p>
            <a:r>
              <a:rPr lang="en-US" sz="2800" b="1" dirty="0" err="1"/>
              <a:t>Phép</a:t>
            </a:r>
            <a:r>
              <a:rPr lang="en-US" sz="2800" b="1" dirty="0"/>
              <a:t> </a:t>
            </a:r>
            <a:r>
              <a:rPr lang="en-US" sz="2800" b="1" dirty="0" err="1"/>
              <a:t>toán</a:t>
            </a:r>
            <a:r>
              <a:rPr lang="en-US" sz="2800" b="1" dirty="0"/>
              <a:t> chia</a:t>
            </a:r>
          </a:p>
        </p:txBody>
      </p:sp>
      <p:sp>
        <p:nvSpPr>
          <p:cNvPr id="20" name="Rectangle 2"/>
          <p:cNvSpPr txBox="1">
            <a:spLocks noChangeArrowheads="1"/>
          </p:cNvSpPr>
          <p:nvPr/>
        </p:nvSpPr>
        <p:spPr bwMode="auto">
          <a:xfrm>
            <a:off x="685800" y="5410200"/>
            <a:ext cx="8229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000" noProof="0" dirty="0">
                <a:latin typeface="Times New Roman" pitchFamily="18" charset="0"/>
                <a:ea typeface="+mj-ea"/>
                <a:cs typeface="Times New Roman" pitchFamily="18" charset="0"/>
              </a:rPr>
              <a:t>Ví dụ: Hãy đưa ra danh sách (Mã sv) sv  có điểm tất cả các môn?</a:t>
            </a:r>
            <a:endParaRPr kumimoji="0" lang="en-US" sz="2000"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dirty="0"/>
              <a:t>Phép chia</a:t>
            </a:r>
          </a:p>
        </p:txBody>
      </p:sp>
      <p:sp>
        <p:nvSpPr>
          <p:cNvPr id="66563" name="Rectangle 3"/>
          <p:cNvSpPr>
            <a:spLocks noGrp="1" noChangeArrowheads="1"/>
          </p:cNvSpPr>
          <p:nvPr>
            <p:ph idx="1"/>
          </p:nvPr>
        </p:nvSpPr>
        <p:spPr>
          <a:xfrm>
            <a:off x="457200" y="1730019"/>
            <a:ext cx="8229600" cy="4038600"/>
          </a:xfrm>
        </p:spPr>
        <p:txBody>
          <a:bodyPr/>
          <a:lstStyle/>
          <a:p>
            <a:r>
              <a:rPr lang="en-US" dirty="0"/>
              <a:t>Cách tính T(Y)= R(Z) </a:t>
            </a:r>
            <a:r>
              <a:rPr lang="en-US" dirty="0">
                <a:sym typeface="Symbol" pitchFamily="18" charset="2"/>
              </a:rPr>
              <a:t> S(X)</a:t>
            </a:r>
          </a:p>
          <a:p>
            <a:pPr marL="0" indent="0">
              <a:buNone/>
            </a:pPr>
            <a:endParaRPr lang="vi-VN" dirty="0"/>
          </a:p>
          <a:p>
            <a:pPr marL="908050" lvl="1" indent="-514350">
              <a:buFont typeface="+mj-lt"/>
              <a:buAutoNum type="arabicPeriod"/>
            </a:pPr>
            <a:r>
              <a:rPr lang="en-US" sz="3200" b="1" dirty="0"/>
              <a:t>Y = Z-X</a:t>
            </a:r>
          </a:p>
          <a:p>
            <a:pPr marL="908050" lvl="1" indent="-514350">
              <a:buFont typeface="+mj-lt"/>
              <a:buAutoNum type="arabicPeriod"/>
            </a:pPr>
            <a:r>
              <a:rPr lang="en-US" sz="3200" b="1" dirty="0"/>
              <a:t>T1 = </a:t>
            </a:r>
            <a:r>
              <a:rPr lang="en-US" sz="4000" b="1" dirty="0">
                <a:sym typeface="Symbol"/>
              </a:rPr>
              <a:t></a:t>
            </a:r>
            <a:r>
              <a:rPr lang="en-US" sz="3200" b="1" dirty="0">
                <a:sym typeface="Symbol"/>
              </a:rPr>
              <a:t> </a:t>
            </a:r>
            <a:r>
              <a:rPr lang="en-US" sz="3200" b="1" baseline="-25000" dirty="0">
                <a:sym typeface="Symbol"/>
              </a:rPr>
              <a:t>Y</a:t>
            </a:r>
            <a:r>
              <a:rPr lang="en-US" sz="3200" b="1" dirty="0">
                <a:sym typeface="Symbol"/>
              </a:rPr>
              <a:t>(R)</a:t>
            </a:r>
          </a:p>
          <a:p>
            <a:pPr marL="908050" lvl="1" indent="-514350">
              <a:buFont typeface="+mj-lt"/>
              <a:buAutoNum type="arabicPeriod"/>
            </a:pPr>
            <a:r>
              <a:rPr lang="en-US" sz="3200" b="1" dirty="0">
                <a:sym typeface="Symbol"/>
              </a:rPr>
              <a:t>T2 = </a:t>
            </a:r>
            <a:r>
              <a:rPr lang="en-US" sz="4000" b="1" dirty="0">
                <a:sym typeface="Symbol"/>
              </a:rPr>
              <a:t></a:t>
            </a:r>
            <a:r>
              <a:rPr lang="en-US" sz="3200" b="1" dirty="0">
                <a:sym typeface="Symbol"/>
              </a:rPr>
              <a:t> </a:t>
            </a:r>
            <a:r>
              <a:rPr lang="en-US" sz="3200" b="1" baseline="-25000" dirty="0">
                <a:sym typeface="Symbol"/>
              </a:rPr>
              <a:t>Y</a:t>
            </a:r>
            <a:r>
              <a:rPr lang="en-US" sz="3200" b="1" dirty="0">
                <a:sym typeface="Symbol"/>
              </a:rPr>
              <a:t>((S  T1)-R)</a:t>
            </a:r>
          </a:p>
          <a:p>
            <a:pPr marL="908050" lvl="1" indent="-514350">
              <a:buFont typeface="+mj-lt"/>
              <a:buAutoNum type="arabicPeriod"/>
            </a:pPr>
            <a:r>
              <a:rPr lang="en-US" sz="3200" b="1" dirty="0">
                <a:sym typeface="Symbol"/>
              </a:rPr>
              <a:t>T= T1-T2</a:t>
            </a:r>
            <a:endParaRPr lang="en-US" sz="3200" b="1" dirty="0"/>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79</a:t>
            </a:fld>
            <a:endParaRPr lang="en-US" altLang="en-US"/>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8</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2" name="Table 91"/>
          <p:cNvGraphicFramePr>
            <a:graphicFrameLocks noGrp="1"/>
          </p:cNvGraphicFramePr>
          <p:nvPr>
            <p:extLst>
              <p:ext uri="{D42A27DB-BD31-4B8C-83A1-F6EECF244321}">
                <p14:modId xmlns:p14="http://schemas.microsoft.com/office/powerpoint/2010/main" val="431389036"/>
              </p:ext>
            </p:extLst>
          </p:nvPr>
        </p:nvGraphicFramePr>
        <p:xfrm>
          <a:off x="914400" y="1752600"/>
          <a:ext cx="3276600" cy="1645920"/>
        </p:xfrm>
        <a:graphic>
          <a:graphicData uri="http://schemas.openxmlformats.org/drawingml/2006/table">
            <a:tbl>
              <a:tblPr/>
              <a:tblGrid>
                <a:gridCol w="782755">
                  <a:extLst>
                    <a:ext uri="{9D8B030D-6E8A-4147-A177-3AD203B41FA5}">
                      <a16:colId xmlns:a16="http://schemas.microsoft.com/office/drawing/2014/main" val="20000"/>
                    </a:ext>
                  </a:extLst>
                </a:gridCol>
                <a:gridCol w="834446">
                  <a:extLst>
                    <a:ext uri="{9D8B030D-6E8A-4147-A177-3AD203B41FA5}">
                      <a16:colId xmlns:a16="http://schemas.microsoft.com/office/drawing/2014/main" val="20001"/>
                    </a:ext>
                  </a:extLst>
                </a:gridCol>
                <a:gridCol w="889303">
                  <a:extLst>
                    <a:ext uri="{9D8B030D-6E8A-4147-A177-3AD203B41FA5}">
                      <a16:colId xmlns:a16="http://schemas.microsoft.com/office/drawing/2014/main" val="20002"/>
                    </a:ext>
                  </a:extLst>
                </a:gridCol>
                <a:gridCol w="770096">
                  <a:extLst>
                    <a:ext uri="{9D8B030D-6E8A-4147-A177-3AD203B41FA5}">
                      <a16:colId xmlns:a16="http://schemas.microsoft.com/office/drawing/2014/main" val="20003"/>
                    </a:ext>
                  </a:extLst>
                </a:gridCol>
              </a:tblGrid>
              <a:tr h="272399">
                <a:tc>
                  <a:txBody>
                    <a:bodyPr/>
                    <a:lstStyle/>
                    <a:p>
                      <a:pPr algn="ctr">
                        <a:lnSpc>
                          <a:spcPct val="100000"/>
                        </a:lnSpc>
                        <a:spcAft>
                          <a:spcPts val="0"/>
                        </a:spcAft>
                      </a:pPr>
                      <a:r>
                        <a:rPr lang="en-US" sz="1800" u="sng">
                          <a:latin typeface="Arial"/>
                          <a:ea typeface="Arial"/>
                          <a:cs typeface="Times New Roman"/>
                        </a:rPr>
                        <a:t>Masv</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3" name="TextBox 92"/>
          <p:cNvSpPr txBox="1"/>
          <p:nvPr/>
        </p:nvSpPr>
        <p:spPr>
          <a:xfrm>
            <a:off x="-9" y="1371600"/>
            <a:ext cx="1295400" cy="369332"/>
          </a:xfrm>
          <a:prstGeom prst="rect">
            <a:avLst/>
          </a:prstGeom>
          <a:noFill/>
        </p:spPr>
        <p:txBody>
          <a:bodyPr wrap="square" rtlCol="0">
            <a:spAutoFit/>
          </a:bodyPr>
          <a:lstStyle/>
          <a:p>
            <a:r>
              <a:rPr lang="en-US"/>
              <a:t>SINHVIEN</a:t>
            </a:r>
            <a:endParaRPr lang="vi-VN"/>
          </a:p>
        </p:txBody>
      </p:sp>
      <p:graphicFrame>
        <p:nvGraphicFramePr>
          <p:cNvPr id="94" name="Table 93"/>
          <p:cNvGraphicFramePr>
            <a:graphicFrameLocks noGrp="1"/>
          </p:cNvGraphicFramePr>
          <p:nvPr/>
        </p:nvGraphicFramePr>
        <p:xfrm>
          <a:off x="4876800" y="1752601"/>
          <a:ext cx="2667000" cy="3124198"/>
        </p:xfrm>
        <a:graphic>
          <a:graphicData uri="http://schemas.openxmlformats.org/drawingml/2006/table">
            <a:tbl>
              <a:tblPr/>
              <a:tblGrid>
                <a:gridCol w="785907">
                  <a:extLst>
                    <a:ext uri="{9D8B030D-6E8A-4147-A177-3AD203B41FA5}">
                      <a16:colId xmlns:a16="http://schemas.microsoft.com/office/drawing/2014/main" val="20000"/>
                    </a:ext>
                  </a:extLst>
                </a:gridCol>
                <a:gridCol w="1007274">
                  <a:extLst>
                    <a:ext uri="{9D8B030D-6E8A-4147-A177-3AD203B41FA5}">
                      <a16:colId xmlns:a16="http://schemas.microsoft.com/office/drawing/2014/main" val="20001"/>
                    </a:ext>
                  </a:extLst>
                </a:gridCol>
                <a:gridCol w="873819">
                  <a:extLst>
                    <a:ext uri="{9D8B030D-6E8A-4147-A177-3AD203B41FA5}">
                      <a16:colId xmlns:a16="http://schemas.microsoft.com/office/drawing/2014/main" val="20002"/>
                    </a:ext>
                  </a:extLst>
                </a:gridCol>
              </a:tblGrid>
              <a:tr h="504514">
                <a:tc>
                  <a:txBody>
                    <a:bodyPr/>
                    <a:lstStyle/>
                    <a:p>
                      <a:pPr algn="ctr">
                        <a:lnSpc>
                          <a:spcPct val="115000"/>
                        </a:lnSpc>
                        <a:spcAft>
                          <a:spcPts val="0"/>
                        </a:spcAft>
                      </a:pPr>
                      <a:r>
                        <a:rPr lang="en-US" sz="1800" u="sng">
                          <a:latin typeface="Arial"/>
                          <a:ea typeface="Arial"/>
                          <a:cs typeface="Times New Roman"/>
                        </a:rPr>
                        <a:t>Masv</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u="sng">
                          <a:latin typeface="Arial"/>
                          <a:ea typeface="Arial"/>
                          <a:cs typeface="Times New Roman"/>
                        </a:rPr>
                        <a:t>Mamon</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076">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9</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076">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10</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076">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8</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076">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7</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1076">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6</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5" name="TextBox 94"/>
          <p:cNvSpPr txBox="1"/>
          <p:nvPr/>
        </p:nvSpPr>
        <p:spPr>
          <a:xfrm>
            <a:off x="4724400" y="1447800"/>
            <a:ext cx="1295400" cy="369332"/>
          </a:xfrm>
          <a:prstGeom prst="rect">
            <a:avLst/>
          </a:prstGeom>
          <a:noFill/>
        </p:spPr>
        <p:txBody>
          <a:bodyPr wrap="square" rtlCol="0">
            <a:spAutoFit/>
          </a:bodyPr>
          <a:lstStyle/>
          <a:p>
            <a:r>
              <a:rPr lang="en-US"/>
              <a:t>SV_DIEM</a:t>
            </a:r>
            <a:endParaRPr lang="vi-VN"/>
          </a:p>
        </p:txBody>
      </p:sp>
      <p:graphicFrame>
        <p:nvGraphicFramePr>
          <p:cNvPr id="97" name="Table 96"/>
          <p:cNvGraphicFramePr>
            <a:graphicFrameLocks noGrp="1"/>
          </p:cNvGraphicFramePr>
          <p:nvPr/>
        </p:nvGraphicFramePr>
        <p:xfrm>
          <a:off x="914400" y="3732727"/>
          <a:ext cx="3290553" cy="1194347"/>
        </p:xfrm>
        <a:graphic>
          <a:graphicData uri="http://schemas.openxmlformats.org/drawingml/2006/table">
            <a:tbl>
              <a:tblPr/>
              <a:tblGrid>
                <a:gridCol w="1116378">
                  <a:extLst>
                    <a:ext uri="{9D8B030D-6E8A-4147-A177-3AD203B41FA5}">
                      <a16:colId xmlns:a16="http://schemas.microsoft.com/office/drawing/2014/main" val="20000"/>
                    </a:ext>
                  </a:extLst>
                </a:gridCol>
                <a:gridCol w="1057045">
                  <a:extLst>
                    <a:ext uri="{9D8B030D-6E8A-4147-A177-3AD203B41FA5}">
                      <a16:colId xmlns:a16="http://schemas.microsoft.com/office/drawing/2014/main" val="20001"/>
                    </a:ext>
                  </a:extLst>
                </a:gridCol>
                <a:gridCol w="1117130">
                  <a:extLst>
                    <a:ext uri="{9D8B030D-6E8A-4147-A177-3AD203B41FA5}">
                      <a16:colId xmlns:a16="http://schemas.microsoft.com/office/drawing/2014/main" val="20002"/>
                    </a:ext>
                  </a:extLst>
                </a:gridCol>
              </a:tblGrid>
              <a:tr h="371387">
                <a:tc>
                  <a:txBody>
                    <a:bodyPr/>
                    <a:lstStyle/>
                    <a:p>
                      <a:pPr algn="ctr">
                        <a:lnSpc>
                          <a:spcPct val="100000"/>
                        </a:lnSpc>
                        <a:spcAft>
                          <a:spcPts val="0"/>
                        </a:spcAft>
                      </a:pPr>
                      <a:r>
                        <a:rPr lang="en-US" sz="1800" u="sng">
                          <a:latin typeface="Arial"/>
                          <a:ea typeface="Arial"/>
                          <a:cs typeface="Times New Roman"/>
                        </a:rPr>
                        <a:t>Mamon</a:t>
                      </a:r>
                      <a:endParaRPr lang="vi-VN" sz="1800" u="sng">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Tenmon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Sotinchi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7204">
                <a:tc>
                  <a:txBody>
                    <a:bodyPr/>
                    <a:lstStyle/>
                    <a:p>
                      <a:pPr algn="ctr">
                        <a:lnSpc>
                          <a:spcPct val="100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204">
                <a:tc>
                  <a:txBody>
                    <a:bodyPr/>
                    <a:lstStyle/>
                    <a:p>
                      <a:pPr algn="ctr">
                        <a:lnSpc>
                          <a:spcPct val="100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NGLT 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204">
                <a:tc>
                  <a:txBody>
                    <a:bodyPr/>
                    <a:lstStyle/>
                    <a:p>
                      <a:pPr algn="ctr">
                        <a:lnSpc>
                          <a:spcPct val="100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TRR</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8" name="TextBox 97"/>
          <p:cNvSpPr txBox="1"/>
          <p:nvPr/>
        </p:nvSpPr>
        <p:spPr>
          <a:xfrm>
            <a:off x="0" y="3415047"/>
            <a:ext cx="1295400" cy="369332"/>
          </a:xfrm>
          <a:prstGeom prst="rect">
            <a:avLst/>
          </a:prstGeom>
          <a:noFill/>
        </p:spPr>
        <p:txBody>
          <a:bodyPr wrap="square" rtlCol="0">
            <a:spAutoFit/>
          </a:bodyPr>
          <a:lstStyle/>
          <a:p>
            <a:r>
              <a:rPr lang="en-US"/>
              <a:t>MONHOC</a:t>
            </a:r>
            <a:endParaRPr lang="vi-VN"/>
          </a:p>
        </p:txBody>
      </p:sp>
      <p:sp>
        <p:nvSpPr>
          <p:cNvPr id="24" name="Rectangle 2"/>
          <p:cNvSpPr>
            <a:spLocks noGrp="1" noChangeArrowheads="1"/>
          </p:cNvSpPr>
          <p:nvPr>
            <p:ph type="title"/>
          </p:nvPr>
        </p:nvSpPr>
        <p:spPr>
          <a:xfrm>
            <a:off x="457200" y="685800"/>
            <a:ext cx="8229600" cy="620713"/>
          </a:xfrm>
        </p:spPr>
        <p:txBody>
          <a:bodyPr/>
          <a:lstStyle/>
          <a:p>
            <a:r>
              <a:rPr lang="en-US" sz="2800" b="1"/>
              <a:t>1.1. Thêm bộ mới vào quan hệ</a:t>
            </a:r>
          </a:p>
        </p:txBody>
      </p:sp>
      <p:sp>
        <p:nvSpPr>
          <p:cNvPr id="25"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chemeClr val="tx2"/>
                </a:solidFill>
                <a:effectLst/>
                <a:uLnTx/>
                <a:uFillTx/>
                <a:latin typeface="+mj-lt"/>
                <a:ea typeface="+mj-ea"/>
                <a:cs typeface="+mj-cs"/>
              </a:rPr>
              <a:t>INSERT(SINHVIEN;</a:t>
            </a:r>
            <a:r>
              <a:rPr kumimoji="0" lang="en-US" sz="2400" b="1" i="0" u="none" strike="noStrike" kern="1200" cap="none" spc="0" normalizeH="0" noProof="0">
                <a:ln>
                  <a:noFill/>
                </a:ln>
                <a:solidFill>
                  <a:schemeClr val="tx2"/>
                </a:solidFill>
                <a:effectLst/>
                <a:uLnTx/>
                <a:uFillTx/>
                <a:latin typeface="+mj-lt"/>
                <a:ea typeface="+mj-ea"/>
                <a:cs typeface="+mj-cs"/>
              </a:rPr>
              <a:t> “C4”, “Vũ”,null,”Luận”)</a:t>
            </a:r>
            <a:endParaRPr kumimoji="0" lang="en-US" sz="2400" b="1" i="0" u="none" strike="noStrike" kern="1200" cap="none" spc="0" normalizeH="0" baseline="0" noProof="0">
              <a:ln>
                <a:noFill/>
              </a:ln>
              <a:solidFill>
                <a:schemeClr val="tx2"/>
              </a:solidFill>
              <a:effectLst/>
              <a:uLnTx/>
              <a:uFillTx/>
              <a:latin typeface="+mj-lt"/>
              <a:ea typeface="+mj-ea"/>
              <a:cs typeface="+mj-cs"/>
            </a:endParaRPr>
          </a:p>
        </p:txBody>
      </p:sp>
      <p:sp>
        <p:nvSpPr>
          <p:cNvPr id="26"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chemeClr val="tx2"/>
                </a:solidFill>
                <a:effectLst/>
                <a:uLnTx/>
                <a:uFillTx/>
                <a:latin typeface="+mj-lt"/>
                <a:ea typeface="+mj-ea"/>
                <a:cs typeface="+mj-cs"/>
              </a:rPr>
              <a:t>INSERT(SINHVIEN;</a:t>
            </a:r>
            <a:r>
              <a:rPr kumimoji="0" lang="en-US" sz="2400" b="1" i="0" u="none" strike="noStrike" kern="1200" cap="none" spc="0" normalizeH="0" noProof="0">
                <a:ln>
                  <a:noFill/>
                </a:ln>
                <a:solidFill>
                  <a:schemeClr val="tx2"/>
                </a:solidFill>
                <a:effectLst/>
                <a:uLnTx/>
                <a:uFillTx/>
                <a:latin typeface="+mj-lt"/>
                <a:ea typeface="+mj-ea"/>
                <a:cs typeface="+mj-cs"/>
              </a:rPr>
              <a:t> null, “Trần”,”Bá”,”Luận”)</a:t>
            </a:r>
            <a:endParaRPr kumimoji="0" lang="en-US" sz="2400" b="1" i="0" u="none" strike="noStrike" kern="1200" cap="none" spc="0" normalizeH="0" baseline="0" noProof="0">
              <a:ln>
                <a:noFill/>
              </a:ln>
              <a:solidFill>
                <a:schemeClr val="tx2"/>
              </a:solidFill>
              <a:effectLst/>
              <a:uLnTx/>
              <a:uFillTx/>
              <a:latin typeface="+mj-lt"/>
              <a:ea typeface="+mj-ea"/>
              <a:cs typeface="+mj-cs"/>
            </a:endParaRPr>
          </a:p>
        </p:txBody>
      </p:sp>
      <p:sp>
        <p:nvSpPr>
          <p:cNvPr id="27" name="Rectangle 2"/>
          <p:cNvSpPr txBox="1">
            <a:spLocks noChangeArrowheads="1"/>
          </p:cNvSpPr>
          <p:nvPr/>
        </p:nvSpPr>
        <p:spPr bwMode="auto">
          <a:xfrm>
            <a:off x="685800" y="51816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chemeClr val="tx2"/>
                </a:solidFill>
                <a:effectLst/>
                <a:uLnTx/>
                <a:uFillTx/>
                <a:latin typeface="+mj-lt"/>
                <a:ea typeface="+mj-ea"/>
                <a:cs typeface="+mj-cs"/>
              </a:rPr>
              <a:t>INSERT(SV_DIEM;</a:t>
            </a:r>
            <a:r>
              <a:rPr kumimoji="0" lang="en-US" sz="2400" b="1" i="0" u="none" strike="noStrike" kern="1200" cap="none" spc="0" normalizeH="0" noProof="0">
                <a:ln>
                  <a:noFill/>
                </a:ln>
                <a:solidFill>
                  <a:schemeClr val="tx2"/>
                </a:solidFill>
                <a:effectLst/>
                <a:uLnTx/>
                <a:uFillTx/>
                <a:latin typeface="+mj-lt"/>
                <a:ea typeface="+mj-ea"/>
                <a:cs typeface="+mj-cs"/>
              </a:rPr>
              <a:t> “T1”, “Int1001”,9.5)</a:t>
            </a:r>
            <a:endParaRPr kumimoji="0" lang="en-US" sz="2400" b="1" i="0" u="none" strike="noStrike" kern="1200" cap="none" spc="0" normalizeH="0" baseline="0" noProof="0">
              <a:ln>
                <a:noFill/>
              </a:ln>
              <a:solidFill>
                <a:schemeClr val="tx2"/>
              </a:solidFill>
              <a:effectLst/>
              <a:uLnTx/>
              <a:uFillTx/>
              <a:latin typeface="+mj-lt"/>
              <a:ea typeface="+mj-ea"/>
              <a:cs typeface="+mj-cs"/>
            </a:endParaRPr>
          </a:p>
        </p:txBody>
      </p:sp>
      <p:sp>
        <p:nvSpPr>
          <p:cNvPr id="28" name="Rectangle 2"/>
          <p:cNvSpPr txBox="1">
            <a:spLocks noChangeArrowheads="1"/>
          </p:cNvSpPr>
          <p:nvPr/>
        </p:nvSpPr>
        <p:spPr bwMode="auto">
          <a:xfrm>
            <a:off x="609600" y="5257800"/>
            <a:ext cx="7086600" cy="620713"/>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chemeClr val="tx2"/>
                </a:solidFill>
                <a:effectLst/>
                <a:uLnTx/>
                <a:uFillTx/>
                <a:latin typeface="+mj-lt"/>
                <a:ea typeface="+mj-ea"/>
                <a:cs typeface="+mj-cs"/>
              </a:rPr>
              <a:t>INSERT(SV_DIEM;</a:t>
            </a:r>
            <a:r>
              <a:rPr kumimoji="0" lang="en-US" sz="2400" b="1" i="0" u="none" strike="noStrike" kern="1200" cap="none" spc="0" normalizeH="0" noProof="0">
                <a:ln>
                  <a:noFill/>
                </a:ln>
                <a:solidFill>
                  <a:schemeClr val="tx2"/>
                </a:solidFill>
                <a:effectLst/>
                <a:uLnTx/>
                <a:uFillTx/>
                <a:latin typeface="+mj-lt"/>
                <a:ea typeface="+mj-ea"/>
                <a:cs typeface="+mj-cs"/>
              </a:rPr>
              <a:t> “T4”, “Int1007”, 6.0)</a:t>
            </a:r>
            <a:endParaRPr kumimoji="0" lang="en-US" sz="2400" b="1" i="0" u="none" strike="noStrike" kern="1200" cap="none" spc="0" normalizeH="0" baseline="0" noProof="0">
              <a:ln>
                <a:noFill/>
              </a:ln>
              <a:solidFill>
                <a:schemeClr val="tx2"/>
              </a:solidFill>
              <a:effectLst/>
              <a:uLnTx/>
              <a:uFillTx/>
              <a:latin typeface="+mj-lt"/>
              <a:ea typeface="+mj-ea"/>
              <a:cs typeface="+mj-cs"/>
            </a:endParaRPr>
          </a:p>
        </p:txBody>
      </p:sp>
      <p:sp>
        <p:nvSpPr>
          <p:cNvPr id="3" name="TextBox 2"/>
          <p:cNvSpPr txBox="1"/>
          <p:nvPr/>
        </p:nvSpPr>
        <p:spPr>
          <a:xfrm>
            <a:off x="7797800" y="6061273"/>
            <a:ext cx="1043876" cy="307777"/>
          </a:xfrm>
          <a:prstGeom prst="rect">
            <a:avLst/>
          </a:prstGeom>
          <a:noFill/>
        </p:spPr>
        <p:txBody>
          <a:bodyPr wrap="none" rtlCol="0">
            <a:spAutoFit/>
          </a:bodyPr>
          <a:lstStyle/>
          <a:p>
            <a:r>
              <a:rPr lang="vi-VN" sz="1400" b="1" i="1">
                <a:hlinkClick r:id="rId4" action="ppaction://hlinksldjump"/>
              </a:rPr>
              <a:t>to modify</a:t>
            </a:r>
            <a:endParaRPr lang="en-US" sz="14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25"/>
                                        </p:tgtEl>
                                        <p:attrNameLst>
                                          <p:attrName>ppt_x</p:attrName>
                                        </p:attrNameLst>
                                      </p:cBhvr>
                                      <p:tavLst>
                                        <p:tav tm="0">
                                          <p:val>
                                            <p:strVal val="ppt_x"/>
                                          </p:val>
                                        </p:tav>
                                        <p:tav tm="100000">
                                          <p:val>
                                            <p:strVal val="ppt_x"/>
                                          </p:val>
                                        </p:tav>
                                      </p:tavLst>
                                    </p:anim>
                                    <p:anim calcmode="lin" valueType="num">
                                      <p:cBhvr additive="base">
                                        <p:cTn id="13" dur="500"/>
                                        <p:tgtEl>
                                          <p:spTgt spid="25"/>
                                        </p:tgtEl>
                                        <p:attrNameLst>
                                          <p:attrName>ppt_y</p:attrName>
                                        </p:attrNameLst>
                                      </p:cBhvr>
                                      <p:tavLst>
                                        <p:tav tm="0">
                                          <p:val>
                                            <p:strVal val="ppt_y"/>
                                          </p:val>
                                        </p:tav>
                                        <p:tav tm="100000">
                                          <p:val>
                                            <p:strVal val="1+ppt_h/2"/>
                                          </p:val>
                                        </p:tav>
                                      </p:tavLst>
                                    </p:anim>
                                    <p:set>
                                      <p:cBhvr>
                                        <p:cTn id="14" dur="1" fill="hold">
                                          <p:stCondLst>
                                            <p:cond delay="499"/>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26"/>
                                        </p:tgtEl>
                                        <p:attrNameLst>
                                          <p:attrName>ppt_x</p:attrName>
                                        </p:attrNameLst>
                                      </p:cBhvr>
                                      <p:tavLst>
                                        <p:tav tm="0">
                                          <p:val>
                                            <p:strVal val="ppt_x"/>
                                          </p:val>
                                        </p:tav>
                                        <p:tav tm="100000">
                                          <p:val>
                                            <p:strVal val="ppt_x"/>
                                          </p:val>
                                        </p:tav>
                                      </p:tavLst>
                                    </p:anim>
                                    <p:anim calcmode="lin" valueType="num">
                                      <p:cBhvr additive="base">
                                        <p:cTn id="25" dur="500"/>
                                        <p:tgtEl>
                                          <p:spTgt spid="26"/>
                                        </p:tgtEl>
                                        <p:attrNameLst>
                                          <p:attrName>ppt_y</p:attrName>
                                        </p:attrNameLst>
                                      </p:cBhvr>
                                      <p:tavLst>
                                        <p:tav tm="0">
                                          <p:val>
                                            <p:strVal val="ppt_y"/>
                                          </p:val>
                                        </p:tav>
                                        <p:tav tm="100000">
                                          <p:val>
                                            <p:strVal val="1+ppt_h/2"/>
                                          </p:val>
                                        </p:tav>
                                      </p:tavLst>
                                    </p:anim>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27"/>
                                        </p:tgtEl>
                                        <p:attrNameLst>
                                          <p:attrName>ppt_x</p:attrName>
                                        </p:attrNameLst>
                                      </p:cBhvr>
                                      <p:tavLst>
                                        <p:tav tm="0">
                                          <p:val>
                                            <p:strVal val="ppt_x"/>
                                          </p:val>
                                        </p:tav>
                                        <p:tav tm="100000">
                                          <p:val>
                                            <p:strVal val="ppt_x"/>
                                          </p:val>
                                        </p:tav>
                                      </p:tavLst>
                                    </p:anim>
                                    <p:anim calcmode="lin" valueType="num">
                                      <p:cBhvr additive="base">
                                        <p:cTn id="37" dur="500"/>
                                        <p:tgtEl>
                                          <p:spTgt spid="27"/>
                                        </p:tgtEl>
                                        <p:attrNameLst>
                                          <p:attrName>ppt_y</p:attrName>
                                        </p:attrNameLst>
                                      </p:cBhvr>
                                      <p:tavLst>
                                        <p:tav tm="0">
                                          <p:val>
                                            <p:strVal val="ppt_y"/>
                                          </p:val>
                                        </p:tav>
                                        <p:tav tm="100000">
                                          <p:val>
                                            <p:strVal val="1+ppt_h/2"/>
                                          </p:val>
                                        </p:tav>
                                      </p:tavLst>
                                    </p:anim>
                                    <p:set>
                                      <p:cBhvr>
                                        <p:cTn id="38" dur="1" fill="hold">
                                          <p:stCondLst>
                                            <p:cond delay="499"/>
                                          </p:stCondLst>
                                        </p:cTn>
                                        <p:tgtEl>
                                          <p:spTgt spid="2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28"/>
                                        </p:tgtEl>
                                        <p:attrNameLst>
                                          <p:attrName>ppt_x</p:attrName>
                                        </p:attrNameLst>
                                      </p:cBhvr>
                                      <p:tavLst>
                                        <p:tav tm="0">
                                          <p:val>
                                            <p:strVal val="ppt_x"/>
                                          </p:val>
                                        </p:tav>
                                        <p:tav tm="100000">
                                          <p:val>
                                            <p:strVal val="ppt_x"/>
                                          </p:val>
                                        </p:tav>
                                      </p:tavLst>
                                    </p:anim>
                                    <p:anim calcmode="lin" valueType="num">
                                      <p:cBhvr additive="base">
                                        <p:cTn id="49" dur="500"/>
                                        <p:tgtEl>
                                          <p:spTgt spid="28"/>
                                        </p:tgtEl>
                                        <p:attrNameLst>
                                          <p:attrName>ppt_y</p:attrName>
                                        </p:attrNameLst>
                                      </p:cBhvr>
                                      <p:tavLst>
                                        <p:tav tm="0">
                                          <p:val>
                                            <p:strVal val="ppt_y"/>
                                          </p:val>
                                        </p:tav>
                                        <p:tav tm="100000">
                                          <p:val>
                                            <p:strVal val="1+ppt_h/2"/>
                                          </p:val>
                                        </p:tav>
                                      </p:tavLst>
                                    </p:anim>
                                    <p:set>
                                      <p:cBhvr>
                                        <p:cTn id="50"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7" grpId="1"/>
      <p:bldP spid="28" grpId="0"/>
      <p:bldP spid="28"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dirty="0" err="1"/>
              <a:t>Phép</a:t>
            </a:r>
            <a:r>
              <a:rPr lang="en-US" sz="2800" b="1" dirty="0"/>
              <a:t> </a:t>
            </a:r>
            <a:r>
              <a:rPr lang="en-US" sz="2800" b="1" dirty="0" err="1"/>
              <a:t>toán</a:t>
            </a:r>
            <a:r>
              <a:rPr lang="en-US" sz="2800" b="1" dirty="0"/>
              <a:t> chia</a:t>
            </a:r>
          </a:p>
        </p:txBody>
      </p:sp>
      <p:sp>
        <p:nvSpPr>
          <p:cNvPr id="66563" name="Rectangle 3"/>
          <p:cNvSpPr>
            <a:spLocks noGrp="1" noChangeArrowheads="1"/>
          </p:cNvSpPr>
          <p:nvPr>
            <p:ph idx="1"/>
          </p:nvPr>
        </p:nvSpPr>
        <p:spPr>
          <a:xfrm>
            <a:off x="457200" y="1295400"/>
            <a:ext cx="8229600" cy="5181600"/>
          </a:xfrm>
        </p:spPr>
        <p:txBody>
          <a:bodyPr/>
          <a:lstStyle/>
          <a:p>
            <a:r>
              <a:rPr lang="en-US"/>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80</a:t>
            </a:fld>
            <a:endParaRPr lang="en-US" altLang="en-US"/>
          </a:p>
        </p:txBody>
      </p:sp>
      <p:sp>
        <p:nvSpPr>
          <p:cNvPr id="500912" name="Rectangle 176"/>
          <p:cNvSpPr>
            <a:spLocks noChangeArrowheads="1"/>
          </p:cNvSpPr>
          <p:nvPr/>
        </p:nvSpPr>
        <p:spPr bwMode="auto">
          <a:xfrm>
            <a:off x="990600" y="4343400"/>
            <a:ext cx="1371600" cy="5334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00913" name="Rectangle 177"/>
          <p:cNvSpPr>
            <a:spLocks noChangeArrowheads="1"/>
          </p:cNvSpPr>
          <p:nvPr/>
        </p:nvSpPr>
        <p:spPr bwMode="auto">
          <a:xfrm>
            <a:off x="2362200" y="4343400"/>
            <a:ext cx="914400" cy="5334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11" name="Rectangle 175"/>
          <p:cNvSpPr>
            <a:spLocks noChangeArrowheads="1"/>
          </p:cNvSpPr>
          <p:nvPr/>
        </p:nvSpPr>
        <p:spPr bwMode="auto">
          <a:xfrm>
            <a:off x="990600" y="3657600"/>
            <a:ext cx="13716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00914" name="Rectangle 178"/>
          <p:cNvSpPr>
            <a:spLocks noChangeArrowheads="1"/>
          </p:cNvSpPr>
          <p:nvPr/>
        </p:nvSpPr>
        <p:spPr bwMode="auto">
          <a:xfrm>
            <a:off x="2362200" y="3657600"/>
            <a:ext cx="914400" cy="3048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9" name="Rectangle 173"/>
          <p:cNvSpPr>
            <a:spLocks noChangeArrowheads="1"/>
          </p:cNvSpPr>
          <p:nvPr/>
        </p:nvSpPr>
        <p:spPr bwMode="auto">
          <a:xfrm>
            <a:off x="2362200" y="3048000"/>
            <a:ext cx="914400" cy="6096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8" name="Rectangle 172"/>
          <p:cNvSpPr>
            <a:spLocks noChangeArrowheads="1"/>
          </p:cNvSpPr>
          <p:nvPr/>
        </p:nvSpPr>
        <p:spPr bwMode="auto">
          <a:xfrm>
            <a:off x="990600" y="3048000"/>
            <a:ext cx="1371600" cy="6096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sp>
        <p:nvSpPr>
          <p:cNvPr id="500905" name="Rectangle 169"/>
          <p:cNvSpPr>
            <a:spLocks noChangeArrowheads="1"/>
          </p:cNvSpPr>
          <p:nvPr/>
        </p:nvSpPr>
        <p:spPr bwMode="auto">
          <a:xfrm>
            <a:off x="2362200" y="2743200"/>
            <a:ext cx="914400" cy="3048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3" name="Rectangle 167"/>
          <p:cNvSpPr>
            <a:spLocks noChangeArrowheads="1"/>
          </p:cNvSpPr>
          <p:nvPr/>
        </p:nvSpPr>
        <p:spPr bwMode="auto">
          <a:xfrm>
            <a:off x="4419600" y="2667000"/>
            <a:ext cx="914400" cy="685800"/>
          </a:xfrm>
          <a:prstGeom prst="rect">
            <a:avLst/>
          </a:prstGeom>
          <a:solidFill>
            <a:srgbClr val="FF99CC">
              <a:alpha val="79999"/>
            </a:srgbClr>
          </a:solidFill>
          <a:ln w="12700" algn="ctr">
            <a:solidFill>
              <a:srgbClr val="FF99CC"/>
            </a:solidFill>
            <a:miter lim="800000"/>
            <a:headEnd/>
            <a:tailEnd/>
          </a:ln>
        </p:spPr>
        <p:txBody>
          <a:bodyPr anchor="ctr">
            <a:spAutoFit/>
          </a:bodyPr>
          <a:lstStyle/>
          <a:p>
            <a:endParaRPr lang="vi-VN"/>
          </a:p>
        </p:txBody>
      </p:sp>
      <p:sp>
        <p:nvSpPr>
          <p:cNvPr id="500900" name="Rectangle 164"/>
          <p:cNvSpPr>
            <a:spLocks noChangeArrowheads="1"/>
          </p:cNvSpPr>
          <p:nvPr/>
        </p:nvSpPr>
        <p:spPr bwMode="auto">
          <a:xfrm>
            <a:off x="990600" y="2743200"/>
            <a:ext cx="1371600" cy="304800"/>
          </a:xfrm>
          <a:prstGeom prst="rect">
            <a:avLst/>
          </a:prstGeom>
          <a:solidFill>
            <a:srgbClr val="99CCFF">
              <a:alpha val="79999"/>
            </a:srgbClr>
          </a:solidFill>
          <a:ln w="12700" algn="ctr">
            <a:solidFill>
              <a:srgbClr val="99CCFF"/>
            </a:solidFill>
            <a:miter lim="800000"/>
            <a:headEnd/>
            <a:tailEnd/>
          </a:ln>
        </p:spPr>
        <p:txBody>
          <a:bodyPr anchor="ctr">
            <a:spAutoFit/>
          </a:bodyPr>
          <a:lstStyle/>
          <a:p>
            <a:endParaRPr lang="vi-VN"/>
          </a:p>
        </p:txBody>
      </p:sp>
      <p:grpSp>
        <p:nvGrpSpPr>
          <p:cNvPr id="2" name="Group 84"/>
          <p:cNvGrpSpPr>
            <a:grpSpLocks/>
          </p:cNvGrpSpPr>
          <p:nvPr/>
        </p:nvGrpSpPr>
        <p:grpSpPr bwMode="auto">
          <a:xfrm>
            <a:off x="533400" y="2438400"/>
            <a:ext cx="2743200" cy="2819400"/>
            <a:chOff x="240" y="1392"/>
            <a:chExt cx="1728" cy="1776"/>
          </a:xfrm>
        </p:grpSpPr>
        <p:sp>
          <p:nvSpPr>
            <p:cNvPr id="66593" name="Text Box 27"/>
            <p:cNvSpPr txBox="1">
              <a:spLocks noChangeArrowheads="1"/>
            </p:cNvSpPr>
            <p:nvPr/>
          </p:nvSpPr>
          <p:spPr bwMode="auto">
            <a:xfrm>
              <a:off x="528" y="1392"/>
              <a:ext cx="288" cy="192"/>
            </a:xfrm>
            <a:prstGeom prst="rect">
              <a:avLst/>
            </a:prstGeom>
            <a:noFill/>
            <a:ln w="12700" algn="ctr">
              <a:noFill/>
              <a:miter lim="800000"/>
              <a:headEnd/>
              <a:tailEnd/>
            </a:ln>
          </p:spPr>
          <p:txBody>
            <a:bodyPr>
              <a:spAutoFit/>
            </a:bodyPr>
            <a:lstStyle/>
            <a:p>
              <a:r>
                <a:rPr lang="en-US" sz="1400"/>
                <a:t>A</a:t>
              </a:r>
            </a:p>
          </p:txBody>
        </p:sp>
        <p:sp>
          <p:nvSpPr>
            <p:cNvPr id="66594" name="Text Box 28"/>
            <p:cNvSpPr txBox="1">
              <a:spLocks noChangeArrowheads="1"/>
            </p:cNvSpPr>
            <p:nvPr/>
          </p:nvSpPr>
          <p:spPr bwMode="auto">
            <a:xfrm>
              <a:off x="816" y="1392"/>
              <a:ext cx="288" cy="192"/>
            </a:xfrm>
            <a:prstGeom prst="rect">
              <a:avLst/>
            </a:prstGeom>
            <a:noFill/>
            <a:ln w="12700" algn="ctr">
              <a:noFill/>
              <a:miter lim="800000"/>
              <a:headEnd/>
              <a:tailEnd/>
            </a:ln>
          </p:spPr>
          <p:txBody>
            <a:bodyPr>
              <a:spAutoFit/>
            </a:bodyPr>
            <a:lstStyle/>
            <a:p>
              <a:r>
                <a:rPr lang="en-US" sz="1400"/>
                <a:t>B</a:t>
              </a:r>
            </a:p>
          </p:txBody>
        </p:sp>
        <p:sp>
          <p:nvSpPr>
            <p:cNvPr id="66595" name="Text Box 29"/>
            <p:cNvSpPr txBox="1">
              <a:spLocks noChangeArrowheads="1"/>
            </p:cNvSpPr>
            <p:nvPr/>
          </p:nvSpPr>
          <p:spPr bwMode="auto">
            <a:xfrm>
              <a:off x="528"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3" name="Group 81"/>
            <p:cNvGrpSpPr>
              <a:grpSpLocks/>
            </p:cNvGrpSpPr>
            <p:nvPr/>
          </p:nvGrpSpPr>
          <p:grpSpPr bwMode="auto">
            <a:xfrm>
              <a:off x="240" y="1392"/>
              <a:ext cx="1728" cy="192"/>
              <a:chOff x="528" y="1392"/>
              <a:chExt cx="1440" cy="192"/>
            </a:xfrm>
          </p:grpSpPr>
          <p:sp>
            <p:nvSpPr>
              <p:cNvPr id="66649" name="Line 26"/>
              <p:cNvSpPr>
                <a:spLocks noChangeShapeType="1"/>
              </p:cNvSpPr>
              <p:nvPr/>
            </p:nvSpPr>
            <p:spPr bwMode="auto">
              <a:xfrm>
                <a:off x="528" y="1584"/>
                <a:ext cx="1440" cy="0"/>
              </a:xfrm>
              <a:prstGeom prst="line">
                <a:avLst/>
              </a:prstGeom>
              <a:noFill/>
              <a:ln w="12700">
                <a:solidFill>
                  <a:schemeClr val="tx1"/>
                </a:solidFill>
                <a:round/>
                <a:headEnd/>
                <a:tailEnd/>
              </a:ln>
            </p:spPr>
            <p:txBody>
              <a:bodyPr anchor="ctr">
                <a:spAutoFit/>
              </a:bodyPr>
              <a:lstStyle/>
              <a:p>
                <a:endParaRPr lang="vi-VN"/>
              </a:p>
            </p:txBody>
          </p:sp>
          <p:sp>
            <p:nvSpPr>
              <p:cNvPr id="66650" name="Line 30"/>
              <p:cNvSpPr>
                <a:spLocks noChangeShapeType="1"/>
              </p:cNvSpPr>
              <p:nvPr/>
            </p:nvSpPr>
            <p:spPr bwMode="auto">
              <a:xfrm>
                <a:off x="528" y="1392"/>
                <a:ext cx="1440" cy="0"/>
              </a:xfrm>
              <a:prstGeom prst="line">
                <a:avLst/>
              </a:prstGeom>
              <a:noFill/>
              <a:ln w="12700">
                <a:solidFill>
                  <a:schemeClr val="tx1"/>
                </a:solidFill>
                <a:round/>
                <a:headEnd/>
                <a:tailEnd/>
              </a:ln>
            </p:spPr>
            <p:txBody>
              <a:bodyPr anchor="ctr">
                <a:spAutoFit/>
              </a:bodyPr>
              <a:lstStyle/>
              <a:p>
                <a:endParaRPr lang="vi-VN"/>
              </a:p>
            </p:txBody>
          </p:sp>
        </p:grpSp>
        <p:sp>
          <p:nvSpPr>
            <p:cNvPr id="66597" name="Line 31"/>
            <p:cNvSpPr>
              <a:spLocks noChangeShapeType="1"/>
            </p:cNvSpPr>
            <p:nvPr/>
          </p:nvSpPr>
          <p:spPr bwMode="auto">
            <a:xfrm>
              <a:off x="528" y="3168"/>
              <a:ext cx="1440" cy="0"/>
            </a:xfrm>
            <a:prstGeom prst="line">
              <a:avLst/>
            </a:prstGeom>
            <a:noFill/>
            <a:ln w="12700">
              <a:solidFill>
                <a:schemeClr val="tx1"/>
              </a:solidFill>
              <a:round/>
              <a:headEnd/>
              <a:tailEnd/>
            </a:ln>
          </p:spPr>
          <p:txBody>
            <a:bodyPr anchor="ctr">
              <a:spAutoFit/>
            </a:bodyPr>
            <a:lstStyle/>
            <a:p>
              <a:endParaRPr lang="vi-VN"/>
            </a:p>
          </p:txBody>
        </p:sp>
        <p:sp>
          <p:nvSpPr>
            <p:cNvPr id="66598" name="Text Box 32"/>
            <p:cNvSpPr txBox="1">
              <a:spLocks noChangeArrowheads="1"/>
            </p:cNvSpPr>
            <p:nvPr/>
          </p:nvSpPr>
          <p:spPr bwMode="auto">
            <a:xfrm>
              <a:off x="528"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599" name="Text Box 33"/>
            <p:cNvSpPr txBox="1">
              <a:spLocks noChangeArrowheads="1"/>
            </p:cNvSpPr>
            <p:nvPr/>
          </p:nvSpPr>
          <p:spPr bwMode="auto">
            <a:xfrm>
              <a:off x="816" y="163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0" name="Text Box 34"/>
            <p:cNvSpPr txBox="1">
              <a:spLocks noChangeArrowheads="1"/>
            </p:cNvSpPr>
            <p:nvPr/>
          </p:nvSpPr>
          <p:spPr bwMode="auto">
            <a:xfrm>
              <a:off x="816" y="2400"/>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grpSp>
          <p:nvGrpSpPr>
            <p:cNvPr id="4" name="Group 35"/>
            <p:cNvGrpSpPr>
              <a:grpSpLocks/>
            </p:cNvGrpSpPr>
            <p:nvPr/>
          </p:nvGrpSpPr>
          <p:grpSpPr bwMode="auto">
            <a:xfrm>
              <a:off x="528" y="1392"/>
              <a:ext cx="1440" cy="1776"/>
              <a:chOff x="3120" y="1968"/>
              <a:chExt cx="1440" cy="624"/>
            </a:xfrm>
          </p:grpSpPr>
          <p:sp>
            <p:nvSpPr>
              <p:cNvPr id="66643" name="Line 36"/>
              <p:cNvSpPr>
                <a:spLocks noChangeShapeType="1"/>
              </p:cNvSpPr>
              <p:nvPr/>
            </p:nvSpPr>
            <p:spPr bwMode="auto">
              <a:xfrm>
                <a:off x="3408"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4" name="Line 37"/>
              <p:cNvSpPr>
                <a:spLocks noChangeShapeType="1"/>
              </p:cNvSpPr>
              <p:nvPr/>
            </p:nvSpPr>
            <p:spPr bwMode="auto">
              <a:xfrm>
                <a:off x="3120"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5" name="Line 38"/>
              <p:cNvSpPr>
                <a:spLocks noChangeShapeType="1"/>
              </p:cNvSpPr>
              <p:nvPr/>
            </p:nvSpPr>
            <p:spPr bwMode="auto">
              <a:xfrm>
                <a:off x="3696"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6" name="Line 39"/>
              <p:cNvSpPr>
                <a:spLocks noChangeShapeType="1"/>
              </p:cNvSpPr>
              <p:nvPr/>
            </p:nvSpPr>
            <p:spPr bwMode="auto">
              <a:xfrm>
                <a:off x="3984"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7" name="Line 40"/>
              <p:cNvSpPr>
                <a:spLocks noChangeShapeType="1"/>
              </p:cNvSpPr>
              <p:nvPr/>
            </p:nvSpPr>
            <p:spPr bwMode="auto">
              <a:xfrm>
                <a:off x="4272" y="1968"/>
                <a:ext cx="0" cy="624"/>
              </a:xfrm>
              <a:prstGeom prst="line">
                <a:avLst/>
              </a:prstGeom>
              <a:noFill/>
              <a:ln w="12700">
                <a:solidFill>
                  <a:schemeClr val="tx1"/>
                </a:solidFill>
                <a:round/>
                <a:headEnd/>
                <a:tailEnd/>
              </a:ln>
            </p:spPr>
            <p:txBody>
              <a:bodyPr wrap="none" anchor="ctr">
                <a:spAutoFit/>
              </a:bodyPr>
              <a:lstStyle/>
              <a:p>
                <a:endParaRPr lang="vi-VN"/>
              </a:p>
            </p:txBody>
          </p:sp>
          <p:sp>
            <p:nvSpPr>
              <p:cNvPr id="66648" name="Line 41"/>
              <p:cNvSpPr>
                <a:spLocks noChangeShapeType="1"/>
              </p:cNvSpPr>
              <p:nvPr/>
            </p:nvSpPr>
            <p:spPr bwMode="auto">
              <a:xfrm>
                <a:off x="4560" y="1968"/>
                <a:ext cx="0" cy="624"/>
              </a:xfrm>
              <a:prstGeom prst="line">
                <a:avLst/>
              </a:prstGeom>
              <a:noFill/>
              <a:ln w="12700">
                <a:solidFill>
                  <a:schemeClr val="tx1"/>
                </a:solidFill>
                <a:round/>
                <a:headEnd/>
                <a:tailEnd/>
              </a:ln>
            </p:spPr>
            <p:txBody>
              <a:bodyPr wrap="none" anchor="ctr">
                <a:spAutoFit/>
              </a:bodyPr>
              <a:lstStyle/>
              <a:p>
                <a:endParaRPr lang="vi-VN"/>
              </a:p>
            </p:txBody>
          </p:sp>
        </p:grpSp>
        <p:sp>
          <p:nvSpPr>
            <p:cNvPr id="66602" name="Text Box 42"/>
            <p:cNvSpPr txBox="1">
              <a:spLocks noChangeArrowheads="1"/>
            </p:cNvSpPr>
            <p:nvPr/>
          </p:nvSpPr>
          <p:spPr bwMode="auto">
            <a:xfrm>
              <a:off x="528" y="259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3" name="Text Box 43"/>
            <p:cNvSpPr txBox="1">
              <a:spLocks noChangeArrowheads="1"/>
            </p:cNvSpPr>
            <p:nvPr/>
          </p:nvSpPr>
          <p:spPr bwMode="auto">
            <a:xfrm>
              <a:off x="816" y="259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4" name="Text Box 44"/>
            <p:cNvSpPr txBox="1">
              <a:spLocks noChangeArrowheads="1"/>
            </p:cNvSpPr>
            <p:nvPr/>
          </p:nvSpPr>
          <p:spPr bwMode="auto">
            <a:xfrm>
              <a:off x="528"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5" name="Text Box 45"/>
            <p:cNvSpPr txBox="1">
              <a:spLocks noChangeArrowheads="1"/>
            </p:cNvSpPr>
            <p:nvPr/>
          </p:nvSpPr>
          <p:spPr bwMode="auto">
            <a:xfrm>
              <a:off x="816" y="182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6" name="Text Box 46"/>
            <p:cNvSpPr txBox="1">
              <a:spLocks noChangeArrowheads="1"/>
            </p:cNvSpPr>
            <p:nvPr/>
          </p:nvSpPr>
          <p:spPr bwMode="auto">
            <a:xfrm>
              <a:off x="528"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7" name="Text Box 47"/>
            <p:cNvSpPr txBox="1">
              <a:spLocks noChangeArrowheads="1"/>
            </p:cNvSpPr>
            <p:nvPr/>
          </p:nvSpPr>
          <p:spPr bwMode="auto">
            <a:xfrm>
              <a:off x="816" y="2016"/>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08" name="Text Box 48"/>
            <p:cNvSpPr txBox="1">
              <a:spLocks noChangeArrowheads="1"/>
            </p:cNvSpPr>
            <p:nvPr/>
          </p:nvSpPr>
          <p:spPr bwMode="auto">
            <a:xfrm>
              <a:off x="528"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09" name="Text Box 49"/>
            <p:cNvSpPr txBox="1">
              <a:spLocks noChangeArrowheads="1"/>
            </p:cNvSpPr>
            <p:nvPr/>
          </p:nvSpPr>
          <p:spPr bwMode="auto">
            <a:xfrm>
              <a:off x="816" y="220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0" name="Text Box 50"/>
            <p:cNvSpPr txBox="1">
              <a:spLocks noChangeArrowheads="1"/>
            </p:cNvSpPr>
            <p:nvPr/>
          </p:nvSpPr>
          <p:spPr bwMode="auto">
            <a:xfrm>
              <a:off x="528" y="278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1" name="Text Box 51"/>
            <p:cNvSpPr txBox="1">
              <a:spLocks noChangeArrowheads="1"/>
            </p:cNvSpPr>
            <p:nvPr/>
          </p:nvSpPr>
          <p:spPr bwMode="auto">
            <a:xfrm>
              <a:off x="816" y="278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2" name="Text Box 52"/>
            <p:cNvSpPr txBox="1">
              <a:spLocks noChangeArrowheads="1"/>
            </p:cNvSpPr>
            <p:nvPr/>
          </p:nvSpPr>
          <p:spPr bwMode="auto">
            <a:xfrm>
              <a:off x="528" y="297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3" name="Text Box 53"/>
            <p:cNvSpPr txBox="1">
              <a:spLocks noChangeArrowheads="1"/>
            </p:cNvSpPr>
            <p:nvPr/>
          </p:nvSpPr>
          <p:spPr bwMode="auto">
            <a:xfrm>
              <a:off x="816" y="2976"/>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4" name="Text Box 54"/>
            <p:cNvSpPr txBox="1">
              <a:spLocks noChangeArrowheads="1"/>
            </p:cNvSpPr>
            <p:nvPr/>
          </p:nvSpPr>
          <p:spPr bwMode="auto">
            <a:xfrm>
              <a:off x="1104" y="1392"/>
              <a:ext cx="288" cy="192"/>
            </a:xfrm>
            <a:prstGeom prst="rect">
              <a:avLst/>
            </a:prstGeom>
            <a:noFill/>
            <a:ln w="12700" algn="ctr">
              <a:noFill/>
              <a:miter lim="800000"/>
              <a:headEnd/>
              <a:tailEnd/>
            </a:ln>
          </p:spPr>
          <p:txBody>
            <a:bodyPr>
              <a:spAutoFit/>
            </a:bodyPr>
            <a:lstStyle/>
            <a:p>
              <a:r>
                <a:rPr lang="en-US" sz="1400"/>
                <a:t>C</a:t>
              </a:r>
            </a:p>
          </p:txBody>
        </p:sp>
        <p:sp>
          <p:nvSpPr>
            <p:cNvPr id="66615" name="Text Box 55"/>
            <p:cNvSpPr txBox="1">
              <a:spLocks noChangeArrowheads="1"/>
            </p:cNvSpPr>
            <p:nvPr/>
          </p:nvSpPr>
          <p:spPr bwMode="auto">
            <a:xfrm>
              <a:off x="1392" y="1392"/>
              <a:ext cx="288" cy="192"/>
            </a:xfrm>
            <a:prstGeom prst="rect">
              <a:avLst/>
            </a:prstGeom>
            <a:noFill/>
            <a:ln w="12700" algn="ctr">
              <a:noFill/>
              <a:miter lim="800000"/>
              <a:headEnd/>
              <a:tailEnd/>
            </a:ln>
          </p:spPr>
          <p:txBody>
            <a:bodyPr>
              <a:spAutoFit/>
            </a:bodyPr>
            <a:lstStyle/>
            <a:p>
              <a:r>
                <a:rPr lang="en-US" sz="1400"/>
                <a:t>D</a:t>
              </a:r>
            </a:p>
          </p:txBody>
        </p:sp>
        <p:sp>
          <p:nvSpPr>
            <p:cNvPr id="66616" name="Text Box 56"/>
            <p:cNvSpPr txBox="1">
              <a:spLocks noChangeArrowheads="1"/>
            </p:cNvSpPr>
            <p:nvPr/>
          </p:nvSpPr>
          <p:spPr bwMode="auto">
            <a:xfrm>
              <a:off x="1104" y="163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7" name="Text Box 57"/>
            <p:cNvSpPr txBox="1">
              <a:spLocks noChangeArrowheads="1"/>
            </p:cNvSpPr>
            <p:nvPr/>
          </p:nvSpPr>
          <p:spPr bwMode="auto">
            <a:xfrm>
              <a:off x="1104"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18" name="Text Box 58"/>
            <p:cNvSpPr txBox="1">
              <a:spLocks noChangeArrowheads="1"/>
            </p:cNvSpPr>
            <p:nvPr/>
          </p:nvSpPr>
          <p:spPr bwMode="auto">
            <a:xfrm>
              <a:off x="1392" y="163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19" name="Text Box 59"/>
            <p:cNvSpPr txBox="1">
              <a:spLocks noChangeArrowheads="1"/>
            </p:cNvSpPr>
            <p:nvPr/>
          </p:nvSpPr>
          <p:spPr bwMode="auto">
            <a:xfrm>
              <a:off x="1392" y="2400"/>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20" name="Text Box 60"/>
            <p:cNvSpPr txBox="1">
              <a:spLocks noChangeArrowheads="1"/>
            </p:cNvSpPr>
            <p:nvPr/>
          </p:nvSpPr>
          <p:spPr bwMode="auto">
            <a:xfrm>
              <a:off x="1104" y="2592"/>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1" name="Text Box 61"/>
            <p:cNvSpPr txBox="1">
              <a:spLocks noChangeArrowheads="1"/>
            </p:cNvSpPr>
            <p:nvPr/>
          </p:nvSpPr>
          <p:spPr bwMode="auto">
            <a:xfrm>
              <a:off x="1392" y="2592"/>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2" name="Text Box 62"/>
            <p:cNvSpPr txBox="1">
              <a:spLocks noChangeArrowheads="1"/>
            </p:cNvSpPr>
            <p:nvPr/>
          </p:nvSpPr>
          <p:spPr bwMode="auto">
            <a:xfrm>
              <a:off x="1104"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3" name="Text Box 63"/>
            <p:cNvSpPr txBox="1">
              <a:spLocks noChangeArrowheads="1"/>
            </p:cNvSpPr>
            <p:nvPr/>
          </p:nvSpPr>
          <p:spPr bwMode="auto">
            <a:xfrm>
              <a:off x="1392" y="1824"/>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4" name="Text Box 64"/>
            <p:cNvSpPr txBox="1">
              <a:spLocks noChangeArrowheads="1"/>
            </p:cNvSpPr>
            <p:nvPr/>
          </p:nvSpPr>
          <p:spPr bwMode="auto">
            <a:xfrm>
              <a:off x="1104"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5" name="Text Box 65"/>
            <p:cNvSpPr txBox="1">
              <a:spLocks noChangeArrowheads="1"/>
            </p:cNvSpPr>
            <p:nvPr/>
          </p:nvSpPr>
          <p:spPr bwMode="auto">
            <a:xfrm>
              <a:off x="1392" y="2016"/>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26" name="Text Box 66"/>
            <p:cNvSpPr txBox="1">
              <a:spLocks noChangeArrowheads="1"/>
            </p:cNvSpPr>
            <p:nvPr/>
          </p:nvSpPr>
          <p:spPr bwMode="auto">
            <a:xfrm>
              <a:off x="1104" y="2208"/>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7" name="Text Box 67"/>
            <p:cNvSpPr txBox="1">
              <a:spLocks noChangeArrowheads="1"/>
            </p:cNvSpPr>
            <p:nvPr/>
          </p:nvSpPr>
          <p:spPr bwMode="auto">
            <a:xfrm>
              <a:off x="1392" y="220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628" name="Text Box 68"/>
            <p:cNvSpPr txBox="1">
              <a:spLocks noChangeArrowheads="1"/>
            </p:cNvSpPr>
            <p:nvPr/>
          </p:nvSpPr>
          <p:spPr bwMode="auto">
            <a:xfrm>
              <a:off x="1104" y="278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29" name="Text Box 69"/>
            <p:cNvSpPr txBox="1">
              <a:spLocks noChangeArrowheads="1"/>
            </p:cNvSpPr>
            <p:nvPr/>
          </p:nvSpPr>
          <p:spPr bwMode="auto">
            <a:xfrm>
              <a:off x="1392" y="2784"/>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30" name="Text Box 70"/>
            <p:cNvSpPr txBox="1">
              <a:spLocks noChangeArrowheads="1"/>
            </p:cNvSpPr>
            <p:nvPr/>
          </p:nvSpPr>
          <p:spPr bwMode="auto">
            <a:xfrm>
              <a:off x="1104" y="297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66631" name="Text Box 71"/>
            <p:cNvSpPr txBox="1">
              <a:spLocks noChangeArrowheads="1"/>
            </p:cNvSpPr>
            <p:nvPr/>
          </p:nvSpPr>
          <p:spPr bwMode="auto">
            <a:xfrm>
              <a:off x="1392" y="2976"/>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sp>
          <p:nvSpPr>
            <p:cNvPr id="66632" name="Text Box 72"/>
            <p:cNvSpPr txBox="1">
              <a:spLocks noChangeArrowheads="1"/>
            </p:cNvSpPr>
            <p:nvPr/>
          </p:nvSpPr>
          <p:spPr bwMode="auto">
            <a:xfrm>
              <a:off x="1680" y="1392"/>
              <a:ext cx="288" cy="192"/>
            </a:xfrm>
            <a:prstGeom prst="rect">
              <a:avLst/>
            </a:prstGeom>
            <a:noFill/>
            <a:ln w="12700" algn="ctr">
              <a:noFill/>
              <a:miter lim="800000"/>
              <a:headEnd/>
              <a:tailEnd/>
            </a:ln>
          </p:spPr>
          <p:txBody>
            <a:bodyPr>
              <a:spAutoFit/>
            </a:bodyPr>
            <a:lstStyle/>
            <a:p>
              <a:r>
                <a:rPr lang="en-US" sz="1400"/>
                <a:t>E</a:t>
              </a:r>
            </a:p>
          </p:txBody>
        </p:sp>
        <p:sp>
          <p:nvSpPr>
            <p:cNvPr id="66633" name="Text Box 73"/>
            <p:cNvSpPr txBox="1">
              <a:spLocks noChangeArrowheads="1"/>
            </p:cNvSpPr>
            <p:nvPr/>
          </p:nvSpPr>
          <p:spPr bwMode="auto">
            <a:xfrm>
              <a:off x="1680" y="163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4" name="Text Box 74"/>
            <p:cNvSpPr txBox="1">
              <a:spLocks noChangeArrowheads="1"/>
            </p:cNvSpPr>
            <p:nvPr/>
          </p:nvSpPr>
          <p:spPr bwMode="auto">
            <a:xfrm>
              <a:off x="1680" y="2400"/>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66635" name="Text Box 75"/>
            <p:cNvSpPr txBox="1">
              <a:spLocks noChangeArrowheads="1"/>
            </p:cNvSpPr>
            <p:nvPr/>
          </p:nvSpPr>
          <p:spPr bwMode="auto">
            <a:xfrm>
              <a:off x="1680" y="2592"/>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6" name="Text Box 76"/>
            <p:cNvSpPr txBox="1">
              <a:spLocks noChangeArrowheads="1"/>
            </p:cNvSpPr>
            <p:nvPr/>
          </p:nvSpPr>
          <p:spPr bwMode="auto">
            <a:xfrm>
              <a:off x="1680" y="182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7" name="Text Box 77"/>
            <p:cNvSpPr txBox="1">
              <a:spLocks noChangeArrowheads="1"/>
            </p:cNvSpPr>
            <p:nvPr/>
          </p:nvSpPr>
          <p:spPr bwMode="auto">
            <a:xfrm>
              <a:off x="1680" y="201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8" name="Text Box 78"/>
            <p:cNvSpPr txBox="1">
              <a:spLocks noChangeArrowheads="1"/>
            </p:cNvSpPr>
            <p:nvPr/>
          </p:nvSpPr>
          <p:spPr bwMode="auto">
            <a:xfrm>
              <a:off x="1680" y="220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39" name="Text Box 79"/>
            <p:cNvSpPr txBox="1">
              <a:spLocks noChangeArrowheads="1"/>
            </p:cNvSpPr>
            <p:nvPr/>
          </p:nvSpPr>
          <p:spPr bwMode="auto">
            <a:xfrm>
              <a:off x="1680" y="278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40" name="Text Box 80"/>
            <p:cNvSpPr txBox="1">
              <a:spLocks noChangeArrowheads="1"/>
            </p:cNvSpPr>
            <p:nvPr/>
          </p:nvSpPr>
          <p:spPr bwMode="auto">
            <a:xfrm>
              <a:off x="1680" y="297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641" name="Text Box 82"/>
            <p:cNvSpPr txBox="1">
              <a:spLocks noChangeArrowheads="1"/>
            </p:cNvSpPr>
            <p:nvPr/>
          </p:nvSpPr>
          <p:spPr bwMode="auto">
            <a:xfrm>
              <a:off x="240" y="1392"/>
              <a:ext cx="288" cy="192"/>
            </a:xfrm>
            <a:prstGeom prst="rect">
              <a:avLst/>
            </a:prstGeom>
            <a:noFill/>
            <a:ln w="12700" algn="ctr">
              <a:noFill/>
              <a:miter lim="800000"/>
              <a:headEnd/>
              <a:tailEnd/>
            </a:ln>
          </p:spPr>
          <p:txBody>
            <a:bodyPr>
              <a:spAutoFit/>
            </a:bodyPr>
            <a:lstStyle/>
            <a:p>
              <a:r>
                <a:rPr lang="en-US" sz="1400" b="1"/>
                <a:t>R</a:t>
              </a:r>
            </a:p>
          </p:txBody>
        </p:sp>
        <p:sp>
          <p:nvSpPr>
            <p:cNvPr id="66642" name="Line 83"/>
            <p:cNvSpPr>
              <a:spLocks noChangeShapeType="1"/>
            </p:cNvSpPr>
            <p:nvPr/>
          </p:nvSpPr>
          <p:spPr bwMode="auto">
            <a:xfrm>
              <a:off x="240" y="1392"/>
              <a:ext cx="0" cy="192"/>
            </a:xfrm>
            <a:prstGeom prst="line">
              <a:avLst/>
            </a:prstGeom>
            <a:noFill/>
            <a:ln w="12700">
              <a:solidFill>
                <a:schemeClr val="tx1"/>
              </a:solidFill>
              <a:round/>
              <a:headEnd/>
              <a:tailEnd/>
            </a:ln>
          </p:spPr>
          <p:txBody>
            <a:bodyPr wrap="none" anchor="ctr">
              <a:spAutoFit/>
            </a:bodyPr>
            <a:lstStyle/>
            <a:p>
              <a:endParaRPr lang="vi-VN"/>
            </a:p>
          </p:txBody>
        </p:sp>
      </p:grpSp>
      <p:grpSp>
        <p:nvGrpSpPr>
          <p:cNvPr id="5" name="Group 85"/>
          <p:cNvGrpSpPr>
            <a:grpSpLocks/>
          </p:cNvGrpSpPr>
          <p:nvPr/>
        </p:nvGrpSpPr>
        <p:grpSpPr bwMode="auto">
          <a:xfrm>
            <a:off x="3886200" y="2362200"/>
            <a:ext cx="1447800" cy="990600"/>
            <a:chOff x="528" y="1248"/>
            <a:chExt cx="912" cy="624"/>
          </a:xfrm>
        </p:grpSpPr>
        <p:sp>
          <p:nvSpPr>
            <p:cNvPr id="66578" name="Line 86"/>
            <p:cNvSpPr>
              <a:spLocks noChangeShapeType="1"/>
            </p:cNvSpPr>
            <p:nvPr/>
          </p:nvSpPr>
          <p:spPr bwMode="auto">
            <a:xfrm>
              <a:off x="528" y="1440"/>
              <a:ext cx="912" cy="0"/>
            </a:xfrm>
            <a:prstGeom prst="line">
              <a:avLst/>
            </a:prstGeom>
            <a:noFill/>
            <a:ln w="12700">
              <a:solidFill>
                <a:schemeClr val="tx1"/>
              </a:solidFill>
              <a:round/>
              <a:headEnd/>
              <a:tailEnd/>
            </a:ln>
          </p:spPr>
          <p:txBody>
            <a:bodyPr anchor="ctr">
              <a:spAutoFit/>
            </a:bodyPr>
            <a:lstStyle/>
            <a:p>
              <a:endParaRPr lang="vi-VN"/>
            </a:p>
          </p:txBody>
        </p:sp>
        <p:sp>
          <p:nvSpPr>
            <p:cNvPr id="66579" name="Text Box 87"/>
            <p:cNvSpPr txBox="1">
              <a:spLocks noChangeArrowheads="1"/>
            </p:cNvSpPr>
            <p:nvPr/>
          </p:nvSpPr>
          <p:spPr bwMode="auto">
            <a:xfrm>
              <a:off x="864" y="1248"/>
              <a:ext cx="288" cy="192"/>
            </a:xfrm>
            <a:prstGeom prst="rect">
              <a:avLst/>
            </a:prstGeom>
            <a:noFill/>
            <a:ln w="12700" algn="ctr">
              <a:noFill/>
              <a:miter lim="800000"/>
              <a:headEnd/>
              <a:tailEnd/>
            </a:ln>
          </p:spPr>
          <p:txBody>
            <a:bodyPr>
              <a:spAutoFit/>
            </a:bodyPr>
            <a:lstStyle/>
            <a:p>
              <a:r>
                <a:rPr lang="en-US" sz="1400"/>
                <a:t>D</a:t>
              </a:r>
            </a:p>
          </p:txBody>
        </p:sp>
        <p:sp>
          <p:nvSpPr>
            <p:cNvPr id="66580" name="Text Box 88"/>
            <p:cNvSpPr txBox="1">
              <a:spLocks noChangeArrowheads="1"/>
            </p:cNvSpPr>
            <p:nvPr/>
          </p:nvSpPr>
          <p:spPr bwMode="auto">
            <a:xfrm>
              <a:off x="1152" y="1248"/>
              <a:ext cx="288" cy="192"/>
            </a:xfrm>
            <a:prstGeom prst="rect">
              <a:avLst/>
            </a:prstGeom>
            <a:noFill/>
            <a:ln w="12700" algn="ctr">
              <a:noFill/>
              <a:miter lim="800000"/>
              <a:headEnd/>
              <a:tailEnd/>
            </a:ln>
          </p:spPr>
          <p:txBody>
            <a:bodyPr>
              <a:spAutoFit/>
            </a:bodyPr>
            <a:lstStyle/>
            <a:p>
              <a:r>
                <a:rPr lang="en-US" sz="1400"/>
                <a:t>E</a:t>
              </a:r>
            </a:p>
          </p:txBody>
        </p:sp>
        <p:sp>
          <p:nvSpPr>
            <p:cNvPr id="66581" name="Text Box 89"/>
            <p:cNvSpPr txBox="1">
              <a:spLocks noChangeArrowheads="1"/>
            </p:cNvSpPr>
            <p:nvPr/>
          </p:nvSpPr>
          <p:spPr bwMode="auto">
            <a:xfrm>
              <a:off x="864" y="1488"/>
              <a:ext cx="288" cy="192"/>
            </a:xfrm>
            <a:prstGeom prst="rect">
              <a:avLst/>
            </a:prstGeom>
            <a:noFill/>
            <a:ln w="12700" algn="ctr">
              <a:noFill/>
              <a:miter lim="800000"/>
              <a:headEnd/>
              <a:tailEnd/>
            </a:ln>
          </p:spPr>
          <p:txBody>
            <a:bodyPr>
              <a:spAutoFit/>
            </a:bodyPr>
            <a:lstStyle/>
            <a:p>
              <a:r>
                <a:rPr lang="en-US" sz="1400">
                  <a:sym typeface="Symbol" pitchFamily="18" charset="2"/>
                </a:rPr>
                <a:t>a</a:t>
              </a:r>
            </a:p>
          </p:txBody>
        </p:sp>
        <p:sp>
          <p:nvSpPr>
            <p:cNvPr id="66582" name="Line 90"/>
            <p:cNvSpPr>
              <a:spLocks noChangeShapeType="1"/>
            </p:cNvSpPr>
            <p:nvPr/>
          </p:nvSpPr>
          <p:spPr bwMode="auto">
            <a:xfrm>
              <a:off x="528" y="1248"/>
              <a:ext cx="912" cy="0"/>
            </a:xfrm>
            <a:prstGeom prst="line">
              <a:avLst/>
            </a:prstGeom>
            <a:noFill/>
            <a:ln w="12700">
              <a:solidFill>
                <a:schemeClr val="tx1"/>
              </a:solidFill>
              <a:round/>
              <a:headEnd/>
              <a:tailEnd/>
            </a:ln>
          </p:spPr>
          <p:txBody>
            <a:bodyPr anchor="ctr">
              <a:spAutoFit/>
            </a:bodyPr>
            <a:lstStyle/>
            <a:p>
              <a:endParaRPr lang="vi-VN"/>
            </a:p>
          </p:txBody>
        </p:sp>
        <p:sp>
          <p:nvSpPr>
            <p:cNvPr id="66583" name="Line 91"/>
            <p:cNvSpPr>
              <a:spLocks noChangeShapeType="1"/>
            </p:cNvSpPr>
            <p:nvPr/>
          </p:nvSpPr>
          <p:spPr bwMode="auto">
            <a:xfrm>
              <a:off x="864" y="1872"/>
              <a:ext cx="576" cy="0"/>
            </a:xfrm>
            <a:prstGeom prst="line">
              <a:avLst/>
            </a:prstGeom>
            <a:noFill/>
            <a:ln w="12700">
              <a:solidFill>
                <a:schemeClr val="tx1"/>
              </a:solidFill>
              <a:round/>
              <a:headEnd/>
              <a:tailEnd/>
            </a:ln>
          </p:spPr>
          <p:txBody>
            <a:bodyPr anchor="ctr">
              <a:spAutoFit/>
            </a:bodyPr>
            <a:lstStyle/>
            <a:p>
              <a:endParaRPr lang="vi-VN"/>
            </a:p>
          </p:txBody>
        </p:sp>
        <p:sp>
          <p:nvSpPr>
            <p:cNvPr id="66584" name="Text Box 92"/>
            <p:cNvSpPr txBox="1">
              <a:spLocks noChangeArrowheads="1"/>
            </p:cNvSpPr>
            <p:nvPr/>
          </p:nvSpPr>
          <p:spPr bwMode="auto">
            <a:xfrm>
              <a:off x="528" y="1248"/>
              <a:ext cx="336" cy="192"/>
            </a:xfrm>
            <a:prstGeom prst="rect">
              <a:avLst/>
            </a:prstGeom>
            <a:noFill/>
            <a:ln w="12700" algn="ctr">
              <a:noFill/>
              <a:miter lim="800000"/>
              <a:headEnd/>
              <a:tailEnd/>
            </a:ln>
          </p:spPr>
          <p:txBody>
            <a:bodyPr>
              <a:spAutoFit/>
            </a:bodyPr>
            <a:lstStyle/>
            <a:p>
              <a:r>
                <a:rPr lang="en-US" sz="1400" b="1"/>
                <a:t>S</a:t>
              </a:r>
            </a:p>
          </p:txBody>
        </p:sp>
        <p:sp>
          <p:nvSpPr>
            <p:cNvPr id="66585" name="Line 93"/>
            <p:cNvSpPr>
              <a:spLocks noChangeShapeType="1"/>
            </p:cNvSpPr>
            <p:nvPr/>
          </p:nvSpPr>
          <p:spPr bwMode="auto">
            <a:xfrm>
              <a:off x="528" y="1248"/>
              <a:ext cx="0" cy="192"/>
            </a:xfrm>
            <a:prstGeom prst="line">
              <a:avLst/>
            </a:prstGeom>
            <a:noFill/>
            <a:ln w="12700">
              <a:solidFill>
                <a:schemeClr val="tx1"/>
              </a:solidFill>
              <a:round/>
              <a:headEnd/>
              <a:tailEnd/>
            </a:ln>
          </p:spPr>
          <p:txBody>
            <a:bodyPr anchor="ctr">
              <a:spAutoFit/>
            </a:bodyPr>
            <a:lstStyle/>
            <a:p>
              <a:endParaRPr lang="vi-VN"/>
            </a:p>
          </p:txBody>
        </p:sp>
        <p:sp>
          <p:nvSpPr>
            <p:cNvPr id="66586" name="Text Box 94"/>
            <p:cNvSpPr txBox="1">
              <a:spLocks noChangeArrowheads="1"/>
            </p:cNvSpPr>
            <p:nvPr/>
          </p:nvSpPr>
          <p:spPr bwMode="auto">
            <a:xfrm>
              <a:off x="864" y="1680"/>
              <a:ext cx="288" cy="192"/>
            </a:xfrm>
            <a:prstGeom prst="rect">
              <a:avLst/>
            </a:prstGeom>
            <a:noFill/>
            <a:ln w="12700" algn="ctr">
              <a:noFill/>
              <a:miter lim="800000"/>
              <a:headEnd/>
              <a:tailEnd/>
            </a:ln>
          </p:spPr>
          <p:txBody>
            <a:bodyPr>
              <a:spAutoFit/>
            </a:bodyPr>
            <a:lstStyle/>
            <a:p>
              <a:r>
                <a:rPr lang="en-US" sz="1400">
                  <a:sym typeface="Symbol" pitchFamily="18" charset="2"/>
                </a:rPr>
                <a:t>b</a:t>
              </a:r>
            </a:p>
          </p:txBody>
        </p:sp>
        <p:grpSp>
          <p:nvGrpSpPr>
            <p:cNvPr id="6" name="Group 95"/>
            <p:cNvGrpSpPr>
              <a:grpSpLocks/>
            </p:cNvGrpSpPr>
            <p:nvPr/>
          </p:nvGrpSpPr>
          <p:grpSpPr bwMode="auto">
            <a:xfrm>
              <a:off x="864" y="1248"/>
              <a:ext cx="576" cy="624"/>
              <a:chOff x="960" y="2880"/>
              <a:chExt cx="576" cy="1008"/>
            </a:xfrm>
          </p:grpSpPr>
          <p:sp>
            <p:nvSpPr>
              <p:cNvPr id="66590" name="Line 96"/>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6591" name="Line 97"/>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66592" name="Line 98"/>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66588" name="Text Box 99"/>
            <p:cNvSpPr txBox="1">
              <a:spLocks noChangeArrowheads="1"/>
            </p:cNvSpPr>
            <p:nvPr/>
          </p:nvSpPr>
          <p:spPr bwMode="auto">
            <a:xfrm>
              <a:off x="1152" y="1488"/>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66589" name="Text Box 100"/>
            <p:cNvSpPr txBox="1">
              <a:spLocks noChangeArrowheads="1"/>
            </p:cNvSpPr>
            <p:nvPr/>
          </p:nvSpPr>
          <p:spPr bwMode="auto">
            <a:xfrm>
              <a:off x="1152" y="16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grpSp>
      <p:sp>
        <p:nvSpPr>
          <p:cNvPr id="66577" name="Text Box 102"/>
          <p:cNvSpPr txBox="1">
            <a:spLocks noChangeArrowheads="1"/>
          </p:cNvSpPr>
          <p:nvPr/>
        </p:nvSpPr>
        <p:spPr bwMode="auto">
          <a:xfrm>
            <a:off x="4343400" y="3962400"/>
            <a:ext cx="1066800" cy="427038"/>
          </a:xfrm>
          <a:prstGeom prst="rect">
            <a:avLst/>
          </a:prstGeom>
          <a:noFill/>
          <a:ln w="12700" algn="ctr">
            <a:noFill/>
            <a:miter lim="800000"/>
            <a:headEnd/>
            <a:tailEnd/>
          </a:ln>
        </p:spPr>
        <p:txBody>
          <a:bodyPr>
            <a:spAutoFit/>
          </a:bodyPr>
          <a:lstStyle/>
          <a:p>
            <a:pPr algn="l"/>
            <a:r>
              <a:rPr lang="en-US" sz="2200">
                <a:sym typeface="Symbol" pitchFamily="18" charset="2"/>
              </a:rPr>
              <a:t>R </a:t>
            </a:r>
            <a:r>
              <a:rPr lang="en-US" sz="2200" b="1">
                <a:sym typeface="Symbol" pitchFamily="18" charset="2"/>
              </a:rPr>
              <a:t></a:t>
            </a:r>
            <a:r>
              <a:rPr lang="en-US" sz="2200">
                <a:sym typeface="Symbol" pitchFamily="18" charset="2"/>
              </a:rPr>
              <a:t> S</a:t>
            </a:r>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7"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7" name="Table 96"/>
          <p:cNvGraphicFramePr>
            <a:graphicFrameLocks noGrp="1"/>
          </p:cNvGraphicFramePr>
          <p:nvPr/>
        </p:nvGraphicFramePr>
        <p:xfrm>
          <a:off x="5334000" y="4114800"/>
          <a:ext cx="3048000" cy="1112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R </a:t>
                      </a:r>
                      <a:r>
                        <a:rPr lang="en-US" sz="1800" b="1">
                          <a:sym typeface="Symbol" pitchFamily="18" charset="2"/>
                        </a:rPr>
                        <a:t></a:t>
                      </a:r>
                      <a:r>
                        <a:rPr lang="en-US" sz="1800">
                          <a:sym typeface="Symbol" pitchFamily="18" charset="2"/>
                        </a:rPr>
                        <a:t> S</a:t>
                      </a:r>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vi-VN">
                          <a:sym typeface="Symbol"/>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sym typeface="Symbol"/>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sym typeface="Symbol"/>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sym typeface="Symbol"/>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9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09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09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0090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0090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009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090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009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50090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0090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009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09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009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091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5009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09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box(in)">
                                      <p:cBhvr>
                                        <p:cTn id="4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912" grpId="0" animBg="1"/>
      <p:bldP spid="500913" grpId="0" animBg="1"/>
      <p:bldP spid="500911" grpId="0" animBg="1"/>
      <p:bldP spid="500911" grpId="1" animBg="1"/>
      <p:bldP spid="500914" grpId="0" animBg="1"/>
      <p:bldP spid="500914" grpId="1" animBg="1"/>
      <p:bldP spid="500909" grpId="0" animBg="1"/>
      <p:bldP spid="500909" grpId="1" animBg="1"/>
      <p:bldP spid="500909" grpId="2" animBg="1"/>
      <p:bldP spid="500908" grpId="0" animBg="1"/>
      <p:bldP spid="500908" grpId="1" animBg="1"/>
      <p:bldP spid="500905" grpId="0" animBg="1"/>
      <p:bldP spid="500905" grpId="1" animBg="1"/>
      <p:bldP spid="500903" grpId="0" animBg="1"/>
      <p:bldP spid="500900" grpId="0" animBg="1"/>
      <p:bldP spid="500900"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a:t>Phép chia</a:t>
            </a:r>
          </a:p>
        </p:txBody>
      </p:sp>
      <p:sp>
        <p:nvSpPr>
          <p:cNvPr id="66563" name="Rectangle 3"/>
          <p:cNvSpPr>
            <a:spLocks noGrp="1" noChangeArrowheads="1"/>
          </p:cNvSpPr>
          <p:nvPr>
            <p:ph idx="1"/>
          </p:nvPr>
        </p:nvSpPr>
        <p:spPr>
          <a:xfrm>
            <a:off x="457200" y="1295400"/>
            <a:ext cx="8229600" cy="5181600"/>
          </a:xfrm>
        </p:spPr>
        <p:txBody>
          <a:bodyPr/>
          <a:lstStyle/>
          <a:p>
            <a:r>
              <a:rPr lang="en-US"/>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81</a:t>
            </a:fld>
            <a:endParaRPr lang="en-US" altLang="en-US"/>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7"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8" name="Table 97"/>
          <p:cNvGraphicFramePr>
            <a:graphicFrameLocks noGrp="1"/>
          </p:cNvGraphicFramePr>
          <p:nvPr/>
        </p:nvGraphicFramePr>
        <p:xfrm>
          <a:off x="4343400" y="2057400"/>
          <a:ext cx="1752600" cy="11125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7084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2057400"/>
          <a:ext cx="2362200" cy="407924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370840">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vMerge="1">
                  <a:txBody>
                    <a:bodyPr/>
                    <a:lstStyle/>
                    <a:p>
                      <a:endParaRPr lang="vi-VN"/>
                    </a:p>
                  </a:txBody>
                  <a:tcPr/>
                </a:tc>
                <a:tc>
                  <a:txBody>
                    <a:bodyPr/>
                    <a:lstStyle/>
                    <a:p>
                      <a:r>
                        <a:rPr lang="en-US"/>
                        <a:t>a1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vMerge="1">
                  <a:txBody>
                    <a:bodyPr/>
                    <a:lstStyle/>
                    <a:p>
                      <a:endParaRPr lang="vi-VN"/>
                    </a:p>
                  </a:txBody>
                  <a:tcPr/>
                </a:tc>
                <a:tc>
                  <a:txBody>
                    <a:bodyPr/>
                    <a:lstStyle/>
                    <a:p>
                      <a:r>
                        <a:rPr lang="en-US"/>
                        <a:t>a2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vMerge="1">
                  <a:txBody>
                    <a:bodyPr/>
                    <a:lstStyle/>
                    <a:p>
                      <a:endParaRPr lang="vi-VN"/>
                    </a:p>
                  </a:txBody>
                  <a:tcPr/>
                </a:tc>
                <a:tc>
                  <a:txBody>
                    <a:bodyPr/>
                    <a:lstStyle/>
                    <a:p>
                      <a:r>
                        <a:rPr lang="en-US"/>
                        <a:t>a3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4495800" y="4267200"/>
            <a:ext cx="3352800" cy="646331"/>
          </a:xfrm>
          <a:prstGeom prst="rect">
            <a:avLst/>
          </a:prstGeom>
          <a:noFill/>
        </p:spPr>
        <p:txBody>
          <a:bodyPr wrap="square" rtlCol="0">
            <a:spAutoFit/>
          </a:bodyPr>
          <a:lstStyle/>
          <a:p>
            <a:r>
              <a:rPr lang="en-US" sz="2800"/>
              <a:t> </a:t>
            </a:r>
            <a:r>
              <a:rPr lang="en-US" sz="3600"/>
              <a:t>T = R </a:t>
            </a:r>
            <a:r>
              <a:rPr lang="en-US" sz="3600">
                <a:sym typeface="Symbol"/>
              </a:rPr>
              <a:t> S   </a:t>
            </a:r>
            <a:r>
              <a:rPr lang="en-US" sz="2800">
                <a:sym typeface="Symbol"/>
              </a:rPr>
              <a:t>? </a:t>
            </a:r>
            <a:endParaRPr lang="vi-VN" sz="2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a:t>Phép chia</a:t>
            </a:r>
          </a:p>
        </p:txBody>
      </p:sp>
      <p:sp>
        <p:nvSpPr>
          <p:cNvPr id="66563" name="Rectangle 3"/>
          <p:cNvSpPr>
            <a:spLocks noGrp="1" noChangeArrowheads="1"/>
          </p:cNvSpPr>
          <p:nvPr>
            <p:ph idx="1"/>
          </p:nvPr>
        </p:nvSpPr>
        <p:spPr>
          <a:xfrm>
            <a:off x="457200" y="1295400"/>
            <a:ext cx="8229600" cy="5181600"/>
          </a:xfrm>
        </p:spPr>
        <p:txBody>
          <a:bodyPr/>
          <a:lstStyle/>
          <a:p>
            <a:r>
              <a:rPr lang="en-US"/>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82</a:t>
            </a:fld>
            <a:endParaRPr lang="en-US" altLang="en-US"/>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3020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0200">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5257800" y="1752600"/>
            <a:ext cx="3352800" cy="646331"/>
          </a:xfrm>
          <a:prstGeom prst="rect">
            <a:avLst/>
          </a:prstGeom>
          <a:noFill/>
        </p:spPr>
        <p:txBody>
          <a:bodyPr wrap="square" rtlCol="0">
            <a:spAutoFit/>
          </a:bodyPr>
          <a:lstStyle/>
          <a:p>
            <a:r>
              <a:rPr lang="en-US" sz="2000"/>
              <a:t> </a:t>
            </a:r>
            <a:r>
              <a:rPr lang="en-US" sz="2800"/>
              <a:t>1</a:t>
            </a:r>
            <a:r>
              <a:rPr lang="en-US" sz="3600"/>
              <a:t>. Y  = {C,D }</a:t>
            </a:r>
            <a:r>
              <a:rPr lang="en-US" sz="2800">
                <a:sym typeface="Symbol"/>
              </a:rPr>
              <a:t> </a:t>
            </a:r>
            <a:endParaRPr lang="vi-VN" sz="2800"/>
          </a:p>
        </p:txBody>
      </p:sp>
      <p:sp>
        <p:nvSpPr>
          <p:cNvPr id="15" name="TextBox 14"/>
          <p:cNvSpPr txBox="1"/>
          <p:nvPr/>
        </p:nvSpPr>
        <p:spPr>
          <a:xfrm>
            <a:off x="5334000" y="2667000"/>
            <a:ext cx="3352800" cy="646331"/>
          </a:xfrm>
          <a:prstGeom prst="rect">
            <a:avLst/>
          </a:prstGeom>
          <a:noFill/>
        </p:spPr>
        <p:txBody>
          <a:bodyPr wrap="square" rtlCol="0">
            <a:spAutoFit/>
          </a:bodyPr>
          <a:lstStyle/>
          <a:p>
            <a:r>
              <a:rPr lang="en-US" sz="2800"/>
              <a:t> 2</a:t>
            </a:r>
            <a:r>
              <a:rPr lang="en-US" sz="3600"/>
              <a:t>. T1  = </a:t>
            </a:r>
            <a:r>
              <a:rPr lang="en-US" sz="3600">
                <a:sym typeface="Symbol"/>
              </a:rPr>
              <a:t> </a:t>
            </a:r>
            <a:r>
              <a:rPr lang="en-US" sz="3600" baseline="-25000">
                <a:sym typeface="Symbol"/>
              </a:rPr>
              <a:t>Y </a:t>
            </a:r>
            <a:r>
              <a:rPr lang="en-US" sz="3600">
                <a:sym typeface="Symbol"/>
              </a:rPr>
              <a:t>(</a:t>
            </a:r>
            <a:r>
              <a:rPr lang="en-US" sz="3600"/>
              <a:t>R) </a:t>
            </a:r>
            <a:r>
              <a:rPr lang="en-US" sz="2800">
                <a:sym typeface="Symbol"/>
              </a:rPr>
              <a:t> </a:t>
            </a:r>
            <a:endParaRPr lang="vi-VN" sz="2800"/>
          </a:p>
        </p:txBody>
      </p:sp>
      <p:graphicFrame>
        <p:nvGraphicFramePr>
          <p:cNvPr id="16" name="Table 15"/>
          <p:cNvGraphicFramePr>
            <a:graphicFrameLocks noGrp="1"/>
          </p:cNvGraphicFramePr>
          <p:nvPr/>
        </p:nvGraphicFramePr>
        <p:xfrm>
          <a:off x="5562600" y="3581400"/>
          <a:ext cx="3124200" cy="2787748"/>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410308">
                <a:tc>
                  <a:txBody>
                    <a:bodyPr/>
                    <a:lstStyle/>
                    <a:p>
                      <a:r>
                        <a:rPr lang="en-US"/>
                        <a:t>T1</a:t>
                      </a:r>
                      <a:endParaRPr lang="vi-VN"/>
                    </a:p>
                  </a:txBody>
                  <a:tcPr>
                    <a:lnR w="12700" cap="flat" cmpd="sng" algn="ctr">
                      <a:solidFill>
                        <a:schemeClr val="tx1"/>
                      </a:solidFill>
                      <a:prstDash val="solid"/>
                      <a:round/>
                      <a:headEnd type="none" w="med" len="med"/>
                      <a:tailEnd type="none" w="med" len="med"/>
                    </a:lnR>
                  </a:tcPr>
                </a:tc>
                <a:tc>
                  <a:txBody>
                    <a:bodyPr/>
                    <a:lstStyle/>
                    <a:p>
                      <a:pPr algn="ctr"/>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6115">
                <a:tc rowSpan="4">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6115">
                <a:tc vMerge="1">
                  <a:txBody>
                    <a:bodyPr/>
                    <a:lstStyle/>
                    <a:p>
                      <a:endParaRPr lang="vi-VN"/>
                    </a:p>
                  </a:txBody>
                  <a:tcPr/>
                </a:tc>
                <a:tc>
                  <a:txBody>
                    <a:bodyPr/>
                    <a:lstStyle/>
                    <a:p>
                      <a:pPr algn="ctr"/>
                      <a:r>
                        <a:rPr lang="en-US" sz="200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6115">
                <a:tc vMerge="1">
                  <a:txBody>
                    <a:bodyPr/>
                    <a:lstStyle/>
                    <a:p>
                      <a:endParaRPr lang="vi-VN"/>
                    </a:p>
                  </a:txBody>
                  <a:tcPr/>
                </a:tc>
                <a:tc>
                  <a:txBody>
                    <a:bodyPr/>
                    <a:lstStyle/>
                    <a:p>
                      <a:pPr algn="ctr"/>
                      <a:r>
                        <a:rPr lang="en-US" sz="2000"/>
                        <a:t>x2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6115">
                <a:tc vMerge="1">
                  <a:txBody>
                    <a:bodyPr/>
                    <a:lstStyle/>
                    <a:p>
                      <a:endParaRPr lang="vi-VN"/>
                    </a:p>
                  </a:txBody>
                  <a:tcPr/>
                </a:tc>
                <a:tc>
                  <a:txBody>
                    <a:bodyPr/>
                    <a:lstStyle/>
                    <a:p>
                      <a:pPr algn="ctr"/>
                      <a:r>
                        <a:rPr lang="en-US" sz="2000"/>
                        <a:t>x2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611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a:t>x3</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y2</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611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2000"/>
                        <a:t>x1</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t>y3</a:t>
                      </a:r>
                      <a:endParaRPr lang="vi-VN"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dirty="0" err="1"/>
              <a:t>Phép</a:t>
            </a:r>
            <a:r>
              <a:rPr lang="en-US" sz="2800" b="1" dirty="0"/>
              <a:t> </a:t>
            </a:r>
            <a:r>
              <a:rPr lang="en-US" sz="2800" b="1" dirty="0" err="1"/>
              <a:t>toán</a:t>
            </a:r>
            <a:r>
              <a:rPr lang="en-US" sz="2800" b="1" dirty="0"/>
              <a:t> chia</a:t>
            </a:r>
          </a:p>
        </p:txBody>
      </p:sp>
      <p:sp>
        <p:nvSpPr>
          <p:cNvPr id="66563" name="Rectangle 3"/>
          <p:cNvSpPr>
            <a:spLocks noGrp="1" noChangeArrowheads="1"/>
          </p:cNvSpPr>
          <p:nvPr>
            <p:ph idx="1"/>
          </p:nvPr>
        </p:nvSpPr>
        <p:spPr>
          <a:xfrm>
            <a:off x="457200" y="1295400"/>
            <a:ext cx="8229600" cy="5181600"/>
          </a:xfrm>
        </p:spPr>
        <p:txBody>
          <a:bodyPr/>
          <a:lstStyle/>
          <a:p>
            <a:r>
              <a:rPr lang="en-US"/>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83</a:t>
            </a:fld>
            <a:endParaRPr lang="en-US" altLang="en-US"/>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3020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0200">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5486400" y="762000"/>
            <a:ext cx="3352800" cy="400110"/>
          </a:xfrm>
          <a:prstGeom prst="rect">
            <a:avLst/>
          </a:prstGeom>
          <a:noFill/>
        </p:spPr>
        <p:txBody>
          <a:bodyPr wrap="square" rtlCol="0">
            <a:spAutoFit/>
          </a:bodyPr>
          <a:lstStyle/>
          <a:p>
            <a:pPr algn="l"/>
            <a:r>
              <a:rPr lang="en-US" sz="2000"/>
              <a:t> </a:t>
            </a:r>
            <a:r>
              <a:rPr lang="en-US" sz="1600"/>
              <a:t>1</a:t>
            </a:r>
            <a:r>
              <a:rPr lang="en-US" sz="2000"/>
              <a:t>. Y  = {C,D }</a:t>
            </a:r>
            <a:r>
              <a:rPr lang="en-US" sz="1600">
                <a:sym typeface="Symbol"/>
              </a:rPr>
              <a:t> </a:t>
            </a:r>
            <a:endParaRPr lang="vi-VN" sz="1600"/>
          </a:p>
        </p:txBody>
      </p:sp>
      <p:sp>
        <p:nvSpPr>
          <p:cNvPr id="15" name="TextBox 14"/>
          <p:cNvSpPr txBox="1"/>
          <p:nvPr/>
        </p:nvSpPr>
        <p:spPr>
          <a:xfrm>
            <a:off x="5486400" y="1219200"/>
            <a:ext cx="3352800" cy="369332"/>
          </a:xfrm>
          <a:prstGeom prst="rect">
            <a:avLst/>
          </a:prstGeom>
          <a:noFill/>
        </p:spPr>
        <p:txBody>
          <a:bodyPr wrap="square" rtlCol="0">
            <a:spAutoFit/>
          </a:bodyPr>
          <a:lstStyle/>
          <a:p>
            <a:pPr algn="l"/>
            <a:r>
              <a:rPr lang="en-US" sz="1400"/>
              <a:t> 2</a:t>
            </a:r>
            <a:r>
              <a:rPr lang="en-US"/>
              <a:t>. T1  = </a:t>
            </a:r>
            <a:r>
              <a:rPr lang="en-US">
                <a:sym typeface="Symbol"/>
              </a:rPr>
              <a:t> </a:t>
            </a:r>
            <a:r>
              <a:rPr lang="en-US" baseline="-25000">
                <a:sym typeface="Symbol"/>
              </a:rPr>
              <a:t>Y </a:t>
            </a:r>
            <a:r>
              <a:rPr lang="en-US">
                <a:sym typeface="Symbol"/>
              </a:rPr>
              <a:t>(</a:t>
            </a:r>
            <a:r>
              <a:rPr lang="en-US"/>
              <a:t>R) </a:t>
            </a:r>
            <a:r>
              <a:rPr lang="en-US" sz="1400">
                <a:sym typeface="Symbol"/>
              </a:rPr>
              <a:t> </a:t>
            </a:r>
            <a:endParaRPr lang="vi-VN" sz="1400"/>
          </a:p>
        </p:txBody>
      </p:sp>
      <p:graphicFrame>
        <p:nvGraphicFramePr>
          <p:cNvPr id="16" name="Table 15"/>
          <p:cNvGraphicFramePr>
            <a:graphicFrameLocks noGrp="1"/>
          </p:cNvGraphicFramePr>
          <p:nvPr/>
        </p:nvGraphicFramePr>
        <p:xfrm>
          <a:off x="3276600" y="3276600"/>
          <a:ext cx="1752600" cy="213360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283029">
                <a:tc>
                  <a:txBody>
                    <a:bodyPr/>
                    <a:lstStyle/>
                    <a:p>
                      <a:r>
                        <a:rPr lang="en-US" sz="1400"/>
                        <a:t>T1</a:t>
                      </a:r>
                      <a:endParaRPr lang="vi-VN" sz="1400"/>
                    </a:p>
                  </a:txBody>
                  <a:tcPr>
                    <a:lnR w="12700" cap="flat" cmpd="sng" algn="ctr">
                      <a:solidFill>
                        <a:schemeClr val="tx1"/>
                      </a:solidFill>
                      <a:prstDash val="solid"/>
                      <a:round/>
                      <a:headEnd type="none" w="med" len="med"/>
                      <a:tailEnd type="none" w="med" len="med"/>
                    </a:lnR>
                  </a:tcPr>
                </a:tc>
                <a:tc>
                  <a:txBody>
                    <a:bodyPr/>
                    <a:lstStyle/>
                    <a:p>
                      <a:pPr algn="ctr"/>
                      <a:r>
                        <a:rPr lang="en-US" sz="1400"/>
                        <a:t>C</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D</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3029">
                <a:tc rowSpan="4">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3029">
                <a:tc vMerge="1">
                  <a:txBody>
                    <a:bodyPr/>
                    <a:lstStyle/>
                    <a:p>
                      <a:endParaRPr lang="vi-VN"/>
                    </a:p>
                  </a:txBody>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7" name="TextBox 16"/>
          <p:cNvSpPr txBox="1"/>
          <p:nvPr/>
        </p:nvSpPr>
        <p:spPr>
          <a:xfrm>
            <a:off x="5486400" y="1600200"/>
            <a:ext cx="3352800" cy="584775"/>
          </a:xfrm>
          <a:prstGeom prst="rect">
            <a:avLst/>
          </a:prstGeom>
          <a:noFill/>
        </p:spPr>
        <p:txBody>
          <a:bodyPr wrap="square" rtlCol="0">
            <a:spAutoFit/>
          </a:bodyPr>
          <a:lstStyle/>
          <a:p>
            <a:pPr algn="l"/>
            <a:r>
              <a:rPr lang="en-US" sz="1400"/>
              <a:t> 3</a:t>
            </a:r>
            <a:r>
              <a:rPr lang="en-US" sz="2000"/>
              <a:t>. </a:t>
            </a:r>
            <a:r>
              <a:rPr lang="en-US" sz="2000" b="1"/>
              <a:t>T2  = </a:t>
            </a:r>
            <a:r>
              <a:rPr lang="en-US" sz="3200" b="1">
                <a:sym typeface="Symbol"/>
              </a:rPr>
              <a:t></a:t>
            </a:r>
            <a:r>
              <a:rPr lang="en-US" sz="2000" b="1">
                <a:sym typeface="Symbol"/>
              </a:rPr>
              <a:t> </a:t>
            </a:r>
            <a:r>
              <a:rPr lang="en-US" sz="2000" b="1" baseline="-25000">
                <a:sym typeface="Symbol"/>
              </a:rPr>
              <a:t>Y </a:t>
            </a:r>
            <a:r>
              <a:rPr lang="en-US" sz="2000" b="1">
                <a:sym typeface="Symbol"/>
              </a:rPr>
              <a:t>(S  T1) - </a:t>
            </a:r>
            <a:r>
              <a:rPr lang="en-US" sz="2000" b="1"/>
              <a:t>R) </a:t>
            </a:r>
            <a:r>
              <a:rPr lang="en-US" sz="1600" b="1">
                <a:sym typeface="Symbol"/>
              </a:rPr>
              <a:t> </a:t>
            </a:r>
            <a:endParaRPr lang="vi-VN" sz="1600" b="1"/>
          </a:p>
        </p:txBody>
      </p:sp>
      <p:graphicFrame>
        <p:nvGraphicFramePr>
          <p:cNvPr id="18" name="Table 17"/>
          <p:cNvGraphicFramePr>
            <a:graphicFrameLocks noGrp="1"/>
          </p:cNvGraphicFramePr>
          <p:nvPr/>
        </p:nvGraphicFramePr>
        <p:xfrm>
          <a:off x="5486400" y="2286000"/>
          <a:ext cx="2362200" cy="445008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
        <p:nvSpPr>
          <p:cNvPr id="19" name="Rectangle 18"/>
          <p:cNvSpPr/>
          <p:nvPr/>
        </p:nvSpPr>
        <p:spPr>
          <a:xfrm>
            <a:off x="1219200" y="2133600"/>
            <a:ext cx="1905000" cy="304800"/>
          </a:xfrm>
          <a:prstGeom prst="rect">
            <a:avLst/>
          </a:prstGeom>
          <a:solidFill>
            <a:schemeClr val="lt1">
              <a:alpha val="5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cxnSp>
        <p:nvCxnSpPr>
          <p:cNvPr id="25" name="Straight Arrow Connector 24"/>
          <p:cNvCxnSpPr>
            <a:stCxn id="19" idx="3"/>
          </p:cNvCxnSpPr>
          <p:nvPr/>
        </p:nvCxnSpPr>
        <p:spPr>
          <a:xfrm>
            <a:off x="3124200" y="2286000"/>
            <a:ext cx="2895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667000"/>
            <a:ext cx="2819400" cy="2209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24200" y="3352800"/>
            <a:ext cx="2895600" cy="1828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124200" y="3124200"/>
            <a:ext cx="28194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48000" y="3505200"/>
            <a:ext cx="28956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124200" y="4343400"/>
            <a:ext cx="2819400" cy="1143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124200" y="3886200"/>
            <a:ext cx="28194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43600" y="26670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0" name="Rectangle 39"/>
          <p:cNvSpPr/>
          <p:nvPr/>
        </p:nvSpPr>
        <p:spPr>
          <a:xfrm>
            <a:off x="5943600" y="29718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1" name="Rectangle 40"/>
          <p:cNvSpPr/>
          <p:nvPr/>
        </p:nvSpPr>
        <p:spPr>
          <a:xfrm>
            <a:off x="5943600" y="33528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2" name="Rectangle 41"/>
          <p:cNvSpPr/>
          <p:nvPr/>
        </p:nvSpPr>
        <p:spPr>
          <a:xfrm>
            <a:off x="5943600" y="36576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3" name="Rectangle 42"/>
          <p:cNvSpPr/>
          <p:nvPr/>
        </p:nvSpPr>
        <p:spPr>
          <a:xfrm>
            <a:off x="5943600" y="4648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4" name="Rectangle 43"/>
          <p:cNvSpPr/>
          <p:nvPr/>
        </p:nvSpPr>
        <p:spPr>
          <a:xfrm>
            <a:off x="5943600" y="5029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5" name="Rectangle 44"/>
          <p:cNvSpPr/>
          <p:nvPr/>
        </p:nvSpPr>
        <p:spPr>
          <a:xfrm>
            <a:off x="5943600" y="5410200"/>
            <a:ext cx="1905000" cy="304800"/>
          </a:xfrm>
          <a:prstGeom prst="rect">
            <a:avLst/>
          </a:prstGeom>
          <a:solidFill>
            <a:schemeClr val="lt1">
              <a:alpha val="86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ox(i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in)">
                                      <p:cBhvr>
                                        <p:cTn id="21" dur="500"/>
                                        <p:tgtEl>
                                          <p:spTgt spid="27"/>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ox(in)">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ox(in)">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box(in)">
                                      <p:cBhvr>
                                        <p:cTn id="39" dur="500"/>
                                        <p:tgtEl>
                                          <p:spTgt spid="33"/>
                                        </p:tgtEl>
                                      </p:cBhvr>
                                    </p:animEffect>
                                  </p:childTnLst>
                                </p:cTn>
                              </p:par>
                            </p:childTnLst>
                          </p:cTn>
                        </p:par>
                        <p:par>
                          <p:cTn id="40" fill="hold">
                            <p:stCondLst>
                              <p:cond delay="500"/>
                            </p:stCondLst>
                            <p:childTnLst>
                              <p:par>
                                <p:cTn id="41" presetID="4" presetClass="entr" presetSubtype="16"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box(in)">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ox(in)">
                                      <p:cBhvr>
                                        <p:cTn id="48" dur="500"/>
                                        <p:tgtEl>
                                          <p:spTgt spid="29"/>
                                        </p:tgtEl>
                                      </p:cBhvr>
                                    </p:animEffect>
                                  </p:childTnLst>
                                </p:cTn>
                              </p:par>
                            </p:childTnLst>
                          </p:cTn>
                        </p:par>
                        <p:par>
                          <p:cTn id="49" fill="hold">
                            <p:stCondLst>
                              <p:cond delay="500"/>
                            </p:stCondLst>
                            <p:childTnLst>
                              <p:par>
                                <p:cTn id="50" presetID="4" presetClass="entr" presetSubtype="16"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ox(in)">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ox(in)">
                                      <p:cBhvr>
                                        <p:cTn id="57" dur="500"/>
                                        <p:tgtEl>
                                          <p:spTgt spid="37"/>
                                        </p:tgtEl>
                                      </p:cBhvr>
                                    </p:animEffect>
                                  </p:childTnLst>
                                </p:cTn>
                              </p:par>
                            </p:childTnLst>
                          </p:cTn>
                        </p:par>
                        <p:par>
                          <p:cTn id="58" fill="hold">
                            <p:stCondLst>
                              <p:cond delay="500"/>
                            </p:stCondLst>
                            <p:childTnLst>
                              <p:par>
                                <p:cTn id="59" presetID="4" presetClass="entr" presetSubtype="16"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ox(in)">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ox(in)">
                                      <p:cBhvr>
                                        <p:cTn id="66" dur="500"/>
                                        <p:tgtEl>
                                          <p:spTgt spid="35"/>
                                        </p:tgtEl>
                                      </p:cBhvr>
                                    </p:animEffect>
                                  </p:child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ox(in)">
                                      <p:cBhvr>
                                        <p:cTn id="7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685800"/>
            <a:ext cx="8534400" cy="620712"/>
          </a:xfrm>
        </p:spPr>
        <p:txBody>
          <a:bodyPr/>
          <a:lstStyle/>
          <a:p>
            <a:r>
              <a:rPr lang="en-US" sz="2800" b="1" dirty="0" err="1"/>
              <a:t>Phép</a:t>
            </a:r>
            <a:r>
              <a:rPr lang="en-US" sz="2800" b="1" dirty="0"/>
              <a:t> </a:t>
            </a:r>
            <a:r>
              <a:rPr lang="en-US" sz="2800" b="1" dirty="0" err="1"/>
              <a:t>toán</a:t>
            </a:r>
            <a:r>
              <a:rPr lang="en-US" sz="2800" b="1" dirty="0"/>
              <a:t> chia</a:t>
            </a:r>
          </a:p>
        </p:txBody>
      </p:sp>
      <p:sp>
        <p:nvSpPr>
          <p:cNvPr id="66563" name="Rectangle 3"/>
          <p:cNvSpPr>
            <a:spLocks noGrp="1" noChangeArrowheads="1"/>
          </p:cNvSpPr>
          <p:nvPr>
            <p:ph idx="1"/>
          </p:nvPr>
        </p:nvSpPr>
        <p:spPr>
          <a:xfrm>
            <a:off x="457200" y="1295400"/>
            <a:ext cx="8229600" cy="5181600"/>
          </a:xfrm>
        </p:spPr>
        <p:txBody>
          <a:bodyPr/>
          <a:lstStyle/>
          <a:p>
            <a:r>
              <a:rPr lang="en-US"/>
              <a:t>Ví dụ</a:t>
            </a:r>
          </a:p>
        </p:txBody>
      </p:sp>
      <p:sp>
        <p:nvSpPr>
          <p:cNvPr id="89" name="Date Placeholder 3"/>
          <p:cNvSpPr>
            <a:spLocks noGrp="1"/>
          </p:cNvSpPr>
          <p:nvPr>
            <p:ph type="dt" sz="quarter" idx="10"/>
          </p:nvPr>
        </p:nvSpPr>
        <p:spPr/>
        <p:txBody>
          <a:bodyPr/>
          <a:lstStyle/>
          <a:p>
            <a:pPr>
              <a:defRPr/>
            </a:pPr>
            <a:fld id="{CEB9874E-CB8C-4721-B435-AD536E11CEBA}" type="datetime12">
              <a:rPr lang="vi-VN" altLang="en-US" smtClean="0"/>
              <a:pPr>
                <a:defRPr/>
              </a:pPr>
              <a:t>07:10</a:t>
            </a:fld>
            <a:endParaRPr lang="en-US" altLang="en-US"/>
          </a:p>
        </p:txBody>
      </p:sp>
      <p:sp>
        <p:nvSpPr>
          <p:cNvPr id="91" name="Slide Number Placeholder 5"/>
          <p:cNvSpPr>
            <a:spLocks noGrp="1"/>
          </p:cNvSpPr>
          <p:nvPr>
            <p:ph type="sldNum" sz="quarter" idx="12"/>
          </p:nvPr>
        </p:nvSpPr>
        <p:spPr/>
        <p:txBody>
          <a:bodyPr/>
          <a:lstStyle/>
          <a:p>
            <a:pPr>
              <a:defRPr/>
            </a:pPr>
            <a:fld id="{5086AD3A-AFF5-4F10-AD68-D882773FAE7A}" type="slidenum">
              <a:rPr lang="en-US" altLang="en-US"/>
              <a:pPr>
                <a:defRPr/>
              </a:pPr>
              <a:t>84</a:t>
            </a:fld>
            <a:endParaRPr lang="en-US" altLang="en-US"/>
          </a:p>
        </p:txBody>
      </p:sp>
      <p:sp>
        <p:nvSpPr>
          <p:cNvPr id="92" name="Footer Placeholder 91"/>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94"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95" name="TextBox 94"/>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6" name="TextBox 95"/>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8" name="Table 97"/>
          <p:cNvGraphicFramePr>
            <a:graphicFrameLocks noGrp="1"/>
          </p:cNvGraphicFramePr>
          <p:nvPr/>
        </p:nvGraphicFramePr>
        <p:xfrm>
          <a:off x="3276600" y="1752600"/>
          <a:ext cx="1752600" cy="103632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30200">
                <a:tc>
                  <a:txBody>
                    <a:bodyPr/>
                    <a:lstStyle/>
                    <a:p>
                      <a:r>
                        <a:rPr lang="en-US"/>
                        <a:t>S</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00">
                <a:tc rowSpan="2">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0200">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762000" y="1752600"/>
          <a:ext cx="2362200" cy="37185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r>
                        <a:rPr lang="en-US"/>
                        <a:t>R</a:t>
                      </a:r>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10">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0945">
                <a:tc vMerge="1">
                  <a:txBody>
                    <a:bodyPr/>
                    <a:lstStyle/>
                    <a:p>
                      <a:endParaRPr lang="vi-VN"/>
                    </a:p>
                  </a:txBody>
                  <a:tcPr/>
                </a:tc>
                <a:tc>
                  <a:txBody>
                    <a:bodyPr/>
                    <a:lstStyle/>
                    <a:p>
                      <a:r>
                        <a:rPr lang="en-US" sz="1600"/>
                        <a:t>a3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x1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y3</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01" name="TextBox 100"/>
          <p:cNvSpPr txBox="1"/>
          <p:nvPr/>
        </p:nvSpPr>
        <p:spPr>
          <a:xfrm>
            <a:off x="5486400" y="762000"/>
            <a:ext cx="3352800" cy="400110"/>
          </a:xfrm>
          <a:prstGeom prst="rect">
            <a:avLst/>
          </a:prstGeom>
          <a:noFill/>
        </p:spPr>
        <p:txBody>
          <a:bodyPr wrap="square" rtlCol="0">
            <a:spAutoFit/>
          </a:bodyPr>
          <a:lstStyle/>
          <a:p>
            <a:pPr algn="l"/>
            <a:r>
              <a:rPr lang="en-US" sz="2000"/>
              <a:t> </a:t>
            </a:r>
            <a:r>
              <a:rPr lang="en-US" sz="1600"/>
              <a:t>1</a:t>
            </a:r>
            <a:r>
              <a:rPr lang="en-US" sz="2000"/>
              <a:t>. Y  = {C,D }</a:t>
            </a:r>
            <a:r>
              <a:rPr lang="en-US" sz="1600">
                <a:sym typeface="Symbol"/>
              </a:rPr>
              <a:t> </a:t>
            </a:r>
            <a:endParaRPr lang="vi-VN" sz="1600"/>
          </a:p>
        </p:txBody>
      </p:sp>
      <p:sp>
        <p:nvSpPr>
          <p:cNvPr id="15" name="TextBox 14"/>
          <p:cNvSpPr txBox="1"/>
          <p:nvPr/>
        </p:nvSpPr>
        <p:spPr>
          <a:xfrm>
            <a:off x="5486400" y="1219200"/>
            <a:ext cx="3352800" cy="369332"/>
          </a:xfrm>
          <a:prstGeom prst="rect">
            <a:avLst/>
          </a:prstGeom>
          <a:noFill/>
        </p:spPr>
        <p:txBody>
          <a:bodyPr wrap="square" rtlCol="0">
            <a:spAutoFit/>
          </a:bodyPr>
          <a:lstStyle/>
          <a:p>
            <a:pPr algn="l"/>
            <a:r>
              <a:rPr lang="en-US" sz="1400"/>
              <a:t> 2</a:t>
            </a:r>
            <a:r>
              <a:rPr lang="en-US"/>
              <a:t>. T1  = </a:t>
            </a:r>
            <a:r>
              <a:rPr lang="en-US">
                <a:sym typeface="Symbol"/>
              </a:rPr>
              <a:t> </a:t>
            </a:r>
            <a:r>
              <a:rPr lang="en-US" baseline="-25000">
                <a:sym typeface="Symbol"/>
              </a:rPr>
              <a:t>Y </a:t>
            </a:r>
            <a:r>
              <a:rPr lang="en-US">
                <a:sym typeface="Symbol"/>
              </a:rPr>
              <a:t>(</a:t>
            </a:r>
            <a:r>
              <a:rPr lang="en-US"/>
              <a:t>R) </a:t>
            </a:r>
            <a:r>
              <a:rPr lang="en-US" sz="1400">
                <a:sym typeface="Symbol"/>
              </a:rPr>
              <a:t> </a:t>
            </a:r>
            <a:endParaRPr lang="vi-VN" sz="1400"/>
          </a:p>
        </p:txBody>
      </p:sp>
      <p:graphicFrame>
        <p:nvGraphicFramePr>
          <p:cNvPr id="16" name="Table 15"/>
          <p:cNvGraphicFramePr>
            <a:graphicFrameLocks noGrp="1"/>
          </p:cNvGraphicFramePr>
          <p:nvPr/>
        </p:nvGraphicFramePr>
        <p:xfrm>
          <a:off x="3276600" y="3276600"/>
          <a:ext cx="1752600" cy="213360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283029">
                <a:tc>
                  <a:txBody>
                    <a:bodyPr/>
                    <a:lstStyle/>
                    <a:p>
                      <a:r>
                        <a:rPr lang="en-US" sz="1400"/>
                        <a:t>T1</a:t>
                      </a:r>
                      <a:endParaRPr lang="vi-VN" sz="1400"/>
                    </a:p>
                  </a:txBody>
                  <a:tcPr>
                    <a:lnR w="12700" cap="flat" cmpd="sng" algn="ctr">
                      <a:solidFill>
                        <a:schemeClr val="tx1"/>
                      </a:solidFill>
                      <a:prstDash val="solid"/>
                      <a:round/>
                      <a:headEnd type="none" w="med" len="med"/>
                      <a:tailEnd type="none" w="med" len="med"/>
                    </a:lnR>
                  </a:tcPr>
                </a:tc>
                <a:tc>
                  <a:txBody>
                    <a:bodyPr/>
                    <a:lstStyle/>
                    <a:p>
                      <a:pPr algn="ctr"/>
                      <a:r>
                        <a:rPr lang="en-US" sz="1400"/>
                        <a:t>C</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t>D</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3029">
                <a:tc rowSpan="4">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3029">
                <a:tc vMerge="1">
                  <a:txBody>
                    <a:bodyPr/>
                    <a:lstStyle/>
                    <a:p>
                      <a:endParaRPr lang="vi-VN"/>
                    </a:p>
                  </a:txBody>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3029">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3029">
                <a:tc>
                  <a:txBody>
                    <a:bodyPr/>
                    <a:lstStyle/>
                    <a:p>
                      <a:endParaRPr lang="vi-VN" sz="1200"/>
                    </a:p>
                  </a:txBody>
                  <a:tcPr>
                    <a:lnR w="12700" cap="flat" cmpd="sng" algn="ctr">
                      <a:solidFill>
                        <a:schemeClr val="tx1"/>
                      </a:solidFill>
                      <a:prstDash val="solid"/>
                      <a:round/>
                      <a:headEnd type="none" w="med" len="med"/>
                      <a:tailEnd type="none" w="med" len="med"/>
                    </a:lnR>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7" name="TextBox 16"/>
          <p:cNvSpPr txBox="1"/>
          <p:nvPr/>
        </p:nvSpPr>
        <p:spPr>
          <a:xfrm>
            <a:off x="5486400" y="1600200"/>
            <a:ext cx="3657600" cy="584775"/>
          </a:xfrm>
          <a:prstGeom prst="rect">
            <a:avLst/>
          </a:prstGeom>
          <a:noFill/>
        </p:spPr>
        <p:txBody>
          <a:bodyPr wrap="square" rtlCol="0">
            <a:spAutoFit/>
          </a:bodyPr>
          <a:lstStyle/>
          <a:p>
            <a:pPr algn="l"/>
            <a:r>
              <a:rPr lang="en-US" sz="1400"/>
              <a:t> 3</a:t>
            </a:r>
            <a:r>
              <a:rPr lang="en-US" sz="2000"/>
              <a:t>. </a:t>
            </a:r>
            <a:r>
              <a:rPr lang="en-US" sz="2000" b="1"/>
              <a:t>T2  = </a:t>
            </a:r>
            <a:r>
              <a:rPr lang="en-US" sz="3200" b="1">
                <a:sym typeface="Symbol"/>
              </a:rPr>
              <a:t></a:t>
            </a:r>
            <a:r>
              <a:rPr lang="en-US" sz="2000" b="1">
                <a:sym typeface="Symbol"/>
              </a:rPr>
              <a:t> </a:t>
            </a:r>
            <a:r>
              <a:rPr lang="en-US" sz="2000" b="1" baseline="-25000">
                <a:sym typeface="Symbol"/>
              </a:rPr>
              <a:t>Y </a:t>
            </a:r>
            <a:r>
              <a:rPr lang="en-US" sz="2000" b="1">
                <a:sym typeface="Symbol"/>
              </a:rPr>
              <a:t>((S  T1) - </a:t>
            </a:r>
            <a:r>
              <a:rPr lang="en-US" sz="2000" b="1"/>
              <a:t>R) </a:t>
            </a:r>
            <a:r>
              <a:rPr lang="en-US" sz="1600" b="1">
                <a:sym typeface="Symbol"/>
              </a:rPr>
              <a:t> </a:t>
            </a:r>
            <a:endParaRPr lang="vi-VN" sz="1600" b="1"/>
          </a:p>
        </p:txBody>
      </p:sp>
      <p:graphicFrame>
        <p:nvGraphicFramePr>
          <p:cNvPr id="18" name="Table 17"/>
          <p:cNvGraphicFramePr>
            <a:graphicFrameLocks noGrp="1"/>
          </p:cNvGraphicFramePr>
          <p:nvPr/>
        </p:nvGraphicFramePr>
        <p:xfrm>
          <a:off x="5943600" y="2590800"/>
          <a:ext cx="2362200" cy="210312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472440">
                  <a:extLst>
                    <a:ext uri="{9D8B030D-6E8A-4147-A177-3AD203B41FA5}">
                      <a16:colId xmlns:a16="http://schemas.microsoft.com/office/drawing/2014/main" val="20004"/>
                    </a:ext>
                  </a:extLst>
                </a:gridCol>
              </a:tblGrid>
              <a:tr h="290945">
                <a:tc>
                  <a:txBody>
                    <a:bodyPr/>
                    <a:lstStyle/>
                    <a:p>
                      <a:endParaRPr lang="vi-VN"/>
                    </a:p>
                  </a:txBody>
                  <a:tcPr>
                    <a:lnR w="12700" cap="flat" cmpd="sng" algn="ctr">
                      <a:solidFill>
                        <a:schemeClr val="tx1"/>
                      </a:solidFill>
                      <a:prstDash val="solid"/>
                      <a:round/>
                      <a:headEnd type="none" w="med" len="med"/>
                      <a:tailEnd type="none" w="med" len="med"/>
                    </a:lnR>
                  </a:tcPr>
                </a:tc>
                <a:tc>
                  <a:txBody>
                    <a:bodyPr/>
                    <a:lstStyle/>
                    <a:p>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r>
                        <a:rPr lang="en-US" sz="1600"/>
                        <a:t>a1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b1</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0945">
                <a:tc>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sz="1600"/>
                        <a:t>a2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a:t>b2</a:t>
                      </a:r>
                      <a:endParaRPr lang="vi-VN"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 name="Rectangle 18"/>
          <p:cNvSpPr/>
          <p:nvPr/>
        </p:nvSpPr>
        <p:spPr>
          <a:xfrm>
            <a:off x="1219200" y="2133600"/>
            <a:ext cx="1905000" cy="304800"/>
          </a:xfrm>
          <a:prstGeom prst="rect">
            <a:avLst/>
          </a:prstGeom>
          <a:solidFill>
            <a:schemeClr val="lt1">
              <a:alpha val="53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graphicFrame>
        <p:nvGraphicFramePr>
          <p:cNvPr id="34" name="Table 33"/>
          <p:cNvGraphicFramePr>
            <a:graphicFrameLocks noGrp="1"/>
          </p:cNvGraphicFramePr>
          <p:nvPr/>
        </p:nvGraphicFramePr>
        <p:xfrm>
          <a:off x="6705600" y="2895600"/>
          <a:ext cx="1417320" cy="128016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20000"/>
                    </a:ext>
                  </a:extLst>
                </a:gridCol>
                <a:gridCol w="472440">
                  <a:extLst>
                    <a:ext uri="{9D8B030D-6E8A-4147-A177-3AD203B41FA5}">
                      <a16:colId xmlns:a16="http://schemas.microsoft.com/office/drawing/2014/main" val="20001"/>
                    </a:ext>
                  </a:extLst>
                </a:gridCol>
                <a:gridCol w="472440">
                  <a:extLst>
                    <a:ext uri="{9D8B030D-6E8A-4147-A177-3AD203B41FA5}">
                      <a16:colId xmlns:a16="http://schemas.microsoft.com/office/drawing/2014/main" val="20002"/>
                    </a:ext>
                  </a:extLst>
                </a:gridCol>
              </a:tblGrid>
              <a:tr h="290945">
                <a:tc>
                  <a:txBody>
                    <a:bodyPr/>
                    <a:lstStyle/>
                    <a:p>
                      <a:r>
                        <a:rPr lang="en-US"/>
                        <a:t>T2</a:t>
                      </a:r>
                      <a:endParaRPr lang="vi-VN"/>
                    </a:p>
                  </a:txBody>
                  <a:tcPr>
                    <a:lnR w="12700" cap="flat" cmpd="sng" algn="ctr">
                      <a:solidFill>
                        <a:schemeClr val="tx1"/>
                      </a:solidFill>
                      <a:prstDash val="solid"/>
                      <a:round/>
                      <a:headEnd type="none" w="med" len="med"/>
                      <a:tailEnd type="none" w="med" len="med"/>
                    </a:lnR>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945">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pPr algn="ctr"/>
                      <a:r>
                        <a:rPr lang="en-US" sz="1400"/>
                        <a:t>x3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0945">
                <a:tc vMerge="1">
                  <a:txBody>
                    <a:bodyPr/>
                    <a:lstStyle/>
                    <a:p>
                      <a:endParaRPr lang="vi-VN"/>
                    </a:p>
                  </a:txBody>
                  <a:tcPr/>
                </a:tc>
                <a:tc>
                  <a:txBody>
                    <a:bodyPr/>
                    <a:lstStyle/>
                    <a:p>
                      <a:pPr algn="ctr"/>
                      <a:r>
                        <a:rPr lang="en-US" sz="1400"/>
                        <a:t>x1</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y3</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0945">
                <a:tc vMerge="1">
                  <a:txBody>
                    <a:bodyPr/>
                    <a:lstStyle/>
                    <a:p>
                      <a:endParaRPr lang="vi-VN"/>
                    </a:p>
                  </a:txBody>
                  <a:tcPr/>
                </a:tc>
                <a:tc>
                  <a:txBody>
                    <a:bodyPr/>
                    <a:lstStyle/>
                    <a:p>
                      <a:pPr algn="ctr"/>
                      <a:r>
                        <a:rPr lang="en-US" sz="1400"/>
                        <a:t>x2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y2</a:t>
                      </a:r>
                      <a:endParaRPr lang="vi-VN"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6705600" y="5105400"/>
          <a:ext cx="1752600" cy="148336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tblGrid>
              <a:tr h="370840">
                <a:tc>
                  <a:txBody>
                    <a:bodyPr/>
                    <a:lstStyle/>
                    <a:p>
                      <a:r>
                        <a:rPr lang="en-US"/>
                        <a:t>T</a:t>
                      </a:r>
                      <a:endParaRPr lang="vi-VN"/>
                    </a:p>
                  </a:txBody>
                  <a:tcPr>
                    <a:lnR w="12700" cap="flat" cmpd="sng" algn="ctr">
                      <a:solidFill>
                        <a:schemeClr val="tx1"/>
                      </a:solidFill>
                      <a:prstDash val="solid"/>
                      <a:round/>
                      <a:headEnd type="none" w="med" len="med"/>
                      <a:tailEnd type="none" w="med" len="med"/>
                    </a:lnR>
                  </a:tcPr>
                </a:tc>
                <a:tc>
                  <a:txBody>
                    <a:bodyPr/>
                    <a:lstStyle/>
                    <a:p>
                      <a:r>
                        <a:rPr lang="en-US"/>
                        <a:t>C</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rowSpan="3">
                  <a:txBody>
                    <a:bodyPr/>
                    <a:lstStyle/>
                    <a:p>
                      <a:endParaRPr lang="vi-VN"/>
                    </a:p>
                  </a:txBody>
                  <a:tcPr>
                    <a:lnR w="12700" cap="flat" cmpd="sng" algn="ctr">
                      <a:solidFill>
                        <a:schemeClr val="tx1"/>
                      </a:solidFill>
                      <a:prstDash val="solid"/>
                      <a:round/>
                      <a:headEnd type="none" w="med" len="med"/>
                      <a:tailEnd type="none" w="med" len="med"/>
                    </a:lnR>
                    <a:noFill/>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vMerge="1">
                  <a:txBody>
                    <a:bodyPr/>
                    <a:lstStyle/>
                    <a:p>
                      <a:endParaRPr lang="vi-VN"/>
                    </a:p>
                  </a:txBody>
                  <a:tcPr/>
                </a:tc>
                <a:tc>
                  <a:txBody>
                    <a:bodyPr/>
                    <a:lstStyle/>
                    <a:p>
                      <a:r>
                        <a:rPr lang="en-US"/>
                        <a:t>x1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vi-VN"/>
                    </a:p>
                  </a:txBody>
                  <a:tcPr/>
                </a:tc>
                <a:tc>
                  <a:txBody>
                    <a:bodyPr/>
                    <a:lstStyle/>
                    <a:p>
                      <a:r>
                        <a:rPr lang="en-US"/>
                        <a:t>x2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y1</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8" name="TextBox 37"/>
          <p:cNvSpPr txBox="1"/>
          <p:nvPr/>
        </p:nvSpPr>
        <p:spPr>
          <a:xfrm>
            <a:off x="5562600" y="4724400"/>
            <a:ext cx="3352800" cy="400110"/>
          </a:xfrm>
          <a:prstGeom prst="rect">
            <a:avLst/>
          </a:prstGeom>
          <a:noFill/>
        </p:spPr>
        <p:txBody>
          <a:bodyPr wrap="square" rtlCol="0">
            <a:spAutoFit/>
          </a:bodyPr>
          <a:lstStyle/>
          <a:p>
            <a:pPr algn="l"/>
            <a:r>
              <a:rPr lang="en-US" sz="1400"/>
              <a:t> 4</a:t>
            </a:r>
            <a:r>
              <a:rPr lang="en-US" sz="2000"/>
              <a:t>. </a:t>
            </a:r>
            <a:r>
              <a:rPr lang="en-US" sz="2000" b="1"/>
              <a:t>T  = T1-T2 </a:t>
            </a:r>
            <a:r>
              <a:rPr lang="en-US" sz="1600" b="1">
                <a:sym typeface="Symbol"/>
              </a:rPr>
              <a:t> </a:t>
            </a:r>
            <a:endParaRPr lang="vi-VN"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ox(i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ox(in)">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title"/>
          </p:nvPr>
        </p:nvSpPr>
        <p:spPr>
          <a:xfrm>
            <a:off x="457200" y="685800"/>
            <a:ext cx="8534400" cy="457200"/>
          </a:xfrm>
        </p:spPr>
        <p:txBody>
          <a:bodyPr/>
          <a:lstStyle/>
          <a:p>
            <a:r>
              <a:rPr lang="en-US" sz="2400" i="1"/>
              <a:t>Ví dụ 1 (bài tập)</a:t>
            </a:r>
          </a:p>
        </p:txBody>
      </p:sp>
      <p:sp>
        <p:nvSpPr>
          <p:cNvPr id="67587" name="Rectangle 12"/>
          <p:cNvSpPr>
            <a:spLocks noGrp="1" noChangeArrowheads="1"/>
          </p:cNvSpPr>
          <p:nvPr>
            <p:ph idx="1"/>
          </p:nvPr>
        </p:nvSpPr>
        <p:spPr>
          <a:xfrm>
            <a:off x="457200" y="1295400"/>
            <a:ext cx="8229600" cy="5181600"/>
          </a:xfrm>
        </p:spPr>
        <p:txBody>
          <a:bodyPr/>
          <a:lstStyle/>
          <a:p>
            <a:pPr>
              <a:buNone/>
            </a:pPr>
            <a:r>
              <a:rPr lang="en-US" i="1"/>
              <a:t>Hãy đưa ra mã nhân viên tham gia tất cả các đề án</a:t>
            </a:r>
          </a:p>
          <a:p>
            <a:pPr lvl="1"/>
            <a:r>
              <a:rPr lang="en-US"/>
              <a:t>Quan hệ: DEAN (MaDa, TenDa,Ddiem, Phong);  NV_DEAN(Manv,MaDa, Sogio)</a:t>
            </a:r>
          </a:p>
          <a:p>
            <a:pPr lvl="1">
              <a:buNone/>
            </a:pPr>
            <a:endParaRPr lang="en-US"/>
          </a:p>
        </p:txBody>
      </p:sp>
      <p:sp>
        <p:nvSpPr>
          <p:cNvPr id="10" name="Date Placeholder 3"/>
          <p:cNvSpPr>
            <a:spLocks noGrp="1"/>
          </p:cNvSpPr>
          <p:nvPr>
            <p:ph type="dt" sz="quarter" idx="10"/>
          </p:nvPr>
        </p:nvSpPr>
        <p:spPr/>
        <p:txBody>
          <a:bodyPr/>
          <a:lstStyle/>
          <a:p>
            <a:pPr>
              <a:defRPr/>
            </a:pPr>
            <a:fld id="{15D57DC7-687C-48B6-A9F4-AF7B7155B5C9}"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D31940FE-E8C7-47F6-B012-5278DB9890D2}" type="slidenum">
              <a:rPr lang="en-US" altLang="en-US"/>
              <a:pPr>
                <a:defRPr/>
              </a:pPr>
              <a:t>85</a:t>
            </a:fld>
            <a:endParaRPr lang="en-US" altLang="en-US"/>
          </a:p>
        </p:txBody>
      </p:sp>
      <p:sp>
        <p:nvSpPr>
          <p:cNvPr id="502894" name="Text Box 110"/>
          <p:cNvSpPr txBox="1">
            <a:spLocks noChangeArrowheads="1"/>
          </p:cNvSpPr>
          <p:nvPr/>
        </p:nvSpPr>
        <p:spPr bwMode="auto">
          <a:xfrm>
            <a:off x="2133600" y="3276600"/>
            <a:ext cx="4267200" cy="646331"/>
          </a:xfrm>
          <a:prstGeom prst="rect">
            <a:avLst/>
          </a:prstGeom>
          <a:noFill/>
          <a:ln w="12700" algn="ctr">
            <a:noFill/>
            <a:miter lim="800000"/>
            <a:headEnd/>
            <a:tailEnd/>
          </a:ln>
        </p:spPr>
        <p:txBody>
          <a:bodyPr wrap="square">
            <a:spAutoFit/>
          </a:bodyPr>
          <a:lstStyle/>
          <a:p>
            <a:pPr algn="l"/>
            <a:r>
              <a:rPr lang="en-US" sz="2400">
                <a:sym typeface="Symbol" pitchFamily="18" charset="2"/>
              </a:rPr>
              <a:t>DA  </a:t>
            </a:r>
            <a:r>
              <a:rPr lang="en-US" sz="3600">
                <a:sym typeface="Symbol" pitchFamily="18" charset="2"/>
              </a:rPr>
              <a:t></a:t>
            </a:r>
            <a:r>
              <a:rPr lang="en-US" sz="2800" baseline="-25000">
                <a:sym typeface="Symbol" pitchFamily="18" charset="2"/>
              </a:rPr>
              <a:t>MaDa</a:t>
            </a:r>
            <a:r>
              <a:rPr lang="en-US" sz="2400">
                <a:sym typeface="Symbol" pitchFamily="18" charset="2"/>
              </a:rPr>
              <a:t>(DEAN)</a:t>
            </a:r>
          </a:p>
        </p:txBody>
      </p:sp>
      <p:sp>
        <p:nvSpPr>
          <p:cNvPr id="502896" name="Text Box 112"/>
          <p:cNvSpPr txBox="1">
            <a:spLocks noChangeArrowheads="1"/>
          </p:cNvSpPr>
          <p:nvPr/>
        </p:nvSpPr>
        <p:spPr bwMode="auto">
          <a:xfrm>
            <a:off x="2133600" y="4781490"/>
            <a:ext cx="4495800" cy="400110"/>
          </a:xfrm>
          <a:prstGeom prst="rect">
            <a:avLst/>
          </a:prstGeom>
          <a:noFill/>
          <a:ln w="12700" algn="ctr">
            <a:noFill/>
            <a:miter lim="800000"/>
            <a:headEnd/>
            <a:tailEnd/>
          </a:ln>
        </p:spPr>
        <p:txBody>
          <a:bodyPr>
            <a:spAutoFit/>
          </a:bodyPr>
          <a:lstStyle/>
          <a:p>
            <a:pPr algn="l"/>
            <a:r>
              <a:rPr lang="en-US" sz="2000">
                <a:sym typeface="Symbol" pitchFamily="18" charset="2"/>
              </a:rPr>
              <a:t>KQ  NV_DEAN</a:t>
            </a:r>
            <a:r>
              <a:rPr lang="en-US" sz="2000">
                <a:cs typeface="Tahoma" pitchFamily="34" charset="0"/>
                <a:sym typeface="Symbol" pitchFamily="18" charset="2"/>
              </a:rPr>
              <a:t>÷DA</a:t>
            </a:r>
            <a:endParaRPr lang="en-US" sz="2000">
              <a:sym typeface="Symbol" pitchFamily="18" charset="2"/>
            </a:endParaRPr>
          </a:p>
        </p:txBody>
      </p:sp>
      <p:sp>
        <p:nvSpPr>
          <p:cNvPr id="502897" name="Text Box 113"/>
          <p:cNvSpPr txBox="1">
            <a:spLocks noChangeArrowheads="1"/>
          </p:cNvSpPr>
          <p:nvPr/>
        </p:nvSpPr>
        <p:spPr bwMode="auto">
          <a:xfrm>
            <a:off x="1571625" y="3505200"/>
            <a:ext cx="485775" cy="336550"/>
          </a:xfrm>
          <a:prstGeom prst="rect">
            <a:avLst/>
          </a:prstGeom>
          <a:noFill/>
          <a:ln w="12700" algn="ctr">
            <a:noFill/>
            <a:miter lim="800000"/>
            <a:headEnd/>
            <a:tailEnd/>
          </a:ln>
        </p:spPr>
        <p:txBody>
          <a:bodyPr wrap="none">
            <a:spAutoFit/>
          </a:bodyPr>
          <a:lstStyle/>
          <a:p>
            <a:r>
              <a:rPr lang="en-US" sz="1600"/>
              <a:t>B1:</a:t>
            </a:r>
          </a:p>
        </p:txBody>
      </p:sp>
      <p:sp>
        <p:nvSpPr>
          <p:cNvPr id="502899" name="Text Box 115"/>
          <p:cNvSpPr txBox="1">
            <a:spLocks noChangeArrowheads="1"/>
          </p:cNvSpPr>
          <p:nvPr/>
        </p:nvSpPr>
        <p:spPr bwMode="auto">
          <a:xfrm>
            <a:off x="1522269" y="4793534"/>
            <a:ext cx="489236" cy="338554"/>
          </a:xfrm>
          <a:prstGeom prst="rect">
            <a:avLst/>
          </a:prstGeom>
          <a:noFill/>
          <a:ln w="12700" algn="ctr">
            <a:noFill/>
            <a:miter lim="800000"/>
            <a:headEnd/>
            <a:tailEnd/>
          </a:ln>
        </p:spPr>
        <p:txBody>
          <a:bodyPr wrap="none">
            <a:spAutoFit/>
          </a:bodyPr>
          <a:lstStyle/>
          <a:p>
            <a:r>
              <a:rPr lang="en-US" sz="1600"/>
              <a:t>B3:</a:t>
            </a:r>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8" name="Text Box 111"/>
          <p:cNvSpPr txBox="1">
            <a:spLocks noChangeArrowheads="1"/>
          </p:cNvSpPr>
          <p:nvPr/>
        </p:nvSpPr>
        <p:spPr bwMode="auto">
          <a:xfrm>
            <a:off x="2133600" y="4038600"/>
            <a:ext cx="5486400" cy="584775"/>
          </a:xfrm>
          <a:prstGeom prst="rect">
            <a:avLst/>
          </a:prstGeom>
          <a:noFill/>
          <a:ln w="12700" algn="ctr">
            <a:noFill/>
            <a:miter lim="800000"/>
            <a:headEnd/>
            <a:tailEnd/>
          </a:ln>
        </p:spPr>
        <p:txBody>
          <a:bodyPr wrap="square">
            <a:spAutoFit/>
          </a:bodyPr>
          <a:lstStyle/>
          <a:p>
            <a:pPr algn="l"/>
            <a:r>
              <a:rPr lang="en-US" sz="2000">
                <a:sym typeface="Symbol" pitchFamily="18" charset="2"/>
              </a:rPr>
              <a:t>NV_DEAN  </a:t>
            </a:r>
            <a:r>
              <a:rPr lang="en-US" sz="3200">
                <a:sym typeface="Symbol" pitchFamily="18" charset="2"/>
              </a:rPr>
              <a:t></a:t>
            </a:r>
            <a:r>
              <a:rPr lang="en-US" sz="2400" baseline="-25000">
                <a:sym typeface="Symbol" pitchFamily="18" charset="2"/>
              </a:rPr>
              <a:t>MANV, MaDa</a:t>
            </a:r>
            <a:r>
              <a:rPr lang="en-US" sz="2000">
                <a:sym typeface="Symbol" pitchFamily="18" charset="2"/>
              </a:rPr>
              <a:t>(NV_DEAN)</a:t>
            </a:r>
          </a:p>
        </p:txBody>
      </p:sp>
      <p:sp>
        <p:nvSpPr>
          <p:cNvPr id="19" name="Text Box 115"/>
          <p:cNvSpPr txBox="1">
            <a:spLocks noChangeArrowheads="1"/>
          </p:cNvSpPr>
          <p:nvPr/>
        </p:nvSpPr>
        <p:spPr bwMode="auto">
          <a:xfrm>
            <a:off x="1524000" y="4233446"/>
            <a:ext cx="489236" cy="338554"/>
          </a:xfrm>
          <a:prstGeom prst="rect">
            <a:avLst/>
          </a:prstGeom>
          <a:noFill/>
          <a:ln w="12700" algn="ctr">
            <a:noFill/>
            <a:miter lim="800000"/>
            <a:headEnd/>
            <a:tailEnd/>
          </a:ln>
        </p:spPr>
        <p:txBody>
          <a:bodyPr wrap="none">
            <a:spAutoFit/>
          </a:bodyPr>
          <a:lstStyle/>
          <a:p>
            <a:r>
              <a:rPr lang="en-US" sz="1600"/>
              <a:t>B2: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897"/>
                                        </p:tgtEl>
                                        <p:attrNameLst>
                                          <p:attrName>style.visibility</p:attrName>
                                        </p:attrNameLst>
                                      </p:cBhvr>
                                      <p:to>
                                        <p:strVal val="visible"/>
                                      </p:to>
                                    </p:set>
                                    <p:animEffect transition="in" filter="blinds(horizontal)">
                                      <p:cBhvr>
                                        <p:cTn id="7" dur="500"/>
                                        <p:tgtEl>
                                          <p:spTgt spid="5028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2894"/>
                                        </p:tgtEl>
                                        <p:attrNameLst>
                                          <p:attrName>style.visibility</p:attrName>
                                        </p:attrNameLst>
                                      </p:cBhvr>
                                      <p:to>
                                        <p:strVal val="visible"/>
                                      </p:to>
                                    </p:set>
                                    <p:animEffect transition="in" filter="blinds(horizontal)">
                                      <p:cBhvr>
                                        <p:cTn id="10" dur="500"/>
                                        <p:tgtEl>
                                          <p:spTgt spid="5028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2899"/>
                                        </p:tgtEl>
                                        <p:attrNameLst>
                                          <p:attrName>style.visibility</p:attrName>
                                        </p:attrNameLst>
                                      </p:cBhvr>
                                      <p:to>
                                        <p:strVal val="visible"/>
                                      </p:to>
                                    </p:set>
                                    <p:animEffect transition="in" filter="blinds(horizontal)">
                                      <p:cBhvr>
                                        <p:cTn id="23" dur="500"/>
                                        <p:tgtEl>
                                          <p:spTgt spid="50289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02896"/>
                                        </p:tgtEl>
                                        <p:attrNameLst>
                                          <p:attrName>style.visibility</p:attrName>
                                        </p:attrNameLst>
                                      </p:cBhvr>
                                      <p:to>
                                        <p:strVal val="visible"/>
                                      </p:to>
                                    </p:set>
                                    <p:animEffect transition="in" filter="blinds(horizontal)">
                                      <p:cBhvr>
                                        <p:cTn id="26" dur="500"/>
                                        <p:tgtEl>
                                          <p:spTgt spid="50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94" grpId="0"/>
      <p:bldP spid="502896" grpId="0"/>
      <p:bldP spid="502897" grpId="0"/>
      <p:bldP spid="502899" grpId="0"/>
      <p:bldP spid="18"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762000"/>
            <a:ext cx="8534400" cy="392112"/>
          </a:xfrm>
        </p:spPr>
        <p:txBody>
          <a:bodyPr/>
          <a:lstStyle/>
          <a:p>
            <a:r>
              <a:rPr lang="en-US" sz="2400" i="1"/>
              <a:t>Ví dụ 2 (bài tập)</a:t>
            </a:r>
          </a:p>
        </p:txBody>
      </p:sp>
      <p:sp>
        <p:nvSpPr>
          <p:cNvPr id="68611" name="Rectangle 3"/>
          <p:cNvSpPr>
            <a:spLocks noGrp="1" noChangeArrowheads="1"/>
          </p:cNvSpPr>
          <p:nvPr>
            <p:ph idx="1"/>
          </p:nvPr>
        </p:nvSpPr>
        <p:spPr>
          <a:xfrm>
            <a:off x="457200" y="1295400"/>
            <a:ext cx="8229600" cy="5181600"/>
          </a:xfrm>
        </p:spPr>
        <p:txBody>
          <a:bodyPr/>
          <a:lstStyle/>
          <a:p>
            <a:r>
              <a:rPr lang="en-US" i="1"/>
              <a:t>Hãy đưa ra mã nhân viên tham gia tất cả các đề án do phòng số 4 phụ trách</a:t>
            </a:r>
          </a:p>
          <a:p>
            <a:pPr lvl="1"/>
            <a:r>
              <a:rPr lang="en-US"/>
              <a:t>Quan hệ: NHANVIEN, NV_DEAN, DEAN</a:t>
            </a:r>
          </a:p>
          <a:p>
            <a:pPr lvl="1"/>
            <a:r>
              <a:rPr lang="en-US"/>
              <a:t>Thuộc tính: MANV</a:t>
            </a:r>
          </a:p>
          <a:p>
            <a:pPr lvl="1"/>
            <a:r>
              <a:rPr lang="en-US"/>
              <a:t>Điều kiện: PHONG=4</a:t>
            </a:r>
          </a:p>
        </p:txBody>
      </p:sp>
      <p:sp>
        <p:nvSpPr>
          <p:cNvPr id="10" name="Date Placeholder 3"/>
          <p:cNvSpPr>
            <a:spLocks noGrp="1"/>
          </p:cNvSpPr>
          <p:nvPr>
            <p:ph type="dt" sz="quarter" idx="10"/>
          </p:nvPr>
        </p:nvSpPr>
        <p:spPr/>
        <p:txBody>
          <a:bodyPr/>
          <a:lstStyle/>
          <a:p>
            <a:pPr>
              <a:defRPr/>
            </a:pPr>
            <a:fld id="{FE52009F-65D2-4358-8880-4ED93DF77343}"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F6A43DD3-D440-49C0-B721-2896C8AEA8E4}" type="slidenum">
              <a:rPr lang="en-US" altLang="en-US"/>
              <a:pPr>
                <a:defRPr/>
              </a:pPr>
              <a:t>86</a:t>
            </a:fld>
            <a:endParaRPr lang="en-US" altLang="en-US"/>
          </a:p>
        </p:txBody>
      </p:sp>
      <p:sp>
        <p:nvSpPr>
          <p:cNvPr id="504838" name="Text Box 6"/>
          <p:cNvSpPr txBox="1">
            <a:spLocks noChangeArrowheads="1"/>
          </p:cNvSpPr>
          <p:nvPr/>
        </p:nvSpPr>
        <p:spPr bwMode="auto">
          <a:xfrm>
            <a:off x="1600200" y="3962400"/>
            <a:ext cx="6400800" cy="584775"/>
          </a:xfrm>
          <a:prstGeom prst="rect">
            <a:avLst/>
          </a:prstGeom>
          <a:noFill/>
          <a:ln w="12700" algn="ctr">
            <a:noFill/>
            <a:miter lim="800000"/>
            <a:headEnd/>
            <a:tailEnd/>
          </a:ln>
        </p:spPr>
        <p:txBody>
          <a:bodyPr>
            <a:spAutoFit/>
          </a:bodyPr>
          <a:lstStyle/>
          <a:p>
            <a:pPr algn="l"/>
            <a:r>
              <a:rPr lang="en-US">
                <a:solidFill>
                  <a:srgbClr val="FF3300"/>
                </a:solidFill>
                <a:sym typeface="Symbol" pitchFamily="18" charset="2"/>
              </a:rPr>
              <a:t>P4_DA </a:t>
            </a:r>
            <a:r>
              <a:rPr lang="en-US" sz="2400">
                <a:solidFill>
                  <a:srgbClr val="FF3300"/>
                </a:solidFill>
                <a:sym typeface="Symbol" pitchFamily="18" charset="2"/>
              </a:rPr>
              <a:t></a:t>
            </a:r>
            <a:r>
              <a:rPr lang="en-US">
                <a:solidFill>
                  <a:srgbClr val="FF3300"/>
                </a:solidFill>
                <a:sym typeface="Symbol" pitchFamily="18" charset="2"/>
              </a:rPr>
              <a:t> </a:t>
            </a:r>
            <a:r>
              <a:rPr lang="en-US" sz="3200">
                <a:solidFill>
                  <a:srgbClr val="FF3300"/>
                </a:solidFill>
                <a:sym typeface="Symbol" pitchFamily="18" charset="2"/>
              </a:rPr>
              <a:t></a:t>
            </a:r>
            <a:r>
              <a:rPr lang="en-US" baseline="-25000">
                <a:solidFill>
                  <a:srgbClr val="FF3300"/>
                </a:solidFill>
                <a:sym typeface="Symbol" pitchFamily="18" charset="2"/>
              </a:rPr>
              <a:t>MaDa</a:t>
            </a:r>
            <a:r>
              <a:rPr lang="en-US">
                <a:solidFill>
                  <a:srgbClr val="FF3300"/>
                </a:solidFill>
                <a:sym typeface="Symbol" pitchFamily="18" charset="2"/>
              </a:rPr>
              <a:t>(</a:t>
            </a:r>
            <a:r>
              <a:rPr lang="en-US" sz="3200">
                <a:solidFill>
                  <a:srgbClr val="FF3300"/>
                </a:solidFill>
                <a:sym typeface="Symbol" pitchFamily="18" charset="2"/>
              </a:rPr>
              <a:t></a:t>
            </a:r>
            <a:r>
              <a:rPr lang="en-US" baseline="-25000">
                <a:solidFill>
                  <a:srgbClr val="FF3300"/>
                </a:solidFill>
                <a:sym typeface="Symbol" pitchFamily="18" charset="2"/>
              </a:rPr>
              <a:t>PHG=4 </a:t>
            </a:r>
            <a:r>
              <a:rPr lang="en-US">
                <a:solidFill>
                  <a:srgbClr val="FF3300"/>
                </a:solidFill>
                <a:sym typeface="Symbol" pitchFamily="18" charset="2"/>
              </a:rPr>
              <a:t>(DEAN))</a:t>
            </a:r>
          </a:p>
        </p:txBody>
      </p:sp>
      <p:sp>
        <p:nvSpPr>
          <p:cNvPr id="504843" name="Text Box 11"/>
          <p:cNvSpPr txBox="1">
            <a:spLocks noChangeArrowheads="1"/>
          </p:cNvSpPr>
          <p:nvPr/>
        </p:nvSpPr>
        <p:spPr bwMode="auto">
          <a:xfrm>
            <a:off x="1524000" y="5562600"/>
            <a:ext cx="4495800" cy="369332"/>
          </a:xfrm>
          <a:prstGeom prst="rect">
            <a:avLst/>
          </a:prstGeom>
          <a:noFill/>
          <a:ln w="12700" algn="ctr">
            <a:noFill/>
            <a:miter lim="800000"/>
            <a:headEnd/>
            <a:tailEnd/>
          </a:ln>
        </p:spPr>
        <p:txBody>
          <a:bodyPr>
            <a:spAutoFit/>
          </a:bodyPr>
          <a:lstStyle/>
          <a:p>
            <a:pPr algn="l"/>
            <a:r>
              <a:rPr lang="en-US">
                <a:solidFill>
                  <a:srgbClr val="FF3300"/>
                </a:solidFill>
                <a:sym typeface="Symbol" pitchFamily="18" charset="2"/>
              </a:rPr>
              <a:t> MA_NV  NV_DA</a:t>
            </a:r>
            <a:r>
              <a:rPr lang="en-US">
                <a:solidFill>
                  <a:srgbClr val="FF3300"/>
                </a:solidFill>
                <a:cs typeface="Tahoma" pitchFamily="34" charset="0"/>
                <a:sym typeface="Symbol" pitchFamily="18" charset="2"/>
              </a:rPr>
              <a:t>÷P4_DA</a:t>
            </a:r>
            <a:endParaRPr lang="en-US">
              <a:solidFill>
                <a:srgbClr val="FF3300"/>
              </a:solidFill>
              <a:sym typeface="Symbol" pitchFamily="18" charset="2"/>
            </a:endParaRPr>
          </a:p>
        </p:txBody>
      </p:sp>
      <p:sp>
        <p:nvSpPr>
          <p:cNvPr id="504844" name="Text Box 12"/>
          <p:cNvSpPr txBox="1">
            <a:spLocks noChangeArrowheads="1"/>
          </p:cNvSpPr>
          <p:nvPr/>
        </p:nvSpPr>
        <p:spPr bwMode="auto">
          <a:xfrm>
            <a:off x="762000" y="4114800"/>
            <a:ext cx="485775" cy="336550"/>
          </a:xfrm>
          <a:prstGeom prst="rect">
            <a:avLst/>
          </a:prstGeom>
          <a:noFill/>
          <a:ln w="12700" algn="ctr">
            <a:noFill/>
            <a:miter lim="800000"/>
            <a:headEnd/>
            <a:tailEnd/>
          </a:ln>
        </p:spPr>
        <p:txBody>
          <a:bodyPr wrap="none">
            <a:spAutoFit/>
          </a:bodyPr>
          <a:lstStyle/>
          <a:p>
            <a:r>
              <a:rPr lang="en-US" sz="1600"/>
              <a:t>B1:</a:t>
            </a:r>
          </a:p>
        </p:txBody>
      </p:sp>
      <p:sp>
        <p:nvSpPr>
          <p:cNvPr id="504846" name="Text Box 14"/>
          <p:cNvSpPr txBox="1">
            <a:spLocks noChangeArrowheads="1"/>
          </p:cNvSpPr>
          <p:nvPr/>
        </p:nvSpPr>
        <p:spPr bwMode="auto">
          <a:xfrm>
            <a:off x="697605" y="5626995"/>
            <a:ext cx="609600" cy="336550"/>
          </a:xfrm>
          <a:prstGeom prst="rect">
            <a:avLst/>
          </a:prstGeom>
          <a:noFill/>
          <a:ln w="12700" algn="ctr">
            <a:noFill/>
            <a:miter lim="800000"/>
            <a:headEnd/>
            <a:tailEnd/>
          </a:ln>
        </p:spPr>
        <p:txBody>
          <a:bodyPr wrap="square">
            <a:spAutoFit/>
          </a:bodyPr>
          <a:lstStyle/>
          <a:p>
            <a:r>
              <a:rPr lang="en-US" sz="1600"/>
              <a:t>B3:</a:t>
            </a:r>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14"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8" name="Text Box 10"/>
          <p:cNvSpPr txBox="1">
            <a:spLocks noChangeArrowheads="1"/>
          </p:cNvSpPr>
          <p:nvPr/>
        </p:nvSpPr>
        <p:spPr bwMode="auto">
          <a:xfrm>
            <a:off x="1600200" y="4800600"/>
            <a:ext cx="5486400" cy="523220"/>
          </a:xfrm>
          <a:prstGeom prst="rect">
            <a:avLst/>
          </a:prstGeom>
          <a:noFill/>
          <a:ln w="12700" algn="ctr">
            <a:noFill/>
            <a:miter lim="800000"/>
            <a:headEnd/>
            <a:tailEnd/>
          </a:ln>
        </p:spPr>
        <p:txBody>
          <a:bodyPr>
            <a:spAutoFit/>
          </a:bodyPr>
          <a:lstStyle/>
          <a:p>
            <a:pPr algn="l"/>
            <a:r>
              <a:rPr lang="en-US" dirty="0">
                <a:solidFill>
                  <a:srgbClr val="FF3300"/>
                </a:solidFill>
                <a:sym typeface="Symbol" pitchFamily="18" charset="2"/>
              </a:rPr>
              <a:t>NV_DA  </a:t>
            </a:r>
            <a:r>
              <a:rPr lang="en-US" sz="2800" dirty="0">
                <a:solidFill>
                  <a:srgbClr val="FF3300"/>
                </a:solidFill>
                <a:sym typeface="Symbol" pitchFamily="18" charset="2"/>
              </a:rPr>
              <a:t></a:t>
            </a:r>
            <a:r>
              <a:rPr lang="en-US" sz="2000" baseline="-25000" dirty="0" err="1">
                <a:solidFill>
                  <a:srgbClr val="FF3300"/>
                </a:solidFill>
                <a:sym typeface="Symbol" pitchFamily="18" charset="2"/>
              </a:rPr>
              <a:t>Manv</a:t>
            </a:r>
            <a:r>
              <a:rPr lang="en-US" sz="2000" baseline="-25000" dirty="0">
                <a:solidFill>
                  <a:srgbClr val="FF3300"/>
                </a:solidFill>
                <a:sym typeface="Symbol" pitchFamily="18" charset="2"/>
              </a:rPr>
              <a:t>, </a:t>
            </a:r>
            <a:r>
              <a:rPr lang="en-US" sz="2000" baseline="-25000" dirty="0" err="1">
                <a:solidFill>
                  <a:srgbClr val="FF3300"/>
                </a:solidFill>
                <a:sym typeface="Symbol" pitchFamily="18" charset="2"/>
              </a:rPr>
              <a:t>MaDa</a:t>
            </a:r>
            <a:r>
              <a:rPr lang="en-US" dirty="0">
                <a:solidFill>
                  <a:srgbClr val="FF3300"/>
                </a:solidFill>
                <a:sym typeface="Symbol" pitchFamily="18" charset="2"/>
              </a:rPr>
              <a:t>(NV_DEAN)</a:t>
            </a:r>
          </a:p>
        </p:txBody>
      </p:sp>
      <p:sp>
        <p:nvSpPr>
          <p:cNvPr id="19" name="Text Box 13"/>
          <p:cNvSpPr txBox="1">
            <a:spLocks noChangeArrowheads="1"/>
          </p:cNvSpPr>
          <p:nvPr/>
        </p:nvSpPr>
        <p:spPr bwMode="auto">
          <a:xfrm>
            <a:off x="762000" y="4936828"/>
            <a:ext cx="485775" cy="336550"/>
          </a:xfrm>
          <a:prstGeom prst="rect">
            <a:avLst/>
          </a:prstGeom>
          <a:noFill/>
          <a:ln w="12700" algn="ctr">
            <a:noFill/>
            <a:miter lim="800000"/>
            <a:headEnd/>
            <a:tailEnd/>
          </a:ln>
        </p:spPr>
        <p:txBody>
          <a:bodyPr wrap="none">
            <a:spAutoFit/>
          </a:bodyPr>
          <a:lstStyle/>
          <a:p>
            <a:r>
              <a:rPr lang="en-US" sz="1600"/>
              <a:t>B2: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4838"/>
                                        </p:tgtEl>
                                        <p:attrNameLst>
                                          <p:attrName>style.visibility</p:attrName>
                                        </p:attrNameLst>
                                      </p:cBhvr>
                                      <p:to>
                                        <p:strVal val="visible"/>
                                      </p:to>
                                    </p:set>
                                    <p:animEffect transition="in" filter="blinds(horizontal)">
                                      <p:cBhvr>
                                        <p:cTn id="7" dur="500"/>
                                        <p:tgtEl>
                                          <p:spTgt spid="5048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4844"/>
                                        </p:tgtEl>
                                        <p:attrNameLst>
                                          <p:attrName>style.visibility</p:attrName>
                                        </p:attrNameLst>
                                      </p:cBhvr>
                                      <p:to>
                                        <p:strVal val="visible"/>
                                      </p:to>
                                    </p:set>
                                    <p:animEffect transition="in" filter="blinds(horizontal)">
                                      <p:cBhvr>
                                        <p:cTn id="10" dur="500"/>
                                        <p:tgtEl>
                                          <p:spTgt spid="50484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4843"/>
                                        </p:tgtEl>
                                        <p:attrNameLst>
                                          <p:attrName>style.visibility</p:attrName>
                                        </p:attrNameLst>
                                      </p:cBhvr>
                                      <p:to>
                                        <p:strVal val="visible"/>
                                      </p:to>
                                    </p:set>
                                    <p:animEffect transition="in" filter="blinds(horizontal)">
                                      <p:cBhvr>
                                        <p:cTn id="23" dur="500"/>
                                        <p:tgtEl>
                                          <p:spTgt spid="5048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04846"/>
                                        </p:tgtEl>
                                        <p:attrNameLst>
                                          <p:attrName>style.visibility</p:attrName>
                                        </p:attrNameLst>
                                      </p:cBhvr>
                                      <p:to>
                                        <p:strVal val="visible"/>
                                      </p:to>
                                    </p:set>
                                    <p:animEffect transition="in" filter="blinds(horizontal)">
                                      <p:cBhvr>
                                        <p:cTn id="26" dur="500"/>
                                        <p:tgtEl>
                                          <p:spTgt spid="504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8" grpId="0"/>
      <p:bldP spid="504843" grpId="0"/>
      <p:bldP spid="504844" grpId="0"/>
      <p:bldP spid="504846" grpId="0"/>
      <p:bldP spid="18" grpId="0"/>
      <p:bldP spid="1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quarter" idx="10"/>
          </p:nvPr>
        </p:nvSpPr>
        <p:spPr/>
        <p:txBody>
          <a:bodyPr/>
          <a:lstStyle/>
          <a:p>
            <a:pPr>
              <a:defRPr/>
            </a:pPr>
            <a:fld id="{4CC05513-FF72-4A37-8CAC-3BD9C69CEEA8}" type="datetime12">
              <a:rPr lang="vi-VN" altLang="en-US" smtClean="0"/>
              <a:pPr>
                <a:defRPr/>
              </a:pPr>
              <a:t>07:10</a:t>
            </a:fld>
            <a:endParaRPr lang="en-US" altLang="en-US"/>
          </a:p>
        </p:txBody>
      </p:sp>
      <p:sp>
        <p:nvSpPr>
          <p:cNvPr id="85" name="Slide Number Placeholder 5"/>
          <p:cNvSpPr>
            <a:spLocks noGrp="1"/>
          </p:cNvSpPr>
          <p:nvPr>
            <p:ph type="sldNum" sz="quarter" idx="12"/>
          </p:nvPr>
        </p:nvSpPr>
        <p:spPr/>
        <p:txBody>
          <a:bodyPr/>
          <a:lstStyle/>
          <a:p>
            <a:pPr>
              <a:defRPr/>
            </a:pPr>
            <a:fld id="{97421830-4A02-4AAF-938A-FE055C92657A}" type="slidenum">
              <a:rPr lang="en-US" altLang="en-US"/>
              <a:pPr>
                <a:defRPr/>
              </a:pPr>
              <a:t>87</a:t>
            </a:fld>
            <a:endParaRPr lang="en-US" altLang="en-US"/>
          </a:p>
        </p:txBody>
      </p:sp>
      <p:sp>
        <p:nvSpPr>
          <p:cNvPr id="86" name="Footer Placeholder 85"/>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88"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89" name="TextBox 88"/>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90" name="TextBox 89"/>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92" name="Table 91"/>
          <p:cNvGraphicFramePr>
            <a:graphicFrameLocks noGrp="1"/>
          </p:cNvGraphicFramePr>
          <p:nvPr/>
        </p:nvGraphicFramePr>
        <p:xfrm>
          <a:off x="772731" y="2392680"/>
          <a:ext cx="3532032" cy="1645920"/>
        </p:xfrm>
        <a:graphic>
          <a:graphicData uri="http://schemas.openxmlformats.org/drawingml/2006/table">
            <a:tbl>
              <a:tblPr/>
              <a:tblGrid>
                <a:gridCol w="843776">
                  <a:extLst>
                    <a:ext uri="{9D8B030D-6E8A-4147-A177-3AD203B41FA5}">
                      <a16:colId xmlns:a16="http://schemas.microsoft.com/office/drawing/2014/main" val="20000"/>
                    </a:ext>
                  </a:extLst>
                </a:gridCol>
                <a:gridCol w="899496">
                  <a:extLst>
                    <a:ext uri="{9D8B030D-6E8A-4147-A177-3AD203B41FA5}">
                      <a16:colId xmlns:a16="http://schemas.microsoft.com/office/drawing/2014/main" val="20001"/>
                    </a:ext>
                  </a:extLst>
                </a:gridCol>
                <a:gridCol w="958630">
                  <a:extLst>
                    <a:ext uri="{9D8B030D-6E8A-4147-A177-3AD203B41FA5}">
                      <a16:colId xmlns:a16="http://schemas.microsoft.com/office/drawing/2014/main" val="20002"/>
                    </a:ext>
                  </a:extLst>
                </a:gridCol>
                <a:gridCol w="830130">
                  <a:extLst>
                    <a:ext uri="{9D8B030D-6E8A-4147-A177-3AD203B41FA5}">
                      <a16:colId xmlns:a16="http://schemas.microsoft.com/office/drawing/2014/main" val="20003"/>
                    </a:ext>
                  </a:extLst>
                </a:gridCol>
              </a:tblGrid>
              <a:tr h="272399">
                <a:tc>
                  <a:txBody>
                    <a:bodyPr/>
                    <a:lstStyle/>
                    <a:p>
                      <a:pPr algn="ctr">
                        <a:lnSpc>
                          <a:spcPct val="100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Ho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Dem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00000"/>
                        </a:lnSpc>
                        <a:spcAft>
                          <a:spcPts val="0"/>
                        </a:spcAft>
                      </a:pPr>
                      <a:r>
                        <a:rPr lang="en-US" sz="1800">
                          <a:latin typeface="Arial"/>
                          <a:ea typeface="Arial"/>
                          <a:cs typeface="Times New Roman"/>
                        </a:rPr>
                        <a:t>Ten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250320">
                <a:tc>
                  <a:txBody>
                    <a:bodyPr/>
                    <a:lstStyle/>
                    <a:p>
                      <a:pPr algn="ctr">
                        <a:lnSpc>
                          <a:spcPct val="100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Văn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An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0320">
                <a:tc>
                  <a:txBody>
                    <a:bodyPr/>
                    <a:lstStyle/>
                    <a:p>
                      <a:pPr algn="ctr">
                        <a:lnSpc>
                          <a:spcPct val="100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Lê</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Đình</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Bắc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320">
                <a:tc>
                  <a:txBody>
                    <a:bodyPr/>
                    <a:lstStyle/>
                    <a:p>
                      <a:pPr algn="ctr">
                        <a:lnSpc>
                          <a:spcPct val="100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Trần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Thị</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Hảo</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0320">
                <a:tc>
                  <a:txBody>
                    <a:bodyPr/>
                    <a:lstStyle/>
                    <a:p>
                      <a:pPr algn="ctr">
                        <a:lnSpc>
                          <a:spcPct val="100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Vũ</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Đức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Lâm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0320">
                <a:tc>
                  <a:txBody>
                    <a:bodyPr/>
                    <a:lstStyle/>
                    <a:p>
                      <a:pPr algn="ctr">
                        <a:lnSpc>
                          <a:spcPct val="100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Phạm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Hải</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a:latin typeface="Arial"/>
                          <a:ea typeface="Arial"/>
                          <a:cs typeface="Times New Roman"/>
                        </a:rPr>
                        <a:t>Ngọc</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3" name="TextBox 92"/>
          <p:cNvSpPr txBox="1"/>
          <p:nvPr/>
        </p:nvSpPr>
        <p:spPr>
          <a:xfrm>
            <a:off x="533400" y="1981200"/>
            <a:ext cx="1295400" cy="369332"/>
          </a:xfrm>
          <a:prstGeom prst="rect">
            <a:avLst/>
          </a:prstGeom>
          <a:noFill/>
        </p:spPr>
        <p:txBody>
          <a:bodyPr wrap="square" rtlCol="0">
            <a:spAutoFit/>
          </a:bodyPr>
          <a:lstStyle/>
          <a:p>
            <a:r>
              <a:rPr lang="en-US"/>
              <a:t>SINHVIEN</a:t>
            </a:r>
            <a:endParaRPr lang="vi-VN"/>
          </a:p>
        </p:txBody>
      </p:sp>
      <p:graphicFrame>
        <p:nvGraphicFramePr>
          <p:cNvPr id="94" name="Table 93"/>
          <p:cNvGraphicFramePr>
            <a:graphicFrameLocks noGrp="1"/>
          </p:cNvGraphicFramePr>
          <p:nvPr>
            <p:extLst>
              <p:ext uri="{D42A27DB-BD31-4B8C-83A1-F6EECF244321}">
                <p14:modId xmlns:p14="http://schemas.microsoft.com/office/powerpoint/2010/main" val="2694752315"/>
              </p:ext>
            </p:extLst>
          </p:nvPr>
        </p:nvGraphicFramePr>
        <p:xfrm>
          <a:off x="6019800" y="2362200"/>
          <a:ext cx="2514599" cy="3464052"/>
        </p:xfrm>
        <a:graphic>
          <a:graphicData uri="http://schemas.openxmlformats.org/drawingml/2006/table">
            <a:tbl>
              <a:tblPr/>
              <a:tblGrid>
                <a:gridCol w="740998">
                  <a:extLst>
                    <a:ext uri="{9D8B030D-6E8A-4147-A177-3AD203B41FA5}">
                      <a16:colId xmlns:a16="http://schemas.microsoft.com/office/drawing/2014/main" val="20000"/>
                    </a:ext>
                  </a:extLst>
                </a:gridCol>
                <a:gridCol w="949715">
                  <a:extLst>
                    <a:ext uri="{9D8B030D-6E8A-4147-A177-3AD203B41FA5}">
                      <a16:colId xmlns:a16="http://schemas.microsoft.com/office/drawing/2014/main" val="20001"/>
                    </a:ext>
                  </a:extLst>
                </a:gridCol>
                <a:gridCol w="823886">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Masv</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Diem</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640">
                <a:tc>
                  <a:txBody>
                    <a:bodyPr/>
                    <a:lstStyle/>
                    <a:p>
                      <a:pPr algn="ctr">
                        <a:lnSpc>
                          <a:spcPct val="115000"/>
                        </a:lnSpc>
                        <a:spcAft>
                          <a:spcPts val="0"/>
                        </a:spcAft>
                      </a:pPr>
                      <a:r>
                        <a:rPr lang="en-US" sz="1800">
                          <a:latin typeface="Arial"/>
                          <a:ea typeface="Arial"/>
                          <a:cs typeface="Times New Roman"/>
                        </a:rPr>
                        <a:t>T3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640">
                <a:tc>
                  <a:txBody>
                    <a:bodyPr/>
                    <a:lstStyle/>
                    <a:p>
                      <a:pPr algn="ctr">
                        <a:lnSpc>
                          <a:spcPct val="115000"/>
                        </a:lnSpc>
                        <a:spcAft>
                          <a:spcPts val="0"/>
                        </a:spcAft>
                      </a:pPr>
                      <a:r>
                        <a:rPr lang="en-US" sz="1800">
                          <a:latin typeface="Arial"/>
                          <a:ea typeface="Arial"/>
                          <a:cs typeface="Times New Roman"/>
                        </a:rPr>
                        <a:t>T4</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640">
                <a:tc>
                  <a:txBody>
                    <a:bodyPr/>
                    <a:lstStyle/>
                    <a:p>
                      <a:pPr algn="ctr">
                        <a:lnSpc>
                          <a:spcPct val="115000"/>
                        </a:lnSpc>
                        <a:spcAft>
                          <a:spcPts val="0"/>
                        </a:spcAft>
                      </a:pPr>
                      <a:r>
                        <a:rPr lang="en-US" sz="1800">
                          <a:latin typeface="Arial"/>
                          <a:ea typeface="Arial"/>
                          <a:cs typeface="Times New Roman"/>
                        </a:rPr>
                        <a:t>C3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640">
                <a:tc>
                  <a:txBody>
                    <a:bodyPr/>
                    <a:lstStyle/>
                    <a:p>
                      <a:pPr algn="ctr">
                        <a:lnSpc>
                          <a:spcPct val="115000"/>
                        </a:lnSpc>
                        <a:spcAft>
                          <a:spcPts val="0"/>
                        </a:spcAft>
                      </a:pPr>
                      <a:r>
                        <a:rPr lang="en-US" sz="1800">
                          <a:latin typeface="Arial"/>
                          <a:ea typeface="Arial"/>
                          <a:cs typeface="Times New Roman"/>
                        </a:rPr>
                        <a:t>T1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640">
                <a:tc>
                  <a:txBody>
                    <a:bodyPr/>
                    <a:lstStyle/>
                    <a:p>
                      <a:pPr algn="ctr">
                        <a:lnSpc>
                          <a:spcPct val="115000"/>
                        </a:lnSpc>
                        <a:spcAft>
                          <a:spcPts val="0"/>
                        </a:spcAft>
                      </a:pPr>
                      <a:r>
                        <a:rPr lang="en-US" sz="1800">
                          <a:latin typeface="Arial"/>
                          <a:ea typeface="Arial"/>
                          <a:cs typeface="Times New Roman"/>
                        </a:rPr>
                        <a:t>C2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Int2003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95" name="TextBox 94"/>
          <p:cNvSpPr txBox="1"/>
          <p:nvPr/>
        </p:nvSpPr>
        <p:spPr>
          <a:xfrm>
            <a:off x="5638800" y="1828800"/>
            <a:ext cx="1295400" cy="369332"/>
          </a:xfrm>
          <a:prstGeom prst="rect">
            <a:avLst/>
          </a:prstGeom>
          <a:noFill/>
        </p:spPr>
        <p:txBody>
          <a:bodyPr wrap="square" rtlCol="0">
            <a:spAutoFit/>
          </a:bodyPr>
          <a:lstStyle/>
          <a:p>
            <a:r>
              <a:rPr lang="en-US"/>
              <a:t>SV_LOP</a:t>
            </a:r>
            <a:endParaRPr lang="vi-VN"/>
          </a:p>
        </p:txBody>
      </p:sp>
      <p:sp>
        <p:nvSpPr>
          <p:cNvPr id="18" name="TextBox 17"/>
          <p:cNvSpPr txBox="1"/>
          <p:nvPr/>
        </p:nvSpPr>
        <p:spPr>
          <a:xfrm>
            <a:off x="304800" y="4343400"/>
            <a:ext cx="990600" cy="369332"/>
          </a:xfrm>
          <a:prstGeom prst="rect">
            <a:avLst/>
          </a:prstGeom>
          <a:noFill/>
        </p:spPr>
        <p:txBody>
          <a:bodyPr wrap="square" rtlCol="0">
            <a:spAutoFit/>
          </a:bodyPr>
          <a:lstStyle/>
          <a:p>
            <a:r>
              <a:rPr lang="en-US"/>
              <a:t>LOP</a:t>
            </a:r>
            <a:endParaRPr lang="vi-VN"/>
          </a:p>
        </p:txBody>
      </p:sp>
      <p:graphicFrame>
        <p:nvGraphicFramePr>
          <p:cNvPr id="19" name="Table 18"/>
          <p:cNvGraphicFramePr>
            <a:graphicFrameLocks noGrp="1"/>
          </p:cNvGraphicFramePr>
          <p:nvPr/>
        </p:nvGraphicFramePr>
        <p:xfrm>
          <a:off x="685800" y="4834128"/>
          <a:ext cx="3886200" cy="1443355"/>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167640">
                <a:tc>
                  <a:txBody>
                    <a:bodyPr/>
                    <a:lstStyle/>
                    <a:p>
                      <a:pPr algn="ctr">
                        <a:lnSpc>
                          <a:spcPct val="115000"/>
                        </a:lnSpc>
                        <a:spcAft>
                          <a:spcPts val="0"/>
                        </a:spcAft>
                      </a:pPr>
                      <a:r>
                        <a:rPr lang="en-US" sz="1800">
                          <a:latin typeface="Arial"/>
                          <a:ea typeface="Arial"/>
                          <a:cs typeface="Times New Roman"/>
                        </a:rPr>
                        <a:t>Malop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Tenlop</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15000"/>
                        </a:lnSpc>
                        <a:spcAft>
                          <a:spcPts val="0"/>
                        </a:spcAft>
                      </a:pPr>
                      <a:r>
                        <a:rPr lang="en-US" sz="1800">
                          <a:latin typeface="Arial"/>
                          <a:ea typeface="Arial"/>
                          <a:cs typeface="Times New Roman"/>
                        </a:rPr>
                        <a:t>Giaovien</a:t>
                      </a:r>
                      <a:endParaRPr lang="vi-VN" sz="1800">
                        <a:latin typeface="Arial"/>
                        <a:ea typeface="Arial"/>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167640">
                <a:tc>
                  <a:txBody>
                    <a:bodyPr/>
                    <a:lstStyle/>
                    <a:p>
                      <a:pPr algn="ctr">
                        <a:lnSpc>
                          <a:spcPct val="115000"/>
                        </a:lnSpc>
                        <a:spcAft>
                          <a:spcPts val="0"/>
                        </a:spcAft>
                      </a:pPr>
                      <a:r>
                        <a:rPr lang="en-US" sz="1800">
                          <a:latin typeface="Arial"/>
                          <a:ea typeface="Arial"/>
                          <a:cs typeface="Times New Roman"/>
                        </a:rPr>
                        <a:t>Int1001</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THCS</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Lê</a:t>
                      </a:r>
                      <a:r>
                        <a:rPr lang="en-US" sz="1800" baseline="0">
                          <a:latin typeface="Arial"/>
                          <a:ea typeface="Arial"/>
                          <a:cs typeface="Times New Roman"/>
                        </a:rPr>
                        <a:t> Văn Tân</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0">
                <a:tc>
                  <a:txBody>
                    <a:bodyPr/>
                    <a:lstStyle/>
                    <a:p>
                      <a:pPr algn="ctr">
                        <a:lnSpc>
                          <a:spcPct val="115000"/>
                        </a:lnSpc>
                        <a:spcAft>
                          <a:spcPts val="0"/>
                        </a:spcAft>
                      </a:pPr>
                      <a:r>
                        <a:rPr lang="en-US" sz="1800">
                          <a:latin typeface="Arial"/>
                          <a:ea typeface="Arial"/>
                          <a:cs typeface="Times New Roman"/>
                        </a:rPr>
                        <a:t>Int1002</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CSDL</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Trần</a:t>
                      </a:r>
                      <a:r>
                        <a:rPr lang="en-US" sz="1800" baseline="0">
                          <a:latin typeface="Arial"/>
                          <a:ea typeface="Arial"/>
                          <a:cs typeface="Times New Roman"/>
                        </a:rPr>
                        <a:t> Văn Thịnh</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7640">
                <a:tc>
                  <a:txBody>
                    <a:bodyPr/>
                    <a:lstStyle/>
                    <a:p>
                      <a:pPr algn="ctr">
                        <a:lnSpc>
                          <a:spcPct val="115000"/>
                        </a:lnSpc>
                        <a:spcAft>
                          <a:spcPts val="0"/>
                        </a:spcAft>
                      </a:pPr>
                      <a:r>
                        <a:rPr lang="en-US" sz="1800">
                          <a:latin typeface="Arial"/>
                          <a:ea typeface="Arial"/>
                          <a:cs typeface="Times New Roman"/>
                        </a:rPr>
                        <a:t>Int1003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CTD</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Lê</a:t>
                      </a:r>
                      <a:r>
                        <a:rPr lang="en-US" sz="1800" baseline="0">
                          <a:latin typeface="Arial"/>
                          <a:ea typeface="Arial"/>
                          <a:cs typeface="Times New Roman"/>
                        </a:rPr>
                        <a:t> Đức Hòa</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0">
                <a:tc>
                  <a:txBody>
                    <a:bodyPr/>
                    <a:lstStyle/>
                    <a:p>
                      <a:pPr algn="ctr">
                        <a:lnSpc>
                          <a:spcPct val="115000"/>
                        </a:lnSpc>
                        <a:spcAft>
                          <a:spcPts val="0"/>
                        </a:spcAft>
                      </a:pPr>
                      <a:r>
                        <a:rPr lang="en-US" sz="1800">
                          <a:latin typeface="Arial"/>
                          <a:ea typeface="Arial"/>
                          <a:cs typeface="Times New Roman"/>
                        </a:rPr>
                        <a:t>Int2003</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NLHDH</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Arial"/>
                          <a:ea typeface="Arial"/>
                          <a:cs typeface="Times New Roman"/>
                        </a:rPr>
                        <a:t>Lê</a:t>
                      </a:r>
                      <a:r>
                        <a:rPr lang="en-US" sz="1800" baseline="0">
                          <a:latin typeface="Arial"/>
                          <a:ea typeface="Arial"/>
                          <a:cs typeface="Times New Roman"/>
                        </a:rPr>
                        <a:t> Đức Hòa</a:t>
                      </a:r>
                      <a:endParaRPr lang="vi-VN" sz="1800">
                        <a:latin typeface="Arial"/>
                        <a:ea typeface="Arial"/>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533400" y="685800"/>
            <a:ext cx="6464462" cy="1200329"/>
          </a:xfrm>
          <a:prstGeom prst="rect">
            <a:avLst/>
          </a:prstGeom>
          <a:noFill/>
        </p:spPr>
        <p:txBody>
          <a:bodyPr wrap="none" rtlCol="0">
            <a:spAutoFit/>
          </a:bodyPr>
          <a:lstStyle/>
          <a:p>
            <a:r>
              <a:rPr lang="en-US"/>
              <a:t>Ví dụ 3: </a:t>
            </a:r>
            <a:r>
              <a:rPr lang="en-US" i="1"/>
              <a:t>Hãy đưa ra danh sách sinh viên (Mã, Họ, Đệm, Tên) </a:t>
            </a:r>
          </a:p>
          <a:p>
            <a:pPr algn="l"/>
            <a:r>
              <a:rPr lang="en-US" i="1"/>
              <a:t>đăng kí tất cả các lớp môn học</a:t>
            </a:r>
          </a:p>
          <a:p>
            <a:endParaRPr lang="vi-V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762000"/>
            <a:ext cx="8534400" cy="392112"/>
          </a:xfrm>
        </p:spPr>
        <p:txBody>
          <a:bodyPr/>
          <a:lstStyle/>
          <a:p>
            <a:r>
              <a:rPr lang="en-US" sz="2400" i="1"/>
              <a:t>Ví dụ 3(bài tập)</a:t>
            </a:r>
          </a:p>
        </p:txBody>
      </p:sp>
      <p:sp>
        <p:nvSpPr>
          <p:cNvPr id="68611" name="Rectangle 3"/>
          <p:cNvSpPr>
            <a:spLocks noGrp="1" noChangeArrowheads="1"/>
          </p:cNvSpPr>
          <p:nvPr>
            <p:ph idx="1"/>
          </p:nvPr>
        </p:nvSpPr>
        <p:spPr>
          <a:xfrm>
            <a:off x="457200" y="1295400"/>
            <a:ext cx="8229600" cy="5181600"/>
          </a:xfrm>
        </p:spPr>
        <p:txBody>
          <a:bodyPr/>
          <a:lstStyle/>
          <a:p>
            <a:pPr lvl="1">
              <a:buNone/>
            </a:pPr>
            <a:r>
              <a:rPr lang="en-US"/>
              <a:t>SINHVIEN(</a:t>
            </a:r>
            <a:r>
              <a:rPr lang="en-US" u="sng"/>
              <a:t>Masv</a:t>
            </a:r>
            <a:r>
              <a:rPr lang="en-US"/>
              <a:t>, Ho,Dem,Ten)</a:t>
            </a:r>
          </a:p>
          <a:p>
            <a:pPr lvl="1">
              <a:buNone/>
            </a:pPr>
            <a:r>
              <a:rPr lang="en-US"/>
              <a:t>LOP(</a:t>
            </a:r>
            <a:r>
              <a:rPr lang="en-US" u="sng"/>
              <a:t>Malop</a:t>
            </a:r>
            <a:r>
              <a:rPr lang="en-US"/>
              <a:t>,Tenlop,Giaovien)</a:t>
            </a:r>
          </a:p>
          <a:p>
            <a:pPr lvl="1">
              <a:buNone/>
            </a:pPr>
            <a:r>
              <a:rPr lang="en-US"/>
              <a:t>SV_LOP(</a:t>
            </a:r>
            <a:r>
              <a:rPr lang="en-US" u="sng"/>
              <a:t>Masv, Malop</a:t>
            </a:r>
            <a:r>
              <a:rPr lang="en-US"/>
              <a:t>, Diem)</a:t>
            </a:r>
          </a:p>
        </p:txBody>
      </p:sp>
      <p:sp>
        <p:nvSpPr>
          <p:cNvPr id="10" name="Date Placeholder 3"/>
          <p:cNvSpPr>
            <a:spLocks noGrp="1"/>
          </p:cNvSpPr>
          <p:nvPr>
            <p:ph type="dt" sz="quarter" idx="10"/>
          </p:nvPr>
        </p:nvSpPr>
        <p:spPr/>
        <p:txBody>
          <a:bodyPr/>
          <a:lstStyle/>
          <a:p>
            <a:pPr>
              <a:defRPr/>
            </a:pPr>
            <a:fld id="{FE52009F-65D2-4358-8880-4ED93DF77343}"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F6A43DD3-D440-49C0-B721-2896C8AEA8E4}" type="slidenum">
              <a:rPr lang="en-US" altLang="en-US"/>
              <a:pPr>
                <a:defRPr/>
              </a:pPr>
              <a:t>88</a:t>
            </a:fld>
            <a:endParaRPr lang="en-US" altLang="en-US"/>
          </a:p>
        </p:txBody>
      </p:sp>
      <p:sp>
        <p:nvSpPr>
          <p:cNvPr id="504838" name="Text Box 6"/>
          <p:cNvSpPr txBox="1">
            <a:spLocks noChangeArrowheads="1"/>
          </p:cNvSpPr>
          <p:nvPr/>
        </p:nvSpPr>
        <p:spPr bwMode="auto">
          <a:xfrm>
            <a:off x="2362200" y="3048000"/>
            <a:ext cx="4953000" cy="646331"/>
          </a:xfrm>
          <a:prstGeom prst="rect">
            <a:avLst/>
          </a:prstGeom>
          <a:noFill/>
          <a:ln w="12700" algn="ctr">
            <a:noFill/>
            <a:miter lim="800000"/>
            <a:headEnd/>
            <a:tailEnd/>
          </a:ln>
        </p:spPr>
        <p:txBody>
          <a:bodyPr wrap="square">
            <a:spAutoFit/>
          </a:bodyPr>
          <a:lstStyle/>
          <a:p>
            <a:pPr algn="l"/>
            <a:r>
              <a:rPr lang="en-US" sz="2000">
                <a:solidFill>
                  <a:srgbClr val="FF3300"/>
                </a:solidFill>
                <a:sym typeface="Symbol" pitchFamily="18" charset="2"/>
              </a:rPr>
              <a:t>LOPMA</a:t>
            </a:r>
            <a:r>
              <a:rPr lang="en-US" sz="2800">
                <a:solidFill>
                  <a:srgbClr val="FF3300"/>
                </a:solidFill>
                <a:sym typeface="Symbol" pitchFamily="18" charset="2"/>
              </a:rPr>
              <a:t></a:t>
            </a:r>
            <a:r>
              <a:rPr lang="en-US" sz="2000">
                <a:solidFill>
                  <a:srgbClr val="FF3300"/>
                </a:solidFill>
                <a:sym typeface="Symbol" pitchFamily="18" charset="2"/>
              </a:rPr>
              <a:t> </a:t>
            </a:r>
            <a:r>
              <a:rPr lang="en-US" sz="3600">
                <a:solidFill>
                  <a:srgbClr val="FF3300"/>
                </a:solidFill>
                <a:sym typeface="Symbol" pitchFamily="18" charset="2"/>
              </a:rPr>
              <a:t></a:t>
            </a:r>
            <a:r>
              <a:rPr lang="en-US" sz="2800" baseline="-25000">
                <a:solidFill>
                  <a:srgbClr val="FF3300"/>
                </a:solidFill>
                <a:sym typeface="Symbol" pitchFamily="18" charset="2"/>
              </a:rPr>
              <a:t>Malop</a:t>
            </a:r>
            <a:r>
              <a:rPr lang="en-US" sz="2000">
                <a:solidFill>
                  <a:srgbClr val="FF3300"/>
                </a:solidFill>
                <a:sym typeface="Symbol" pitchFamily="18" charset="2"/>
              </a:rPr>
              <a:t>(LOP)</a:t>
            </a:r>
          </a:p>
        </p:txBody>
      </p:sp>
      <p:sp>
        <p:nvSpPr>
          <p:cNvPr id="504842" name="Text Box 10"/>
          <p:cNvSpPr txBox="1">
            <a:spLocks noChangeArrowheads="1"/>
          </p:cNvSpPr>
          <p:nvPr/>
        </p:nvSpPr>
        <p:spPr bwMode="auto">
          <a:xfrm>
            <a:off x="2438400" y="5943600"/>
            <a:ext cx="5486400" cy="400110"/>
          </a:xfrm>
          <a:prstGeom prst="rect">
            <a:avLst/>
          </a:prstGeom>
          <a:noFill/>
          <a:ln w="12700" algn="ctr">
            <a:noFill/>
            <a:miter lim="800000"/>
            <a:headEnd/>
            <a:tailEnd/>
          </a:ln>
        </p:spPr>
        <p:txBody>
          <a:bodyPr>
            <a:spAutoFit/>
          </a:bodyPr>
          <a:lstStyle/>
          <a:p>
            <a:pPr algn="l"/>
            <a:r>
              <a:rPr lang="en-US">
                <a:solidFill>
                  <a:srgbClr val="FF3300"/>
                </a:solidFill>
                <a:sym typeface="Symbol" pitchFamily="18" charset="2"/>
              </a:rPr>
              <a:t>KQ  </a:t>
            </a:r>
            <a:r>
              <a:rPr lang="en-US" sz="2000">
                <a:solidFill>
                  <a:srgbClr val="FF3300"/>
                </a:solidFill>
                <a:sym typeface="Symbol" pitchFamily="18" charset="2"/>
              </a:rPr>
              <a:t>SV*SINHVIEN</a:t>
            </a:r>
            <a:endParaRPr lang="en-US" sz="1400">
              <a:solidFill>
                <a:srgbClr val="FF3300"/>
              </a:solidFill>
              <a:sym typeface="Symbol" pitchFamily="18" charset="2"/>
            </a:endParaRPr>
          </a:p>
        </p:txBody>
      </p:sp>
      <p:sp>
        <p:nvSpPr>
          <p:cNvPr id="504843" name="Text Box 11"/>
          <p:cNvSpPr txBox="1">
            <a:spLocks noChangeArrowheads="1"/>
          </p:cNvSpPr>
          <p:nvPr/>
        </p:nvSpPr>
        <p:spPr bwMode="auto">
          <a:xfrm>
            <a:off x="2438400" y="4191001"/>
            <a:ext cx="4495800" cy="1046440"/>
          </a:xfrm>
          <a:prstGeom prst="rect">
            <a:avLst/>
          </a:prstGeom>
          <a:noFill/>
          <a:ln w="12700" algn="ctr">
            <a:noFill/>
            <a:miter lim="800000"/>
            <a:headEnd/>
            <a:tailEnd/>
          </a:ln>
        </p:spPr>
        <p:txBody>
          <a:bodyPr wrap="square">
            <a:spAutoFit/>
          </a:bodyPr>
          <a:lstStyle/>
          <a:p>
            <a:pPr algn="l"/>
            <a:r>
              <a:rPr lang="en-US" sz="2000">
                <a:solidFill>
                  <a:srgbClr val="FF3300"/>
                </a:solidFill>
                <a:sym typeface="Symbol" pitchFamily="18" charset="2"/>
              </a:rPr>
              <a:t>SVLOP = </a:t>
            </a:r>
            <a:r>
              <a:rPr lang="en-US" sz="3200">
                <a:solidFill>
                  <a:srgbClr val="FF3300"/>
                </a:solidFill>
                <a:sym typeface="Symbol" pitchFamily="18" charset="2"/>
              </a:rPr>
              <a:t></a:t>
            </a:r>
            <a:r>
              <a:rPr lang="en-US" sz="2400" baseline="-25000">
                <a:solidFill>
                  <a:srgbClr val="FF3300"/>
                </a:solidFill>
                <a:sym typeface="Symbol" pitchFamily="18" charset="2"/>
              </a:rPr>
              <a:t>Masv,Malop</a:t>
            </a:r>
            <a:r>
              <a:rPr lang="en-US" sz="2000">
                <a:solidFill>
                  <a:srgbClr val="FF3300"/>
                </a:solidFill>
                <a:sym typeface="Symbol" pitchFamily="18" charset="2"/>
              </a:rPr>
              <a:t>(SV_LOP)</a:t>
            </a:r>
          </a:p>
          <a:p>
            <a:pPr algn="l"/>
            <a:r>
              <a:rPr lang="en-US" sz="2000">
                <a:solidFill>
                  <a:srgbClr val="FF3300"/>
                </a:solidFill>
                <a:sym typeface="Symbol" pitchFamily="18" charset="2"/>
              </a:rPr>
              <a:t>SV SVLOP</a:t>
            </a:r>
            <a:r>
              <a:rPr lang="en-US" sz="2000">
                <a:solidFill>
                  <a:srgbClr val="FF3300"/>
                </a:solidFill>
                <a:cs typeface="Tahoma" pitchFamily="34" charset="0"/>
                <a:sym typeface="Symbol" pitchFamily="18" charset="2"/>
              </a:rPr>
              <a:t>÷LOPMA</a:t>
            </a:r>
            <a:endParaRPr lang="en-US" sz="2000">
              <a:solidFill>
                <a:srgbClr val="FF3300"/>
              </a:solidFill>
              <a:sym typeface="Symbol" pitchFamily="18" charset="2"/>
            </a:endParaRPr>
          </a:p>
        </p:txBody>
      </p:sp>
      <p:sp>
        <p:nvSpPr>
          <p:cNvPr id="504844" name="Text Box 12"/>
          <p:cNvSpPr txBox="1">
            <a:spLocks noChangeArrowheads="1"/>
          </p:cNvSpPr>
          <p:nvPr/>
        </p:nvSpPr>
        <p:spPr bwMode="auto">
          <a:xfrm>
            <a:off x="685800" y="2743200"/>
            <a:ext cx="2567114" cy="338554"/>
          </a:xfrm>
          <a:prstGeom prst="rect">
            <a:avLst/>
          </a:prstGeom>
          <a:noFill/>
          <a:ln w="12700" algn="ctr">
            <a:noFill/>
            <a:miter lim="800000"/>
            <a:headEnd/>
            <a:tailEnd/>
          </a:ln>
        </p:spPr>
        <p:txBody>
          <a:bodyPr wrap="none">
            <a:spAutoFit/>
          </a:bodyPr>
          <a:lstStyle/>
          <a:p>
            <a:r>
              <a:rPr lang="en-US" sz="1600"/>
              <a:t>B1: </a:t>
            </a:r>
            <a:r>
              <a:rPr lang="en-US" sz="1600" i="1"/>
              <a:t>Lấy mã lớp trong LOP</a:t>
            </a:r>
          </a:p>
        </p:txBody>
      </p:sp>
      <p:sp>
        <p:nvSpPr>
          <p:cNvPr id="504845" name="Text Box 13"/>
          <p:cNvSpPr txBox="1">
            <a:spLocks noChangeArrowheads="1"/>
          </p:cNvSpPr>
          <p:nvPr/>
        </p:nvSpPr>
        <p:spPr bwMode="auto">
          <a:xfrm>
            <a:off x="685800" y="3771363"/>
            <a:ext cx="4145687" cy="338554"/>
          </a:xfrm>
          <a:prstGeom prst="rect">
            <a:avLst/>
          </a:prstGeom>
          <a:noFill/>
          <a:ln w="12700" algn="ctr">
            <a:noFill/>
            <a:miter lim="800000"/>
            <a:headEnd/>
            <a:tailEnd/>
          </a:ln>
        </p:spPr>
        <p:txBody>
          <a:bodyPr wrap="none">
            <a:spAutoFit/>
          </a:bodyPr>
          <a:lstStyle/>
          <a:p>
            <a:r>
              <a:rPr lang="en-US" sz="1600"/>
              <a:t>B2:</a:t>
            </a:r>
            <a:r>
              <a:rPr lang="en-US" sz="1600" i="1"/>
              <a:t>Lấy mã sinh viên tham gia tất cả các lớp</a:t>
            </a:r>
            <a:endParaRPr lang="en-US" sz="1600"/>
          </a:p>
        </p:txBody>
      </p:sp>
      <p:sp>
        <p:nvSpPr>
          <p:cNvPr id="504846" name="Text Box 14"/>
          <p:cNvSpPr txBox="1">
            <a:spLocks noChangeArrowheads="1"/>
          </p:cNvSpPr>
          <p:nvPr/>
        </p:nvSpPr>
        <p:spPr bwMode="auto">
          <a:xfrm>
            <a:off x="762000" y="5562600"/>
            <a:ext cx="3520516" cy="338554"/>
          </a:xfrm>
          <a:prstGeom prst="rect">
            <a:avLst/>
          </a:prstGeom>
          <a:noFill/>
          <a:ln w="12700" algn="ctr">
            <a:noFill/>
            <a:miter lim="800000"/>
            <a:headEnd/>
            <a:tailEnd/>
          </a:ln>
        </p:spPr>
        <p:txBody>
          <a:bodyPr wrap="none">
            <a:spAutoFit/>
          </a:bodyPr>
          <a:lstStyle/>
          <a:p>
            <a:r>
              <a:rPr lang="en-US" sz="1600"/>
              <a:t>B3: Danh sách đầy đủ các thuộc tính</a:t>
            </a:r>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04844"/>
                                        </p:tgtEl>
                                        <p:attrNameLst>
                                          <p:attrName>style.visibility</p:attrName>
                                        </p:attrNameLst>
                                      </p:cBhvr>
                                      <p:to>
                                        <p:strVal val="visible"/>
                                      </p:to>
                                    </p:set>
                                    <p:animEffect transition="in" filter="blinds(horizontal)">
                                      <p:cBhvr>
                                        <p:cTn id="7" dur="500"/>
                                        <p:tgtEl>
                                          <p:spTgt spid="504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8"/>
                                        </p:tgtEl>
                                        <p:attrNameLst>
                                          <p:attrName>style.visibility</p:attrName>
                                        </p:attrNameLst>
                                      </p:cBhvr>
                                      <p:to>
                                        <p:strVal val="visible"/>
                                      </p:to>
                                    </p:set>
                                    <p:animEffect transition="in" filter="blinds(horizontal)">
                                      <p:cBhvr>
                                        <p:cTn id="12" dur="500"/>
                                        <p:tgtEl>
                                          <p:spTgt spid="50483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4845"/>
                                        </p:tgtEl>
                                        <p:attrNameLst>
                                          <p:attrName>style.visibility</p:attrName>
                                        </p:attrNameLst>
                                      </p:cBhvr>
                                      <p:to>
                                        <p:strVal val="visible"/>
                                      </p:to>
                                    </p:set>
                                    <p:animEffect transition="in" filter="blinds(horizontal)">
                                      <p:cBhvr>
                                        <p:cTn id="16" dur="500"/>
                                        <p:tgtEl>
                                          <p:spTgt spid="5048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4843"/>
                                        </p:tgtEl>
                                        <p:attrNameLst>
                                          <p:attrName>style.visibility</p:attrName>
                                        </p:attrNameLst>
                                      </p:cBhvr>
                                      <p:to>
                                        <p:strVal val="visible"/>
                                      </p:to>
                                    </p:set>
                                    <p:animEffect transition="in" filter="blinds(horizontal)">
                                      <p:cBhvr>
                                        <p:cTn id="21" dur="500"/>
                                        <p:tgtEl>
                                          <p:spTgt spid="50484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04846"/>
                                        </p:tgtEl>
                                        <p:attrNameLst>
                                          <p:attrName>style.visibility</p:attrName>
                                        </p:attrNameLst>
                                      </p:cBhvr>
                                      <p:to>
                                        <p:strVal val="visible"/>
                                      </p:to>
                                    </p:set>
                                    <p:animEffect transition="in" filter="blinds(horizontal)">
                                      <p:cBhvr>
                                        <p:cTn id="25" dur="500"/>
                                        <p:tgtEl>
                                          <p:spTgt spid="50484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4842"/>
                                        </p:tgtEl>
                                        <p:attrNameLst>
                                          <p:attrName>style.visibility</p:attrName>
                                        </p:attrNameLst>
                                      </p:cBhvr>
                                      <p:to>
                                        <p:strVal val="visible"/>
                                      </p:to>
                                    </p:set>
                                    <p:animEffect transition="in" filter="blinds(horizontal)">
                                      <p:cBhvr>
                                        <p:cTn id="30" dur="500"/>
                                        <p:tgtEl>
                                          <p:spTgt spid="50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8" grpId="0"/>
      <p:bldP spid="504842" grpId="0"/>
      <p:bldP spid="504843" grpId="0"/>
      <p:bldP spid="504844" grpId="0"/>
      <p:bldP spid="504845" grpId="0"/>
      <p:bldP spid="50484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685800"/>
            <a:ext cx="8534400" cy="773112"/>
          </a:xfrm>
        </p:spPr>
        <p:txBody>
          <a:bodyPr/>
          <a:lstStyle/>
          <a:p>
            <a:r>
              <a:rPr lang="en-US" sz="2000" i="1"/>
              <a:t>Ví dụ 4 (bài tập): Hãy đưa ra danh sách sinh viên đăng kí các lớp do giáo viên Lê Đức Hòa dạy</a:t>
            </a:r>
            <a:r>
              <a:rPr lang="en-US" sz="2400" i="1"/>
              <a:t> </a:t>
            </a:r>
          </a:p>
        </p:txBody>
      </p:sp>
      <p:sp>
        <p:nvSpPr>
          <p:cNvPr id="68611" name="Rectangle 3"/>
          <p:cNvSpPr>
            <a:spLocks noGrp="1" noChangeArrowheads="1"/>
          </p:cNvSpPr>
          <p:nvPr>
            <p:ph idx="1"/>
          </p:nvPr>
        </p:nvSpPr>
        <p:spPr>
          <a:xfrm>
            <a:off x="457200" y="1676400"/>
            <a:ext cx="8229600" cy="5181600"/>
          </a:xfrm>
        </p:spPr>
        <p:txBody>
          <a:bodyPr/>
          <a:lstStyle/>
          <a:p>
            <a:pPr lvl="1">
              <a:buNone/>
            </a:pPr>
            <a:r>
              <a:rPr lang="en-US" dirty="0"/>
              <a:t>SINHVIEN(</a:t>
            </a:r>
            <a:r>
              <a:rPr lang="en-US" dirty="0" err="1"/>
              <a:t>Masv</a:t>
            </a:r>
            <a:r>
              <a:rPr lang="en-US" dirty="0"/>
              <a:t>, </a:t>
            </a:r>
            <a:r>
              <a:rPr lang="en-US" dirty="0" err="1"/>
              <a:t>Ho,Dem,Ten</a:t>
            </a:r>
            <a:r>
              <a:rPr lang="en-US" dirty="0"/>
              <a:t>)</a:t>
            </a:r>
          </a:p>
          <a:p>
            <a:pPr lvl="1">
              <a:buNone/>
            </a:pPr>
            <a:r>
              <a:rPr lang="en-US" dirty="0"/>
              <a:t>LOP(</a:t>
            </a:r>
            <a:r>
              <a:rPr lang="en-US" dirty="0" err="1"/>
              <a:t>Malop</a:t>
            </a:r>
            <a:r>
              <a:rPr lang="en-US" dirty="0"/>
              <a:t>, </a:t>
            </a:r>
            <a:r>
              <a:rPr lang="en-US" dirty="0" err="1"/>
              <a:t>Tenlop</a:t>
            </a:r>
            <a:r>
              <a:rPr lang="en-US" dirty="0"/>
              <a:t>, </a:t>
            </a:r>
            <a:r>
              <a:rPr lang="en-US" dirty="0" err="1"/>
              <a:t>Giaovien</a:t>
            </a:r>
            <a:r>
              <a:rPr lang="en-US" dirty="0"/>
              <a:t>)</a:t>
            </a:r>
          </a:p>
          <a:p>
            <a:pPr lvl="1">
              <a:buNone/>
            </a:pPr>
            <a:r>
              <a:rPr lang="en-US" dirty="0"/>
              <a:t>SV_LOP(</a:t>
            </a:r>
            <a:r>
              <a:rPr lang="en-US" dirty="0" err="1"/>
              <a:t>Masv</a:t>
            </a:r>
            <a:r>
              <a:rPr lang="en-US" dirty="0"/>
              <a:t>, </a:t>
            </a:r>
            <a:r>
              <a:rPr lang="en-US" dirty="0" err="1"/>
              <a:t>Malop</a:t>
            </a:r>
            <a:r>
              <a:rPr lang="en-US" dirty="0"/>
              <a:t>)</a:t>
            </a:r>
          </a:p>
        </p:txBody>
      </p:sp>
      <p:sp>
        <p:nvSpPr>
          <p:cNvPr id="10" name="Date Placeholder 3"/>
          <p:cNvSpPr>
            <a:spLocks noGrp="1"/>
          </p:cNvSpPr>
          <p:nvPr>
            <p:ph type="dt" sz="quarter" idx="10"/>
          </p:nvPr>
        </p:nvSpPr>
        <p:spPr/>
        <p:txBody>
          <a:bodyPr/>
          <a:lstStyle/>
          <a:p>
            <a:pPr>
              <a:defRPr/>
            </a:pPr>
            <a:fld id="{FE52009F-65D2-4358-8880-4ED93DF77343}" type="datetime12">
              <a:rPr lang="vi-VN" altLang="en-US" smtClean="0"/>
              <a:pPr>
                <a:defRPr/>
              </a:pPr>
              <a:t>07:10</a:t>
            </a:fld>
            <a:endParaRPr lang="en-US" altLang="en-US"/>
          </a:p>
        </p:txBody>
      </p:sp>
      <p:sp>
        <p:nvSpPr>
          <p:cNvPr id="12" name="Slide Number Placeholder 5"/>
          <p:cNvSpPr>
            <a:spLocks noGrp="1"/>
          </p:cNvSpPr>
          <p:nvPr>
            <p:ph type="sldNum" sz="quarter" idx="12"/>
          </p:nvPr>
        </p:nvSpPr>
        <p:spPr/>
        <p:txBody>
          <a:bodyPr/>
          <a:lstStyle/>
          <a:p>
            <a:pPr>
              <a:defRPr/>
            </a:pPr>
            <a:fld id="{F6A43DD3-D440-49C0-B721-2896C8AEA8E4}" type="slidenum">
              <a:rPr lang="en-US" altLang="en-US"/>
              <a:pPr>
                <a:defRPr/>
              </a:pPr>
              <a:t>89</a:t>
            </a:fld>
            <a:endParaRPr lang="en-US" altLang="en-US"/>
          </a:p>
        </p:txBody>
      </p:sp>
      <p:sp>
        <p:nvSpPr>
          <p:cNvPr id="504838" name="Text Box 6"/>
          <p:cNvSpPr txBox="1">
            <a:spLocks noChangeArrowheads="1"/>
          </p:cNvSpPr>
          <p:nvPr/>
        </p:nvSpPr>
        <p:spPr bwMode="auto">
          <a:xfrm>
            <a:off x="2362200" y="3352800"/>
            <a:ext cx="6400800" cy="646331"/>
          </a:xfrm>
          <a:prstGeom prst="rect">
            <a:avLst/>
          </a:prstGeom>
          <a:noFill/>
          <a:ln w="12700" algn="ctr">
            <a:noFill/>
            <a:miter lim="800000"/>
            <a:headEnd/>
            <a:tailEnd/>
          </a:ln>
        </p:spPr>
        <p:txBody>
          <a:bodyPr>
            <a:spAutoFit/>
          </a:bodyPr>
          <a:lstStyle/>
          <a:p>
            <a:pPr algn="l"/>
            <a:r>
              <a:rPr lang="en-US" sz="2000">
                <a:sym typeface="Symbol" pitchFamily="18" charset="2"/>
              </a:rPr>
              <a:t>LOPGV</a:t>
            </a:r>
            <a:r>
              <a:rPr lang="en-US" sz="2800">
                <a:sym typeface="Symbol" pitchFamily="18" charset="2"/>
              </a:rPr>
              <a:t></a:t>
            </a:r>
            <a:r>
              <a:rPr lang="en-US" sz="2000">
                <a:sym typeface="Symbol" pitchFamily="18" charset="2"/>
              </a:rPr>
              <a:t> </a:t>
            </a:r>
            <a:r>
              <a:rPr lang="en-US" sz="3600">
                <a:sym typeface="Symbol" pitchFamily="18" charset="2"/>
              </a:rPr>
              <a:t></a:t>
            </a:r>
            <a:r>
              <a:rPr lang="en-US" sz="2800" baseline="-25000">
                <a:sym typeface="Symbol" pitchFamily="18" charset="2"/>
              </a:rPr>
              <a:t>Malop</a:t>
            </a:r>
            <a:r>
              <a:rPr lang="en-US" sz="2000">
                <a:sym typeface="Symbol" pitchFamily="18" charset="2"/>
              </a:rPr>
              <a:t>(</a:t>
            </a:r>
            <a:r>
              <a:rPr lang="en-US" sz="3200">
                <a:sym typeface="Symbol" pitchFamily="18" charset="2"/>
              </a:rPr>
              <a:t></a:t>
            </a:r>
            <a:r>
              <a:rPr lang="en-US" sz="2400" baseline="-25000">
                <a:sym typeface="Symbol" pitchFamily="18" charset="2"/>
              </a:rPr>
              <a:t>Giaovien=“Lê Đức Hòa”</a:t>
            </a:r>
            <a:r>
              <a:rPr lang="en-US" sz="2000">
                <a:sym typeface="Symbol" pitchFamily="18" charset="2"/>
              </a:rPr>
              <a:t>(LOP))</a:t>
            </a:r>
          </a:p>
        </p:txBody>
      </p:sp>
      <p:sp>
        <p:nvSpPr>
          <p:cNvPr id="504842" name="Text Box 10"/>
          <p:cNvSpPr txBox="1">
            <a:spLocks noChangeArrowheads="1"/>
          </p:cNvSpPr>
          <p:nvPr/>
        </p:nvSpPr>
        <p:spPr bwMode="auto">
          <a:xfrm>
            <a:off x="2438400" y="5943600"/>
            <a:ext cx="5486400" cy="461665"/>
          </a:xfrm>
          <a:prstGeom prst="rect">
            <a:avLst/>
          </a:prstGeom>
          <a:noFill/>
          <a:ln w="12700" algn="ctr">
            <a:noFill/>
            <a:miter lim="800000"/>
            <a:headEnd/>
            <a:tailEnd/>
          </a:ln>
        </p:spPr>
        <p:txBody>
          <a:bodyPr>
            <a:spAutoFit/>
          </a:bodyPr>
          <a:lstStyle/>
          <a:p>
            <a:pPr algn="l"/>
            <a:r>
              <a:rPr lang="en-US" sz="1600">
                <a:sym typeface="Symbol" pitchFamily="18" charset="2"/>
              </a:rPr>
              <a:t>KQ  </a:t>
            </a:r>
            <a:r>
              <a:rPr lang="en-US" sz="2400">
                <a:sym typeface="Symbol" pitchFamily="18" charset="2"/>
              </a:rPr>
              <a:t>SV*SINHVIEN</a:t>
            </a:r>
            <a:endParaRPr lang="en-US" sz="1600">
              <a:sym typeface="Symbol" pitchFamily="18" charset="2"/>
            </a:endParaRPr>
          </a:p>
        </p:txBody>
      </p:sp>
      <p:sp>
        <p:nvSpPr>
          <p:cNvPr id="504843" name="Text Box 11"/>
          <p:cNvSpPr txBox="1">
            <a:spLocks noChangeArrowheads="1"/>
          </p:cNvSpPr>
          <p:nvPr/>
        </p:nvSpPr>
        <p:spPr bwMode="auto">
          <a:xfrm>
            <a:off x="2438400" y="4749225"/>
            <a:ext cx="4495800" cy="584775"/>
          </a:xfrm>
          <a:prstGeom prst="rect">
            <a:avLst/>
          </a:prstGeom>
          <a:noFill/>
          <a:ln w="12700" algn="ctr">
            <a:noFill/>
            <a:miter lim="800000"/>
            <a:headEnd/>
            <a:tailEnd/>
          </a:ln>
        </p:spPr>
        <p:txBody>
          <a:bodyPr>
            <a:spAutoFit/>
          </a:bodyPr>
          <a:lstStyle/>
          <a:p>
            <a:pPr algn="l"/>
            <a:r>
              <a:rPr lang="en-US" sz="2000">
                <a:sym typeface="Symbol" pitchFamily="18" charset="2"/>
              </a:rPr>
              <a:t>SV </a:t>
            </a:r>
            <a:r>
              <a:rPr lang="en-US" sz="3200">
                <a:sym typeface="Symbol" pitchFamily="18" charset="2"/>
              </a:rPr>
              <a:t></a:t>
            </a:r>
            <a:r>
              <a:rPr lang="en-US" sz="2400" baseline="-25000">
                <a:sym typeface="Symbol" pitchFamily="18" charset="2"/>
              </a:rPr>
              <a:t>Masv</a:t>
            </a:r>
            <a:r>
              <a:rPr lang="en-US" sz="2000">
                <a:sym typeface="Symbol" pitchFamily="18" charset="2"/>
              </a:rPr>
              <a:t>(SV_LOP</a:t>
            </a:r>
            <a:r>
              <a:rPr lang="en-US" sz="2000">
                <a:cs typeface="Tahoma" pitchFamily="34" charset="0"/>
                <a:sym typeface="Symbol" pitchFamily="18" charset="2"/>
              </a:rPr>
              <a:t>÷LOPGV</a:t>
            </a:r>
            <a:r>
              <a:rPr lang="en-US" sz="2000">
                <a:sym typeface="Symbol" pitchFamily="18" charset="2"/>
              </a:rPr>
              <a:t>)</a:t>
            </a:r>
          </a:p>
        </p:txBody>
      </p:sp>
      <p:sp>
        <p:nvSpPr>
          <p:cNvPr id="504844" name="Text Box 12"/>
          <p:cNvSpPr txBox="1">
            <a:spLocks noChangeArrowheads="1"/>
          </p:cNvSpPr>
          <p:nvPr/>
        </p:nvSpPr>
        <p:spPr bwMode="auto">
          <a:xfrm>
            <a:off x="685800" y="3048000"/>
            <a:ext cx="3483646" cy="338554"/>
          </a:xfrm>
          <a:prstGeom prst="rect">
            <a:avLst/>
          </a:prstGeom>
          <a:noFill/>
          <a:ln w="12700" algn="ctr">
            <a:noFill/>
            <a:miter lim="800000"/>
            <a:headEnd/>
            <a:tailEnd/>
          </a:ln>
        </p:spPr>
        <p:txBody>
          <a:bodyPr wrap="none">
            <a:spAutoFit/>
          </a:bodyPr>
          <a:lstStyle/>
          <a:p>
            <a:r>
              <a:rPr lang="en-US" sz="1600"/>
              <a:t>B1: </a:t>
            </a:r>
            <a:r>
              <a:rPr lang="en-US" sz="1600" i="1"/>
              <a:t>Lấy mã lớp do Lê Đức Hòa dạy</a:t>
            </a:r>
          </a:p>
        </p:txBody>
      </p:sp>
      <p:sp>
        <p:nvSpPr>
          <p:cNvPr id="504845" name="Text Box 13"/>
          <p:cNvSpPr txBox="1">
            <a:spLocks noChangeArrowheads="1"/>
          </p:cNvSpPr>
          <p:nvPr/>
        </p:nvSpPr>
        <p:spPr bwMode="auto">
          <a:xfrm>
            <a:off x="762000" y="4333973"/>
            <a:ext cx="6400800" cy="338554"/>
          </a:xfrm>
          <a:prstGeom prst="rect">
            <a:avLst/>
          </a:prstGeom>
          <a:noFill/>
          <a:ln w="12700" algn="ctr">
            <a:noFill/>
            <a:miter lim="800000"/>
            <a:headEnd/>
            <a:tailEnd/>
          </a:ln>
        </p:spPr>
        <p:txBody>
          <a:bodyPr wrap="square">
            <a:spAutoFit/>
          </a:bodyPr>
          <a:lstStyle/>
          <a:p>
            <a:pPr algn="l"/>
            <a:r>
              <a:rPr lang="en-US" sz="1600"/>
              <a:t>B2:</a:t>
            </a:r>
            <a:r>
              <a:rPr lang="en-US" sz="1600" i="1"/>
              <a:t>Lấy mã sinh viên tham gia tất cả các lớp trong  </a:t>
            </a:r>
            <a:r>
              <a:rPr lang="en-US" sz="1600"/>
              <a:t>LOPGV</a:t>
            </a:r>
          </a:p>
        </p:txBody>
      </p:sp>
      <p:sp>
        <p:nvSpPr>
          <p:cNvPr id="504846" name="Text Box 14"/>
          <p:cNvSpPr txBox="1">
            <a:spLocks noChangeArrowheads="1"/>
          </p:cNvSpPr>
          <p:nvPr/>
        </p:nvSpPr>
        <p:spPr bwMode="auto">
          <a:xfrm>
            <a:off x="762000" y="5562600"/>
            <a:ext cx="3520516" cy="338554"/>
          </a:xfrm>
          <a:prstGeom prst="rect">
            <a:avLst/>
          </a:prstGeom>
          <a:noFill/>
          <a:ln w="12700" algn="ctr">
            <a:noFill/>
            <a:miter lim="800000"/>
            <a:headEnd/>
            <a:tailEnd/>
          </a:ln>
        </p:spPr>
        <p:txBody>
          <a:bodyPr wrap="none">
            <a:spAutoFit/>
          </a:bodyPr>
          <a:lstStyle/>
          <a:p>
            <a:r>
              <a:rPr lang="en-US" sz="1600"/>
              <a:t>B3: Danh sách đầy đủ các thuộc tính</a:t>
            </a:r>
          </a:p>
        </p:txBody>
      </p:sp>
      <p:sp>
        <p:nvSpPr>
          <p:cNvPr id="13" name="Footer Placeholder 12"/>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5"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6" name="TextBox 15"/>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7" name="TextBox 16"/>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04844"/>
                                        </p:tgtEl>
                                        <p:attrNameLst>
                                          <p:attrName>style.visibility</p:attrName>
                                        </p:attrNameLst>
                                      </p:cBhvr>
                                      <p:to>
                                        <p:strVal val="visible"/>
                                      </p:to>
                                    </p:set>
                                    <p:animEffect transition="in" filter="blinds(horizontal)">
                                      <p:cBhvr>
                                        <p:cTn id="7" dur="500"/>
                                        <p:tgtEl>
                                          <p:spTgt spid="504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4838"/>
                                        </p:tgtEl>
                                        <p:attrNameLst>
                                          <p:attrName>style.visibility</p:attrName>
                                        </p:attrNameLst>
                                      </p:cBhvr>
                                      <p:to>
                                        <p:strVal val="visible"/>
                                      </p:to>
                                    </p:set>
                                    <p:animEffect transition="in" filter="blinds(horizontal)">
                                      <p:cBhvr>
                                        <p:cTn id="12" dur="500"/>
                                        <p:tgtEl>
                                          <p:spTgt spid="50483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4845"/>
                                        </p:tgtEl>
                                        <p:attrNameLst>
                                          <p:attrName>style.visibility</p:attrName>
                                        </p:attrNameLst>
                                      </p:cBhvr>
                                      <p:to>
                                        <p:strVal val="visible"/>
                                      </p:to>
                                    </p:set>
                                    <p:animEffect transition="in" filter="blinds(horizontal)">
                                      <p:cBhvr>
                                        <p:cTn id="16" dur="500"/>
                                        <p:tgtEl>
                                          <p:spTgt spid="50484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4843"/>
                                        </p:tgtEl>
                                        <p:attrNameLst>
                                          <p:attrName>style.visibility</p:attrName>
                                        </p:attrNameLst>
                                      </p:cBhvr>
                                      <p:to>
                                        <p:strVal val="visible"/>
                                      </p:to>
                                    </p:set>
                                    <p:animEffect transition="in" filter="blinds(horizontal)">
                                      <p:cBhvr>
                                        <p:cTn id="21" dur="500"/>
                                        <p:tgtEl>
                                          <p:spTgt spid="50484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504846"/>
                                        </p:tgtEl>
                                        <p:attrNameLst>
                                          <p:attrName>style.visibility</p:attrName>
                                        </p:attrNameLst>
                                      </p:cBhvr>
                                      <p:to>
                                        <p:strVal val="visible"/>
                                      </p:to>
                                    </p:set>
                                    <p:animEffect transition="in" filter="blinds(horizontal)">
                                      <p:cBhvr>
                                        <p:cTn id="25" dur="500"/>
                                        <p:tgtEl>
                                          <p:spTgt spid="50484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04842"/>
                                        </p:tgtEl>
                                        <p:attrNameLst>
                                          <p:attrName>style.visibility</p:attrName>
                                        </p:attrNameLst>
                                      </p:cBhvr>
                                      <p:to>
                                        <p:strVal val="visible"/>
                                      </p:to>
                                    </p:set>
                                    <p:animEffect transition="in" filter="blinds(horizontal)">
                                      <p:cBhvr>
                                        <p:cTn id="30" dur="500"/>
                                        <p:tgtEl>
                                          <p:spTgt spid="50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8" grpId="0"/>
      <p:bldP spid="504842" grpId="0"/>
      <p:bldP spid="504843" grpId="0"/>
      <p:bldP spid="504844" grpId="0"/>
      <p:bldP spid="504845" grpId="0"/>
      <p:bldP spid="5048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685800"/>
            <a:ext cx="8534400" cy="620712"/>
          </a:xfrm>
        </p:spPr>
        <p:txBody>
          <a:bodyPr/>
          <a:lstStyle/>
          <a:p>
            <a:r>
              <a:rPr lang="en-US" sz="2800" b="1"/>
              <a:t>1.2. Thao tác xóa:</a:t>
            </a:r>
            <a:r>
              <a:rPr lang="en-US" sz="2400"/>
              <a:t> Xóa một hoặc nhiều bộ theo điều kiện nào đó</a:t>
            </a:r>
            <a:endParaRPr lang="en-US" sz="2800" b="1"/>
          </a:p>
        </p:txBody>
      </p:sp>
      <p:sp>
        <p:nvSpPr>
          <p:cNvPr id="11267" name="Rectangle 3"/>
          <p:cNvSpPr>
            <a:spLocks noGrp="1" noChangeArrowheads="1"/>
          </p:cNvSpPr>
          <p:nvPr>
            <p:ph idx="1"/>
          </p:nvPr>
        </p:nvSpPr>
        <p:spPr>
          <a:xfrm>
            <a:off x="457200" y="1524000"/>
            <a:ext cx="8229600" cy="4835525"/>
          </a:xfrm>
        </p:spPr>
        <p:txBody>
          <a:bodyPr/>
          <a:lstStyle/>
          <a:p>
            <a:r>
              <a:rPr lang="en-US"/>
              <a:t>Được diễn đạt </a:t>
            </a:r>
          </a:p>
          <a:p>
            <a:pPr lvl="2">
              <a:buFont typeface="Courier New" pitchFamily="49" charset="0"/>
              <a:buChar char="o"/>
            </a:pPr>
            <a:r>
              <a:rPr lang="en-US" sz="2400"/>
              <a:t>R </a:t>
            </a:r>
            <a:r>
              <a:rPr lang="vi-VN" sz="2400"/>
              <a:t>:</a:t>
            </a:r>
            <a:r>
              <a:rPr lang="en-US" sz="2400"/>
              <a:t> quan hệ</a:t>
            </a:r>
          </a:p>
          <a:p>
            <a:pPr lvl="2">
              <a:buFont typeface="Courier New" pitchFamily="49" charset="0"/>
              <a:buChar char="o"/>
            </a:pPr>
            <a:r>
              <a:rPr lang="en-US" sz="2400"/>
              <a:t>f </a:t>
            </a:r>
            <a:r>
              <a:rPr lang="vi-VN" sz="2400"/>
              <a:t>: </a:t>
            </a:r>
            <a:r>
              <a:rPr lang="en-US" sz="2400"/>
              <a:t>biểu thức điều kiện (biểu thức đại số)</a:t>
            </a:r>
          </a:p>
          <a:p>
            <a:r>
              <a:rPr lang="en-US"/>
              <a:t>Ví dụ</a:t>
            </a:r>
          </a:p>
          <a:p>
            <a:pPr lvl="2">
              <a:buFont typeface="Courier New" pitchFamily="49" charset="0"/>
              <a:buChar char="o"/>
            </a:pPr>
            <a:r>
              <a:rPr lang="en-US" sz="2000"/>
              <a:t>DELETE(SINHVIEN; Masv = “T1”)</a:t>
            </a:r>
          </a:p>
          <a:p>
            <a:pPr lvl="2">
              <a:buFont typeface="Courier New" pitchFamily="49" charset="0"/>
              <a:buChar char="o"/>
            </a:pPr>
            <a:r>
              <a:rPr lang="en-US" sz="2000"/>
              <a:t>DELETE(SV_DIEM; Masv = “T2” )</a:t>
            </a:r>
          </a:p>
          <a:p>
            <a:r>
              <a:rPr lang="en-US" sz="2000" b="1"/>
              <a:t>Ràng buộc có thể  vi phạm</a:t>
            </a:r>
          </a:p>
          <a:p>
            <a:pPr lvl="2">
              <a:buFont typeface="Courier New" pitchFamily="49" charset="0"/>
              <a:buChar char="o"/>
            </a:pPr>
            <a:r>
              <a:rPr lang="en-US"/>
              <a:t>Ràng buộc tham chiếu: xóa bộ được tham chiếu</a:t>
            </a:r>
          </a:p>
          <a:p>
            <a:pPr lvl="4">
              <a:buFont typeface="Courier New" pitchFamily="49" charset="0"/>
              <a:buChar char="o"/>
            </a:pPr>
            <a:r>
              <a:rPr lang="en-US"/>
              <a:t> Loại bỏ phép toán xóa, </a:t>
            </a:r>
          </a:p>
          <a:p>
            <a:pPr lvl="4">
              <a:buFont typeface="Courier New" pitchFamily="49" charset="0"/>
              <a:buChar char="o"/>
            </a:pPr>
            <a:r>
              <a:rPr lang="en-US"/>
              <a:t>Xóa lan truyền, </a:t>
            </a:r>
          </a:p>
          <a:p>
            <a:pPr lvl="4">
              <a:buFont typeface="Courier New" pitchFamily="49" charset="0"/>
              <a:buChar char="o"/>
            </a:pPr>
            <a:r>
              <a:rPr lang="en-US"/>
              <a:t>Sửa đổi giá trị khóa ngoài tham chiếu (null)</a:t>
            </a:r>
          </a:p>
        </p:txBody>
      </p:sp>
      <p:sp>
        <p:nvSpPr>
          <p:cNvPr id="5" name="Date Placeholder 3"/>
          <p:cNvSpPr>
            <a:spLocks noGrp="1"/>
          </p:cNvSpPr>
          <p:nvPr>
            <p:ph type="dt" sz="quarter" idx="10"/>
          </p:nvPr>
        </p:nvSpPr>
        <p:spPr/>
        <p:txBody>
          <a:bodyPr/>
          <a:lstStyle/>
          <a:p>
            <a:pPr>
              <a:defRPr/>
            </a:pPr>
            <a:fld id="{AE72D98A-4937-41FB-B156-316A27A5C6D0}"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41EDC931-059A-46E0-BD05-0DBAF8ACF5AF}" type="slidenum">
              <a:rPr lang="en-US" altLang="en-US"/>
              <a:pPr>
                <a:defRPr/>
              </a:pPr>
              <a:t>9</a:t>
            </a:fld>
            <a:endParaRPr lang="en-US" altLang="en-US"/>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 Box 4"/>
          <p:cNvSpPr txBox="1">
            <a:spLocks noChangeArrowheads="1"/>
          </p:cNvSpPr>
          <p:nvPr/>
        </p:nvSpPr>
        <p:spPr bwMode="auto">
          <a:xfrm>
            <a:off x="3429000" y="1600200"/>
            <a:ext cx="4343400" cy="430887"/>
          </a:xfrm>
          <a:prstGeom prst="rect">
            <a:avLst/>
          </a:prstGeom>
          <a:noFill/>
          <a:ln w="12700" algn="ctr">
            <a:noFill/>
            <a:miter lim="800000"/>
            <a:headEnd/>
            <a:tailEnd/>
          </a:ln>
        </p:spPr>
        <p:txBody>
          <a:bodyPr>
            <a:spAutoFit/>
          </a:bodyPr>
          <a:lstStyle/>
          <a:p>
            <a:pPr algn="l"/>
            <a:r>
              <a:rPr lang="en-US" sz="2200" b="1">
                <a:sym typeface="Symbol" pitchFamily="18" charset="2"/>
              </a:rPr>
              <a:t>DELETE(R; f )</a:t>
            </a:r>
            <a:endParaRPr lang="en-US" sz="2200" b="1" baseline="-25000">
              <a:sym typeface="Symbol" pitchFamily="18" charset="2"/>
            </a:endParaRPr>
          </a:p>
        </p:txBody>
      </p:sp>
      <p:sp>
        <p:nvSpPr>
          <p:cNvPr id="14" name="Right Arrow 13"/>
          <p:cNvSpPr/>
          <p:nvPr/>
        </p:nvSpPr>
        <p:spPr>
          <a:xfrm>
            <a:off x="609600" y="5181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00"/>
                </a:solidFill>
              </a:rPr>
              <a:t>Xử lí</a:t>
            </a:r>
            <a:endParaRPr lang="vi-VN">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7" end="7"/>
                                            </p:txEl>
                                          </p:spTgt>
                                        </p:tgtEl>
                                        <p:attrNameLst>
                                          <p:attrName>style.visibility</p:attrName>
                                        </p:attrNameLst>
                                      </p:cBhvr>
                                      <p:to>
                                        <p:strVal val="visible"/>
                                      </p:to>
                                    </p:set>
                                    <p:animEffect transition="in" filter="box(in)">
                                      <p:cBhvr>
                                        <p:cTn id="7" dur="500"/>
                                        <p:tgtEl>
                                          <p:spTgt spid="1126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animEffect transition="in" filter="box(in)">
                                      <p:cBhvr>
                                        <p:cTn id="17" dur="500"/>
                                        <p:tgtEl>
                                          <p:spTgt spid="1126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267">
                                            <p:txEl>
                                              <p:pRg st="9" end="9"/>
                                            </p:txEl>
                                          </p:spTgt>
                                        </p:tgtEl>
                                        <p:attrNameLst>
                                          <p:attrName>style.visibility</p:attrName>
                                        </p:attrNameLst>
                                      </p:cBhvr>
                                      <p:to>
                                        <p:strVal val="visible"/>
                                      </p:to>
                                    </p:set>
                                    <p:animEffect transition="in" filter="box(in)">
                                      <p:cBhvr>
                                        <p:cTn id="22" dur="500"/>
                                        <p:tgtEl>
                                          <p:spTgt spid="1126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animEffect transition="in" filter="box(in)">
                                      <p:cBhvr>
                                        <p:cTn id="27"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54013"/>
            <a:ext cx="8229600" cy="620712"/>
          </a:xfrm>
        </p:spPr>
        <p:txBody>
          <a:bodyPr/>
          <a:lstStyle/>
          <a:p>
            <a:r>
              <a:rPr lang="en-US" sz="3500"/>
              <a:t>Nội dung chi tiết</a:t>
            </a:r>
          </a:p>
        </p:txBody>
      </p:sp>
      <p:sp>
        <p:nvSpPr>
          <p:cNvPr id="13315" name="Rectangle 3"/>
          <p:cNvSpPr>
            <a:spLocks noGrp="1" noChangeArrowheads="1"/>
          </p:cNvSpPr>
          <p:nvPr>
            <p:ph idx="1"/>
          </p:nvPr>
        </p:nvSpPr>
        <p:spPr>
          <a:xfrm>
            <a:off x="457200" y="1295400"/>
            <a:ext cx="8229600" cy="4835525"/>
          </a:xfrm>
        </p:spPr>
        <p:txBody>
          <a:bodyPr/>
          <a:lstStyle/>
          <a:p>
            <a:r>
              <a:rPr lang="en-US" dirty="0" err="1">
                <a:solidFill>
                  <a:srgbClr val="777777"/>
                </a:solidFill>
              </a:rPr>
              <a:t>Giới</a:t>
            </a:r>
            <a:r>
              <a:rPr lang="en-US" dirty="0">
                <a:solidFill>
                  <a:srgbClr val="777777"/>
                </a:solidFill>
              </a:rPr>
              <a:t> </a:t>
            </a:r>
            <a:r>
              <a:rPr lang="en-US" dirty="0" err="1">
                <a:solidFill>
                  <a:srgbClr val="777777"/>
                </a:solidFill>
              </a:rPr>
              <a:t>thiệu</a:t>
            </a:r>
            <a:endParaRPr lang="en-US" dirty="0">
              <a:solidFill>
                <a:srgbClr val="777777"/>
              </a:solidFill>
            </a:endParaRPr>
          </a:p>
          <a:p>
            <a:r>
              <a:rPr lang="en-US" dirty="0" err="1">
                <a:solidFill>
                  <a:srgbClr val="777777"/>
                </a:solidFill>
              </a:rPr>
              <a:t>Các</a:t>
            </a:r>
            <a:r>
              <a:rPr lang="en-US" dirty="0">
                <a:solidFill>
                  <a:srgbClr val="777777"/>
                </a:solidFill>
              </a:rPr>
              <a:t> </a:t>
            </a:r>
            <a:r>
              <a:rPr lang="en-US" dirty="0" err="1">
                <a:solidFill>
                  <a:srgbClr val="777777"/>
                </a:solidFill>
              </a:rPr>
              <a:t>thao</a:t>
            </a:r>
            <a:r>
              <a:rPr lang="en-US" dirty="0">
                <a:solidFill>
                  <a:srgbClr val="777777"/>
                </a:solidFill>
              </a:rPr>
              <a:t> </a:t>
            </a:r>
            <a:r>
              <a:rPr lang="en-US" dirty="0" err="1">
                <a:solidFill>
                  <a:srgbClr val="777777"/>
                </a:solidFill>
              </a:rPr>
              <a:t>tác</a:t>
            </a:r>
            <a:r>
              <a:rPr lang="en-US" dirty="0">
                <a:solidFill>
                  <a:srgbClr val="777777"/>
                </a:solidFill>
              </a:rPr>
              <a:t> </a:t>
            </a:r>
            <a:r>
              <a:rPr lang="en-US" dirty="0" err="1">
                <a:solidFill>
                  <a:srgbClr val="777777"/>
                </a:solidFill>
              </a:rPr>
              <a:t>cập</a:t>
            </a:r>
            <a:r>
              <a:rPr lang="en-US" dirty="0">
                <a:solidFill>
                  <a:srgbClr val="777777"/>
                </a:solidFill>
              </a:rPr>
              <a:t> </a:t>
            </a:r>
            <a:r>
              <a:rPr lang="en-US" dirty="0" err="1">
                <a:solidFill>
                  <a:srgbClr val="777777"/>
                </a:solidFill>
              </a:rPr>
              <a:t>nhật</a:t>
            </a:r>
            <a:r>
              <a:rPr lang="en-US" dirty="0">
                <a:solidFill>
                  <a:srgbClr val="777777"/>
                </a:solidFill>
              </a:rPr>
              <a:t> </a:t>
            </a:r>
            <a:r>
              <a:rPr lang="en-US" dirty="0" err="1">
                <a:solidFill>
                  <a:srgbClr val="777777"/>
                </a:solidFill>
              </a:rPr>
              <a:t>trên</a:t>
            </a:r>
            <a:r>
              <a:rPr lang="en-US" dirty="0">
                <a:solidFill>
                  <a:srgbClr val="777777"/>
                </a:solidFill>
              </a:rPr>
              <a:t> </a:t>
            </a:r>
            <a:r>
              <a:rPr lang="en-US" dirty="0" err="1">
                <a:solidFill>
                  <a:srgbClr val="777777"/>
                </a:solidFill>
              </a:rPr>
              <a:t>quan</a:t>
            </a:r>
            <a:r>
              <a:rPr lang="en-US" dirty="0">
                <a:solidFill>
                  <a:srgbClr val="777777"/>
                </a:solidFill>
              </a:rPr>
              <a:t> </a:t>
            </a:r>
            <a:r>
              <a:rPr lang="en-US" dirty="0" err="1">
                <a:solidFill>
                  <a:srgbClr val="777777"/>
                </a:solidFill>
              </a:rPr>
              <a:t>hệ</a:t>
            </a:r>
            <a:endParaRPr lang="en-US" dirty="0">
              <a:solidFill>
                <a:srgbClr val="777777"/>
              </a:solidFill>
            </a:endParaRPr>
          </a:p>
          <a:p>
            <a:r>
              <a:rPr lang="en-US" dirty="0" err="1"/>
              <a:t>Đại</a:t>
            </a:r>
            <a:r>
              <a:rPr lang="en-US" dirty="0"/>
              <a:t> </a:t>
            </a:r>
            <a:r>
              <a:rPr lang="en-US" dirty="0" err="1"/>
              <a:t>số</a:t>
            </a:r>
            <a:r>
              <a:rPr lang="en-US" dirty="0"/>
              <a:t> </a:t>
            </a:r>
            <a:r>
              <a:rPr lang="en-US" dirty="0" err="1"/>
              <a:t>quan</a:t>
            </a:r>
            <a:r>
              <a:rPr lang="en-US" dirty="0"/>
              <a:t> </a:t>
            </a:r>
            <a:r>
              <a:rPr lang="en-US" dirty="0" err="1"/>
              <a:t>hệ</a:t>
            </a:r>
            <a:endParaRPr lang="en-US" dirty="0"/>
          </a:p>
          <a:p>
            <a:pPr lvl="1">
              <a:buFont typeface="Wingdings" pitchFamily="2" charset="2"/>
              <a:buChar char="§"/>
            </a:pPr>
            <a:r>
              <a:rPr lang="en-US" dirty="0" err="1">
                <a:solidFill>
                  <a:srgbClr val="777777"/>
                </a:solidFill>
              </a:rPr>
              <a:t>Phép</a:t>
            </a:r>
            <a:r>
              <a:rPr lang="en-US" dirty="0">
                <a:solidFill>
                  <a:srgbClr val="777777"/>
                </a:solidFill>
              </a:rPr>
              <a:t> </a:t>
            </a:r>
            <a:r>
              <a:rPr lang="en-US" dirty="0" err="1">
                <a:solidFill>
                  <a:srgbClr val="777777"/>
                </a:solidFill>
              </a:rPr>
              <a:t>toán</a:t>
            </a:r>
            <a:r>
              <a:rPr lang="en-US" dirty="0">
                <a:solidFill>
                  <a:srgbClr val="777777"/>
                </a:solidFill>
              </a:rPr>
              <a:t> </a:t>
            </a:r>
            <a:r>
              <a:rPr lang="en-US" dirty="0" err="1">
                <a:solidFill>
                  <a:srgbClr val="777777"/>
                </a:solidFill>
              </a:rPr>
              <a:t>tập</a:t>
            </a:r>
            <a:r>
              <a:rPr lang="en-US" dirty="0">
                <a:solidFill>
                  <a:srgbClr val="777777"/>
                </a:solidFill>
              </a:rPr>
              <a:t> </a:t>
            </a:r>
            <a:r>
              <a:rPr lang="en-US" dirty="0" err="1">
                <a:solidFill>
                  <a:srgbClr val="777777"/>
                </a:solidFill>
              </a:rPr>
              <a:t>hợp</a:t>
            </a:r>
            <a:r>
              <a:rPr lang="en-US" dirty="0">
                <a:solidFill>
                  <a:srgbClr val="777777"/>
                </a:solidFill>
              </a:rPr>
              <a:t>: </a:t>
            </a:r>
            <a:r>
              <a:rPr lang="en-US" sz="1800" dirty="0">
                <a:solidFill>
                  <a:srgbClr val="777777"/>
                </a:solidFill>
              </a:rPr>
              <a:t>TT. </a:t>
            </a:r>
            <a:r>
              <a:rPr lang="en-US" sz="1800" dirty="0" err="1">
                <a:solidFill>
                  <a:srgbClr val="777777"/>
                </a:solidFill>
              </a:rPr>
              <a:t>Hợp</a:t>
            </a:r>
            <a:r>
              <a:rPr lang="en-US" sz="1800" dirty="0">
                <a:solidFill>
                  <a:srgbClr val="777777"/>
                </a:solidFill>
              </a:rPr>
              <a:t>, TT. Giao, TT. </a:t>
            </a:r>
            <a:r>
              <a:rPr lang="en-US" sz="1800" dirty="0" err="1">
                <a:solidFill>
                  <a:srgbClr val="777777"/>
                </a:solidFill>
              </a:rPr>
              <a:t>Trừ</a:t>
            </a:r>
            <a:endParaRPr lang="en-US" dirty="0">
              <a:solidFill>
                <a:srgbClr val="777777"/>
              </a:solidFill>
            </a:endParaRPr>
          </a:p>
          <a:p>
            <a:pPr lvl="1">
              <a:buFont typeface="Wingdings" pitchFamily="2" charset="2"/>
              <a:buChar char="§"/>
            </a:pPr>
            <a:r>
              <a:rPr lang="en-US" dirty="0" err="1"/>
              <a:t>Phép</a:t>
            </a:r>
            <a:r>
              <a:rPr lang="en-US" dirty="0"/>
              <a:t> </a:t>
            </a:r>
            <a:r>
              <a:rPr lang="en-US" dirty="0" err="1"/>
              <a:t>toán</a:t>
            </a:r>
            <a:r>
              <a:rPr lang="en-US" dirty="0"/>
              <a:t> </a:t>
            </a:r>
            <a:r>
              <a:rPr lang="en-US" dirty="0" err="1"/>
              <a:t>trên</a:t>
            </a:r>
            <a:r>
              <a:rPr lang="en-US" dirty="0"/>
              <a:t> CSDL</a:t>
            </a:r>
            <a:r>
              <a:rPr lang="en-US" dirty="0">
                <a:solidFill>
                  <a:srgbClr val="777777"/>
                </a:solidFill>
              </a:rPr>
              <a:t>: </a:t>
            </a:r>
          </a:p>
          <a:p>
            <a:pPr lvl="3">
              <a:buFont typeface="Courier New" pitchFamily="49" charset="0"/>
              <a:buChar char="o"/>
            </a:pPr>
            <a:r>
              <a:rPr lang="en-US" dirty="0" err="1"/>
              <a:t>Phép</a:t>
            </a:r>
            <a:r>
              <a:rPr lang="en-US" dirty="0"/>
              <a:t> </a:t>
            </a:r>
            <a:r>
              <a:rPr lang="en-US" dirty="0" err="1"/>
              <a:t>chọn</a:t>
            </a:r>
            <a:r>
              <a:rPr lang="en-US" dirty="0"/>
              <a:t>; </a:t>
            </a:r>
            <a:r>
              <a:rPr lang="en-US" dirty="0" err="1"/>
              <a:t>Phép</a:t>
            </a:r>
            <a:r>
              <a:rPr lang="en-US" dirty="0"/>
              <a:t> </a:t>
            </a:r>
            <a:r>
              <a:rPr lang="en-US" dirty="0" err="1"/>
              <a:t>chiếu</a:t>
            </a:r>
            <a:r>
              <a:rPr lang="en-US" dirty="0"/>
              <a:t>; </a:t>
            </a:r>
            <a:r>
              <a:rPr lang="en-US" dirty="0" err="1"/>
              <a:t>Phép</a:t>
            </a:r>
            <a:r>
              <a:rPr lang="en-US" dirty="0"/>
              <a:t> </a:t>
            </a:r>
            <a:r>
              <a:rPr lang="en-US" dirty="0" err="1"/>
              <a:t>tích</a:t>
            </a:r>
            <a:r>
              <a:rPr lang="en-US" dirty="0"/>
              <a:t> Cartesian</a:t>
            </a:r>
          </a:p>
          <a:p>
            <a:pPr lvl="3">
              <a:buFont typeface="Courier New" pitchFamily="49" charset="0"/>
              <a:buChar char="o"/>
            </a:pPr>
            <a:r>
              <a:rPr lang="en-US" dirty="0" err="1"/>
              <a:t>Phép</a:t>
            </a:r>
            <a:r>
              <a:rPr lang="en-US" dirty="0"/>
              <a:t> </a:t>
            </a:r>
            <a:r>
              <a:rPr lang="en-US" dirty="0" err="1"/>
              <a:t>nối</a:t>
            </a:r>
            <a:r>
              <a:rPr lang="en-US" dirty="0"/>
              <a:t>; </a:t>
            </a:r>
            <a:r>
              <a:rPr lang="en-US" dirty="0" err="1"/>
              <a:t>Phép</a:t>
            </a:r>
            <a:r>
              <a:rPr lang="en-US" dirty="0"/>
              <a:t> chia</a:t>
            </a:r>
          </a:p>
          <a:p>
            <a:r>
              <a:rPr lang="en-US" b="1" dirty="0" err="1"/>
              <a:t>Các</a:t>
            </a:r>
            <a:r>
              <a:rPr lang="en-US" b="1" dirty="0"/>
              <a:t> </a:t>
            </a:r>
            <a:r>
              <a:rPr lang="en-US" b="1" dirty="0" err="1"/>
              <a:t>phép</a:t>
            </a:r>
            <a:r>
              <a:rPr lang="en-US" b="1" dirty="0"/>
              <a:t> </a:t>
            </a:r>
            <a:r>
              <a:rPr lang="en-US" b="1" dirty="0" err="1"/>
              <a:t>toán</a:t>
            </a:r>
            <a:r>
              <a:rPr lang="en-US" b="1" dirty="0"/>
              <a:t> </a:t>
            </a:r>
            <a:r>
              <a:rPr lang="en-US" b="1" dirty="0" err="1"/>
              <a:t>khác</a:t>
            </a:r>
            <a:endParaRPr lang="en-US" b="1" dirty="0"/>
          </a:p>
          <a:p>
            <a:pPr lvl="1">
              <a:lnSpc>
                <a:spcPct val="90000"/>
              </a:lnSpc>
              <a:buFont typeface="Wingdings" pitchFamily="2" charset="2"/>
              <a:buChar char="§"/>
            </a:pPr>
            <a:r>
              <a:rPr lang="en-US" dirty="0" err="1"/>
              <a:t>Hàm</a:t>
            </a:r>
            <a:r>
              <a:rPr lang="en-US" dirty="0"/>
              <a:t> </a:t>
            </a:r>
            <a:r>
              <a:rPr lang="en-US" dirty="0" err="1"/>
              <a:t>kết</a:t>
            </a:r>
            <a:r>
              <a:rPr lang="en-US" dirty="0"/>
              <a:t> </a:t>
            </a:r>
            <a:r>
              <a:rPr lang="en-US" dirty="0" err="1"/>
              <a:t>hợp</a:t>
            </a:r>
            <a:r>
              <a:rPr lang="en-US" dirty="0"/>
              <a:t> (Aggregation function)</a:t>
            </a:r>
          </a:p>
          <a:p>
            <a:pPr lvl="1">
              <a:lnSpc>
                <a:spcPct val="90000"/>
              </a:lnSpc>
              <a:buFont typeface="Wingdings" pitchFamily="2" charset="2"/>
              <a:buChar char="§"/>
            </a:pPr>
            <a:r>
              <a:rPr lang="en-US" dirty="0" err="1"/>
              <a:t>Phép</a:t>
            </a:r>
            <a:r>
              <a:rPr lang="en-US" dirty="0"/>
              <a:t> </a:t>
            </a:r>
            <a:r>
              <a:rPr lang="en-US" dirty="0" err="1"/>
              <a:t>toán</a:t>
            </a:r>
            <a:r>
              <a:rPr lang="en-US" dirty="0"/>
              <a:t> </a:t>
            </a:r>
            <a:r>
              <a:rPr lang="en-US" dirty="0" err="1"/>
              <a:t>gom</a:t>
            </a:r>
            <a:r>
              <a:rPr lang="en-US" dirty="0"/>
              <a:t> </a:t>
            </a:r>
            <a:r>
              <a:rPr lang="en-US" dirty="0" err="1"/>
              <a:t>nhóm</a:t>
            </a:r>
            <a:r>
              <a:rPr lang="en-US" dirty="0"/>
              <a:t> (Grouping)</a:t>
            </a:r>
          </a:p>
          <a:p>
            <a:pPr lvl="1">
              <a:lnSpc>
                <a:spcPct val="90000"/>
              </a:lnSpc>
              <a:buFont typeface="Wingdings" pitchFamily="2" charset="2"/>
              <a:buChar char="§"/>
            </a:pPr>
            <a:r>
              <a:rPr lang="en-US" dirty="0" err="1"/>
              <a:t>Phép</a:t>
            </a:r>
            <a:r>
              <a:rPr lang="en-US" dirty="0"/>
              <a:t> </a:t>
            </a:r>
            <a:r>
              <a:rPr lang="en-US" dirty="0" err="1"/>
              <a:t>toán</a:t>
            </a:r>
            <a:r>
              <a:rPr lang="en-US" dirty="0"/>
              <a:t> </a:t>
            </a:r>
            <a:r>
              <a:rPr lang="en-US" dirty="0" err="1"/>
              <a:t>nối</a:t>
            </a:r>
            <a:r>
              <a:rPr lang="en-US" dirty="0"/>
              <a:t> </a:t>
            </a:r>
            <a:r>
              <a:rPr lang="en-US" dirty="0" err="1"/>
              <a:t>ngoài</a:t>
            </a:r>
            <a:r>
              <a:rPr lang="en-US" dirty="0"/>
              <a:t> (Outer join)</a:t>
            </a:r>
          </a:p>
          <a:p>
            <a:endParaRPr lang="en-US" b="1" dirty="0"/>
          </a:p>
        </p:txBody>
      </p:sp>
      <p:sp>
        <p:nvSpPr>
          <p:cNvPr id="4" name="Date Placeholder 3"/>
          <p:cNvSpPr>
            <a:spLocks noGrp="1"/>
          </p:cNvSpPr>
          <p:nvPr>
            <p:ph type="dt" sz="quarter" idx="10"/>
          </p:nvPr>
        </p:nvSpPr>
        <p:spPr/>
        <p:txBody>
          <a:bodyPr/>
          <a:lstStyle/>
          <a:p>
            <a:pPr>
              <a:defRPr/>
            </a:pPr>
            <a:fld id="{C1D34808-B2A6-496C-94AA-B9E405471F0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80692C0C-72A4-46F3-AB95-54F5B301C681}" type="slidenum">
              <a:rPr lang="en-US" altLang="en-US"/>
              <a:pPr>
                <a:defRPr/>
              </a:pPr>
              <a:t>90</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762000"/>
            <a:ext cx="8534400" cy="620712"/>
          </a:xfrm>
        </p:spPr>
        <p:txBody>
          <a:bodyPr/>
          <a:lstStyle/>
          <a:p>
            <a:r>
              <a:rPr lang="en-US" sz="2800" b="1"/>
              <a:t>Hàm kết hợp</a:t>
            </a:r>
          </a:p>
        </p:txBody>
      </p:sp>
      <p:sp>
        <p:nvSpPr>
          <p:cNvPr id="70659" name="Rectangle 3"/>
          <p:cNvSpPr>
            <a:spLocks noGrp="1" noChangeArrowheads="1"/>
          </p:cNvSpPr>
          <p:nvPr>
            <p:ph idx="1"/>
          </p:nvPr>
        </p:nvSpPr>
        <p:spPr>
          <a:xfrm>
            <a:off x="533400" y="1600201"/>
            <a:ext cx="8229600" cy="3581400"/>
          </a:xfrm>
        </p:spPr>
        <p:txBody>
          <a:bodyPr/>
          <a:lstStyle/>
          <a:p>
            <a:r>
              <a:rPr lang="en-US"/>
              <a:t>Đối số có thể là thuộc tính (tập hợp các giá trị) và trả về một </a:t>
            </a:r>
            <a:r>
              <a:rPr lang="en-US" b="1" u="sng"/>
              <a:t>giá trị đơn</a:t>
            </a:r>
            <a:r>
              <a:rPr lang="en-US" i="1" u="sng"/>
              <a:t>(vô hướng)</a:t>
            </a:r>
          </a:p>
          <a:p>
            <a:pPr lvl="1"/>
            <a:r>
              <a:rPr lang="en-US"/>
              <a:t>AVG</a:t>
            </a:r>
          </a:p>
          <a:p>
            <a:pPr lvl="1"/>
            <a:r>
              <a:rPr lang="en-US"/>
              <a:t>MIN</a:t>
            </a:r>
          </a:p>
          <a:p>
            <a:pPr lvl="1"/>
            <a:r>
              <a:rPr lang="en-US"/>
              <a:t>MAX</a:t>
            </a:r>
          </a:p>
          <a:p>
            <a:pPr lvl="1"/>
            <a:r>
              <a:rPr lang="en-US"/>
              <a:t>SUM</a:t>
            </a:r>
          </a:p>
          <a:p>
            <a:pPr lvl="1"/>
            <a:r>
              <a:rPr lang="en-US"/>
              <a:t>COUNT</a:t>
            </a:r>
          </a:p>
          <a:p>
            <a:pPr lvl="1"/>
            <a:endParaRPr lang="en-US"/>
          </a:p>
          <a:p>
            <a:pPr lvl="1"/>
            <a:endParaRPr lang="en-US"/>
          </a:p>
        </p:txBody>
      </p:sp>
      <p:sp>
        <p:nvSpPr>
          <p:cNvPr id="4" name="Date Placeholder 3"/>
          <p:cNvSpPr>
            <a:spLocks noGrp="1"/>
          </p:cNvSpPr>
          <p:nvPr>
            <p:ph type="dt" sz="quarter" idx="10"/>
          </p:nvPr>
        </p:nvSpPr>
        <p:spPr/>
        <p:txBody>
          <a:bodyPr/>
          <a:lstStyle/>
          <a:p>
            <a:pPr>
              <a:defRPr/>
            </a:pPr>
            <a:fld id="{791AC367-2374-4051-9046-1BFB51762BE2}" type="datetime12">
              <a:rPr lang="vi-VN" altLang="en-US" smtClean="0"/>
              <a:pPr>
                <a:defRPr/>
              </a:pPr>
              <a:t>07:10</a:t>
            </a:fld>
            <a:endParaRPr lang="en-US" altLang="en-US"/>
          </a:p>
        </p:txBody>
      </p:sp>
      <p:sp>
        <p:nvSpPr>
          <p:cNvPr id="6" name="Slide Number Placeholder 5"/>
          <p:cNvSpPr>
            <a:spLocks noGrp="1"/>
          </p:cNvSpPr>
          <p:nvPr>
            <p:ph type="sldNum" sz="quarter" idx="12"/>
          </p:nvPr>
        </p:nvSpPr>
        <p:spPr/>
        <p:txBody>
          <a:bodyPr/>
          <a:lstStyle/>
          <a:p>
            <a:pPr>
              <a:defRPr/>
            </a:pPr>
            <a:fld id="{FAEAAD1A-A12A-4D48-875C-4EC84A1C83A4}" type="slidenum">
              <a:rPr lang="en-US" altLang="en-US"/>
              <a:pPr>
                <a:defRPr/>
              </a:pPr>
              <a:t>91</a:t>
            </a:fld>
            <a:endParaRPr lang="en-US" altLang="en-US"/>
          </a:p>
        </p:txBody>
      </p:sp>
      <p:sp>
        <p:nvSpPr>
          <p:cNvPr id="7" name="Footer Placeholder 6"/>
          <p:cNvSpPr>
            <a:spLocks noGrp="1"/>
          </p:cNvSpPr>
          <p:nvPr>
            <p:ph type="ftr" sz="quarter" idx="11"/>
          </p:nvPr>
        </p:nvSpPr>
        <p:spPr/>
        <p:txBody>
          <a:bodyPr/>
          <a:lstStyle/>
          <a:p>
            <a:pPr>
              <a:defRPr/>
            </a:pPr>
            <a:r>
              <a:rPr lang="en-US" altLang="en-US"/>
              <a:t>Khoa CNTT</a:t>
            </a:r>
          </a:p>
        </p:txBody>
      </p:sp>
      <p:grpSp>
        <p:nvGrpSpPr>
          <p:cNvPr id="8" name="Group 86"/>
          <p:cNvGrpSpPr/>
          <p:nvPr/>
        </p:nvGrpSpPr>
        <p:grpSpPr>
          <a:xfrm>
            <a:off x="0" y="152400"/>
            <a:ext cx="9144000" cy="533399"/>
            <a:chOff x="0" y="152400"/>
            <a:chExt cx="9144000" cy="533399"/>
          </a:xfrm>
        </p:grpSpPr>
        <p:pic>
          <p:nvPicPr>
            <p:cNvPr id="9"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0" name="TextBox 9"/>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1" name="TextBox 10"/>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685800"/>
            <a:ext cx="8534400" cy="620712"/>
          </a:xfrm>
        </p:spPr>
        <p:txBody>
          <a:bodyPr/>
          <a:lstStyle/>
          <a:p>
            <a:r>
              <a:rPr lang="en-US" sz="2800" b="1"/>
              <a:t>Hàm kết hợp </a:t>
            </a:r>
          </a:p>
        </p:txBody>
      </p:sp>
      <p:sp>
        <p:nvSpPr>
          <p:cNvPr id="71683" name="Rectangle 3"/>
          <p:cNvSpPr>
            <a:spLocks noGrp="1" noChangeArrowheads="1"/>
          </p:cNvSpPr>
          <p:nvPr>
            <p:ph idx="1"/>
          </p:nvPr>
        </p:nvSpPr>
        <p:spPr>
          <a:xfrm>
            <a:off x="457200" y="1295400"/>
            <a:ext cx="8229600" cy="4835525"/>
          </a:xfrm>
        </p:spPr>
        <p:txBody>
          <a:bodyPr/>
          <a:lstStyle/>
          <a:p>
            <a:r>
              <a:rPr lang="en-US"/>
              <a:t>Ví dụ</a:t>
            </a:r>
          </a:p>
          <a:p>
            <a:pPr lvl="1"/>
            <a:endParaRPr lang="en-US"/>
          </a:p>
          <a:p>
            <a:pPr lvl="1"/>
            <a:endParaRPr lang="en-US"/>
          </a:p>
          <a:p>
            <a:pPr lvl="1"/>
            <a:endParaRPr lang="en-US"/>
          </a:p>
        </p:txBody>
      </p:sp>
      <p:sp>
        <p:nvSpPr>
          <p:cNvPr id="25" name="Date Placeholder 3"/>
          <p:cNvSpPr>
            <a:spLocks noGrp="1"/>
          </p:cNvSpPr>
          <p:nvPr>
            <p:ph type="dt" sz="quarter" idx="10"/>
          </p:nvPr>
        </p:nvSpPr>
        <p:spPr/>
        <p:txBody>
          <a:bodyPr/>
          <a:lstStyle/>
          <a:p>
            <a:pPr>
              <a:defRPr/>
            </a:pPr>
            <a:fld id="{058D778E-AA36-4191-AACC-A0CF2DB84F79}" type="datetime12">
              <a:rPr lang="vi-VN" altLang="en-US" smtClean="0"/>
              <a:pPr>
                <a:defRPr/>
              </a:pPr>
              <a:t>07:10</a:t>
            </a:fld>
            <a:endParaRPr lang="en-US" altLang="en-US"/>
          </a:p>
        </p:txBody>
      </p:sp>
      <p:sp>
        <p:nvSpPr>
          <p:cNvPr id="27" name="Slide Number Placeholder 5"/>
          <p:cNvSpPr>
            <a:spLocks noGrp="1"/>
          </p:cNvSpPr>
          <p:nvPr>
            <p:ph type="sldNum" sz="quarter" idx="12"/>
          </p:nvPr>
        </p:nvSpPr>
        <p:spPr/>
        <p:txBody>
          <a:bodyPr/>
          <a:lstStyle/>
          <a:p>
            <a:pPr>
              <a:defRPr/>
            </a:pPr>
            <a:fld id="{D2F9BF5A-F68A-4197-9CA7-6347D062BE8F}" type="slidenum">
              <a:rPr lang="en-US" altLang="en-US"/>
              <a:pPr>
                <a:defRPr/>
              </a:pPr>
              <a:t>92</a:t>
            </a:fld>
            <a:endParaRPr lang="en-US" altLang="en-US"/>
          </a:p>
        </p:txBody>
      </p:sp>
      <p:grpSp>
        <p:nvGrpSpPr>
          <p:cNvPr id="71686" name="Group 24"/>
          <p:cNvGrpSpPr>
            <a:grpSpLocks/>
          </p:cNvGrpSpPr>
          <p:nvPr/>
        </p:nvGrpSpPr>
        <p:grpSpPr bwMode="auto">
          <a:xfrm>
            <a:off x="1295400" y="2514600"/>
            <a:ext cx="1447800" cy="1600200"/>
            <a:chOff x="576" y="1440"/>
            <a:chExt cx="912" cy="1008"/>
          </a:xfrm>
        </p:grpSpPr>
        <p:sp>
          <p:nvSpPr>
            <p:cNvPr id="71688" name="Line 5"/>
            <p:cNvSpPr>
              <a:spLocks noChangeShapeType="1"/>
            </p:cNvSpPr>
            <p:nvPr/>
          </p:nvSpPr>
          <p:spPr bwMode="auto">
            <a:xfrm>
              <a:off x="576" y="1632"/>
              <a:ext cx="912" cy="0"/>
            </a:xfrm>
            <a:prstGeom prst="line">
              <a:avLst/>
            </a:prstGeom>
            <a:noFill/>
            <a:ln w="12700">
              <a:solidFill>
                <a:schemeClr val="tx1"/>
              </a:solidFill>
              <a:round/>
              <a:headEnd/>
              <a:tailEnd/>
            </a:ln>
          </p:spPr>
          <p:txBody>
            <a:bodyPr anchor="ctr">
              <a:spAutoFit/>
            </a:bodyPr>
            <a:lstStyle/>
            <a:p>
              <a:endParaRPr lang="vi-VN"/>
            </a:p>
          </p:txBody>
        </p:sp>
        <p:sp>
          <p:nvSpPr>
            <p:cNvPr id="71689" name="Text Box 6"/>
            <p:cNvSpPr txBox="1">
              <a:spLocks noChangeArrowheads="1"/>
            </p:cNvSpPr>
            <p:nvPr/>
          </p:nvSpPr>
          <p:spPr bwMode="auto">
            <a:xfrm>
              <a:off x="912" y="1440"/>
              <a:ext cx="288" cy="192"/>
            </a:xfrm>
            <a:prstGeom prst="rect">
              <a:avLst/>
            </a:prstGeom>
            <a:noFill/>
            <a:ln w="12700" algn="ctr">
              <a:noFill/>
              <a:miter lim="800000"/>
              <a:headEnd/>
              <a:tailEnd/>
            </a:ln>
          </p:spPr>
          <p:txBody>
            <a:bodyPr>
              <a:spAutoFit/>
            </a:bodyPr>
            <a:lstStyle/>
            <a:p>
              <a:r>
                <a:rPr lang="en-US" sz="1400"/>
                <a:t>A</a:t>
              </a:r>
            </a:p>
          </p:txBody>
        </p:sp>
        <p:sp>
          <p:nvSpPr>
            <p:cNvPr id="71690" name="Text Box 7"/>
            <p:cNvSpPr txBox="1">
              <a:spLocks noChangeArrowheads="1"/>
            </p:cNvSpPr>
            <p:nvPr/>
          </p:nvSpPr>
          <p:spPr bwMode="auto">
            <a:xfrm>
              <a:off x="1200" y="1440"/>
              <a:ext cx="288" cy="192"/>
            </a:xfrm>
            <a:prstGeom prst="rect">
              <a:avLst/>
            </a:prstGeom>
            <a:noFill/>
            <a:ln w="12700" algn="ctr">
              <a:noFill/>
              <a:miter lim="800000"/>
              <a:headEnd/>
              <a:tailEnd/>
            </a:ln>
          </p:spPr>
          <p:txBody>
            <a:bodyPr>
              <a:spAutoFit/>
            </a:bodyPr>
            <a:lstStyle/>
            <a:p>
              <a:r>
                <a:rPr lang="en-US" sz="1400"/>
                <a:t>B</a:t>
              </a:r>
            </a:p>
          </p:txBody>
        </p:sp>
        <p:sp>
          <p:nvSpPr>
            <p:cNvPr id="71691" name="Text Box 8"/>
            <p:cNvSpPr txBox="1">
              <a:spLocks noChangeArrowheads="1"/>
            </p:cNvSpPr>
            <p:nvPr/>
          </p:nvSpPr>
          <p:spPr bwMode="auto">
            <a:xfrm>
              <a:off x="912" y="1680"/>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71692" name="Line 9"/>
            <p:cNvSpPr>
              <a:spLocks noChangeShapeType="1"/>
            </p:cNvSpPr>
            <p:nvPr/>
          </p:nvSpPr>
          <p:spPr bwMode="auto">
            <a:xfrm>
              <a:off x="576" y="1440"/>
              <a:ext cx="912" cy="0"/>
            </a:xfrm>
            <a:prstGeom prst="line">
              <a:avLst/>
            </a:prstGeom>
            <a:noFill/>
            <a:ln w="12700">
              <a:solidFill>
                <a:schemeClr val="tx1"/>
              </a:solidFill>
              <a:round/>
              <a:headEnd/>
              <a:tailEnd/>
            </a:ln>
          </p:spPr>
          <p:txBody>
            <a:bodyPr anchor="ctr">
              <a:spAutoFit/>
            </a:bodyPr>
            <a:lstStyle/>
            <a:p>
              <a:endParaRPr lang="vi-VN"/>
            </a:p>
          </p:txBody>
        </p:sp>
        <p:sp>
          <p:nvSpPr>
            <p:cNvPr id="71693" name="Line 10"/>
            <p:cNvSpPr>
              <a:spLocks noChangeShapeType="1"/>
            </p:cNvSpPr>
            <p:nvPr/>
          </p:nvSpPr>
          <p:spPr bwMode="auto">
            <a:xfrm>
              <a:off x="912" y="2448"/>
              <a:ext cx="576" cy="0"/>
            </a:xfrm>
            <a:prstGeom prst="line">
              <a:avLst/>
            </a:prstGeom>
            <a:noFill/>
            <a:ln w="12700">
              <a:solidFill>
                <a:schemeClr val="tx1"/>
              </a:solidFill>
              <a:round/>
              <a:headEnd/>
              <a:tailEnd/>
            </a:ln>
          </p:spPr>
          <p:txBody>
            <a:bodyPr anchor="ctr">
              <a:spAutoFit/>
            </a:bodyPr>
            <a:lstStyle/>
            <a:p>
              <a:endParaRPr lang="vi-VN"/>
            </a:p>
          </p:txBody>
        </p:sp>
        <p:sp>
          <p:nvSpPr>
            <p:cNvPr id="71694" name="Text Box 11"/>
            <p:cNvSpPr txBox="1">
              <a:spLocks noChangeArrowheads="1"/>
            </p:cNvSpPr>
            <p:nvPr/>
          </p:nvSpPr>
          <p:spPr bwMode="auto">
            <a:xfrm>
              <a:off x="576" y="1440"/>
              <a:ext cx="336" cy="192"/>
            </a:xfrm>
            <a:prstGeom prst="rect">
              <a:avLst/>
            </a:prstGeom>
            <a:noFill/>
            <a:ln w="12700" algn="ctr">
              <a:noFill/>
              <a:miter lim="800000"/>
              <a:headEnd/>
              <a:tailEnd/>
            </a:ln>
          </p:spPr>
          <p:txBody>
            <a:bodyPr>
              <a:spAutoFit/>
            </a:bodyPr>
            <a:lstStyle/>
            <a:p>
              <a:r>
                <a:rPr lang="en-US" sz="1400" b="1"/>
                <a:t>R</a:t>
              </a:r>
            </a:p>
          </p:txBody>
        </p:sp>
        <p:sp>
          <p:nvSpPr>
            <p:cNvPr id="71695" name="Line 12"/>
            <p:cNvSpPr>
              <a:spLocks noChangeShapeType="1"/>
            </p:cNvSpPr>
            <p:nvPr/>
          </p:nvSpPr>
          <p:spPr bwMode="auto">
            <a:xfrm>
              <a:off x="576" y="1440"/>
              <a:ext cx="0" cy="192"/>
            </a:xfrm>
            <a:prstGeom prst="line">
              <a:avLst/>
            </a:prstGeom>
            <a:noFill/>
            <a:ln w="12700">
              <a:solidFill>
                <a:schemeClr val="tx1"/>
              </a:solidFill>
              <a:round/>
              <a:headEnd/>
              <a:tailEnd/>
            </a:ln>
          </p:spPr>
          <p:txBody>
            <a:bodyPr anchor="ctr">
              <a:spAutoFit/>
            </a:bodyPr>
            <a:lstStyle/>
            <a:p>
              <a:endParaRPr lang="vi-VN"/>
            </a:p>
          </p:txBody>
        </p:sp>
        <p:sp>
          <p:nvSpPr>
            <p:cNvPr id="71696" name="Text Box 13"/>
            <p:cNvSpPr txBox="1">
              <a:spLocks noChangeArrowheads="1"/>
            </p:cNvSpPr>
            <p:nvPr/>
          </p:nvSpPr>
          <p:spPr bwMode="auto">
            <a:xfrm>
              <a:off x="912" y="1872"/>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grpSp>
          <p:nvGrpSpPr>
            <p:cNvPr id="71697" name="Group 14"/>
            <p:cNvGrpSpPr>
              <a:grpSpLocks/>
            </p:cNvGrpSpPr>
            <p:nvPr/>
          </p:nvGrpSpPr>
          <p:grpSpPr bwMode="auto">
            <a:xfrm>
              <a:off x="912" y="1440"/>
              <a:ext cx="576" cy="1008"/>
              <a:chOff x="960" y="2880"/>
              <a:chExt cx="576" cy="1008"/>
            </a:xfrm>
          </p:grpSpPr>
          <p:sp>
            <p:nvSpPr>
              <p:cNvPr id="71704" name="Line 15"/>
              <p:cNvSpPr>
                <a:spLocks noChangeShapeType="1"/>
              </p:cNvSpPr>
              <p:nvPr/>
            </p:nvSpPr>
            <p:spPr bwMode="auto">
              <a:xfrm>
                <a:off x="1248"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71705" name="Line 16"/>
              <p:cNvSpPr>
                <a:spLocks noChangeShapeType="1"/>
              </p:cNvSpPr>
              <p:nvPr/>
            </p:nvSpPr>
            <p:spPr bwMode="auto">
              <a:xfrm>
                <a:off x="960" y="2880"/>
                <a:ext cx="0" cy="1008"/>
              </a:xfrm>
              <a:prstGeom prst="line">
                <a:avLst/>
              </a:prstGeom>
              <a:noFill/>
              <a:ln w="12700">
                <a:solidFill>
                  <a:schemeClr val="tx1"/>
                </a:solidFill>
                <a:round/>
                <a:headEnd/>
                <a:tailEnd/>
              </a:ln>
            </p:spPr>
            <p:txBody>
              <a:bodyPr wrap="none" anchor="ctr">
                <a:spAutoFit/>
              </a:bodyPr>
              <a:lstStyle/>
              <a:p>
                <a:endParaRPr lang="vi-VN"/>
              </a:p>
            </p:txBody>
          </p:sp>
          <p:sp>
            <p:nvSpPr>
              <p:cNvPr id="71706" name="Line 17"/>
              <p:cNvSpPr>
                <a:spLocks noChangeShapeType="1"/>
              </p:cNvSpPr>
              <p:nvPr/>
            </p:nvSpPr>
            <p:spPr bwMode="auto">
              <a:xfrm>
                <a:off x="1536" y="2880"/>
                <a:ext cx="0" cy="1008"/>
              </a:xfrm>
              <a:prstGeom prst="line">
                <a:avLst/>
              </a:prstGeom>
              <a:noFill/>
              <a:ln w="12700">
                <a:solidFill>
                  <a:schemeClr val="tx1"/>
                </a:solidFill>
                <a:round/>
                <a:headEnd/>
                <a:tailEnd/>
              </a:ln>
            </p:spPr>
            <p:txBody>
              <a:bodyPr wrap="none" anchor="ctr">
                <a:spAutoFit/>
              </a:bodyPr>
              <a:lstStyle/>
              <a:p>
                <a:endParaRPr lang="vi-VN"/>
              </a:p>
            </p:txBody>
          </p:sp>
        </p:grpSp>
        <p:sp>
          <p:nvSpPr>
            <p:cNvPr id="71698" name="Text Box 18"/>
            <p:cNvSpPr txBox="1">
              <a:spLocks noChangeArrowheads="1"/>
            </p:cNvSpPr>
            <p:nvPr/>
          </p:nvSpPr>
          <p:spPr bwMode="auto">
            <a:xfrm>
              <a:off x="1200" y="168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1699" name="Text Box 19"/>
            <p:cNvSpPr txBox="1">
              <a:spLocks noChangeArrowheads="1"/>
            </p:cNvSpPr>
            <p:nvPr/>
          </p:nvSpPr>
          <p:spPr bwMode="auto">
            <a:xfrm>
              <a:off x="1200" y="1872"/>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71700" name="Text Box 20"/>
            <p:cNvSpPr txBox="1">
              <a:spLocks noChangeArrowheads="1"/>
            </p:cNvSpPr>
            <p:nvPr/>
          </p:nvSpPr>
          <p:spPr bwMode="auto">
            <a:xfrm>
              <a:off x="912" y="2064"/>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71701" name="Text Box 21"/>
            <p:cNvSpPr txBox="1">
              <a:spLocks noChangeArrowheads="1"/>
            </p:cNvSpPr>
            <p:nvPr/>
          </p:nvSpPr>
          <p:spPr bwMode="auto">
            <a:xfrm>
              <a:off x="912" y="2256"/>
              <a:ext cx="288" cy="192"/>
            </a:xfrm>
            <a:prstGeom prst="rect">
              <a:avLst/>
            </a:prstGeom>
            <a:noFill/>
            <a:ln w="12700" algn="ctr">
              <a:noFill/>
              <a:miter lim="800000"/>
              <a:headEnd/>
              <a:tailEnd/>
            </a:ln>
          </p:spPr>
          <p:txBody>
            <a:bodyPr>
              <a:spAutoFit/>
            </a:bodyPr>
            <a:lstStyle/>
            <a:p>
              <a:r>
                <a:rPr lang="en-US" sz="1400">
                  <a:sym typeface="Symbol" pitchFamily="18" charset="2"/>
                </a:rPr>
                <a:t>1</a:t>
              </a:r>
            </a:p>
          </p:txBody>
        </p:sp>
        <p:sp>
          <p:nvSpPr>
            <p:cNvPr id="71702" name="Text Box 22"/>
            <p:cNvSpPr txBox="1">
              <a:spLocks noChangeArrowheads="1"/>
            </p:cNvSpPr>
            <p:nvPr/>
          </p:nvSpPr>
          <p:spPr bwMode="auto">
            <a:xfrm>
              <a:off x="1200" y="206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1703" name="Text Box 23"/>
            <p:cNvSpPr txBox="1">
              <a:spLocks noChangeArrowheads="1"/>
            </p:cNvSpPr>
            <p:nvPr/>
          </p:nvSpPr>
          <p:spPr bwMode="auto">
            <a:xfrm>
              <a:off x="1200" y="2256"/>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grpSp>
      <p:sp>
        <p:nvSpPr>
          <p:cNvPr id="71687" name="Text Box 25"/>
          <p:cNvSpPr txBox="1">
            <a:spLocks noChangeArrowheads="1"/>
          </p:cNvSpPr>
          <p:nvPr/>
        </p:nvSpPr>
        <p:spPr bwMode="auto">
          <a:xfrm>
            <a:off x="4114800" y="2209800"/>
            <a:ext cx="2133600" cy="2439988"/>
          </a:xfrm>
          <a:prstGeom prst="rect">
            <a:avLst/>
          </a:prstGeom>
          <a:noFill/>
          <a:ln w="12700" algn="ctr">
            <a:noFill/>
            <a:miter lim="800000"/>
            <a:headEnd/>
            <a:tailEnd/>
          </a:ln>
        </p:spPr>
        <p:txBody>
          <a:bodyPr>
            <a:spAutoFit/>
          </a:bodyPr>
          <a:lstStyle/>
          <a:p>
            <a:pPr algn="l"/>
            <a:r>
              <a:rPr lang="en-US" sz="2200" dirty="0"/>
              <a:t>SUM(B) = 10</a:t>
            </a:r>
          </a:p>
          <a:p>
            <a:pPr algn="l"/>
            <a:r>
              <a:rPr lang="en-US" sz="2200" dirty="0"/>
              <a:t>AVG(A) = 1.5</a:t>
            </a:r>
          </a:p>
          <a:p>
            <a:pPr algn="l"/>
            <a:r>
              <a:rPr lang="en-US" sz="2200" dirty="0"/>
              <a:t>MIN(A) = 1</a:t>
            </a:r>
          </a:p>
          <a:p>
            <a:pPr algn="l"/>
            <a:r>
              <a:rPr lang="en-US" sz="2200" dirty="0"/>
              <a:t>MAX(B) = 4</a:t>
            </a:r>
          </a:p>
          <a:p>
            <a:pPr algn="l"/>
            <a:r>
              <a:rPr lang="en-US" sz="2200" dirty="0"/>
              <a:t>COUNT(A) = 4</a:t>
            </a:r>
          </a:p>
        </p:txBody>
      </p:sp>
      <p:sp>
        <p:nvSpPr>
          <p:cNvPr id="28" name="Footer Placeholder 27"/>
          <p:cNvSpPr>
            <a:spLocks noGrp="1"/>
          </p:cNvSpPr>
          <p:nvPr>
            <p:ph type="ftr" sz="quarter" idx="11"/>
          </p:nvPr>
        </p:nvSpPr>
        <p:spPr/>
        <p:txBody>
          <a:bodyPr/>
          <a:lstStyle/>
          <a:p>
            <a:pPr>
              <a:defRPr/>
            </a:pPr>
            <a:r>
              <a:rPr lang="en-US" altLang="en-US"/>
              <a:t>Khoa CNTT</a:t>
            </a:r>
          </a:p>
        </p:txBody>
      </p:sp>
      <p:grpSp>
        <p:nvGrpSpPr>
          <p:cNvPr id="29" name="Group 86"/>
          <p:cNvGrpSpPr/>
          <p:nvPr/>
        </p:nvGrpSpPr>
        <p:grpSpPr>
          <a:xfrm>
            <a:off x="0" y="152400"/>
            <a:ext cx="9144000" cy="533399"/>
            <a:chOff x="0" y="152400"/>
            <a:chExt cx="9144000" cy="533399"/>
          </a:xfrm>
        </p:grpSpPr>
        <p:pic>
          <p:nvPicPr>
            <p:cNvPr id="3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31" name="TextBox 3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32" name="TextBox 3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761999"/>
            <a:ext cx="8229600" cy="457201"/>
          </a:xfrm>
        </p:spPr>
        <p:txBody>
          <a:bodyPr/>
          <a:lstStyle/>
          <a:p>
            <a:r>
              <a:rPr lang="en-US" sz="2800" b="1"/>
              <a:t>Phép </a:t>
            </a:r>
            <a:r>
              <a:rPr lang="vi-VN" sz="2800" b="1"/>
              <a:t>toán </a:t>
            </a:r>
            <a:r>
              <a:rPr lang="en-US" sz="2800" b="1"/>
              <a:t>gom nhóm</a:t>
            </a:r>
          </a:p>
        </p:txBody>
      </p:sp>
      <p:sp>
        <p:nvSpPr>
          <p:cNvPr id="72707" name="Rectangle 3"/>
          <p:cNvSpPr>
            <a:spLocks noGrp="1" noChangeArrowheads="1"/>
          </p:cNvSpPr>
          <p:nvPr>
            <p:ph type="body" sz="half" idx="1"/>
          </p:nvPr>
        </p:nvSpPr>
        <p:spPr>
          <a:xfrm>
            <a:off x="457200" y="1371601"/>
            <a:ext cx="8153400" cy="4267200"/>
          </a:xfrm>
        </p:spPr>
        <p:txBody>
          <a:bodyPr/>
          <a:lstStyle/>
          <a:p>
            <a:r>
              <a:rPr lang="en-US" sz="2200" dirty="0"/>
              <a:t>Được dùng để phân chia quan hệ thành nhiều nhóm dựa trên thuộc  tính phân </a:t>
            </a:r>
            <a:r>
              <a:rPr lang="en-US" sz="2200" dirty="0">
                <a:latin typeface="Times New Roman" panose="02020603050405020304" pitchFamily="18" charset="0"/>
                <a:cs typeface="Times New Roman" panose="02020603050405020304" pitchFamily="18" charset="0"/>
              </a:rPr>
              <a:t>nhóm nào </a:t>
            </a:r>
            <a:r>
              <a:rPr lang="en-US" sz="2200" dirty="0"/>
              <a:t>đó </a:t>
            </a:r>
          </a:p>
          <a:p>
            <a:r>
              <a:rPr lang="en-US" sz="2200" dirty="0"/>
              <a:t>Ký hiệu</a:t>
            </a:r>
          </a:p>
          <a:p>
            <a:endParaRPr lang="en-US" sz="2200" dirty="0"/>
          </a:p>
          <a:p>
            <a:pPr lvl="1"/>
            <a:endParaRPr lang="en-US" sz="2100" dirty="0"/>
          </a:p>
          <a:p>
            <a:pPr lvl="1">
              <a:buFont typeface="Courier New" pitchFamily="49" charset="0"/>
              <a:buChar char="o"/>
            </a:pPr>
            <a:r>
              <a:rPr lang="en-US" sz="2100" dirty="0"/>
              <a:t>R là Quan hệ</a:t>
            </a:r>
          </a:p>
          <a:p>
            <a:pPr lvl="1">
              <a:buFont typeface="Courier New" pitchFamily="49" charset="0"/>
              <a:buChar char="o"/>
            </a:pPr>
            <a:r>
              <a:rPr lang="en-US" sz="2100" dirty="0"/>
              <a:t>G</a:t>
            </a:r>
            <a:r>
              <a:rPr lang="en-US" sz="2100" baseline="-25000" dirty="0"/>
              <a:t>i</a:t>
            </a:r>
            <a:r>
              <a:rPr lang="en-US" sz="2100" dirty="0"/>
              <a:t> là thuộc tính </a:t>
            </a:r>
            <a:r>
              <a:rPr lang="en-US" sz="2100" dirty="0" err="1"/>
              <a:t>gom</a:t>
            </a:r>
            <a:r>
              <a:rPr lang="en-US" sz="2100" dirty="0"/>
              <a:t> </a:t>
            </a:r>
            <a:r>
              <a:rPr lang="en-US" sz="2100" dirty="0" err="1"/>
              <a:t>nhóm</a:t>
            </a:r>
            <a:r>
              <a:rPr lang="en-US" sz="2100" dirty="0"/>
              <a:t>; </a:t>
            </a:r>
            <a:r>
              <a:rPr lang="en-US" sz="2100" dirty="0" err="1"/>
              <a:t>ngầm</a:t>
            </a:r>
            <a:r>
              <a:rPr lang="en-US" sz="2100" dirty="0"/>
              <a:t> </a:t>
            </a:r>
            <a:r>
              <a:rPr lang="en-US" sz="2100" dirty="0" err="1"/>
              <a:t>định</a:t>
            </a:r>
            <a:r>
              <a:rPr lang="en-US" sz="2100" dirty="0"/>
              <a:t> : </a:t>
            </a:r>
            <a:r>
              <a:rPr lang="en-US" sz="2100" dirty="0" err="1"/>
              <a:t>cả</a:t>
            </a:r>
            <a:r>
              <a:rPr lang="en-US" sz="2100" dirty="0"/>
              <a:t> </a:t>
            </a:r>
            <a:r>
              <a:rPr lang="en-US" sz="2100" dirty="0" err="1"/>
              <a:t>qh</a:t>
            </a:r>
            <a:r>
              <a:rPr lang="en-US" sz="2100" dirty="0"/>
              <a:t> </a:t>
            </a:r>
            <a:r>
              <a:rPr lang="en-US" sz="2100" dirty="0" err="1"/>
              <a:t>là</a:t>
            </a:r>
            <a:r>
              <a:rPr lang="en-US" sz="2100" dirty="0"/>
              <a:t> 1 </a:t>
            </a:r>
            <a:r>
              <a:rPr lang="en-US" sz="2100" dirty="0" err="1"/>
              <a:t>nhóm</a:t>
            </a:r>
            <a:endParaRPr lang="en-US" sz="2100" dirty="0"/>
          </a:p>
          <a:p>
            <a:pPr lvl="1">
              <a:buFont typeface="Courier New" pitchFamily="49" charset="0"/>
              <a:buChar char="o"/>
            </a:pPr>
            <a:r>
              <a:rPr lang="en-US" sz="2100" dirty="0"/>
              <a:t>F1, F2, …, Fn là các hàm kết hợp</a:t>
            </a:r>
          </a:p>
          <a:p>
            <a:pPr lvl="1">
              <a:buFont typeface="Courier New" pitchFamily="49" charset="0"/>
              <a:buChar char="o"/>
            </a:pPr>
            <a:r>
              <a:rPr lang="en-US" sz="2100" dirty="0"/>
              <a:t>A1, A2, …, An là các thuộc tính tính toán trong hàm F</a:t>
            </a:r>
            <a:r>
              <a:rPr lang="en-US" sz="2100" baseline="-25000" dirty="0"/>
              <a:t>i</a:t>
            </a:r>
          </a:p>
          <a:p>
            <a:pPr lvl="1">
              <a:buFont typeface="Courier New" pitchFamily="49" charset="0"/>
              <a:buChar char="o"/>
            </a:pPr>
            <a:r>
              <a:rPr lang="en-US" sz="2100" dirty="0"/>
              <a:t>Trả về quan hệ</a:t>
            </a:r>
          </a:p>
        </p:txBody>
      </p:sp>
      <p:sp>
        <p:nvSpPr>
          <p:cNvPr id="6" name="Date Placeholder 4"/>
          <p:cNvSpPr>
            <a:spLocks noGrp="1"/>
          </p:cNvSpPr>
          <p:nvPr>
            <p:ph type="dt" sz="quarter" idx="10"/>
          </p:nvPr>
        </p:nvSpPr>
        <p:spPr/>
        <p:txBody>
          <a:bodyPr/>
          <a:lstStyle/>
          <a:p>
            <a:pPr>
              <a:defRPr/>
            </a:pPr>
            <a:fld id="{16646A87-1E4E-4194-AFAE-881DEE7E5016}" type="datetime12">
              <a:rPr lang="vi-VN" altLang="en-US" smtClean="0"/>
              <a:pPr>
                <a:defRPr/>
              </a:pPr>
              <a:t>07:10</a:t>
            </a:fld>
            <a:endParaRPr lang="en-US" altLang="en-US"/>
          </a:p>
        </p:txBody>
      </p:sp>
      <p:sp>
        <p:nvSpPr>
          <p:cNvPr id="8" name="Slide Number Placeholder 6"/>
          <p:cNvSpPr>
            <a:spLocks noGrp="1"/>
          </p:cNvSpPr>
          <p:nvPr>
            <p:ph type="sldNum" sz="quarter" idx="12"/>
          </p:nvPr>
        </p:nvSpPr>
        <p:spPr/>
        <p:txBody>
          <a:bodyPr/>
          <a:lstStyle/>
          <a:p>
            <a:pPr>
              <a:defRPr/>
            </a:pPr>
            <a:fld id="{3681BFD4-2B2A-4482-A19D-1B90395EE663}" type="slidenum">
              <a:rPr lang="en-US" altLang="en-US"/>
              <a:pPr>
                <a:defRPr/>
              </a:pPr>
              <a:t>93</a:t>
            </a:fld>
            <a:endParaRPr lang="en-US" altLang="en-US"/>
          </a:p>
        </p:txBody>
      </p:sp>
      <p:sp>
        <p:nvSpPr>
          <p:cNvPr id="72710" name="Text Box 4"/>
          <p:cNvSpPr txBox="1">
            <a:spLocks noChangeArrowheads="1"/>
          </p:cNvSpPr>
          <p:nvPr/>
        </p:nvSpPr>
        <p:spPr bwMode="auto">
          <a:xfrm>
            <a:off x="1219200" y="2362200"/>
            <a:ext cx="5638800" cy="830997"/>
          </a:xfrm>
          <a:prstGeom prst="rect">
            <a:avLst/>
          </a:prstGeom>
          <a:noFill/>
          <a:ln w="12700" algn="ctr">
            <a:noFill/>
            <a:miter lim="800000"/>
            <a:headEnd/>
            <a:tailEnd/>
          </a:ln>
        </p:spPr>
        <p:txBody>
          <a:bodyPr>
            <a:spAutoFit/>
          </a:bodyPr>
          <a:lstStyle/>
          <a:p>
            <a:r>
              <a:rPr lang="en-US" sz="1600" dirty="0"/>
              <a:t>G</a:t>
            </a:r>
            <a:r>
              <a:rPr lang="en-US" sz="1600" baseline="-25000" dirty="0"/>
              <a:t>1</a:t>
            </a:r>
            <a:r>
              <a:rPr lang="en-US" sz="1600" dirty="0"/>
              <a:t>,G</a:t>
            </a:r>
            <a:r>
              <a:rPr lang="en-US" sz="1600" baseline="-25000" dirty="0"/>
              <a:t>2</a:t>
            </a:r>
            <a:r>
              <a:rPr lang="en-US" sz="1600" dirty="0"/>
              <a:t>,..,G</a:t>
            </a:r>
            <a:r>
              <a:rPr lang="en-US" sz="1600" baseline="-25000" dirty="0"/>
              <a:t>k</a:t>
            </a:r>
            <a:r>
              <a:rPr lang="en-US" sz="1600" dirty="0"/>
              <a:t>  </a:t>
            </a:r>
            <a:r>
              <a:rPr lang="en-US" sz="4800" b="1" dirty="0">
                <a:solidFill>
                  <a:srgbClr val="000000"/>
                </a:solidFill>
                <a:latin typeface=".VnLinusH" panose="020B7200000000000000" pitchFamily="34" charset="0"/>
                <a:sym typeface="Symbol" pitchFamily="18" charset="2"/>
              </a:rPr>
              <a:t>F</a:t>
            </a:r>
            <a:r>
              <a:rPr lang="en-US" sz="3000" b="1" dirty="0">
                <a:solidFill>
                  <a:srgbClr val="000000"/>
                </a:solidFill>
                <a:latin typeface="Wrexham Script Light" pitchFamily="66" charset="0"/>
                <a:ea typeface="Lingoes Unicode" pitchFamily="34" charset="-128"/>
                <a:sym typeface="Symbol" pitchFamily="18" charset="2"/>
              </a:rPr>
              <a:t> </a:t>
            </a:r>
            <a:r>
              <a:rPr lang="en-US" sz="2200" dirty="0">
                <a:sym typeface="Symbol" pitchFamily="18" charset="2"/>
              </a:rPr>
              <a:t>F</a:t>
            </a:r>
            <a:r>
              <a:rPr lang="en-US" sz="2200" baseline="-25000" dirty="0">
                <a:sym typeface="Symbol" pitchFamily="18" charset="2"/>
              </a:rPr>
              <a:t>1</a:t>
            </a:r>
            <a:r>
              <a:rPr lang="en-US" sz="2200" dirty="0">
                <a:sym typeface="Symbol" pitchFamily="18" charset="2"/>
              </a:rPr>
              <a:t>(A</a:t>
            </a:r>
            <a:r>
              <a:rPr lang="en-US" sz="2200" baseline="-25000" dirty="0">
                <a:sym typeface="Symbol" pitchFamily="18" charset="2"/>
              </a:rPr>
              <a:t>1</a:t>
            </a:r>
            <a:r>
              <a:rPr lang="en-US" sz="2200" dirty="0">
                <a:sym typeface="Symbol" pitchFamily="18" charset="2"/>
              </a:rPr>
              <a:t>), F</a:t>
            </a:r>
            <a:r>
              <a:rPr lang="en-US" sz="2200" baseline="-25000" dirty="0">
                <a:sym typeface="Symbol" pitchFamily="18" charset="2"/>
              </a:rPr>
              <a:t>2</a:t>
            </a:r>
            <a:r>
              <a:rPr lang="en-US" sz="2200" dirty="0">
                <a:sym typeface="Symbol" pitchFamily="18" charset="2"/>
              </a:rPr>
              <a:t>(A</a:t>
            </a:r>
            <a:r>
              <a:rPr lang="en-US" sz="2200" baseline="-25000" dirty="0">
                <a:sym typeface="Symbol" pitchFamily="18" charset="2"/>
              </a:rPr>
              <a:t>2</a:t>
            </a:r>
            <a:r>
              <a:rPr lang="en-US" sz="2200" dirty="0">
                <a:sym typeface="Symbol" pitchFamily="18" charset="2"/>
              </a:rPr>
              <a:t>), …, F</a:t>
            </a:r>
            <a:r>
              <a:rPr lang="en-US" sz="2200" baseline="-25000" dirty="0">
                <a:sym typeface="Symbol" pitchFamily="18" charset="2"/>
              </a:rPr>
              <a:t>n</a:t>
            </a:r>
            <a:r>
              <a:rPr lang="en-US" sz="2200" dirty="0">
                <a:sym typeface="Symbol" pitchFamily="18" charset="2"/>
              </a:rPr>
              <a:t>(A</a:t>
            </a:r>
            <a:r>
              <a:rPr lang="en-US" sz="2200" baseline="-25000" dirty="0">
                <a:sym typeface="Symbol" pitchFamily="18" charset="2"/>
              </a:rPr>
              <a:t>n</a:t>
            </a:r>
            <a:r>
              <a:rPr lang="en-US" sz="2200" dirty="0">
                <a:sym typeface="Symbol" pitchFamily="18" charset="2"/>
              </a:rPr>
              <a:t>)(R)</a:t>
            </a:r>
          </a:p>
        </p:txBody>
      </p:sp>
      <p:sp>
        <p:nvSpPr>
          <p:cNvPr id="72711" name="Rectangle 9"/>
          <p:cNvSpPr>
            <a:spLocks noChangeArrowheads="1"/>
          </p:cNvSpPr>
          <p:nvPr/>
        </p:nvSpPr>
        <p:spPr bwMode="auto">
          <a:xfrm>
            <a:off x="0" y="3338513"/>
            <a:ext cx="9144000" cy="0"/>
          </a:xfrm>
          <a:prstGeom prst="rect">
            <a:avLst/>
          </a:prstGeom>
          <a:noFill/>
          <a:ln w="12700" algn="ctr">
            <a:noFill/>
            <a:miter lim="800000"/>
            <a:headEnd/>
            <a:tailEnd/>
          </a:ln>
        </p:spPr>
        <p:txBody>
          <a:bodyPr wrap="none" anchor="ctr">
            <a:spAutoFit/>
          </a:bodyPr>
          <a:lstStyle/>
          <a:p>
            <a:endParaRPr lang="vi-VN"/>
          </a:p>
        </p:txBody>
      </p:sp>
      <p:sp>
        <p:nvSpPr>
          <p:cNvPr id="9" name="Footer Placeholder 8"/>
          <p:cNvSpPr>
            <a:spLocks noGrp="1"/>
          </p:cNvSpPr>
          <p:nvPr>
            <p:ph type="ftr" sz="quarter" idx="11"/>
          </p:nvPr>
        </p:nvSpPr>
        <p:spPr/>
        <p:txBody>
          <a:bodyPr/>
          <a:lstStyle/>
          <a:p>
            <a:pPr>
              <a:defRPr/>
            </a:pPr>
            <a:r>
              <a:rPr lang="en-US" altLang="en-US"/>
              <a:t>Khoa CNTT</a:t>
            </a:r>
          </a:p>
        </p:txBody>
      </p:sp>
      <p:grpSp>
        <p:nvGrpSpPr>
          <p:cNvPr id="10" name="Group 86"/>
          <p:cNvGrpSpPr/>
          <p:nvPr/>
        </p:nvGrpSpPr>
        <p:grpSpPr>
          <a:xfrm>
            <a:off x="0" y="152400"/>
            <a:ext cx="9144000" cy="533399"/>
            <a:chOff x="0" y="152400"/>
            <a:chExt cx="9144000" cy="533399"/>
          </a:xfrm>
        </p:grpSpPr>
        <p:pic>
          <p:nvPicPr>
            <p:cNvPr id="1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2" name="TextBox 1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3" name="TextBox 1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762000"/>
            <a:ext cx="8534400" cy="620712"/>
          </a:xfrm>
        </p:spPr>
        <p:txBody>
          <a:bodyPr/>
          <a:lstStyle/>
          <a:p>
            <a:r>
              <a:rPr lang="en-US" sz="2800" b="1"/>
              <a:t>Phép gom nhóm</a:t>
            </a:r>
          </a:p>
        </p:txBody>
      </p:sp>
      <p:sp>
        <p:nvSpPr>
          <p:cNvPr id="73731" name="Rectangle 3"/>
          <p:cNvSpPr>
            <a:spLocks noGrp="1" noChangeArrowheads="1"/>
          </p:cNvSpPr>
          <p:nvPr>
            <p:ph idx="1"/>
          </p:nvPr>
        </p:nvSpPr>
        <p:spPr>
          <a:xfrm>
            <a:off x="304800" y="1676400"/>
            <a:ext cx="8534400" cy="4835525"/>
          </a:xfrm>
        </p:spPr>
        <p:txBody>
          <a:bodyPr/>
          <a:lstStyle/>
          <a:p>
            <a:r>
              <a:rPr lang="en-US" dirty="0"/>
              <a:t>Ví dụ</a:t>
            </a:r>
          </a:p>
        </p:txBody>
      </p:sp>
      <p:sp>
        <p:nvSpPr>
          <p:cNvPr id="36" name="Date Placeholder 3"/>
          <p:cNvSpPr>
            <a:spLocks noGrp="1"/>
          </p:cNvSpPr>
          <p:nvPr>
            <p:ph type="dt" sz="quarter" idx="10"/>
          </p:nvPr>
        </p:nvSpPr>
        <p:spPr/>
        <p:txBody>
          <a:bodyPr/>
          <a:lstStyle/>
          <a:p>
            <a:pPr>
              <a:defRPr/>
            </a:pPr>
            <a:fld id="{8D647ECA-4511-4541-B444-84F9E8B1FC79}" type="datetime12">
              <a:rPr lang="vi-VN" altLang="en-US" smtClean="0"/>
              <a:pPr>
                <a:defRPr/>
              </a:pPr>
              <a:t>07:10</a:t>
            </a:fld>
            <a:endParaRPr lang="en-US" altLang="en-US"/>
          </a:p>
        </p:txBody>
      </p:sp>
      <p:sp>
        <p:nvSpPr>
          <p:cNvPr id="38" name="Slide Number Placeholder 5"/>
          <p:cNvSpPr>
            <a:spLocks noGrp="1"/>
          </p:cNvSpPr>
          <p:nvPr>
            <p:ph type="sldNum" sz="quarter" idx="12"/>
          </p:nvPr>
        </p:nvSpPr>
        <p:spPr/>
        <p:txBody>
          <a:bodyPr/>
          <a:lstStyle/>
          <a:p>
            <a:pPr>
              <a:defRPr/>
            </a:pPr>
            <a:fld id="{5AC239F0-C935-499B-B118-29BB2072B063}" type="slidenum">
              <a:rPr lang="en-US" altLang="en-US"/>
              <a:pPr>
                <a:defRPr/>
              </a:pPr>
              <a:t>94</a:t>
            </a:fld>
            <a:endParaRPr lang="en-US" altLang="en-US"/>
          </a:p>
        </p:txBody>
      </p:sp>
      <p:sp>
        <p:nvSpPr>
          <p:cNvPr id="73734" name="Text Box 34"/>
          <p:cNvSpPr txBox="1">
            <a:spLocks noChangeArrowheads="1"/>
          </p:cNvSpPr>
          <p:nvPr/>
        </p:nvSpPr>
        <p:spPr bwMode="auto">
          <a:xfrm>
            <a:off x="4191000" y="1524000"/>
            <a:ext cx="4495800" cy="830997"/>
          </a:xfrm>
          <a:prstGeom prst="rect">
            <a:avLst/>
          </a:prstGeom>
          <a:noFill/>
          <a:ln w="12700" algn="ctr">
            <a:noFill/>
            <a:miter lim="800000"/>
            <a:headEnd/>
            <a:tailEnd/>
          </a:ln>
        </p:spPr>
        <p:txBody>
          <a:bodyPr wrap="square">
            <a:spAutoFit/>
          </a:bodyPr>
          <a:lstStyle/>
          <a:p>
            <a:pPr algn="l"/>
            <a:r>
              <a:rPr lang="en-US" sz="3000" b="1" dirty="0">
                <a:solidFill>
                  <a:srgbClr val="000000"/>
                </a:solidFill>
                <a:latin typeface="Script MT Bold" pitchFamily="66" charset="0"/>
                <a:sym typeface="Symbol" pitchFamily="18" charset="2"/>
              </a:rPr>
              <a:t>S1=</a:t>
            </a:r>
            <a:r>
              <a:rPr lang="en-US" sz="3200" dirty="0">
                <a:sym typeface="Symbol" pitchFamily="18" charset="2"/>
              </a:rPr>
              <a:t>  </a:t>
            </a:r>
            <a:r>
              <a:rPr lang="en-US" sz="2400" baseline="-25000" dirty="0">
                <a:sym typeface="Symbol" pitchFamily="18" charset="2"/>
              </a:rPr>
              <a:t>(</a:t>
            </a:r>
            <a:r>
              <a:rPr lang="en-US" sz="2800" baseline="-25000" dirty="0">
                <a:sym typeface="Symbol" pitchFamily="18" charset="2"/>
              </a:rPr>
              <a:t>Sum_c)</a:t>
            </a:r>
            <a:r>
              <a:rPr lang="en-US" sz="3000" b="1" dirty="0">
                <a:solidFill>
                  <a:srgbClr val="000000"/>
                </a:solidFill>
                <a:latin typeface="Script MT Bold" pitchFamily="66" charset="0"/>
                <a:sym typeface="Symbol" pitchFamily="18" charset="2"/>
              </a:rPr>
              <a:t> </a:t>
            </a:r>
            <a:r>
              <a:rPr lang="en-US" sz="2400" dirty="0">
                <a:solidFill>
                  <a:srgbClr val="000000"/>
                </a:solidFill>
                <a:latin typeface="Script MT Bold" pitchFamily="66" charset="0"/>
                <a:sym typeface="Symbol" pitchFamily="18" charset="2"/>
              </a:rPr>
              <a:t>(</a:t>
            </a:r>
            <a:r>
              <a:rPr lang="en-US" sz="4800" b="1" dirty="0">
                <a:solidFill>
                  <a:srgbClr val="000000"/>
                </a:solidFill>
                <a:latin typeface=".VnLinusH" panose="020B7200000000000000" pitchFamily="34" charset="0"/>
                <a:sym typeface="Symbol" pitchFamily="18" charset="2"/>
              </a:rPr>
              <a:t>F</a:t>
            </a:r>
            <a:r>
              <a:rPr lang="en-US" sz="2200" baseline="-25000" dirty="0"/>
              <a:t>SUM(C)</a:t>
            </a:r>
            <a:r>
              <a:rPr lang="en-US" sz="2200" dirty="0"/>
              <a:t>(R))</a:t>
            </a:r>
          </a:p>
        </p:txBody>
      </p:sp>
      <p:grpSp>
        <p:nvGrpSpPr>
          <p:cNvPr id="73735" name="Group 40"/>
          <p:cNvGrpSpPr>
            <a:grpSpLocks/>
          </p:cNvGrpSpPr>
          <p:nvPr/>
        </p:nvGrpSpPr>
        <p:grpSpPr bwMode="auto">
          <a:xfrm>
            <a:off x="1600200" y="1905000"/>
            <a:ext cx="1905000" cy="1600200"/>
            <a:chOff x="816" y="1584"/>
            <a:chExt cx="1200" cy="1008"/>
          </a:xfrm>
        </p:grpSpPr>
        <p:sp>
          <p:nvSpPr>
            <p:cNvPr id="73740" name="Text Box 41"/>
            <p:cNvSpPr txBox="1">
              <a:spLocks noChangeArrowheads="1"/>
            </p:cNvSpPr>
            <p:nvPr/>
          </p:nvSpPr>
          <p:spPr bwMode="auto">
            <a:xfrm>
              <a:off x="1152" y="1584"/>
              <a:ext cx="288" cy="192"/>
            </a:xfrm>
            <a:prstGeom prst="rect">
              <a:avLst/>
            </a:prstGeom>
            <a:noFill/>
            <a:ln w="12700" algn="ctr">
              <a:noFill/>
              <a:miter lim="800000"/>
              <a:headEnd/>
              <a:tailEnd/>
            </a:ln>
          </p:spPr>
          <p:txBody>
            <a:bodyPr>
              <a:spAutoFit/>
            </a:bodyPr>
            <a:lstStyle/>
            <a:p>
              <a:r>
                <a:rPr lang="en-US" sz="1400"/>
                <a:t>A</a:t>
              </a:r>
            </a:p>
          </p:txBody>
        </p:sp>
        <p:sp>
          <p:nvSpPr>
            <p:cNvPr id="73741" name="Text Box 42"/>
            <p:cNvSpPr txBox="1">
              <a:spLocks noChangeArrowheads="1"/>
            </p:cNvSpPr>
            <p:nvPr/>
          </p:nvSpPr>
          <p:spPr bwMode="auto">
            <a:xfrm>
              <a:off x="1440" y="1584"/>
              <a:ext cx="288" cy="192"/>
            </a:xfrm>
            <a:prstGeom prst="rect">
              <a:avLst/>
            </a:prstGeom>
            <a:noFill/>
            <a:ln w="12700" algn="ctr">
              <a:noFill/>
              <a:miter lim="800000"/>
              <a:headEnd/>
              <a:tailEnd/>
            </a:ln>
          </p:spPr>
          <p:txBody>
            <a:bodyPr>
              <a:spAutoFit/>
            </a:bodyPr>
            <a:lstStyle/>
            <a:p>
              <a:r>
                <a:rPr lang="en-US" sz="1400"/>
                <a:t>B</a:t>
              </a:r>
            </a:p>
          </p:txBody>
        </p:sp>
        <p:sp>
          <p:nvSpPr>
            <p:cNvPr id="73742" name="Text Box 43"/>
            <p:cNvSpPr txBox="1">
              <a:spLocks noChangeArrowheads="1"/>
            </p:cNvSpPr>
            <p:nvPr/>
          </p:nvSpPr>
          <p:spPr bwMode="auto">
            <a:xfrm>
              <a:off x="1152" y="1824"/>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grpSp>
          <p:nvGrpSpPr>
            <p:cNvPr id="73743" name="Group 44"/>
            <p:cNvGrpSpPr>
              <a:grpSpLocks/>
            </p:cNvGrpSpPr>
            <p:nvPr/>
          </p:nvGrpSpPr>
          <p:grpSpPr bwMode="auto">
            <a:xfrm>
              <a:off x="816" y="1584"/>
              <a:ext cx="1200" cy="192"/>
              <a:chOff x="816" y="1584"/>
              <a:chExt cx="1200" cy="192"/>
            </a:xfrm>
          </p:grpSpPr>
          <p:sp>
            <p:nvSpPr>
              <p:cNvPr id="73764" name="Line 45"/>
              <p:cNvSpPr>
                <a:spLocks noChangeShapeType="1"/>
              </p:cNvSpPr>
              <p:nvPr/>
            </p:nvSpPr>
            <p:spPr bwMode="auto">
              <a:xfrm>
                <a:off x="816" y="1776"/>
                <a:ext cx="1200" cy="0"/>
              </a:xfrm>
              <a:prstGeom prst="line">
                <a:avLst/>
              </a:prstGeom>
              <a:noFill/>
              <a:ln w="12700">
                <a:solidFill>
                  <a:schemeClr val="tx1"/>
                </a:solidFill>
                <a:round/>
                <a:headEnd/>
                <a:tailEnd/>
              </a:ln>
            </p:spPr>
            <p:txBody>
              <a:bodyPr anchor="ctr">
                <a:spAutoFit/>
              </a:bodyPr>
              <a:lstStyle/>
              <a:p>
                <a:endParaRPr lang="vi-VN"/>
              </a:p>
            </p:txBody>
          </p:sp>
          <p:sp>
            <p:nvSpPr>
              <p:cNvPr id="73765" name="Line 46"/>
              <p:cNvSpPr>
                <a:spLocks noChangeShapeType="1"/>
              </p:cNvSpPr>
              <p:nvPr/>
            </p:nvSpPr>
            <p:spPr bwMode="auto">
              <a:xfrm>
                <a:off x="816" y="1584"/>
                <a:ext cx="1200" cy="0"/>
              </a:xfrm>
              <a:prstGeom prst="line">
                <a:avLst/>
              </a:prstGeom>
              <a:noFill/>
              <a:ln w="12700">
                <a:solidFill>
                  <a:schemeClr val="tx1"/>
                </a:solidFill>
                <a:round/>
                <a:headEnd/>
                <a:tailEnd/>
              </a:ln>
            </p:spPr>
            <p:txBody>
              <a:bodyPr anchor="ctr">
                <a:spAutoFit/>
              </a:bodyPr>
              <a:lstStyle/>
              <a:p>
                <a:endParaRPr lang="vi-VN"/>
              </a:p>
            </p:txBody>
          </p:sp>
        </p:grpSp>
        <p:sp>
          <p:nvSpPr>
            <p:cNvPr id="73744" name="Line 47"/>
            <p:cNvSpPr>
              <a:spLocks noChangeShapeType="1"/>
            </p:cNvSpPr>
            <p:nvPr/>
          </p:nvSpPr>
          <p:spPr bwMode="auto">
            <a:xfrm>
              <a:off x="1152" y="2592"/>
              <a:ext cx="864" cy="0"/>
            </a:xfrm>
            <a:prstGeom prst="line">
              <a:avLst/>
            </a:prstGeom>
            <a:noFill/>
            <a:ln w="12700">
              <a:solidFill>
                <a:schemeClr val="tx1"/>
              </a:solidFill>
              <a:round/>
              <a:headEnd/>
              <a:tailEnd/>
            </a:ln>
          </p:spPr>
          <p:txBody>
            <a:bodyPr anchor="ctr">
              <a:spAutoFit/>
            </a:bodyPr>
            <a:lstStyle/>
            <a:p>
              <a:endParaRPr lang="vi-VN"/>
            </a:p>
          </p:txBody>
        </p:sp>
        <p:sp>
          <p:nvSpPr>
            <p:cNvPr id="73745" name="Text Box 48"/>
            <p:cNvSpPr txBox="1">
              <a:spLocks noChangeArrowheads="1"/>
            </p:cNvSpPr>
            <p:nvPr/>
          </p:nvSpPr>
          <p:spPr bwMode="auto">
            <a:xfrm>
              <a:off x="816" y="1584"/>
              <a:ext cx="336" cy="192"/>
            </a:xfrm>
            <a:prstGeom prst="rect">
              <a:avLst/>
            </a:prstGeom>
            <a:noFill/>
            <a:ln w="12700" algn="ctr">
              <a:noFill/>
              <a:miter lim="800000"/>
              <a:headEnd/>
              <a:tailEnd/>
            </a:ln>
          </p:spPr>
          <p:txBody>
            <a:bodyPr>
              <a:spAutoFit/>
            </a:bodyPr>
            <a:lstStyle/>
            <a:p>
              <a:r>
                <a:rPr lang="en-US" sz="1400" b="1"/>
                <a:t>R</a:t>
              </a:r>
            </a:p>
          </p:txBody>
        </p:sp>
        <p:sp>
          <p:nvSpPr>
            <p:cNvPr id="73746" name="Line 49"/>
            <p:cNvSpPr>
              <a:spLocks noChangeShapeType="1"/>
            </p:cNvSpPr>
            <p:nvPr/>
          </p:nvSpPr>
          <p:spPr bwMode="auto">
            <a:xfrm>
              <a:off x="816" y="1584"/>
              <a:ext cx="0" cy="192"/>
            </a:xfrm>
            <a:prstGeom prst="line">
              <a:avLst/>
            </a:prstGeom>
            <a:noFill/>
            <a:ln w="12700">
              <a:solidFill>
                <a:schemeClr val="tx1"/>
              </a:solidFill>
              <a:round/>
              <a:headEnd/>
              <a:tailEnd/>
            </a:ln>
          </p:spPr>
          <p:txBody>
            <a:bodyPr anchor="ctr">
              <a:spAutoFit/>
            </a:bodyPr>
            <a:lstStyle/>
            <a:p>
              <a:endParaRPr lang="vi-VN"/>
            </a:p>
          </p:txBody>
        </p:sp>
        <p:sp>
          <p:nvSpPr>
            <p:cNvPr id="73747" name="Text Box 50"/>
            <p:cNvSpPr txBox="1">
              <a:spLocks noChangeArrowheads="1"/>
            </p:cNvSpPr>
            <p:nvPr/>
          </p:nvSpPr>
          <p:spPr bwMode="auto">
            <a:xfrm>
              <a:off x="1152" y="2016"/>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3748" name="Text Box 51"/>
            <p:cNvSpPr txBox="1">
              <a:spLocks noChangeArrowheads="1"/>
            </p:cNvSpPr>
            <p:nvPr/>
          </p:nvSpPr>
          <p:spPr bwMode="auto">
            <a:xfrm>
              <a:off x="1440" y="1824"/>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3749" name="Text Box 52"/>
            <p:cNvSpPr txBox="1">
              <a:spLocks noChangeArrowheads="1"/>
            </p:cNvSpPr>
            <p:nvPr/>
          </p:nvSpPr>
          <p:spPr bwMode="auto">
            <a:xfrm>
              <a:off x="1440" y="2016"/>
              <a:ext cx="288" cy="192"/>
            </a:xfrm>
            <a:prstGeom prst="rect">
              <a:avLst/>
            </a:prstGeom>
            <a:noFill/>
            <a:ln w="12700" algn="ctr">
              <a:noFill/>
              <a:miter lim="800000"/>
              <a:headEnd/>
              <a:tailEnd/>
            </a:ln>
          </p:spPr>
          <p:txBody>
            <a:bodyPr>
              <a:spAutoFit/>
            </a:bodyPr>
            <a:lstStyle/>
            <a:p>
              <a:r>
                <a:rPr lang="en-US" sz="1400">
                  <a:sym typeface="Symbol" pitchFamily="18" charset="2"/>
                </a:rPr>
                <a:t>4</a:t>
              </a:r>
            </a:p>
          </p:txBody>
        </p:sp>
        <p:sp>
          <p:nvSpPr>
            <p:cNvPr id="73750" name="Text Box 53"/>
            <p:cNvSpPr txBox="1">
              <a:spLocks noChangeArrowheads="1"/>
            </p:cNvSpPr>
            <p:nvPr/>
          </p:nvSpPr>
          <p:spPr bwMode="auto">
            <a:xfrm>
              <a:off x="1152" y="2208"/>
              <a:ext cx="288" cy="192"/>
            </a:xfrm>
            <a:prstGeom prst="rect">
              <a:avLst/>
            </a:prstGeom>
            <a:noFill/>
            <a:ln w="12700" algn="ctr">
              <a:noFill/>
              <a:miter lim="800000"/>
              <a:headEnd/>
              <a:tailEnd/>
            </a:ln>
          </p:spPr>
          <p:txBody>
            <a:bodyPr>
              <a:spAutoFit/>
            </a:bodyPr>
            <a:lstStyle/>
            <a:p>
              <a:r>
                <a:rPr lang="en-US" sz="1400" b="1">
                  <a:sym typeface="Symbol" pitchFamily="18" charset="2"/>
                </a:rPr>
                <a:t></a:t>
              </a:r>
            </a:p>
          </p:txBody>
        </p:sp>
        <p:sp>
          <p:nvSpPr>
            <p:cNvPr id="73751" name="Text Box 54"/>
            <p:cNvSpPr txBox="1">
              <a:spLocks noChangeArrowheads="1"/>
            </p:cNvSpPr>
            <p:nvPr/>
          </p:nvSpPr>
          <p:spPr bwMode="auto">
            <a:xfrm>
              <a:off x="1152" y="2400"/>
              <a:ext cx="288" cy="192"/>
            </a:xfrm>
            <a:prstGeom prst="rect">
              <a:avLst/>
            </a:prstGeom>
            <a:noFill/>
            <a:ln w="12700" algn="ctr">
              <a:noFill/>
              <a:miter lim="800000"/>
              <a:headEnd/>
              <a:tailEnd/>
            </a:ln>
          </p:spPr>
          <p:txBody>
            <a:bodyPr>
              <a:spAutoFit/>
            </a:bodyPr>
            <a:lstStyle/>
            <a:p>
              <a:r>
                <a:rPr lang="en-US" sz="1400">
                  <a:sym typeface="Symbol" pitchFamily="18" charset="2"/>
                </a:rPr>
                <a:t></a:t>
              </a:r>
            </a:p>
          </p:txBody>
        </p:sp>
        <p:sp>
          <p:nvSpPr>
            <p:cNvPr id="73752" name="Text Box 55"/>
            <p:cNvSpPr txBox="1">
              <a:spLocks noChangeArrowheads="1"/>
            </p:cNvSpPr>
            <p:nvPr/>
          </p:nvSpPr>
          <p:spPr bwMode="auto">
            <a:xfrm>
              <a:off x="1440" y="2208"/>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3753" name="Text Box 56"/>
            <p:cNvSpPr txBox="1">
              <a:spLocks noChangeArrowheads="1"/>
            </p:cNvSpPr>
            <p:nvPr/>
          </p:nvSpPr>
          <p:spPr bwMode="auto">
            <a:xfrm>
              <a:off x="1440" y="2400"/>
              <a:ext cx="288" cy="192"/>
            </a:xfrm>
            <a:prstGeom prst="rect">
              <a:avLst/>
            </a:prstGeom>
            <a:noFill/>
            <a:ln w="12700" algn="ctr">
              <a:noFill/>
              <a:miter lim="800000"/>
              <a:headEnd/>
              <a:tailEnd/>
            </a:ln>
          </p:spPr>
          <p:txBody>
            <a:bodyPr>
              <a:spAutoFit/>
            </a:bodyPr>
            <a:lstStyle/>
            <a:p>
              <a:r>
                <a:rPr lang="en-US" sz="1400">
                  <a:sym typeface="Symbol" pitchFamily="18" charset="2"/>
                </a:rPr>
                <a:t>2</a:t>
              </a:r>
            </a:p>
          </p:txBody>
        </p:sp>
        <p:sp>
          <p:nvSpPr>
            <p:cNvPr id="73754" name="Text Box 57"/>
            <p:cNvSpPr txBox="1">
              <a:spLocks noChangeArrowheads="1"/>
            </p:cNvSpPr>
            <p:nvPr/>
          </p:nvSpPr>
          <p:spPr bwMode="auto">
            <a:xfrm>
              <a:off x="1728" y="1584"/>
              <a:ext cx="288" cy="192"/>
            </a:xfrm>
            <a:prstGeom prst="rect">
              <a:avLst/>
            </a:prstGeom>
            <a:noFill/>
            <a:ln w="12700" algn="ctr">
              <a:noFill/>
              <a:miter lim="800000"/>
              <a:headEnd/>
              <a:tailEnd/>
            </a:ln>
          </p:spPr>
          <p:txBody>
            <a:bodyPr>
              <a:spAutoFit/>
            </a:bodyPr>
            <a:lstStyle/>
            <a:p>
              <a:r>
                <a:rPr lang="en-US" sz="1400"/>
                <a:t>C</a:t>
              </a:r>
            </a:p>
          </p:txBody>
        </p:sp>
        <p:sp>
          <p:nvSpPr>
            <p:cNvPr id="73755" name="Text Box 58"/>
            <p:cNvSpPr txBox="1">
              <a:spLocks noChangeArrowheads="1"/>
            </p:cNvSpPr>
            <p:nvPr/>
          </p:nvSpPr>
          <p:spPr bwMode="auto">
            <a:xfrm>
              <a:off x="1728" y="1824"/>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73756" name="Text Box 59"/>
            <p:cNvSpPr txBox="1">
              <a:spLocks noChangeArrowheads="1"/>
            </p:cNvSpPr>
            <p:nvPr/>
          </p:nvSpPr>
          <p:spPr bwMode="auto">
            <a:xfrm>
              <a:off x="1728" y="2016"/>
              <a:ext cx="288" cy="192"/>
            </a:xfrm>
            <a:prstGeom prst="rect">
              <a:avLst/>
            </a:prstGeom>
            <a:noFill/>
            <a:ln w="12700" algn="ctr">
              <a:noFill/>
              <a:miter lim="800000"/>
              <a:headEnd/>
              <a:tailEnd/>
            </a:ln>
          </p:spPr>
          <p:txBody>
            <a:bodyPr>
              <a:spAutoFit/>
            </a:bodyPr>
            <a:lstStyle/>
            <a:p>
              <a:r>
                <a:rPr lang="en-US" sz="1400">
                  <a:sym typeface="Symbol" pitchFamily="18" charset="2"/>
                </a:rPr>
                <a:t>7</a:t>
              </a:r>
            </a:p>
          </p:txBody>
        </p:sp>
        <p:sp>
          <p:nvSpPr>
            <p:cNvPr id="73757" name="Text Box 60"/>
            <p:cNvSpPr txBox="1">
              <a:spLocks noChangeArrowheads="1"/>
            </p:cNvSpPr>
            <p:nvPr/>
          </p:nvSpPr>
          <p:spPr bwMode="auto">
            <a:xfrm>
              <a:off x="1728" y="2208"/>
              <a:ext cx="288" cy="192"/>
            </a:xfrm>
            <a:prstGeom prst="rect">
              <a:avLst/>
            </a:prstGeom>
            <a:noFill/>
            <a:ln w="12700" algn="ctr">
              <a:noFill/>
              <a:miter lim="800000"/>
              <a:headEnd/>
              <a:tailEnd/>
            </a:ln>
          </p:spPr>
          <p:txBody>
            <a:bodyPr>
              <a:spAutoFit/>
            </a:bodyPr>
            <a:lstStyle/>
            <a:p>
              <a:r>
                <a:rPr lang="en-US" sz="1400">
                  <a:sym typeface="Symbol" pitchFamily="18" charset="2"/>
                </a:rPr>
                <a:t>3</a:t>
              </a:r>
            </a:p>
          </p:txBody>
        </p:sp>
        <p:sp>
          <p:nvSpPr>
            <p:cNvPr id="73758" name="Text Box 61"/>
            <p:cNvSpPr txBox="1">
              <a:spLocks noChangeArrowheads="1"/>
            </p:cNvSpPr>
            <p:nvPr/>
          </p:nvSpPr>
          <p:spPr bwMode="auto">
            <a:xfrm>
              <a:off x="1728" y="2400"/>
              <a:ext cx="288" cy="192"/>
            </a:xfrm>
            <a:prstGeom prst="rect">
              <a:avLst/>
            </a:prstGeom>
            <a:noFill/>
            <a:ln w="12700" algn="ctr">
              <a:noFill/>
              <a:miter lim="800000"/>
              <a:headEnd/>
              <a:tailEnd/>
            </a:ln>
          </p:spPr>
          <p:txBody>
            <a:bodyPr>
              <a:spAutoFit/>
            </a:bodyPr>
            <a:lstStyle/>
            <a:p>
              <a:r>
                <a:rPr lang="en-US" sz="1400">
                  <a:sym typeface="Symbol" pitchFamily="18" charset="2"/>
                </a:rPr>
                <a:t>10</a:t>
              </a:r>
            </a:p>
          </p:txBody>
        </p:sp>
        <p:grpSp>
          <p:nvGrpSpPr>
            <p:cNvPr id="73759" name="Group 62"/>
            <p:cNvGrpSpPr>
              <a:grpSpLocks/>
            </p:cNvGrpSpPr>
            <p:nvPr/>
          </p:nvGrpSpPr>
          <p:grpSpPr bwMode="auto">
            <a:xfrm>
              <a:off x="1152" y="1584"/>
              <a:ext cx="864" cy="1008"/>
              <a:chOff x="1152" y="1584"/>
              <a:chExt cx="864" cy="1008"/>
            </a:xfrm>
          </p:grpSpPr>
          <p:sp>
            <p:nvSpPr>
              <p:cNvPr id="73760" name="Line 63"/>
              <p:cNvSpPr>
                <a:spLocks noChangeShapeType="1"/>
              </p:cNvSpPr>
              <p:nvPr/>
            </p:nvSpPr>
            <p:spPr bwMode="auto">
              <a:xfrm>
                <a:off x="1440" y="1584"/>
                <a:ext cx="0" cy="1008"/>
              </a:xfrm>
              <a:prstGeom prst="line">
                <a:avLst/>
              </a:prstGeom>
              <a:noFill/>
              <a:ln w="12700">
                <a:solidFill>
                  <a:schemeClr val="tx1"/>
                </a:solidFill>
                <a:round/>
                <a:headEnd/>
                <a:tailEnd/>
              </a:ln>
            </p:spPr>
            <p:txBody>
              <a:bodyPr wrap="none" anchor="ctr">
                <a:spAutoFit/>
              </a:bodyPr>
              <a:lstStyle/>
              <a:p>
                <a:endParaRPr lang="vi-VN"/>
              </a:p>
            </p:txBody>
          </p:sp>
          <p:sp>
            <p:nvSpPr>
              <p:cNvPr id="73761" name="Line 64"/>
              <p:cNvSpPr>
                <a:spLocks noChangeShapeType="1"/>
              </p:cNvSpPr>
              <p:nvPr/>
            </p:nvSpPr>
            <p:spPr bwMode="auto">
              <a:xfrm>
                <a:off x="1152" y="1584"/>
                <a:ext cx="0" cy="1008"/>
              </a:xfrm>
              <a:prstGeom prst="line">
                <a:avLst/>
              </a:prstGeom>
              <a:noFill/>
              <a:ln w="12700">
                <a:solidFill>
                  <a:schemeClr val="tx1"/>
                </a:solidFill>
                <a:round/>
                <a:headEnd/>
                <a:tailEnd/>
              </a:ln>
            </p:spPr>
            <p:txBody>
              <a:bodyPr wrap="none" anchor="ctr">
                <a:spAutoFit/>
              </a:bodyPr>
              <a:lstStyle/>
              <a:p>
                <a:endParaRPr lang="vi-VN"/>
              </a:p>
            </p:txBody>
          </p:sp>
          <p:sp>
            <p:nvSpPr>
              <p:cNvPr id="73762" name="Line 65"/>
              <p:cNvSpPr>
                <a:spLocks noChangeShapeType="1"/>
              </p:cNvSpPr>
              <p:nvPr/>
            </p:nvSpPr>
            <p:spPr bwMode="auto">
              <a:xfrm>
                <a:off x="1728" y="1584"/>
                <a:ext cx="0" cy="1008"/>
              </a:xfrm>
              <a:prstGeom prst="line">
                <a:avLst/>
              </a:prstGeom>
              <a:noFill/>
              <a:ln w="12700">
                <a:solidFill>
                  <a:schemeClr val="tx1"/>
                </a:solidFill>
                <a:round/>
                <a:headEnd/>
                <a:tailEnd/>
              </a:ln>
            </p:spPr>
            <p:txBody>
              <a:bodyPr wrap="none" anchor="ctr">
                <a:spAutoFit/>
              </a:bodyPr>
              <a:lstStyle/>
              <a:p>
                <a:endParaRPr lang="vi-VN"/>
              </a:p>
            </p:txBody>
          </p:sp>
          <p:sp>
            <p:nvSpPr>
              <p:cNvPr id="73763" name="Line 66"/>
              <p:cNvSpPr>
                <a:spLocks noChangeShapeType="1"/>
              </p:cNvSpPr>
              <p:nvPr/>
            </p:nvSpPr>
            <p:spPr bwMode="auto">
              <a:xfrm>
                <a:off x="2016" y="1584"/>
                <a:ext cx="0" cy="1008"/>
              </a:xfrm>
              <a:prstGeom prst="line">
                <a:avLst/>
              </a:prstGeom>
              <a:noFill/>
              <a:ln w="12700">
                <a:solidFill>
                  <a:schemeClr val="tx1"/>
                </a:solidFill>
                <a:round/>
                <a:headEnd/>
                <a:tailEnd/>
              </a:ln>
            </p:spPr>
            <p:txBody>
              <a:bodyPr wrap="none" anchor="ctr">
                <a:spAutoFit/>
              </a:bodyPr>
              <a:lstStyle/>
              <a:p>
                <a:endParaRPr lang="vi-VN"/>
              </a:p>
            </p:txBody>
          </p:sp>
        </p:grpSp>
      </p:grpSp>
      <p:sp>
        <p:nvSpPr>
          <p:cNvPr id="73736" name="Text Box 67"/>
          <p:cNvSpPr txBox="1">
            <a:spLocks noChangeArrowheads="1"/>
          </p:cNvSpPr>
          <p:nvPr/>
        </p:nvSpPr>
        <p:spPr bwMode="auto">
          <a:xfrm>
            <a:off x="4343400" y="3429000"/>
            <a:ext cx="4495800" cy="830997"/>
          </a:xfrm>
          <a:prstGeom prst="rect">
            <a:avLst/>
          </a:prstGeom>
          <a:noFill/>
          <a:ln w="12700" algn="ctr">
            <a:noFill/>
            <a:miter lim="800000"/>
            <a:headEnd/>
            <a:tailEnd/>
          </a:ln>
        </p:spPr>
        <p:txBody>
          <a:bodyPr wrap="square">
            <a:spAutoFit/>
          </a:bodyPr>
          <a:lstStyle/>
          <a:p>
            <a:pPr algn="l"/>
            <a:r>
              <a:rPr lang="en-US" sz="2400" b="1" dirty="0">
                <a:solidFill>
                  <a:srgbClr val="000000"/>
                </a:solidFill>
                <a:latin typeface="Script MT Bold" pitchFamily="66" charset="0"/>
                <a:sym typeface="Symbol" pitchFamily="18" charset="2"/>
              </a:rPr>
              <a:t>S2 =</a:t>
            </a:r>
            <a:r>
              <a:rPr lang="en-US" sz="2400" dirty="0">
                <a:sym typeface="Symbol" pitchFamily="18" charset="2"/>
              </a:rPr>
              <a:t>  </a:t>
            </a:r>
            <a:r>
              <a:rPr lang="en-US" sz="2400" baseline="-25000" dirty="0">
                <a:sym typeface="Symbol" pitchFamily="18" charset="2"/>
              </a:rPr>
              <a:t>(A, Sum_C) (A</a:t>
            </a:r>
            <a:r>
              <a:rPr lang="en-US" sz="4800" b="1" dirty="0">
                <a:solidFill>
                  <a:srgbClr val="000000"/>
                </a:solidFill>
                <a:latin typeface=".VnLinusH" panose="020B7200000000000000" pitchFamily="34" charset="0"/>
                <a:sym typeface="Symbol" pitchFamily="18" charset="2"/>
              </a:rPr>
              <a:t>F</a:t>
            </a:r>
            <a:r>
              <a:rPr lang="en-US" sz="2200" baseline="-25000" dirty="0"/>
              <a:t>SUM(C)</a:t>
            </a:r>
            <a:r>
              <a:rPr lang="en-US" sz="2200" dirty="0"/>
              <a:t>(R) </a:t>
            </a:r>
            <a:r>
              <a:rPr lang="en-US" sz="1400" dirty="0"/>
              <a:t>)</a:t>
            </a:r>
            <a:endParaRPr lang="en-US" sz="2200" dirty="0"/>
          </a:p>
        </p:txBody>
      </p:sp>
      <p:grpSp>
        <p:nvGrpSpPr>
          <p:cNvPr id="5" name="Group 68"/>
          <p:cNvGrpSpPr>
            <a:grpSpLocks/>
          </p:cNvGrpSpPr>
          <p:nvPr/>
        </p:nvGrpSpPr>
        <p:grpSpPr bwMode="auto">
          <a:xfrm>
            <a:off x="1981200" y="2895600"/>
            <a:ext cx="1752600" cy="304800"/>
            <a:chOff x="1008" y="2208"/>
            <a:chExt cx="1104" cy="192"/>
          </a:xfrm>
        </p:grpSpPr>
        <p:sp>
          <p:nvSpPr>
            <p:cNvPr id="73738" name="Line 69"/>
            <p:cNvSpPr>
              <a:spLocks noChangeShapeType="1"/>
            </p:cNvSpPr>
            <p:nvPr/>
          </p:nvSpPr>
          <p:spPr bwMode="auto">
            <a:xfrm>
              <a:off x="1008" y="2208"/>
              <a:ext cx="1104" cy="0"/>
            </a:xfrm>
            <a:prstGeom prst="line">
              <a:avLst/>
            </a:prstGeom>
            <a:noFill/>
            <a:ln w="12700">
              <a:solidFill>
                <a:schemeClr val="tx1"/>
              </a:solidFill>
              <a:prstDash val="dash"/>
              <a:round/>
              <a:headEnd/>
              <a:tailEnd/>
            </a:ln>
          </p:spPr>
          <p:txBody>
            <a:bodyPr wrap="none" anchor="ctr">
              <a:spAutoFit/>
            </a:bodyPr>
            <a:lstStyle/>
            <a:p>
              <a:endParaRPr lang="vi-VN"/>
            </a:p>
          </p:txBody>
        </p:sp>
        <p:sp>
          <p:nvSpPr>
            <p:cNvPr id="73739" name="Line 70"/>
            <p:cNvSpPr>
              <a:spLocks noChangeShapeType="1"/>
            </p:cNvSpPr>
            <p:nvPr/>
          </p:nvSpPr>
          <p:spPr bwMode="auto">
            <a:xfrm>
              <a:off x="1008" y="2400"/>
              <a:ext cx="1104" cy="0"/>
            </a:xfrm>
            <a:prstGeom prst="line">
              <a:avLst/>
            </a:prstGeom>
            <a:noFill/>
            <a:ln w="12700">
              <a:solidFill>
                <a:schemeClr val="tx1"/>
              </a:solidFill>
              <a:prstDash val="dash"/>
              <a:round/>
              <a:headEnd/>
              <a:tailEnd/>
            </a:ln>
          </p:spPr>
          <p:txBody>
            <a:bodyPr wrap="none" anchor="ctr">
              <a:spAutoFit/>
            </a:bodyPr>
            <a:lstStyle/>
            <a:p>
              <a:endParaRPr lang="vi-VN"/>
            </a:p>
          </p:txBody>
        </p:sp>
      </p:grpSp>
      <p:sp>
        <p:nvSpPr>
          <p:cNvPr id="39" name="Footer Placeholder 38"/>
          <p:cNvSpPr>
            <a:spLocks noGrp="1"/>
          </p:cNvSpPr>
          <p:nvPr>
            <p:ph type="ftr" sz="quarter" idx="11"/>
          </p:nvPr>
        </p:nvSpPr>
        <p:spPr/>
        <p:txBody>
          <a:bodyPr/>
          <a:lstStyle/>
          <a:p>
            <a:pPr>
              <a:defRPr/>
            </a:pPr>
            <a:r>
              <a:rPr lang="en-US" altLang="en-US"/>
              <a:t>Khoa CNTT</a:t>
            </a:r>
          </a:p>
        </p:txBody>
      </p:sp>
      <p:grpSp>
        <p:nvGrpSpPr>
          <p:cNvPr id="40" name="Group 86"/>
          <p:cNvGrpSpPr/>
          <p:nvPr/>
        </p:nvGrpSpPr>
        <p:grpSpPr>
          <a:xfrm>
            <a:off x="0" y="152400"/>
            <a:ext cx="9144000" cy="533399"/>
            <a:chOff x="0" y="152400"/>
            <a:chExt cx="9144000" cy="533399"/>
          </a:xfrm>
        </p:grpSpPr>
        <p:pic>
          <p:nvPicPr>
            <p:cNvPr id="41"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42" name="TextBox 41"/>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43" name="TextBox 42"/>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graphicFrame>
        <p:nvGraphicFramePr>
          <p:cNvPr id="44" name="Table 43"/>
          <p:cNvGraphicFramePr>
            <a:graphicFrameLocks noGrp="1"/>
          </p:cNvGraphicFramePr>
          <p:nvPr/>
        </p:nvGraphicFramePr>
        <p:xfrm>
          <a:off x="5334000" y="2438400"/>
          <a:ext cx="1828800" cy="7416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r>
                        <a:rPr lang="en-US"/>
                        <a:t>S1</a:t>
                      </a:r>
                      <a:endParaRPr lang="vi-VN"/>
                    </a:p>
                  </a:txBody>
                  <a:tcPr/>
                </a:tc>
                <a:tc>
                  <a:txBody>
                    <a:bodyPr/>
                    <a:lstStyle/>
                    <a:p>
                      <a:r>
                        <a:rPr lang="en-US"/>
                        <a:t>Sum_c</a:t>
                      </a:r>
                      <a:endParaRPr lang="vi-VN"/>
                    </a:p>
                  </a:txBody>
                  <a:tcPr/>
                </a:tc>
                <a:extLst>
                  <a:ext uri="{0D108BD9-81ED-4DB2-BD59-A6C34878D82A}">
                    <a16:rowId xmlns:a16="http://schemas.microsoft.com/office/drawing/2014/main" val="10000"/>
                  </a:ext>
                </a:extLst>
              </a:tr>
              <a:tr h="370840">
                <a:tc>
                  <a:txBody>
                    <a:bodyPr/>
                    <a:lstStyle/>
                    <a:p>
                      <a:endParaRPr lang="vi-VN"/>
                    </a:p>
                  </a:txBody>
                  <a:tcPr>
                    <a:noFill/>
                  </a:tcPr>
                </a:tc>
                <a:tc>
                  <a:txBody>
                    <a:bodyPr/>
                    <a:lstStyle/>
                    <a:p>
                      <a:r>
                        <a:rPr lang="en-US"/>
                        <a:t>27</a:t>
                      </a:r>
                      <a:endParaRPr lang="vi-VN"/>
                    </a:p>
                  </a:txBody>
                  <a:tcPr/>
                </a:tc>
                <a:extLst>
                  <a:ext uri="{0D108BD9-81ED-4DB2-BD59-A6C34878D82A}">
                    <a16:rowId xmlns:a16="http://schemas.microsoft.com/office/drawing/2014/main" val="10001"/>
                  </a:ext>
                </a:extLst>
              </a:tr>
            </a:tbl>
          </a:graphicData>
        </a:graphic>
      </p:graphicFrame>
      <p:graphicFrame>
        <p:nvGraphicFramePr>
          <p:cNvPr id="45" name="Table 44"/>
          <p:cNvGraphicFramePr>
            <a:graphicFrameLocks noGrp="1"/>
          </p:cNvGraphicFramePr>
          <p:nvPr/>
        </p:nvGraphicFramePr>
        <p:xfrm>
          <a:off x="5334000" y="4343400"/>
          <a:ext cx="3048000" cy="1752600"/>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r>
                        <a:rPr lang="en-US"/>
                        <a:t>S2</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A</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t>Sum_c</a:t>
                      </a:r>
                      <a:endParaRPr lang="vi-VN"/>
                    </a:p>
                    <a:p>
                      <a:pPr algn="ct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rowSpan="3">
                  <a:txBody>
                    <a:bodyPr/>
                    <a:lstStyle/>
                    <a:p>
                      <a:endParaRPr lang="vi-VN"/>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14</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vMerge="1">
                  <a:txBody>
                    <a:bodyPr/>
                    <a:lstStyle/>
                    <a:p>
                      <a:endParaRPr lang="vi-VN"/>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sym typeface="Symbol" pitchFamily="18"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vMerge="1">
                  <a:txBody>
                    <a:bodyPr/>
                    <a:lstStyle/>
                    <a:p>
                      <a:endParaRPr lang="vi-VN"/>
                    </a:p>
                  </a:txBody>
                  <a:tcPr>
                    <a:lnR w="12700" cap="flat" cmpd="sng" algn="ctr">
                      <a:solidFill>
                        <a:schemeClr val="tx1"/>
                      </a:solidFill>
                      <a:prstDash val="solid"/>
                      <a:round/>
                      <a:headEnd type="none" w="med" len="med"/>
                      <a:tailEnd type="none" w="med" len="med"/>
                    </a:lnR>
                  </a:tcPr>
                </a:tc>
                <a:tc>
                  <a:txBody>
                    <a:bodyPr/>
                    <a:lstStyle/>
                    <a:p>
                      <a:pPr algn="ctr"/>
                      <a:r>
                        <a:rPr lang="en-US" sz="1800">
                          <a:sym typeface="Symbol" pitchFamily="18" charset="2"/>
                        </a:rPr>
                        <a:t></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10</a:t>
                      </a:r>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box(in)">
                                      <p:cBhvr>
                                        <p:cTn id="7" dur="500"/>
                                        <p:tgtEl>
                                          <p:spTgt spid="737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ox(i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box(in)">
                                      <p:cBhvr>
                                        <p:cTn id="17" dur="500"/>
                                        <p:tgtEl>
                                          <p:spTgt spid="73736"/>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box(in)">
                                      <p:cBhvr>
                                        <p:cTn id="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P spid="7373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609600"/>
            <a:ext cx="8534400" cy="620712"/>
          </a:xfrm>
        </p:spPr>
        <p:txBody>
          <a:bodyPr/>
          <a:lstStyle/>
          <a:p>
            <a:r>
              <a:rPr lang="en-US" sz="2400" b="1"/>
              <a:t>Ví dụ 18</a:t>
            </a:r>
          </a:p>
        </p:txBody>
      </p:sp>
      <p:sp>
        <p:nvSpPr>
          <p:cNvPr id="74755" name="Rectangle 3"/>
          <p:cNvSpPr>
            <a:spLocks noGrp="1" noChangeArrowheads="1"/>
          </p:cNvSpPr>
          <p:nvPr>
            <p:ph idx="1"/>
          </p:nvPr>
        </p:nvSpPr>
        <p:spPr>
          <a:xfrm>
            <a:off x="304800" y="1295400"/>
            <a:ext cx="8534400" cy="4835525"/>
          </a:xfrm>
        </p:spPr>
        <p:txBody>
          <a:bodyPr/>
          <a:lstStyle/>
          <a:p>
            <a:r>
              <a:rPr lang="en-US"/>
              <a:t>Tính số lượng nhân viên và lương trung bình của cả công ty</a:t>
            </a:r>
          </a:p>
        </p:txBody>
      </p:sp>
      <p:sp>
        <p:nvSpPr>
          <p:cNvPr id="5" name="Date Placeholder 3"/>
          <p:cNvSpPr>
            <a:spLocks noGrp="1"/>
          </p:cNvSpPr>
          <p:nvPr>
            <p:ph type="dt" sz="quarter" idx="10"/>
          </p:nvPr>
        </p:nvSpPr>
        <p:spPr/>
        <p:txBody>
          <a:bodyPr/>
          <a:lstStyle/>
          <a:p>
            <a:pPr>
              <a:defRPr/>
            </a:pPr>
            <a:fld id="{78DF95FF-3F46-4AA7-A9CF-3DD16AE004B0}"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3A1FCEC9-FCD9-4D3B-BB22-24A7F8982FB4}" type="slidenum">
              <a:rPr lang="en-US" altLang="en-US"/>
              <a:pPr>
                <a:defRPr/>
              </a:pPr>
              <a:t>95</a:t>
            </a:fld>
            <a:endParaRPr lang="en-US" altLang="en-US"/>
          </a:p>
        </p:txBody>
      </p:sp>
      <p:sp>
        <p:nvSpPr>
          <p:cNvPr id="525316" name="Text Box 4"/>
          <p:cNvSpPr txBox="1">
            <a:spLocks noChangeArrowheads="1"/>
          </p:cNvSpPr>
          <p:nvPr/>
        </p:nvSpPr>
        <p:spPr bwMode="auto">
          <a:xfrm>
            <a:off x="838200" y="2590800"/>
            <a:ext cx="6858000" cy="830997"/>
          </a:xfrm>
          <a:prstGeom prst="rect">
            <a:avLst/>
          </a:prstGeom>
          <a:noFill/>
          <a:ln w="12700" algn="ctr">
            <a:noFill/>
            <a:miter lim="800000"/>
            <a:headEnd/>
            <a:tailEnd/>
          </a:ln>
        </p:spPr>
        <p:txBody>
          <a:bodyPr wrap="square">
            <a:spAutoFit/>
          </a:bodyPr>
          <a:lstStyle/>
          <a:p>
            <a:pPr algn="l"/>
            <a:r>
              <a:rPr lang="en-US" sz="4800" b="1" dirty="0">
                <a:solidFill>
                  <a:srgbClr val="000000"/>
                </a:solidFill>
                <a:latin typeface=".VnLinusH" panose="020B7200000000000000" pitchFamily="34" charset="0"/>
                <a:sym typeface="Symbol" pitchFamily="18" charset="2"/>
              </a:rPr>
              <a:t>F</a:t>
            </a:r>
            <a:r>
              <a:rPr lang="en-US" sz="4800" b="1" dirty="0">
                <a:solidFill>
                  <a:srgbClr val="FF3300"/>
                </a:solidFill>
                <a:latin typeface="Script MT Bold" pitchFamily="66" charset="0"/>
                <a:sym typeface="Symbol" pitchFamily="18" charset="2"/>
              </a:rPr>
              <a:t> </a:t>
            </a:r>
            <a:r>
              <a:rPr lang="en-US" sz="2800" baseline="-25000" dirty="0">
                <a:solidFill>
                  <a:srgbClr val="FF3300"/>
                </a:solidFill>
              </a:rPr>
              <a:t>COUNT(*), AVG(LUONG)</a:t>
            </a:r>
            <a:r>
              <a:rPr lang="en-US" sz="2000" dirty="0">
                <a:solidFill>
                  <a:srgbClr val="FF3300"/>
                </a:solidFill>
              </a:rPr>
              <a:t>(NHANVIEN)</a:t>
            </a:r>
            <a:endParaRPr lang="en-US" sz="2800" dirty="0">
              <a:solidFill>
                <a:srgbClr val="FF3300"/>
              </a:solidFill>
            </a:endParaRP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6"/>
                                        </p:tgtEl>
                                        <p:attrNameLst>
                                          <p:attrName>style.visibility</p:attrName>
                                        </p:attrNameLst>
                                      </p:cBhvr>
                                      <p:to>
                                        <p:strVal val="visible"/>
                                      </p:to>
                                    </p:set>
                                    <p:animEffect transition="in" filter="blinds(horizontal)">
                                      <p:cBhvr>
                                        <p:cTn id="7" dur="500"/>
                                        <p:tgtEl>
                                          <p:spTgt spid="525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85800"/>
            <a:ext cx="8534400" cy="620712"/>
          </a:xfrm>
        </p:spPr>
        <p:txBody>
          <a:bodyPr/>
          <a:lstStyle/>
          <a:p>
            <a:r>
              <a:rPr lang="en-US" sz="2800"/>
              <a:t>Ví dụ 19</a:t>
            </a:r>
          </a:p>
        </p:txBody>
      </p:sp>
      <p:sp>
        <p:nvSpPr>
          <p:cNvPr id="75779" name="Rectangle 3"/>
          <p:cNvSpPr>
            <a:spLocks noGrp="1" noChangeArrowheads="1"/>
          </p:cNvSpPr>
          <p:nvPr>
            <p:ph idx="1"/>
          </p:nvPr>
        </p:nvSpPr>
        <p:spPr>
          <a:xfrm>
            <a:off x="304800" y="1295401"/>
            <a:ext cx="8534400" cy="2209799"/>
          </a:xfrm>
        </p:spPr>
        <p:txBody>
          <a:bodyPr/>
          <a:lstStyle/>
          <a:p>
            <a:r>
              <a:rPr lang="en-US"/>
              <a:t>Tính số lượng nhân viên và lương trung bình của từng phòng ban</a:t>
            </a:r>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96</a:t>
            </a:fld>
            <a:endParaRPr lang="en-US" altLang="en-US"/>
          </a:p>
        </p:txBody>
      </p:sp>
      <p:sp>
        <p:nvSpPr>
          <p:cNvPr id="523301" name="Text Box 37"/>
          <p:cNvSpPr txBox="1">
            <a:spLocks noChangeArrowheads="1"/>
          </p:cNvSpPr>
          <p:nvPr/>
        </p:nvSpPr>
        <p:spPr bwMode="auto">
          <a:xfrm>
            <a:off x="609600" y="2590800"/>
            <a:ext cx="6858000" cy="830997"/>
          </a:xfrm>
          <a:prstGeom prst="rect">
            <a:avLst/>
          </a:prstGeom>
          <a:noFill/>
          <a:ln w="12700" algn="ctr">
            <a:noFill/>
            <a:miter lim="800000"/>
            <a:headEnd/>
            <a:tailEnd/>
          </a:ln>
        </p:spPr>
        <p:txBody>
          <a:bodyPr wrap="square">
            <a:spAutoFit/>
          </a:bodyPr>
          <a:lstStyle/>
          <a:p>
            <a:pPr algn="l"/>
            <a:r>
              <a:rPr lang="en-US" sz="3200" baseline="-25000" dirty="0">
                <a:solidFill>
                  <a:srgbClr val="FF3300"/>
                </a:solidFill>
                <a:sym typeface="Symbol" pitchFamily="18" charset="2"/>
              </a:rPr>
              <a:t>MAPHG</a:t>
            </a:r>
            <a:r>
              <a:rPr lang="en-US" sz="4800" b="1" dirty="0">
                <a:solidFill>
                  <a:srgbClr val="000000"/>
                </a:solidFill>
                <a:latin typeface=".VnLinusH" panose="020B7200000000000000" pitchFamily="34" charset="0"/>
                <a:sym typeface="Symbol" pitchFamily="18" charset="2"/>
              </a:rPr>
              <a:t>F</a:t>
            </a:r>
            <a:r>
              <a:rPr lang="en-US" sz="4000" b="1" dirty="0">
                <a:latin typeface="Script MT Bold" pitchFamily="66" charset="0"/>
              </a:rPr>
              <a:t> </a:t>
            </a:r>
            <a:r>
              <a:rPr lang="en-US" sz="2800" baseline="-25000" dirty="0">
                <a:solidFill>
                  <a:srgbClr val="FF3300"/>
                </a:solidFill>
              </a:rPr>
              <a:t>COUNT(*), AVG(LUONG)</a:t>
            </a:r>
            <a:r>
              <a:rPr lang="en-US" sz="2800" dirty="0">
                <a:solidFill>
                  <a:srgbClr val="FF3300"/>
                </a:solidFill>
              </a:rPr>
              <a:t>(NHANVIEN)</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9"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Rectangle 3"/>
          <p:cNvSpPr txBox="1">
            <a:spLocks noChangeArrowheads="1"/>
          </p:cNvSpPr>
          <p:nvPr/>
        </p:nvSpPr>
        <p:spPr bwMode="auto">
          <a:xfrm>
            <a:off x="228600" y="3962400"/>
            <a:ext cx="85344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r>
              <a:rPr lang="en-US" sz="2600">
                <a:latin typeface="+mn-lt"/>
              </a:rPr>
              <a:t>Đếm số học sinh theo môn và điểm TB, LN,NN trong</a:t>
            </a:r>
          </a:p>
          <a:p>
            <a:pPr marL="273050" indent="-273050" algn="l">
              <a:spcBef>
                <a:spcPct val="20000"/>
              </a:spcBef>
              <a:buClr>
                <a:srgbClr val="0BD0D9"/>
              </a:buClr>
              <a:buSzPct val="95000"/>
            </a:pPr>
            <a:r>
              <a:rPr lang="en-US" sz="2800"/>
              <a:t>  </a:t>
            </a:r>
            <a:r>
              <a:rPr lang="en-US" sz="2400"/>
              <a:t>SV_DIEM(Masv, Mamon, Diem)</a:t>
            </a:r>
            <a:endParaRPr lang="vi-VN" sz="2800"/>
          </a:p>
          <a:p>
            <a:pPr marL="273050" marR="0" lvl="0" indent="-273050" algn="l" defTabSz="914400" rtl="0" eaLnBrk="1" fontAlgn="base" latinLnBrk="0" hangingPunct="1">
              <a:lnSpc>
                <a:spcPct val="100000"/>
              </a:lnSpc>
              <a:spcBef>
                <a:spcPct val="20000"/>
              </a:spcBef>
              <a:spcAft>
                <a:spcPct val="0"/>
              </a:spcAft>
              <a:buClr>
                <a:srgbClr val="0BD0D9"/>
              </a:buClr>
              <a:buSzPct val="95000"/>
              <a:buFont typeface="Wingdings 2" pitchFamily="18" charset="2"/>
              <a:buChar char=""/>
              <a:tabLst/>
              <a:defRPr/>
            </a:pP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14" name="Text Box 37"/>
          <p:cNvSpPr txBox="1">
            <a:spLocks noChangeArrowheads="1"/>
          </p:cNvSpPr>
          <p:nvPr/>
        </p:nvSpPr>
        <p:spPr bwMode="auto">
          <a:xfrm>
            <a:off x="685800" y="5029200"/>
            <a:ext cx="8001000" cy="830997"/>
          </a:xfrm>
          <a:prstGeom prst="rect">
            <a:avLst/>
          </a:prstGeom>
          <a:noFill/>
          <a:ln w="12700" algn="ctr">
            <a:noFill/>
            <a:miter lim="800000"/>
            <a:headEnd/>
            <a:tailEnd/>
          </a:ln>
        </p:spPr>
        <p:txBody>
          <a:bodyPr wrap="square">
            <a:spAutoFit/>
          </a:bodyPr>
          <a:lstStyle/>
          <a:p>
            <a:pPr algn="l"/>
            <a:r>
              <a:rPr lang="en-US" sz="2000" dirty="0">
                <a:solidFill>
                  <a:srgbClr val="FF3300"/>
                </a:solidFill>
                <a:latin typeface="Times New Roman" pitchFamily="18" charset="0"/>
                <a:cs typeface="Times New Roman" pitchFamily="18" charset="0"/>
                <a:sym typeface="Symbol" pitchFamily="18" charset="2"/>
              </a:rPr>
              <a:t>Mamon</a:t>
            </a:r>
            <a:r>
              <a:rPr lang="en-US" sz="4800" b="1" dirty="0">
                <a:solidFill>
                  <a:srgbClr val="000000"/>
                </a:solidFill>
                <a:latin typeface=".VnLinusH" panose="020B7200000000000000" pitchFamily="34" charset="0"/>
                <a:sym typeface="Symbol" pitchFamily="18" charset="2"/>
              </a:rPr>
              <a:t>F</a:t>
            </a:r>
            <a:r>
              <a:rPr lang="en-US" sz="4000" b="1" dirty="0">
                <a:latin typeface="Script MT Bold" pitchFamily="66" charset="0"/>
              </a:rPr>
              <a:t> </a:t>
            </a:r>
            <a:r>
              <a:rPr lang="en-US" sz="2800" baseline="-25000" dirty="0">
                <a:solidFill>
                  <a:srgbClr val="FF3300"/>
                </a:solidFill>
              </a:rPr>
              <a:t>COUNT(*), AVG(Diem),Max(Diem),Min(Diem</a:t>
            </a:r>
            <a:r>
              <a:rPr lang="en-US" sz="2000" baseline="-25000" dirty="0">
                <a:solidFill>
                  <a:srgbClr val="FF3300"/>
                </a:solidFill>
              </a:rPr>
              <a:t>)</a:t>
            </a:r>
            <a:r>
              <a:rPr lang="en-US" sz="2000" dirty="0">
                <a:solidFill>
                  <a:srgbClr val="FF3300"/>
                </a:solidFill>
              </a:rPr>
              <a:t>(SV_DIEM)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box(in)">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ox(in)">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85800"/>
            <a:ext cx="8534400" cy="620712"/>
          </a:xfrm>
        </p:spPr>
        <p:txBody>
          <a:bodyPr/>
          <a:lstStyle/>
          <a:p>
            <a:r>
              <a:rPr lang="en-US" sz="2800"/>
              <a:t>Ví dụ 20</a:t>
            </a:r>
          </a:p>
        </p:txBody>
      </p:sp>
      <p:sp>
        <p:nvSpPr>
          <p:cNvPr id="75779" name="Rectangle 3"/>
          <p:cNvSpPr>
            <a:spLocks noGrp="1" noChangeArrowheads="1"/>
          </p:cNvSpPr>
          <p:nvPr>
            <p:ph idx="1"/>
          </p:nvPr>
        </p:nvSpPr>
        <p:spPr>
          <a:xfrm>
            <a:off x="304800" y="1295400"/>
            <a:ext cx="8534400" cy="4835525"/>
          </a:xfrm>
        </p:spPr>
        <p:txBody>
          <a:bodyPr/>
          <a:lstStyle/>
          <a:p>
            <a:r>
              <a:rPr lang="en-US" dirty="0"/>
              <a:t>Đưa ra danh sách nhân viên có lương cao nhất công ty</a:t>
            </a:r>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97</a:t>
            </a:fld>
            <a:endParaRPr lang="en-US" altLang="en-US"/>
          </a:p>
        </p:txBody>
      </p:sp>
      <p:sp>
        <p:nvSpPr>
          <p:cNvPr id="523301" name="Text Box 37"/>
          <p:cNvSpPr txBox="1">
            <a:spLocks noChangeArrowheads="1"/>
          </p:cNvSpPr>
          <p:nvPr/>
        </p:nvSpPr>
        <p:spPr bwMode="auto">
          <a:xfrm>
            <a:off x="533400" y="1905000"/>
            <a:ext cx="6858000" cy="830997"/>
          </a:xfrm>
          <a:prstGeom prst="rect">
            <a:avLst/>
          </a:prstGeom>
          <a:noFill/>
          <a:ln w="12700" algn="ctr">
            <a:noFill/>
            <a:miter lim="800000"/>
            <a:headEnd/>
            <a:tailEnd/>
          </a:ln>
        </p:spPr>
        <p:txBody>
          <a:bodyPr wrap="square">
            <a:spAutoFit/>
          </a:bodyPr>
          <a:lstStyle/>
          <a:p>
            <a:pPr algn="l"/>
            <a:r>
              <a:rPr lang="en-US" sz="3200" b="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R1</a:t>
            </a:r>
            <a:r>
              <a:rPr lang="en-US" sz="3200" b="1" dirty="0">
                <a:latin typeface="Times New Roman" pitchFamily="18" charset="0"/>
                <a:cs typeface="Times New Roman" pitchFamily="18" charset="0"/>
                <a:sym typeface="Symbol" pitchFamily="18" charset="2"/>
              </a:rPr>
              <a:t> = </a:t>
            </a:r>
            <a:r>
              <a:rPr lang="en-US" sz="4000" dirty="0">
                <a:sym typeface="Symbol" pitchFamily="18" charset="2"/>
              </a:rPr>
              <a:t></a:t>
            </a:r>
            <a:r>
              <a:rPr lang="en-US" sz="2800" baseline="-25000" dirty="0">
                <a:sym typeface="Symbol" pitchFamily="18" charset="2"/>
              </a:rPr>
              <a:t>(Luong)</a:t>
            </a:r>
            <a:r>
              <a:rPr lang="en-US" sz="4000" dirty="0">
                <a:sym typeface="Symbol" pitchFamily="18" charset="2"/>
              </a:rPr>
              <a:t> (</a:t>
            </a:r>
            <a:r>
              <a:rPr lang="en-US" sz="4800" b="1" dirty="0">
                <a:solidFill>
                  <a:srgbClr val="000000"/>
                </a:solidFill>
                <a:latin typeface=".VnLinusH" panose="020B7200000000000000" pitchFamily="34" charset="0"/>
                <a:sym typeface="Symbol" pitchFamily="18" charset="2"/>
              </a:rPr>
              <a:t>F</a:t>
            </a:r>
            <a:r>
              <a:rPr lang="en-US" sz="4000" b="1" dirty="0">
                <a:latin typeface="Script MT Bold" pitchFamily="66" charset="0"/>
              </a:rPr>
              <a:t> </a:t>
            </a:r>
            <a:r>
              <a:rPr lang="en-US" sz="2800" baseline="-25000" dirty="0"/>
              <a:t>Max(LUONG)</a:t>
            </a:r>
            <a:r>
              <a:rPr lang="en-US" sz="2800" dirty="0"/>
              <a:t>(NHANVIEN)</a:t>
            </a:r>
            <a:r>
              <a:rPr lang="en-US" sz="4400" dirty="0"/>
              <a:t>)</a:t>
            </a:r>
            <a:endParaRPr lang="en-US" sz="2800" dirty="0"/>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 Box 37"/>
          <p:cNvSpPr txBox="1">
            <a:spLocks noChangeArrowheads="1"/>
          </p:cNvSpPr>
          <p:nvPr/>
        </p:nvSpPr>
        <p:spPr bwMode="auto">
          <a:xfrm>
            <a:off x="533400" y="3048000"/>
            <a:ext cx="6858000" cy="523220"/>
          </a:xfrm>
          <a:prstGeom prst="rect">
            <a:avLst/>
          </a:prstGeom>
          <a:noFill/>
          <a:ln w="12700" algn="ctr">
            <a:noFill/>
            <a:miter lim="800000"/>
            <a:headEnd/>
            <a:tailEnd/>
          </a:ln>
        </p:spPr>
        <p:txBody>
          <a:bodyPr wrap="square">
            <a:spAutoFit/>
          </a:bodyPr>
          <a:lstStyle/>
          <a:p>
            <a:pPr algn="l"/>
            <a:r>
              <a:rPr lang="en-US" sz="2800"/>
              <a:t> KQ=R1*NHANVIEN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914400"/>
            <a:ext cx="8534400" cy="838200"/>
          </a:xfrm>
        </p:spPr>
        <p:txBody>
          <a:bodyPr/>
          <a:lstStyle/>
          <a:p>
            <a:r>
              <a:rPr lang="en-US" sz="2800" i="1" dirty="0" err="1"/>
              <a:t>Ví</a:t>
            </a:r>
            <a:r>
              <a:rPr lang="en-US" sz="2800" i="1" dirty="0"/>
              <a:t> </a:t>
            </a:r>
            <a:r>
              <a:rPr lang="en-US" sz="2800" i="1" dirty="0" err="1"/>
              <a:t>dụ</a:t>
            </a:r>
            <a:r>
              <a:rPr lang="en-US" sz="2800" i="1" dirty="0"/>
              <a:t> (</a:t>
            </a:r>
            <a:r>
              <a:rPr lang="en-US" sz="2800" i="1" dirty="0" err="1"/>
              <a:t>bài</a:t>
            </a:r>
            <a:r>
              <a:rPr lang="en-US" sz="2800" i="1" dirty="0"/>
              <a:t> </a:t>
            </a:r>
            <a:r>
              <a:rPr lang="en-US" sz="2800" i="1" dirty="0" err="1"/>
              <a:t>tập</a:t>
            </a:r>
            <a:r>
              <a:rPr lang="en-US" sz="2800" i="1" dirty="0"/>
              <a:t>): </a:t>
            </a:r>
            <a:r>
              <a:rPr lang="en-US" sz="2800" dirty="0" err="1"/>
              <a:t>Hãy</a:t>
            </a:r>
            <a:r>
              <a:rPr lang="en-US" sz="2800" dirty="0"/>
              <a:t> </a:t>
            </a:r>
            <a:r>
              <a:rPr lang="en-US" sz="2800" dirty="0" err="1"/>
              <a:t>dưa</a:t>
            </a:r>
            <a:r>
              <a:rPr lang="en-US" sz="2800" dirty="0"/>
              <a:t> ra </a:t>
            </a:r>
            <a:r>
              <a:rPr lang="en-US" sz="2800" dirty="0" err="1"/>
              <a:t>danh</a:t>
            </a:r>
            <a:r>
              <a:rPr lang="en-US" sz="2800" dirty="0"/>
              <a:t> </a:t>
            </a:r>
            <a:r>
              <a:rPr lang="en-US" sz="2800" dirty="0" err="1"/>
              <a:t>sách</a:t>
            </a:r>
            <a:r>
              <a:rPr lang="en-US" sz="2800" dirty="0"/>
              <a:t> </a:t>
            </a:r>
            <a:r>
              <a:rPr lang="en-US" sz="2800" dirty="0" err="1"/>
              <a:t>sinh</a:t>
            </a:r>
            <a:r>
              <a:rPr lang="en-US" sz="2800" dirty="0"/>
              <a:t> </a:t>
            </a:r>
            <a:r>
              <a:rPr lang="en-US" sz="2800" dirty="0" err="1"/>
              <a:t>viên</a:t>
            </a:r>
            <a:r>
              <a:rPr lang="en-US" sz="2800" dirty="0"/>
              <a:t> (</a:t>
            </a:r>
            <a:r>
              <a:rPr lang="en-US" sz="2800" dirty="0" err="1"/>
              <a:t>masv</a:t>
            </a:r>
            <a:r>
              <a:rPr lang="en-US" sz="2800" dirty="0"/>
              <a:t>, </a:t>
            </a:r>
            <a:r>
              <a:rPr lang="en-US" sz="2800" dirty="0" err="1"/>
              <a:t>hoten</a:t>
            </a:r>
            <a:r>
              <a:rPr lang="en-US" sz="2800" dirty="0"/>
              <a:t>, </a:t>
            </a:r>
            <a:r>
              <a:rPr lang="en-US" sz="2800" dirty="0" err="1"/>
              <a:t>Tenmh,diem</a:t>
            </a:r>
            <a:r>
              <a:rPr lang="en-US" sz="2800" dirty="0"/>
              <a:t>) </a:t>
            </a:r>
            <a:r>
              <a:rPr lang="en-US" sz="2800" dirty="0" err="1"/>
              <a:t>có</a:t>
            </a:r>
            <a:r>
              <a:rPr lang="en-US" sz="2800" dirty="0"/>
              <a:t> </a:t>
            </a:r>
            <a:r>
              <a:rPr lang="en-US" sz="2800" dirty="0" err="1"/>
              <a:t>điểm</a:t>
            </a:r>
            <a:r>
              <a:rPr lang="en-US" sz="2800" dirty="0"/>
              <a:t> </a:t>
            </a:r>
            <a:r>
              <a:rPr lang="en-US" sz="2800" dirty="0" err="1"/>
              <a:t>môn</a:t>
            </a:r>
            <a:r>
              <a:rPr lang="en-US" sz="2800" dirty="0"/>
              <a:t> </a:t>
            </a:r>
            <a:r>
              <a:rPr lang="en-US" sz="2800" dirty="0" err="1"/>
              <a:t>học</a:t>
            </a:r>
            <a:r>
              <a:rPr lang="en-US" sz="2800" dirty="0"/>
              <a:t> </a:t>
            </a:r>
            <a:r>
              <a:rPr lang="en-US" sz="2800" dirty="0" err="1"/>
              <a:t>cao</a:t>
            </a:r>
            <a:r>
              <a:rPr lang="en-US" sz="2800" dirty="0"/>
              <a:t> </a:t>
            </a:r>
            <a:r>
              <a:rPr lang="en-US" sz="2800" dirty="0" err="1"/>
              <a:t>nhất</a:t>
            </a:r>
            <a:r>
              <a:rPr lang="en-US" sz="2800" dirty="0"/>
              <a:t> </a:t>
            </a:r>
            <a:r>
              <a:rPr lang="en-US" sz="2800" dirty="0" err="1"/>
              <a:t>trong</a:t>
            </a:r>
            <a:r>
              <a:rPr lang="en-US" sz="2800" dirty="0"/>
              <a:t> SVD</a:t>
            </a:r>
          </a:p>
        </p:txBody>
      </p:sp>
      <p:sp>
        <p:nvSpPr>
          <p:cNvPr id="75779" name="Rectangle 3"/>
          <p:cNvSpPr>
            <a:spLocks noGrp="1" noChangeArrowheads="1"/>
          </p:cNvSpPr>
          <p:nvPr>
            <p:ph idx="1"/>
          </p:nvPr>
        </p:nvSpPr>
        <p:spPr>
          <a:xfrm>
            <a:off x="381000" y="1905000"/>
            <a:ext cx="8534400" cy="1447800"/>
          </a:xfrm>
        </p:spPr>
        <p:txBody>
          <a:bodyPr/>
          <a:lstStyle/>
          <a:p>
            <a:r>
              <a:rPr lang="en-US" sz="2000" b="1"/>
              <a:t>SV(Masv, Hoten, ngaysinh)</a:t>
            </a:r>
          </a:p>
          <a:p>
            <a:r>
              <a:rPr lang="en-US" sz="2000" b="1"/>
              <a:t>MH(Mamh, Tenmh, Sotc)</a:t>
            </a:r>
          </a:p>
          <a:p>
            <a:r>
              <a:rPr lang="en-US" sz="2000" b="1"/>
              <a:t>SVD(Masv,Mamh,Diem)</a:t>
            </a:r>
          </a:p>
          <a:p>
            <a:endParaRPr lang="en-US" sz="2000" b="1"/>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98</a:t>
            </a:fld>
            <a:endParaRPr lang="en-US" altLang="en-US"/>
          </a:p>
        </p:txBody>
      </p:sp>
      <p:sp>
        <p:nvSpPr>
          <p:cNvPr id="523301" name="Text Box 37"/>
          <p:cNvSpPr txBox="1">
            <a:spLocks noChangeArrowheads="1"/>
          </p:cNvSpPr>
          <p:nvPr/>
        </p:nvSpPr>
        <p:spPr bwMode="auto">
          <a:xfrm>
            <a:off x="609600" y="3429000"/>
            <a:ext cx="6858000" cy="830997"/>
          </a:xfrm>
          <a:prstGeom prst="rect">
            <a:avLst/>
          </a:prstGeom>
          <a:noFill/>
          <a:ln w="12700" algn="ctr">
            <a:noFill/>
            <a:miter lim="800000"/>
            <a:headEnd/>
            <a:tailEnd/>
          </a:ln>
        </p:spPr>
        <p:txBody>
          <a:bodyPr wrap="square">
            <a:spAutoFit/>
          </a:bodyPr>
          <a:lstStyle/>
          <a:p>
            <a:pPr algn="l"/>
            <a:r>
              <a:rPr lang="en-US" sz="3200" b="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sym typeface="Symbol" pitchFamily="18" charset="2"/>
              </a:rPr>
              <a:t>R1</a:t>
            </a:r>
            <a:r>
              <a:rPr lang="en-US" sz="3200" b="1" dirty="0">
                <a:latin typeface="Times New Roman" pitchFamily="18" charset="0"/>
                <a:cs typeface="Times New Roman" pitchFamily="18" charset="0"/>
                <a:sym typeface="Symbol" pitchFamily="18" charset="2"/>
              </a:rPr>
              <a:t> = </a:t>
            </a:r>
            <a:r>
              <a:rPr lang="en-US" sz="4000" dirty="0">
                <a:sym typeface="Symbol" pitchFamily="18" charset="2"/>
              </a:rPr>
              <a:t></a:t>
            </a:r>
            <a:r>
              <a:rPr lang="en-US" sz="2800" baseline="-25000" dirty="0">
                <a:sym typeface="Symbol" pitchFamily="18" charset="2"/>
              </a:rPr>
              <a:t>(Diem)</a:t>
            </a:r>
            <a:r>
              <a:rPr lang="en-US" sz="4000" dirty="0">
                <a:sym typeface="Symbol" pitchFamily="18" charset="2"/>
              </a:rPr>
              <a:t> </a:t>
            </a:r>
            <a:r>
              <a:rPr lang="en-US" sz="4800" b="1" dirty="0">
                <a:solidFill>
                  <a:srgbClr val="000000"/>
                </a:solidFill>
                <a:latin typeface=".VnLinusH" panose="020B7200000000000000" pitchFamily="34" charset="0"/>
                <a:sym typeface="Symbol" pitchFamily="18" charset="2"/>
              </a:rPr>
              <a:t>F</a:t>
            </a:r>
            <a:r>
              <a:rPr lang="en-US" sz="4000" b="1" dirty="0">
                <a:latin typeface="Script MT Bold" pitchFamily="66" charset="0"/>
              </a:rPr>
              <a:t> </a:t>
            </a:r>
            <a:r>
              <a:rPr lang="en-US" sz="2800" baseline="-25000" dirty="0"/>
              <a:t>Max(Diem)</a:t>
            </a:r>
            <a:r>
              <a:rPr lang="en-US" sz="2800" dirty="0"/>
              <a:t>(SVD)</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 Box 37"/>
          <p:cNvSpPr txBox="1">
            <a:spLocks noChangeArrowheads="1"/>
          </p:cNvSpPr>
          <p:nvPr/>
        </p:nvSpPr>
        <p:spPr bwMode="auto">
          <a:xfrm>
            <a:off x="457200" y="4495800"/>
            <a:ext cx="6858000" cy="523220"/>
          </a:xfrm>
          <a:prstGeom prst="rect">
            <a:avLst/>
          </a:prstGeom>
          <a:noFill/>
          <a:ln w="12700" algn="ctr">
            <a:noFill/>
            <a:miter lim="800000"/>
            <a:headEnd/>
            <a:tailEnd/>
          </a:ln>
        </p:spPr>
        <p:txBody>
          <a:bodyPr wrap="square">
            <a:spAutoFit/>
          </a:bodyPr>
          <a:lstStyle/>
          <a:p>
            <a:pPr algn="l"/>
            <a:r>
              <a:rPr lang="en-US" sz="2800"/>
              <a:t>  R2 = R1*SVD</a:t>
            </a:r>
          </a:p>
        </p:txBody>
      </p:sp>
      <p:sp>
        <p:nvSpPr>
          <p:cNvPr id="14" name="Text Box 37"/>
          <p:cNvSpPr txBox="1">
            <a:spLocks noChangeArrowheads="1"/>
          </p:cNvSpPr>
          <p:nvPr/>
        </p:nvSpPr>
        <p:spPr bwMode="auto">
          <a:xfrm>
            <a:off x="457200" y="5715000"/>
            <a:ext cx="6858000" cy="646331"/>
          </a:xfrm>
          <a:prstGeom prst="rect">
            <a:avLst/>
          </a:prstGeom>
          <a:noFill/>
          <a:ln w="12700" algn="ctr">
            <a:noFill/>
            <a:miter lim="800000"/>
            <a:headEnd/>
            <a:tailEnd/>
          </a:ln>
        </p:spPr>
        <p:txBody>
          <a:bodyPr wrap="square">
            <a:spAutoFit/>
          </a:bodyPr>
          <a:lstStyle/>
          <a:p>
            <a:pPr algn="l"/>
            <a:r>
              <a:rPr lang="en-US" sz="2800"/>
              <a:t>  KQ = </a:t>
            </a:r>
            <a:r>
              <a:rPr lang="en-US" sz="3600">
                <a:sym typeface="Symbol" pitchFamily="18" charset="2"/>
              </a:rPr>
              <a:t></a:t>
            </a:r>
            <a:r>
              <a:rPr lang="en-US" sz="2800" baseline="-25000">
                <a:sym typeface="Symbol" pitchFamily="18" charset="2"/>
              </a:rPr>
              <a:t>Masv,Hoten,Tenmh,Diem </a:t>
            </a:r>
            <a:r>
              <a:rPr lang="en-US" sz="2800"/>
              <a:t>(SV*R3)</a:t>
            </a:r>
          </a:p>
        </p:txBody>
      </p:sp>
      <p:sp>
        <p:nvSpPr>
          <p:cNvPr id="15" name="Text Box 37"/>
          <p:cNvSpPr txBox="1">
            <a:spLocks noChangeArrowheads="1"/>
          </p:cNvSpPr>
          <p:nvPr/>
        </p:nvSpPr>
        <p:spPr bwMode="auto">
          <a:xfrm>
            <a:off x="457200" y="5105400"/>
            <a:ext cx="6858000" cy="523220"/>
          </a:xfrm>
          <a:prstGeom prst="rect">
            <a:avLst/>
          </a:prstGeom>
          <a:noFill/>
          <a:ln w="12700" algn="ctr">
            <a:noFill/>
            <a:miter lim="800000"/>
            <a:headEnd/>
            <a:tailEnd/>
          </a:ln>
        </p:spPr>
        <p:txBody>
          <a:bodyPr wrap="square">
            <a:spAutoFit/>
          </a:bodyPr>
          <a:lstStyle/>
          <a:p>
            <a:pPr algn="l"/>
            <a:r>
              <a:rPr lang="en-US" sz="2800"/>
              <a:t>  R3 = R2*MH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301"/>
                                        </p:tgtEl>
                                        <p:attrNameLst>
                                          <p:attrName>style.visibility</p:attrName>
                                        </p:attrNameLst>
                                      </p:cBhvr>
                                      <p:to>
                                        <p:strVal val="visible"/>
                                      </p:to>
                                    </p:set>
                                    <p:animEffect transition="in" filter="blinds(horizontal)">
                                      <p:cBhvr>
                                        <p:cTn id="7" dur="500"/>
                                        <p:tgtEl>
                                          <p:spTgt spid="523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3" grpId="0"/>
      <p:bldP spid="14" grpId="0"/>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685800"/>
            <a:ext cx="8534400" cy="620712"/>
          </a:xfrm>
        </p:spPr>
        <p:txBody>
          <a:bodyPr/>
          <a:lstStyle/>
          <a:p>
            <a:r>
              <a:rPr lang="en-US" sz="2800"/>
              <a:t>Ví dụ 21</a:t>
            </a:r>
          </a:p>
        </p:txBody>
      </p:sp>
      <p:sp>
        <p:nvSpPr>
          <p:cNvPr id="75779" name="Rectangle 3"/>
          <p:cNvSpPr>
            <a:spLocks noGrp="1" noChangeArrowheads="1"/>
          </p:cNvSpPr>
          <p:nvPr>
            <p:ph idx="1"/>
          </p:nvPr>
        </p:nvSpPr>
        <p:spPr>
          <a:xfrm>
            <a:off x="304800" y="1447800"/>
            <a:ext cx="8534400" cy="4835525"/>
          </a:xfrm>
        </p:spPr>
        <p:txBody>
          <a:bodyPr/>
          <a:lstStyle/>
          <a:p>
            <a:r>
              <a:rPr lang="en-US" dirty="0"/>
              <a:t>Đưa ra danh sách nhân viên (Manv, Honv,Tennv, Maphg, Luong) có lương thấp hơn lương trung bình của công ty</a:t>
            </a:r>
          </a:p>
        </p:txBody>
      </p:sp>
      <p:sp>
        <p:nvSpPr>
          <p:cNvPr id="5" name="Date Placeholder 3"/>
          <p:cNvSpPr>
            <a:spLocks noGrp="1"/>
          </p:cNvSpPr>
          <p:nvPr>
            <p:ph type="dt" sz="quarter" idx="10"/>
          </p:nvPr>
        </p:nvSpPr>
        <p:spPr/>
        <p:txBody>
          <a:bodyPr/>
          <a:lstStyle/>
          <a:p>
            <a:pPr>
              <a:defRPr/>
            </a:pPr>
            <a:fld id="{A00701B1-1162-4108-8756-B3823BF82E79}" type="datetime12">
              <a:rPr lang="vi-VN" altLang="en-US" smtClean="0"/>
              <a:pPr>
                <a:defRPr/>
              </a:pPr>
              <a:t>07:10</a:t>
            </a:fld>
            <a:endParaRPr lang="en-US" altLang="en-US"/>
          </a:p>
        </p:txBody>
      </p:sp>
      <p:sp>
        <p:nvSpPr>
          <p:cNvPr id="7" name="Slide Number Placeholder 5"/>
          <p:cNvSpPr>
            <a:spLocks noGrp="1"/>
          </p:cNvSpPr>
          <p:nvPr>
            <p:ph type="sldNum" sz="quarter" idx="12"/>
          </p:nvPr>
        </p:nvSpPr>
        <p:spPr/>
        <p:txBody>
          <a:bodyPr/>
          <a:lstStyle/>
          <a:p>
            <a:pPr>
              <a:defRPr/>
            </a:pPr>
            <a:fld id="{1797E5F9-DF41-42C4-96C7-2DBCC4A281CA}" type="slidenum">
              <a:rPr lang="en-US" altLang="en-US"/>
              <a:pPr>
                <a:defRPr/>
              </a:pPr>
              <a:t>99</a:t>
            </a:fld>
            <a:endParaRPr lang="en-US" altLang="en-US"/>
          </a:p>
        </p:txBody>
      </p:sp>
      <p:sp>
        <p:nvSpPr>
          <p:cNvPr id="523301" name="Text Box 37"/>
          <p:cNvSpPr txBox="1">
            <a:spLocks noChangeArrowheads="1"/>
          </p:cNvSpPr>
          <p:nvPr/>
        </p:nvSpPr>
        <p:spPr bwMode="auto">
          <a:xfrm>
            <a:off x="457200" y="4114800"/>
            <a:ext cx="8534400" cy="769441"/>
          </a:xfrm>
          <a:prstGeom prst="rect">
            <a:avLst/>
          </a:prstGeom>
          <a:noFill/>
          <a:ln w="12700" algn="ctr">
            <a:noFill/>
            <a:miter lim="800000"/>
            <a:headEnd/>
            <a:tailEnd/>
          </a:ln>
        </p:spPr>
        <p:txBody>
          <a:bodyPr wrap="square">
            <a:spAutoFit/>
          </a:bodyPr>
          <a:lstStyle/>
          <a:p>
            <a:pPr algn="l"/>
            <a:r>
              <a:rPr lang="en-US" sz="4400">
                <a:sym typeface="Symbol" pitchFamily="18" charset="2"/>
              </a:rPr>
              <a:t></a:t>
            </a:r>
            <a:r>
              <a:rPr lang="en-US" sz="2800" baseline="-25000">
                <a:sym typeface="Symbol" pitchFamily="18" charset="2"/>
              </a:rPr>
              <a:t>Manv,Honv,Tennv, Maphg,Luong</a:t>
            </a:r>
            <a:r>
              <a:rPr lang="en-US" sz="2400"/>
              <a:t>(NHANVIEN     </a:t>
            </a:r>
            <a:r>
              <a:rPr lang="en-US" sz="2000" baseline="-25000"/>
              <a:t>Luong&lt;Luong_TB</a:t>
            </a:r>
            <a:r>
              <a:rPr lang="en-US" sz="2800"/>
              <a:t> </a:t>
            </a:r>
            <a:r>
              <a:rPr lang="en-US" sz="3200"/>
              <a:t>R)</a:t>
            </a:r>
          </a:p>
        </p:txBody>
      </p:sp>
      <p:sp>
        <p:nvSpPr>
          <p:cNvPr id="8" name="Footer Placeholder 7"/>
          <p:cNvSpPr>
            <a:spLocks noGrp="1"/>
          </p:cNvSpPr>
          <p:nvPr>
            <p:ph type="ftr" sz="quarter" idx="11"/>
          </p:nvPr>
        </p:nvSpPr>
        <p:spPr/>
        <p:txBody>
          <a:bodyPr/>
          <a:lstStyle/>
          <a:p>
            <a:pPr>
              <a:defRPr/>
            </a:pPr>
            <a:r>
              <a:rPr lang="en-US" altLang="en-US"/>
              <a:t>Khoa CNTT</a:t>
            </a:r>
          </a:p>
        </p:txBody>
      </p:sp>
      <p:grpSp>
        <p:nvGrpSpPr>
          <p:cNvPr id="2" name="Group 86"/>
          <p:cNvGrpSpPr/>
          <p:nvPr/>
        </p:nvGrpSpPr>
        <p:grpSpPr>
          <a:xfrm>
            <a:off x="0" y="152400"/>
            <a:ext cx="9144000" cy="533399"/>
            <a:chOff x="0" y="152400"/>
            <a:chExt cx="9144000" cy="533399"/>
          </a:xfrm>
        </p:grpSpPr>
        <p:pic>
          <p:nvPicPr>
            <p:cNvPr id="10" name="Picture 3"/>
            <p:cNvPicPr preferRelativeResize="0">
              <a:picLocks noChangeArrowheads="1"/>
            </p:cNvPicPr>
            <p:nvPr/>
          </p:nvPicPr>
          <p:blipFill>
            <a:blip r:embed="rId3" cstate="print"/>
            <a:srcRect/>
            <a:stretch>
              <a:fillRect/>
            </a:stretch>
          </p:blipFill>
          <p:spPr bwMode="auto">
            <a:xfrm>
              <a:off x="0" y="628650"/>
              <a:ext cx="9108000" cy="57149"/>
            </a:xfrm>
            <a:prstGeom prst="rect">
              <a:avLst/>
            </a:prstGeom>
            <a:noFill/>
          </p:spPr>
        </p:pic>
        <p:sp>
          <p:nvSpPr>
            <p:cNvPr id="11" name="TextBox 10"/>
            <p:cNvSpPr txBox="1"/>
            <p:nvPr/>
          </p:nvSpPr>
          <p:spPr>
            <a:xfrm>
              <a:off x="6553200" y="152400"/>
              <a:ext cx="2590800" cy="346250"/>
            </a:xfrm>
            <a:prstGeom prst="rect">
              <a:avLst/>
            </a:prstGeom>
            <a:noFill/>
          </p:spPr>
          <p:txBody>
            <a:bodyPr wrap="square" rtlCol="0">
              <a:spAutoFit/>
            </a:bodyPr>
            <a:lstStyle/>
            <a:p>
              <a:r>
                <a:rPr lang="en-US" sz="1200" i="1"/>
                <a:t>Nhập môn Cơ sở Dữ liệu</a:t>
              </a:r>
              <a:endParaRPr lang="vi-VN" sz="1200" i="1"/>
            </a:p>
          </p:txBody>
        </p:sp>
        <p:sp>
          <p:nvSpPr>
            <p:cNvPr id="12" name="TextBox 11"/>
            <p:cNvSpPr txBox="1"/>
            <p:nvPr/>
          </p:nvSpPr>
          <p:spPr>
            <a:xfrm>
              <a:off x="228600" y="152400"/>
              <a:ext cx="3048000" cy="338554"/>
            </a:xfrm>
            <a:prstGeom prst="rect">
              <a:avLst/>
            </a:prstGeom>
            <a:noFill/>
          </p:spPr>
          <p:txBody>
            <a:bodyPr wrap="square" rtlCol="0">
              <a:spAutoFit/>
            </a:bodyPr>
            <a:lstStyle/>
            <a:p>
              <a:r>
                <a:rPr lang="en-US" sz="1600" b="1"/>
                <a:t>Ngôn ngữ Đại số quan hệ</a:t>
              </a:r>
              <a:endParaRPr lang="vi-VN" sz="1600" b="1"/>
            </a:p>
          </p:txBody>
        </p:sp>
      </p:grpSp>
      <p:sp>
        <p:nvSpPr>
          <p:cNvPr id="13" name="Text Box 37"/>
          <p:cNvSpPr txBox="1">
            <a:spLocks noChangeArrowheads="1"/>
          </p:cNvSpPr>
          <p:nvPr/>
        </p:nvSpPr>
        <p:spPr bwMode="auto">
          <a:xfrm>
            <a:off x="381000" y="2667000"/>
            <a:ext cx="6858000" cy="830997"/>
          </a:xfrm>
          <a:prstGeom prst="rect">
            <a:avLst/>
          </a:prstGeom>
          <a:noFill/>
          <a:ln w="12700" algn="ctr">
            <a:noFill/>
            <a:miter lim="800000"/>
            <a:headEnd/>
            <a:tailEnd/>
          </a:ln>
        </p:spPr>
        <p:txBody>
          <a:bodyPr wrap="square">
            <a:spAutoFit/>
          </a:bodyPr>
          <a:lstStyle/>
          <a:p>
            <a:pPr algn="l"/>
            <a:r>
              <a:rPr lang="en-US" sz="3200" b="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sym typeface="Symbol" pitchFamily="18" charset="2"/>
              </a:rPr>
              <a:t>R</a:t>
            </a:r>
            <a:r>
              <a:rPr lang="en-US" sz="2800" b="1" dirty="0">
                <a:latin typeface="Times New Roman" pitchFamily="18" charset="0"/>
                <a:cs typeface="Times New Roman" pitchFamily="18" charset="0"/>
                <a:sym typeface="Symbol" pitchFamily="18" charset="2"/>
              </a:rPr>
              <a:t> = </a:t>
            </a:r>
            <a:r>
              <a:rPr lang="en-US" sz="3600" dirty="0">
                <a:sym typeface="Symbol" pitchFamily="18" charset="2"/>
              </a:rPr>
              <a:t></a:t>
            </a:r>
            <a:r>
              <a:rPr lang="en-US" sz="2400" baseline="-25000" dirty="0">
                <a:sym typeface="Symbol" pitchFamily="18" charset="2"/>
              </a:rPr>
              <a:t>(Luong_TB)</a:t>
            </a:r>
            <a:r>
              <a:rPr lang="en-US" sz="3600" dirty="0">
                <a:sym typeface="Symbol" pitchFamily="18" charset="2"/>
              </a:rPr>
              <a:t> (</a:t>
            </a:r>
            <a:r>
              <a:rPr lang="en-US" sz="4800" b="1" dirty="0">
                <a:solidFill>
                  <a:srgbClr val="000000"/>
                </a:solidFill>
                <a:latin typeface=".VnLinusH" panose="020B7200000000000000" pitchFamily="34" charset="0"/>
                <a:sym typeface="Symbol" pitchFamily="18" charset="2"/>
              </a:rPr>
              <a:t>F</a:t>
            </a:r>
            <a:r>
              <a:rPr lang="en-US" sz="3600" b="1" dirty="0">
                <a:latin typeface="Times New Roman" pitchFamily="18" charset="0"/>
                <a:cs typeface="Times New Roman" pitchFamily="18" charset="0"/>
              </a:rPr>
              <a:t> </a:t>
            </a:r>
            <a:r>
              <a:rPr lang="en-US" sz="2400" b="1" baseline="-25000" dirty="0">
                <a:latin typeface="Times New Roman" pitchFamily="18" charset="0"/>
                <a:cs typeface="Times New Roman" pitchFamily="18" charset="0"/>
              </a:rPr>
              <a:t>AVG</a:t>
            </a:r>
            <a:r>
              <a:rPr lang="en-US" sz="2400" baseline="-25000" dirty="0"/>
              <a:t>(LUONG)</a:t>
            </a:r>
            <a:r>
              <a:rPr lang="en-US" sz="2400" dirty="0"/>
              <a:t>(NHANVIEN)</a:t>
            </a:r>
            <a:r>
              <a:rPr lang="en-US" sz="3600" dirty="0"/>
              <a:t>)</a:t>
            </a:r>
            <a:endParaRPr lang="en-US" sz="2400" dirty="0"/>
          </a:p>
        </p:txBody>
      </p:sp>
      <p:sp>
        <p:nvSpPr>
          <p:cNvPr id="14" name="AutoShape 11"/>
          <p:cNvSpPr>
            <a:spLocks noChangeArrowheads="1"/>
          </p:cNvSpPr>
          <p:nvPr/>
        </p:nvSpPr>
        <p:spPr bwMode="auto">
          <a:xfrm rot="16200000">
            <a:off x="5905500" y="4457700"/>
            <a:ext cx="152400" cy="228600"/>
          </a:xfrm>
          <a:prstGeom prst="flowChartCollate">
            <a:avLst/>
          </a:prstGeom>
          <a:noFill/>
          <a:ln w="12700">
            <a:solidFill>
              <a:schemeClr val="tx1"/>
            </a:solidFill>
            <a:miter lim="800000"/>
            <a:headEnd/>
            <a:tailEnd/>
          </a:ln>
        </p:spPr>
        <p:txBody>
          <a:bodyPr anchor="ctr">
            <a:spAutoFit/>
          </a:bodyPr>
          <a:lstStyle/>
          <a:p>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3301"/>
                                        </p:tgtEl>
                                        <p:attrNameLst>
                                          <p:attrName>style.visibility</p:attrName>
                                        </p:attrNameLst>
                                      </p:cBhvr>
                                      <p:to>
                                        <p:strVal val="visible"/>
                                      </p:to>
                                    </p:set>
                                    <p:animEffect transition="in" filter="blinds(horizontal)">
                                      <p:cBhvr>
                                        <p:cTn id="12" dur="500"/>
                                        <p:tgtEl>
                                          <p:spTgt spid="523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01"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16575</TotalTime>
  <Words>11351</Words>
  <Application>Microsoft Office PowerPoint</Application>
  <PresentationFormat>On-screen Show (4:3)</PresentationFormat>
  <Paragraphs>3761</Paragraphs>
  <Slides>111</Slides>
  <Notes>106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111</vt:i4>
      </vt:variant>
    </vt:vector>
  </HeadingPairs>
  <TitlesOfParts>
    <vt:vector size="125" baseType="lpstr">
      <vt:lpstr>.VnLinusH</vt:lpstr>
      <vt:lpstr>Arial</vt:lpstr>
      <vt:lpstr>Calibri</vt:lpstr>
      <vt:lpstr>Constantia</vt:lpstr>
      <vt:lpstr>Courier New</vt:lpstr>
      <vt:lpstr>Script MT Bold</vt:lpstr>
      <vt:lpstr>Symbol</vt:lpstr>
      <vt:lpstr>Tahoma</vt:lpstr>
      <vt:lpstr>Times New Roman</vt:lpstr>
      <vt:lpstr>Verdana</vt:lpstr>
      <vt:lpstr>Wingdings</vt:lpstr>
      <vt:lpstr>Wingdings 2</vt:lpstr>
      <vt:lpstr>Wrexham Script Light</vt:lpstr>
      <vt:lpstr>Flow</vt:lpstr>
      <vt:lpstr>Chương 3</vt:lpstr>
      <vt:lpstr>Giới thiệu</vt:lpstr>
      <vt:lpstr>Giới thiệu</vt:lpstr>
      <vt:lpstr>Giới thiệu</vt:lpstr>
      <vt:lpstr>Giới thiệu</vt:lpstr>
      <vt:lpstr>1. Các thao tác cập nhật</vt:lpstr>
      <vt:lpstr>1.1. Thêm bộ mới vào quan hệ</vt:lpstr>
      <vt:lpstr>1.1. Thêm bộ mới vào quan hệ</vt:lpstr>
      <vt:lpstr>1.2. Thao tác xóa: Xóa một hoặc nhiều bộ theo điều kiện nào đó</vt:lpstr>
      <vt:lpstr>1.2. Xóa các bộ</vt:lpstr>
      <vt:lpstr>1.3. Cập nhật các bộ</vt:lpstr>
      <vt:lpstr>1.3. Cập nhật các bộ</vt:lpstr>
      <vt:lpstr>1.3. Cập nhật các bộ</vt:lpstr>
      <vt:lpstr>Nội dung chi tiết</vt:lpstr>
      <vt:lpstr>2. Các phép toán đại số quan hệ</vt:lpstr>
      <vt:lpstr>2. Các phép toán đại số quan hệ</vt:lpstr>
      <vt:lpstr>Nội dung chi tiết</vt:lpstr>
      <vt:lpstr>2.1. Phép toán tập hợp</vt:lpstr>
      <vt:lpstr>2.1 Phép toán tập hợp</vt:lpstr>
      <vt:lpstr>2.1 Phép toán tập hợp</vt:lpstr>
      <vt:lpstr>2.1.a  Phép toán hợp</vt:lpstr>
      <vt:lpstr>2.1.a  Phép toán hợp</vt:lpstr>
      <vt:lpstr>2.1.b. Phép toán giao</vt:lpstr>
      <vt:lpstr>2.1.c. Phép toán trừ</vt:lpstr>
      <vt:lpstr>Các tính chất</vt:lpstr>
      <vt:lpstr>Nội dung chi tiết</vt:lpstr>
      <vt:lpstr>2.2.a. Phép toán chọn</vt:lpstr>
      <vt:lpstr>2.2.a. Phép toán chọn</vt:lpstr>
      <vt:lpstr>2.2.a. Phép toán chọn</vt:lpstr>
      <vt:lpstr>2.2.a. Phép toán chọn</vt:lpstr>
      <vt:lpstr>Ví dụ 1</vt:lpstr>
      <vt:lpstr>Ví dụ 2</vt:lpstr>
      <vt:lpstr>Nội dung chi tiết</vt:lpstr>
      <vt:lpstr>2.2.b. Phép toán chiếu</vt:lpstr>
      <vt:lpstr>2.2.b Phép toán chiếu</vt:lpstr>
      <vt:lpstr>2.2.b Phép toán chiếu</vt:lpstr>
      <vt:lpstr>Ví dụ 3</vt:lpstr>
      <vt:lpstr>Ví dụ 4: </vt:lpstr>
      <vt:lpstr>Ví dụ 5:Cho biết mã nhân viên có thân nhân và có tham gia đề án</vt:lpstr>
      <vt:lpstr>Ví dụ 6 : Cho biết mã nhân viên tham gia đề án, nhưng không có thân nhân nào</vt:lpstr>
      <vt:lpstr>Ví dụ7 : Danh sách sinh viên (Mã, Họ, đệm, tên, mã môn) nợ môn </vt:lpstr>
      <vt:lpstr>PowerPoint Presentation</vt:lpstr>
      <vt:lpstr>PowerPoint Presentation</vt:lpstr>
      <vt:lpstr>Phép toán gán</vt:lpstr>
      <vt:lpstr>Phép toán đổi tên ( - rho)</vt:lpstr>
      <vt:lpstr>Ví dụ 8</vt:lpstr>
      <vt:lpstr>Nội dung chi tiết</vt:lpstr>
      <vt:lpstr>Phép  toán tích Đề các</vt:lpstr>
      <vt:lpstr>Phép  toán tích Đề các</vt:lpstr>
      <vt:lpstr>Phép  toán tích Đề các</vt:lpstr>
      <vt:lpstr>Phép toán tích Đề các</vt:lpstr>
      <vt:lpstr>Phép  toán tích Đề các</vt:lpstr>
      <vt:lpstr>Ví dụ 9: đưa ra danh sách bảng điểm(Masv,ho,dem,ten,mamon,diem) những sv có điểm&gt;=8</vt:lpstr>
      <vt:lpstr>Ví dụ 10</vt:lpstr>
      <vt:lpstr>Ví dụ 10</vt:lpstr>
      <vt:lpstr>Ví dụ 11</vt:lpstr>
      <vt:lpstr>Ví dụ 11</vt:lpstr>
      <vt:lpstr>Ví dụ 12 Cho quan hệ:                     SV(Masv, Hoten, ngaysinh); GV(Magv,Hoten);                      SV_LOP(Masv,Malop); GV_Lop(Magv,Malop)  Hãy đưa ra danh sách (Masv, Hoten, Malop) của những sv học lớp do GV có mã GV1001 dạy </vt:lpstr>
      <vt:lpstr>Nội dung chi tiết</vt:lpstr>
      <vt:lpstr>Phép toán nối (join)</vt:lpstr>
      <vt:lpstr>Phép toán nối (join)</vt:lpstr>
      <vt:lpstr>Phép toán nối (join)</vt:lpstr>
      <vt:lpstr>Phép toán nối</vt:lpstr>
      <vt:lpstr>Phép toán nối</vt:lpstr>
      <vt:lpstr>PowerPoint Presentation</vt:lpstr>
      <vt:lpstr>PowerPoint Presentation</vt:lpstr>
      <vt:lpstr>PowerPoint Presentation</vt:lpstr>
      <vt:lpstr>Ví dụ 14 (bài tập)</vt:lpstr>
      <vt:lpstr>Ví dụ 15 (bài tập)</vt:lpstr>
      <vt:lpstr>Ví dụ 16(Bài tập)</vt:lpstr>
      <vt:lpstr>Ví dụ 17 (bài tập)</vt:lpstr>
      <vt:lpstr>Ví dụ 18</vt:lpstr>
      <vt:lpstr>Tập đầy đủ các phép toán ĐSQH</vt:lpstr>
      <vt:lpstr>Nội dung chi tiết</vt:lpstr>
      <vt:lpstr>Phép toán chia</vt:lpstr>
      <vt:lpstr>Phép chia</vt:lpstr>
      <vt:lpstr>Phép toán chia</vt:lpstr>
      <vt:lpstr>Phép toán chia</vt:lpstr>
      <vt:lpstr>Phép chia</vt:lpstr>
      <vt:lpstr>Phép toán chia</vt:lpstr>
      <vt:lpstr>Phép chia</vt:lpstr>
      <vt:lpstr>Phép chia</vt:lpstr>
      <vt:lpstr>Phép toán chia</vt:lpstr>
      <vt:lpstr>Phép toán chia</vt:lpstr>
      <vt:lpstr>Ví dụ 1 (bài tập)</vt:lpstr>
      <vt:lpstr>Ví dụ 2 (bài tập)</vt:lpstr>
      <vt:lpstr>PowerPoint Presentation</vt:lpstr>
      <vt:lpstr>Ví dụ 3(bài tập)</vt:lpstr>
      <vt:lpstr>Ví dụ 4 (bài tập): Hãy đưa ra danh sách sinh viên đăng kí các lớp do giáo viên Lê Đức Hòa dạy </vt:lpstr>
      <vt:lpstr>Nội dung chi tiết</vt:lpstr>
      <vt:lpstr>Hàm kết hợp</vt:lpstr>
      <vt:lpstr>Hàm kết hợp </vt:lpstr>
      <vt:lpstr>Phép toán gom nhóm</vt:lpstr>
      <vt:lpstr>Phép gom nhóm</vt:lpstr>
      <vt:lpstr>Ví dụ 18</vt:lpstr>
      <vt:lpstr>Ví dụ 19</vt:lpstr>
      <vt:lpstr>Ví dụ 20</vt:lpstr>
      <vt:lpstr>Ví dụ (bài tập): Hãy dưa ra danh sách sinh viên (masv, hoten, Tenmh,diem) có điểm môn học cao nhất trong SVD</vt:lpstr>
      <vt:lpstr>Ví dụ 21</vt:lpstr>
      <vt:lpstr>Phép toán nối ngoài</vt:lpstr>
      <vt:lpstr>Phép toán nối ngoài</vt:lpstr>
      <vt:lpstr>Phép toán nối ngoài</vt:lpstr>
      <vt:lpstr>Phép toán nối ngoài</vt:lpstr>
      <vt:lpstr>Phép toán nối ngoài</vt:lpstr>
      <vt:lpstr>Ví dụ 20</vt:lpstr>
      <vt:lpstr>Bài tập 1: Xác định kết quả các phép toán với qh T1 và T2</vt:lpstr>
      <vt:lpstr>Bài tập : Cho lược đồ sau</vt:lpstr>
      <vt:lpstr>Bài tập 2: Cho cơ sở dữ liệu CÔNGTY gồm các lược đồ sau</vt:lpstr>
      <vt:lpstr>Bài tập 2(tt)</vt:lpstr>
      <vt:lpstr>Kiểm tra giữa kỳ</vt:lpstr>
      <vt:lpstr>PowerPoint Presentation</vt:lpstr>
    </vt:vector>
  </TitlesOfParts>
  <Company>SRDC METU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Lân Vũ Hoàng</cp:lastModifiedBy>
  <cp:revision>1309</cp:revision>
  <dcterms:created xsi:type="dcterms:W3CDTF">2003-05-25T12:47:52Z</dcterms:created>
  <dcterms:modified xsi:type="dcterms:W3CDTF">2022-08-18T00:58:04Z</dcterms:modified>
</cp:coreProperties>
</file>