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9" r:id="rId5"/>
    <p:sldId id="258" r:id="rId6"/>
    <p:sldId id="262" r:id="rId8"/>
    <p:sldId id="263" r:id="rId9"/>
    <p:sldId id="265" r:id="rId10"/>
    <p:sldId id="271" r:id="rId11"/>
    <p:sldId id="272" r:id="rId12"/>
    <p:sldId id="273" r:id="rId13"/>
    <p:sldId id="267" r:id="rId14"/>
    <p:sldId id="268" r:id="rId15"/>
    <p:sldId id="269" r:id="rId16"/>
    <p:sldId id="270" r:id="rId17"/>
    <p:sldId id="260" r:id="rId18"/>
    <p:sldId id="27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Android</a:t>
            </a:r>
            <a:r>
              <a:rPr lang="zh-CN" altLang="en-US"/>
              <a:t>推送浅析</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影响长连接寿命的因素</a:t>
            </a:r>
            <a:endParaRPr lang="zh-CN" altLang="en-US"/>
          </a:p>
        </p:txBody>
      </p:sp>
      <p:sp>
        <p:nvSpPr>
          <p:cNvPr id="3" name="内容占位符 2"/>
          <p:cNvSpPr>
            <a:spLocks noGrp="1"/>
          </p:cNvSpPr>
          <p:nvPr>
            <p:ph idx="1"/>
          </p:nvPr>
        </p:nvSpPr>
        <p:spPr/>
        <p:txBody>
          <a:bodyPr/>
          <a:p>
            <a:pPr>
              <a:lnSpc>
                <a:spcPct val="150000"/>
              </a:lnSpc>
            </a:pPr>
            <a:r>
              <a:rPr lang="zh-CN" altLang="en-US" sz="2000">
                <a:sym typeface="+mn-ea"/>
              </a:rPr>
              <a:t>网络状态变化</a:t>
            </a:r>
            <a:endParaRPr lang="zh-CN" altLang="en-US" sz="2000">
              <a:sym typeface="+mn-ea"/>
            </a:endParaRPr>
          </a:p>
          <a:p>
            <a:pPr marL="457200" lvl="1" indent="0">
              <a:lnSpc>
                <a:spcPct val="150000"/>
              </a:lnSpc>
              <a:buNone/>
            </a:pPr>
            <a:r>
              <a:rPr lang="zh-CN" altLang="en-US" sz="1800"/>
              <a:t>手机网络和WIFI网络切换、网络断开和连上等情况有网络状态的变化，也会使长连接变为无效连接，需要监听响应的网络状态变化事件，重新建立Push长连接。</a:t>
            </a:r>
            <a:endParaRPr lang="zh-CN" alt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 Android 进程保活</a:t>
            </a:r>
            <a:endParaRPr lang="zh-CN" altLang="en-US"/>
          </a:p>
        </p:txBody>
      </p:sp>
      <p:sp>
        <p:nvSpPr>
          <p:cNvPr id="3" name="内容占位符 2"/>
          <p:cNvSpPr>
            <a:spLocks noGrp="1"/>
          </p:cNvSpPr>
          <p:nvPr>
            <p:ph idx="1"/>
          </p:nvPr>
        </p:nvSpPr>
        <p:spPr/>
        <p:txBody>
          <a:bodyPr>
            <a:normAutofit lnSpcReduction="20000"/>
          </a:bodyPr>
          <a:p>
            <a:pPr marL="457200" indent="-457200">
              <a:buFont typeface="Arial" panose="020B0604020202020204" pitchFamily="34" charset="0"/>
              <a:buChar char="•"/>
            </a:pPr>
            <a:r>
              <a:rPr lang="zh-CN" altLang="en-US" sz="2400"/>
              <a:t>主要分为以下三种</a:t>
            </a:r>
            <a:endParaRPr lang="zh-CN" altLang="en-US" sz="2400"/>
          </a:p>
          <a:p>
            <a:pPr marL="914400" lvl="1" indent="-457200">
              <a:lnSpc>
                <a:spcPct val="150000"/>
              </a:lnSpc>
              <a:buFont typeface="Arial" panose="020B0604020202020204" pitchFamily="34" charset="0"/>
              <a:buChar char="•"/>
            </a:pPr>
            <a:r>
              <a:rPr lang="zh-CN" altLang="en-US" sz="1800"/>
              <a:t>不同的</a:t>
            </a:r>
            <a:r>
              <a:rPr lang="en-US" altLang="zh-CN" sz="1800"/>
              <a:t>app</a:t>
            </a:r>
            <a:r>
              <a:rPr lang="zh-CN" altLang="en-US" sz="1800"/>
              <a:t>进程，用广播相互唤醒（包括利用系统广播唤醒）</a:t>
            </a:r>
            <a:endParaRPr lang="zh-CN" altLang="en-US" sz="1800"/>
          </a:p>
          <a:p>
            <a:pPr marL="914400" lvl="1" indent="-457200">
              <a:lnSpc>
                <a:spcPct val="150000"/>
              </a:lnSpc>
              <a:buFont typeface="Arial" panose="020B0604020202020204" pitchFamily="34" charset="0"/>
              <a:buChar char="•"/>
            </a:pPr>
            <a:r>
              <a:rPr lang="zh-CN" altLang="en-US" sz="1800"/>
              <a:t>启动前台</a:t>
            </a:r>
            <a:r>
              <a:rPr lang="en-US" altLang="zh-CN" sz="1800"/>
              <a:t>Service</a:t>
            </a:r>
            <a:endParaRPr lang="en-US" altLang="zh-CN" sz="1800"/>
          </a:p>
          <a:p>
            <a:pPr marL="914400" lvl="1" indent="-457200">
              <a:lnSpc>
                <a:spcPct val="150000"/>
              </a:lnSpc>
              <a:buFont typeface="Arial" panose="020B0604020202020204" pitchFamily="34" charset="0"/>
              <a:buChar char="•"/>
            </a:pPr>
            <a:r>
              <a:rPr lang="zh-CN" altLang="en-US" sz="1800"/>
              <a:t>利用系统漏洞启动前台</a:t>
            </a:r>
            <a:r>
              <a:rPr lang="en-US" altLang="zh-CN" sz="1800"/>
              <a:t>Service</a:t>
            </a:r>
            <a:endParaRPr lang="en-US" altLang="zh-CN" sz="1800"/>
          </a:p>
          <a:p>
            <a:pPr marL="457200" lvl="1" indent="0">
              <a:lnSpc>
                <a:spcPct val="150000"/>
              </a:lnSpc>
              <a:buFont typeface="Arial" panose="020B0604020202020204" pitchFamily="34" charset="0"/>
              <a:buNone/>
            </a:pPr>
            <a:r>
              <a:rPr lang="zh-CN" altLang="en-US" sz="1540"/>
              <a:t>为了使我们的</a:t>
            </a:r>
            <a:r>
              <a:rPr lang="en-US" altLang="zh-CN" sz="1540"/>
              <a:t>app</a:t>
            </a:r>
            <a:r>
              <a:rPr lang="zh-CN" altLang="en-US" sz="1540"/>
              <a:t>接受服务端推送的进程一直在后台存活，以便于及时的收到服务器推送的消息，便出现了关于进程保活一大堆的方案。然而这些东西并不能完全的保证手机进程管理策略放过你，特别是</a:t>
            </a:r>
            <a:r>
              <a:rPr lang="en-US" altLang="zh-CN" sz="1540"/>
              <a:t>android 5.0</a:t>
            </a:r>
            <a:r>
              <a:rPr lang="zh-CN" altLang="en-US" sz="1540"/>
              <a:t>以后，系统对进程管理更加严格，目的就是要阻止应用破坏</a:t>
            </a:r>
            <a:r>
              <a:rPr lang="en-US" altLang="zh-CN" sz="1540"/>
              <a:t>android</a:t>
            </a:r>
            <a:r>
              <a:rPr lang="zh-CN" altLang="en-US" sz="1540"/>
              <a:t>系统生态，避免流氓应用的滋生。还有国内的定制的</a:t>
            </a:r>
            <a:r>
              <a:rPr lang="en-US" altLang="zh-CN" sz="1540"/>
              <a:t>ROM</a:t>
            </a:r>
            <a:r>
              <a:rPr lang="zh-CN" altLang="en-US" sz="1540"/>
              <a:t>，他们想要杀掉你的进程，你怎么做也没办法，除非能加入他们的白名单，所以对于应用进程保活其实是个伪命题，只有做好我们的应用提高我们的用户粘性才能做到真正进程保活，所以这又回归到了我们的应用的优化（后面会解释）。</a:t>
            </a:r>
            <a:endParaRPr lang="zh-CN" altLang="en-US" sz="154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不同的</a:t>
            </a:r>
            <a:r>
              <a:rPr lang="en-US" altLang="zh-CN">
                <a:sym typeface="+mn-ea"/>
              </a:rPr>
              <a:t>app</a:t>
            </a:r>
            <a:r>
              <a:rPr lang="zh-CN" altLang="en-US">
                <a:sym typeface="+mn-ea"/>
              </a:rPr>
              <a:t>进程，用广播相互唤醒</a:t>
            </a:r>
            <a:endParaRPr lang="zh-CN" altLang="en-US"/>
          </a:p>
        </p:txBody>
      </p:sp>
      <p:sp>
        <p:nvSpPr>
          <p:cNvPr id="3" name="内容占位符 2"/>
          <p:cNvSpPr>
            <a:spLocks noGrp="1"/>
          </p:cNvSpPr>
          <p:nvPr>
            <p:ph idx="1"/>
          </p:nvPr>
        </p:nvSpPr>
        <p:spPr/>
        <p:txBody>
          <a:bodyPr/>
          <a:p>
            <a:pPr>
              <a:lnSpc>
                <a:spcPct val="150000"/>
              </a:lnSpc>
            </a:pPr>
            <a:r>
              <a:rPr lang="zh-CN" altLang="en-US" sz="1800"/>
              <a:t>开机，网络切换、拍照、拍视频时候，利用系统产生的广播唤醒app</a:t>
            </a:r>
            <a:endParaRPr lang="zh-CN" altLang="en-US" sz="1800"/>
          </a:p>
          <a:p>
            <a:pPr>
              <a:lnSpc>
                <a:spcPct val="150000"/>
              </a:lnSpc>
            </a:pPr>
            <a:r>
              <a:rPr lang="zh-CN" altLang="en-US" sz="1800"/>
              <a:t>接入第三方SDK也会唤醒相应的app进程。</a:t>
            </a:r>
            <a:endParaRPr lang="zh-CN" altLang="en-US" sz="1800"/>
          </a:p>
          <a:p>
            <a:pPr marL="457200" lvl="1" indent="0">
              <a:lnSpc>
                <a:spcPct val="150000"/>
              </a:lnSpc>
              <a:buNone/>
            </a:pPr>
            <a:r>
              <a:rPr lang="zh-CN" altLang="en-US" sz="1540"/>
              <a:t>但是Android N取消了 ACTION_NEW_PICTURE（拍照），ACTION_NEW_VIDEO（拍视频），CONNECTIVITY_ACTION（网络切换）等三种广播，而开机广播的话，有一些定制ROM的厂商早已经将其去掉。</a:t>
            </a:r>
            <a:endParaRPr lang="zh-CN" altLang="en-US" sz="154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启动前台</a:t>
            </a:r>
            <a:r>
              <a:rPr lang="en-US" altLang="zh-CN">
                <a:sym typeface="+mn-ea"/>
              </a:rPr>
              <a:t>Service</a:t>
            </a:r>
            <a:endParaRPr lang="zh-CN" altLang="en-US"/>
          </a:p>
        </p:txBody>
      </p:sp>
      <p:sp>
        <p:nvSpPr>
          <p:cNvPr id="3" name="内容占位符 2"/>
          <p:cNvSpPr>
            <a:spLocks noGrp="1"/>
          </p:cNvSpPr>
          <p:nvPr>
            <p:ph idx="1"/>
          </p:nvPr>
        </p:nvSpPr>
        <p:spPr/>
        <p:txBody>
          <a:bodyPr/>
          <a:p>
            <a:pPr>
              <a:lnSpc>
                <a:spcPct val="150000"/>
              </a:lnSpc>
            </a:pPr>
            <a:r>
              <a:rPr lang="zh-CN" altLang="en-US" sz="1800"/>
              <a:t>用系统</a:t>
            </a:r>
            <a:r>
              <a:rPr lang="en-US" altLang="zh-CN" sz="1800"/>
              <a:t>api</a:t>
            </a:r>
            <a:r>
              <a:rPr lang="zh-CN" altLang="en-US" sz="1800"/>
              <a:t>启动一个前台</a:t>
            </a:r>
            <a:r>
              <a:rPr lang="en-US" altLang="zh-CN" sz="1800"/>
              <a:t>service</a:t>
            </a:r>
            <a:r>
              <a:rPr lang="zh-CN" altLang="en-US" sz="1800"/>
              <a:t>进程，然后在通知栏生成一个通知，来让用户知道有一个这样的</a:t>
            </a:r>
            <a:r>
              <a:rPr lang="en-US" altLang="zh-CN" sz="1800"/>
              <a:t>app</a:t>
            </a:r>
            <a:r>
              <a:rPr lang="zh-CN" altLang="en-US" sz="1800"/>
              <a:t>在运行着。例如音乐播放</a:t>
            </a:r>
            <a:r>
              <a:rPr lang="en-US" altLang="zh-CN" sz="1800"/>
              <a:t>app</a:t>
            </a:r>
            <a:r>
              <a:rPr lang="zh-CN" altLang="en-US" sz="1800"/>
              <a:t>这样的应用</a:t>
            </a:r>
            <a:endParaRPr lang="zh-CN"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利用系统漏洞启动前台</a:t>
            </a:r>
            <a:r>
              <a:rPr lang="en-US" altLang="zh-CN">
                <a:sym typeface="+mn-ea"/>
              </a:rPr>
              <a:t>Service</a:t>
            </a:r>
            <a:endParaRPr lang="zh-CN" altLang="en-US"/>
          </a:p>
        </p:txBody>
      </p:sp>
      <p:sp>
        <p:nvSpPr>
          <p:cNvPr id="3" name="内容占位符 2"/>
          <p:cNvSpPr>
            <a:spLocks noGrp="1"/>
          </p:cNvSpPr>
          <p:nvPr>
            <p:ph idx="1"/>
          </p:nvPr>
        </p:nvSpPr>
        <p:spPr/>
        <p:txBody>
          <a:bodyPr/>
          <a:p>
            <a:pPr>
              <a:lnSpc>
                <a:spcPct val="150000"/>
              </a:lnSpc>
            </a:pPr>
            <a:r>
              <a:rPr lang="zh-CN" altLang="en-US" sz="1800"/>
              <a:t>它利用系统漏洞来启动一个前台</a:t>
            </a:r>
            <a:r>
              <a:rPr lang="en-US" altLang="zh-CN" sz="1800"/>
              <a:t>Service</a:t>
            </a:r>
            <a:r>
              <a:rPr lang="zh-CN" altLang="en-US" sz="1800"/>
              <a:t>进程，与普通的前台进程的区别是这种前台进程不会在通知栏里显示通知，就好像一个后台进程，让用户无法察觉到有这样的一个进程在运行，但是这样的前台进程的优先级又高于普通的后台进程。实现思路如下：</a:t>
            </a:r>
            <a:endParaRPr lang="zh-CN" altLang="en-US" sz="1800"/>
          </a:p>
          <a:p>
            <a:pPr lvl="1">
              <a:lnSpc>
                <a:spcPct val="150000"/>
              </a:lnSpc>
            </a:pPr>
            <a:r>
              <a:rPr lang="en-US" altLang="zh-CN" sz="1540"/>
              <a:t>API &lt; 18 </a:t>
            </a:r>
            <a:r>
              <a:rPr lang="zh-CN" altLang="en-US" sz="1540"/>
              <a:t>时启动一个前台进程，然后传入一个空的通知</a:t>
            </a:r>
            <a:r>
              <a:rPr lang="en-US" altLang="zh-CN" sz="1540"/>
              <a:t>new Notification();</a:t>
            </a:r>
            <a:endParaRPr lang="en-US" altLang="zh-CN" sz="1540"/>
          </a:p>
          <a:p>
            <a:pPr lvl="1">
              <a:lnSpc>
                <a:spcPct val="150000"/>
              </a:lnSpc>
            </a:pPr>
            <a:r>
              <a:rPr lang="en-US" altLang="zh-CN" sz="1540"/>
              <a:t>API &gt;= 18  </a:t>
            </a:r>
            <a:r>
              <a:rPr lang="zh-CN" altLang="en-US" sz="1540"/>
              <a:t>时启动两个</a:t>
            </a:r>
            <a:r>
              <a:rPr lang="en-US" altLang="zh-CN" sz="1540"/>
              <a:t>ID</a:t>
            </a:r>
            <a:r>
              <a:rPr lang="zh-CN" altLang="en-US" sz="1540"/>
              <a:t>相同的前台服务，然后再将后启动的</a:t>
            </a:r>
            <a:r>
              <a:rPr lang="en-US" altLang="zh-CN" sz="1540"/>
              <a:t>Service</a:t>
            </a:r>
            <a:r>
              <a:rPr lang="zh-CN" altLang="en-US" sz="1540"/>
              <a:t>做一个</a:t>
            </a:r>
            <a:r>
              <a:rPr lang="en-US" altLang="zh-CN" sz="1540"/>
              <a:t>stop</a:t>
            </a:r>
            <a:r>
              <a:rPr lang="zh-CN" altLang="en-US" sz="1540"/>
              <a:t>处理。</a:t>
            </a:r>
            <a:endParaRPr lang="zh-CN" altLang="en-US" sz="1540"/>
          </a:p>
          <a:p>
            <a:pPr marL="0" lvl="0" indent="0">
              <a:lnSpc>
                <a:spcPct val="150000"/>
              </a:lnSpc>
              <a:buNone/>
            </a:pPr>
            <a:r>
              <a:rPr lang="en-US" altLang="zh-CN" sz="1795"/>
              <a:t>	</a:t>
            </a:r>
            <a:r>
              <a:rPr lang="zh-CN" altLang="en-US" sz="1795"/>
              <a:t>其实</a:t>
            </a:r>
            <a:r>
              <a:rPr lang="en-US" altLang="zh-CN" sz="1795"/>
              <a:t>Google</a:t>
            </a:r>
            <a:r>
              <a:rPr lang="zh-CN" altLang="en-US" sz="1795"/>
              <a:t>已经察觉到了系统漏洞的存在，并从</a:t>
            </a:r>
            <a:r>
              <a:rPr lang="en-US" altLang="zh-CN" sz="1795"/>
              <a:t>android 5.0</a:t>
            </a:r>
            <a:r>
              <a:rPr lang="zh-CN" altLang="en-US" sz="1795"/>
              <a:t>逐步进行封堵，这就是为什么会有</a:t>
            </a:r>
            <a:r>
              <a:rPr lang="en-US" altLang="zh-CN" sz="1795"/>
              <a:t>API</a:t>
            </a:r>
            <a:r>
              <a:rPr lang="zh-CN" altLang="en-US" sz="1795"/>
              <a:t>在</a:t>
            </a:r>
            <a:r>
              <a:rPr lang="en-US" altLang="zh-CN" sz="1795"/>
              <a:t>18</a:t>
            </a:r>
            <a:r>
              <a:rPr lang="zh-CN" altLang="en-US" sz="1795"/>
              <a:t>上下会有两种不同的解决方案，当</a:t>
            </a:r>
            <a:r>
              <a:rPr lang="en-US" altLang="zh-CN" sz="1795">
                <a:sym typeface="+mn-ea"/>
              </a:rPr>
              <a:t>API &gt;=18 </a:t>
            </a:r>
            <a:r>
              <a:rPr lang="zh-CN" altLang="en-US" sz="1795">
                <a:sym typeface="+mn-ea"/>
              </a:rPr>
              <a:t>这种方案也失效了，那只能换其他的方案了。当然启动前台服务并不是说你的进程永生不死，只能说是提高了系统的优先级。如果你的</a:t>
            </a:r>
            <a:r>
              <a:rPr lang="en-US" altLang="zh-CN" sz="1795">
                <a:sym typeface="+mn-ea"/>
              </a:rPr>
              <a:t>app</a:t>
            </a:r>
            <a:r>
              <a:rPr lang="zh-CN" altLang="en-US" sz="1795">
                <a:sym typeface="+mn-ea"/>
              </a:rPr>
              <a:t>占用了大量的内存，按照回收进程的策略照样会杀掉你的进程。</a:t>
            </a:r>
            <a:endParaRPr lang="zh-CN" altLang="en-US" sz="1795">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到达率</a:t>
            </a:r>
            <a:endParaRPr lang="zh-CN" altLang="en-US"/>
          </a:p>
        </p:txBody>
      </p:sp>
      <p:sp>
        <p:nvSpPr>
          <p:cNvPr id="3" name="内容占位符 2"/>
          <p:cNvSpPr>
            <a:spLocks noGrp="1"/>
          </p:cNvSpPr>
          <p:nvPr>
            <p:ph idx="1"/>
          </p:nvPr>
        </p:nvSpPr>
        <p:spPr>
          <a:xfrm>
            <a:off x="838200" y="1321435"/>
            <a:ext cx="10515600" cy="5371465"/>
          </a:xfrm>
          <a:ln>
            <a:noFill/>
          </a:ln>
        </p:spPr>
        <p:style>
          <a:lnRef idx="2">
            <a:schemeClr val="accent1"/>
          </a:lnRef>
          <a:fillRef idx="1">
            <a:schemeClr val="lt1"/>
          </a:fillRef>
          <a:effectRef idx="0">
            <a:schemeClr val="accent1"/>
          </a:effectRef>
          <a:fontRef idx="minor">
            <a:schemeClr val="dk1"/>
          </a:fontRef>
        </p:style>
        <p:txBody>
          <a:bodyPr>
            <a:normAutofit fontScale="90000" lnSpcReduction="10000"/>
          </a:bodyPr>
          <a:p>
            <a:pPr marL="0" indent="0">
              <a:buNone/>
            </a:pPr>
            <a:endParaRPr lang="zh-CN" altLang="en-US"/>
          </a:p>
          <a:p>
            <a:pPr lvl="1"/>
            <a:r>
              <a:rPr lang="zh-CN" altLang="en-US">
                <a:sym typeface="+mn-ea"/>
              </a:rPr>
              <a:t>首先先澄清几个概念：</a:t>
            </a:r>
            <a:endParaRPr lang="zh-CN" altLang="en-US">
              <a:sym typeface="+mn-ea"/>
            </a:endParaRPr>
          </a:p>
          <a:p>
            <a:pPr marL="457200" lvl="1" indent="0" algn="l">
              <a:lnSpc>
                <a:spcPct val="150000"/>
              </a:lnSpc>
              <a:buNone/>
            </a:pPr>
            <a:r>
              <a:rPr lang="zh-CN" altLang="en-US" sz="1800"/>
              <a:t>     </a:t>
            </a:r>
            <a:r>
              <a:rPr lang="en-US" altLang="zh-CN" sz="1800"/>
              <a:t>	</a:t>
            </a:r>
            <a:r>
              <a:rPr lang="zh-CN" altLang="en-US" sz="1800"/>
              <a:t>发送总量：即服务器所拥有的用户安装量。每当用户安装应用后便会向服务器发送一个唯一</a:t>
            </a:r>
            <a:r>
              <a:rPr lang="en-US" altLang="zh-CN" sz="1800"/>
              <a:t>ID</a:t>
            </a:r>
            <a:r>
              <a:rPr lang="zh-CN" altLang="en-US" sz="1800"/>
              <a:t>。</a:t>
            </a:r>
            <a:endParaRPr lang="zh-CN" altLang="en-US" sz="1800"/>
          </a:p>
          <a:p>
            <a:pPr marL="914400" lvl="2" indent="0" algn="l">
              <a:lnSpc>
                <a:spcPct val="150000"/>
              </a:lnSpc>
              <a:buNone/>
            </a:pPr>
            <a:r>
              <a:rPr lang="zh-CN" altLang="en-US" sz="1800"/>
              <a:t>在线设备：在服务端准备发送推送的时候，当前手机端推送进程还活着，就是说推送的长连接</a:t>
            </a:r>
            <a:r>
              <a:rPr lang="en-US" altLang="zh-CN" sz="1800"/>
              <a:t>	     	   </a:t>
            </a:r>
            <a:r>
              <a:rPr lang="zh-CN" altLang="en-US" sz="1800"/>
              <a:t>还健在。</a:t>
            </a:r>
            <a:endParaRPr lang="zh-CN" altLang="en-US" sz="1800"/>
          </a:p>
          <a:p>
            <a:pPr marL="914400" lvl="2" indent="0" algn="l">
              <a:lnSpc>
                <a:spcPct val="150000"/>
              </a:lnSpc>
              <a:buNone/>
            </a:pPr>
            <a:r>
              <a:rPr lang="zh-CN" altLang="en-US" sz="1800"/>
              <a:t>完整推送：服务器向客户端发送一条数据，并且客户端产生回执，代表完成一次推送。一般来</a:t>
            </a:r>
            <a:r>
              <a:rPr lang="en-US" altLang="zh-CN" sz="1800"/>
              <a:t>	    	  </a:t>
            </a:r>
            <a:r>
              <a:rPr lang="zh-CN" altLang="en-US" sz="1800"/>
              <a:t>说只要设备在线，基本上就都能收到消息，所以说这个数字和在线设备数基本接近。</a:t>
            </a:r>
            <a:endParaRPr lang="zh-CN" altLang="en-US" sz="1800"/>
          </a:p>
          <a:p>
            <a:pPr marL="742950" lvl="1" indent="-285750"/>
            <a:r>
              <a:rPr lang="zh-CN" altLang="en-US"/>
              <a:t>到达率计算</a:t>
            </a:r>
            <a:endParaRPr lang="zh-CN" altLang="en-US"/>
          </a:p>
          <a:p>
            <a:pPr marL="1200150" lvl="2" indent="-285750" algn="l">
              <a:lnSpc>
                <a:spcPct val="150000"/>
              </a:lnSpc>
            </a:pPr>
            <a:r>
              <a:rPr lang="zh-CN" altLang="en-US" sz="1600"/>
              <a:t>第三方厂商的计算方式是：消息到达数</a:t>
            </a:r>
            <a:r>
              <a:rPr lang="en-US" altLang="zh-CN" sz="1600"/>
              <a:t>/</a:t>
            </a:r>
            <a:r>
              <a:rPr lang="zh-CN" altLang="en-US" sz="1600"/>
              <a:t>设备在线数  。</a:t>
            </a:r>
            <a:endParaRPr lang="zh-CN" altLang="en-US" sz="1600"/>
          </a:p>
          <a:p>
            <a:pPr marL="1200150" lvl="2" indent="-285750" algn="l">
              <a:lnSpc>
                <a:spcPct val="150000"/>
              </a:lnSpc>
              <a:buNone/>
            </a:pPr>
            <a:r>
              <a:rPr lang="zh-CN" altLang="en-US" sz="1600">
                <a:sym typeface="+mn-ea"/>
              </a:rPr>
              <a:t>（所以说这个到达率会很高，不高的话说明这个推送服务是有问题的。这就是第三方推送一直吹嘘的高到达率。）</a:t>
            </a:r>
            <a:r>
              <a:rPr lang="en-US" altLang="zh-CN" sz="1600"/>
              <a:t>	</a:t>
            </a:r>
            <a:endParaRPr lang="en-US" altLang="zh-CN" sz="1600"/>
          </a:p>
          <a:p>
            <a:pPr marL="1200150" lvl="2" indent="-285750" algn="l">
              <a:lnSpc>
                <a:spcPct val="150000"/>
              </a:lnSpc>
            </a:pPr>
            <a:r>
              <a:rPr lang="zh-CN" altLang="en-US" sz="1600"/>
              <a:t>而实际计算方式应该是：消息到达数</a:t>
            </a:r>
            <a:r>
              <a:rPr lang="en-US" altLang="zh-CN" sz="1600"/>
              <a:t>/</a:t>
            </a:r>
            <a:r>
              <a:rPr lang="zh-CN" altLang="en-US" sz="1600"/>
              <a:t>用户安装数   （这个会很低）</a:t>
            </a:r>
            <a:endParaRPr lang="zh-CN" altLang="en-US" sz="1600"/>
          </a:p>
          <a:p>
            <a:pPr marL="1200150" lvl="2" indent="-285750" algn="l">
              <a:lnSpc>
                <a:spcPct val="150000"/>
              </a:lnSpc>
            </a:pPr>
            <a:r>
              <a:rPr lang="zh-CN" altLang="en-US" sz="1600"/>
              <a:t>这里需要注意：用户</a:t>
            </a:r>
            <a:r>
              <a:rPr lang="zh-CN" altLang="en-US" sz="1600">
                <a:sym typeface="+mn-ea"/>
              </a:rPr>
              <a:t>安装</a:t>
            </a:r>
            <a:r>
              <a:rPr lang="zh-CN" altLang="en-US" sz="1600"/>
              <a:t>数也是个不确定因素，因为安装后也可能会被卸载掉，或者应用一直没有在开启状态。</a:t>
            </a:r>
            <a:r>
              <a:rPr lang="zh-CN" altLang="en-US" sz="1600">
                <a:sym typeface="+mn-ea"/>
              </a:rPr>
              <a:t>实际消息送达率是跟用户活跃数有很大关系，在一定的安装数基础上，用户活跃数越大，收到推送的客户端就会越多，所以实际到达率会根据一段时间的用户活跃数来计算。例如百日活跃数。Android下统计推送的到达率一般都很低。</a:t>
            </a:r>
            <a:endParaRPr lang="zh-CN" altLang="en-US" sz="1600">
              <a:sym typeface="+mn-ea"/>
            </a:endParaRPr>
          </a:p>
          <a:p>
            <a:pPr marL="1200150" lvl="2" indent="-285750" algn="l">
              <a:lnSpc>
                <a:spcPct val="150000"/>
              </a:lnSpc>
            </a:pPr>
            <a:endParaRPr lang="zh-CN" altLang="en-US" sz="160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normAutofit fontScale="90000"/>
          </a:bodyPr>
          <a:p>
            <a:pPr>
              <a:lnSpc>
                <a:spcPct val="150000"/>
              </a:lnSpc>
            </a:pPr>
            <a:r>
              <a:rPr lang="zh-CN" altLang="en-US" sz="2000"/>
              <a:t>根据前面的推送原理来看似乎我们的推送的消息一定能到达客户端，但是实际的到达率却总是不如我们的意愿，这里面的种种原因可以归为三大类：</a:t>
            </a:r>
            <a:endParaRPr lang="zh-CN" altLang="en-US" sz="2000"/>
          </a:p>
          <a:p>
            <a:pPr marL="742950" lvl="1" indent="-285750">
              <a:lnSpc>
                <a:spcPct val="150000"/>
              </a:lnSpc>
              <a:buFont typeface="Arial" panose="020B0604020202020204" pitchFamily="34" charset="0"/>
              <a:buChar char="•"/>
            </a:pPr>
            <a:r>
              <a:rPr lang="zh-CN" altLang="en-US" sz="1540"/>
              <a:t>首先是推送进程存在，但是长连接断链。</a:t>
            </a:r>
            <a:endParaRPr lang="zh-CN" altLang="en-US" sz="1540"/>
          </a:p>
          <a:p>
            <a:pPr marL="742950" lvl="1" indent="-285750">
              <a:lnSpc>
                <a:spcPct val="150000"/>
              </a:lnSpc>
              <a:buFont typeface="Arial" panose="020B0604020202020204" pitchFamily="34" charset="0"/>
              <a:buChar char="•"/>
            </a:pPr>
            <a:r>
              <a:rPr lang="zh-CN" altLang="en-US" sz="1540"/>
              <a:t>随着</a:t>
            </a:r>
            <a:r>
              <a:rPr lang="en-US" altLang="zh-CN" sz="1540"/>
              <a:t>android</a:t>
            </a:r>
            <a:r>
              <a:rPr lang="zh-CN" altLang="en-US" sz="1540"/>
              <a:t>系统的升级包括进程管理策略的升级，推送</a:t>
            </a:r>
            <a:r>
              <a:rPr lang="en-US" altLang="zh-CN" sz="1540"/>
              <a:t>SDK</a:t>
            </a:r>
            <a:r>
              <a:rPr lang="zh-CN" altLang="en-US" sz="1540"/>
              <a:t>进程很可能被系统杀死，或者被定制</a:t>
            </a:r>
            <a:r>
              <a:rPr lang="en-US" altLang="zh-CN" sz="1540"/>
              <a:t>ROM</a:t>
            </a:r>
            <a:r>
              <a:rPr lang="zh-CN" altLang="en-US" sz="1540"/>
              <a:t>系统级的清理服务（包括第三方的清理应用）杀死。</a:t>
            </a:r>
            <a:endParaRPr lang="zh-CN" altLang="en-US" sz="1540"/>
          </a:p>
          <a:p>
            <a:pPr marL="742950" lvl="1" indent="-285750">
              <a:lnSpc>
                <a:spcPct val="150000"/>
              </a:lnSpc>
              <a:buFont typeface="Arial" panose="020B0604020202020204" pitchFamily="34" charset="0"/>
              <a:buChar char="•"/>
            </a:pPr>
            <a:r>
              <a:rPr lang="zh-CN" altLang="en-US" sz="1540"/>
              <a:t>第三就是各个移动厂商定制的</a:t>
            </a:r>
            <a:r>
              <a:rPr lang="en-US" altLang="zh-CN" sz="1540"/>
              <a:t>ROM</a:t>
            </a:r>
            <a:r>
              <a:rPr lang="zh-CN" altLang="en-US" sz="1540"/>
              <a:t>里存在的各种</a:t>
            </a:r>
            <a:r>
              <a:rPr lang="en-US" altLang="zh-CN" sz="1540"/>
              <a:t>BUG</a:t>
            </a:r>
            <a:r>
              <a:rPr lang="zh-CN" altLang="en-US" sz="1540"/>
              <a:t>或者</a:t>
            </a:r>
            <a:r>
              <a:rPr lang="zh-CN" altLang="en-US" sz="1540"/>
              <a:t>限制，比如小米系统会拦截某些进程向其他进程发送广播。</a:t>
            </a:r>
            <a:endParaRPr lang="zh-CN" altLang="en-US" sz="1540"/>
          </a:p>
          <a:p>
            <a:pPr marL="285750" lvl="0" indent="-285750">
              <a:lnSpc>
                <a:spcPct val="150000"/>
              </a:lnSpc>
              <a:buFont typeface="Arial" panose="020B0604020202020204" pitchFamily="34" charset="0"/>
              <a:buChar char="•"/>
            </a:pPr>
            <a:r>
              <a:rPr lang="zh-CN" altLang="en-US" sz="1795"/>
              <a:t>所以一种绝对的应用保活方案就是提高我们应用的用户粘性，这样我们的应用才是真正的活着。</a:t>
            </a:r>
            <a:endParaRPr lang="zh-CN" altLang="en-US" sz="1795"/>
          </a:p>
          <a:p>
            <a:pPr marL="285750" lvl="0" indent="-285750">
              <a:lnSpc>
                <a:spcPct val="150000"/>
              </a:lnSpc>
              <a:buFont typeface="Arial" panose="020B0604020202020204" pitchFamily="34" charset="0"/>
              <a:buChar char="•"/>
            </a:pPr>
            <a:r>
              <a:rPr lang="zh-CN" altLang="en-US" sz="1795"/>
              <a:t>推送整合方案：小米推送</a:t>
            </a:r>
            <a:r>
              <a:rPr lang="en-US" altLang="zh-CN" sz="1795"/>
              <a:t>+</a:t>
            </a:r>
            <a:r>
              <a:rPr lang="zh-CN" altLang="en-US" sz="1795"/>
              <a:t>华为推送</a:t>
            </a:r>
            <a:r>
              <a:rPr lang="en-US" altLang="zh-CN" sz="1795"/>
              <a:t>+</a:t>
            </a:r>
            <a:r>
              <a:rPr lang="zh-CN" altLang="en-US" sz="1795"/>
              <a:t>其他。（程序启动时通过判断系统来启动相应的推送</a:t>
            </a:r>
            <a:r>
              <a:rPr lang="en-US" altLang="zh-CN" sz="1795"/>
              <a:t>sdk</a:t>
            </a:r>
            <a:r>
              <a:rPr lang="zh-CN" altLang="en-US" sz="1795"/>
              <a:t>）</a:t>
            </a:r>
            <a:endParaRPr lang="zh-CN" altLang="en-US" sz="1795"/>
          </a:p>
          <a:p>
            <a:pPr marL="742950" lvl="1" indent="-285750">
              <a:lnSpc>
                <a:spcPct val="150000"/>
              </a:lnSpc>
              <a:buFont typeface="Arial" panose="020B0604020202020204" pitchFamily="34" charset="0"/>
              <a:buChar char="•"/>
            </a:pPr>
            <a:r>
              <a:rPr lang="zh-CN" altLang="en-US" sz="1535"/>
              <a:t>由于小米和华为用户的影响，占市场上很大一部分用户，而小米和华为推送在相应的系统上的可靠性和稳定性又是有很大的保障，所以这样能很大程度上提升我们的推送到达率。缺点就是整合了多个推送</a:t>
            </a:r>
            <a:r>
              <a:rPr lang="en-US" altLang="zh-CN" sz="1535"/>
              <a:t>sdk</a:t>
            </a:r>
            <a:r>
              <a:rPr lang="zh-CN" altLang="en-US" sz="1535"/>
              <a:t>后我们的应用包会增大。</a:t>
            </a:r>
            <a:endParaRPr lang="zh-CN" altLang="en-US" sz="153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什么是推送？</a:t>
            </a:r>
            <a:endParaRPr lang="zh-CN" altLang="en-US"/>
          </a:p>
        </p:txBody>
      </p:sp>
      <p:sp>
        <p:nvSpPr>
          <p:cNvPr id="3" name="内容占位符 2"/>
          <p:cNvSpPr>
            <a:spLocks noGrp="1"/>
          </p:cNvSpPr>
          <p:nvPr>
            <p:ph idx="1"/>
          </p:nvPr>
        </p:nvSpPr>
        <p:spPr/>
        <p:txBody>
          <a:bodyPr/>
          <a:p>
            <a:r>
              <a:rPr lang="zh-CN" altLang="en-US"/>
              <a:t>服务器将消息实时的发送到客户端。</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推送的本质</a:t>
            </a:r>
            <a:endParaRPr lang="zh-CN" altLang="en-US"/>
          </a:p>
        </p:txBody>
      </p:sp>
      <p:sp>
        <p:nvSpPr>
          <p:cNvPr id="3" name="内容占位符 2"/>
          <p:cNvSpPr>
            <a:spLocks noGrp="1"/>
          </p:cNvSpPr>
          <p:nvPr>
            <p:ph idx="1"/>
          </p:nvPr>
        </p:nvSpPr>
        <p:spPr/>
        <p:txBody>
          <a:bodyPr/>
          <a:p>
            <a:pPr>
              <a:lnSpc>
                <a:spcPct val="150000"/>
              </a:lnSpc>
            </a:pPr>
            <a:r>
              <a:rPr lang="zh-CN" altLang="en-US" sz="2400"/>
              <a:t>短连接</a:t>
            </a:r>
            <a:endParaRPr lang="zh-CN" altLang="en-US" sz="2400"/>
          </a:p>
          <a:p>
            <a:pPr marL="457200" lvl="1" indent="0">
              <a:lnSpc>
                <a:spcPct val="150000"/>
              </a:lnSpc>
              <a:buNone/>
            </a:pPr>
            <a:r>
              <a:rPr lang="zh-CN" altLang="en-US" sz="1800"/>
              <a:t>指在客户端与服务器数据交互时建立一条连接，当数据交互完成后这个连接就断开。</a:t>
            </a:r>
            <a:endParaRPr lang="zh-CN" altLang="en-US" sz="1800"/>
          </a:p>
          <a:p>
            <a:pPr>
              <a:lnSpc>
                <a:spcPct val="150000"/>
              </a:lnSpc>
            </a:pPr>
            <a:r>
              <a:rPr lang="zh-CN" altLang="en-US" sz="2400"/>
              <a:t>长连接</a:t>
            </a:r>
            <a:endParaRPr lang="zh-CN" altLang="en-US" sz="2400"/>
          </a:p>
          <a:p>
            <a:pPr marL="457200" lvl="1" indent="0">
              <a:lnSpc>
                <a:spcPct val="150000"/>
              </a:lnSpc>
              <a:buNone/>
            </a:pPr>
            <a:r>
              <a:rPr lang="zh-CN" altLang="en-US" sz="1800"/>
              <a:t>指在服务器与客户端之间始终 建立一条连接，通过这条连接客户端和服务器可以随时进行通信。</a:t>
            </a:r>
            <a:endParaRPr lang="zh-CN" altLang="en-US" sz="1800"/>
          </a:p>
          <a:p>
            <a:pPr>
              <a:lnSpc>
                <a:spcPct val="150000"/>
              </a:lnSpc>
            </a:pPr>
            <a:r>
              <a:rPr lang="en-US" altLang="zh-CN" sz="2400"/>
              <a:t>SMS</a:t>
            </a:r>
            <a:endParaRPr lang="en-US" altLang="zh-CN" sz="2400"/>
          </a:p>
          <a:p>
            <a:pPr marL="457200" lvl="1" indent="0">
              <a:lnSpc>
                <a:spcPct val="150000"/>
              </a:lnSpc>
              <a:buNone/>
            </a:pPr>
            <a:r>
              <a:rPr lang="zh-CN" altLang="en-US" sz="1800"/>
              <a:t>以短信的形式存在。</a:t>
            </a:r>
            <a:endParaRPr lang="zh-CN"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目前有哪些推送？</a:t>
            </a:r>
            <a:endParaRPr lang="zh-CN" altLang="en-US"/>
          </a:p>
        </p:txBody>
      </p:sp>
      <p:sp>
        <p:nvSpPr>
          <p:cNvPr id="3" name="内容占位符 2"/>
          <p:cNvSpPr>
            <a:spLocks noGrp="1"/>
          </p:cNvSpPr>
          <p:nvPr>
            <p:ph idx="1"/>
          </p:nvPr>
        </p:nvSpPr>
        <p:spPr/>
        <p:txBody>
          <a:bodyPr>
            <a:normAutofit fontScale="60000"/>
          </a:bodyPr>
          <a:p>
            <a:r>
              <a:rPr lang="en-US" altLang="zh-CN"/>
              <a:t>GCM</a:t>
            </a:r>
            <a:r>
              <a:rPr lang="zh-CN" altLang="en-US"/>
              <a:t>（谷歌云消息服务）</a:t>
            </a:r>
            <a:endParaRPr lang="zh-CN" altLang="en-US"/>
          </a:p>
          <a:p>
            <a:r>
              <a:rPr lang="zh-CN" altLang="en-US"/>
              <a:t>自己开发一套推送系统</a:t>
            </a:r>
            <a:endParaRPr lang="zh-CN" altLang="en-US"/>
          </a:p>
          <a:p>
            <a:r>
              <a:rPr lang="zh-CN" altLang="en-US"/>
              <a:t>第三方推送服务</a:t>
            </a:r>
            <a:endParaRPr lang="zh-CN" altLang="en-US"/>
          </a:p>
          <a:p>
            <a:pPr lvl="1"/>
            <a:r>
              <a:rPr lang="en-US" altLang="zh-CN" sz="2800">
                <a:sym typeface="+mn-ea"/>
              </a:rPr>
              <a:t>BAT</a:t>
            </a:r>
            <a:r>
              <a:rPr lang="zh-CN" altLang="en-US" sz="2800">
                <a:sym typeface="+mn-ea"/>
              </a:rPr>
              <a:t>全家桶</a:t>
            </a:r>
            <a:endParaRPr lang="zh-CN" altLang="en-US" sz="2800"/>
          </a:p>
          <a:p>
            <a:pPr lvl="2"/>
            <a:r>
              <a:rPr lang="zh-CN" altLang="en-US" sz="2800">
                <a:sym typeface="+mn-ea"/>
              </a:rPr>
              <a:t>阿里推送</a:t>
            </a:r>
            <a:endParaRPr lang="zh-CN" altLang="en-US" sz="2800"/>
          </a:p>
          <a:p>
            <a:pPr lvl="2"/>
            <a:r>
              <a:rPr lang="zh-CN" altLang="en-US" sz="2800">
                <a:sym typeface="+mn-ea"/>
              </a:rPr>
              <a:t>信鸽推送</a:t>
            </a:r>
            <a:endParaRPr lang="zh-CN" altLang="en-US" sz="2800"/>
          </a:p>
          <a:p>
            <a:pPr lvl="2"/>
            <a:r>
              <a:rPr lang="zh-CN" altLang="en-US" sz="2800">
                <a:sym typeface="+mn-ea"/>
              </a:rPr>
              <a:t>百度推送</a:t>
            </a:r>
            <a:endParaRPr lang="zh-CN" altLang="en-US"/>
          </a:p>
          <a:p>
            <a:pPr lvl="1"/>
            <a:r>
              <a:rPr lang="zh-CN" altLang="en-US" sz="2800"/>
              <a:t>比较好的第三方推送服务</a:t>
            </a:r>
            <a:endParaRPr lang="zh-CN" altLang="en-US" sz="2800"/>
          </a:p>
          <a:p>
            <a:pPr lvl="2"/>
            <a:r>
              <a:rPr lang="zh-CN" altLang="en-US" sz="2400"/>
              <a:t>极光推送</a:t>
            </a:r>
            <a:endParaRPr lang="zh-CN" altLang="en-US" sz="2400"/>
          </a:p>
          <a:p>
            <a:pPr lvl="2"/>
            <a:r>
              <a:rPr lang="zh-CN" altLang="en-US" sz="2400"/>
              <a:t>个推</a:t>
            </a:r>
            <a:endParaRPr lang="zh-CN" altLang="en-US" sz="2400"/>
          </a:p>
          <a:p>
            <a:pPr lvl="2"/>
            <a:r>
              <a:rPr lang="zh-CN" altLang="en-US" sz="2400"/>
              <a:t>友盟推送</a:t>
            </a:r>
            <a:endParaRPr lang="zh-CN" altLang="en-US" sz="2400"/>
          </a:p>
          <a:p>
            <a:pPr lvl="1"/>
            <a:r>
              <a:rPr lang="zh-CN" altLang="en-US" sz="2800"/>
              <a:t>手机</a:t>
            </a:r>
            <a:r>
              <a:rPr lang="en-US" altLang="zh-CN" sz="2800"/>
              <a:t>ROM</a:t>
            </a:r>
            <a:r>
              <a:rPr lang="zh-CN" altLang="en-US" sz="2800"/>
              <a:t>厂商推送服务</a:t>
            </a:r>
            <a:endParaRPr lang="zh-CN" altLang="en-US" sz="2800"/>
          </a:p>
          <a:p>
            <a:pPr lvl="2"/>
            <a:r>
              <a:rPr lang="zh-CN" altLang="en-US" sz="2800">
                <a:sym typeface="+mn-ea"/>
              </a:rPr>
              <a:t>华为推送</a:t>
            </a:r>
            <a:endParaRPr lang="zh-CN" altLang="en-US" sz="2800">
              <a:sym typeface="+mn-ea"/>
            </a:endParaRPr>
          </a:p>
          <a:p>
            <a:pPr lvl="2"/>
            <a:r>
              <a:rPr lang="zh-CN" altLang="en-US" sz="2400">
                <a:sym typeface="+mn-ea"/>
              </a:rPr>
              <a:t>小米推送</a:t>
            </a:r>
            <a:endParaRPr lang="zh-CN" altLang="en-US" sz="2400">
              <a:sym typeface="+mn-ea"/>
            </a:endParaRPr>
          </a:p>
          <a:p>
            <a:pPr lvl="1"/>
            <a:endParaRPr lang="zh-CN" altLang="en-US" sz="2000"/>
          </a:p>
          <a:p>
            <a:pPr marL="914400" lvl="2" indent="0">
              <a:buNone/>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578610"/>
            <a:ext cx="10515600" cy="4598670"/>
          </a:xfrm>
        </p:spPr>
        <p:txBody>
          <a:bodyPr/>
          <a:p>
            <a:pPr>
              <a:lnSpc>
                <a:spcPct val="150000"/>
              </a:lnSpc>
            </a:pPr>
            <a:r>
              <a:rPr lang="en-US" altLang="zh-CN" sz="1400"/>
              <a:t>BAT</a:t>
            </a:r>
            <a:r>
              <a:rPr lang="zh-CN" altLang="en-US" sz="1400"/>
              <a:t>全家桶和常听见的阿里系、百度系、腾讯系是一个概念。举个例子例：比如你手机里安装了支付宝，招财宝，淘宝，</a:t>
            </a:r>
            <a:r>
              <a:rPr lang="en-US" altLang="zh-CN" sz="1400"/>
              <a:t>UC</a:t>
            </a:r>
            <a:r>
              <a:rPr lang="zh-CN" altLang="en-US" sz="1400"/>
              <a:t>浏览器等一系列阿里的应用，当你打开阿里系的任意一款应用时，它会从后台将其它应用</a:t>
            </a:r>
            <a:r>
              <a:rPr lang="zh-CN" altLang="en-US" sz="1400">
                <a:sym typeface="+mn-ea"/>
              </a:rPr>
              <a:t>唤醒</a:t>
            </a:r>
            <a:r>
              <a:rPr lang="zh-CN" altLang="en-US" sz="1400"/>
              <a:t>。这就是所谓的</a:t>
            </a:r>
            <a:r>
              <a:rPr lang="zh-CN" altLang="en-US" sz="1400">
                <a:sym typeface="+mn-ea"/>
              </a:rPr>
              <a:t>全家桶</a:t>
            </a:r>
            <a:r>
              <a:rPr lang="zh-CN" altLang="en-US" sz="1400"/>
              <a:t>，腾讯和百度也是这么干的。这样各个系里的应用就有了相互之间</a:t>
            </a:r>
            <a:r>
              <a:rPr lang="en-US" altLang="zh-CN" sz="1400"/>
              <a:t>“</a:t>
            </a:r>
            <a:r>
              <a:rPr lang="zh-CN" altLang="en-US" sz="1400">
                <a:sym typeface="+mn-ea"/>
              </a:rPr>
              <a:t>互拉</a:t>
            </a:r>
            <a:r>
              <a:rPr lang="en-US" altLang="zh-CN" sz="1400"/>
              <a:t>”</a:t>
            </a:r>
            <a:r>
              <a:rPr lang="zh-CN" altLang="en-US" sz="1400"/>
              <a:t>和</a:t>
            </a:r>
            <a:r>
              <a:rPr lang="en-US" altLang="zh-CN" sz="1400"/>
              <a:t>“</a:t>
            </a:r>
            <a:r>
              <a:rPr lang="zh-CN" altLang="en-US" sz="1400">
                <a:sym typeface="+mn-ea"/>
              </a:rPr>
              <a:t>保活</a:t>
            </a:r>
            <a:r>
              <a:rPr lang="en-US" altLang="zh-CN" sz="1400"/>
              <a:t>”</a:t>
            </a:r>
            <a:r>
              <a:rPr lang="zh-CN" altLang="en-US" sz="1400"/>
              <a:t>来保证自己应用在后台一直运行，即使应用长时间没有打开或者进程被杀死，它依旧可以被其他的应用唤醒。</a:t>
            </a:r>
            <a:endParaRPr lang="zh-CN" altLang="en-US" sz="1400"/>
          </a:p>
          <a:p>
            <a:pPr marL="457200" lvl="1" indent="0">
              <a:lnSpc>
                <a:spcPct val="150000"/>
              </a:lnSpc>
              <a:buNone/>
            </a:pPr>
            <a:r>
              <a:rPr lang="en-US" altLang="zh-CN" sz="1200"/>
              <a:t>	</a:t>
            </a:r>
            <a:r>
              <a:rPr lang="zh-CN" altLang="en-US" sz="1200"/>
              <a:t>说明一下：像</a:t>
            </a:r>
            <a:r>
              <a:rPr lang="en-US" altLang="zh-CN" sz="1200"/>
              <a:t>BAT</a:t>
            </a:r>
            <a:r>
              <a:rPr lang="zh-CN" altLang="en-US" sz="1200"/>
              <a:t>全家同这样的全家桶是明显破坏了</a:t>
            </a:r>
            <a:r>
              <a:rPr lang="en-US" altLang="zh-CN" sz="1200"/>
              <a:t>android</a:t>
            </a:r>
            <a:r>
              <a:rPr lang="zh-CN" altLang="en-US" sz="1200"/>
              <a:t>系统应用的生态，拖垮</a:t>
            </a:r>
            <a:r>
              <a:rPr lang="en-US" altLang="zh-CN" sz="1200"/>
              <a:t>android</a:t>
            </a:r>
            <a:r>
              <a:rPr lang="zh-CN" altLang="en-US" sz="1200"/>
              <a:t>系统的流畅性。这就是为什么我们的手机即使使用工具清理进程后，内存占有率变小了，过一小会儿</a:t>
            </a:r>
            <a:r>
              <a:rPr lang="zh-CN" altLang="en-US" sz="1200">
                <a:sym typeface="+mn-ea"/>
              </a:rPr>
              <a:t>内存占有率又变大了。就是因为这些应用的进程又被唤醒了，这样也容易导致我们手机更耗电，耗流量。</a:t>
            </a:r>
            <a:endParaRPr lang="zh-CN" altLang="en-US" sz="1200">
              <a:sym typeface="+mn-ea"/>
            </a:endParaRPr>
          </a:p>
          <a:p>
            <a:pPr>
              <a:lnSpc>
                <a:spcPct val="150000"/>
              </a:lnSpc>
            </a:pPr>
            <a:r>
              <a:rPr lang="zh-CN" altLang="en-US" sz="1400"/>
              <a:t>而对于BAT的推送（阿里推送、信鸽推送、百度推送）呢？他们就是使用了这种</a:t>
            </a:r>
            <a:r>
              <a:rPr lang="en-US" altLang="zh-CN" sz="1400">
                <a:sym typeface="+mn-ea"/>
              </a:rPr>
              <a:t>“</a:t>
            </a:r>
            <a:r>
              <a:rPr lang="zh-CN" altLang="en-US" sz="1400">
                <a:sym typeface="+mn-ea"/>
              </a:rPr>
              <a:t>互拉</a:t>
            </a:r>
            <a:r>
              <a:rPr lang="en-US" altLang="zh-CN" sz="1400">
                <a:sym typeface="+mn-ea"/>
              </a:rPr>
              <a:t>”</a:t>
            </a:r>
            <a:r>
              <a:rPr lang="zh-CN" altLang="en-US" sz="1400">
                <a:sym typeface="+mn-ea"/>
              </a:rPr>
              <a:t>和</a:t>
            </a:r>
            <a:r>
              <a:rPr lang="en-US" altLang="zh-CN" sz="1400">
                <a:sym typeface="+mn-ea"/>
              </a:rPr>
              <a:t>“</a:t>
            </a:r>
            <a:r>
              <a:rPr lang="zh-CN" altLang="en-US" sz="1400">
                <a:sym typeface="+mn-ea"/>
              </a:rPr>
              <a:t>保活</a:t>
            </a:r>
            <a:r>
              <a:rPr lang="en-US" altLang="zh-CN" sz="1400">
                <a:sym typeface="+mn-ea"/>
              </a:rPr>
              <a:t>”</a:t>
            </a:r>
            <a:r>
              <a:rPr lang="zh-CN" altLang="en-US" sz="1400">
                <a:sym typeface="+mn-ea"/>
              </a:rPr>
              <a:t>。比如：你手机里同时有三个应用都接入了信鸽推送，那么只要有一个应用还活着，当其他的应用来了推送消息，这个活着的应用就会将已经被杀死的应用唤醒接受推送过来的消息。</a:t>
            </a:r>
            <a:endParaRPr lang="zh-CN" altLang="en-US" sz="1400">
              <a:sym typeface="+mn-ea"/>
            </a:endParaRPr>
          </a:p>
          <a:p>
            <a:pPr>
              <a:lnSpc>
                <a:spcPct val="150000"/>
              </a:lnSpc>
            </a:pPr>
            <a:r>
              <a:rPr lang="zh-CN" altLang="en-US" sz="1400"/>
              <a:t>像个推，友盟等等也这个原理，但是</a:t>
            </a:r>
            <a:r>
              <a:rPr lang="zh-CN" altLang="en-US" sz="1400">
                <a:sym typeface="+mn-ea"/>
              </a:rPr>
              <a:t>BAT的推送并</a:t>
            </a:r>
            <a:r>
              <a:rPr lang="zh-CN" altLang="en-US" sz="1400"/>
              <a:t>没有什么优势。各家的“全家桶”采用的“保活”阵营和推送通道，跟他们开放出来的是两码事。比如，你不要以为用了腾讯信鸽推送，就能占上微信的光。</a:t>
            </a:r>
            <a:endParaRPr lang="zh-CN" altLang="en-US" sz="1400"/>
          </a:p>
        </p:txBody>
      </p:sp>
      <p:sp>
        <p:nvSpPr>
          <p:cNvPr id="4" name="标题 3"/>
          <p:cNvSpPr/>
          <p:nvPr>
            <p:ph type="title"/>
          </p:nvPr>
        </p:nvSpPr>
        <p:spPr/>
        <p:txBody>
          <a:bodyPr>
            <a:normAutofit/>
          </a:bodyPr>
          <a:p>
            <a:r>
              <a:rPr lang="en-US" altLang="zh-CN">
                <a:sym typeface="+mn-ea"/>
              </a:rPr>
              <a:t>BAT</a:t>
            </a:r>
            <a:r>
              <a:rPr lang="zh-CN" altLang="en-US">
                <a:sym typeface="+mn-ea"/>
              </a:rPr>
              <a:t>全家桶</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流行的第三方推送服务和</a:t>
            </a:r>
            <a:r>
              <a:rPr lang="en-US" altLang="zh-CN">
                <a:sym typeface="+mn-ea"/>
              </a:rPr>
              <a:t>ROM</a:t>
            </a:r>
            <a:r>
              <a:rPr lang="zh-CN" altLang="en-US">
                <a:sym typeface="+mn-ea"/>
              </a:rPr>
              <a:t>厂商推送</a:t>
            </a:r>
            <a:endParaRPr lang="zh-CN" altLang="en-US"/>
          </a:p>
        </p:txBody>
      </p:sp>
      <p:sp>
        <p:nvSpPr>
          <p:cNvPr id="3" name="内容占位符 2"/>
          <p:cNvSpPr>
            <a:spLocks noGrp="1"/>
          </p:cNvSpPr>
          <p:nvPr>
            <p:ph idx="1"/>
          </p:nvPr>
        </p:nvSpPr>
        <p:spPr/>
        <p:txBody>
          <a:bodyPr/>
          <a:p>
            <a:pPr>
              <a:lnSpc>
                <a:spcPct val="150000"/>
              </a:lnSpc>
            </a:pPr>
            <a:r>
              <a:rPr lang="zh-CN" altLang="en-US" sz="1800"/>
              <a:t>像个推、友盟、极光这些推送包括</a:t>
            </a:r>
            <a:r>
              <a:rPr lang="en-US" altLang="zh-CN" sz="1800"/>
              <a:t>BAT</a:t>
            </a:r>
            <a:r>
              <a:rPr lang="zh-CN" altLang="en-US" sz="1800"/>
              <a:t>的推送，在原理和功能上没差。只要有一家更新了新的功能，其他的三方推送也会很快推出这些功能。而这些推送的优势就是</a:t>
            </a:r>
            <a:r>
              <a:rPr lang="en-US" altLang="zh-CN" sz="1800"/>
              <a:t>“</a:t>
            </a:r>
            <a:r>
              <a:rPr lang="zh-CN" altLang="en-US" sz="1800"/>
              <a:t>保活</a:t>
            </a:r>
            <a:r>
              <a:rPr lang="en-US" altLang="zh-CN" sz="1800"/>
              <a:t>”</a:t>
            </a:r>
            <a:r>
              <a:rPr lang="zh-CN" altLang="en-US" sz="1800"/>
              <a:t>和</a:t>
            </a:r>
            <a:r>
              <a:rPr lang="en-US" altLang="zh-CN" sz="1800"/>
              <a:t>“</a:t>
            </a:r>
            <a:r>
              <a:rPr lang="zh-CN" altLang="en-US" sz="1800"/>
              <a:t>互拉</a:t>
            </a:r>
            <a:r>
              <a:rPr lang="en-US" altLang="zh-CN" sz="1800"/>
              <a:t>”</a:t>
            </a:r>
            <a:r>
              <a:rPr lang="zh-CN" altLang="en-US" sz="1800"/>
              <a:t>能力。</a:t>
            </a:r>
            <a:endParaRPr lang="zh-CN" altLang="en-US" sz="1800"/>
          </a:p>
          <a:p>
            <a:pPr>
              <a:lnSpc>
                <a:spcPct val="150000"/>
              </a:lnSpc>
            </a:pPr>
            <a:r>
              <a:rPr lang="zh-CN" altLang="en-US" sz="1800"/>
              <a:t>小米推送和华为推送，这两个推送是小米和华为两大手机厂商在自己的系统里添加的两个系统级的服务，相应的小米系统和华为系统分别对自己的推送服务限制最小，稳定性在各方面都会更好些。另外小米推送和华为推送在非各自的系统上也能工作，只不过不再是系统级的服务了，和普通的推动一样。</a:t>
            </a:r>
            <a:endParaRPr lang="zh-CN" altLang="en-US" sz="1800"/>
          </a:p>
          <a:p>
            <a:pPr>
              <a:lnSpc>
                <a:spcPct val="150000"/>
              </a:lnSpc>
            </a:pPr>
            <a:endParaRPr lang="zh-C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推送的原理</a:t>
            </a:r>
            <a:endParaRPr lang="zh-CN" altLang="en-US"/>
          </a:p>
        </p:txBody>
      </p:sp>
      <p:sp>
        <p:nvSpPr>
          <p:cNvPr id="3" name="内容占位符 2"/>
          <p:cNvSpPr>
            <a:spLocks noGrp="1"/>
          </p:cNvSpPr>
          <p:nvPr>
            <p:ph idx="1"/>
          </p:nvPr>
        </p:nvSpPr>
        <p:spPr/>
        <p:txBody>
          <a:bodyPr>
            <a:normAutofit fontScale="80000"/>
          </a:bodyPr>
          <a:p>
            <a:pPr>
              <a:lnSpc>
                <a:spcPct val="150000"/>
              </a:lnSpc>
            </a:pPr>
            <a:r>
              <a:rPr lang="en-US" altLang="zh-CN" sz="1800"/>
              <a:t>Android</a:t>
            </a:r>
            <a:r>
              <a:rPr lang="zh-CN" altLang="en-US" sz="1800"/>
              <a:t>的推送本质就是建立一个长连接来实现推送，在这里我们可以简单的认为一个长连接就是一个通道，他单独的运行在一个进程当中，这样一旦进程被杀死客户端和服务端就会断链。而第三方的推送的</a:t>
            </a:r>
            <a:r>
              <a:rPr lang="en-US" altLang="zh-CN" sz="1800">
                <a:sym typeface="+mn-ea"/>
              </a:rPr>
              <a:t>“</a:t>
            </a:r>
            <a:r>
              <a:rPr lang="zh-CN" altLang="en-US" sz="1800">
                <a:sym typeface="+mn-ea"/>
              </a:rPr>
              <a:t>保活</a:t>
            </a:r>
            <a:r>
              <a:rPr lang="en-US" altLang="zh-CN" sz="1800">
                <a:sym typeface="+mn-ea"/>
              </a:rPr>
              <a:t>”</a:t>
            </a:r>
            <a:r>
              <a:rPr lang="zh-CN" altLang="en-US" sz="1800">
                <a:sym typeface="+mn-ea"/>
              </a:rPr>
              <a:t>和</a:t>
            </a:r>
            <a:r>
              <a:rPr lang="en-US" altLang="zh-CN" sz="1800">
                <a:sym typeface="+mn-ea"/>
              </a:rPr>
              <a:t>“</a:t>
            </a:r>
            <a:r>
              <a:rPr lang="zh-CN" altLang="en-US" sz="1800">
                <a:sym typeface="+mn-ea"/>
              </a:rPr>
              <a:t>互拉</a:t>
            </a:r>
            <a:r>
              <a:rPr lang="en-US" altLang="zh-CN" sz="1800">
                <a:sym typeface="+mn-ea"/>
              </a:rPr>
              <a:t>”</a:t>
            </a:r>
            <a:r>
              <a:rPr lang="zh-CN" altLang="en-US" sz="1800">
                <a:sym typeface="+mn-ea"/>
              </a:rPr>
              <a:t>，是摒弃了为每个应用开启一个推送通道这种方法，让手机中所有接入相应</a:t>
            </a:r>
            <a:r>
              <a:rPr lang="en-US" altLang="zh-CN" sz="1800">
                <a:sym typeface="+mn-ea"/>
              </a:rPr>
              <a:t>SDK</a:t>
            </a:r>
            <a:r>
              <a:rPr lang="zh-CN" altLang="en-US" sz="1800">
                <a:sym typeface="+mn-ea"/>
              </a:rPr>
              <a:t>的应用共享同一个推送通道，这样就实现了</a:t>
            </a:r>
            <a:r>
              <a:rPr lang="en-US" altLang="zh-CN" sz="1800">
                <a:sym typeface="+mn-ea"/>
              </a:rPr>
              <a:t>“</a:t>
            </a:r>
            <a:r>
              <a:rPr lang="zh-CN" altLang="en-US" sz="1800">
                <a:sym typeface="+mn-ea"/>
              </a:rPr>
              <a:t>保活</a:t>
            </a:r>
            <a:r>
              <a:rPr lang="en-US" altLang="zh-CN" sz="1800">
                <a:sym typeface="+mn-ea"/>
              </a:rPr>
              <a:t>”</a:t>
            </a:r>
            <a:r>
              <a:rPr lang="zh-CN" altLang="en-US" sz="1800">
                <a:sym typeface="+mn-ea"/>
              </a:rPr>
              <a:t>和</a:t>
            </a:r>
            <a:r>
              <a:rPr lang="en-US" altLang="zh-CN" sz="1800">
                <a:sym typeface="+mn-ea"/>
              </a:rPr>
              <a:t>“</a:t>
            </a:r>
            <a:r>
              <a:rPr lang="zh-CN" altLang="en-US" sz="1800">
                <a:sym typeface="+mn-ea"/>
              </a:rPr>
              <a:t>互拉</a:t>
            </a:r>
            <a:r>
              <a:rPr lang="en-US" altLang="zh-CN" sz="1800">
                <a:sym typeface="+mn-ea"/>
              </a:rPr>
              <a:t>”</a:t>
            </a:r>
            <a:r>
              <a:rPr lang="zh-CN" altLang="en-US" sz="1800">
                <a:sym typeface="+mn-ea"/>
              </a:rPr>
              <a:t>。看下面图解：</a:t>
            </a:r>
            <a:endParaRPr lang="zh-CN" altLang="en-US" sz="1800">
              <a:sym typeface="+mn-ea"/>
            </a:endParaRPr>
          </a:p>
          <a:p>
            <a:pPr>
              <a:lnSpc>
                <a:spcPct val="150000"/>
              </a:lnSpc>
            </a:pPr>
            <a:endParaRPr lang="zh-CN" altLang="en-US" sz="1800">
              <a:sym typeface="+mn-ea"/>
            </a:endParaRPr>
          </a:p>
          <a:p>
            <a:pPr>
              <a:lnSpc>
                <a:spcPct val="150000"/>
              </a:lnSpc>
            </a:pPr>
            <a:endParaRPr lang="zh-CN" altLang="en-US" sz="1800">
              <a:sym typeface="+mn-ea"/>
            </a:endParaRPr>
          </a:p>
          <a:p>
            <a:pPr>
              <a:lnSpc>
                <a:spcPct val="150000"/>
              </a:lnSpc>
            </a:pPr>
            <a:endParaRPr lang="zh-CN" altLang="en-US" sz="1800">
              <a:sym typeface="+mn-ea"/>
            </a:endParaRPr>
          </a:p>
          <a:p>
            <a:pPr marL="0" indent="0">
              <a:lnSpc>
                <a:spcPct val="150000"/>
              </a:lnSpc>
              <a:buNone/>
            </a:pPr>
            <a:endParaRPr lang="zh-CN" altLang="en-US" sz="1800">
              <a:sym typeface="+mn-ea"/>
            </a:endParaRPr>
          </a:p>
          <a:p>
            <a:pPr>
              <a:lnSpc>
                <a:spcPct val="150000"/>
              </a:lnSpc>
            </a:pPr>
            <a:r>
              <a:rPr lang="zh-CN" altLang="en-US" sz="1800">
                <a:sym typeface="+mn-ea"/>
              </a:rPr>
              <a:t>其中两个推送</a:t>
            </a:r>
            <a:r>
              <a:rPr lang="en-US" altLang="zh-CN" sz="1800">
                <a:sym typeface="+mn-ea"/>
              </a:rPr>
              <a:t>SDK</a:t>
            </a:r>
            <a:r>
              <a:rPr lang="zh-CN" altLang="en-US" sz="1800">
                <a:sym typeface="+mn-ea"/>
              </a:rPr>
              <a:t>可以进程间通信相互唤起，当应用</a:t>
            </a:r>
            <a:r>
              <a:rPr lang="en-US" altLang="zh-CN" sz="1800">
                <a:sym typeface="+mn-ea"/>
              </a:rPr>
              <a:t>B</a:t>
            </a:r>
            <a:r>
              <a:rPr lang="zh-CN" altLang="en-US" sz="1800">
                <a:sym typeface="+mn-ea"/>
              </a:rPr>
              <a:t>进程被杀死，这时服务器向应用</a:t>
            </a:r>
            <a:r>
              <a:rPr lang="en-US" altLang="zh-CN" sz="1800">
                <a:sym typeface="+mn-ea"/>
              </a:rPr>
              <a:t>B</a:t>
            </a:r>
            <a:r>
              <a:rPr lang="zh-CN" altLang="en-US" sz="1800">
                <a:sym typeface="+mn-ea"/>
              </a:rPr>
              <a:t>推送了消息，应用</a:t>
            </a:r>
            <a:r>
              <a:rPr lang="en-US" altLang="zh-CN" sz="1800">
                <a:sym typeface="+mn-ea"/>
              </a:rPr>
              <a:t>A</a:t>
            </a:r>
            <a:r>
              <a:rPr lang="zh-CN" altLang="en-US" sz="1800">
                <a:sym typeface="+mn-ea"/>
              </a:rPr>
              <a:t>的推送</a:t>
            </a:r>
            <a:r>
              <a:rPr lang="en-US" altLang="zh-CN" sz="1800">
                <a:sym typeface="+mn-ea"/>
              </a:rPr>
              <a:t>SDK</a:t>
            </a:r>
            <a:r>
              <a:rPr lang="zh-CN" altLang="en-US" sz="1800">
                <a:sym typeface="+mn-ea"/>
              </a:rPr>
              <a:t>会将应用</a:t>
            </a:r>
            <a:r>
              <a:rPr lang="en-US" altLang="zh-CN" sz="1800">
                <a:sym typeface="+mn-ea"/>
              </a:rPr>
              <a:t>B</a:t>
            </a:r>
            <a:r>
              <a:rPr lang="zh-CN" altLang="en-US" sz="1800">
                <a:sym typeface="+mn-ea"/>
              </a:rPr>
              <a:t>的</a:t>
            </a:r>
            <a:r>
              <a:rPr lang="en-US" altLang="zh-CN" sz="1800">
                <a:sym typeface="+mn-ea"/>
              </a:rPr>
              <a:t>SDK</a:t>
            </a:r>
            <a:r>
              <a:rPr lang="zh-CN" altLang="en-US" sz="1800">
                <a:sym typeface="+mn-ea"/>
              </a:rPr>
              <a:t>唤起，从而唤起应用</a:t>
            </a:r>
            <a:r>
              <a:rPr lang="en-US" altLang="zh-CN" sz="1800">
                <a:sym typeface="+mn-ea"/>
              </a:rPr>
              <a:t>B</a:t>
            </a:r>
            <a:r>
              <a:rPr lang="zh-CN" altLang="en-US" sz="1800">
                <a:sym typeface="+mn-ea"/>
              </a:rPr>
              <a:t>，接收推送消息。</a:t>
            </a:r>
            <a:endParaRPr lang="zh-CN" altLang="en-US" sz="1800">
              <a:sym typeface="+mn-ea"/>
            </a:endParaRPr>
          </a:p>
          <a:p>
            <a:pPr marL="0" indent="0">
              <a:lnSpc>
                <a:spcPct val="150000"/>
              </a:lnSpc>
              <a:buNone/>
            </a:pPr>
            <a:r>
              <a:rPr lang="en-US" altLang="zh-CN" sz="1800">
                <a:sym typeface="+mn-ea"/>
              </a:rPr>
              <a:t>	</a:t>
            </a:r>
            <a:endParaRPr lang="en-US" altLang="zh-CN" sz="1800">
              <a:sym typeface="+mn-ea"/>
            </a:endParaRPr>
          </a:p>
        </p:txBody>
      </p:sp>
      <p:sp>
        <p:nvSpPr>
          <p:cNvPr id="4" name="矩形 3"/>
          <p:cNvSpPr/>
          <p:nvPr/>
        </p:nvSpPr>
        <p:spPr>
          <a:xfrm>
            <a:off x="1331595" y="3061335"/>
            <a:ext cx="2360295" cy="1017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第三方推送服务器</a:t>
            </a:r>
            <a:endParaRPr lang="zh-CN" altLang="en-US"/>
          </a:p>
        </p:txBody>
      </p:sp>
      <p:sp>
        <p:nvSpPr>
          <p:cNvPr id="6" name="矩形 5"/>
          <p:cNvSpPr/>
          <p:nvPr/>
        </p:nvSpPr>
        <p:spPr>
          <a:xfrm>
            <a:off x="3674110" y="3352165"/>
            <a:ext cx="2287270" cy="41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推送通道共享</a:t>
            </a:r>
            <a:endParaRPr lang="zh-CN" altLang="en-US"/>
          </a:p>
        </p:txBody>
      </p:sp>
      <p:cxnSp>
        <p:nvCxnSpPr>
          <p:cNvPr id="7" name="直接箭头连接符 6"/>
          <p:cNvCxnSpPr/>
          <p:nvPr/>
        </p:nvCxnSpPr>
        <p:spPr>
          <a:xfrm>
            <a:off x="3857625" y="3709035"/>
            <a:ext cx="191960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5961380" y="3296920"/>
            <a:ext cx="1510665" cy="230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985510" y="3709035"/>
            <a:ext cx="1544320" cy="197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513320" y="2949575"/>
            <a:ext cx="933450" cy="636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推送</a:t>
            </a:r>
            <a:r>
              <a:rPr lang="en-US" altLang="zh-CN"/>
              <a:t>SDK</a:t>
            </a:r>
            <a:endParaRPr lang="en-US" altLang="zh-CN"/>
          </a:p>
        </p:txBody>
      </p:sp>
      <p:sp>
        <p:nvSpPr>
          <p:cNvPr id="12" name="矩形 11"/>
          <p:cNvSpPr/>
          <p:nvPr/>
        </p:nvSpPr>
        <p:spPr>
          <a:xfrm>
            <a:off x="7513320" y="3709035"/>
            <a:ext cx="933450" cy="636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推送</a:t>
            </a:r>
            <a:r>
              <a:rPr lang="en-US" altLang="zh-CN"/>
              <a:t>SDK</a:t>
            </a:r>
            <a:endParaRPr lang="en-US" altLang="zh-CN"/>
          </a:p>
        </p:txBody>
      </p:sp>
      <p:cxnSp>
        <p:nvCxnSpPr>
          <p:cNvPr id="13" name="直接箭头连接符 12"/>
          <p:cNvCxnSpPr/>
          <p:nvPr/>
        </p:nvCxnSpPr>
        <p:spPr>
          <a:xfrm flipV="1">
            <a:off x="8263255" y="3266440"/>
            <a:ext cx="1353820" cy="30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6" idx="1"/>
          </p:cNvCxnSpPr>
          <p:nvPr/>
        </p:nvCxnSpPr>
        <p:spPr>
          <a:xfrm>
            <a:off x="8263255" y="3979545"/>
            <a:ext cx="1353820" cy="31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617075" y="2949575"/>
            <a:ext cx="933450" cy="636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应用</a:t>
            </a:r>
            <a:r>
              <a:rPr lang="en-US" altLang="zh-CN"/>
              <a:t>A</a:t>
            </a:r>
            <a:endParaRPr lang="en-US" altLang="zh-CN"/>
          </a:p>
        </p:txBody>
      </p:sp>
      <p:sp>
        <p:nvSpPr>
          <p:cNvPr id="16" name="矩形 15"/>
          <p:cNvSpPr/>
          <p:nvPr/>
        </p:nvSpPr>
        <p:spPr>
          <a:xfrm>
            <a:off x="9617075" y="3693160"/>
            <a:ext cx="933450" cy="636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应用</a:t>
            </a:r>
            <a:r>
              <a:rPr lang="en-US" altLang="zh-CN"/>
              <a:t>B</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影响长连接寿命的因素</a:t>
            </a:r>
            <a:endParaRPr lang="zh-CN" altLang="en-US"/>
          </a:p>
        </p:txBody>
      </p:sp>
      <p:sp>
        <p:nvSpPr>
          <p:cNvPr id="3" name="内容占位符 2"/>
          <p:cNvSpPr>
            <a:spLocks noGrp="1"/>
          </p:cNvSpPr>
          <p:nvPr>
            <p:ph idx="1"/>
          </p:nvPr>
        </p:nvSpPr>
        <p:spPr/>
        <p:txBody>
          <a:bodyPr/>
          <a:p>
            <a:r>
              <a:rPr lang="en-US" altLang="zh-CN" sz="1800"/>
              <a:t>NAT</a:t>
            </a:r>
            <a:r>
              <a:rPr lang="zh-CN" altLang="en-US" sz="1800"/>
              <a:t>超时</a:t>
            </a:r>
            <a:endParaRPr lang="zh-CN" altLang="en-US" sz="1540"/>
          </a:p>
          <a:p>
            <a:pPr marL="0" indent="0">
              <a:buNone/>
            </a:pPr>
            <a:r>
              <a:rPr lang="zh-CN" altLang="en-US" sz="1600"/>
              <a:t>因为 IP v4 的 IP 量有限，运营商分配给手机终端的 IP 是运营商内网的 IP，手机要连接 Internet，就需要通过运营商的网关做一个网络地址转换(Network Address Translation，NAT)。简单的说运营商的网关需要维护一个外网 IP、端口到内网 IP、端口的对应关系（从而形成一个NAT路由表），以确保内网的手机可以跟 Internet 的服务器通讯。</a:t>
            </a:r>
            <a:endParaRPr lang="zh-CN" altLang="en-US" sz="1600"/>
          </a:p>
          <a:p>
            <a:pPr marL="3657600" lvl="8" indent="0">
              <a:buNone/>
            </a:pPr>
            <a:endParaRPr lang="zh-CN" altLang="en-US" sz="1600"/>
          </a:p>
          <a:p>
            <a:pPr marL="3657600" lvl="8" indent="0">
              <a:buNone/>
            </a:pPr>
            <a:r>
              <a:rPr lang="zh-CN" altLang="en-US" sz="1600"/>
              <a:t>由于NAT路由表的大小有限，所以一般路由都有NAT有效期，WIFI下，这个NAT有效期可能会比较长，而在数据流量下，运营商一般都会尽快更新NAT路由表，淘汰无效的设备（指在有效期内数据通讯的设备），所以，在使用数据流量时，长连接经常容易断。</a:t>
            </a:r>
            <a:endParaRPr lang="zh-CN" altLang="en-US" sz="1600"/>
          </a:p>
          <a:p>
            <a:pPr marL="3657600" lvl="8" indent="0">
              <a:buNone/>
            </a:pPr>
            <a:endParaRPr lang="zh-CN" altLang="en-US" sz="1600"/>
          </a:p>
          <a:p>
            <a:pPr marL="3657600" lvl="8" indent="0">
              <a:buNone/>
            </a:pPr>
            <a:r>
              <a:rPr lang="zh-CN" altLang="en-US" sz="1600"/>
              <a:t>长连接心跳间隔必须要小于NAT超时时间(aging-time)，如果超过aging-time不做心跳，TCP长连接链路就会中断，Server就无法发送Push给手机，只能等到客户端下次心跳失败后，重建连接才能取到消息。</a:t>
            </a:r>
            <a:endParaRPr lang="zh-CN" altLang="en-US" sz="1600"/>
          </a:p>
          <a:p>
            <a:pPr marL="3657600" lvl="8" indent="0">
              <a:buNone/>
            </a:pPr>
            <a:endParaRPr lang="zh-CN" altLang="en-US" sz="1600"/>
          </a:p>
        </p:txBody>
      </p:sp>
      <p:pic>
        <p:nvPicPr>
          <p:cNvPr id="4" name="图片 3" descr="640"/>
          <p:cNvPicPr>
            <a:picLocks noChangeAspect="1"/>
          </p:cNvPicPr>
          <p:nvPr/>
        </p:nvPicPr>
        <p:blipFill>
          <a:blip r:embed="rId1"/>
          <a:stretch>
            <a:fillRect/>
          </a:stretch>
        </p:blipFill>
        <p:spPr>
          <a:xfrm>
            <a:off x="838200" y="3121025"/>
            <a:ext cx="3364865" cy="24714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影响长连接寿命的因素</a:t>
            </a:r>
            <a:endParaRPr lang="zh-CN" altLang="en-US"/>
          </a:p>
        </p:txBody>
      </p:sp>
      <p:sp>
        <p:nvSpPr>
          <p:cNvPr id="3" name="内容占位符 2"/>
          <p:cNvSpPr>
            <a:spLocks noGrp="1"/>
          </p:cNvSpPr>
          <p:nvPr>
            <p:ph idx="1"/>
          </p:nvPr>
        </p:nvSpPr>
        <p:spPr/>
        <p:txBody>
          <a:bodyPr>
            <a:normAutofit lnSpcReduction="20000"/>
          </a:bodyPr>
          <a:p>
            <a:pPr>
              <a:lnSpc>
                <a:spcPct val="150000"/>
              </a:lnSpc>
            </a:pPr>
            <a:r>
              <a:rPr lang="zh-CN" altLang="en-US" sz="1800">
                <a:sym typeface="+mn-ea"/>
              </a:rPr>
              <a:t>DHCP的租期（lease time）</a:t>
            </a:r>
            <a:endParaRPr lang="zh-CN" altLang="en-US" sz="1800"/>
          </a:p>
          <a:p>
            <a:pPr marL="457200" lvl="1" indent="0">
              <a:lnSpc>
                <a:spcPct val="150000"/>
              </a:lnSpc>
              <a:buNone/>
            </a:pPr>
            <a:r>
              <a:rPr lang="zh-CN" altLang="en-US" sz="1600"/>
              <a:t>DHCP（Dynamic Host Configuration Protocol，动态主机配置协议）是一个局域网的网络协议。</a:t>
            </a:r>
            <a:endParaRPr lang="zh-CN" altLang="en-US" sz="1600"/>
          </a:p>
          <a:p>
            <a:pPr marL="457200" lvl="1" indent="0">
              <a:lnSpc>
                <a:spcPct val="150000"/>
              </a:lnSpc>
              <a:buNone/>
            </a:pPr>
            <a:r>
              <a:rPr lang="zh-CN" altLang="en-US" sz="1600"/>
              <a:t>在手机端简单理解为DHCP服务器拥有一个地址池，当手机端去访问网络时，</a:t>
            </a:r>
            <a:r>
              <a:rPr lang="zh-CN" altLang="en-US" sz="1600">
                <a:sym typeface="+mn-ea"/>
              </a:rPr>
              <a:t>DHCP服务器会给手机端指定一个有时间限制的</a:t>
            </a:r>
            <a:r>
              <a:rPr lang="en-US" altLang="zh-CN" sz="1600">
                <a:sym typeface="+mn-ea"/>
              </a:rPr>
              <a:t>IP</a:t>
            </a:r>
            <a:r>
              <a:rPr lang="zh-CN" altLang="en-US" sz="1600">
                <a:sym typeface="+mn-ea"/>
              </a:rPr>
              <a:t>地址，当时间到期或者主机明确表示放弃该地址时，该地址就会被其他手机端使用，这个时间限制就是DHCP租期。</a:t>
            </a:r>
            <a:endParaRPr lang="zh-CN" altLang="en-US" sz="1600">
              <a:sym typeface="+mn-ea"/>
            </a:endParaRPr>
          </a:p>
          <a:p>
            <a:pPr>
              <a:lnSpc>
                <a:spcPct val="150000"/>
              </a:lnSpc>
            </a:pPr>
            <a:r>
              <a:rPr lang="zh-CN" altLang="en-US" sz="1800"/>
              <a:t>目前安卓系统对DHCP的处理有Bug，DHCP租期到了不会主动续约并且会继续使用过期IP，这个问题会造成TCP长连接偶然的断连。问题表象是，在超过租期的某个时间点（没有规律）会导致IP过期，老的TCP连接不能正常收发数据。并且系统没有网络变化事件，只有等应用判断主动建立新的TCP连接才引起安卓设备重新向DHCP Server申请IP租用。</a:t>
            </a:r>
            <a:endParaRPr lang="zh-CN" altLang="en-US" sz="18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4098</Words>
  <Application>WPS 演示</Application>
  <PresentationFormat>宽屏</PresentationFormat>
  <Paragraphs>139</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宋体</vt:lpstr>
      <vt:lpstr>Wingdings</vt:lpstr>
      <vt:lpstr>Calibri Light</vt:lpstr>
      <vt:lpstr>微软雅黑</vt:lpstr>
      <vt:lpstr>Calibri</vt:lpstr>
      <vt:lpstr>Wingdings</vt:lpstr>
      <vt:lpstr>Office 主题</vt:lpstr>
      <vt:lpstr>Android推送浅析</vt:lpstr>
      <vt:lpstr>什么是推送？</vt:lpstr>
      <vt:lpstr>推送的本质</vt:lpstr>
      <vt:lpstr>目前有哪些推送？</vt:lpstr>
      <vt:lpstr>BAT全家桶</vt:lpstr>
      <vt:lpstr>流行的第三方推送服务和ROM厂商推送</vt:lpstr>
      <vt:lpstr>推送的原理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到达率</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bazengliang</cp:lastModifiedBy>
  <cp:revision>30</cp:revision>
  <dcterms:created xsi:type="dcterms:W3CDTF">2015-05-05T08:02:00Z</dcterms:created>
  <dcterms:modified xsi:type="dcterms:W3CDTF">2016-11-01T10:48:31Z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