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5"/>
  </p:notesMasterIdLst>
  <p:sldIdLst>
    <p:sldId id="367" r:id="rId5"/>
    <p:sldId id="368" r:id="rId6"/>
    <p:sldId id="369" r:id="rId7"/>
    <p:sldId id="370" r:id="rId8"/>
    <p:sldId id="371" r:id="rId9"/>
    <p:sldId id="372" r:id="rId10"/>
    <p:sldId id="373" r:id="rId11"/>
    <p:sldId id="381" r:id="rId12"/>
    <p:sldId id="380" r:id="rId13"/>
    <p:sldId id="374" r:id="rId14"/>
    <p:sldId id="376" r:id="rId15"/>
    <p:sldId id="377" r:id="rId16"/>
    <p:sldId id="349" r:id="rId17"/>
    <p:sldId id="378" r:id="rId18"/>
    <p:sldId id="384" r:id="rId19"/>
    <p:sldId id="385" r:id="rId20"/>
    <p:sldId id="386" r:id="rId21"/>
    <p:sldId id="387" r:id="rId22"/>
    <p:sldId id="388" r:id="rId23"/>
    <p:sldId id="34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0000A8"/>
    <a:srgbClr val="0000FF"/>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206" autoAdjust="0"/>
  </p:normalViewPr>
  <p:slideViewPr>
    <p:cSldViewPr snapToGrid="0">
      <p:cViewPr varScale="1">
        <p:scale>
          <a:sx n="94" d="100"/>
          <a:sy n="94" d="100"/>
        </p:scale>
        <p:origin x="654" y="10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dirty="0">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dirty="0">
                <a:latin typeface="Calibri"/>
                <a:cs typeface="Calibri"/>
              </a:rPr>
              <a:t>These are the list of chapters that we are going to cover in these foundation codes. Those are chapter one what are AI and ML? chapter 2 applied Python programming in AI,  and chapter 3 is</a:t>
            </a:r>
            <a:r>
              <a:rPr lang="en-US" b="1" dirty="0"/>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dirty="0">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dirty="0">
                <a:solidFill>
                  <a:srgbClr val="213163"/>
                </a:solidFill>
              </a:rPr>
              <a:t>Reference</a:t>
            </a:r>
            <a:endParaRPr lang="en-US" sz="2000" dirty="0"/>
          </a:p>
          <a:p>
            <a:pPr marL="173736" indent="-173736">
              <a:buFont typeface="Arial" panose="020B0604020202020204" pitchFamily="34" charset="0"/>
              <a:buChar char="•"/>
              <a:tabLst>
                <a:tab pos="0" algn="l"/>
              </a:tabLst>
            </a:pPr>
            <a:endParaRPr lang="en-IN" sz="2000" spc="-1" dirty="0"/>
          </a:p>
          <a:p>
            <a:pPr marL="173736" indent="-173736">
              <a:buFont typeface="Arial" panose="020B0604020202020204" pitchFamily="34" charset="0"/>
              <a:buChar char="•"/>
              <a:tabLst>
                <a:tab pos="0" algn="l"/>
              </a:tabLst>
            </a:pPr>
            <a:r>
              <a:rPr lang="en-IN" sz="2000" spc="-1" dirty="0"/>
              <a:t>These are the references for this session.</a:t>
            </a:r>
            <a:endParaRPr lang="en-IN"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dirty="0">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dirty="0"/>
              <a:t>thank you very much for joining</a:t>
            </a:r>
            <a:r>
              <a:rPr lang="en-IN" b="0" dirty="0"/>
              <a:t> this </a:t>
            </a:r>
            <a:r>
              <a:rPr lang="en-IN" dirty="0"/>
              <a:t>PPT</a:t>
            </a:r>
            <a:r>
              <a:rPr lang="en-IN" b="0" dirty="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20</a:t>
            </a:fld>
            <a:endParaRPr lang="en-US" sz="1200" b="0" strike="noStrike" spc="-1" dirty="0">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01-04-2024</a:t>
            </a:fld>
            <a:endParaRPr lang="en-US" dirty="0"/>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dirty="0"/>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NAME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2"/>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dk2" tx2="lt2" accent1="accent1" accent2="accent2" accent3="accent3" accent4="accent4" accent5="accent5" accent6="accent6" hlink="hlink" folHlink="folHlink"/>
  <p:sldLayoutIdLst>
    <p:sldLayoutId id="2147483666" r:id="rId1"/>
    <p:sldLayoutId id="2147483653" r:id="rId2"/>
    <p:sldLayoutId id="2147483654" r:id="rId3"/>
    <p:sldLayoutId id="2147483668" r:id="rId4"/>
    <p:sldLayoutId id="2147483669" r:id="rId5"/>
    <p:sldLayoutId id="2147483670" r:id="rId6"/>
    <p:sldLayoutId id="2147483656" r:id="rId7"/>
    <p:sldLayoutId id="2147483657" r:id="rId8"/>
    <p:sldLayoutId id="2147483674" r:id="rId9"/>
    <p:sldLayoutId id="214748368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ustainabletransport.org/publications/best-practices-auto-stand-managemen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7064653" cy="3341996"/>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4" y="2312364"/>
            <a:ext cx="6709285" cy="1384995"/>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                             AUTO/TAXI STAND MANAGEMENT SYSTEM</a:t>
            </a:r>
          </a:p>
          <a:p>
            <a:r>
              <a:rPr lang="en-US" sz="1400" b="1" dirty="0">
                <a:latin typeface="Times New Roman" panose="02020603050405020304" pitchFamily="18" charset="0"/>
                <a:cs typeface="Times New Roman" panose="02020603050405020304" pitchFamily="18" charset="0"/>
              </a:rPr>
              <a:t>Team Members:   </a:t>
            </a:r>
          </a:p>
          <a:p>
            <a:r>
              <a:rPr lang="en-US" dirty="0">
                <a:latin typeface="Times New Roman" panose="02020603050405020304" pitchFamily="18" charset="0"/>
                <a:cs typeface="Times New Roman" panose="02020603050405020304" pitchFamily="18" charset="0"/>
              </a:rPr>
              <a:t>D DILLI SUDHA	     		</a:t>
            </a:r>
            <a:r>
              <a:rPr lang="en-US" sz="1400" b="1" dirty="0">
                <a:latin typeface="Times New Roman" panose="02020603050405020304" pitchFamily="18" charset="0"/>
                <a:cs typeface="Times New Roman" panose="02020603050405020304" pitchFamily="18" charset="0"/>
              </a:rPr>
              <a:t>Guide:</a:t>
            </a:r>
            <a:r>
              <a:rPr lang="en-US" sz="1400" dirty="0">
                <a:latin typeface="Times New Roman" panose="02020603050405020304" pitchFamily="18" charset="0"/>
                <a:cs typeface="Times New Roman" panose="02020603050405020304" pitchFamily="18" charset="0"/>
              </a:rPr>
              <a:t> UMA MAHESHWARI R</a:t>
            </a:r>
          </a:p>
          <a:p>
            <a:r>
              <a:rPr lang="en-US" dirty="0">
                <a:latin typeface="Times New Roman" panose="02020603050405020304" pitchFamily="18" charset="0"/>
                <a:cs typeface="Times New Roman" panose="02020603050405020304" pitchFamily="18" charset="0"/>
              </a:rPr>
              <a:t>C DEEPTI </a:t>
            </a:r>
          </a:p>
          <a:p>
            <a:r>
              <a:rPr lang="en-US" dirty="0">
                <a:latin typeface="Times New Roman" panose="02020603050405020304" pitchFamily="18" charset="0"/>
                <a:cs typeface="Times New Roman" panose="02020603050405020304" pitchFamily="18" charset="0"/>
              </a:rPr>
              <a:t>P HARIKA </a:t>
            </a:r>
          </a:p>
          <a:p>
            <a:r>
              <a:rPr lang="en-US">
                <a:latin typeface="Times New Roman" panose="02020603050405020304" pitchFamily="18" charset="0"/>
                <a:cs typeface="Times New Roman" panose="02020603050405020304" pitchFamily="18" charset="0"/>
              </a:rPr>
              <a:t>B GOPI CHANDANA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717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213163"/>
                </a:solidFill>
                <a:latin typeface="Arial"/>
                <a:ea typeface="+mn-lt"/>
                <a:cs typeface="+mn-lt"/>
              </a:rPr>
              <a:t>Technology Used</a:t>
            </a:r>
            <a:endParaRPr lang="en-IN" sz="2400" b="1" dirty="0">
              <a:solidFill>
                <a:srgbClr val="213163"/>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A5E259-77DD-DACF-5346-B3C413CAEF01}"/>
              </a:ext>
            </a:extLst>
          </p:cNvPr>
          <p:cNvSpPr txBox="1"/>
          <p:nvPr/>
        </p:nvSpPr>
        <p:spPr>
          <a:xfrm>
            <a:off x="345764" y="1180279"/>
            <a:ext cx="8452472" cy="2479525"/>
          </a:xfrm>
          <a:prstGeom prst="rect">
            <a:avLst/>
          </a:prstGeom>
          <a:noFill/>
        </p:spPr>
        <p:txBody>
          <a:bodyPr wrap="square" rtlCol="0">
            <a:spAutoFit/>
          </a:bodyPr>
          <a:lstStyle/>
          <a:p>
            <a:pPr marL="285750" indent="-285750" fontAlgn="base">
              <a:lnSpc>
                <a:spcPct val="20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Operating System: Windows 11</a:t>
            </a:r>
          </a:p>
          <a:p>
            <a:pPr marL="285750" indent="-285750" fontAlgn="base">
              <a:lnSpc>
                <a:spcPct val="20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Front-End: HTML, CSS, JavaScript </a:t>
            </a:r>
          </a:p>
          <a:p>
            <a:pPr marL="285750" indent="-285750" fontAlgn="base">
              <a:lnSpc>
                <a:spcPct val="20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Back-End: PHP</a:t>
            </a:r>
          </a:p>
          <a:p>
            <a:pPr marL="285750" indent="-285750" fontAlgn="base">
              <a:lnSpc>
                <a:spcPct val="20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Database: MySQL</a:t>
            </a:r>
          </a:p>
          <a:p>
            <a:pPr marL="285750" indent="-285750" fontAlgn="base">
              <a:lnSpc>
                <a:spcPct val="20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Server: Xampp</a:t>
            </a:r>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987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1700" y="445025"/>
            <a:ext cx="8520600" cy="52322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002060"/>
                </a:solidFill>
                <a:latin typeface="Times New Roman" panose="02020603050405020304" pitchFamily="18" charset="0"/>
                <a:cs typeface="Times New Roman" panose="02020603050405020304" pitchFamily="18" charset="0"/>
              </a:rPr>
              <a:t>Conclusion</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D32358D-33CF-D26A-5053-8FC9614CF7B5}"/>
              </a:ext>
            </a:extLst>
          </p:cNvPr>
          <p:cNvSpPr txBox="1"/>
          <p:nvPr/>
        </p:nvSpPr>
        <p:spPr>
          <a:xfrm>
            <a:off x="311700" y="1171366"/>
            <a:ext cx="8424337" cy="3662541"/>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	In conclusion, the development and implementation of the auto stand management project represent a significant step towards enhancing the efficiency, accessibility, and sustainability of urban transportation networks. By leveraging modern technologies such as real-time tracking, digital booking, and community engagement features, the system has the potential to revolutionize the way auto taxi services are operated and utilized. Through seamless coordination between passengers, drivers, and administrators, coupled with a focus on promoting sustainable practices and user education, the project aims to not only improve the overall user experience but also contribute to reducing congestion, optimizing resource allocation, and fostering a more environmentally friendly approach to urban mobility.</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784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445025"/>
            <a:ext cx="8520600" cy="52322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002060"/>
                </a:solidFill>
                <a:latin typeface="Times New Roman" panose="02020603050405020304" pitchFamily="18" charset="0"/>
                <a:cs typeface="Times New Roman" panose="02020603050405020304" pitchFamily="18" charset="0"/>
              </a:rPr>
              <a:t>Future Scope</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0C122F8-1561-3E31-73E1-3E6CCAC7506E}"/>
              </a:ext>
            </a:extLst>
          </p:cNvPr>
          <p:cNvSpPr txBox="1"/>
          <p:nvPr/>
        </p:nvSpPr>
        <p:spPr>
          <a:xfrm>
            <a:off x="416560" y="1178560"/>
            <a:ext cx="8239760" cy="378565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future scope of the Auto Stand Management project holds promising potential for several advancements:</a:t>
            </a:r>
          </a:p>
          <a:p>
            <a:r>
              <a:rPr lang="en-US" sz="1600" b="1" dirty="0">
                <a:latin typeface="Times New Roman" panose="02020603050405020304" pitchFamily="18" charset="0"/>
                <a:cs typeface="Times New Roman" panose="02020603050405020304" pitchFamily="18" charset="0"/>
              </a:rPr>
              <a:t>Diversification of Services</a:t>
            </a:r>
            <a:r>
              <a:rPr lang="en-US" sz="1600" dirty="0">
                <a:latin typeface="Times New Roman" panose="02020603050405020304" pitchFamily="18" charset="0"/>
                <a:cs typeface="Times New Roman" panose="02020603050405020304" pitchFamily="18" charset="0"/>
              </a:rPr>
              <a:t>: Expanding beyond auto taxi management, the platform could incorporate other transportation modes such as bike-sharing or electric scooters, catering to a broader range of commuters and promoting multi-modal transportation solutions.</a:t>
            </a:r>
          </a:p>
          <a:p>
            <a:r>
              <a:rPr lang="en-US" sz="1600" b="1" dirty="0">
                <a:latin typeface="Times New Roman" panose="02020603050405020304" pitchFamily="18" charset="0"/>
                <a:cs typeface="Times New Roman" panose="02020603050405020304" pitchFamily="18" charset="0"/>
              </a:rPr>
              <a:t>Integration of Smart Infrastructure</a:t>
            </a:r>
            <a:r>
              <a:rPr lang="en-US" sz="1600" dirty="0">
                <a:latin typeface="Times New Roman" panose="02020603050405020304" pitchFamily="18" charset="0"/>
                <a:cs typeface="Times New Roman" panose="02020603050405020304" pitchFamily="18" charset="0"/>
              </a:rPr>
              <a:t>: Incorporating IoT (Internet of Things) sensors and smart city infrastructure could enable real-time monitoring of auto stand utilization, traffic patterns, and environmental conditions.</a:t>
            </a:r>
          </a:p>
          <a:p>
            <a:r>
              <a:rPr lang="en-US" sz="1600" b="1" dirty="0">
                <a:latin typeface="Times New Roman" panose="02020603050405020304" pitchFamily="18" charset="0"/>
                <a:cs typeface="Times New Roman" panose="02020603050405020304" pitchFamily="18" charset="0"/>
              </a:rPr>
              <a:t>Collaboration with Public Transit Authorities</a:t>
            </a:r>
            <a:r>
              <a:rPr lang="en-US" sz="1600" dirty="0">
                <a:latin typeface="Times New Roman" panose="02020603050405020304" pitchFamily="18" charset="0"/>
                <a:cs typeface="Times New Roman" panose="02020603050405020304" pitchFamily="18" charset="0"/>
              </a:rPr>
              <a:t>: Partnering with public transit agencies to integrate auto stands with existing bus and train routes could provide passengers with seamless, door-to-door transportation options.</a:t>
            </a:r>
          </a:p>
          <a:p>
            <a:r>
              <a:rPr lang="en-US" sz="1600" b="1" dirty="0">
                <a:latin typeface="Times New Roman" panose="02020603050405020304" pitchFamily="18" charset="0"/>
                <a:cs typeface="Times New Roman" panose="02020603050405020304" pitchFamily="18" charset="0"/>
              </a:rPr>
              <a:t>Community Engagement and Feedback Mechanisms</a:t>
            </a:r>
            <a:r>
              <a:rPr lang="en-US" sz="1600" dirty="0">
                <a:latin typeface="Times New Roman" panose="02020603050405020304" pitchFamily="18" charset="0"/>
                <a:cs typeface="Times New Roman" panose="02020603050405020304" pitchFamily="18" charset="0"/>
              </a:rPr>
              <a:t>: Developing features to facilitate communication and feedback between passengers, drivers, and local communities could foster a sense of ownership and collaboration in the management of auto stands. </a:t>
            </a:r>
            <a:endParaRPr lang="en-US" sz="1600" b="0" i="0" dirty="0">
              <a:solidFill>
                <a:srgbClr val="111111"/>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11426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82AB7D-DFE6-9306-DD1D-B819CF5003C6}"/>
              </a:ext>
            </a:extLst>
          </p:cNvPr>
          <p:cNvSpPr txBox="1">
            <a:spLocks/>
          </p:cNvSpPr>
          <p:nvPr/>
        </p:nvSpPr>
        <p:spPr>
          <a:xfrm>
            <a:off x="311700" y="445025"/>
            <a:ext cx="8520600" cy="5232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rgbClr val="002060"/>
                </a:solidFill>
                <a:latin typeface="Times New Roman" panose="02020603050405020304" pitchFamily="18" charset="0"/>
                <a:cs typeface="Times New Roman" panose="02020603050405020304" pitchFamily="18" charset="0"/>
              </a:rPr>
              <a:t>References</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B3215D7-BBC8-A529-96E8-28950318F318}"/>
              </a:ext>
            </a:extLst>
          </p:cNvPr>
          <p:cNvSpPr txBox="1"/>
          <p:nvPr/>
        </p:nvSpPr>
        <p:spPr>
          <a:xfrm>
            <a:off x="311700" y="1171366"/>
            <a:ext cx="8424337" cy="3785652"/>
          </a:xfrm>
          <a:prstGeom prst="rect">
            <a:avLst/>
          </a:prstGeom>
          <a:noFill/>
        </p:spPr>
        <p:txBody>
          <a:bodyPr wrap="square" rtlCol="0">
            <a:sp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Smith, J., &amp; Johnson, A. (2020). "Integrating Auto Taxi Stands with Public Transit: A Case Study of Urban Mobility Solutions." Transportation Research Record, 2678(1), 45-52.</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Chen, L., &amp; Wang, Q. (2019). "Optimizing Auto Stand Locations using Machine Learning Algorithms." Journal of Urban Transportation, 46(3), 321-335.</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Green, M., &amp; Jones, R. (2021). "Smart City Solutions for Auto Stand Management: Leveraging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and Big Data Analytics." Proceedings of the International Conference on Smart Cities, 112-125.</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Sustainable Transport International. (2022). "Best Practices for Sustainable Auto Stand Management: Lessons from Global Case Studies." Retrieved from </a:t>
            </a:r>
            <a:r>
              <a:rPr lang="en-US" sz="1600" dirty="0">
                <a:latin typeface="Times New Roman" panose="02020603050405020304" pitchFamily="18" charset="0"/>
                <a:cs typeface="Times New Roman" panose="02020603050405020304" pitchFamily="18" charset="0"/>
                <a:hlinkClick r:id="rId3"/>
              </a:rPr>
              <a:t>https://www.sustainabletransport.org/publications/best-practices-auto-stand-management/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Urban Mobility Institute. (2023). "Community Engagement Strategies for Auto Stand Management: A Guide for Local Authorities." Retrieved from </a:t>
            </a:r>
            <a:r>
              <a:rPr lang="en-US" sz="1600" u="sng" dirty="0">
                <a:solidFill>
                  <a:schemeClr val="accent5"/>
                </a:solidFill>
                <a:latin typeface="Times New Roman" panose="02020603050405020304" pitchFamily="18" charset="0"/>
                <a:cs typeface="Times New Roman" panose="02020603050405020304" pitchFamily="18" charset="0"/>
              </a:rPr>
              <a:t>https://www.urbanmobilityinstitute.org/resources/auto-stand-engagement-guide/</a:t>
            </a:r>
          </a:p>
          <a:p>
            <a:pPr algn="just">
              <a:lnSpc>
                <a:spcPct val="20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1900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232BBB-DCA5-80F3-7A46-393D3C2BBCF5}"/>
              </a:ext>
            </a:extLst>
          </p:cNvPr>
          <p:cNvSpPr txBox="1">
            <a:spLocks/>
          </p:cNvSpPr>
          <p:nvPr/>
        </p:nvSpPr>
        <p:spPr>
          <a:xfrm>
            <a:off x="304666" y="445025"/>
            <a:ext cx="8520600" cy="5232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rgbClr val="002060"/>
                </a:solidFill>
                <a:latin typeface="Times New Roman" panose="02020603050405020304" pitchFamily="18" charset="0"/>
                <a:cs typeface="Times New Roman" panose="02020603050405020304" pitchFamily="18" charset="0"/>
              </a:rPr>
              <a:t>Frontend part </a:t>
            </a:r>
            <a:endParaRPr lang="en-IN" sz="2800" b="1" dirty="0">
              <a:solidFill>
                <a:srgbClr val="00206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13" y="1036749"/>
            <a:ext cx="7991342" cy="3593206"/>
          </a:xfrm>
          <a:prstGeom prst="rect">
            <a:avLst/>
          </a:prstGeom>
        </p:spPr>
      </p:pic>
    </p:spTree>
    <p:extLst>
      <p:ext uri="{BB962C8B-B14F-4D97-AF65-F5344CB8AC3E}">
        <p14:creationId xmlns:p14="http://schemas.microsoft.com/office/powerpoint/2010/main" val="3124143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A0731-B6B0-096A-0D53-562ED987D36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CECF402-A519-235B-B2F6-5013C41A3E17}"/>
              </a:ext>
            </a:extLst>
          </p:cNvPr>
          <p:cNvSpPr txBox="1">
            <a:spLocks/>
          </p:cNvSpPr>
          <p:nvPr/>
        </p:nvSpPr>
        <p:spPr>
          <a:xfrm>
            <a:off x="304666" y="445025"/>
            <a:ext cx="8520600" cy="5232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rgbClr val="002060"/>
                </a:solidFill>
                <a:latin typeface="Times New Roman" panose="02020603050405020304" pitchFamily="18" charset="0"/>
                <a:cs typeface="Times New Roman" panose="02020603050405020304" pitchFamily="18" charset="0"/>
              </a:rPr>
              <a:t>Frontend part </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CE17E94-31A8-EC0B-5515-9423403576FB}"/>
              </a:ext>
            </a:extLst>
          </p:cNvPr>
          <p:cNvSpPr txBox="1"/>
          <p:nvPr/>
        </p:nvSpPr>
        <p:spPr>
          <a:xfrm>
            <a:off x="304666" y="1152696"/>
            <a:ext cx="8375100"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Admin Login Page:</a:t>
            </a:r>
            <a:endParaRPr lang="en-IN" sz="1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081" y="1661374"/>
            <a:ext cx="7503467" cy="3026535"/>
          </a:xfrm>
          <a:prstGeom prst="rect">
            <a:avLst/>
          </a:prstGeom>
        </p:spPr>
      </p:pic>
    </p:spTree>
    <p:extLst>
      <p:ext uri="{BB962C8B-B14F-4D97-AF65-F5344CB8AC3E}">
        <p14:creationId xmlns:p14="http://schemas.microsoft.com/office/powerpoint/2010/main" val="33236008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BF55D-76B0-71B3-76E1-7364288B90A7}"/>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1A6F9D59-3610-396C-1A97-76C5E582AC72}"/>
              </a:ext>
            </a:extLst>
          </p:cNvPr>
          <p:cNvSpPr txBox="1">
            <a:spLocks/>
          </p:cNvSpPr>
          <p:nvPr/>
        </p:nvSpPr>
        <p:spPr>
          <a:xfrm>
            <a:off x="304666" y="445025"/>
            <a:ext cx="8520600" cy="5232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rgbClr val="002060"/>
                </a:solidFill>
                <a:latin typeface="Times New Roman" panose="02020603050405020304" pitchFamily="18" charset="0"/>
                <a:cs typeface="Times New Roman" panose="02020603050405020304" pitchFamily="18" charset="0"/>
              </a:rPr>
              <a:t>Frontend part </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D4F7AA-E898-2C87-EA86-B67FBE969407}"/>
              </a:ext>
            </a:extLst>
          </p:cNvPr>
          <p:cNvSpPr txBox="1"/>
          <p:nvPr/>
        </p:nvSpPr>
        <p:spPr>
          <a:xfrm>
            <a:off x="304666" y="1152696"/>
            <a:ext cx="8375100"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Home Page:</a:t>
            </a:r>
            <a:endParaRPr lang="en-IN" sz="18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321" y="1661374"/>
            <a:ext cx="8235446" cy="2914197"/>
          </a:xfrm>
          <a:prstGeom prst="rect">
            <a:avLst/>
          </a:prstGeom>
        </p:spPr>
      </p:pic>
    </p:spTree>
    <p:extLst>
      <p:ext uri="{BB962C8B-B14F-4D97-AF65-F5344CB8AC3E}">
        <p14:creationId xmlns:p14="http://schemas.microsoft.com/office/powerpoint/2010/main" val="37353927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6C95D-8377-E50E-06DE-4BA09A8CEFD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34773EF4-EE6C-1829-57D1-D512175CB2F8}"/>
              </a:ext>
            </a:extLst>
          </p:cNvPr>
          <p:cNvSpPr txBox="1">
            <a:spLocks/>
          </p:cNvSpPr>
          <p:nvPr/>
        </p:nvSpPr>
        <p:spPr>
          <a:xfrm>
            <a:off x="304666" y="445025"/>
            <a:ext cx="8520600" cy="5232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rgbClr val="002060"/>
                </a:solidFill>
                <a:latin typeface="Times New Roman" panose="02020603050405020304" pitchFamily="18" charset="0"/>
                <a:cs typeface="Times New Roman" panose="02020603050405020304" pitchFamily="18" charset="0"/>
              </a:rPr>
              <a:t>Frontend part </a:t>
            </a:r>
            <a:endParaRPr lang="en-IN" sz="2800" b="1"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54" y="1281448"/>
            <a:ext cx="8210282" cy="3206014"/>
          </a:xfrm>
          <a:prstGeom prst="rect">
            <a:avLst/>
          </a:prstGeom>
        </p:spPr>
      </p:pic>
    </p:spTree>
    <p:extLst>
      <p:ext uri="{BB962C8B-B14F-4D97-AF65-F5344CB8AC3E}">
        <p14:creationId xmlns:p14="http://schemas.microsoft.com/office/powerpoint/2010/main" val="16209767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9ADC9-DC1B-E53A-7430-5F1FC470E9C0}"/>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380AD8AA-D4BB-B1DC-7CCA-917D6388C9A4}"/>
              </a:ext>
            </a:extLst>
          </p:cNvPr>
          <p:cNvSpPr txBox="1">
            <a:spLocks/>
          </p:cNvSpPr>
          <p:nvPr/>
        </p:nvSpPr>
        <p:spPr>
          <a:xfrm>
            <a:off x="304666" y="445025"/>
            <a:ext cx="8520600" cy="5232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rgbClr val="002060"/>
                </a:solidFill>
                <a:latin typeface="Times New Roman" panose="02020603050405020304" pitchFamily="18" charset="0"/>
                <a:cs typeface="Times New Roman" panose="02020603050405020304" pitchFamily="18" charset="0"/>
              </a:rPr>
              <a:t>Frontend part </a:t>
            </a:r>
            <a:endParaRPr lang="en-IN" sz="2800" b="1"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15" y="1229932"/>
            <a:ext cx="8145888" cy="3449224"/>
          </a:xfrm>
          <a:prstGeom prst="rect">
            <a:avLst/>
          </a:prstGeom>
        </p:spPr>
      </p:pic>
    </p:spTree>
    <p:extLst>
      <p:ext uri="{BB962C8B-B14F-4D97-AF65-F5344CB8AC3E}">
        <p14:creationId xmlns:p14="http://schemas.microsoft.com/office/powerpoint/2010/main" val="33293062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80AD8AA-D4BB-B1DC-7CCA-917D6388C9A4}"/>
              </a:ext>
            </a:extLst>
          </p:cNvPr>
          <p:cNvSpPr txBox="1">
            <a:spLocks noGrp="1"/>
          </p:cNvSpPr>
          <p:nvPr>
            <p:ph type="title"/>
          </p:nvPr>
        </p:nvSpPr>
        <p:spPr>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rgbClr val="002060"/>
                </a:solidFill>
                <a:latin typeface="Times New Roman" panose="02020603050405020304" pitchFamily="18" charset="0"/>
                <a:cs typeface="Times New Roman" panose="02020603050405020304" pitchFamily="18" charset="0"/>
              </a:rPr>
              <a:t>Frontend part </a:t>
            </a:r>
            <a:endParaRPr lang="en-IN" sz="2800" b="1"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48" y="1088266"/>
            <a:ext cx="8465252" cy="3490174"/>
          </a:xfrm>
          <a:prstGeom prst="rect">
            <a:avLst/>
          </a:prstGeom>
        </p:spPr>
      </p:pic>
    </p:spTree>
    <p:extLst>
      <p:ext uri="{BB962C8B-B14F-4D97-AF65-F5344CB8AC3E}">
        <p14:creationId xmlns:p14="http://schemas.microsoft.com/office/powerpoint/2010/main" val="20984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OUTLINE</a:t>
            </a:r>
            <a:endParaRPr lang="en-US" sz="9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Abstract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Problem Statement</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Aims, Objective &amp; Proposed Solution</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System Design/Architecture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System Development Approach (Technology Used) </a:t>
            </a: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Deployment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Conclusion</a:t>
            </a: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Future Scope</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References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0045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823782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523220"/>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002060"/>
                </a:solidFill>
                <a:latin typeface="Times New Roman" panose="02020603050405020304" pitchFamily="18" charset="0"/>
                <a:cs typeface="Times New Roman" panose="02020603050405020304" pitchFamily="18" charset="0"/>
              </a:rPr>
              <a:t>Abstract</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86FB16B-3625-6A5E-AB23-59B4303C3601}"/>
              </a:ext>
            </a:extLst>
          </p:cNvPr>
          <p:cNvSpPr txBox="1"/>
          <p:nvPr/>
        </p:nvSpPr>
        <p:spPr>
          <a:xfrm>
            <a:off x="311700" y="1171366"/>
            <a:ext cx="8424337" cy="3416320"/>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	The Auto Taxi Stand Management System (ATSMS) is a comprehensive software solution designed to streamline and optimize the operations of auto taxi stands. It incorporates various features including automated booking, real-time tracking of vehicles, efficient allocation of taxis, and digital payment options, thereby enhancing the overall efficiency and convenience for both passengers and drivers. The system utilizes advanced technologies such as GPS tracking and data analytics to ensure prompt service delivery and effective management of resources. By facilitating seamless communication between passengers and drivers, ATSMS aims to minimize waiting times, reduce congestion at stands, and improve the overall user experience in urban transportation networks.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15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800" b="1" dirty="0">
                <a:solidFill>
                  <a:srgbClr val="002060"/>
                </a:solidFill>
                <a:latin typeface="Arial" panose="020B0604020202020204" pitchFamily="34" charset="0"/>
                <a:cs typeface="Arial" panose="020B0604020202020204" pitchFamily="34" charset="0"/>
              </a:rPr>
              <a:t>Problem</a:t>
            </a:r>
            <a:r>
              <a:rPr lang="en-US" sz="2800" b="1" dirty="0">
                <a:solidFill>
                  <a:schemeClr val="accent1"/>
                </a:solidFill>
                <a:latin typeface="Arial" panose="020B0604020202020204" pitchFamily="34" charset="0"/>
                <a:cs typeface="Arial" panose="020B0604020202020204" pitchFamily="34" charset="0"/>
              </a:rPr>
              <a:t> </a:t>
            </a:r>
            <a:r>
              <a:rPr lang="en-US" sz="2800" b="1" dirty="0">
                <a:solidFill>
                  <a:srgbClr val="002060"/>
                </a:solidFill>
                <a:latin typeface="Arial" panose="020B0604020202020204" pitchFamily="34" charset="0"/>
                <a:cs typeface="Arial" panose="020B0604020202020204" pitchFamily="34" charset="0"/>
              </a:rPr>
              <a:t>Statement</a:t>
            </a:r>
            <a:endParaRPr lang="en-IN" sz="28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6B6E895-3B1C-A34B-A445-8BEB04328AB4}"/>
              </a:ext>
            </a:extLst>
          </p:cNvPr>
          <p:cNvSpPr txBox="1"/>
          <p:nvPr/>
        </p:nvSpPr>
        <p:spPr>
          <a:xfrm>
            <a:off x="311700" y="1319077"/>
            <a:ext cx="8424337" cy="2264081"/>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problem statement for the Auto Taxi Stand Management System (ATSMS) is the lack of efficient coordination and management of auto taxi stands, leading to long waiting times for passengers, inefficient allocation of vehicles, and congestion at stands. Existing systems often rely on manual processes, resulting in inconsistencies, delays, and inconvenience for both passengers and drivers. ATSMS aims to address these challenges by introducing an automated and integrated solution for the seamless management and operation of auto taxi stands.</a:t>
            </a:r>
          </a:p>
        </p:txBody>
      </p:sp>
    </p:spTree>
    <p:extLst>
      <p:ext uri="{BB962C8B-B14F-4D97-AF65-F5344CB8AC3E}">
        <p14:creationId xmlns:p14="http://schemas.microsoft.com/office/powerpoint/2010/main" val="34016959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52322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002060"/>
                </a:solidFill>
                <a:latin typeface="Times New Roman" panose="02020603050405020304" pitchFamily="18" charset="0"/>
                <a:cs typeface="Times New Roman" panose="02020603050405020304" pitchFamily="18" charset="0"/>
              </a:rPr>
              <a:t>Aim and Objective</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D99AE10-78CE-D712-0FEA-7376A5600DBD}"/>
              </a:ext>
            </a:extLst>
          </p:cNvPr>
          <p:cNvSpPr txBox="1"/>
          <p:nvPr/>
        </p:nvSpPr>
        <p:spPr>
          <a:xfrm>
            <a:off x="311700" y="1115095"/>
            <a:ext cx="8424337" cy="3323987"/>
          </a:xfrm>
          <a:prstGeom prst="rect">
            <a:avLst/>
          </a:prstGeom>
          <a:noFill/>
        </p:spPr>
        <p:txBody>
          <a:bodyPr wrap="square" rtlCol="0">
            <a:spAutoFit/>
          </a:bodyPr>
          <a:lstStyle/>
          <a:p>
            <a:pPr algn="just"/>
            <a:r>
              <a:rPr lang="en-US" sz="1600" b="1" dirty="0">
                <a:solidFill>
                  <a:srgbClr val="213163"/>
                </a:solidFill>
                <a:latin typeface="Times New Roman" panose="02020603050405020304" pitchFamily="18" charset="0"/>
                <a:cs typeface="Times New Roman" panose="02020603050405020304" pitchFamily="18" charset="0"/>
              </a:rPr>
              <a:t>Aim: </a:t>
            </a:r>
          </a:p>
          <a:p>
            <a:pPr marL="285750" indent="-285750"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aim of the project is to develop a robust Auto Taxi Stand Management System (ATSMS) to enhance the efficiency and convenience of urban transportation networks.</a:t>
            </a:r>
          </a:p>
          <a:p>
            <a:pPr algn="just"/>
            <a:endParaRPr lang="en-US" sz="1600" b="1" dirty="0">
              <a:solidFill>
                <a:srgbClr val="213163"/>
              </a:solidFill>
              <a:latin typeface="Times New Roman" panose="02020603050405020304" pitchFamily="18" charset="0"/>
              <a:cs typeface="Times New Roman" panose="02020603050405020304" pitchFamily="18" charset="0"/>
            </a:endParaRPr>
          </a:p>
          <a:p>
            <a:pPr algn="just"/>
            <a:r>
              <a:rPr lang="en-US" sz="1600" b="1" dirty="0">
                <a:solidFill>
                  <a:srgbClr val="213163"/>
                </a:solidFill>
                <a:latin typeface="Times New Roman" panose="02020603050405020304" pitchFamily="18" charset="0"/>
                <a:cs typeface="Times New Roman" panose="02020603050405020304" pitchFamily="18" charset="0"/>
              </a:rPr>
              <a:t>Objectives: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Create a User-Friendly Platform</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Support and Promote Sustainable Practices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Encourage Driver Community Engagement</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Educate and Raise Awareness</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291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20600" cy="52322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002060"/>
                </a:solidFill>
                <a:latin typeface="Times New Roman" panose="02020603050405020304" pitchFamily="18" charset="0"/>
                <a:cs typeface="Times New Roman" panose="02020603050405020304" pitchFamily="18" charset="0"/>
              </a:rPr>
              <a:t>Proposed Solution</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DE6318-5B8B-7BAD-30E7-410BBFD91DF3}"/>
              </a:ext>
            </a:extLst>
          </p:cNvPr>
          <p:cNvSpPr txBox="1"/>
          <p:nvPr/>
        </p:nvSpPr>
        <p:spPr>
          <a:xfrm>
            <a:off x="311700" y="1319077"/>
            <a:ext cx="8424337" cy="2264081"/>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proposed Solution of Auto Taxi Stand Management System (ATSMS) integrates booking, tracking, and payment functionalities to optimize auto taxi operations. It offers passengers an intuitive interface, reducing wait times and enhancing satisfaction. Additionally, it promotes eco-friendly driving practices, fosters driver community engagement, and educates users through integrated initiatives. Overall, ATSMS aims to enhance efficiency, satisfaction, and sustainability in urban transportation networks.</a:t>
            </a:r>
          </a:p>
        </p:txBody>
      </p:sp>
    </p:spTree>
    <p:extLst>
      <p:ext uri="{BB962C8B-B14F-4D97-AF65-F5344CB8AC3E}">
        <p14:creationId xmlns:p14="http://schemas.microsoft.com/office/powerpoint/2010/main" val="3754400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2322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002060"/>
                </a:solidFill>
                <a:latin typeface="Times New Roman" panose="02020603050405020304" pitchFamily="18" charset="0"/>
                <a:cs typeface="Times New Roman" panose="02020603050405020304" pitchFamily="18" charset="0"/>
              </a:rPr>
              <a:t>System Architecture</a:t>
            </a:r>
          </a:p>
        </p:txBody>
      </p:sp>
      <p:sp>
        <p:nvSpPr>
          <p:cNvPr id="2" name="TextBox 1">
            <a:extLst>
              <a:ext uri="{FF2B5EF4-FFF2-40B4-BE49-F238E27FC236}">
                <a16:creationId xmlns:a16="http://schemas.microsoft.com/office/drawing/2014/main" id="{0A523F5C-45CD-759C-21AB-AB2B966A3197}"/>
              </a:ext>
            </a:extLst>
          </p:cNvPr>
          <p:cNvSpPr txBox="1"/>
          <p:nvPr/>
        </p:nvSpPr>
        <p:spPr>
          <a:xfrm>
            <a:off x="235439" y="1088243"/>
            <a:ext cx="8424337" cy="584775"/>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Customer Module:</a:t>
            </a:r>
          </a:p>
          <a:p>
            <a:pPr algn="just"/>
            <a:endParaRPr lang="en-US" sz="16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DE8526BE-3DC6-DE65-BBFC-BC5D4195E5DC}"/>
              </a:ext>
            </a:extLst>
          </p:cNvPr>
          <p:cNvSpPr/>
          <p:nvPr/>
        </p:nvSpPr>
        <p:spPr>
          <a:xfrm>
            <a:off x="3458307" y="1786473"/>
            <a:ext cx="1477108" cy="64008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Customer </a:t>
            </a:r>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B852FA3-8EFA-8FDE-C410-76289907C832}"/>
              </a:ext>
            </a:extLst>
          </p:cNvPr>
          <p:cNvSpPr/>
          <p:nvPr/>
        </p:nvSpPr>
        <p:spPr>
          <a:xfrm>
            <a:off x="508783" y="3496786"/>
            <a:ext cx="1301261" cy="6822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Booking Module</a:t>
            </a:r>
            <a:endParaRPr lang="en-IN" sz="1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B87F95D-5BA2-4951-99CF-7FF4426DC039}"/>
              </a:ext>
            </a:extLst>
          </p:cNvPr>
          <p:cNvSpPr/>
          <p:nvPr/>
        </p:nvSpPr>
        <p:spPr>
          <a:xfrm>
            <a:off x="2169943" y="3496786"/>
            <a:ext cx="1301261" cy="6822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Payment Module</a:t>
            </a:r>
            <a:endParaRPr lang="en-IN" sz="15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5307C4E-48F8-0519-B1F6-D6D718CEF1F1}"/>
              </a:ext>
            </a:extLst>
          </p:cNvPr>
          <p:cNvSpPr/>
          <p:nvPr/>
        </p:nvSpPr>
        <p:spPr>
          <a:xfrm>
            <a:off x="3904957" y="3496786"/>
            <a:ext cx="1301261" cy="6822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Tracking</a:t>
            </a:r>
          </a:p>
        </p:txBody>
      </p:sp>
      <p:sp>
        <p:nvSpPr>
          <p:cNvPr id="9" name="Rectangle 8">
            <a:extLst>
              <a:ext uri="{FF2B5EF4-FFF2-40B4-BE49-F238E27FC236}">
                <a16:creationId xmlns:a16="http://schemas.microsoft.com/office/drawing/2014/main" id="{4694C92C-8A12-92D6-464F-60A6FE1EAFA8}"/>
              </a:ext>
            </a:extLst>
          </p:cNvPr>
          <p:cNvSpPr/>
          <p:nvPr/>
        </p:nvSpPr>
        <p:spPr>
          <a:xfrm>
            <a:off x="5672796" y="3496786"/>
            <a:ext cx="1301261" cy="6822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Feedback and Rating</a:t>
            </a:r>
            <a:endParaRPr lang="en-IN" sz="15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309BD35-67F5-6DC7-B3E2-6410BE442FA4}"/>
              </a:ext>
            </a:extLst>
          </p:cNvPr>
          <p:cNvSpPr/>
          <p:nvPr/>
        </p:nvSpPr>
        <p:spPr>
          <a:xfrm>
            <a:off x="7228448" y="3470482"/>
            <a:ext cx="1301261" cy="6822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Notification module</a:t>
            </a:r>
            <a:endParaRPr lang="en-IN" sz="15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9BC47D1A-E163-68C6-0626-971D70C52F87}"/>
              </a:ext>
            </a:extLst>
          </p:cNvPr>
          <p:cNvCxnSpPr>
            <a:stCxn id="4" idx="4"/>
            <a:endCxn id="5" idx="0"/>
          </p:cNvCxnSpPr>
          <p:nvPr/>
        </p:nvCxnSpPr>
        <p:spPr>
          <a:xfrm flipH="1">
            <a:off x="1159414" y="2426553"/>
            <a:ext cx="3037447" cy="1070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B8B6FA1-5597-FFE0-FEAE-7A6E9DB2CDD5}"/>
              </a:ext>
            </a:extLst>
          </p:cNvPr>
          <p:cNvCxnSpPr>
            <a:stCxn id="4" idx="4"/>
            <a:endCxn id="7" idx="0"/>
          </p:cNvCxnSpPr>
          <p:nvPr/>
        </p:nvCxnSpPr>
        <p:spPr>
          <a:xfrm flipH="1">
            <a:off x="2820574" y="2426553"/>
            <a:ext cx="1376287" cy="1070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A00733B-9256-FDDB-B877-2903AD82595D}"/>
              </a:ext>
            </a:extLst>
          </p:cNvPr>
          <p:cNvCxnSpPr>
            <a:cxnSpLocks/>
            <a:stCxn id="4" idx="4"/>
            <a:endCxn id="8" idx="0"/>
          </p:cNvCxnSpPr>
          <p:nvPr/>
        </p:nvCxnSpPr>
        <p:spPr>
          <a:xfrm>
            <a:off x="4196861" y="2426553"/>
            <a:ext cx="358727" cy="1070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DCF7E41-D5E8-99B2-3078-423689A39C28}"/>
              </a:ext>
            </a:extLst>
          </p:cNvPr>
          <p:cNvCxnSpPr>
            <a:stCxn id="4" idx="4"/>
            <a:endCxn id="9" idx="0"/>
          </p:cNvCxnSpPr>
          <p:nvPr/>
        </p:nvCxnSpPr>
        <p:spPr>
          <a:xfrm>
            <a:off x="4196861" y="2426553"/>
            <a:ext cx="2126566" cy="1070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7A8439C-0EA0-A8EE-7055-EB5F37F162B1}"/>
              </a:ext>
            </a:extLst>
          </p:cNvPr>
          <p:cNvCxnSpPr>
            <a:stCxn id="4" idx="4"/>
            <a:endCxn id="10" idx="0"/>
          </p:cNvCxnSpPr>
          <p:nvPr/>
        </p:nvCxnSpPr>
        <p:spPr>
          <a:xfrm>
            <a:off x="4196861" y="2426553"/>
            <a:ext cx="3682218" cy="1043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36814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FFBF72-6287-8DE0-4A0D-761552197F7E}"/>
              </a:ext>
            </a:extLst>
          </p:cNvPr>
          <p:cNvSpPr txBox="1"/>
          <p:nvPr/>
        </p:nvSpPr>
        <p:spPr>
          <a:xfrm>
            <a:off x="400929" y="851096"/>
            <a:ext cx="4814668" cy="369332"/>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Driver Module:</a:t>
            </a:r>
          </a:p>
        </p:txBody>
      </p:sp>
      <p:sp>
        <p:nvSpPr>
          <p:cNvPr id="6" name="Oval 5">
            <a:extLst>
              <a:ext uri="{FF2B5EF4-FFF2-40B4-BE49-F238E27FC236}">
                <a16:creationId xmlns:a16="http://schemas.microsoft.com/office/drawing/2014/main" id="{D7B786E8-6F33-2F5F-3DDC-77AC70C6C710}"/>
              </a:ext>
            </a:extLst>
          </p:cNvPr>
          <p:cNvSpPr/>
          <p:nvPr/>
        </p:nvSpPr>
        <p:spPr>
          <a:xfrm>
            <a:off x="3444240" y="1582492"/>
            <a:ext cx="1477108" cy="64008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Driver</a:t>
            </a:r>
            <a:r>
              <a:rPr lang="en-US" dirty="0"/>
              <a:t> </a:t>
            </a:r>
            <a:endParaRPr lang="en-IN" dirty="0"/>
          </a:p>
        </p:txBody>
      </p:sp>
      <p:sp>
        <p:nvSpPr>
          <p:cNvPr id="7" name="Rectangle 6">
            <a:extLst>
              <a:ext uri="{FF2B5EF4-FFF2-40B4-BE49-F238E27FC236}">
                <a16:creationId xmlns:a16="http://schemas.microsoft.com/office/drawing/2014/main" id="{EAD25696-55B7-B62B-5908-665B8A654143}"/>
              </a:ext>
            </a:extLst>
          </p:cNvPr>
          <p:cNvSpPr/>
          <p:nvPr/>
        </p:nvSpPr>
        <p:spPr>
          <a:xfrm>
            <a:off x="508783" y="3496786"/>
            <a:ext cx="1301261" cy="6822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Booking and Dispatch</a:t>
            </a:r>
            <a:endParaRPr lang="en-IN"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6D3A254-6298-FCD4-9E77-1FCD09A85578}"/>
              </a:ext>
            </a:extLst>
          </p:cNvPr>
          <p:cNvSpPr/>
          <p:nvPr/>
        </p:nvSpPr>
        <p:spPr>
          <a:xfrm>
            <a:off x="2157632" y="3496786"/>
            <a:ext cx="1301261" cy="6822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Real time tracking</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7E85650-315A-796B-4A0A-191F62F6438C}"/>
              </a:ext>
            </a:extLst>
          </p:cNvPr>
          <p:cNvSpPr/>
          <p:nvPr/>
        </p:nvSpPr>
        <p:spPr>
          <a:xfrm>
            <a:off x="3806481" y="3496786"/>
            <a:ext cx="1301261" cy="6822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Driver Management Module</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F8F5A53-84A9-8B60-3DCB-EE9BF009293E}"/>
              </a:ext>
            </a:extLst>
          </p:cNvPr>
          <p:cNvSpPr/>
          <p:nvPr/>
        </p:nvSpPr>
        <p:spPr>
          <a:xfrm>
            <a:off x="7296453" y="3499680"/>
            <a:ext cx="1301261" cy="6822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Feedback and Performance</a:t>
            </a:r>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EEAE3D3-1029-69F0-0277-D1BCB8BB1721}"/>
              </a:ext>
            </a:extLst>
          </p:cNvPr>
          <p:cNvSpPr/>
          <p:nvPr/>
        </p:nvSpPr>
        <p:spPr>
          <a:xfrm>
            <a:off x="5551467" y="3490717"/>
            <a:ext cx="1301261" cy="6822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Payment and Fare management</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16EBED20-428A-88DD-A813-CAF9F4B67866}"/>
              </a:ext>
            </a:extLst>
          </p:cNvPr>
          <p:cNvCxnSpPr>
            <a:stCxn id="6" idx="4"/>
            <a:endCxn id="7" idx="0"/>
          </p:cNvCxnSpPr>
          <p:nvPr/>
        </p:nvCxnSpPr>
        <p:spPr>
          <a:xfrm flipH="1">
            <a:off x="1159414" y="2222572"/>
            <a:ext cx="3023380" cy="1274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87F3AD3-03D1-B8E3-4B56-ECE085F4C3E6}"/>
              </a:ext>
            </a:extLst>
          </p:cNvPr>
          <p:cNvCxnSpPr>
            <a:stCxn id="6" idx="4"/>
            <a:endCxn id="8" idx="0"/>
          </p:cNvCxnSpPr>
          <p:nvPr/>
        </p:nvCxnSpPr>
        <p:spPr>
          <a:xfrm flipH="1">
            <a:off x="2808263" y="2222572"/>
            <a:ext cx="1374531" cy="1274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5286640-9BF1-EA07-A3B5-7430278BDB43}"/>
              </a:ext>
            </a:extLst>
          </p:cNvPr>
          <p:cNvCxnSpPr>
            <a:stCxn id="6" idx="4"/>
            <a:endCxn id="9" idx="0"/>
          </p:cNvCxnSpPr>
          <p:nvPr/>
        </p:nvCxnSpPr>
        <p:spPr>
          <a:xfrm>
            <a:off x="4182794" y="2222572"/>
            <a:ext cx="274318" cy="1274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4B0388F-EFEA-C917-8740-2F2F9695BAFD}"/>
              </a:ext>
            </a:extLst>
          </p:cNvPr>
          <p:cNvCxnSpPr>
            <a:stCxn id="6" idx="4"/>
            <a:endCxn id="11" idx="0"/>
          </p:cNvCxnSpPr>
          <p:nvPr/>
        </p:nvCxnSpPr>
        <p:spPr>
          <a:xfrm>
            <a:off x="4182794" y="2222572"/>
            <a:ext cx="2019304" cy="1268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33D9EFF-84D6-29F4-6E64-68A56468F291}"/>
              </a:ext>
            </a:extLst>
          </p:cNvPr>
          <p:cNvCxnSpPr>
            <a:stCxn id="6" idx="4"/>
            <a:endCxn id="10" idx="0"/>
          </p:cNvCxnSpPr>
          <p:nvPr/>
        </p:nvCxnSpPr>
        <p:spPr>
          <a:xfrm>
            <a:off x="4182794" y="2222572"/>
            <a:ext cx="3764290" cy="1277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43780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7B02-489A-617C-9F61-20938E1E45A2}"/>
              </a:ext>
            </a:extLst>
          </p:cNvPr>
          <p:cNvSpPr>
            <a:spLocks noGrp="1"/>
          </p:cNvSpPr>
          <p:nvPr>
            <p:ph type="title"/>
          </p:nvPr>
        </p:nvSpPr>
        <p:spPr/>
        <p:txBody>
          <a:bodyPr/>
          <a:lstStyle/>
          <a:p>
            <a:r>
              <a:rPr lang="en-US" sz="2400" b="1" dirty="0">
                <a:solidFill>
                  <a:srgbClr val="002060"/>
                </a:solidFill>
                <a:latin typeface="Times New Roman" panose="02020603050405020304" pitchFamily="18" charset="0"/>
                <a:cs typeface="Times New Roman" panose="02020603050405020304" pitchFamily="18" charset="0"/>
              </a:rPr>
              <a:t>Deployment Steps</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6BF22DB-7297-BBAE-C636-072F11D6F4BE}"/>
              </a:ext>
            </a:extLst>
          </p:cNvPr>
          <p:cNvSpPr txBox="1"/>
          <p:nvPr/>
        </p:nvSpPr>
        <p:spPr>
          <a:xfrm>
            <a:off x="311700" y="859854"/>
            <a:ext cx="8598620" cy="332398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Preparation and Setup:</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-Verify system requirements</a:t>
            </a:r>
          </a:p>
          <a:p>
            <a:pPr lvl="1"/>
            <a:r>
              <a:rPr lang="en-US" dirty="0">
                <a:latin typeface="Times New Roman" panose="02020603050405020304" pitchFamily="18" charset="0"/>
                <a:cs typeface="Times New Roman" panose="02020603050405020304" pitchFamily="18" charset="0"/>
              </a:rPr>
              <a:t>	-Set up development and production environments</a:t>
            </a:r>
          </a:p>
          <a:p>
            <a:pPr lvl="1"/>
            <a:r>
              <a:rPr lang="en-US" b="1" dirty="0">
                <a:latin typeface="Times New Roman" panose="02020603050405020304" pitchFamily="18" charset="0"/>
                <a:cs typeface="Times New Roman" panose="02020603050405020304" pitchFamily="18" charset="0"/>
              </a:rPr>
              <a:t>2. Installation and Configuration: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-Install Software's to run our project</a:t>
            </a:r>
          </a:p>
          <a:p>
            <a:pPr lvl="1"/>
            <a:r>
              <a:rPr lang="en-US" dirty="0">
                <a:latin typeface="Times New Roman" panose="02020603050405020304" pitchFamily="18" charset="0"/>
                <a:cs typeface="Times New Roman" panose="02020603050405020304" pitchFamily="18" charset="0"/>
              </a:rPr>
              <a:t>	-Configure database settings</a:t>
            </a:r>
          </a:p>
          <a:p>
            <a:pPr lvl="1"/>
            <a:r>
              <a:rPr lang="en-US" b="1" dirty="0">
                <a:latin typeface="Times New Roman" panose="02020603050405020304" pitchFamily="18" charset="0"/>
                <a:cs typeface="Times New Roman" panose="02020603050405020304" pitchFamily="18" charset="0"/>
              </a:rPr>
              <a:t>3. Testing and Quality Assurance:</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-Conduct system testing</a:t>
            </a:r>
          </a:p>
          <a:p>
            <a:pPr lvl="1"/>
            <a:r>
              <a:rPr lang="en-US" dirty="0">
                <a:latin typeface="Times New Roman" panose="02020603050405020304" pitchFamily="18" charset="0"/>
                <a:cs typeface="Times New Roman" panose="02020603050405020304" pitchFamily="18" charset="0"/>
              </a:rPr>
              <a:t>	-Implement quality assurance measures</a:t>
            </a:r>
          </a:p>
          <a:p>
            <a:r>
              <a:rPr lang="en-US" b="1" dirty="0">
                <a:latin typeface="Times New Roman" panose="02020603050405020304" pitchFamily="18" charset="0"/>
                <a:cs typeface="Times New Roman" panose="02020603050405020304" pitchFamily="18" charset="0"/>
              </a:rPr>
              <a:t>4. Data Migration and Integration: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-Migrate existing data</a:t>
            </a:r>
          </a:p>
          <a:p>
            <a:pPr lvl="1"/>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Integrate third-party services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5. Deployment and Go-Live:</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-Finalize deployment plan</a:t>
            </a:r>
          </a:p>
          <a:p>
            <a:pPr lvl="1"/>
            <a:r>
              <a:rPr lang="en-US" dirty="0">
                <a:latin typeface="Times New Roman" panose="02020603050405020304" pitchFamily="18" charset="0"/>
                <a:cs typeface="Times New Roman" panose="02020603050405020304" pitchFamily="18" charset="0"/>
              </a:rPr>
              <a:t>	-Monitor system performance</a:t>
            </a:r>
            <a:endParaRPr lang="en-US" b="1"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43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schemas.openxmlformats.org/package/2006/metadata/core-properties"/>
    <ds:schemaRef ds:uri="c0fa2617-96bd-425d-8578-e93563fe37c5"/>
    <ds:schemaRef ds:uri="http://schemas.microsoft.com/office/2006/metadata/properties"/>
    <ds:schemaRef ds:uri="http://purl.org/dc/dcmitype/"/>
    <ds:schemaRef ds:uri="http://schemas.microsoft.com/office/2006/documentManagement/types"/>
    <ds:schemaRef ds:uri="http://purl.org/dc/terms/"/>
    <ds:schemaRef ds:uri="http://www.w3.org/XML/1998/namespace"/>
    <ds:schemaRef ds:uri="http://schemas.microsoft.com/office/infopath/2007/PartnerControls"/>
    <ds:schemaRef ds:uri="9162bd5b-4ed9-4da3-b376-05204580ba3f"/>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429</TotalTime>
  <Words>1098</Words>
  <Application>Microsoft Office PowerPoint</Application>
  <PresentationFormat>On-screen Show (16:9)</PresentationFormat>
  <Paragraphs>100</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Simple Light</vt:lpstr>
      <vt:lpstr>PowerPoint Presentation</vt:lpstr>
      <vt:lpstr>PowerPoint Presentation</vt:lpstr>
      <vt:lpstr>Abstract</vt:lpstr>
      <vt:lpstr>Problem Statement</vt:lpstr>
      <vt:lpstr>Aim and Objective</vt:lpstr>
      <vt:lpstr>Proposed Solution</vt:lpstr>
      <vt:lpstr>System Architecture</vt:lpstr>
      <vt:lpstr>PowerPoint Presentation</vt:lpstr>
      <vt:lpstr>Deployment Steps</vt:lpstr>
      <vt:lpstr>Technology Used</vt:lpstr>
      <vt:lpstr>Conclusion</vt:lpstr>
      <vt:lpstr>Future Scope</vt:lpstr>
      <vt:lpstr>PowerPoint Presentation</vt:lpstr>
      <vt:lpstr>PowerPoint Presentation</vt:lpstr>
      <vt:lpstr>PowerPoint Presentation</vt:lpstr>
      <vt:lpstr>PowerPoint Presentation</vt:lpstr>
      <vt:lpstr>PowerPoint Presentation</vt:lpstr>
      <vt:lpstr>PowerPoint Presentation</vt:lpstr>
      <vt:lpstr>Frontend part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SAI NARAYANA A(20AK1A3038)</cp:lastModifiedBy>
  <cp:revision>148</cp:revision>
  <dcterms:modified xsi:type="dcterms:W3CDTF">2024-04-01T14:41:07Z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_MarkAsFinal">
    <vt:bool>true</vt:bool>
  </property>
</Properties>
</file>