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Roboto Slab"/>
      <p:regular r:id="rId16"/>
    </p:embeddedFont>
    <p:embeddedFont>
      <p:font typeface="Roboto Slab"/>
      <p:regular r:id="rId17"/>
    </p:embeddedFont>
    <p:embeddedFont>
      <p:font typeface="Roboto"/>
      <p:regular r:id="rId18"/>
    </p:embeddedFont>
    <p:embeddedFont>
      <p:font typeface="Roboto"/>
      <p:regular r:id="rId19"/>
    </p:embeddedFont>
    <p:embeddedFont>
      <p:font typeface="Roboto"/>
      <p:regular r:id="rId20"/>
    </p:embeddedFont>
    <p:embeddedFont>
      <p:font typeface="Roboto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810589"/>
            <a:ext cx="4947642" cy="204132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1070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7599521" y="20354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EXAMEN DE ML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2971086"/>
            <a:ext cx="40240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Année Académique 2024 2025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599521" y="3552230"/>
            <a:ext cx="624470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Réaliser par 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599521" y="42098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Lucas GNACADJA                  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6520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Alpha Oumar DIALLO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99521" y="509420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Moussa MALLE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9521" y="55364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Arthur MANTSOUAKA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99521" y="597860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Kéléfing GOMINA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9417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Scoring Crédit pour "Prêt à Dépenser" – Interprétabilité et Déploiement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6067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Présentation des résultats sur l’interprétabilité du modèle et le plan de déploiement basé sur scikit-learn.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5266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5329" y="902613"/>
            <a:ext cx="10645973" cy="647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Interprétabilité du Modèle de Scoring Crédit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5329" y="2197894"/>
            <a:ext cx="466249" cy="466249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4" name="Text 2"/>
          <p:cNvSpPr/>
          <p:nvPr/>
        </p:nvSpPr>
        <p:spPr>
          <a:xfrm>
            <a:off x="894398" y="2275523"/>
            <a:ext cx="128111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398746" y="2197894"/>
            <a:ext cx="259056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5E98F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Objectif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398746" y="2646045"/>
            <a:ext cx="5812869" cy="994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Clarifier l’impact des variables sur les prédictions pour renforcer la confiance, garantir la conformité réglementaire (ex. : RGPD), et expliquer les décisions aux clients et régulateurs.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7418784" y="2197894"/>
            <a:ext cx="466249" cy="466249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8" name="Text 6"/>
          <p:cNvSpPr/>
          <p:nvPr/>
        </p:nvSpPr>
        <p:spPr>
          <a:xfrm>
            <a:off x="7566065" y="2275523"/>
            <a:ext cx="171688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8092202" y="2197894"/>
            <a:ext cx="259056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5E98F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Contexte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8092202" y="2646045"/>
            <a:ext cx="5812869" cy="19895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Modèles scikit-learn (Random Forest, XGBoost, Régression Logistique) prédisent le remboursement (classe 1 : remboursé, classe 0 : non remboursé) pour "Prêt à Dépenser". Random Forest (0.92 accuracy), XGBoost optimisé (0.91 accuracy), Régression Logistique (0.65 recall classe 1) sur des données socio-économiques et comportementales.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25329" y="5075873"/>
            <a:ext cx="466249" cy="466249"/>
          </a:xfrm>
          <a:prstGeom prst="roundRect">
            <a:avLst>
              <a:gd name="adj" fmla="val 6668"/>
            </a:avLst>
          </a:prstGeom>
          <a:solidFill>
            <a:srgbClr val="3F4652"/>
          </a:solidFill>
          <a:ln/>
        </p:spPr>
      </p:sp>
      <p:sp>
        <p:nvSpPr>
          <p:cNvPr id="12" name="Text 10"/>
          <p:cNvSpPr/>
          <p:nvPr/>
        </p:nvSpPr>
        <p:spPr>
          <a:xfrm>
            <a:off x="874514" y="5153501"/>
            <a:ext cx="167878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4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1398746" y="5075873"/>
            <a:ext cx="2590562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5E98F1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Méthodes utilisées</a:t>
            </a:r>
            <a:endParaRPr lang="en-US" sz="2000" dirty="0"/>
          </a:p>
        </p:txBody>
      </p:sp>
      <p:sp>
        <p:nvSpPr>
          <p:cNvPr id="14" name="Text 12"/>
          <p:cNvSpPr/>
          <p:nvPr/>
        </p:nvSpPr>
        <p:spPr>
          <a:xfrm>
            <a:off x="1398746" y="5524024"/>
            <a:ext cx="12506325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Importance des variables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Analyse via feature_importances_ de scikit-learn pour Random Forest/XGBoost, identifiant les facteurs clés (ex. : revenu, crédit, emploi).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398746" y="6259711"/>
            <a:ext cx="12506325" cy="6631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SHAP (SHapley Additive exPlanations)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Visualisation des contributions locales/globales pour Random Forest/XGBoost, expliquant pourquoi un client est classé "crédit accordé" ou "crédit refusé" (ex. : SHAP values pour AMT_INCOME_TOTAL, DAYS_EMPLOYED).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1398746" y="6995398"/>
            <a:ext cx="12506325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Interprétabilité supplémentaire</a:t>
            </a:r>
            <a:pPr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Permet d’identifier les biais potentiels et d’ajuster le modèle pour une équité accrue.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669" y="789980"/>
            <a:ext cx="6947178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Résultats d’Interprétabilité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8669" y="2041446"/>
            <a:ext cx="3310533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Importance des variables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8669" y="2611517"/>
            <a:ext cx="6265188" cy="1067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numériques sélectionnées (via selected_num_names) : Exemple – "AMT_INCOME_TOTAL" (40 %), "AMT_CREDIT" (25 %), "DAYS_EMPLOYED" (15 %).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78669" y="3757374"/>
            <a:ext cx="6265188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Variables catégorielles sélectionnées (via selected_cat_names) : Exemple – "NAME_EDUCATION_TYPE" (10 %), "OCCUPATION_TYPE" (5 %).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78669" y="5259229"/>
            <a:ext cx="6265188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Méthode : Utilisation de feature_importances_ pour Random Forest ou XGBoost, montrant les 15 meilleures variables numériques et catégorielles choisies avec SelectKBest.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78669" y="6883360"/>
            <a:ext cx="626518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4163" y="2041446"/>
            <a:ext cx="3288030" cy="347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Explications SHAP/LIME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594163" y="2611517"/>
            <a:ext cx="6265188" cy="1423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Analyse locale avec SHAP pour un client donné (ex. : un client avec un faible "AMT_INCOME_TOTAL" mais un "DAYS_EMPLOYED" positif contribue à une prédiction "crédit accordé"). 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4163" y="4113371"/>
            <a:ext cx="6265188" cy="1067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Utilisation de SHAP pour visualiser les contributions des variables (ex. : valeurs SHAP positives/negatives pour chaque feature).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4163" y="5259229"/>
            <a:ext cx="6265188" cy="1067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0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 : Permet de justifier les décisions aux régulateurs (ex. : conformité RGPD) et aux clients, avec une précision accrue pour la classe minoritaire (non remboursement).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787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Déploiement et Intégration du Modèle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2559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Objectif : Déployer le modèle via FastAPI pour des prédictions en temps réel.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Exportation :  Exporté en Pickle ou ONNX pour performance et interopérabilité.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57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Intégration : Plan pour une adoption fluide dans les processus de "Prêt à Dépenser".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Plan d’Intégration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559237" y="892969"/>
            <a:ext cx="15240" cy="7138154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4" name="Shape 2"/>
          <p:cNvSpPr/>
          <p:nvPr/>
        </p:nvSpPr>
        <p:spPr>
          <a:xfrm>
            <a:off x="679192" y="1140381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5" name="Shape 3"/>
          <p:cNvSpPr/>
          <p:nvPr/>
        </p:nvSpPr>
        <p:spPr>
          <a:xfrm>
            <a:off x="439281" y="1020485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6" name="Text 4"/>
          <p:cNvSpPr/>
          <p:nvPr/>
        </p:nvSpPr>
        <p:spPr>
          <a:xfrm>
            <a:off x="531793" y="1062990"/>
            <a:ext cx="70128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1190625" y="1006316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Analyse des besoins</a:t>
            </a:r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1190625" y="1286947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Automatiser l’évaluation, intégrer dans le CRM existant</a:t>
            </a:r>
            <a:endParaRPr lang="en-US" sz="850" dirty="0"/>
          </a:p>
        </p:txBody>
      </p:sp>
      <p:sp>
        <p:nvSpPr>
          <p:cNvPr id="9" name="Shape 7"/>
          <p:cNvSpPr/>
          <p:nvPr/>
        </p:nvSpPr>
        <p:spPr>
          <a:xfrm>
            <a:off x="679192" y="1942505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10" name="Shape 8"/>
          <p:cNvSpPr/>
          <p:nvPr/>
        </p:nvSpPr>
        <p:spPr>
          <a:xfrm>
            <a:off x="439281" y="1822609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11" name="Text 9"/>
          <p:cNvSpPr/>
          <p:nvPr/>
        </p:nvSpPr>
        <p:spPr>
          <a:xfrm>
            <a:off x="519886" y="1865114"/>
            <a:ext cx="93940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1190625" y="1808440"/>
            <a:ext cx="1901904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Architecture technique</a:t>
            </a:r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1190625" y="2089071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API FastAPI hébergée sur AWS/GCP avec Docker/Kubernetes.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1190625" y="2310170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Endpoint /predict : Reçoit données → Valide → Prédit avec scikit-learn (Random Forest ou XGBoost) → Stocke dans MongoDB.</a:t>
            </a:r>
            <a:endParaRPr lang="en-US" sz="850" dirty="0"/>
          </a:p>
        </p:txBody>
      </p:sp>
      <p:sp>
        <p:nvSpPr>
          <p:cNvPr id="15" name="Text 13"/>
          <p:cNvSpPr/>
          <p:nvPr/>
        </p:nvSpPr>
        <p:spPr>
          <a:xfrm>
            <a:off x="1190625" y="2531269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Exemple FastAPI avec scikit-learn (Pickle, Random Forest optimisé) :</a:t>
            </a:r>
            <a:endParaRPr lang="en-US" sz="850" dirty="0"/>
          </a:p>
        </p:txBody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0625" y="2840236"/>
            <a:ext cx="4149328" cy="3342799"/>
          </a:xfrm>
          <a:prstGeom prst="rect">
            <a:avLst/>
          </a:prstGeom>
        </p:spPr>
      </p:pic>
      <p:sp>
        <p:nvSpPr>
          <p:cNvPr id="17" name="Text 14"/>
          <p:cNvSpPr/>
          <p:nvPr/>
        </p:nvSpPr>
        <p:spPr>
          <a:xfrm>
            <a:off x="1190625" y="6310551"/>
            <a:ext cx="130429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Scalabilité : Caching Redis, asynchrone avec asyncio pour MongoDB (via motor).</a:t>
            </a:r>
            <a:pPr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endParaRPr lang="en-US" sz="850" dirty="0"/>
          </a:p>
        </p:txBody>
      </p:sp>
      <p:sp>
        <p:nvSpPr>
          <p:cNvPr id="18" name="Shape 15"/>
          <p:cNvSpPr/>
          <p:nvPr/>
        </p:nvSpPr>
        <p:spPr>
          <a:xfrm>
            <a:off x="679192" y="7147560"/>
            <a:ext cx="396835" cy="15240"/>
          </a:xfrm>
          <a:prstGeom prst="roundRect">
            <a:avLst>
              <a:gd name="adj" fmla="val 111628"/>
            </a:avLst>
          </a:prstGeom>
          <a:solidFill>
            <a:srgbClr val="585F6B"/>
          </a:solidFill>
          <a:ln/>
        </p:spPr>
      </p:sp>
      <p:sp>
        <p:nvSpPr>
          <p:cNvPr id="19" name="Shape 16"/>
          <p:cNvSpPr/>
          <p:nvPr/>
        </p:nvSpPr>
        <p:spPr>
          <a:xfrm>
            <a:off x="439281" y="7027664"/>
            <a:ext cx="255151" cy="255151"/>
          </a:xfrm>
          <a:prstGeom prst="roundRect">
            <a:avLst>
              <a:gd name="adj" fmla="val 6667"/>
            </a:avLst>
          </a:prstGeom>
          <a:solidFill>
            <a:srgbClr val="3F4652"/>
          </a:solidFill>
          <a:ln/>
        </p:spPr>
      </p:sp>
      <p:sp>
        <p:nvSpPr>
          <p:cNvPr id="20" name="Text 17"/>
          <p:cNvSpPr/>
          <p:nvPr/>
        </p:nvSpPr>
        <p:spPr>
          <a:xfrm>
            <a:off x="520839" y="7070169"/>
            <a:ext cx="91916" cy="170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1300" dirty="0"/>
          </a:p>
        </p:txBody>
      </p:sp>
      <p:sp>
        <p:nvSpPr>
          <p:cNvPr id="21" name="Text 18"/>
          <p:cNvSpPr/>
          <p:nvPr/>
        </p:nvSpPr>
        <p:spPr>
          <a:xfrm>
            <a:off x="1190625" y="7013496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D6E5E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Phases</a:t>
            </a:r>
            <a:endParaRPr lang="en-US" sz="1300" dirty="0"/>
          </a:p>
        </p:txBody>
      </p:sp>
      <p:sp>
        <p:nvSpPr>
          <p:cNvPr id="22" name="Text 19"/>
          <p:cNvSpPr/>
          <p:nvPr/>
        </p:nvSpPr>
        <p:spPr>
          <a:xfrm>
            <a:off x="1190625" y="7294126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: Pilote sur 1 000 demandes, valider précision/latence (Random Forest : ~0.92 accuracy, XGBoost optimisé : ~0.91 accuracy sur ton test set).</a:t>
            </a:r>
            <a:endParaRPr lang="en-US" sz="850" dirty="0"/>
          </a:p>
        </p:txBody>
      </p:sp>
      <p:sp>
        <p:nvSpPr>
          <p:cNvPr id="23" name="Text 20"/>
          <p:cNvSpPr/>
          <p:nvPr/>
        </p:nvSpPr>
        <p:spPr>
          <a:xfrm>
            <a:off x="1190625" y="7515225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Déploiement progressif : 10-20 % des processus, monitoring avec Prometheus/Grafana.</a:t>
            </a:r>
            <a:endParaRPr lang="en-US" sz="850" dirty="0"/>
          </a:p>
        </p:txBody>
      </p:sp>
      <p:sp>
        <p:nvSpPr>
          <p:cNvPr id="24" name="Text 21"/>
          <p:cNvSpPr/>
          <p:nvPr/>
        </p:nvSpPr>
        <p:spPr>
          <a:xfrm>
            <a:off x="1190625" y="7736324"/>
            <a:ext cx="130429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Production complète  : 100 % automatisé, rétroaction continue (réentraînement mensuel avec scikit-learn).</a:t>
            </a:r>
            <a:endParaRPr lang="en-US" sz="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76450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Surveillance des Performances en Production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5429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Assurer que le modèle reste performant et fiable après le déploiement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Surveillance des métriques clés (AUC-ROC, F1-score, etc.) et détection des dérives.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79024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Mise en place d'alertes pour détecter les problèmes rapidement.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71844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Recommandations Finales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Recommandation 1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Utiliser SHAP pour expliquer les décisions aux clients et aux équipes internes.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Recommandation 2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Mettre en place un processus de surveillance continue des performances.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Recommandation 3</a:t>
            </a:r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: Former les équipes à l'utilisation et à l'interprétation du modèle.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Merci !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Pour votre attention et votre temps.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2025-02-27T11:29:08Z</dcterms:created>
  <dcterms:modified xsi:type="dcterms:W3CDTF">2025-02-27T11:29:08Z</dcterms:modified>
</cp:coreProperties>
</file>