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321" r:id="rId12"/>
    <p:sldId id="322" r:id="rId13"/>
    <p:sldId id="270" r:id="rId14"/>
    <p:sldId id="279" r:id="rId15"/>
    <p:sldId id="280" r:id="rId16"/>
    <p:sldId id="283" r:id="rId17"/>
    <p:sldId id="320" r:id="rId18"/>
    <p:sldId id="284" r:id="rId19"/>
    <p:sldId id="285" r:id="rId20"/>
    <p:sldId id="286" r:id="rId21"/>
    <p:sldId id="281" r:id="rId22"/>
    <p:sldId id="27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77" r:id="rId31"/>
    <p:sldId id="258" r:id="rId32"/>
    <p:sldId id="259" r:id="rId33"/>
    <p:sldId id="260" r:id="rId34"/>
    <p:sldId id="294" r:id="rId35"/>
    <p:sldId id="295" r:id="rId36"/>
    <p:sldId id="296" r:id="rId37"/>
    <p:sldId id="273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275" r:id="rId49"/>
    <p:sldId id="307" r:id="rId50"/>
    <p:sldId id="257" r:id="rId51"/>
    <p:sldId id="308" r:id="rId52"/>
    <p:sldId id="309" r:id="rId53"/>
    <p:sldId id="310" r:id="rId54"/>
    <p:sldId id="312" r:id="rId55"/>
    <p:sldId id="313" r:id="rId56"/>
    <p:sldId id="314" r:id="rId57"/>
    <p:sldId id="315" r:id="rId58"/>
    <p:sldId id="271" r:id="rId59"/>
    <p:sldId id="323" r:id="rId60"/>
    <p:sldId id="324" r:id="rId61"/>
    <p:sldId id="325" r:id="rId62"/>
    <p:sldId id="316" r:id="rId63"/>
    <p:sldId id="317" r:id="rId64"/>
    <p:sldId id="318" r:id="rId65"/>
    <p:sldId id="319" r:id="rId6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58" d="100"/>
          <a:sy n="58" d="100"/>
        </p:scale>
        <p:origin x="4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9C1D-D0FB-4CEB-A417-6D9476BB7E6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11E009-6129-4A85-8B77-D8798F6E3C1F}">
      <dgm:prSet custT="1"/>
      <dgm:spPr/>
      <dgm:t>
        <a:bodyPr/>
        <a:lstStyle/>
        <a:p>
          <a:r>
            <a:rPr lang="bg-BG" sz="2000" b="1" i="1" dirty="0" err="1">
              <a:solidFill>
                <a:schemeClr val="tx1"/>
              </a:solidFill>
            </a:rPr>
            <a:t>document.getElementById</a:t>
          </a:r>
          <a:r>
            <a:rPr lang="bg-BG" sz="2000" b="1" i="1" dirty="0">
              <a:solidFill>
                <a:schemeClr val="tx1"/>
              </a:solidFill>
            </a:rPr>
            <a:t>()</a:t>
          </a:r>
          <a:r>
            <a:rPr lang="en-US" sz="2000" b="1" i="1" dirty="0">
              <a:solidFill>
                <a:schemeClr val="tx1"/>
              </a:solidFill>
            </a:rPr>
            <a:t> </a:t>
          </a:r>
          <a:r>
            <a:rPr lang="en-US" sz="2000" dirty="0">
              <a:solidFill>
                <a:schemeClr val="tx1"/>
              </a:solidFill>
            </a:rPr>
            <a:t>- </a:t>
          </a:r>
          <a:r>
            <a:rPr lang="bg-BG" sz="2000" dirty="0">
              <a:solidFill>
                <a:schemeClr val="tx1"/>
              </a:solidFill>
            </a:rPr>
            <a:t> Изберете уникалния елемент с даден идентификатор. В случай, че има 2 еднакви идентификатора, тогава той избира първия елемент. </a:t>
          </a:r>
          <a:endParaRPr lang="en-US" sz="2000" dirty="0">
            <a:solidFill>
              <a:schemeClr val="tx1"/>
            </a:solidFill>
          </a:endParaRPr>
        </a:p>
      </dgm:t>
    </dgm:pt>
    <dgm:pt modelId="{9FACC73F-155B-4013-AE96-AB7C65E20185}" type="parTrans" cxnId="{79EDC848-AECD-4668-AD65-E034A631171A}">
      <dgm:prSet/>
      <dgm:spPr/>
      <dgm:t>
        <a:bodyPr/>
        <a:lstStyle/>
        <a:p>
          <a:endParaRPr lang="en-US"/>
        </a:p>
      </dgm:t>
    </dgm:pt>
    <dgm:pt modelId="{22605984-AB82-4483-8F49-171CC07C7BAA}" type="sibTrans" cxnId="{79EDC848-AECD-4668-AD65-E034A631171A}">
      <dgm:prSet/>
      <dgm:spPr/>
      <dgm:t>
        <a:bodyPr/>
        <a:lstStyle/>
        <a:p>
          <a:endParaRPr lang="en-US"/>
        </a:p>
      </dgm:t>
    </dgm:pt>
    <dgm:pt modelId="{A63BB778-4958-43BF-89AF-55DB4214D061}">
      <dgm:prSet/>
      <dgm:spPr/>
      <dgm:t>
        <a:bodyPr/>
        <a:lstStyle/>
        <a:p>
          <a:r>
            <a:rPr lang="bg-BG" b="1" i="1" dirty="0" err="1">
              <a:solidFill>
                <a:schemeClr val="tx1"/>
              </a:solidFill>
            </a:rPr>
            <a:t>document.getElementsByClassName</a:t>
          </a:r>
          <a:r>
            <a:rPr lang="bg-BG" b="1" i="1" dirty="0">
              <a:solidFill>
                <a:schemeClr val="tx1"/>
              </a:solidFill>
            </a:rPr>
            <a:t>()</a:t>
          </a:r>
          <a:r>
            <a:rPr lang="en-US" b="1" i="1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- </a:t>
          </a:r>
          <a:r>
            <a:rPr lang="bg-BG" dirty="0">
              <a:solidFill>
                <a:schemeClr val="tx1"/>
              </a:solidFill>
            </a:rPr>
            <a:t> Изберете елементи от колекция с дадено име на клас </a:t>
          </a:r>
          <a:endParaRPr lang="en-US" dirty="0">
            <a:solidFill>
              <a:schemeClr val="tx1"/>
            </a:solidFill>
          </a:endParaRPr>
        </a:p>
      </dgm:t>
    </dgm:pt>
    <dgm:pt modelId="{5F510999-7CEB-4C2F-9638-B368F69AB535}" type="parTrans" cxnId="{1B1DC731-A7AA-42DA-A432-FBC8AC0D6CD8}">
      <dgm:prSet/>
      <dgm:spPr/>
      <dgm:t>
        <a:bodyPr/>
        <a:lstStyle/>
        <a:p>
          <a:endParaRPr lang="en-US"/>
        </a:p>
      </dgm:t>
    </dgm:pt>
    <dgm:pt modelId="{DC62238B-6B42-4E55-A7B1-75080B4C9ED3}" type="sibTrans" cxnId="{1B1DC731-A7AA-42DA-A432-FBC8AC0D6CD8}">
      <dgm:prSet/>
      <dgm:spPr/>
      <dgm:t>
        <a:bodyPr/>
        <a:lstStyle/>
        <a:p>
          <a:endParaRPr lang="en-US"/>
        </a:p>
      </dgm:t>
    </dgm:pt>
    <dgm:pt modelId="{7B195A72-678C-4352-9FFF-BB309FBC4F1A}">
      <dgm:prSet/>
      <dgm:spPr/>
      <dgm:t>
        <a:bodyPr/>
        <a:lstStyle/>
        <a:p>
          <a:r>
            <a:rPr lang="bg-BG" b="1" i="1" dirty="0" err="1">
              <a:solidFill>
                <a:schemeClr val="tx1"/>
              </a:solidFill>
            </a:rPr>
            <a:t>document.getElementsByTagName</a:t>
          </a:r>
          <a:r>
            <a:rPr lang="bg-BG" b="1" i="1" dirty="0">
              <a:solidFill>
                <a:schemeClr val="tx1"/>
              </a:solidFill>
            </a:rPr>
            <a:t>() </a:t>
          </a:r>
          <a:r>
            <a:rPr lang="en-US" dirty="0">
              <a:solidFill>
                <a:schemeClr val="tx1"/>
              </a:solidFill>
            </a:rPr>
            <a:t>- </a:t>
          </a:r>
          <a:r>
            <a:rPr lang="bg-BG" dirty="0">
              <a:solidFill>
                <a:schemeClr val="tx1"/>
              </a:solidFill>
            </a:rPr>
            <a:t>Изберете елементи от колекцията с даден таг </a:t>
          </a:r>
          <a:endParaRPr lang="en-US" dirty="0">
            <a:solidFill>
              <a:schemeClr val="tx1"/>
            </a:solidFill>
          </a:endParaRPr>
        </a:p>
      </dgm:t>
    </dgm:pt>
    <dgm:pt modelId="{3B8B0E9A-F5BC-4774-9107-77D348F18E9D}" type="parTrans" cxnId="{F46B0ADD-779A-4C4A-8F37-0E7B1C394E07}">
      <dgm:prSet/>
      <dgm:spPr/>
      <dgm:t>
        <a:bodyPr/>
        <a:lstStyle/>
        <a:p>
          <a:endParaRPr lang="en-US"/>
        </a:p>
      </dgm:t>
    </dgm:pt>
    <dgm:pt modelId="{09DD6604-964C-4531-85E5-97E930208723}" type="sibTrans" cxnId="{F46B0ADD-779A-4C4A-8F37-0E7B1C394E07}">
      <dgm:prSet/>
      <dgm:spPr/>
      <dgm:t>
        <a:bodyPr/>
        <a:lstStyle/>
        <a:p>
          <a:endParaRPr lang="en-US"/>
        </a:p>
      </dgm:t>
    </dgm:pt>
    <dgm:pt modelId="{29E90F03-37F6-4B9D-8E82-684D6DDB90F9}">
      <dgm:prSet/>
      <dgm:spPr/>
      <dgm:t>
        <a:bodyPr/>
        <a:lstStyle/>
        <a:p>
          <a:r>
            <a:rPr lang="bg-BG" b="1" i="1" dirty="0" err="1">
              <a:solidFill>
                <a:schemeClr val="tx1"/>
              </a:solidFill>
            </a:rPr>
            <a:t>document.querySelector</a:t>
          </a:r>
          <a:r>
            <a:rPr lang="bg-BG" b="1" i="1" dirty="0">
              <a:solidFill>
                <a:schemeClr val="tx1"/>
              </a:solidFill>
            </a:rPr>
            <a:t>() - </a:t>
          </a:r>
          <a:r>
            <a:rPr lang="bg-BG" dirty="0">
              <a:solidFill>
                <a:schemeClr val="tx1"/>
              </a:solidFill>
            </a:rPr>
            <a:t>Изберете елемент първия елемент от основния низ на CSS </a:t>
          </a:r>
          <a:endParaRPr lang="en-US" dirty="0">
            <a:solidFill>
              <a:schemeClr val="tx1"/>
            </a:solidFill>
          </a:endParaRPr>
        </a:p>
      </dgm:t>
    </dgm:pt>
    <dgm:pt modelId="{F164EE3A-1951-4A39-9AEB-BAEF9A551556}" type="parTrans" cxnId="{C73B77E9-B373-4354-BC98-6C9C8B14E9E7}">
      <dgm:prSet/>
      <dgm:spPr/>
      <dgm:t>
        <a:bodyPr/>
        <a:lstStyle/>
        <a:p>
          <a:endParaRPr lang="en-US"/>
        </a:p>
      </dgm:t>
    </dgm:pt>
    <dgm:pt modelId="{8F5AB0B0-0790-4B40-9D6C-6F4C08A3AF6F}" type="sibTrans" cxnId="{C73B77E9-B373-4354-BC98-6C9C8B14E9E7}">
      <dgm:prSet/>
      <dgm:spPr/>
      <dgm:t>
        <a:bodyPr/>
        <a:lstStyle/>
        <a:p>
          <a:endParaRPr lang="en-US"/>
        </a:p>
      </dgm:t>
    </dgm:pt>
    <dgm:pt modelId="{B9B48D3C-C353-4FB8-8E2A-1CAD8A52CE7B}">
      <dgm:prSet/>
      <dgm:spPr/>
      <dgm:t>
        <a:bodyPr/>
        <a:lstStyle/>
        <a:p>
          <a:r>
            <a:rPr lang="bg-BG" b="1" i="1" dirty="0" err="1">
              <a:solidFill>
                <a:schemeClr val="tx1"/>
              </a:solidFill>
            </a:rPr>
            <a:t>document.querySelectorALL</a:t>
          </a:r>
          <a:r>
            <a:rPr lang="bg-BG" b="1" i="1" dirty="0">
              <a:solidFill>
                <a:schemeClr val="tx1"/>
              </a:solidFill>
            </a:rPr>
            <a:t>() - </a:t>
          </a:r>
          <a:r>
            <a:rPr lang="bg-BG" dirty="0">
              <a:solidFill>
                <a:schemeClr val="tx1"/>
              </a:solidFill>
            </a:rPr>
            <a:t>Изберете списък с елементи на основата на CSS низ</a:t>
          </a:r>
          <a:endParaRPr lang="en-US" dirty="0">
            <a:solidFill>
              <a:schemeClr val="tx1"/>
            </a:solidFill>
          </a:endParaRPr>
        </a:p>
      </dgm:t>
    </dgm:pt>
    <dgm:pt modelId="{3C9B7735-077E-49EF-993A-4EF011648B68}" type="parTrans" cxnId="{12FEEA56-17A1-47AD-A608-8D5C52C91B84}">
      <dgm:prSet/>
      <dgm:spPr/>
      <dgm:t>
        <a:bodyPr/>
        <a:lstStyle/>
        <a:p>
          <a:endParaRPr lang="en-US"/>
        </a:p>
      </dgm:t>
    </dgm:pt>
    <dgm:pt modelId="{94C87882-3948-4E3F-B258-983F2FF4513F}" type="sibTrans" cxnId="{12FEEA56-17A1-47AD-A608-8D5C52C91B84}">
      <dgm:prSet/>
      <dgm:spPr/>
      <dgm:t>
        <a:bodyPr/>
        <a:lstStyle/>
        <a:p>
          <a:endParaRPr lang="en-US"/>
        </a:p>
      </dgm:t>
    </dgm:pt>
    <dgm:pt modelId="{44F31802-6CCF-4DF5-9583-FD7FA7E853B4}" type="pres">
      <dgm:prSet presAssocID="{0CF49C1D-D0FB-4CEB-A417-6D9476BB7E67}" presName="outerComposite" presStyleCnt="0">
        <dgm:presLayoutVars>
          <dgm:chMax val="5"/>
          <dgm:dir/>
          <dgm:resizeHandles val="exact"/>
        </dgm:presLayoutVars>
      </dgm:prSet>
      <dgm:spPr/>
    </dgm:pt>
    <dgm:pt modelId="{657CF19B-FF2E-41FD-8183-9CAC5F94DC5F}" type="pres">
      <dgm:prSet presAssocID="{0CF49C1D-D0FB-4CEB-A417-6D9476BB7E67}" presName="dummyMaxCanvas" presStyleCnt="0">
        <dgm:presLayoutVars/>
      </dgm:prSet>
      <dgm:spPr/>
    </dgm:pt>
    <dgm:pt modelId="{18437C96-7398-4EAC-AA30-B1235DF741C2}" type="pres">
      <dgm:prSet presAssocID="{0CF49C1D-D0FB-4CEB-A417-6D9476BB7E67}" presName="FiveNodes_1" presStyleLbl="node1" presStyleIdx="0" presStyleCnt="5" custScaleX="105387" custScaleY="143568">
        <dgm:presLayoutVars>
          <dgm:bulletEnabled val="1"/>
        </dgm:presLayoutVars>
      </dgm:prSet>
      <dgm:spPr/>
    </dgm:pt>
    <dgm:pt modelId="{AEC31B3B-4EDC-48D4-B936-DD631C719A91}" type="pres">
      <dgm:prSet presAssocID="{0CF49C1D-D0FB-4CEB-A417-6D9476BB7E67}" presName="FiveNodes_2" presStyleLbl="node1" presStyleIdx="1" presStyleCnt="5">
        <dgm:presLayoutVars>
          <dgm:bulletEnabled val="1"/>
        </dgm:presLayoutVars>
      </dgm:prSet>
      <dgm:spPr/>
    </dgm:pt>
    <dgm:pt modelId="{BA96BA4D-3D66-4685-8B54-9FB117499AAF}" type="pres">
      <dgm:prSet presAssocID="{0CF49C1D-D0FB-4CEB-A417-6D9476BB7E67}" presName="FiveNodes_3" presStyleLbl="node1" presStyleIdx="2" presStyleCnt="5">
        <dgm:presLayoutVars>
          <dgm:bulletEnabled val="1"/>
        </dgm:presLayoutVars>
      </dgm:prSet>
      <dgm:spPr/>
    </dgm:pt>
    <dgm:pt modelId="{D508A6B9-8AF9-4ADA-8A68-2560C208FC07}" type="pres">
      <dgm:prSet presAssocID="{0CF49C1D-D0FB-4CEB-A417-6D9476BB7E67}" presName="FiveNodes_4" presStyleLbl="node1" presStyleIdx="3" presStyleCnt="5">
        <dgm:presLayoutVars>
          <dgm:bulletEnabled val="1"/>
        </dgm:presLayoutVars>
      </dgm:prSet>
      <dgm:spPr/>
    </dgm:pt>
    <dgm:pt modelId="{A3A8A87A-C8F5-49EC-9BCF-CC0CDDCB52B5}" type="pres">
      <dgm:prSet presAssocID="{0CF49C1D-D0FB-4CEB-A417-6D9476BB7E67}" presName="FiveNodes_5" presStyleLbl="node1" presStyleIdx="4" presStyleCnt="5">
        <dgm:presLayoutVars>
          <dgm:bulletEnabled val="1"/>
        </dgm:presLayoutVars>
      </dgm:prSet>
      <dgm:spPr/>
    </dgm:pt>
    <dgm:pt modelId="{28196785-3E71-4033-BE8F-4B2220CECA02}" type="pres">
      <dgm:prSet presAssocID="{0CF49C1D-D0FB-4CEB-A417-6D9476BB7E67}" presName="FiveConn_1-2" presStyleLbl="fgAccFollowNode1" presStyleIdx="0" presStyleCnt="4">
        <dgm:presLayoutVars>
          <dgm:bulletEnabled val="1"/>
        </dgm:presLayoutVars>
      </dgm:prSet>
      <dgm:spPr/>
    </dgm:pt>
    <dgm:pt modelId="{A6BA1111-E4FD-40E5-A2AF-78F9749A1135}" type="pres">
      <dgm:prSet presAssocID="{0CF49C1D-D0FB-4CEB-A417-6D9476BB7E67}" presName="FiveConn_2-3" presStyleLbl="fgAccFollowNode1" presStyleIdx="1" presStyleCnt="4">
        <dgm:presLayoutVars>
          <dgm:bulletEnabled val="1"/>
        </dgm:presLayoutVars>
      </dgm:prSet>
      <dgm:spPr/>
    </dgm:pt>
    <dgm:pt modelId="{3F41439C-3688-40A7-A248-AC54D80C02D2}" type="pres">
      <dgm:prSet presAssocID="{0CF49C1D-D0FB-4CEB-A417-6D9476BB7E67}" presName="FiveConn_3-4" presStyleLbl="fgAccFollowNode1" presStyleIdx="2" presStyleCnt="4">
        <dgm:presLayoutVars>
          <dgm:bulletEnabled val="1"/>
        </dgm:presLayoutVars>
      </dgm:prSet>
      <dgm:spPr/>
    </dgm:pt>
    <dgm:pt modelId="{4967E24B-F816-48DD-B144-EF695EC79ED0}" type="pres">
      <dgm:prSet presAssocID="{0CF49C1D-D0FB-4CEB-A417-6D9476BB7E67}" presName="FiveConn_4-5" presStyleLbl="fgAccFollowNode1" presStyleIdx="3" presStyleCnt="4">
        <dgm:presLayoutVars>
          <dgm:bulletEnabled val="1"/>
        </dgm:presLayoutVars>
      </dgm:prSet>
      <dgm:spPr/>
    </dgm:pt>
    <dgm:pt modelId="{8F54EF6D-935E-49B5-9043-33FFA3032A20}" type="pres">
      <dgm:prSet presAssocID="{0CF49C1D-D0FB-4CEB-A417-6D9476BB7E67}" presName="FiveNodes_1_text" presStyleLbl="node1" presStyleIdx="4" presStyleCnt="5">
        <dgm:presLayoutVars>
          <dgm:bulletEnabled val="1"/>
        </dgm:presLayoutVars>
      </dgm:prSet>
      <dgm:spPr/>
    </dgm:pt>
    <dgm:pt modelId="{04E8E9CB-783C-470E-B748-59FB185C27B7}" type="pres">
      <dgm:prSet presAssocID="{0CF49C1D-D0FB-4CEB-A417-6D9476BB7E67}" presName="FiveNodes_2_text" presStyleLbl="node1" presStyleIdx="4" presStyleCnt="5">
        <dgm:presLayoutVars>
          <dgm:bulletEnabled val="1"/>
        </dgm:presLayoutVars>
      </dgm:prSet>
      <dgm:spPr/>
    </dgm:pt>
    <dgm:pt modelId="{0E27DBF0-95D8-4450-9C48-61DEF71B52AA}" type="pres">
      <dgm:prSet presAssocID="{0CF49C1D-D0FB-4CEB-A417-6D9476BB7E67}" presName="FiveNodes_3_text" presStyleLbl="node1" presStyleIdx="4" presStyleCnt="5">
        <dgm:presLayoutVars>
          <dgm:bulletEnabled val="1"/>
        </dgm:presLayoutVars>
      </dgm:prSet>
      <dgm:spPr/>
    </dgm:pt>
    <dgm:pt modelId="{91A67D9F-F520-45A1-9095-832D8042A077}" type="pres">
      <dgm:prSet presAssocID="{0CF49C1D-D0FB-4CEB-A417-6D9476BB7E67}" presName="FiveNodes_4_text" presStyleLbl="node1" presStyleIdx="4" presStyleCnt="5">
        <dgm:presLayoutVars>
          <dgm:bulletEnabled val="1"/>
        </dgm:presLayoutVars>
      </dgm:prSet>
      <dgm:spPr/>
    </dgm:pt>
    <dgm:pt modelId="{C0E44CA4-A83B-4FC9-B0A3-5EA09B5201BE}" type="pres">
      <dgm:prSet presAssocID="{0CF49C1D-D0FB-4CEB-A417-6D9476BB7E6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69A0204-1F83-44CD-9D31-6F4A9C4A1E20}" type="presOf" srcId="{8F5AB0B0-0790-4B40-9D6C-6F4C08A3AF6F}" destId="{4967E24B-F816-48DD-B144-EF695EC79ED0}" srcOrd="0" destOrd="0" presId="urn:microsoft.com/office/officeart/2005/8/layout/vProcess5"/>
    <dgm:cxn modelId="{91687607-311D-4A91-AC05-3D1978C19E17}" type="presOf" srcId="{29E90F03-37F6-4B9D-8E82-684D6DDB90F9}" destId="{91A67D9F-F520-45A1-9095-832D8042A077}" srcOrd="1" destOrd="0" presId="urn:microsoft.com/office/officeart/2005/8/layout/vProcess5"/>
    <dgm:cxn modelId="{C092A329-A49A-43A1-9E8E-E62DD37F19DC}" type="presOf" srcId="{22605984-AB82-4483-8F49-171CC07C7BAA}" destId="{28196785-3E71-4033-BE8F-4B2220CECA02}" srcOrd="0" destOrd="0" presId="urn:microsoft.com/office/officeart/2005/8/layout/vProcess5"/>
    <dgm:cxn modelId="{1B1DC731-A7AA-42DA-A432-FBC8AC0D6CD8}" srcId="{0CF49C1D-D0FB-4CEB-A417-6D9476BB7E67}" destId="{A63BB778-4958-43BF-89AF-55DB4214D061}" srcOrd="1" destOrd="0" parTransId="{5F510999-7CEB-4C2F-9638-B368F69AB535}" sibTransId="{DC62238B-6B42-4E55-A7B1-75080B4C9ED3}"/>
    <dgm:cxn modelId="{6D9E2B34-A7C5-4762-A528-D0149028336F}" type="presOf" srcId="{A63BB778-4958-43BF-89AF-55DB4214D061}" destId="{AEC31B3B-4EDC-48D4-B936-DD631C719A91}" srcOrd="0" destOrd="0" presId="urn:microsoft.com/office/officeart/2005/8/layout/vProcess5"/>
    <dgm:cxn modelId="{E2066535-0E4A-4F9A-903A-238918DD6265}" type="presOf" srcId="{7B195A72-678C-4352-9FFF-BB309FBC4F1A}" destId="{BA96BA4D-3D66-4685-8B54-9FB117499AAF}" srcOrd="0" destOrd="0" presId="urn:microsoft.com/office/officeart/2005/8/layout/vProcess5"/>
    <dgm:cxn modelId="{AE827A36-9A93-42B2-BB2C-772CA6335D64}" type="presOf" srcId="{DC62238B-6B42-4E55-A7B1-75080B4C9ED3}" destId="{A6BA1111-E4FD-40E5-A2AF-78F9749A1135}" srcOrd="0" destOrd="0" presId="urn:microsoft.com/office/officeart/2005/8/layout/vProcess5"/>
    <dgm:cxn modelId="{DB9DE041-32DE-4E1F-B5FD-30477DD9B234}" type="presOf" srcId="{B9B48D3C-C353-4FB8-8E2A-1CAD8A52CE7B}" destId="{A3A8A87A-C8F5-49EC-9BCF-CC0CDDCB52B5}" srcOrd="0" destOrd="0" presId="urn:microsoft.com/office/officeart/2005/8/layout/vProcess5"/>
    <dgm:cxn modelId="{9DA9E945-7AD0-41CF-9328-A5879D583CEC}" type="presOf" srcId="{29E90F03-37F6-4B9D-8E82-684D6DDB90F9}" destId="{D508A6B9-8AF9-4ADA-8A68-2560C208FC07}" srcOrd="0" destOrd="0" presId="urn:microsoft.com/office/officeart/2005/8/layout/vProcess5"/>
    <dgm:cxn modelId="{79EDC848-AECD-4668-AD65-E034A631171A}" srcId="{0CF49C1D-D0FB-4CEB-A417-6D9476BB7E67}" destId="{0011E009-6129-4A85-8B77-D8798F6E3C1F}" srcOrd="0" destOrd="0" parTransId="{9FACC73F-155B-4013-AE96-AB7C65E20185}" sibTransId="{22605984-AB82-4483-8F49-171CC07C7BAA}"/>
    <dgm:cxn modelId="{1FDE1674-48CA-418C-865D-8553DBA1EB0D}" type="presOf" srcId="{7B195A72-678C-4352-9FFF-BB309FBC4F1A}" destId="{0E27DBF0-95D8-4450-9C48-61DEF71B52AA}" srcOrd="1" destOrd="0" presId="urn:microsoft.com/office/officeart/2005/8/layout/vProcess5"/>
    <dgm:cxn modelId="{BEC3F354-FF81-4553-80D3-910B3A552046}" type="presOf" srcId="{0CF49C1D-D0FB-4CEB-A417-6D9476BB7E67}" destId="{44F31802-6CCF-4DF5-9583-FD7FA7E853B4}" srcOrd="0" destOrd="0" presId="urn:microsoft.com/office/officeart/2005/8/layout/vProcess5"/>
    <dgm:cxn modelId="{12FEEA56-17A1-47AD-A608-8D5C52C91B84}" srcId="{0CF49C1D-D0FB-4CEB-A417-6D9476BB7E67}" destId="{B9B48D3C-C353-4FB8-8E2A-1CAD8A52CE7B}" srcOrd="4" destOrd="0" parTransId="{3C9B7735-077E-49EF-993A-4EF011648B68}" sibTransId="{94C87882-3948-4E3F-B258-983F2FF4513F}"/>
    <dgm:cxn modelId="{9F722BC7-465F-4AB1-8126-F0A021105F93}" type="presOf" srcId="{A63BB778-4958-43BF-89AF-55DB4214D061}" destId="{04E8E9CB-783C-470E-B748-59FB185C27B7}" srcOrd="1" destOrd="0" presId="urn:microsoft.com/office/officeart/2005/8/layout/vProcess5"/>
    <dgm:cxn modelId="{F46B0ADD-779A-4C4A-8F37-0E7B1C394E07}" srcId="{0CF49C1D-D0FB-4CEB-A417-6D9476BB7E67}" destId="{7B195A72-678C-4352-9FFF-BB309FBC4F1A}" srcOrd="2" destOrd="0" parTransId="{3B8B0E9A-F5BC-4774-9107-77D348F18E9D}" sibTransId="{09DD6604-964C-4531-85E5-97E930208723}"/>
    <dgm:cxn modelId="{FCAF04DF-714D-4FF6-AD08-58E818BDED61}" type="presOf" srcId="{09DD6604-964C-4531-85E5-97E930208723}" destId="{3F41439C-3688-40A7-A248-AC54D80C02D2}" srcOrd="0" destOrd="0" presId="urn:microsoft.com/office/officeart/2005/8/layout/vProcess5"/>
    <dgm:cxn modelId="{91C493E8-DCA9-4931-9FD8-D16992852C69}" type="presOf" srcId="{0011E009-6129-4A85-8B77-D8798F6E3C1F}" destId="{18437C96-7398-4EAC-AA30-B1235DF741C2}" srcOrd="0" destOrd="0" presId="urn:microsoft.com/office/officeart/2005/8/layout/vProcess5"/>
    <dgm:cxn modelId="{C73B77E9-B373-4354-BC98-6C9C8B14E9E7}" srcId="{0CF49C1D-D0FB-4CEB-A417-6D9476BB7E67}" destId="{29E90F03-37F6-4B9D-8E82-684D6DDB90F9}" srcOrd="3" destOrd="0" parTransId="{F164EE3A-1951-4A39-9AEB-BAEF9A551556}" sibTransId="{8F5AB0B0-0790-4B40-9D6C-6F4C08A3AF6F}"/>
    <dgm:cxn modelId="{61AEDCF4-910D-480D-8254-CFCFA3E66895}" type="presOf" srcId="{0011E009-6129-4A85-8B77-D8798F6E3C1F}" destId="{8F54EF6D-935E-49B5-9043-33FFA3032A20}" srcOrd="1" destOrd="0" presId="urn:microsoft.com/office/officeart/2005/8/layout/vProcess5"/>
    <dgm:cxn modelId="{5D4FDDFC-9EBE-4B3C-848E-27E174AE2E26}" type="presOf" srcId="{B9B48D3C-C353-4FB8-8E2A-1CAD8A52CE7B}" destId="{C0E44CA4-A83B-4FC9-B0A3-5EA09B5201BE}" srcOrd="1" destOrd="0" presId="urn:microsoft.com/office/officeart/2005/8/layout/vProcess5"/>
    <dgm:cxn modelId="{6DC9985F-51B2-408B-98EB-98C03EA7955C}" type="presParOf" srcId="{44F31802-6CCF-4DF5-9583-FD7FA7E853B4}" destId="{657CF19B-FF2E-41FD-8183-9CAC5F94DC5F}" srcOrd="0" destOrd="0" presId="urn:microsoft.com/office/officeart/2005/8/layout/vProcess5"/>
    <dgm:cxn modelId="{61F39760-F880-4A14-96F0-5262D8EF7A7A}" type="presParOf" srcId="{44F31802-6CCF-4DF5-9583-FD7FA7E853B4}" destId="{18437C96-7398-4EAC-AA30-B1235DF741C2}" srcOrd="1" destOrd="0" presId="urn:microsoft.com/office/officeart/2005/8/layout/vProcess5"/>
    <dgm:cxn modelId="{3B493B00-7136-4E7E-A908-2111F7377319}" type="presParOf" srcId="{44F31802-6CCF-4DF5-9583-FD7FA7E853B4}" destId="{AEC31B3B-4EDC-48D4-B936-DD631C719A91}" srcOrd="2" destOrd="0" presId="urn:microsoft.com/office/officeart/2005/8/layout/vProcess5"/>
    <dgm:cxn modelId="{01075AF9-D981-4FBC-84F5-45BF64B4B128}" type="presParOf" srcId="{44F31802-6CCF-4DF5-9583-FD7FA7E853B4}" destId="{BA96BA4D-3D66-4685-8B54-9FB117499AAF}" srcOrd="3" destOrd="0" presId="urn:microsoft.com/office/officeart/2005/8/layout/vProcess5"/>
    <dgm:cxn modelId="{079B52FB-277E-4679-A1E4-B2178EF89456}" type="presParOf" srcId="{44F31802-6CCF-4DF5-9583-FD7FA7E853B4}" destId="{D508A6B9-8AF9-4ADA-8A68-2560C208FC07}" srcOrd="4" destOrd="0" presId="urn:microsoft.com/office/officeart/2005/8/layout/vProcess5"/>
    <dgm:cxn modelId="{C1C4029B-3332-4656-A9F0-A33296DE562F}" type="presParOf" srcId="{44F31802-6CCF-4DF5-9583-FD7FA7E853B4}" destId="{A3A8A87A-C8F5-49EC-9BCF-CC0CDDCB52B5}" srcOrd="5" destOrd="0" presId="urn:microsoft.com/office/officeart/2005/8/layout/vProcess5"/>
    <dgm:cxn modelId="{5BCFE0E2-965F-4AD4-99AD-D1316723BB0A}" type="presParOf" srcId="{44F31802-6CCF-4DF5-9583-FD7FA7E853B4}" destId="{28196785-3E71-4033-BE8F-4B2220CECA02}" srcOrd="6" destOrd="0" presId="urn:microsoft.com/office/officeart/2005/8/layout/vProcess5"/>
    <dgm:cxn modelId="{F788F0E5-A0F9-4834-8500-6FC31596E697}" type="presParOf" srcId="{44F31802-6CCF-4DF5-9583-FD7FA7E853B4}" destId="{A6BA1111-E4FD-40E5-A2AF-78F9749A1135}" srcOrd="7" destOrd="0" presId="urn:microsoft.com/office/officeart/2005/8/layout/vProcess5"/>
    <dgm:cxn modelId="{92A1768C-D9F9-4A7F-A0A8-4F316187D884}" type="presParOf" srcId="{44F31802-6CCF-4DF5-9583-FD7FA7E853B4}" destId="{3F41439C-3688-40A7-A248-AC54D80C02D2}" srcOrd="8" destOrd="0" presId="urn:microsoft.com/office/officeart/2005/8/layout/vProcess5"/>
    <dgm:cxn modelId="{181E325D-9418-457D-8FE1-EAF1F995E66D}" type="presParOf" srcId="{44F31802-6CCF-4DF5-9583-FD7FA7E853B4}" destId="{4967E24B-F816-48DD-B144-EF695EC79ED0}" srcOrd="9" destOrd="0" presId="urn:microsoft.com/office/officeart/2005/8/layout/vProcess5"/>
    <dgm:cxn modelId="{0AB88820-1BD9-48C9-8143-8C611D36EF04}" type="presParOf" srcId="{44F31802-6CCF-4DF5-9583-FD7FA7E853B4}" destId="{8F54EF6D-935E-49B5-9043-33FFA3032A20}" srcOrd="10" destOrd="0" presId="urn:microsoft.com/office/officeart/2005/8/layout/vProcess5"/>
    <dgm:cxn modelId="{835F8ACA-D322-4352-AC68-F8ADD0036121}" type="presParOf" srcId="{44F31802-6CCF-4DF5-9583-FD7FA7E853B4}" destId="{04E8E9CB-783C-470E-B748-59FB185C27B7}" srcOrd="11" destOrd="0" presId="urn:microsoft.com/office/officeart/2005/8/layout/vProcess5"/>
    <dgm:cxn modelId="{816FAC20-9692-4A74-B33D-FFC53E5EE423}" type="presParOf" srcId="{44F31802-6CCF-4DF5-9583-FD7FA7E853B4}" destId="{0E27DBF0-95D8-4450-9C48-61DEF71B52AA}" srcOrd="12" destOrd="0" presId="urn:microsoft.com/office/officeart/2005/8/layout/vProcess5"/>
    <dgm:cxn modelId="{655AB90C-DD93-479B-8137-8472EA9A1E9B}" type="presParOf" srcId="{44F31802-6CCF-4DF5-9583-FD7FA7E853B4}" destId="{91A67D9F-F520-45A1-9095-832D8042A077}" srcOrd="13" destOrd="0" presId="urn:microsoft.com/office/officeart/2005/8/layout/vProcess5"/>
    <dgm:cxn modelId="{457E24C8-2FFD-4242-BEB8-0ACEC9023205}" type="presParOf" srcId="{44F31802-6CCF-4DF5-9583-FD7FA7E853B4}" destId="{C0E44CA4-A83B-4FC9-B0A3-5EA09B5201B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37C96-7398-4EAC-AA30-B1235DF741C2}">
      <dsp:nvSpPr>
        <dsp:cNvPr id="0" name=""/>
        <dsp:cNvSpPr/>
      </dsp:nvSpPr>
      <dsp:spPr>
        <a:xfrm>
          <a:off x="-119220" y="-89823"/>
          <a:ext cx="9329320" cy="1183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b="1" i="1" kern="1200" dirty="0" err="1">
              <a:solidFill>
                <a:schemeClr val="tx1"/>
              </a:solidFill>
            </a:rPr>
            <a:t>document.getElementById</a:t>
          </a:r>
          <a:r>
            <a:rPr lang="bg-BG" sz="2000" b="1" i="1" kern="1200" dirty="0">
              <a:solidFill>
                <a:schemeClr val="tx1"/>
              </a:solidFill>
            </a:rPr>
            <a:t>()</a:t>
          </a:r>
          <a:r>
            <a:rPr lang="en-US" sz="2000" b="1" i="1" kern="1200" dirty="0">
              <a:solidFill>
                <a:schemeClr val="tx1"/>
              </a:solidFill>
            </a:rPr>
            <a:t> </a:t>
          </a:r>
          <a:r>
            <a:rPr lang="en-US" sz="2000" kern="1200" dirty="0">
              <a:solidFill>
                <a:schemeClr val="tx1"/>
              </a:solidFill>
            </a:rPr>
            <a:t>- </a:t>
          </a:r>
          <a:r>
            <a:rPr lang="bg-BG" sz="2000" kern="1200" dirty="0">
              <a:solidFill>
                <a:schemeClr val="tx1"/>
              </a:solidFill>
            </a:rPr>
            <a:t> Изберете уникалния елемент с даден идентификатор. В случай, че има 2 еднакви идентификатора, тогава той избира първия елемент.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-84543" y="-55146"/>
        <a:ext cx="8271365" cy="1114614"/>
      </dsp:txXfrm>
    </dsp:sp>
    <dsp:sp modelId="{AEC31B3B-4EDC-48D4-B936-DD631C719A91}">
      <dsp:nvSpPr>
        <dsp:cNvPr id="0" name=""/>
        <dsp:cNvSpPr/>
      </dsp:nvSpPr>
      <dsp:spPr>
        <a:xfrm>
          <a:off x="780279" y="1029035"/>
          <a:ext cx="8852439" cy="824674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b="1" i="1" kern="1200" dirty="0" err="1">
              <a:solidFill>
                <a:schemeClr val="tx1"/>
              </a:solidFill>
            </a:rPr>
            <a:t>document.getElementsByClassName</a:t>
          </a:r>
          <a:r>
            <a:rPr lang="bg-BG" sz="2100" b="1" i="1" kern="1200" dirty="0">
              <a:solidFill>
                <a:schemeClr val="tx1"/>
              </a:solidFill>
            </a:rPr>
            <a:t>()</a:t>
          </a:r>
          <a:r>
            <a:rPr lang="en-US" sz="2100" b="1" i="1" kern="1200" dirty="0">
              <a:solidFill>
                <a:schemeClr val="tx1"/>
              </a:solidFill>
            </a:rPr>
            <a:t> </a:t>
          </a:r>
          <a:r>
            <a:rPr lang="en-US" sz="2100" kern="1200" dirty="0">
              <a:solidFill>
                <a:schemeClr val="tx1"/>
              </a:solidFill>
            </a:rPr>
            <a:t>- </a:t>
          </a:r>
          <a:r>
            <a:rPr lang="bg-BG" sz="2100" kern="1200" dirty="0">
              <a:solidFill>
                <a:schemeClr val="tx1"/>
              </a:solidFill>
            </a:rPr>
            <a:t> Изберете елементи от колекция с дадено име на клас 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804433" y="1053189"/>
        <a:ext cx="7607034" cy="776366"/>
      </dsp:txXfrm>
    </dsp:sp>
    <dsp:sp modelId="{BA96BA4D-3D66-4685-8B54-9FB117499AAF}">
      <dsp:nvSpPr>
        <dsp:cNvPr id="0" name=""/>
        <dsp:cNvSpPr/>
      </dsp:nvSpPr>
      <dsp:spPr>
        <a:xfrm>
          <a:off x="1441337" y="1968248"/>
          <a:ext cx="8852439" cy="824674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b="1" i="1" kern="1200" dirty="0" err="1">
              <a:solidFill>
                <a:schemeClr val="tx1"/>
              </a:solidFill>
            </a:rPr>
            <a:t>document.getElementsByTagName</a:t>
          </a:r>
          <a:r>
            <a:rPr lang="bg-BG" sz="2100" b="1" i="1" kern="1200" dirty="0">
              <a:solidFill>
                <a:schemeClr val="tx1"/>
              </a:solidFill>
            </a:rPr>
            <a:t>() </a:t>
          </a:r>
          <a:r>
            <a:rPr lang="en-US" sz="2100" kern="1200" dirty="0">
              <a:solidFill>
                <a:schemeClr val="tx1"/>
              </a:solidFill>
            </a:rPr>
            <a:t>- </a:t>
          </a:r>
          <a:r>
            <a:rPr lang="bg-BG" sz="2100" kern="1200" dirty="0">
              <a:solidFill>
                <a:schemeClr val="tx1"/>
              </a:solidFill>
            </a:rPr>
            <a:t>Изберете елементи от колекцията с даден таг 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465491" y="1992402"/>
        <a:ext cx="7607034" cy="776366"/>
      </dsp:txXfrm>
    </dsp:sp>
    <dsp:sp modelId="{D508A6B9-8AF9-4ADA-8A68-2560C208FC07}">
      <dsp:nvSpPr>
        <dsp:cNvPr id="0" name=""/>
        <dsp:cNvSpPr/>
      </dsp:nvSpPr>
      <dsp:spPr>
        <a:xfrm>
          <a:off x="2102396" y="2907460"/>
          <a:ext cx="8852439" cy="824674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b="1" i="1" kern="1200" dirty="0" err="1">
              <a:solidFill>
                <a:schemeClr val="tx1"/>
              </a:solidFill>
            </a:rPr>
            <a:t>document.querySelector</a:t>
          </a:r>
          <a:r>
            <a:rPr lang="bg-BG" sz="2100" b="1" i="1" kern="1200" dirty="0">
              <a:solidFill>
                <a:schemeClr val="tx1"/>
              </a:solidFill>
            </a:rPr>
            <a:t>() - </a:t>
          </a:r>
          <a:r>
            <a:rPr lang="bg-BG" sz="2100" kern="1200" dirty="0">
              <a:solidFill>
                <a:schemeClr val="tx1"/>
              </a:solidFill>
            </a:rPr>
            <a:t>Изберете елемент първия елемент от основния низ на CSS 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126550" y="2931614"/>
        <a:ext cx="7607034" cy="776366"/>
      </dsp:txXfrm>
    </dsp:sp>
    <dsp:sp modelId="{A3A8A87A-C8F5-49EC-9BCF-CC0CDDCB52B5}">
      <dsp:nvSpPr>
        <dsp:cNvPr id="0" name=""/>
        <dsp:cNvSpPr/>
      </dsp:nvSpPr>
      <dsp:spPr>
        <a:xfrm>
          <a:off x="2763455" y="3846673"/>
          <a:ext cx="8852439" cy="82467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b="1" i="1" kern="1200" dirty="0" err="1">
              <a:solidFill>
                <a:schemeClr val="tx1"/>
              </a:solidFill>
            </a:rPr>
            <a:t>document.querySelectorALL</a:t>
          </a:r>
          <a:r>
            <a:rPr lang="bg-BG" sz="2100" b="1" i="1" kern="1200" dirty="0">
              <a:solidFill>
                <a:schemeClr val="tx1"/>
              </a:solidFill>
            </a:rPr>
            <a:t>() - </a:t>
          </a:r>
          <a:r>
            <a:rPr lang="bg-BG" sz="2100" kern="1200" dirty="0">
              <a:solidFill>
                <a:schemeClr val="tx1"/>
              </a:solidFill>
            </a:rPr>
            <a:t>Изберете списък с елементи на основата на CSS низ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787609" y="3870827"/>
        <a:ext cx="7607034" cy="776366"/>
      </dsp:txXfrm>
    </dsp:sp>
    <dsp:sp modelId="{28196785-3E71-4033-BE8F-4B2220CECA02}">
      <dsp:nvSpPr>
        <dsp:cNvPr id="0" name=""/>
        <dsp:cNvSpPr/>
      </dsp:nvSpPr>
      <dsp:spPr>
        <a:xfrm>
          <a:off x="8435621" y="692293"/>
          <a:ext cx="536038" cy="5360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556230" y="692293"/>
        <a:ext cx="294820" cy="403369"/>
      </dsp:txXfrm>
    </dsp:sp>
    <dsp:sp modelId="{A6BA1111-E4FD-40E5-A2AF-78F9749A1135}">
      <dsp:nvSpPr>
        <dsp:cNvPr id="0" name=""/>
        <dsp:cNvSpPr/>
      </dsp:nvSpPr>
      <dsp:spPr>
        <a:xfrm>
          <a:off x="9096680" y="1631506"/>
          <a:ext cx="536038" cy="5360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3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3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217289" y="1631506"/>
        <a:ext cx="294820" cy="403369"/>
      </dsp:txXfrm>
    </dsp:sp>
    <dsp:sp modelId="{3F41439C-3688-40A7-A248-AC54D80C02D2}">
      <dsp:nvSpPr>
        <dsp:cNvPr id="0" name=""/>
        <dsp:cNvSpPr/>
      </dsp:nvSpPr>
      <dsp:spPr>
        <a:xfrm>
          <a:off x="9757739" y="2556974"/>
          <a:ext cx="536038" cy="5360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65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6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878348" y="2556974"/>
        <a:ext cx="294820" cy="403369"/>
      </dsp:txXfrm>
    </dsp:sp>
    <dsp:sp modelId="{4967E24B-F816-48DD-B144-EF695EC79ED0}">
      <dsp:nvSpPr>
        <dsp:cNvPr id="0" name=""/>
        <dsp:cNvSpPr/>
      </dsp:nvSpPr>
      <dsp:spPr>
        <a:xfrm>
          <a:off x="10418798" y="3505349"/>
          <a:ext cx="536038" cy="5360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10539407" y="3505349"/>
        <a:ext cx="294820" cy="403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C0BC5-DC8F-4E8B-A48B-B6C7D2189C3A}" type="datetimeFigureOut">
              <a:rPr lang="bg-BG" smtClean="0"/>
              <a:t>22.9.2023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6245-B3BB-4D88-83AA-427C26944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12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dirty="0"/>
              <a:t>Основните събития в </a:t>
            </a:r>
            <a:r>
              <a:rPr lang="en-US" sz="1200" dirty="0"/>
              <a:t>JavaScript </a:t>
            </a:r>
            <a:r>
              <a:rPr lang="bg-BG" sz="1200" dirty="0"/>
              <a:t>представляват действия, които се извършват върху </a:t>
            </a:r>
            <a:r>
              <a:rPr lang="en-US" sz="1200" dirty="0"/>
              <a:t>Web </a:t>
            </a:r>
            <a:r>
              <a:rPr lang="bg-BG" sz="1200" dirty="0"/>
              <a:t>страницата. За да се разбере какви събития настъпват се използват специални методи дефинирани в </a:t>
            </a:r>
            <a:r>
              <a:rPr lang="en-US" sz="1200" dirty="0"/>
              <a:t>JavaScript. </a:t>
            </a:r>
            <a:r>
              <a:rPr lang="bg-BG" sz="1200" dirty="0"/>
              <a:t>Чрез тези методи събитията се прихващат и се изпълнява желаното действие.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128-B276-452D-B664-C6DBE8D237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/>
              <a:t>7. </a:t>
            </a:r>
            <a:r>
              <a:rPr lang="sv-SE" b="1" dirty="0"/>
              <a:t>var </a:t>
            </a:r>
            <a:r>
              <a:rPr lang="en-US" b="1" dirty="0"/>
              <a:t>a</a:t>
            </a:r>
            <a:r>
              <a:rPr lang="sv-SE" b="1" dirty="0"/>
              <a:t>=[1,3,4,5,6,20];</a:t>
            </a:r>
          </a:p>
          <a:p>
            <a:r>
              <a:rPr lang="sv-SE" b="1" dirty="0"/>
              <a:t>	document.write(a.length);</a:t>
            </a:r>
            <a:endParaRPr lang="bg-BG" b="1" dirty="0"/>
          </a:p>
          <a:p>
            <a:endParaRPr lang="bg-BG" b="1" dirty="0"/>
          </a:p>
          <a:p>
            <a:endParaRPr lang="bg-BG" b="1" dirty="0"/>
          </a:p>
          <a:p>
            <a:endParaRPr lang="bg-BG" b="1" dirty="0"/>
          </a:p>
          <a:p>
            <a:r>
              <a:rPr lang="bg-BG" b="1" dirty="0"/>
              <a:t>8 задача   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bg-BG" b="1" dirty="0"/>
              <a:t>файл</a:t>
            </a:r>
            <a:endParaRPr lang="en-US" b="1" dirty="0"/>
          </a:p>
          <a:p>
            <a:r>
              <a:rPr lang="en-US" dirty="0"/>
              <a:t>function pro(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a*b</a:t>
            </a:r>
          </a:p>
          <a:p>
            <a:r>
              <a:rPr lang="en-US" dirty="0"/>
              <a:t>}</a:t>
            </a:r>
            <a:endParaRPr lang="bg-BG" dirty="0"/>
          </a:p>
          <a:p>
            <a:endParaRPr lang="bg-BG" dirty="0"/>
          </a:p>
          <a:p>
            <a:r>
              <a:rPr lang="en-US" b="1" dirty="0"/>
              <a:t>Html </a:t>
            </a:r>
            <a:r>
              <a:rPr lang="bg-BG" b="1" dirty="0"/>
              <a:t>файл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="funckii.js"&gt;&lt;/script&gt;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</a:t>
            </a:r>
            <a:r>
              <a:rPr lang="bg-BG" dirty="0"/>
              <a:t>Резултатът е:&lt;/</a:t>
            </a:r>
            <a:r>
              <a:rPr lang="en-US" dirty="0"/>
              <a:t>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document.write</a:t>
            </a:r>
            <a:r>
              <a:rPr lang="en-US" dirty="0"/>
              <a:t>(pro(5,10));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1C128-B276-452D-B664-C6DBE8D2373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7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8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28800" y="2819400"/>
            <a:ext cx="41656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7600" y="2819400"/>
            <a:ext cx="41656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1"/>
            <a:ext cx="4167717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359152"/>
            <a:ext cx="4169833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1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3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1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6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D1BA26C4-EB33-D2A0-8349-CB6A484B9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4E278-5266-08CC-72EB-84237E614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/>
              <a:t>Javascript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basic information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9EC-B205-3C6B-9CC9-4DF65FB70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инж. д-р Димитрина Делийска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5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bg-BG" b="1" dirty="0"/>
            </a:br>
            <a:r>
              <a:rPr lang="bg-BG" b="1" dirty="0"/>
              <a:t>Изходен Код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2982"/>
            <a:ext cx="11277600" cy="4378036"/>
          </a:xfrm>
        </p:spPr>
        <p:txBody>
          <a:bodyPr>
            <a:normAutofit/>
          </a:bodyPr>
          <a:lstStyle/>
          <a:p>
            <a:pPr algn="just"/>
            <a:r>
              <a:rPr lang="bg-BG" sz="2400" dirty="0"/>
              <a:t>За да получите достъп до </a:t>
            </a:r>
            <a:r>
              <a:rPr lang="en-US" sz="2400" dirty="0"/>
              <a:t>HTML </a:t>
            </a:r>
            <a:r>
              <a:rPr lang="bg-BG" sz="2400" dirty="0"/>
              <a:t>елемент със </a:t>
            </a:r>
            <a:r>
              <a:rPr lang="en-US" sz="2400" dirty="0"/>
              <a:t>JavaScript, </a:t>
            </a:r>
            <a:r>
              <a:rPr lang="bg-BG" sz="2400" dirty="0"/>
              <a:t>можете да използвате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bg-BG" sz="2400" dirty="0"/>
              <a:t>метода.</a:t>
            </a:r>
          </a:p>
          <a:p>
            <a:pPr marL="285750" indent="-285750" algn="just">
              <a:buFontTx/>
              <a:buChar char="-"/>
            </a:pPr>
            <a:r>
              <a:rPr lang="bg-BG" sz="2400" dirty="0"/>
              <a:t>полето “</a:t>
            </a:r>
            <a:r>
              <a:rPr lang="en-US" sz="2400" dirty="0"/>
              <a:t>ID” </a:t>
            </a:r>
            <a:r>
              <a:rPr lang="bg-BG" sz="2400" dirty="0"/>
              <a:t>идентифицира </a:t>
            </a:r>
            <a:r>
              <a:rPr lang="en-US" sz="2400" dirty="0"/>
              <a:t>HTML </a:t>
            </a:r>
            <a:r>
              <a:rPr lang="bg-BG" sz="2400" dirty="0"/>
              <a:t>елемент, а  </a:t>
            </a:r>
            <a:r>
              <a:rPr lang="en-US" sz="2400" dirty="0" err="1"/>
              <a:t>innerHTML</a:t>
            </a:r>
            <a:r>
              <a:rPr lang="en-US" sz="2400" dirty="0"/>
              <a:t>, </a:t>
            </a:r>
            <a:r>
              <a:rPr lang="bg-BG" sz="2400" dirty="0"/>
              <a:t>за да вземем съдържанието на елемента</a:t>
            </a:r>
            <a:r>
              <a:rPr lang="en-US" sz="2400" dirty="0"/>
              <a:t>.</a:t>
            </a:r>
            <a:endParaRPr lang="bg-BG" sz="2400" dirty="0"/>
          </a:p>
          <a:p>
            <a:pPr indent="0" algn="just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(“</a:t>
            </a:r>
            <a:r>
              <a:rPr lang="en-US" sz="2400" b="1" dirty="0"/>
              <a:t>primer</a:t>
            </a:r>
            <a:r>
              <a:rPr lang="en-US" sz="2400" dirty="0"/>
              <a:t>”).</a:t>
            </a:r>
            <a:r>
              <a:rPr lang="en-US" sz="2400" dirty="0" err="1"/>
              <a:t>innerHTML</a:t>
            </a:r>
            <a:r>
              <a:rPr lang="en-US" sz="2400" dirty="0"/>
              <a:t> = “</a:t>
            </a:r>
            <a:r>
              <a:rPr lang="bg-BG" sz="2400" dirty="0"/>
              <a:t>нов текст“;</a:t>
            </a:r>
            <a:endParaRPr lang="en-US" sz="2400" dirty="0"/>
          </a:p>
          <a:p>
            <a:pPr algn="just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400" dirty="0"/>
              <a:t>- </a:t>
            </a:r>
            <a:r>
              <a:rPr lang="ru-RU" sz="2400" dirty="0"/>
              <a:t>използвайте го само за тестване.</a:t>
            </a:r>
            <a:endParaRPr lang="bg-BG" sz="2400" dirty="0"/>
          </a:p>
          <a:p>
            <a:pPr algn="just"/>
            <a:r>
              <a:rPr lang="en-US" sz="2400" b="1" dirty="0"/>
              <a:t>console.log ()</a:t>
            </a:r>
            <a:r>
              <a:rPr lang="en-US" sz="2400" dirty="0"/>
              <a:t> </a:t>
            </a:r>
            <a:r>
              <a:rPr lang="bg-BG" sz="2400" dirty="0"/>
              <a:t>метод  - </a:t>
            </a:r>
            <a:r>
              <a:rPr lang="ru-RU" sz="2400" dirty="0"/>
              <a:t>за показване на стойности на JavaScript в браузъра. - </a:t>
            </a:r>
            <a:r>
              <a:rPr lang="en-US" sz="2400" dirty="0"/>
              <a:t>F12 </a:t>
            </a:r>
            <a:r>
              <a:rPr lang="bg-BG" sz="2400" dirty="0"/>
              <a:t>и изберете “</a:t>
            </a:r>
            <a:r>
              <a:rPr lang="en-US" sz="2400" dirty="0"/>
              <a:t>Console”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50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892A-FE57-6BF5-59C6-B87AF915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33375"/>
            <a:ext cx="10287000" cy="476250"/>
          </a:xfrm>
        </p:spPr>
        <p:txBody>
          <a:bodyPr>
            <a:normAutofit fontScale="90000"/>
          </a:bodyPr>
          <a:lstStyle/>
          <a:p>
            <a:r>
              <a:rPr lang="bg-BG" dirty="0"/>
              <a:t>Работа с масиви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DF74A-2845-2671-01BB-BA22A85E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2" y="2776537"/>
            <a:ext cx="9610725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D92A9-1AEF-E195-B5FA-4800FE84E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797" y="3886200"/>
            <a:ext cx="1000125" cy="2638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2E86AC-A5D0-5ECE-81C4-7A4CDE29F6D5}"/>
              </a:ext>
            </a:extLst>
          </p:cNvPr>
          <p:cNvSpPr txBox="1"/>
          <p:nvPr/>
        </p:nvSpPr>
        <p:spPr>
          <a:xfrm>
            <a:off x="788392" y="1190923"/>
            <a:ext cx="871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Деклариране на едномерни масиви.</a:t>
            </a:r>
          </a:p>
          <a:p>
            <a:r>
              <a:rPr lang="bg-BG" dirty="0"/>
              <a:t>Отпечатване стойностите на масивите.</a:t>
            </a:r>
          </a:p>
          <a:p>
            <a:r>
              <a:rPr lang="bg-BG" dirty="0"/>
              <a:t>Отпечатване дължината на масивите и техният тип.</a:t>
            </a:r>
          </a:p>
        </p:txBody>
      </p:sp>
    </p:spTree>
    <p:extLst>
      <p:ext uri="{BB962C8B-B14F-4D97-AF65-F5344CB8AC3E}">
        <p14:creationId xmlns:p14="http://schemas.microsoft.com/office/powerpoint/2010/main" val="221505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9CB715-37D1-877D-0D80-133E46FCFE44}"/>
              </a:ext>
            </a:extLst>
          </p:cNvPr>
          <p:cNvSpPr txBox="1">
            <a:spLocks/>
          </p:cNvSpPr>
          <p:nvPr/>
        </p:nvSpPr>
        <p:spPr>
          <a:xfrm>
            <a:off x="638175" y="333375"/>
            <a:ext cx="10287000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Работа с масиви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35FA6-5B6B-E24B-0B7C-4142A758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29" y="1205256"/>
            <a:ext cx="5724525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479875-C63B-01AE-A5E1-F340F0D44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6019"/>
            <a:ext cx="12192000" cy="3153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4BE0E6-88F1-72C0-25E6-142579765B2A}"/>
              </a:ext>
            </a:extLst>
          </p:cNvPr>
          <p:cNvSpPr txBox="1"/>
          <p:nvPr/>
        </p:nvSpPr>
        <p:spPr>
          <a:xfrm>
            <a:off x="6096000" y="451692"/>
            <a:ext cx="519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Деклариране на масив чрез вграден обект </a:t>
            </a:r>
            <a:r>
              <a:rPr lang="en-US" dirty="0"/>
              <a:t>Array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A986B-5770-ECBD-0931-9E06A7D0CBCF}"/>
              </a:ext>
            </a:extLst>
          </p:cNvPr>
          <p:cNvSpPr txBox="1"/>
          <p:nvPr/>
        </p:nvSpPr>
        <p:spPr>
          <a:xfrm>
            <a:off x="231354" y="2588964"/>
            <a:ext cx="576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Методи за работа с масиви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C9D089-BCA1-6A32-DCA8-BF65F5B71490}"/>
              </a:ext>
            </a:extLst>
          </p:cNvPr>
          <p:cNvCxnSpPr/>
          <p:nvPr/>
        </p:nvCxnSpPr>
        <p:spPr>
          <a:xfrm>
            <a:off x="8273667" y="821024"/>
            <a:ext cx="0" cy="395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5B3221-5807-ADF4-1DAC-97B5D12012A2}"/>
              </a:ext>
            </a:extLst>
          </p:cNvPr>
          <p:cNvCxnSpPr/>
          <p:nvPr/>
        </p:nvCxnSpPr>
        <p:spPr>
          <a:xfrm>
            <a:off x="1930017" y="3033369"/>
            <a:ext cx="0" cy="395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7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Диалогови прозорци в </a:t>
            </a:r>
            <a:r>
              <a:rPr lang="en-US" sz="2400" dirty="0" err="1"/>
              <a:t>Javascript</a:t>
            </a:r>
            <a:endParaRPr lang="bg-B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2382982"/>
            <a:ext cx="11319164" cy="42256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sz="2400" dirty="0"/>
              <a:t>Метод </a:t>
            </a:r>
            <a:r>
              <a:rPr lang="en-US" sz="2400" b="1" dirty="0"/>
              <a:t>alert() </a:t>
            </a:r>
            <a:r>
              <a:rPr lang="en-US" sz="2400" dirty="0"/>
              <a:t>– </a:t>
            </a:r>
            <a:r>
              <a:rPr lang="bg-BG" sz="2400" dirty="0"/>
              <a:t>прост прозорец със съобщение и бутон </a:t>
            </a:r>
            <a:r>
              <a:rPr lang="bg-BG" sz="2400" b="1" dirty="0"/>
              <a:t>ОК</a:t>
            </a:r>
            <a:r>
              <a:rPr lang="bg-BG" sz="2400" dirty="0"/>
              <a:t>. Прозорецът показва само съобщението на потребителя, нищо повече. За да покажете многоредово съобщение в прозореца трябва да се раздели с </a:t>
            </a:r>
            <a:r>
              <a:rPr lang="bg-BG" sz="2400" b="1" dirty="0"/>
              <a:t>„</a:t>
            </a:r>
            <a:r>
              <a:rPr lang="en-US" sz="2400" b="1" dirty="0"/>
              <a:t>\n”.</a:t>
            </a:r>
          </a:p>
          <a:p>
            <a:pPr algn="just"/>
            <a:r>
              <a:rPr lang="bg-BG" sz="2400" dirty="0"/>
              <a:t>Методът </a:t>
            </a:r>
            <a:r>
              <a:rPr lang="en-US" sz="2400" b="1" dirty="0"/>
              <a:t>confirm()</a:t>
            </a:r>
            <a:r>
              <a:rPr lang="en-US" sz="2400" dirty="0"/>
              <a:t> – </a:t>
            </a:r>
            <a:r>
              <a:rPr lang="bg-BG" sz="2400" dirty="0"/>
              <a:t>прозорец с бутони </a:t>
            </a:r>
            <a:r>
              <a:rPr lang="en-US" sz="2400" b="1" dirty="0"/>
              <a:t>Ok</a:t>
            </a:r>
            <a:r>
              <a:rPr lang="en-US" sz="2400" dirty="0"/>
              <a:t> </a:t>
            </a:r>
            <a:r>
              <a:rPr lang="bg-BG" sz="2400" b="1" dirty="0"/>
              <a:t>и </a:t>
            </a:r>
            <a:r>
              <a:rPr lang="en-US" sz="2400" b="1" dirty="0"/>
              <a:t>Cancel</a:t>
            </a:r>
            <a:r>
              <a:rPr lang="en-US" sz="2400" dirty="0"/>
              <a:t>. </a:t>
            </a:r>
            <a:r>
              <a:rPr lang="bg-BG" sz="2400" dirty="0"/>
              <a:t>Потребителят трябва да натисне един от двата бутона. В зависимост от връщаните от метода стойности (</a:t>
            </a:r>
            <a:r>
              <a:rPr lang="en-US" sz="2400" dirty="0"/>
              <a:t>true-</a:t>
            </a:r>
            <a:r>
              <a:rPr lang="bg-BG" sz="2400" dirty="0"/>
              <a:t> при натискане на </a:t>
            </a:r>
            <a:r>
              <a:rPr lang="en-US" sz="2400" dirty="0"/>
              <a:t>OK </a:t>
            </a:r>
            <a:r>
              <a:rPr lang="bg-BG" sz="2400" dirty="0"/>
              <a:t>или </a:t>
            </a:r>
            <a:r>
              <a:rPr lang="en-US" sz="2400" dirty="0"/>
              <a:t>false </a:t>
            </a:r>
            <a:r>
              <a:rPr lang="bg-BG" sz="2400" dirty="0"/>
              <a:t>при </a:t>
            </a:r>
            <a:r>
              <a:rPr lang="en-US" sz="2400" dirty="0"/>
              <a:t>Cancel) </a:t>
            </a:r>
            <a:r>
              <a:rPr lang="bg-BG" sz="2400" dirty="0"/>
              <a:t>може да изпълните някакво действие.</a:t>
            </a:r>
          </a:p>
          <a:p>
            <a:pPr algn="just"/>
            <a:r>
              <a:rPr lang="bg-BG" sz="2400" dirty="0"/>
              <a:t>Методът </a:t>
            </a:r>
            <a:r>
              <a:rPr lang="en-US" sz="2400" b="1" dirty="0"/>
              <a:t>prompt()</a:t>
            </a:r>
            <a:r>
              <a:rPr lang="bg-BG" sz="2400" b="1" dirty="0"/>
              <a:t>- </a:t>
            </a:r>
            <a:r>
              <a:rPr lang="bg-BG" sz="2400" dirty="0"/>
              <a:t>показва диалогов прозорец с </a:t>
            </a:r>
            <a:r>
              <a:rPr lang="bg-BG" sz="2400" b="1" dirty="0"/>
              <a:t>поле за въвеждане на данни</a:t>
            </a:r>
            <a:r>
              <a:rPr lang="bg-BG" sz="2400" dirty="0"/>
              <a:t>, съобщение и бутони </a:t>
            </a:r>
            <a:r>
              <a:rPr lang="en-US" sz="2400" b="1" dirty="0"/>
              <a:t>OK </a:t>
            </a:r>
            <a:r>
              <a:rPr lang="bg-BG" sz="2400" b="1" dirty="0"/>
              <a:t>и </a:t>
            </a:r>
            <a:r>
              <a:rPr lang="en-US" sz="2400" b="1" dirty="0"/>
              <a:t>Cancel</a:t>
            </a:r>
            <a:r>
              <a:rPr lang="en-US" sz="2400" dirty="0"/>
              <a:t>.</a:t>
            </a:r>
            <a:r>
              <a:rPr lang="bg-BG" sz="2400" dirty="0"/>
              <a:t> Въведената от потребителя стойност може в последствие да се присвой на променлива. Методът връща въведения от потребителя текст, ако не е въведено нищо – връща стойност </a:t>
            </a:r>
            <a:r>
              <a:rPr lang="en-US" sz="2400" b="1" dirty="0"/>
              <a:t>null.</a:t>
            </a:r>
            <a:r>
              <a:rPr lang="bg-BG" sz="2400" dirty="0"/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404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DOM методи за намиране на елемент</a:t>
            </a:r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3B9FA0-BADD-F181-9AE8-CE7E010F8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248376"/>
              </p:ext>
            </p:extLst>
          </p:nvPr>
        </p:nvGraphicFramePr>
        <p:xfrm>
          <a:off x="257175" y="1971676"/>
          <a:ext cx="11496675" cy="4581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38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671512"/>
          </a:xfrm>
        </p:spPr>
        <p:txBody>
          <a:bodyPr>
            <a:normAutofit/>
          </a:bodyPr>
          <a:lstStyle/>
          <a:p>
            <a:r>
              <a:rPr lang="bg-BG" dirty="0"/>
              <a:t>Модифициране на DOM елементи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752600"/>
            <a:ext cx="11029950" cy="5105400"/>
          </a:xfrm>
        </p:spPr>
        <p:txBody>
          <a:bodyPr>
            <a:normAutofit/>
          </a:bodyPr>
          <a:lstStyle/>
          <a:p>
            <a:pPr algn="just"/>
            <a:r>
              <a:rPr lang="bg-BG" sz="2000" b="1" i="1" dirty="0"/>
              <a:t>element.innerHTML</a:t>
            </a:r>
            <a:r>
              <a:rPr lang="en-US" sz="2000" dirty="0"/>
              <a:t> - </a:t>
            </a:r>
            <a:r>
              <a:rPr lang="bg-BG" sz="2000" dirty="0"/>
              <a:t> Това е свойство на елемент, чрез което можете да получите или зададете вътрешното съдържание на елемента </a:t>
            </a:r>
          </a:p>
          <a:p>
            <a:pPr algn="just"/>
            <a:r>
              <a:rPr lang="bg-BG" sz="2000" b="1" i="1" dirty="0"/>
              <a:t>element.innerText</a:t>
            </a:r>
            <a:r>
              <a:rPr lang="bg-BG" sz="2000" dirty="0"/>
              <a:t> </a:t>
            </a:r>
            <a:r>
              <a:rPr lang="en-US" sz="2000" dirty="0"/>
              <a:t>- </a:t>
            </a:r>
            <a:r>
              <a:rPr lang="bg-BG" sz="2000" dirty="0"/>
              <a:t>Връща и задава вътрешния текст на елемент на стойността, дадена в низ, без анализиране в HTML </a:t>
            </a:r>
          </a:p>
          <a:p>
            <a:pPr algn="just"/>
            <a:r>
              <a:rPr lang="en-US" sz="2000" b="1" i="1" dirty="0"/>
              <a:t>element</a:t>
            </a:r>
            <a:r>
              <a:rPr lang="bg-BG" sz="2000" b="1" i="1" dirty="0"/>
              <a:t>.</a:t>
            </a:r>
            <a:r>
              <a:rPr lang="en-US" sz="2000" b="1" i="1" dirty="0"/>
              <a:t>style</a:t>
            </a:r>
            <a:r>
              <a:rPr lang="bg-BG" sz="2000" b="1" i="1" dirty="0"/>
              <a:t> = </a:t>
            </a:r>
            <a:r>
              <a:rPr lang="en-US" sz="2000" b="1" i="1" dirty="0"/>
              <a:t>value </a:t>
            </a:r>
            <a:r>
              <a:rPr lang="en-US" sz="2000" dirty="0"/>
              <a:t>- </a:t>
            </a:r>
            <a:r>
              <a:rPr lang="bg-BG" sz="2000" dirty="0"/>
              <a:t> Използвайки тези свойства на елемента, можете да зададете CSS на елемента с помощта на javascript </a:t>
            </a:r>
            <a:endParaRPr lang="en-US" sz="2000" dirty="0"/>
          </a:p>
          <a:p>
            <a:pPr algn="just"/>
            <a:r>
              <a:rPr lang="bg-BG" sz="2000" b="1" i="1" dirty="0"/>
              <a:t>element.getAttribute(attribute_name)</a:t>
            </a:r>
            <a:r>
              <a:rPr lang="bg-BG" sz="2000" dirty="0"/>
              <a:t> </a:t>
            </a:r>
            <a:r>
              <a:rPr lang="en-US" sz="2000" dirty="0"/>
              <a:t>- </a:t>
            </a:r>
            <a:r>
              <a:rPr lang="bg-BG" sz="2000" dirty="0"/>
              <a:t>Този метод се използва за получаване на стойността на посочения атрибут </a:t>
            </a:r>
            <a:endParaRPr lang="en-US" sz="2000" dirty="0"/>
          </a:p>
          <a:p>
            <a:pPr algn="just"/>
            <a:r>
              <a:rPr lang="bg-BG" sz="2000" b="1" i="1" dirty="0"/>
              <a:t>element.setAttribute(attribute_name, value)</a:t>
            </a:r>
            <a:r>
              <a:rPr lang="bg-BG" sz="2000" dirty="0"/>
              <a:t> </a:t>
            </a:r>
            <a:r>
              <a:rPr lang="en-US" sz="2000" dirty="0"/>
              <a:t>- </a:t>
            </a:r>
            <a:r>
              <a:rPr lang="bg-BG" sz="2000" dirty="0"/>
              <a:t>Това е методът на елемента, който се използва за задаване на нов атрибут или за промяна на стойността на атрибута към елемента </a:t>
            </a:r>
            <a:endParaRPr lang="en-US" sz="2000" dirty="0"/>
          </a:p>
          <a:p>
            <a:pPr algn="just"/>
            <a:r>
              <a:rPr lang="bg-BG" sz="2000" b="1" i="1" dirty="0"/>
              <a:t>element.removeAttribute(attribute_name)</a:t>
            </a:r>
            <a:r>
              <a:rPr lang="bg-BG" sz="2000" dirty="0"/>
              <a:t> </a:t>
            </a:r>
            <a:r>
              <a:rPr lang="en-US" sz="2000" dirty="0"/>
              <a:t>- </a:t>
            </a:r>
            <a:r>
              <a:rPr lang="bg-BG" sz="2000" dirty="0"/>
              <a:t>Този метод на елемент премахва указания атрибут от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315840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838200"/>
            <a:ext cx="7696200" cy="4419600"/>
          </a:xfrm>
        </p:spPr>
        <p:txBody>
          <a:bodyPr/>
          <a:lstStyle/>
          <a:p>
            <a:r>
              <a:rPr lang="bg-BG" sz="3200" dirty="0"/>
              <a:t>Примери за използване на методи за намиране на елемент и модифициране на елементи</a:t>
            </a:r>
          </a:p>
        </p:txBody>
      </p:sp>
    </p:spTree>
    <p:extLst>
      <p:ext uri="{BB962C8B-B14F-4D97-AF65-F5344CB8AC3E}">
        <p14:creationId xmlns:p14="http://schemas.microsoft.com/office/powerpoint/2010/main" val="394843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4B3543-84D3-8D11-1BE8-C56F3AA5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64" y="3333347"/>
            <a:ext cx="9229725" cy="320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F5798-05D8-FAD5-479D-20B9F620BE53}"/>
              </a:ext>
            </a:extLst>
          </p:cNvPr>
          <p:cNvSpPr txBox="1"/>
          <p:nvPr/>
        </p:nvSpPr>
        <p:spPr>
          <a:xfrm>
            <a:off x="1204510" y="771181"/>
            <a:ext cx="9033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400" dirty="0"/>
              <a:t>Ако натиснем </a:t>
            </a:r>
            <a:r>
              <a:rPr lang="en-US" sz="2400" dirty="0"/>
              <a:t>“OK</a:t>
            </a:r>
            <a:r>
              <a:rPr lang="bg-BG" sz="2400" dirty="0"/>
              <a:t>“ съдържанието на бутона ще бъде заменено със стойността на променливата </a:t>
            </a:r>
            <a:r>
              <a:rPr lang="en-US" sz="2400" dirty="0"/>
              <a:t>h. </a:t>
            </a:r>
            <a:r>
              <a:rPr lang="bg-BG" sz="2400" dirty="0"/>
              <a:t>В противен случай (при избор на опция „</a:t>
            </a:r>
            <a:r>
              <a:rPr lang="en-US" sz="2400" dirty="0"/>
              <a:t>Cancel</a:t>
            </a:r>
            <a:r>
              <a:rPr lang="bg-BG" sz="2400" dirty="0"/>
              <a:t>“ ще бъде изведено информационно съобщение с някакво съдържание.</a:t>
            </a:r>
          </a:p>
        </p:txBody>
      </p:sp>
    </p:spTree>
    <p:extLst>
      <p:ext uri="{BB962C8B-B14F-4D97-AF65-F5344CB8AC3E}">
        <p14:creationId xmlns:p14="http://schemas.microsoft.com/office/powerpoint/2010/main" val="190635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bg-BG" sz="2000" dirty="0"/>
              <a:t>Създаден е елемент </a:t>
            </a:r>
            <a:r>
              <a:rPr lang="en-US" sz="2000" dirty="0"/>
              <a:t>“P” </a:t>
            </a:r>
            <a:r>
              <a:rPr lang="bg-BG" sz="2000" dirty="0"/>
              <a:t>с </a:t>
            </a:r>
            <a:r>
              <a:rPr lang="en-US" sz="2000" dirty="0"/>
              <a:t>id=id1</a:t>
            </a:r>
            <a:r>
              <a:rPr lang="bg-BG" sz="2000" dirty="0"/>
              <a:t> и бутон със събитие </a:t>
            </a:r>
            <a:r>
              <a:rPr lang="en-US" sz="2000" dirty="0"/>
              <a:t>“</a:t>
            </a:r>
            <a:r>
              <a:rPr lang="en-US" sz="2000" dirty="0" err="1"/>
              <a:t>onclick</a:t>
            </a:r>
            <a:r>
              <a:rPr lang="en-US" sz="2000" dirty="0"/>
              <a:t>”. </a:t>
            </a:r>
            <a:r>
              <a:rPr lang="bg-BG" sz="2000" dirty="0"/>
              <a:t>след което е създадена функция, която заменя стойността на елемента </a:t>
            </a:r>
            <a:r>
              <a:rPr lang="en-US" sz="2000" dirty="0"/>
              <a:t>“p”</a:t>
            </a:r>
            <a:r>
              <a:rPr lang="bg-BG" sz="2000" dirty="0"/>
              <a:t> с нова стойност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866252"/>
            <a:ext cx="7219950" cy="49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0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28613"/>
            <a:ext cx="10287000" cy="690563"/>
          </a:xfrm>
        </p:spPr>
        <p:txBody>
          <a:bodyPr>
            <a:normAutofit/>
          </a:bodyPr>
          <a:lstStyle/>
          <a:p>
            <a:r>
              <a:rPr lang="bg-BG" dirty="0"/>
              <a:t>Показване стойността на елемент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77" y="1524001"/>
            <a:ext cx="8919683" cy="321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31" y="4320021"/>
            <a:ext cx="8629650" cy="252412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953000" y="3886200"/>
            <a:ext cx="609600" cy="92797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31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bg-BG" dirty="0"/>
            </a:br>
            <a:r>
              <a:rPr lang="bg-BG" sz="4000" dirty="0"/>
              <a:t>JavaScript </a:t>
            </a:r>
            <a:r>
              <a:rPr lang="bg-BG" sz="2700" i="1" dirty="0"/>
              <a:t>и свързването му с HTML страница</a:t>
            </a:r>
            <a:endParaRPr lang="bg-BG" sz="31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7" y="2396836"/>
            <a:ext cx="11305309" cy="4225636"/>
          </a:xfrm>
        </p:spPr>
        <p:txBody>
          <a:bodyPr>
            <a:normAutofit/>
          </a:bodyPr>
          <a:lstStyle/>
          <a:p>
            <a:pPr algn="just"/>
            <a:r>
              <a:rPr lang="bg-BG" sz="2400" dirty="0"/>
              <a:t>Свързването на скриптовете с </a:t>
            </a:r>
            <a:r>
              <a:rPr lang="en-US" sz="2400" dirty="0"/>
              <a:t>HTML</a:t>
            </a:r>
            <a:r>
              <a:rPr lang="bg-BG" sz="2400" dirty="0"/>
              <a:t> страницата става чрез тага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 …………. &lt;/script&gt;</a:t>
            </a:r>
          </a:p>
          <a:p>
            <a:pPr algn="just"/>
            <a:r>
              <a:rPr lang="bg-BG" sz="2400" dirty="0"/>
              <a:t>Той може да бъде поставен както в секция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  <a:r>
              <a:rPr lang="bg-BG" sz="2400" dirty="0"/>
              <a:t>, така и в секция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  <a:r>
              <a:rPr lang="bg-BG" sz="2400" dirty="0"/>
              <a:t>.</a:t>
            </a:r>
            <a:endParaRPr lang="en-US" sz="2400" dirty="0"/>
          </a:p>
          <a:p>
            <a:pPr algn="just"/>
            <a:r>
              <a:rPr lang="ru-RU" sz="2400" dirty="0"/>
              <a:t>Често ще видите скриптове в дъното на секцията &lt;body&gt; на дадена уеб страница. Това се използва, за да се намали времето за зареждане на страничката.</a:t>
            </a:r>
            <a:endParaRPr lang="bg-BG" sz="2400" dirty="0"/>
          </a:p>
          <a:p>
            <a:pPr algn="just"/>
            <a:r>
              <a:rPr lang="bg-BG" sz="2400" dirty="0"/>
              <a:t>Ако </a:t>
            </a:r>
            <a:r>
              <a:rPr lang="ru-RU" sz="2400" dirty="0"/>
              <a:t>един и същ код се използва в много различни уеб страници</a:t>
            </a:r>
            <a:r>
              <a:rPr lang="bg-BG" sz="2400" dirty="0"/>
              <a:t> може да се отдели в отделен файл с разсширение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bg-BG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dirty="0"/>
              <a:t>и след това да бъде извикан в тага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&lt;script&gt;.</a:t>
            </a:r>
            <a:endParaRPr lang="bg-BG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866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10" y="1600201"/>
            <a:ext cx="7695467" cy="3705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38" y="5298498"/>
            <a:ext cx="3852863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9400" y="4800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/>
              <a:t>Резултат:</a:t>
            </a:r>
          </a:p>
        </p:txBody>
      </p:sp>
      <p:sp>
        <p:nvSpPr>
          <p:cNvPr id="8" name="Down Arrow 7"/>
          <p:cNvSpPr/>
          <p:nvPr/>
        </p:nvSpPr>
        <p:spPr>
          <a:xfrm>
            <a:off x="7999968" y="5169932"/>
            <a:ext cx="458232" cy="69746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7313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DOM методи за създаване и премахване на елементи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bg-BG" b="1" i="1" dirty="0"/>
              <a:t>document.createElement() - </a:t>
            </a:r>
            <a:r>
              <a:rPr lang="bg-BG" dirty="0"/>
              <a:t>Създава елемент, определен от име на етикет </a:t>
            </a:r>
            <a:endParaRPr lang="en-US" dirty="0"/>
          </a:p>
          <a:p>
            <a:pPr algn="just"/>
            <a:r>
              <a:rPr lang="bg-BG" b="1" i="1" dirty="0"/>
              <a:t>document.createTextNode() - </a:t>
            </a:r>
            <a:r>
              <a:rPr lang="bg-BG" dirty="0"/>
              <a:t>Създава нов текстов елемент </a:t>
            </a:r>
            <a:endParaRPr lang="en-US" dirty="0"/>
          </a:p>
          <a:p>
            <a:pPr algn="just"/>
            <a:r>
              <a:rPr lang="bg-BG" b="1" i="1" dirty="0"/>
              <a:t>document.appendChild() - </a:t>
            </a:r>
            <a:r>
              <a:rPr lang="bg-BG" dirty="0"/>
              <a:t>Той добавя друг елемент към елемент в DOM </a:t>
            </a:r>
          </a:p>
          <a:p>
            <a:pPr algn="just"/>
            <a:r>
              <a:rPr lang="bg-BG" b="1" i="1" dirty="0"/>
              <a:t>document.insertBefore() - </a:t>
            </a:r>
            <a:r>
              <a:rPr lang="bg-BG" dirty="0"/>
              <a:t>Този метод вмъква елемент преди определен елемент, ако елементът вече съществува в DOM, той променя позицията си </a:t>
            </a:r>
          </a:p>
          <a:p>
            <a:pPr algn="just"/>
            <a:r>
              <a:rPr lang="bg-BG" b="1" i="1" dirty="0"/>
              <a:t>document.replaceChild(new,old) - </a:t>
            </a:r>
            <a:r>
              <a:rPr lang="bg-BG" dirty="0"/>
              <a:t>Заменя елемент от DOM с друг елемент </a:t>
            </a:r>
          </a:p>
          <a:p>
            <a:pPr algn="just"/>
            <a:r>
              <a:rPr lang="bg-BG" b="1" i="1" dirty="0"/>
              <a:t>document.removeChild()</a:t>
            </a:r>
            <a:r>
              <a:rPr lang="bg-BG" dirty="0"/>
              <a:t> - Той премахва елемент от DOM </a:t>
            </a:r>
          </a:p>
          <a:p>
            <a:pPr algn="just"/>
            <a:r>
              <a:rPr lang="bg-BG" b="1" i="1" dirty="0"/>
              <a:t>document.remove()</a:t>
            </a:r>
            <a:r>
              <a:rPr lang="bg-BG" dirty="0"/>
              <a:t> - Този метод премахва елемент от DOM, върху който е приложен</a:t>
            </a:r>
          </a:p>
          <a:p>
            <a:pPr algn="just"/>
            <a:r>
              <a:rPr lang="bg-BG" b="1" i="1" dirty="0"/>
              <a:t> document.write() - </a:t>
            </a:r>
            <a:r>
              <a:rPr lang="bg-BG" dirty="0"/>
              <a:t>Отпечатва върху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645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14338"/>
            <a:ext cx="10287000" cy="1147762"/>
          </a:xfrm>
        </p:spPr>
        <p:txBody>
          <a:bodyPr>
            <a:normAutofit/>
          </a:bodyPr>
          <a:lstStyle/>
          <a:p>
            <a:r>
              <a:rPr lang="bg-BG" dirty="0"/>
              <a:t>Пример за създаване на </a:t>
            </a:r>
            <a:r>
              <a:rPr lang="en-US" dirty="0"/>
              <a:t>html </a:t>
            </a:r>
            <a:r>
              <a:rPr lang="bg-BG" dirty="0"/>
              <a:t>елемент и задаване на неговата стойност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64" y="1752600"/>
            <a:ext cx="8686800" cy="4951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343021"/>
            <a:ext cx="1962150" cy="962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96200" y="47244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РЕЗУЛТАТ</a:t>
            </a:r>
            <a:r>
              <a:rPr lang="bg-BG" dirty="0"/>
              <a:t>:</a:t>
            </a:r>
          </a:p>
        </p:txBody>
      </p:sp>
      <p:sp>
        <p:nvSpPr>
          <p:cNvPr id="7" name="Down Arrow 6"/>
          <p:cNvSpPr/>
          <p:nvPr/>
        </p:nvSpPr>
        <p:spPr>
          <a:xfrm>
            <a:off x="8305800" y="51054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5943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4312-852A-660A-8206-AEBF7C60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35188"/>
            <a:ext cx="10287000" cy="690562"/>
          </a:xfrm>
        </p:spPr>
        <p:txBody>
          <a:bodyPr>
            <a:normAutofit/>
          </a:bodyPr>
          <a:lstStyle/>
          <a:p>
            <a:r>
              <a:rPr lang="bg-BG" dirty="0"/>
              <a:t>Дованяне на елементи към списък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3A80-9341-93F9-2B43-5CD8994A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947" y="1752601"/>
            <a:ext cx="3243783" cy="502919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bg-BG" dirty="0"/>
              <a:t>Първо изберете елемента ul по неговия id, като използвате метода querySelector().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bg-BG" dirty="0"/>
              <a:t> Второ, декларирайте масив от езици.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bg-BG" dirty="0"/>
              <a:t> Трето, за всеки език създайте нов li елемент с textContent, присвоен на езика.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bg-BG" dirty="0"/>
              <a:t>Накрая добавете елементи li към елемента ul, като използвате метода append().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1BD9D-7D26-8481-7C72-AB497CCC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00200"/>
            <a:ext cx="5452346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3EEEB-F73B-128E-415A-AA254997C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74" y="5576598"/>
            <a:ext cx="1914525" cy="115252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015D8D8-C8FB-DC33-454B-1E1FA3A723F7}"/>
              </a:ext>
            </a:extLst>
          </p:cNvPr>
          <p:cNvSpPr/>
          <p:nvPr/>
        </p:nvSpPr>
        <p:spPr>
          <a:xfrm>
            <a:off x="5848681" y="4918790"/>
            <a:ext cx="457200" cy="838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5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51EE-2913-5782-C137-697A2785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90513"/>
            <a:ext cx="10287000" cy="1147762"/>
          </a:xfrm>
        </p:spPr>
        <p:txBody>
          <a:bodyPr>
            <a:normAutofit/>
          </a:bodyPr>
          <a:lstStyle/>
          <a:p>
            <a:r>
              <a:rPr lang="bg-BG" dirty="0"/>
              <a:t>Пример за премахване на последен елемент от списък с елементи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21D8-DB99-7885-E32C-508EA7FB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216" y="4863307"/>
            <a:ext cx="6274108" cy="17827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bg-BG" dirty="0"/>
              <a:t>Първо вземете елемента ul с id</a:t>
            </a:r>
            <a:r>
              <a:rPr lang="en-US" dirty="0"/>
              <a:t> menu</a:t>
            </a:r>
            <a:r>
              <a:rPr lang="bg-BG" dirty="0"/>
              <a:t>, като използвате метода getElementById(). </a:t>
            </a:r>
            <a:endParaRPr lang="en-US" dirty="0"/>
          </a:p>
          <a:p>
            <a:pPr algn="just"/>
            <a:r>
              <a:rPr lang="bg-BG" dirty="0"/>
              <a:t>След това премахнете последния елемент от елемента ul, като използвате метода removeChild(). </a:t>
            </a:r>
            <a:endParaRPr lang="en-US" dirty="0"/>
          </a:p>
          <a:p>
            <a:pPr algn="just"/>
            <a:r>
              <a:rPr lang="bg-BG" dirty="0"/>
              <a:t>Свойството menu.lastElementChild връща последния дъщерен елемент на менюто.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05F80-F19D-F096-CB83-A86B7C67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492" y="1658519"/>
            <a:ext cx="7112308" cy="3107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EA70D-B38F-E134-36CF-D8D0B6EA8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383213"/>
            <a:ext cx="1828800" cy="74295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5490959-241A-DC2E-D145-00CD8FA5B9C2}"/>
              </a:ext>
            </a:extLst>
          </p:cNvPr>
          <p:cNvSpPr/>
          <p:nvPr/>
        </p:nvSpPr>
        <p:spPr>
          <a:xfrm>
            <a:off x="8763000" y="4267201"/>
            <a:ext cx="533400" cy="99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56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E3BC-6708-5CA2-D6FD-E9667BE0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325062"/>
            <a:ext cx="10287000" cy="685800"/>
          </a:xfrm>
        </p:spPr>
        <p:txBody>
          <a:bodyPr>
            <a:normAutofit/>
          </a:bodyPr>
          <a:lstStyle/>
          <a:p>
            <a:r>
              <a:rPr lang="bg-BG" dirty="0"/>
              <a:t>Пример за клониране на елементи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CC7AC-7107-9E37-33A9-9F4FAB78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76400"/>
            <a:ext cx="6324600" cy="31191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D60E1-BF5F-FEBC-9EAF-6096DB31E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205" y="1981201"/>
            <a:ext cx="1495425" cy="23526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C493547-2486-32A8-71A6-11D0F31EDB22}"/>
              </a:ext>
            </a:extLst>
          </p:cNvPr>
          <p:cNvSpPr/>
          <p:nvPr/>
        </p:nvSpPr>
        <p:spPr>
          <a:xfrm>
            <a:off x="7966302" y="2778789"/>
            <a:ext cx="1066800" cy="457200"/>
          </a:xfrm>
          <a:prstGeom prst="rightArrow">
            <a:avLst>
              <a:gd name="adj1" fmla="val 581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A0D0A-2C6C-04EE-486D-6FEDBC4AC012}"/>
              </a:ext>
            </a:extLst>
          </p:cNvPr>
          <p:cNvSpPr txBox="1"/>
          <p:nvPr/>
        </p:nvSpPr>
        <p:spPr>
          <a:xfrm>
            <a:off x="1752600" y="4935596"/>
            <a:ext cx="8763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1600" dirty="0"/>
              <a:t>Първо изберете &lt;ul&gt; с id </a:t>
            </a:r>
            <a:r>
              <a:rPr lang="en-US" sz="1600" dirty="0"/>
              <a:t>menu</a:t>
            </a:r>
            <a:r>
              <a:rPr lang="bg-BG" sz="1600" dirty="0"/>
              <a:t>,  като използвате метода querySelector(). </a:t>
            </a:r>
            <a:endParaRPr lang="en-US" sz="1600" dirty="0"/>
          </a:p>
          <a:p>
            <a:pPr algn="just"/>
            <a:r>
              <a:rPr lang="bg-BG" sz="1600" dirty="0"/>
              <a:t>Второ, създайте клонинг на елемента &lt;ul&gt; с помощта на метода cloneNode(). </a:t>
            </a:r>
            <a:endParaRPr lang="en-US" sz="1600" dirty="0"/>
          </a:p>
          <a:p>
            <a:pPr algn="just"/>
            <a:r>
              <a:rPr lang="bg-BG" sz="1600" dirty="0"/>
              <a:t>Трето, променете идентификатора на клонирания елемент, за да избегнете дублиране.</a:t>
            </a:r>
            <a:endParaRPr lang="en-US" sz="1600" dirty="0"/>
          </a:p>
          <a:p>
            <a:pPr algn="just"/>
            <a:r>
              <a:rPr lang="bg-BG" sz="1600" dirty="0"/>
              <a:t> Накрая добавете клонирания елемент към дъщерните възли на document.body, като използвате метода appendChild().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8514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D8FB-B5D8-AFF3-C8F0-36244445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атрибути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2315-FFE0-9D66-EDE9-882AA360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/>
            <a:r>
              <a:rPr lang="bg-BG" b="1" i="1" dirty="0"/>
              <a:t>setAttribute() </a:t>
            </a:r>
            <a:r>
              <a:rPr lang="bg-BG" dirty="0"/>
              <a:t>– задава стойността на определен атрибут на елемент. </a:t>
            </a:r>
            <a:endParaRPr lang="en-US" dirty="0"/>
          </a:p>
          <a:p>
            <a:pPr algn="just"/>
            <a:r>
              <a:rPr lang="bg-BG" b="1" i="1" dirty="0"/>
              <a:t>getAttribute() </a:t>
            </a:r>
            <a:r>
              <a:rPr lang="bg-BG" dirty="0"/>
              <a:t>– получава стойността на атрибут на елемент. </a:t>
            </a:r>
            <a:endParaRPr lang="en-US" dirty="0"/>
          </a:p>
          <a:p>
            <a:pPr algn="just"/>
            <a:r>
              <a:rPr lang="bg-BG" b="1" i="1" dirty="0"/>
              <a:t>removeAttribute() </a:t>
            </a:r>
            <a:r>
              <a:rPr lang="bg-BG" dirty="0"/>
              <a:t>– премахване на атрибут от определен елемент. </a:t>
            </a:r>
            <a:endParaRPr lang="en-US" dirty="0"/>
          </a:p>
          <a:p>
            <a:pPr algn="just"/>
            <a:r>
              <a:rPr lang="bg-BG" b="1" i="1" dirty="0"/>
              <a:t>hasAttribute() </a:t>
            </a:r>
            <a:r>
              <a:rPr lang="bg-BG" dirty="0"/>
              <a:t>– проверява дали даден елемент има определен атрибут или 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62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9E9D-B715-5D78-9116-7F8C3643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30089"/>
            <a:ext cx="10287000" cy="695325"/>
          </a:xfrm>
        </p:spPr>
        <p:txBody>
          <a:bodyPr>
            <a:normAutofit/>
          </a:bodyPr>
          <a:lstStyle/>
          <a:p>
            <a:r>
              <a:rPr lang="bg-BG" dirty="0"/>
              <a:t>Промяна състоянието на елемент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E445-36D1-5907-B231-CA4C72B7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28" y="5562600"/>
            <a:ext cx="8229600" cy="119182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bg-BG" dirty="0"/>
              <a:t>Първо изберете бутона с id btnSend, като използвате метода querySelector(). </a:t>
            </a:r>
            <a:endParaRPr lang="en-US" dirty="0"/>
          </a:p>
          <a:p>
            <a:pPr algn="just"/>
            <a:r>
              <a:rPr lang="bg-BG" dirty="0"/>
              <a:t>Второ, задайте стойността на атрибута name за изпращане с помощта на метода setAttribute(). </a:t>
            </a:r>
            <a:endParaRPr lang="en-US" dirty="0"/>
          </a:p>
          <a:p>
            <a:pPr algn="just"/>
            <a:r>
              <a:rPr lang="bg-BG" dirty="0"/>
              <a:t>Трето, задайте стойността на атрибута disabled, така че когато потребителите щракнат върху бутона, той да не прави нищо.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15E92-8006-4195-B4A8-A9EB4216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676401"/>
            <a:ext cx="7391400" cy="232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2F93F-FD98-324B-A750-DD47067E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800601"/>
            <a:ext cx="2038350" cy="6000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238D452-7F6C-B773-FD83-67D67D7B1069}"/>
              </a:ext>
            </a:extLst>
          </p:cNvPr>
          <p:cNvSpPr/>
          <p:nvPr/>
        </p:nvSpPr>
        <p:spPr>
          <a:xfrm>
            <a:off x="5943600" y="4038600"/>
            <a:ext cx="457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92E6-990D-FB98-8AB2-9A8EACAB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6274"/>
            <a:ext cx="10287000" cy="1147762"/>
          </a:xfrm>
        </p:spPr>
        <p:txBody>
          <a:bodyPr>
            <a:normAutofit/>
          </a:bodyPr>
          <a:lstStyle/>
          <a:p>
            <a:r>
              <a:rPr lang="bg-BG" dirty="0"/>
              <a:t>Отпечатване в конзолата стойност на атрибут на таг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A43635-8784-5AF1-543A-FED349A8C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1" y="1532943"/>
            <a:ext cx="7139421" cy="36516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13D7E-EC51-77A0-2B87-FFFAB3DB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5193912"/>
            <a:ext cx="3648075" cy="1524000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45DBA2B7-3E2A-6D87-3F12-75901753037C}"/>
              </a:ext>
            </a:extLst>
          </p:cNvPr>
          <p:cNvSpPr/>
          <p:nvPr/>
        </p:nvSpPr>
        <p:spPr>
          <a:xfrm rot="1340489">
            <a:off x="7848600" y="4800601"/>
            <a:ext cx="914400" cy="383981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06C75-6C62-1C33-3F6D-61E61F9C2FFE}"/>
              </a:ext>
            </a:extLst>
          </p:cNvPr>
          <p:cNvSpPr txBox="1"/>
          <p:nvPr/>
        </p:nvSpPr>
        <p:spPr>
          <a:xfrm>
            <a:off x="1623557" y="5101832"/>
            <a:ext cx="51565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1500" dirty="0"/>
              <a:t>Първо изберете елемента на връзката с id js, като използвате метода querySelector(). </a:t>
            </a:r>
          </a:p>
          <a:p>
            <a:pPr algn="just"/>
            <a:r>
              <a:rPr lang="bg-BG" sz="1500" dirty="0"/>
              <a:t>Второ, вземете целевия атрибут на връзката, като извикате getAttribute() на избрания елемент на връзката. </a:t>
            </a:r>
          </a:p>
          <a:p>
            <a:pPr algn="just"/>
            <a:r>
              <a:rPr lang="bg-BG" sz="1500" dirty="0"/>
              <a:t>Трето, покажете стойността на целта в прозореца на конзолата.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88197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E04839-4F7F-8C0E-3A5B-D3EB8B21C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103" y="4113848"/>
            <a:ext cx="3912781" cy="1371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0E635A-C55C-D204-AE55-7BD0BB5D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1600200"/>
            <a:ext cx="6400800" cy="2513648"/>
          </a:xfrm>
          <a:prstGeom prst="rect">
            <a:avLst/>
          </a:prstGeom>
        </p:spPr>
      </p:pic>
      <p:sp>
        <p:nvSpPr>
          <p:cNvPr id="12" name="Plus Sign 11">
            <a:extLst>
              <a:ext uri="{FF2B5EF4-FFF2-40B4-BE49-F238E27FC236}">
                <a16:creationId xmlns:a16="http://schemas.microsoft.com/office/drawing/2014/main" id="{424B04BC-081F-795F-14B8-35E3B7EF389E}"/>
              </a:ext>
            </a:extLst>
          </p:cNvPr>
          <p:cNvSpPr/>
          <p:nvPr/>
        </p:nvSpPr>
        <p:spPr>
          <a:xfrm>
            <a:off x="7239000" y="1542661"/>
            <a:ext cx="1143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F9002-3C3B-16FC-BD3A-FA32D21F439F}"/>
              </a:ext>
            </a:extLst>
          </p:cNvPr>
          <p:cNvSpPr txBox="1"/>
          <p:nvPr/>
        </p:nvSpPr>
        <p:spPr>
          <a:xfrm>
            <a:off x="85344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disabled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CD148EC-FA7C-BA0F-DA11-A7CEF1A8DB19}"/>
              </a:ext>
            </a:extLst>
          </p:cNvPr>
          <p:cNvSpPr/>
          <p:nvPr/>
        </p:nvSpPr>
        <p:spPr>
          <a:xfrm>
            <a:off x="3200400" y="3866587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080F087-E223-A240-BEE4-18F91EC68241}"/>
              </a:ext>
            </a:extLst>
          </p:cNvPr>
          <p:cNvSpPr/>
          <p:nvPr/>
        </p:nvSpPr>
        <p:spPr>
          <a:xfrm>
            <a:off x="9144000" y="2304662"/>
            <a:ext cx="457200" cy="590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91B19-2653-9382-C24A-F97F8055F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893" y="3276601"/>
            <a:ext cx="3590925" cy="1371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A46DED-A51D-FA77-600D-C319DC20FEE0}"/>
              </a:ext>
            </a:extLst>
          </p:cNvPr>
          <p:cNvSpPr txBox="1"/>
          <p:nvPr/>
        </p:nvSpPr>
        <p:spPr>
          <a:xfrm>
            <a:off x="2057400" y="5518105"/>
            <a:ext cx="8305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dirty="0"/>
              <a:t>Изберете бутона с id btnSend, като използвате метода querySelector(). </a:t>
            </a:r>
            <a:endParaRPr lang="en-US" dirty="0"/>
          </a:p>
          <a:p>
            <a:pPr algn="just"/>
            <a:r>
              <a:rPr lang="bg-BG" dirty="0"/>
              <a:t>Проверете дали бутонът има атрибута disabled, като извикате метода hasAttribute() на елемента бутон.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8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800" dirty="0"/>
              <a:t>Атрибути на тага </a:t>
            </a:r>
            <a:r>
              <a:rPr lang="en-US" sz="2800" dirty="0"/>
              <a:t>&lt;script&gt;…. &lt;/script&gt;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2313709"/>
            <a:ext cx="11125200" cy="4322617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bg-BG" sz="2000" dirty="0"/>
              <a:t>Указва, че скриптът се изпълнява асинхронно (само за външни скриптове)</a:t>
            </a:r>
            <a:r>
              <a:rPr lang="en-US" sz="2000" dirty="0"/>
              <a:t>. </a:t>
            </a:r>
            <a:r>
              <a:rPr lang="bg-BG" sz="2000" dirty="0"/>
              <a:t>Въведен в </a:t>
            </a:r>
            <a:r>
              <a:rPr lang="en-US" sz="2000" dirty="0"/>
              <a:t>HTML 5.</a:t>
            </a:r>
          </a:p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charset- </a:t>
            </a:r>
            <a:r>
              <a:rPr lang="ru-RU" sz="2000" dirty="0"/>
              <a:t>Указва кодирането на знаци, използвано в</a:t>
            </a:r>
            <a:r>
              <a:rPr lang="bg-BG" sz="2000" dirty="0"/>
              <a:t>ъв</a:t>
            </a:r>
            <a:r>
              <a:rPr lang="ru-RU" sz="2000" dirty="0"/>
              <a:t> външен скрипт файл</a:t>
            </a:r>
            <a:endParaRPr lang="en-US" sz="2000" dirty="0"/>
          </a:p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defer- </a:t>
            </a:r>
            <a:r>
              <a:rPr lang="bg-BG" sz="2000" dirty="0"/>
              <a:t>отлага изпълнението на сценария до пълното зареждане на страницата. По подразбиране започва да се изпълнява веднага след стартиране на страницата. </a:t>
            </a:r>
          </a:p>
          <a:p>
            <a:pPr algn="just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bg-BG" sz="2000" dirty="0"/>
              <a:t>указва файла, в който се съдържа </a:t>
            </a:r>
            <a:r>
              <a:rPr lang="en-US" sz="2000" dirty="0"/>
              <a:t>JavaScript</a:t>
            </a:r>
            <a:r>
              <a:rPr lang="bg-BG" sz="2000" dirty="0"/>
              <a:t> кода. (пример: </a:t>
            </a: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=“file.js"&gt;</a:t>
            </a:r>
          </a:p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000" dirty="0"/>
              <a:t> - </a:t>
            </a:r>
            <a:r>
              <a:rPr lang="bg-BG" sz="2000" dirty="0"/>
              <a:t>Задава типа на носителя на скрипта</a:t>
            </a:r>
            <a:r>
              <a:rPr lang="en-US" sz="2000" dirty="0"/>
              <a:t>. </a:t>
            </a:r>
            <a:r>
              <a:rPr lang="bg-BG" sz="2000" dirty="0"/>
              <a:t>(по подразбиране </a:t>
            </a:r>
            <a:r>
              <a:rPr lang="en-US" sz="2000" dirty="0"/>
              <a:t>type="text/</a:t>
            </a:r>
            <a:r>
              <a:rPr lang="en-US" sz="2000" dirty="0" err="1"/>
              <a:t>javascript</a:t>
            </a:r>
            <a:r>
              <a:rPr lang="en-US" sz="2000" dirty="0"/>
              <a:t>“ </a:t>
            </a:r>
            <a:r>
              <a:rPr lang="bg-BG" sz="2000" dirty="0"/>
              <a:t>или  </a:t>
            </a:r>
            <a:r>
              <a:rPr lang="en-US" sz="2000" dirty="0" err="1"/>
              <a:t>aplication</a:t>
            </a:r>
            <a:r>
              <a:rPr lang="bg-BG" sz="2000" dirty="0"/>
              <a:t>/ ECMAScript)</a:t>
            </a:r>
            <a:endParaRPr lang="en-US" sz="2000" dirty="0"/>
          </a:p>
          <a:p>
            <a:pPr algn="just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=“JavaScript” </a:t>
            </a:r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=“JavaScript” </a:t>
            </a:r>
            <a:br>
              <a:rPr lang="en-US" dirty="0"/>
            </a:b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7334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19099"/>
            <a:ext cx="10287000" cy="771525"/>
          </a:xfrm>
        </p:spPr>
        <p:txBody>
          <a:bodyPr>
            <a:normAutofit/>
          </a:bodyPr>
          <a:lstStyle/>
          <a:p>
            <a:r>
              <a:rPr lang="bg-BG" dirty="0"/>
              <a:t>Изрази на стрелкови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2590799"/>
          </a:xfrm>
        </p:spPr>
        <p:txBody>
          <a:bodyPr>
            <a:normAutofit fontScale="92500" lnSpcReduction="10000"/>
          </a:bodyPr>
          <a:lstStyle/>
          <a:p>
            <a:pPr marL="114300" indent="0" algn="just">
              <a:buNone/>
            </a:pPr>
            <a:r>
              <a:rPr lang="bg-BG" dirty="0"/>
              <a:t>Функционален израз със стрелка е компактна алтернатива на традиционен функционален израз, с някои семантични разлики и преднамерени ограничения в употребата: </a:t>
            </a:r>
            <a:endParaRPr lang="en-US" dirty="0"/>
          </a:p>
          <a:p>
            <a:pPr algn="just"/>
            <a:r>
              <a:rPr lang="bg-BG" dirty="0"/>
              <a:t>Функциите със стрелки нямат свои собствени обвързвания към this, аргументи </a:t>
            </a:r>
            <a:endParaRPr lang="en-US" dirty="0"/>
          </a:p>
          <a:p>
            <a:pPr algn="just"/>
            <a:r>
              <a:rPr lang="bg-BG" dirty="0"/>
              <a:t>Не трябва да се използват като методи.</a:t>
            </a:r>
          </a:p>
          <a:p>
            <a:pPr algn="just"/>
            <a:r>
              <a:rPr lang="bg-BG" dirty="0"/>
              <a:t> Функциите със стрелки не могат да се използват като конструктори. </a:t>
            </a:r>
          </a:p>
          <a:p>
            <a:pPr algn="just"/>
            <a:r>
              <a:rPr lang="bg-BG" dirty="0"/>
              <a:t>Те също така нямат достъп до ключовата дума new.target.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4800600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 window.onload = function () {</a:t>
            </a:r>
            <a:r>
              <a:rPr lang="en-US" dirty="0"/>
              <a:t>   }                    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6369684" y="4800600"/>
            <a:ext cx="2749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window.onload = ()</a:t>
            </a:r>
            <a:r>
              <a:rPr lang="en-US" dirty="0"/>
              <a:t> =&gt;</a:t>
            </a:r>
            <a:r>
              <a:rPr lang="bg-BG" dirty="0"/>
              <a:t> {</a:t>
            </a:r>
            <a:r>
              <a:rPr lang="en-US" dirty="0"/>
              <a:t>   } </a:t>
            </a:r>
            <a:endParaRPr lang="bg-BG" dirty="0"/>
          </a:p>
        </p:txBody>
      </p:sp>
      <p:sp>
        <p:nvSpPr>
          <p:cNvPr id="6" name="Equal 5"/>
          <p:cNvSpPr/>
          <p:nvPr/>
        </p:nvSpPr>
        <p:spPr>
          <a:xfrm>
            <a:off x="6019800" y="4800600"/>
            <a:ext cx="349884" cy="3693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89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183880" cy="533400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събития в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183880" cy="472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00161"/>
              </p:ext>
            </p:extLst>
          </p:nvPr>
        </p:nvGraphicFramePr>
        <p:xfrm>
          <a:off x="1905000" y="1609725"/>
          <a:ext cx="7955280" cy="425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браузъра завърши зареждането на прозорец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мишката се движи докато е върху елемент.</a:t>
                      </a:r>
                      <a:endParaRPr kumimoji="0"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ONUNLOAD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браузъра затвори прозорец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мишката излезе извън елемент.</a:t>
                      </a:r>
                      <a:endParaRPr kumimoji="0"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 при натискане с мишката върху елемент.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елемента придобие фокус.</a:t>
                      </a:r>
                      <a:endParaRPr kumimoji="0"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ONBLCLICK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 при натискане на два пъти с мишката върху елемент.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ONBLUR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елемента загуби фокус.</a:t>
                      </a:r>
                      <a:endParaRPr kumimoji="0"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ONMOUSEDOWN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бутона на мишката е натиснат върху елемент.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е натиснат и отпуснат клавиш върху елемента.</a:t>
                      </a:r>
                      <a:endParaRPr kumimoji="0"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бутона на мишката се отпусне върху елемент.</a:t>
                      </a:r>
                      <a:endParaRPr kumimoji="0"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е натиснат клавиш върху елемента.</a:t>
                      </a:r>
                      <a:endParaRPr kumimoji="0"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мишката премине върху елемент.</a:t>
                      </a:r>
                      <a:endParaRPr kumimoji="0"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е отпуснат клавиш върху елемента.</a:t>
                      </a:r>
                      <a:endParaRPr kumimoji="0"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53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183880" cy="1143000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Други събития и събития върху </a:t>
            </a:r>
            <a:r>
              <a:rPr lang="en-US" dirty="0"/>
              <a:t>HTML </a:t>
            </a:r>
            <a:r>
              <a:rPr lang="bg-BG" dirty="0"/>
              <a:t>формуляри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981200"/>
          <a:ext cx="8183564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действие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се подават данни от форма. Прилага се само към &lt;FORM&gt; елемент.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се изчиства форма. Прилага се само към &lt;FORM&gt; елемент.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потребителят избере текст или текстово поле.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Възниква, когато стойността на елемент се промени.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03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Манипулатори на събития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 (Event Handlers)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183880" cy="4797552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За да реагираме на събития, можем да използваме манипулатори – функции, които се изпълняват в случай на събитие.</a:t>
            </a:r>
            <a:br>
              <a:rPr lang="ru-RU" sz="2000" dirty="0"/>
            </a:br>
            <a:endParaRPr lang="en-US" sz="2000" dirty="0"/>
          </a:p>
          <a:p>
            <a:pPr algn="just"/>
            <a:r>
              <a:rPr lang="ru-RU" sz="2000" dirty="0"/>
              <a:t>Манипулаторите са начин да се изпълни Javascript код при потребителско действие.</a:t>
            </a:r>
            <a:br>
              <a:rPr lang="ru-RU" sz="2000" dirty="0"/>
            </a:br>
            <a:endParaRPr lang="en-US" sz="2000" dirty="0"/>
          </a:p>
          <a:p>
            <a:pPr algn="just"/>
            <a:r>
              <a:rPr lang="ru-RU" sz="2000" dirty="0"/>
              <a:t>Има няколко начина за указване на манипулатор:</a:t>
            </a:r>
            <a:endParaRPr lang="en-US" sz="2000" dirty="0"/>
          </a:p>
          <a:p>
            <a:pPr lvl="2" algn="just"/>
            <a:r>
              <a:rPr lang="en-US" b="1" dirty="0"/>
              <a:t>Inline event handlers (</a:t>
            </a:r>
            <a:r>
              <a:rPr lang="bg-BG" dirty="0"/>
              <a:t>Вградени манипулатори на събития</a:t>
            </a:r>
            <a:r>
              <a:rPr lang="bg-BG" b="1" dirty="0"/>
              <a:t>)</a:t>
            </a:r>
            <a:endParaRPr lang="en-US" b="1" dirty="0"/>
          </a:p>
          <a:p>
            <a:pPr lvl="2" algn="just"/>
            <a:r>
              <a:rPr lang="en-US" b="1" dirty="0"/>
              <a:t>DOM on-event handlers</a:t>
            </a:r>
            <a:r>
              <a:rPr lang="en-US" dirty="0"/>
              <a:t>(DOM </a:t>
            </a:r>
            <a:r>
              <a:rPr lang="bg-BG" dirty="0"/>
              <a:t>манипулатори на събития)</a:t>
            </a:r>
            <a:endParaRPr lang="en-US" dirty="0"/>
          </a:p>
          <a:p>
            <a:pPr lvl="2" algn="just"/>
            <a:r>
              <a:rPr lang="en-US" b="1" dirty="0" err="1"/>
              <a:t>addEventListener</a:t>
            </a:r>
            <a:r>
              <a:rPr lang="en-US" b="1" dirty="0"/>
              <a:t>()</a:t>
            </a:r>
          </a:p>
          <a:p>
            <a:pPr lvl="2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06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Вградени манипулатори на събития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812" y="1676400"/>
            <a:ext cx="8183880" cy="28194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000" dirty="0"/>
              <a:t>Манипулаторът може да бъде зададен в html като атрибут с име </a:t>
            </a:r>
            <a:r>
              <a:rPr lang="ru-RU" sz="2000" b="1" i="1" dirty="0"/>
              <a:t>on&lt;event&gt;</a:t>
            </a:r>
            <a:endParaRPr lang="en-US" sz="2000" b="1" i="1" dirty="0"/>
          </a:p>
          <a:p>
            <a:pPr algn="just"/>
            <a:r>
              <a:rPr lang="ru-RU" sz="2000" dirty="0"/>
              <a:t>Важно е да се отбележи, че в рамките на html, onclick използва двойни кавички, а функцията единични. Вариантът </a:t>
            </a:r>
            <a:r>
              <a:rPr lang="ru-RU" sz="2000" dirty="0">
                <a:solidFill>
                  <a:srgbClr val="FF0000"/>
                </a:solidFill>
              </a:rPr>
              <a:t>onclick=“alert(„Click!“)“ </a:t>
            </a:r>
            <a:r>
              <a:rPr lang="ru-RU" sz="2000" dirty="0"/>
              <a:t>няма да работи!</a:t>
            </a:r>
          </a:p>
          <a:p>
            <a:pPr algn="just"/>
            <a:r>
              <a:rPr lang="ru-RU" sz="2000" dirty="0"/>
              <a:t>HTML атрибутите не са удобно място за писане на много код, така че по-добре да създадем JavaScript функция и да я извикаме от атрибута.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83" y="4250415"/>
            <a:ext cx="434836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6248400" y="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9691" y="512650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rgbClr val="FF0000"/>
                </a:solidFill>
              </a:rPr>
              <a:t>Клик върху бутон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9191" y="5649725"/>
            <a:ext cx="6223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	</a:t>
            </a:r>
            <a:r>
              <a:rPr lang="en-US" sz="1200" b="1" dirty="0"/>
              <a:t>&lt;body&gt;</a:t>
            </a:r>
          </a:p>
          <a:p>
            <a:r>
              <a:rPr lang="en-US" sz="1200" b="1" dirty="0"/>
              <a:t>		&lt;button  </a:t>
            </a:r>
            <a:r>
              <a:rPr lang="en-US" sz="1200" b="1" dirty="0" err="1"/>
              <a:t>onclick</a:t>
            </a:r>
            <a:r>
              <a:rPr lang="en-US" sz="1200" b="1" dirty="0"/>
              <a:t>="alert('</a:t>
            </a:r>
            <a:r>
              <a:rPr lang="bg-BG" sz="1200" b="1" dirty="0"/>
              <a:t>Натиснахте бутон')"&gt;Натисни бутона&lt;/</a:t>
            </a:r>
            <a:r>
              <a:rPr lang="en-US" sz="1200" b="1" dirty="0"/>
              <a:t>button&gt;	</a:t>
            </a:r>
          </a:p>
          <a:p>
            <a:r>
              <a:rPr lang="en-US" sz="1200" b="1" dirty="0"/>
              <a:t>	&lt;/body&gt;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483177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rgbClr val="FF0000"/>
                </a:solidFill>
              </a:rPr>
              <a:t>Примерен код: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2800" y="5201106"/>
            <a:ext cx="0" cy="4486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87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183880" cy="609600"/>
          </a:xfrm>
        </p:spPr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3200" b="1" kern="120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addEventListener</a:t>
            </a:r>
            <a:r>
              <a:rPr lang="en-US" sz="3200" b="1" kern="120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400" dirty="0"/>
              <a:t>За разлика от предходните два метода, той позволява да се свържат няколко манипулатора към едно и също събитие.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 err="1"/>
              <a:t>element.addEventListener</a:t>
            </a:r>
            <a:r>
              <a:rPr lang="en-US" sz="2400" b="1" dirty="0"/>
              <a:t>(event, handler[, phase]);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en-US" b="1" i="1" dirty="0"/>
              <a:t>event</a:t>
            </a:r>
            <a:r>
              <a:rPr lang="en-US" dirty="0"/>
              <a:t> – </a:t>
            </a:r>
            <a:r>
              <a:rPr lang="bg-BG" dirty="0"/>
              <a:t>име на събитието, например „</a:t>
            </a:r>
            <a:r>
              <a:rPr lang="en-US" dirty="0"/>
              <a:t>click“</a:t>
            </a:r>
            <a:br>
              <a:rPr lang="en-US" dirty="0"/>
            </a:br>
            <a:r>
              <a:rPr lang="en-US" b="1" i="1" dirty="0"/>
              <a:t>handler</a:t>
            </a:r>
            <a:r>
              <a:rPr lang="en-US" dirty="0"/>
              <a:t> – </a:t>
            </a:r>
            <a:r>
              <a:rPr lang="bg-BG" dirty="0"/>
              <a:t>функцията</a:t>
            </a:r>
            <a:r>
              <a:rPr lang="en-US" dirty="0"/>
              <a:t> </a:t>
            </a:r>
            <a:r>
              <a:rPr lang="bg-BG" dirty="0"/>
              <a:t>(манипулатора), която ще се изпълни ако настъпи събитието</a:t>
            </a:r>
            <a:br>
              <a:rPr lang="bg-BG" dirty="0"/>
            </a:br>
            <a:r>
              <a:rPr lang="en-US" b="1" i="1" dirty="0"/>
              <a:t>phase</a:t>
            </a:r>
            <a:r>
              <a:rPr lang="en-US" dirty="0"/>
              <a:t> – </a:t>
            </a:r>
            <a:r>
              <a:rPr lang="bg-BG" dirty="0"/>
              <a:t>незадължителен параметър. Булева променлива. Определя режима, в който ще се изпълнява манипулатора.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b="1" dirty="0"/>
              <a:t>bubbling</a:t>
            </a:r>
            <a:r>
              <a:rPr lang="ru-RU" dirty="0"/>
              <a:t> режим: Когато дадено събитие се случи на даден елемент, първо се изпълняват манипулаторите върху него, след това върху неговия родител, след това по целия път до други предци.</a:t>
            </a:r>
            <a:br>
              <a:rPr lang="ru-RU" dirty="0"/>
            </a:br>
            <a:r>
              <a:rPr lang="ru-RU" b="1" dirty="0"/>
              <a:t>capturing</a:t>
            </a:r>
            <a:r>
              <a:rPr lang="ru-RU" dirty="0"/>
              <a:t> режим: манипулаторите се изпълняват от родителския елемент, към наследниците.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0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183880" cy="685800"/>
          </a:xfrm>
        </p:spPr>
        <p:txBody>
          <a:bodyPr/>
          <a:lstStyle/>
          <a:p>
            <a:r>
              <a:rPr lang="bg-BG" dirty="0">
                <a:effectLst/>
              </a:rPr>
              <a:t> Служебна дума </a:t>
            </a:r>
            <a:r>
              <a:rPr lang="en-US" dirty="0">
                <a:effectLst/>
              </a:rPr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8458200" cy="5102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&lt;button  </a:t>
            </a:r>
            <a:r>
              <a:rPr lang="bg-BG" sz="2000" dirty="0"/>
              <a:t>	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document.getElementById</a:t>
            </a:r>
            <a:r>
              <a:rPr lang="en-US" sz="2000" dirty="0"/>
              <a:t>('</a:t>
            </a:r>
            <a:r>
              <a:rPr lang="en-US" sz="2000" dirty="0" err="1"/>
              <a:t>pr</a:t>
            </a:r>
            <a:r>
              <a:rPr lang="en-US" sz="2000" dirty="0"/>
              <a:t>').</a:t>
            </a:r>
            <a:r>
              <a:rPr lang="en-US" sz="2000" dirty="0" err="1"/>
              <a:t>innerHTML</a:t>
            </a:r>
            <a:r>
              <a:rPr lang="en-US" sz="2000" dirty="0"/>
              <a:t>=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			</a:t>
            </a:r>
            <a:r>
              <a:rPr lang="en-US" sz="2000" dirty="0"/>
              <a:t>'None'"&gt;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Натисни бутона&lt;/</a:t>
            </a:r>
            <a:r>
              <a:rPr lang="en-US" sz="2000" dirty="0"/>
              <a:t>button&gt;	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US" sz="2000" dirty="0"/>
              <a:t>&lt;p id="</a:t>
            </a:r>
            <a:r>
              <a:rPr lang="en-US" sz="2000" dirty="0" err="1"/>
              <a:t>pr</a:t>
            </a:r>
            <a:r>
              <a:rPr lang="en-US" sz="2000" dirty="0"/>
              <a:t>" &gt;  </a:t>
            </a:r>
            <a:r>
              <a:rPr lang="bg-BG" sz="2000" dirty="0"/>
              <a:t>Този параграф се променя&lt;/</a:t>
            </a:r>
            <a:r>
              <a:rPr lang="en-US" sz="2000" dirty="0"/>
              <a:t>p&gt;</a:t>
            </a:r>
            <a:endParaRPr lang="bg-BG" sz="2000" dirty="0"/>
          </a:p>
          <a:p>
            <a:pPr marL="0" indent="0">
              <a:buNone/>
            </a:pPr>
            <a:endParaRPr lang="bg-BG" sz="2000" dirty="0"/>
          </a:p>
          <a:p>
            <a:pPr marL="0" indent="0">
              <a:buNone/>
            </a:pPr>
            <a:endParaRPr lang="bg-BG" sz="2000" dirty="0"/>
          </a:p>
          <a:p>
            <a:pPr marL="0" indent="0">
              <a:buNone/>
            </a:pPr>
            <a:endParaRPr lang="bg-BG" sz="2000" dirty="0"/>
          </a:p>
          <a:p>
            <a:pPr marL="0" indent="0">
              <a:buNone/>
            </a:pPr>
            <a:endParaRPr lang="bg-BG" sz="2000" dirty="0"/>
          </a:p>
          <a:p>
            <a:pPr marL="0" indent="0">
              <a:buNone/>
            </a:pPr>
            <a:r>
              <a:rPr lang="en-US" sz="2000" dirty="0"/>
              <a:t>&lt;button  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this.innerHTML</a:t>
            </a:r>
            <a:r>
              <a:rPr lang="en-US" sz="2000" dirty="0"/>
              <a:t>='Ha </a:t>
            </a:r>
            <a:r>
              <a:rPr lang="en-US" sz="2000" dirty="0" err="1"/>
              <a:t>Ha</a:t>
            </a:r>
            <a:r>
              <a:rPr lang="en-US" sz="2000" dirty="0"/>
              <a:t>'" &gt;</a:t>
            </a:r>
            <a:r>
              <a:rPr lang="bg-BG" sz="2000" dirty="0"/>
              <a:t>Натисни бутона&lt;/</a:t>
            </a:r>
            <a:r>
              <a:rPr lang="en-US" sz="2000" dirty="0"/>
              <a:t>button&gt;	</a:t>
            </a:r>
            <a:endParaRPr lang="bg-BG" sz="2000" dirty="0"/>
          </a:p>
          <a:p>
            <a:pPr marL="0" indent="0">
              <a:buNone/>
            </a:pPr>
            <a:endParaRPr lang="bg-BG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717486"/>
            <a:ext cx="327845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43" y="5819732"/>
            <a:ext cx="1465263" cy="76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791201" y="6137828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45" y="3200400"/>
            <a:ext cx="3057525" cy="113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5488259" y="3783323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3117876"/>
            <a:ext cx="2447925" cy="126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811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B658-BD5C-22A5-9773-4D7931C7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687" y="519466"/>
            <a:ext cx="8183880" cy="1051560"/>
          </a:xfrm>
        </p:spPr>
        <p:txBody>
          <a:bodyPr/>
          <a:lstStyle/>
          <a:p>
            <a:r>
              <a:rPr lang="bg-BG" dirty="0"/>
              <a:t>Задачки: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9E6E-6A06-1537-59E8-6B857E0F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060" y="1676401"/>
            <a:ext cx="8183880" cy="4674575"/>
          </a:xfrm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Имате променлива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= 2.59.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Изведете нейната стойност на страницата.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Пресметнете 2 + 5 на колко е равно.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Пресметнете 2 + 5+“5“  на колко е равно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Пресметнете 3 * 10 + „име“.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Пресметнете „име“+3 * 10 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Пресметнете 2 + 5 на колко е равно и изкарайте прозорец с отговора на задачата.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Пресметнете дължината на масива а=2,3,5,10,30,20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83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D61C-9834-838A-FE65-3D649873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357" y="4572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bg-BG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Задачи свързани със събития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A601-EF82-65EF-F9A8-F20B18A2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060" y="2212848"/>
            <a:ext cx="8183880" cy="4187952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Създайте бутон. При неговото натискане да се появи съобщение „Натиснахте бутона“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Създайте бутон. При неговото натискане бутона д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се замени със съобщение „Натиснахте бутона“ 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Имате кратък текст. Създайте събитие, което при посочване с мишката да се появи нов текст „Фокус“, а при премахване „Вече не сте във фокус“  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Заредете страницата отново. При пълно зареждане на страницата изведете съобщение „Страницата е заредена успешно“.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7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2E1A-BA7E-6D7C-29E6-41A92DC7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30352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</a:t>
            </a:r>
            <a:r>
              <a:rPr lang="bg-BG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промяна стиловото оформление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D048-05C7-7475-0BF0-D7901EA4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139696"/>
            <a:ext cx="8183880" cy="4187952"/>
          </a:xfrm>
        </p:spPr>
        <p:txBody>
          <a:bodyPr/>
          <a:lstStyle/>
          <a:p>
            <a:pPr marL="342900" indent="-3429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Създайте кутия с размери 100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px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 100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px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позиционирана в средата на страницата. Да има фон – сив цвят и рамка – 2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px</a:t>
            </a: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син цвят , тип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помощта на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променете фона в жълт цвят, рамката – в пунктирана, черна. Текста да бъде позициониран по средата и да има син цвят.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4924" indent="-3429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Създайте бутон. При натискане на бутона той да става в зелен цвят.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4924" indent="-3429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Създайте функция, която при натискане на бутона, той да става зелен.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5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bg-BG" sz="2700" b="1" dirty="0"/>
              <a:t>JavaScript</a:t>
            </a:r>
            <a:r>
              <a:rPr lang="en-US" sz="2700" b="1" dirty="0"/>
              <a:t> </a:t>
            </a:r>
            <a:r>
              <a:rPr lang="bg-BG" sz="2700" b="1" dirty="0"/>
              <a:t>Синтаксис и семантика</a:t>
            </a:r>
            <a:br>
              <a:rPr lang="bg-BG" sz="2700" b="1" dirty="0"/>
            </a:br>
            <a:r>
              <a:rPr lang="bg-BG" sz="2700" b="1" dirty="0"/>
              <a:t>коментрари</a:t>
            </a:r>
            <a:br>
              <a:rPr lang="en-US" sz="1600" b="1" dirty="0"/>
            </a:br>
            <a:endParaRPr lang="bg-BG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2603499"/>
            <a:ext cx="11097491" cy="392199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/>
              <a:t>Изреченията на езика за програмиране, се наричат ​​компютърни заявления, или просто заявки.</a:t>
            </a:r>
            <a:endParaRPr lang="en-US" sz="2800" dirty="0"/>
          </a:p>
          <a:p>
            <a:pPr algn="just"/>
            <a:r>
              <a:rPr lang="ru-RU" sz="2800" dirty="0"/>
              <a:t>В един език за програмиране, литерала е постоянна ценност като 3.14.</a:t>
            </a:r>
            <a:endParaRPr lang="en-US" sz="2800" dirty="0"/>
          </a:p>
          <a:p>
            <a:pPr algn="just"/>
            <a:r>
              <a:rPr lang="bg-BG" sz="2800" dirty="0"/>
              <a:t>Коментарите се поставят</a:t>
            </a:r>
            <a:r>
              <a:rPr lang="en-US" sz="2800" dirty="0"/>
              <a:t>:</a:t>
            </a:r>
          </a:p>
          <a:p>
            <a:pPr indent="0" algn="just">
              <a:buNone/>
            </a:pPr>
            <a:r>
              <a:rPr lang="bg-BG" sz="2800" dirty="0"/>
              <a:t> след </a:t>
            </a: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 // „</a:t>
            </a:r>
            <a:r>
              <a:rPr lang="bg-BG" sz="2800" dirty="0"/>
              <a:t> за едноредов или  </a:t>
            </a:r>
            <a:endParaRPr lang="en-US" sz="2800" dirty="0"/>
          </a:p>
          <a:p>
            <a:pPr indent="0" algn="just">
              <a:buNone/>
            </a:pPr>
            <a:r>
              <a:rPr lang="bg-BG" sz="2800" dirty="0"/>
              <a:t> </a:t>
            </a: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„/* ... */ </a:t>
            </a:r>
            <a:r>
              <a:rPr lang="bg-BG" sz="2800" dirty="0"/>
              <a:t>„ - за многоредов</a:t>
            </a:r>
          </a:p>
          <a:p>
            <a:pPr indent="0">
              <a:buNone/>
            </a:pPr>
            <a:endParaRPr lang="bg-BG" dirty="0"/>
          </a:p>
          <a:p>
            <a:pPr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1127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29460"/>
            <a:ext cx="10287000" cy="576262"/>
          </a:xfrm>
        </p:spPr>
        <p:txBody>
          <a:bodyPr>
            <a:normAutofit/>
          </a:bodyPr>
          <a:lstStyle/>
          <a:p>
            <a:r>
              <a:rPr lang="bg-BG" dirty="0"/>
              <a:t>Пример за създаване на обект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28" y="5343611"/>
            <a:ext cx="4011613" cy="102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7400" y="54864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Резултат от изпълнение на кода: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29200" y="5814075"/>
            <a:ext cx="8901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6D1E8C3-0F71-E049-AB45-5295C79A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819275"/>
            <a:ext cx="8924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72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 пример за създаване на обект с ключовата дума new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18" y="6088607"/>
            <a:ext cx="5613083" cy="676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4854310"/>
            <a:ext cx="307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/>
              <a:t>Резултат от изпълнение на кода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30736" y="5500640"/>
            <a:ext cx="0" cy="497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E2D1098-E022-7774-EDF4-F0CF5867A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06" y="1960212"/>
            <a:ext cx="7977187" cy="29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13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128" y="408373"/>
            <a:ext cx="3383872" cy="1039427"/>
          </a:xfrm>
        </p:spPr>
        <p:txBody>
          <a:bodyPr>
            <a:normAutofit fontScale="90000"/>
          </a:bodyPr>
          <a:lstStyle/>
          <a:p>
            <a:r>
              <a:rPr lang="bg-BG" sz="2000" dirty="0"/>
              <a:t>Отпечатване стойностите на обекти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464" y="184755"/>
            <a:ext cx="4419600" cy="1611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AB715D-871E-A7CF-CA07-466BF8E5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43" y="1930304"/>
            <a:ext cx="88677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04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000" dirty="0"/>
              <a:t>Интервалите и прекъсванията на редовете не са важни. </a:t>
            </a:r>
            <a:br>
              <a:rPr lang="en-US" sz="2000" dirty="0"/>
            </a:br>
            <a:r>
              <a:rPr lang="bg-BG" sz="2000" dirty="0"/>
              <a:t>Дефиницията на обект може да обхваща няколко реда: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17" y="5793036"/>
            <a:ext cx="4059693" cy="928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FE8BF-D5AF-B31C-7287-BB74EE760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1591020"/>
            <a:ext cx="74580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53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Object.create</a:t>
            </a:r>
            <a:r>
              <a:rPr lang="en-US" b="1" dirty="0"/>
              <a:t>()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130148"/>
            <a:ext cx="5638800" cy="53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3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 </a:t>
            </a:r>
            <a:r>
              <a:rPr lang="en-US" dirty="0"/>
              <a:t>window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bg-BG" dirty="0"/>
              <a:t>Обектът Window представлява прозореца в браузъра. 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bg-BG" dirty="0"/>
              <a:t>Обектът прозорец се създава автоматично от браузъра. 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bg-BG" dirty="0"/>
              <a:t>Всички браузъри поддържат обект Window. 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bg-BG" dirty="0"/>
              <a:t>Глобалните променливи са свойствата на обектите Window, а глобалните функции са методите на обекта Window. 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bg-BG" dirty="0"/>
              <a:t>Методите на обекта на прозореца се използват за извличане на информация от прозореца на браузъра.</a:t>
            </a:r>
          </a:p>
        </p:txBody>
      </p:sp>
    </p:spTree>
    <p:extLst>
      <p:ext uri="{BB962C8B-B14F-4D97-AF65-F5344CB8AC3E}">
        <p14:creationId xmlns:p14="http://schemas.microsoft.com/office/powerpoint/2010/main" val="15943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какво се използва </a:t>
            </a:r>
            <a:r>
              <a:rPr lang="en-US" dirty="0"/>
              <a:t>BOM</a:t>
            </a:r>
            <a:r>
              <a:rPr lang="bg-BG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dirty="0"/>
              <a:t>Обектният модел на браузъра (или накратко BOM) е колекция от свойства и методи, които съдържат информация за браузъра и екрана на компютъра. </a:t>
            </a:r>
            <a:endParaRPr lang="en-US" dirty="0"/>
          </a:p>
          <a:p>
            <a:pPr algn="just"/>
            <a:r>
              <a:rPr lang="bg-BG" dirty="0"/>
              <a:t>Можем  да разберем размерите на екрана, на който се гледа, и кои страници са били посетени преди текущата страница. </a:t>
            </a:r>
            <a:endParaRPr lang="en-US" dirty="0"/>
          </a:p>
          <a:p>
            <a:pPr algn="just"/>
            <a:r>
              <a:rPr lang="bg-BG" dirty="0"/>
              <a:t>Може да се използва и за доста съмнителната практика за създаване на изскачащи прозорци, ако искате да дразните потребителите си.</a:t>
            </a:r>
          </a:p>
        </p:txBody>
      </p:sp>
    </p:spTree>
    <p:extLst>
      <p:ext uri="{BB962C8B-B14F-4D97-AF65-F5344CB8AC3E}">
        <p14:creationId xmlns:p14="http://schemas.microsoft.com/office/powerpoint/2010/main" val="1106813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глобални променливи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472" y="4124048"/>
            <a:ext cx="4572000" cy="218678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bg-BG" sz="2000" dirty="0"/>
              <a:t>Глобалните променливи са действителни свойства на глобален обект. В среда на браузър глобалният обект е обектът прозорец. Това означава, че всяка създадена глобална променлива всъщност е свойство на обекта прозорец,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29" y="3471534"/>
            <a:ext cx="3914775" cy="2979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6600" y="3939381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Писане в конзолата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1965619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dirty="0"/>
              <a:t>Глобалните променливи са променливи, които се създават без използването на ключовите думи </a:t>
            </a:r>
            <a:r>
              <a:rPr lang="bg-BG" dirty="0">
                <a:solidFill>
                  <a:srgbClr val="FF0000"/>
                </a:solidFill>
              </a:rPr>
              <a:t>const, let или var</a:t>
            </a:r>
            <a:r>
              <a:rPr lang="bg-BG" dirty="0"/>
              <a:t>. Глобалните променливи могат да бъдат достъпни във всички части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642945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 </a:t>
            </a:r>
            <a:r>
              <a:rPr lang="en-US" dirty="0"/>
              <a:t>navigator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000" dirty="0"/>
              <a:t>Обектът window има свойство navigator, което връща препратка към обекта Navigator. Обектът Navigator съдържа информация за използвания браузър. Свойството му userAgent ще върне информация за използвания браузър и операционна система.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5" y="3505200"/>
            <a:ext cx="8689825" cy="1915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4945" y="5083932"/>
            <a:ext cx="8551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b="1" dirty="0">
                <a:solidFill>
                  <a:srgbClr val="FF0000"/>
                </a:solidFill>
              </a:rPr>
              <a:t>Този низ на потребителски агент принадлежи на браузъра Firefox, работещ на Windows 10. Браузърът е разработен от Mozilla Foundation и изобразява уеб страници с помощта на двигателя Gecko.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05" y="6205201"/>
            <a:ext cx="8784389" cy="528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0798" y="586244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Пуснато през </a:t>
            </a:r>
            <a:r>
              <a:rPr lang="en-US" dirty="0"/>
              <a:t>Google Chrome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9328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0321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HTML Forms </a:t>
            </a:r>
            <a:r>
              <a:rPr lang="bg-BG" b="1" dirty="0"/>
              <a:t>и </a:t>
            </a:r>
            <a:r>
              <a:rPr lang="en-US" b="1" dirty="0"/>
              <a:t>JavaScript</a:t>
            </a:r>
            <a:br>
              <a:rPr lang="en-US" b="1" dirty="0"/>
            </a:br>
            <a:r>
              <a:rPr lang="bg-BG" b="1" dirty="0"/>
              <a:t>примери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A68FB4-A73F-1B59-2D91-C1901DFA9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15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927" y="1143000"/>
            <a:ext cx="8146473" cy="457200"/>
          </a:xfrm>
        </p:spPr>
        <p:txBody>
          <a:bodyPr>
            <a:noAutofit/>
          </a:bodyPr>
          <a:lstStyle/>
          <a:p>
            <a:r>
              <a:rPr lang="bg-BG" sz="3200" b="1" dirty="0"/>
              <a:t>Типове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2355272"/>
            <a:ext cx="11236036" cy="4502728"/>
          </a:xfrm>
        </p:spPr>
        <p:txBody>
          <a:bodyPr>
            <a:normAutofit/>
          </a:bodyPr>
          <a:lstStyle/>
          <a:p>
            <a:r>
              <a:rPr lang="en-US" b="1" dirty="0"/>
              <a:t>number </a:t>
            </a:r>
            <a:r>
              <a:rPr lang="en-US" dirty="0"/>
              <a:t>- </a:t>
            </a:r>
            <a:r>
              <a:rPr lang="bg-BG" dirty="0"/>
              <a:t>числа, както цели, така и с плаваща запетая. (2</a:t>
            </a:r>
            <a:r>
              <a:rPr lang="bg-BG" b="1" dirty="0"/>
              <a:t>.</a:t>
            </a:r>
            <a:r>
              <a:rPr lang="bg-BG" dirty="0"/>
              <a:t>10 ; 5</a:t>
            </a:r>
            <a:r>
              <a:rPr lang="bg-BG" b="1" dirty="0"/>
              <a:t>.</a:t>
            </a:r>
            <a:r>
              <a:rPr lang="bg-BG" dirty="0"/>
              <a:t>45)</a:t>
            </a:r>
          </a:p>
          <a:p>
            <a:r>
              <a:rPr lang="en-US" b="1" dirty="0"/>
              <a:t>string</a:t>
            </a:r>
            <a:r>
              <a:rPr lang="en-US" dirty="0"/>
              <a:t> </a:t>
            </a:r>
            <a:r>
              <a:rPr lang="bg-BG" dirty="0"/>
              <a:t>- низове. </a:t>
            </a:r>
            <a:r>
              <a:rPr lang="ru-RU" dirty="0"/>
              <a:t>Съхранява поредица от символи, като текст .</a:t>
            </a:r>
          </a:p>
          <a:p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dirty="0"/>
              <a:t>логически тип данни. Стойностите са </a:t>
            </a:r>
            <a:r>
              <a:rPr lang="en-US" b="1" dirty="0"/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/>
              <a:t>false</a:t>
            </a:r>
            <a:r>
              <a:rPr lang="bg-BG" b="1" dirty="0"/>
              <a:t>.</a:t>
            </a:r>
            <a:endParaRPr lang="en-US" b="1" dirty="0"/>
          </a:p>
          <a:p>
            <a:r>
              <a:rPr lang="en-US" b="1" dirty="0"/>
              <a:t>array</a:t>
            </a:r>
            <a:r>
              <a:rPr lang="en-US" dirty="0"/>
              <a:t> – </a:t>
            </a:r>
            <a:r>
              <a:rPr lang="ru-RU" dirty="0"/>
              <a:t>масиви 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bg-BG" dirty="0"/>
              <a:t>П</a:t>
            </a:r>
            <a:r>
              <a:rPr lang="ru-RU" dirty="0"/>
              <a:t>ишат се с  квадратни скоби </a:t>
            </a:r>
            <a:r>
              <a:rPr lang="en-US" b="1" dirty="0"/>
              <a:t>[ ]</a:t>
            </a:r>
            <a:r>
              <a:rPr lang="ru-RU" dirty="0"/>
              <a:t>. Елементите на масива се разделят със запетая </a:t>
            </a:r>
            <a:r>
              <a:rPr lang="ru-RU" b="1" dirty="0"/>
              <a:t>«,».</a:t>
            </a:r>
            <a:r>
              <a:rPr lang="ru-RU" dirty="0"/>
              <a:t> Индексите на елементите започват от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r>
              <a:rPr lang="en-US" b="1" dirty="0"/>
              <a:t>object</a:t>
            </a:r>
            <a:r>
              <a:rPr lang="en-US" dirty="0"/>
              <a:t> –</a:t>
            </a:r>
            <a:r>
              <a:rPr lang="ru-RU" dirty="0"/>
              <a:t>пишат </a:t>
            </a:r>
            <a:r>
              <a:rPr lang="bg-BG" dirty="0"/>
              <a:t> се </a:t>
            </a:r>
            <a:r>
              <a:rPr lang="ru-RU" dirty="0"/>
              <a:t>с </a:t>
            </a:r>
            <a:r>
              <a:rPr lang="en-US" b="1" dirty="0"/>
              <a:t>{ } </a:t>
            </a:r>
            <a:r>
              <a:rPr lang="ru-RU" dirty="0"/>
              <a:t>скоби.</a:t>
            </a:r>
            <a:r>
              <a:rPr lang="en-US" dirty="0"/>
              <a:t> </a:t>
            </a:r>
            <a:r>
              <a:rPr lang="bg-BG" dirty="0"/>
              <a:t>О</a:t>
            </a:r>
            <a:r>
              <a:rPr lang="ru-RU" dirty="0"/>
              <a:t>бектите  се въвеждат като двойки от тип име: стойност, разделени със запетая. </a:t>
            </a:r>
            <a:r>
              <a:rPr lang="en-US" dirty="0"/>
              <a:t>{</a:t>
            </a:r>
            <a:r>
              <a:rPr lang="en-US" dirty="0" err="1"/>
              <a:t>firstName</a:t>
            </a:r>
            <a:r>
              <a:rPr lang="en-US" dirty="0"/>
              <a:t>:”John”, age:50}</a:t>
            </a:r>
          </a:p>
          <a:p>
            <a:r>
              <a:rPr lang="en-US" b="1" dirty="0"/>
              <a:t>null </a:t>
            </a:r>
            <a:r>
              <a:rPr lang="en-US" dirty="0"/>
              <a:t>– </a:t>
            </a:r>
            <a:r>
              <a:rPr lang="bg-BG" dirty="0"/>
              <a:t>никаква стойност</a:t>
            </a:r>
            <a:r>
              <a:rPr lang="en-US" dirty="0"/>
              <a:t>.</a:t>
            </a:r>
          </a:p>
          <a:p>
            <a:r>
              <a:rPr lang="en-US" b="1" dirty="0"/>
              <a:t>undefined </a:t>
            </a:r>
            <a:r>
              <a:rPr lang="en-US" dirty="0"/>
              <a:t>- </a:t>
            </a:r>
            <a:r>
              <a:rPr lang="ru-RU" dirty="0"/>
              <a:t>Стойността на една променлива с никаква стойност е </a:t>
            </a:r>
            <a:r>
              <a:rPr lang="ru-RU" b="1" dirty="0"/>
              <a:t>undefined</a:t>
            </a:r>
            <a:r>
              <a:rPr lang="ru-RU" dirty="0"/>
              <a:t>(неопределена).</a:t>
            </a:r>
            <a:endParaRPr lang="en-US" dirty="0"/>
          </a:p>
          <a:p>
            <a:pPr indent="0" algn="ctr">
              <a:buNone/>
            </a:pPr>
            <a:r>
              <a:rPr lang="en-US" b="1" dirty="0" err="1"/>
              <a:t>var</a:t>
            </a:r>
            <a:r>
              <a:rPr lang="en-US" b="1" dirty="0"/>
              <a:t> cars;  </a:t>
            </a:r>
            <a:r>
              <a:rPr lang="en-US" dirty="0"/>
              <a:t>       </a:t>
            </a:r>
            <a:r>
              <a:rPr lang="en-US" sz="1400" dirty="0"/>
              <a:t>// </a:t>
            </a:r>
            <a:r>
              <a:rPr lang="bg-BG" sz="1400" dirty="0"/>
              <a:t>стойността е неопределена</a:t>
            </a:r>
            <a:r>
              <a:rPr lang="en-US" sz="1400" dirty="0"/>
              <a:t>      </a:t>
            </a:r>
            <a:r>
              <a:rPr lang="en-US" b="1" dirty="0"/>
              <a:t>person = null; </a:t>
            </a:r>
            <a:r>
              <a:rPr lang="en-US" dirty="0"/>
              <a:t>      </a:t>
            </a:r>
            <a:r>
              <a:rPr lang="en-US" sz="1400" dirty="0"/>
              <a:t>     // </a:t>
            </a:r>
            <a:r>
              <a:rPr lang="bg-BG" sz="1400" dirty="0"/>
              <a:t>стойността е </a:t>
            </a:r>
            <a:r>
              <a:rPr lang="en-US" sz="1400" dirty="0"/>
              <a:t>null         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15749796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3234"/>
            <a:ext cx="11277600" cy="1280890"/>
          </a:xfrm>
        </p:spPr>
        <p:txBody>
          <a:bodyPr>
            <a:noAutofit/>
          </a:bodyPr>
          <a:lstStyle/>
          <a:p>
            <a:pPr algn="just"/>
            <a:r>
              <a:rPr lang="ru-RU" sz="2400" b="1" i="1" spc="0" dirty="0"/>
              <a:t>При фокус формата се активира, при премахване на фокуса остава бледа рамката на формата</a:t>
            </a:r>
            <a:br>
              <a:rPr lang="ru-RU" sz="2400" b="1" i="1" spc="0" dirty="0"/>
            </a:br>
            <a:r>
              <a:rPr lang="ru-RU" sz="2400" b="1" i="1" spc="0" dirty="0"/>
              <a:t>	Можем да контролираме фокуса на JavaScript с методите focus и blur. Първия премества фокуса към DOM елемент  с извикването му, а втория премахва фокуса.</a:t>
            </a:r>
            <a:endParaRPr lang="bg-BG" sz="2400" b="1" i="1" spc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5" y="2143125"/>
            <a:ext cx="7520640" cy="4368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414" y="2956933"/>
            <a:ext cx="3264044" cy="932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6073" y="2143125"/>
            <a:ext cx="2978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/>
              <a:t>Първоначално състояние на текстовото поле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98731" y="4118550"/>
            <a:ext cx="2978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/>
              <a:t>След прилагане на  метод </a:t>
            </a:r>
            <a:r>
              <a:rPr lang="en-US" sz="1600" dirty="0"/>
              <a:t>focus()</a:t>
            </a:r>
            <a:endParaRPr lang="bg-BG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742" y="5066141"/>
            <a:ext cx="3298704" cy="9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4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531361"/>
            <a:ext cx="11320173" cy="857250"/>
          </a:xfrm>
        </p:spPr>
        <p:txBody>
          <a:bodyPr>
            <a:noAutofit/>
          </a:bodyPr>
          <a:lstStyle/>
          <a:p>
            <a:pPr algn="just"/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абраняване натискането на бутон.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Всички полета на формите могат да бъдат деактивирани чрез disabled атрибута,  който съществува, като свойство на елементите в DOM обекта.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Деактивираните полета не могат да бъдат фокусирани или променяни и 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за разлика от активните области, те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обикновено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изглеждат сиви и бледи.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86" y="3447616"/>
            <a:ext cx="5968323" cy="1333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33" y="4898014"/>
            <a:ext cx="3880715" cy="1779877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7356764" y="3879273"/>
            <a:ext cx="415636" cy="872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4835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89881"/>
            <a:ext cx="10287000" cy="1147762"/>
          </a:xfrm>
        </p:spPr>
        <p:txBody>
          <a:bodyPr>
            <a:noAutofit/>
          </a:bodyPr>
          <a:lstStyle/>
          <a:p>
            <a:pPr algn="just"/>
            <a:r>
              <a:rPr lang="ru-RU" sz="2400" b="1" i="1" dirty="0"/>
              <a:t>Следващият пример показва текстово поле и брояч показващ текущата дължина на въведения текст.</a:t>
            </a:r>
            <a:endParaRPr lang="bg-BG" sz="24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91" y="1593706"/>
            <a:ext cx="9557610" cy="3061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91" y="5624724"/>
            <a:ext cx="3186545" cy="843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737" y="5605240"/>
            <a:ext cx="4675600" cy="86287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3380509" y="4655129"/>
            <a:ext cx="609600" cy="96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ight Arrow 7"/>
          <p:cNvSpPr/>
          <p:nvPr/>
        </p:nvSpPr>
        <p:spPr>
          <a:xfrm>
            <a:off x="5534241" y="5798016"/>
            <a:ext cx="886691" cy="496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44205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402" y="277091"/>
            <a:ext cx="11650807" cy="1683327"/>
          </a:xfrm>
        </p:spPr>
        <p:txBody>
          <a:bodyPr>
            <a:noAutofit/>
          </a:bodyPr>
          <a:lstStyle/>
          <a:p>
            <a:pPr algn="just"/>
            <a:r>
              <a:rPr lang="ru-RU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Бутон с type атрибут submit, когато е натиснат предизвиква формата да бъде изпратена.</a:t>
            </a:r>
            <a:br>
              <a:rPr lang="ru-RU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 Натискането на Enter, когато полето на формуляра е фокусирано има същия ефект.</a:t>
            </a:r>
            <a:br>
              <a:rPr lang="ru-RU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Изпращането на формуляр обикновено означава, че браузърът навигира към страницата, </a:t>
            </a:r>
            <a:br>
              <a:rPr lang="ru-RU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посочена от action атрибута на формата или с помоща на GET или POST искане. Но преди това да се случи, "submit" събитието е и</a:t>
            </a:r>
            <a:r>
              <a:rPr lang="bg-BG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зпратено</a:t>
            </a:r>
            <a:r>
              <a:rPr lang="ru-RU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. Това събитие може да се обработва от JavaScript и манипулатора може да предотврати поведението по подразбиране, като извикаме preventDefault  върху обекта на събитието.</a:t>
            </a:r>
            <a:endParaRPr lang="bg-BG" sz="1400" b="1" i="1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9" y="2532351"/>
            <a:ext cx="8106722" cy="2860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2" y="5392882"/>
            <a:ext cx="6211969" cy="1312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241" y="4695825"/>
            <a:ext cx="3402736" cy="188508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761018" y="5605463"/>
            <a:ext cx="1177637" cy="59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9699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"/>
            <a:ext cx="8915400" cy="188421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1600" b="1" i="1" dirty="0"/>
              <a:t>Стойността </a:t>
            </a:r>
            <a:r>
              <a:rPr lang="bg-BG" sz="1600" b="1" i="1" dirty="0"/>
              <a:t>на чекбокс поле </a:t>
            </a:r>
            <a:r>
              <a:rPr lang="ru-RU" sz="1600" b="1" i="1" dirty="0"/>
              <a:t>може да бъде извлечена или променена чрез неговото checked свойство,</a:t>
            </a:r>
            <a:r>
              <a:rPr lang="en-US" sz="1600" b="1" i="1" dirty="0"/>
              <a:t> </a:t>
            </a:r>
            <a:r>
              <a:rPr lang="ru-RU" sz="1600" b="1" i="1" dirty="0"/>
              <a:t>което притежава Булева стойност.</a:t>
            </a:r>
          </a:p>
          <a:p>
            <a:pPr marL="0" indent="0" algn="just">
              <a:buNone/>
            </a:pPr>
            <a:r>
              <a:rPr lang="ru-RU" sz="1600" b="1" i="1" dirty="0"/>
              <a:t> Тага &lt;label&gt; се използва за асоцииране на част от текст с поле за въвеждане. Неговия for атрибут трябва да се отнася към id на полето. </a:t>
            </a:r>
          </a:p>
          <a:p>
            <a:pPr marL="0" indent="0" algn="just">
              <a:buNone/>
            </a:pPr>
            <a:r>
              <a:rPr lang="ru-RU" sz="1600" b="1" i="1" dirty="0"/>
              <a:t> Кликването върху етикета ще активира областа, която се фокусира или превключва стойността си, когато това е чек-бокс или радио бутон.</a:t>
            </a:r>
            <a:endParaRPr lang="bg-BG" sz="1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89" y="2064326"/>
            <a:ext cx="9349781" cy="3602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4" y="5894675"/>
            <a:ext cx="6399985" cy="783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067" y="5081954"/>
            <a:ext cx="4197927" cy="177604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3690046" y="5666508"/>
            <a:ext cx="327772" cy="429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ight Arrow 7"/>
          <p:cNvSpPr/>
          <p:nvPr/>
        </p:nvSpPr>
        <p:spPr>
          <a:xfrm>
            <a:off x="6890039" y="6096000"/>
            <a:ext cx="882361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5425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793" y="152400"/>
            <a:ext cx="10253951" cy="18149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400" b="1" i="1" dirty="0"/>
              <a:t>Радио бутона е подобен на чек-бокса, но е косвено свързан с други радио бутони със същия name атрибут,</a:t>
            </a:r>
            <a:r>
              <a:rPr lang="en-US" sz="1400" b="1" i="1" dirty="0"/>
              <a:t> </a:t>
            </a:r>
            <a:r>
              <a:rPr lang="ru-RU" sz="1400" b="1" i="1" dirty="0"/>
              <a:t>така че само един от тях може да бъде активен по едно и също време.</a:t>
            </a:r>
          </a:p>
          <a:p>
            <a:pPr marL="0" indent="0" algn="just">
              <a:buNone/>
            </a:pPr>
            <a:r>
              <a:rPr lang="ru-RU" sz="1400" b="1" i="1" dirty="0"/>
              <a:t> Метода document.getElementsByName ни дава всички елементи с даден name атрибут. Примерът минава с цикъл над тези бутони и регистрира манипулатор за събитие за всеки елемент. Не забравяйте, че обекта на събитието има target свойство, отнасящо се до елемента, който предизвиква събитието.  Това често е полезно при манипулатори, като този, когато се извикват върху различни елементи и се нуждаят от начин за достъп до текущата цел.</a:t>
            </a:r>
            <a:endParaRPr lang="bg-BG" sz="14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58" y="5774315"/>
            <a:ext cx="6150579" cy="862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81" y="5897054"/>
            <a:ext cx="282892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450" y="5695516"/>
            <a:ext cx="249555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400" y="6257707"/>
            <a:ext cx="2514600" cy="52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603" y="1945484"/>
            <a:ext cx="7618268" cy="36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838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448" y="193964"/>
            <a:ext cx="8915400" cy="90054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bg-BG" b="1" i="1" dirty="0"/>
              <a:t>Примерът и</a:t>
            </a:r>
            <a:r>
              <a:rPr lang="ru-RU" b="1" i="1" dirty="0"/>
              <a:t>звлича избрани стойности от селектирано с multiple поле и ги използва за да композира бинарно число от отделни битове. Задръжте Ctrl (или Command на Mac) за да изберете няколко опции.</a:t>
            </a:r>
            <a:endParaRPr lang="bg-BG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2" y="1575738"/>
            <a:ext cx="6534150" cy="421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898" y="1094509"/>
            <a:ext cx="1807716" cy="1897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591" y="2895383"/>
            <a:ext cx="1916329" cy="1993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591" y="4859698"/>
            <a:ext cx="2025463" cy="187815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412182" y="1995054"/>
            <a:ext cx="1274618" cy="6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7412182" y="2646218"/>
            <a:ext cx="1502409" cy="12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7412182" y="2646218"/>
            <a:ext cx="1502409" cy="315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85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938" y="152400"/>
            <a:ext cx="10240097" cy="1052945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i="1" dirty="0"/>
              <a:t>Файл полето обикновено прилича на бутон маркиран с нещо, като “изберете файл” или “преглед” с информацията за избрания файл в непосредствена близост до него.</a:t>
            </a:r>
            <a:endParaRPr lang="bg-BG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41" y="5463453"/>
            <a:ext cx="4081223" cy="1048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38" y="1205345"/>
            <a:ext cx="8206653" cy="343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764" y="4119704"/>
            <a:ext cx="4153404" cy="268749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516582" y="4170218"/>
            <a:ext cx="858982" cy="1136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5861264" y="5987544"/>
            <a:ext cx="12322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484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937" y="110837"/>
            <a:ext cx="10253953" cy="678872"/>
          </a:xfrm>
        </p:spPr>
        <p:txBody>
          <a:bodyPr/>
          <a:lstStyle/>
          <a:p>
            <a:pPr marL="0" indent="0">
              <a:buNone/>
            </a:pPr>
            <a:r>
              <a:rPr lang="bg-BG" b="1" i="1" dirty="0"/>
              <a:t>Прехвърляне на стойност от един тип поле в друг при натискане на бутон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0945" y="535301"/>
            <a:ext cx="4100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1.  получаваме стойността на текстовото поле </a:t>
            </a:r>
          </a:p>
          <a:p>
            <a:pPr algn="just"/>
            <a:r>
              <a:rPr lang="ru-RU" dirty="0"/>
              <a:t>2.  правим проверка за това дали текста не е въведен</a:t>
            </a:r>
          </a:p>
          <a:p>
            <a:pPr algn="just"/>
            <a:r>
              <a:rPr lang="ru-RU" dirty="0"/>
              <a:t>3. 	получаваме стойността на textarea</a:t>
            </a:r>
          </a:p>
          <a:p>
            <a:pPr algn="just"/>
            <a:r>
              <a:rPr lang="ru-RU" dirty="0"/>
              <a:t>4.  нова стойност на textarea</a:t>
            </a:r>
          </a:p>
          <a:p>
            <a:pPr algn="just"/>
            <a:r>
              <a:rPr lang="ru-RU" dirty="0"/>
              <a:t>5.  изчистваме текстовото поле </a:t>
            </a:r>
          </a:p>
          <a:p>
            <a:pPr algn="just"/>
            <a:r>
              <a:rPr lang="ru-RU" dirty="0"/>
              <a:t>6.  връща въведения текст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7" y="1349937"/>
            <a:ext cx="7188777" cy="3913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346" y="3725598"/>
            <a:ext cx="2079404" cy="3074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170" y="3725598"/>
            <a:ext cx="2190750" cy="2990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92836" y="3338945"/>
            <a:ext cx="22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/>
              <a:t>резултат</a:t>
            </a:r>
          </a:p>
        </p:txBody>
      </p:sp>
    </p:spTree>
    <p:extLst>
      <p:ext uri="{BB962C8B-B14F-4D97-AF65-F5344CB8AC3E}">
        <p14:creationId xmlns:p14="http://schemas.microsoft.com/office/powerpoint/2010/main" val="2395555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C6BD-DC6D-BEF2-12E4-201358E6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133351"/>
            <a:ext cx="10287000" cy="547687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Създаване на галерия от изображения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A1AD9-09CC-B44F-B47E-4899B2BA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72" y="1806524"/>
            <a:ext cx="5195428" cy="4114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024DC-CF37-649C-0376-076CE00F0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857" y="2609870"/>
            <a:ext cx="6828265" cy="2372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AC6D9-B0C0-F772-DA04-9C2B2EF772C3}"/>
              </a:ext>
            </a:extLst>
          </p:cNvPr>
          <p:cNvSpPr txBox="1"/>
          <p:nvPr/>
        </p:nvSpPr>
        <p:spPr>
          <a:xfrm>
            <a:off x="616944" y="1544914"/>
            <a:ext cx="67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/>
              <a:t>1. Оразмеряване на картинките</a:t>
            </a:r>
          </a:p>
        </p:txBody>
      </p:sp>
    </p:spTree>
    <p:extLst>
      <p:ext uri="{BB962C8B-B14F-4D97-AF65-F5344CB8AC3E}">
        <p14:creationId xmlns:p14="http://schemas.microsoft.com/office/powerpoint/2010/main" val="195408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1" y="2396836"/>
            <a:ext cx="11014363" cy="425334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sz="2400" b="1" dirty="0"/>
              <a:t>Променливата</a:t>
            </a:r>
            <a:r>
              <a:rPr lang="bg-BG" sz="2400" dirty="0"/>
              <a:t> представлява именувана област от паметта, в която се съхраняват данни.</a:t>
            </a:r>
          </a:p>
          <a:p>
            <a:pPr algn="just"/>
            <a:r>
              <a:rPr lang="bg-BG" sz="2400" dirty="0"/>
              <a:t>В </a:t>
            </a:r>
            <a:r>
              <a:rPr lang="en-US" sz="2400" dirty="0"/>
              <a:t>JavaScript </a:t>
            </a:r>
            <a:r>
              <a:rPr lang="bg-BG" sz="2400" dirty="0"/>
              <a:t>променливите </a:t>
            </a:r>
            <a:r>
              <a:rPr lang="bg-BG" sz="2400" b="1" dirty="0"/>
              <a:t>не са строго типизирани </a:t>
            </a:r>
            <a:r>
              <a:rPr lang="bg-BG" sz="2400" dirty="0"/>
              <a:t>– типът на данните зависи от данните, които в момента се съхраняват в нея.</a:t>
            </a:r>
          </a:p>
          <a:p>
            <a:pPr algn="just"/>
            <a:r>
              <a:rPr lang="bg-BG" sz="2400" dirty="0"/>
              <a:t> В </a:t>
            </a:r>
            <a:r>
              <a:rPr lang="en-US" sz="2400" dirty="0"/>
              <a:t>JavaScript</a:t>
            </a:r>
            <a:r>
              <a:rPr lang="bg-BG" sz="2400" dirty="0"/>
              <a:t> променливата се обявява с ключовата дума 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var. </a:t>
            </a:r>
            <a:endParaRPr lang="bg-BG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bg-BG" sz="2400" dirty="0"/>
              <a:t>В </a:t>
            </a:r>
            <a:r>
              <a:rPr lang="en-US" sz="2400" dirty="0"/>
              <a:t>JavaScript</a:t>
            </a:r>
            <a:r>
              <a:rPr lang="bg-BG" sz="2400" dirty="0"/>
              <a:t> променливата се обявява с ключовата дума 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en-US" sz="2400" dirty="0"/>
              <a:t>. </a:t>
            </a:r>
            <a:endParaRPr lang="bg-BG" sz="2400" dirty="0"/>
          </a:p>
          <a:p>
            <a:pPr algn="just"/>
            <a:r>
              <a:rPr lang="bg-BG" sz="2400" dirty="0"/>
              <a:t>В </a:t>
            </a:r>
            <a:r>
              <a:rPr lang="en-US" sz="2400" dirty="0"/>
              <a:t>JavaScript</a:t>
            </a:r>
            <a:r>
              <a:rPr lang="bg-BG" sz="2400" dirty="0"/>
              <a:t> променливата се обявява с ключовата дума 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const.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bg-BG" sz="2400" dirty="0"/>
              <a:t>Името на променливата трябва да започва с </a:t>
            </a:r>
            <a:r>
              <a:rPr lang="bg-BG" sz="2400" b="1" dirty="0"/>
              <a:t>буква </a:t>
            </a:r>
            <a:r>
              <a:rPr lang="en-US" sz="2400" b="1" dirty="0"/>
              <a:t>(a-z) </a:t>
            </a:r>
            <a:r>
              <a:rPr lang="bg-BG" sz="2400" b="1" dirty="0"/>
              <a:t>или символ за подчертаване (</a:t>
            </a:r>
            <a:r>
              <a:rPr lang="en-US" sz="2400" b="1" dirty="0"/>
              <a:t>_)</a:t>
            </a:r>
            <a:r>
              <a:rPr lang="bg-BG" sz="2400" dirty="0"/>
              <a:t>. Следващите символи могат да бъдат цифри, букви или $.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3283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A1AD9-09CC-B44F-B47E-4899B2BA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72" y="1806524"/>
            <a:ext cx="5195428" cy="4114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AC6D9-B0C0-F772-DA04-9C2B2EF772C3}"/>
              </a:ext>
            </a:extLst>
          </p:cNvPr>
          <p:cNvSpPr txBox="1"/>
          <p:nvPr/>
        </p:nvSpPr>
        <p:spPr>
          <a:xfrm>
            <a:off x="616944" y="1544914"/>
            <a:ext cx="67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/>
              <a:t>1. Оразмеряване на картинките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F28C6-A837-266C-54B4-FCCF99D3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097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5C6BD-DC6D-BEF2-12E4-201358E6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97227"/>
            <a:ext cx="6017849" cy="547687"/>
          </a:xfrm>
        </p:spPr>
        <p:txBody>
          <a:bodyPr>
            <a:normAutofit fontScale="90000"/>
          </a:bodyPr>
          <a:lstStyle/>
          <a:p>
            <a:r>
              <a:rPr lang="bg-BG" dirty="0"/>
              <a:t>2. Създаване на масив от изображения и функционалността</a:t>
            </a:r>
          </a:p>
        </p:txBody>
      </p:sp>
    </p:spTree>
    <p:extLst>
      <p:ext uri="{BB962C8B-B14F-4D97-AF65-F5344CB8AC3E}">
        <p14:creationId xmlns:p14="http://schemas.microsoft.com/office/powerpoint/2010/main" val="26937948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C6BD-DC6D-BEF2-12E4-201358E6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80" y="469995"/>
            <a:ext cx="11177415" cy="547687"/>
          </a:xfrm>
        </p:spPr>
        <p:txBody>
          <a:bodyPr>
            <a:normAutofit fontScale="90000"/>
          </a:bodyPr>
          <a:lstStyle/>
          <a:p>
            <a:r>
              <a:rPr lang="bg-BG" dirty="0"/>
              <a:t>3. Визуализиране на галерията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08E7A-9B45-5F11-8CC4-F800E9CF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1" y="1271070"/>
            <a:ext cx="12192000" cy="3049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2A1AD9-09CC-B44F-B47E-4899B2BA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516" y="3761426"/>
            <a:ext cx="3918333" cy="31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39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Валидиране на </a:t>
            </a:r>
            <a:r>
              <a:rPr lang="en-US" b="1" dirty="0"/>
              <a:t>e-mail </a:t>
            </a:r>
            <a:r>
              <a:rPr lang="bg-BG" b="1" dirty="0"/>
              <a:t>с </a:t>
            </a:r>
            <a:r>
              <a:rPr lang="en-US" b="1" dirty="0"/>
              <a:t>JavaScript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491991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00049"/>
            <a:ext cx="10287000" cy="504825"/>
          </a:xfrm>
        </p:spPr>
        <p:txBody>
          <a:bodyPr>
            <a:normAutofit fontScale="90000"/>
          </a:bodyPr>
          <a:lstStyle/>
          <a:p>
            <a:pPr algn="ctr"/>
            <a:r>
              <a:rPr lang="bg-BG" b="1" dirty="0"/>
              <a:t>Проверка на имейл в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381125"/>
            <a:ext cx="11114087" cy="535218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bg-BG" sz="2000" dirty="0"/>
              <a:t>Проверката на имейл е една от жизненоважните части на удостоверяването на HTML формуляр. </a:t>
            </a:r>
          </a:p>
          <a:p>
            <a:pPr marL="0" indent="0" algn="just">
              <a:buNone/>
            </a:pPr>
            <a:r>
              <a:rPr lang="bg-BG" sz="2000" dirty="0"/>
              <a:t>Имейлът е подмножество или низ от ASCII знаци, разделен на две части с помощта на символа @. </a:t>
            </a:r>
          </a:p>
          <a:p>
            <a:pPr marL="0" indent="0" algn="just">
              <a:buNone/>
            </a:pPr>
            <a:r>
              <a:rPr lang="bg-BG" sz="2000" dirty="0"/>
              <a:t>Първата му част се състои от лична информация, а втората съдържа името на домейна, в който се регистрира имейл.</a:t>
            </a:r>
          </a:p>
          <a:p>
            <a:pPr marL="0" indent="0" algn="just">
              <a:buNone/>
            </a:pPr>
            <a:r>
              <a:rPr lang="bg-BG" sz="2000" b="1" dirty="0"/>
              <a:t>ASCII символите от първата част:</a:t>
            </a:r>
          </a:p>
          <a:p>
            <a:pPr marL="0" indent="0" algn="just">
              <a:buNone/>
            </a:pPr>
            <a:r>
              <a:rPr lang="bg-BG" sz="2000" i="1" dirty="0"/>
              <a:t>Специални знаци като # * + &amp; ’! % @ ? { ^ } ” </a:t>
            </a:r>
          </a:p>
          <a:p>
            <a:pPr marL="0" indent="0" algn="just">
              <a:buNone/>
            </a:pPr>
            <a:r>
              <a:rPr lang="bg-BG" sz="2000" i="1" dirty="0"/>
              <a:t>Цифрови знаци (0 до 9) </a:t>
            </a:r>
          </a:p>
          <a:p>
            <a:pPr marL="0" indent="0" algn="just">
              <a:buNone/>
            </a:pPr>
            <a:r>
              <a:rPr lang="bg-BG" sz="2000" i="1" dirty="0"/>
              <a:t>Точка, точка и запетая и  т.н., с условие, че не може да бъде последната или първата буква на имейла и не може да се повтаря след друга. </a:t>
            </a:r>
          </a:p>
          <a:p>
            <a:pPr marL="0" indent="0" algn="just">
              <a:buNone/>
            </a:pPr>
            <a:r>
              <a:rPr lang="bg-BG" sz="2000" i="1" dirty="0"/>
              <a:t>Главни букви (A до Z) и малки (a до z) букви</a:t>
            </a:r>
          </a:p>
          <a:p>
            <a:pPr marL="0" indent="0" algn="just">
              <a:buNone/>
            </a:pPr>
            <a:endParaRPr lang="bg-BG" sz="2000" b="1" i="1" dirty="0"/>
          </a:p>
          <a:p>
            <a:pPr marL="0" indent="0" algn="just">
              <a:buNone/>
            </a:pPr>
            <a:r>
              <a:rPr lang="bg-BG" sz="2000" dirty="0"/>
              <a:t>Втората част включва следното: Точки; Цифри; Тирета; Букви</a:t>
            </a:r>
            <a:endParaRPr lang="bg-BG" sz="2000" b="1" i="1" dirty="0"/>
          </a:p>
        </p:txBody>
      </p:sp>
    </p:spTree>
    <p:extLst>
      <p:ext uri="{BB962C8B-B14F-4D97-AF65-F5344CB8AC3E}">
        <p14:creationId xmlns:p14="http://schemas.microsoft.com/office/powerpoint/2010/main" val="27727853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7" y="745114"/>
            <a:ext cx="11998183" cy="4990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335" y="2199408"/>
            <a:ext cx="5980748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908" y="2967469"/>
            <a:ext cx="40576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335" y="4405744"/>
            <a:ext cx="6251784" cy="1072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908" y="5249139"/>
            <a:ext cx="4625725" cy="1552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0255" y="152400"/>
            <a:ext cx="88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/>
              <a:t>Дефиниране на регулярен израз за валидиране на имейл адрес.</a:t>
            </a:r>
          </a:p>
        </p:txBody>
      </p:sp>
    </p:spTree>
    <p:extLst>
      <p:ext uri="{BB962C8B-B14F-4D97-AF65-F5344CB8AC3E}">
        <p14:creationId xmlns:p14="http://schemas.microsoft.com/office/powerpoint/2010/main" val="1187371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235" y="318654"/>
            <a:ext cx="9961419" cy="9651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b="1" dirty="0"/>
              <a:t>Втори пример за валидиране на </a:t>
            </a:r>
            <a:r>
              <a:rPr lang="en-US" b="1" dirty="0"/>
              <a:t>e-mail.</a:t>
            </a:r>
          </a:p>
          <a:p>
            <a:pPr marL="0" indent="0">
              <a:buNone/>
            </a:pPr>
            <a:r>
              <a:rPr lang="bg-BG" b="1" dirty="0"/>
              <a:t>Ако данните въведени в полето не са коректни се изписва съобщение под полето за невалиден мейл, в противен случай – съобщението е „ОК“ 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96155"/>
            <a:ext cx="11786755" cy="5061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71" y="3413682"/>
            <a:ext cx="4221162" cy="1310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1" y="5190692"/>
            <a:ext cx="4610827" cy="166730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569527" y="3796145"/>
            <a:ext cx="928255" cy="48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89418" y="5735783"/>
            <a:ext cx="1066800" cy="38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7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945" y="1295400"/>
            <a:ext cx="8243455" cy="381000"/>
          </a:xfrm>
        </p:spPr>
        <p:txBody>
          <a:bodyPr>
            <a:noAutofit/>
          </a:bodyPr>
          <a:lstStyle/>
          <a:p>
            <a:r>
              <a:rPr lang="bg-BG" sz="2800" b="1" dirty="0"/>
              <a:t>Примери за променливи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2424545"/>
            <a:ext cx="11180618" cy="414251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bg-BG" sz="2000" dirty="0"/>
              <a:t>Има разлика между главни и малки букви.</a:t>
            </a:r>
          </a:p>
          <a:p>
            <a:pPr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X	x	_user		</a:t>
            </a:r>
            <a:r>
              <a:rPr lang="en-US" sz="2000" dirty="0" err="1"/>
              <a:t>userName</a:t>
            </a:r>
            <a:r>
              <a:rPr lang="en-US" sz="2000" dirty="0"/>
              <a:t>		</a:t>
            </a:r>
            <a:r>
              <a:rPr lang="en-US" sz="2000" dirty="0" err="1"/>
              <a:t>UserName</a:t>
            </a:r>
            <a:endParaRPr lang="en-US" sz="2000" dirty="0"/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</a:pPr>
            <a:r>
              <a:rPr lang="bg-BG" sz="2000" dirty="0"/>
              <a:t>Неправилни имена на променливи :</a:t>
            </a:r>
          </a:p>
          <a:p>
            <a:pPr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dirty="0"/>
              <a:t>1</a:t>
            </a:r>
            <a:r>
              <a:rPr lang="en-US" sz="2000" dirty="0"/>
              <a:t>x	public	$p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</a:pPr>
            <a:r>
              <a:rPr lang="bg-BG" sz="2000" dirty="0"/>
              <a:t>Когато обявявате променлива е желателно да укажете и нейната стойност:</a:t>
            </a:r>
          </a:p>
          <a:p>
            <a:pPr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var</a:t>
            </a:r>
            <a:r>
              <a:rPr lang="en-US" sz="2000" dirty="0"/>
              <a:t> my=1;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=[1,3,5];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st</a:t>
            </a:r>
            <a:r>
              <a:rPr lang="en-US" sz="2000" dirty="0"/>
              <a:t>= “Ivan Ivanov”;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  </a:t>
            </a:r>
            <a:r>
              <a:rPr lang="bg-BG" sz="2000" dirty="0"/>
              <a:t>Може да се обявят няколко променливи едновременно, като се разделят със запетая; -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x,y,z</a:t>
            </a:r>
            <a:r>
              <a:rPr lang="en-US" sz="2000" dirty="0"/>
              <a:t>;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</a:pPr>
            <a:r>
              <a:rPr lang="bg-BG" sz="2000" dirty="0"/>
              <a:t>Могат да се извършват аритметични  действия при декларирането на променливата:</a:t>
            </a:r>
            <a:endParaRPr lang="en-US" sz="2000" dirty="0"/>
          </a:p>
          <a:p>
            <a:pPr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000" dirty="0"/>
              <a:t>var x = 5;</a:t>
            </a:r>
            <a:br>
              <a:rPr lang="da-DK" sz="2000" dirty="0"/>
            </a:br>
            <a:r>
              <a:rPr lang="da-DK" sz="2000" dirty="0"/>
              <a:t>var y = 6;</a:t>
            </a:r>
            <a:br>
              <a:rPr lang="da-DK" sz="2000" dirty="0"/>
            </a:br>
            <a:r>
              <a:rPr lang="da-DK" sz="2000" dirty="0"/>
              <a:t>var z = x + y;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440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000" b="1" i="1" dirty="0"/>
              <a:t>Още за променливите....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3" y="2493818"/>
            <a:ext cx="11166763" cy="4017818"/>
          </a:xfrm>
        </p:spPr>
        <p:txBody>
          <a:bodyPr>
            <a:normAutofit/>
          </a:bodyPr>
          <a:lstStyle/>
          <a:p>
            <a:pPr algn="just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Локална</a:t>
            </a:r>
            <a:r>
              <a:rPr lang="bg-BG" sz="2800" dirty="0"/>
              <a:t> е тази променлива, която е обявена във функция. Тя е достъпна само за дадена функция.</a:t>
            </a:r>
          </a:p>
          <a:p>
            <a:pPr algn="just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Глобална</a:t>
            </a:r>
            <a:r>
              <a:rPr lang="bg-BG" sz="2800" dirty="0"/>
              <a:t> променлива се обявява в тялото на сценария и е достъпна за всички функции, обявени в сценария.</a:t>
            </a:r>
          </a:p>
          <a:p>
            <a:pPr algn="just"/>
            <a:r>
              <a:rPr lang="bg-BG" sz="2800" dirty="0"/>
              <a:t>Прието е глобалните променливи да се обявяват в началото на сценария, за да могат всички функции да наследяват техните стойности.</a:t>
            </a:r>
          </a:p>
        </p:txBody>
      </p:sp>
    </p:spTree>
    <p:extLst>
      <p:ext uri="{BB962C8B-B14F-4D97-AF65-F5344CB8AC3E}">
        <p14:creationId xmlns:p14="http://schemas.microsoft.com/office/powerpoint/2010/main" val="67491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58090" y="3089564"/>
            <a:ext cx="4731327" cy="35398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\n </a:t>
            </a:r>
            <a:r>
              <a:rPr lang="bg-BG" dirty="0"/>
              <a:t>– пренос на нов ред</a:t>
            </a:r>
            <a:endParaRPr lang="en-US" dirty="0"/>
          </a:p>
          <a:p>
            <a:pPr algn="just"/>
            <a:r>
              <a:rPr lang="en-US" dirty="0"/>
              <a:t>\r</a:t>
            </a:r>
            <a:r>
              <a:rPr lang="bg-BG" dirty="0"/>
              <a:t> – връща каретка на принтера</a:t>
            </a:r>
            <a:endParaRPr lang="en-US" dirty="0"/>
          </a:p>
          <a:p>
            <a:pPr algn="just"/>
            <a:r>
              <a:rPr lang="en-US" dirty="0"/>
              <a:t>\t</a:t>
            </a:r>
            <a:r>
              <a:rPr lang="bg-BG" dirty="0"/>
              <a:t> - табулация</a:t>
            </a:r>
            <a:endParaRPr lang="en-US" dirty="0"/>
          </a:p>
          <a:p>
            <a:pPr algn="just"/>
            <a:r>
              <a:rPr lang="en-US" dirty="0"/>
              <a:t>\f</a:t>
            </a:r>
            <a:r>
              <a:rPr lang="bg-BG" dirty="0"/>
              <a:t> – пренос на нова страница</a:t>
            </a:r>
            <a:endParaRPr lang="en-US" dirty="0"/>
          </a:p>
          <a:p>
            <a:pPr algn="just"/>
            <a:r>
              <a:rPr lang="en-US" dirty="0"/>
              <a:t>\’</a:t>
            </a:r>
            <a:r>
              <a:rPr lang="bg-BG" dirty="0"/>
              <a:t> - апостроф</a:t>
            </a:r>
            <a:endParaRPr lang="en-US" dirty="0"/>
          </a:p>
          <a:p>
            <a:pPr algn="just"/>
            <a:r>
              <a:rPr lang="en-US" dirty="0"/>
              <a:t>\”</a:t>
            </a:r>
            <a:r>
              <a:rPr lang="bg-BG" dirty="0"/>
              <a:t> – двойна кавичка</a:t>
            </a:r>
            <a:endParaRPr lang="en-US" dirty="0"/>
          </a:p>
          <a:p>
            <a:pPr algn="just"/>
            <a:r>
              <a:rPr lang="en-US" dirty="0"/>
              <a:t>\\</a:t>
            </a:r>
            <a:r>
              <a:rPr lang="bg-BG" dirty="0"/>
              <a:t> - обратно наклонена черта</a:t>
            </a:r>
          </a:p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92982" y="3089564"/>
            <a:ext cx="5472545" cy="3768436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bg-BG" sz="2000" dirty="0"/>
              <a:t>Тези думи не трябва да се използват за имена на променливи, функции и обекти.</a:t>
            </a:r>
            <a:r>
              <a:rPr lang="en-US" sz="2000" dirty="0"/>
              <a:t> </a:t>
            </a:r>
            <a:r>
              <a:rPr lang="bg-BG" sz="2000" dirty="0"/>
              <a:t>Някои от тях са:</a:t>
            </a:r>
          </a:p>
          <a:p>
            <a:pPr indent="0" algn="just">
              <a:buNone/>
            </a:pPr>
            <a:r>
              <a:rPr lang="en-US" sz="2000" b="1" dirty="0"/>
              <a:t>for, </a:t>
            </a:r>
            <a:r>
              <a:rPr lang="en-US" sz="2000" b="1" dirty="0" err="1"/>
              <a:t>var</a:t>
            </a:r>
            <a:r>
              <a:rPr lang="en-US" sz="2000" b="1" dirty="0"/>
              <a:t>, if, null, new, </a:t>
            </a:r>
            <a:r>
              <a:rPr lang="en-US" sz="2000" b="1" dirty="0" err="1"/>
              <a:t>eval</a:t>
            </a:r>
            <a:r>
              <a:rPr lang="en-US" sz="2000" b="1" dirty="0"/>
              <a:t>, float, </a:t>
            </a:r>
            <a:r>
              <a:rPr lang="en-US" sz="2000" b="1" dirty="0" err="1"/>
              <a:t>typeof</a:t>
            </a:r>
            <a:r>
              <a:rPr lang="en-US" sz="2000" b="1" dirty="0"/>
              <a:t>, continue, static </a:t>
            </a:r>
            <a:r>
              <a:rPr lang="bg-BG" sz="2000" b="1" dirty="0"/>
              <a:t> и т.н.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58091" y="2124456"/>
            <a:ext cx="3652261" cy="832339"/>
          </a:xfrm>
        </p:spPr>
        <p:txBody>
          <a:bodyPr>
            <a:normAutofit/>
          </a:bodyPr>
          <a:lstStyle/>
          <a:p>
            <a:r>
              <a:rPr lang="bg-BG" sz="2000" dirty="0"/>
              <a:t>Специални символи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934200" y="2202297"/>
            <a:ext cx="3127375" cy="754498"/>
          </a:xfrm>
        </p:spPr>
        <p:txBody>
          <a:bodyPr>
            <a:normAutofit/>
          </a:bodyPr>
          <a:lstStyle/>
          <a:p>
            <a:r>
              <a:rPr lang="bg-BG" sz="2000" dirty="0"/>
              <a:t>Запазени думи</a:t>
            </a:r>
          </a:p>
        </p:txBody>
      </p:sp>
    </p:spTree>
    <p:extLst>
      <p:ext uri="{BB962C8B-B14F-4D97-AF65-F5344CB8AC3E}">
        <p14:creationId xmlns:p14="http://schemas.microsoft.com/office/powerpoint/2010/main" val="389598945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3979</Words>
  <Application>Microsoft Office PowerPoint</Application>
  <PresentationFormat>Widescreen</PresentationFormat>
  <Paragraphs>330</Paragraphs>
  <Slides>65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Trade Gothic Next Cond</vt:lpstr>
      <vt:lpstr>Trade Gothic Next Light</vt:lpstr>
      <vt:lpstr>Wingdings</vt:lpstr>
      <vt:lpstr>AfterglowVTI</vt:lpstr>
      <vt:lpstr>Javascript  basic information</vt:lpstr>
      <vt:lpstr> JavaScript и свързването му с HTML страница</vt:lpstr>
      <vt:lpstr>Атрибути на тага &lt;script&gt;…. &lt;/script&gt;</vt:lpstr>
      <vt:lpstr>JavaScript Синтаксис и семантика коментрари </vt:lpstr>
      <vt:lpstr>Типове данни</vt:lpstr>
      <vt:lpstr>Променливи</vt:lpstr>
      <vt:lpstr>Примери за променливи</vt:lpstr>
      <vt:lpstr>Още за променливите....</vt:lpstr>
      <vt:lpstr>PowerPoint Presentation</vt:lpstr>
      <vt:lpstr> Изходен Код</vt:lpstr>
      <vt:lpstr>Работа с масиви</vt:lpstr>
      <vt:lpstr>PowerPoint Presentation</vt:lpstr>
      <vt:lpstr>Диалогови прозорци в Javascript</vt:lpstr>
      <vt:lpstr>DOM методи за намиране на елемент</vt:lpstr>
      <vt:lpstr>Модифициране на DOM елементи</vt:lpstr>
      <vt:lpstr>Примери за използване на методи за намиране на елемент и модифициране на елементи</vt:lpstr>
      <vt:lpstr>PowerPoint Presentation</vt:lpstr>
      <vt:lpstr>Създаден е елемент “P” с id=id1 и бутон със събитие “onclick”. след което е създадена функция, която заменя стойността на елемента “p” с нова стойност</vt:lpstr>
      <vt:lpstr>Показване стойността на елемент </vt:lpstr>
      <vt:lpstr>PowerPoint Presentation</vt:lpstr>
      <vt:lpstr>DOM методи за създаване и премахване на елементи</vt:lpstr>
      <vt:lpstr>Пример за създаване на html елемент и задаване на неговата стойност</vt:lpstr>
      <vt:lpstr>Дованяне на елементи към списък</vt:lpstr>
      <vt:lpstr>Пример за премахване на последен елемент от списък с елементи</vt:lpstr>
      <vt:lpstr>Пример за клониране на елементи</vt:lpstr>
      <vt:lpstr>Работа с атрибути</vt:lpstr>
      <vt:lpstr>Промяна състоянието на елемент</vt:lpstr>
      <vt:lpstr>Отпечатване в конзолата стойност на атрибут на таг</vt:lpstr>
      <vt:lpstr>PowerPoint Presentation</vt:lpstr>
      <vt:lpstr>Изрази на стрелкови функции</vt:lpstr>
      <vt:lpstr>Основни събития в JavaScript</vt:lpstr>
      <vt:lpstr>Други събития и събития върху HTML формуляри</vt:lpstr>
      <vt:lpstr>Манипулатори на събития  (Event Handlers)</vt:lpstr>
      <vt:lpstr>Вградени манипулатори на събития</vt:lpstr>
      <vt:lpstr>addEventListener()</vt:lpstr>
      <vt:lpstr> Служебна дума this</vt:lpstr>
      <vt:lpstr>Задачки:</vt:lpstr>
      <vt:lpstr>Задачи свързани със събития</vt:lpstr>
      <vt:lpstr>Задачи JAVASCRIPT промяна стиловото оформление </vt:lpstr>
      <vt:lpstr>Пример за създаване на обект</vt:lpstr>
      <vt:lpstr> пример за създаване на обект с ключовата дума new</vt:lpstr>
      <vt:lpstr>Отпечатване стойностите на обекти</vt:lpstr>
      <vt:lpstr>Интервалите и прекъсванията на редовете не са важни.  Дефиницията на обект може да обхваща няколко реда:</vt:lpstr>
      <vt:lpstr>Object.create()</vt:lpstr>
      <vt:lpstr>Обект window</vt:lpstr>
      <vt:lpstr>За какво се използва BOM?</vt:lpstr>
      <vt:lpstr>глобални променливи</vt:lpstr>
      <vt:lpstr>Обект navigator</vt:lpstr>
      <vt:lpstr>HTML Forms и JavaScript примери</vt:lpstr>
      <vt:lpstr>При фокус формата се активира, при премахване на фокуса остава бледа рамката на формата  Можем да контролираме фокуса на JavaScript с методите focus и blur. Първия премества фокуса към DOM елемент  с извикването му, а втория премахва фокуса.</vt:lpstr>
      <vt:lpstr>Забраняване натискането на бутон. Всички полета на формите могат да бъдат деактивирани чрез disabled атрибута,  който съществува, като свойство на елементите в DOM обекта. Деактивираните полета не могат да бъдат фокусирани или променяни и  за разлика от активните области, те обикновено изглеждат сиви и бледи.</vt:lpstr>
      <vt:lpstr>Следващият пример показва текстово поле и брояч показващ текущата дължина на въведения текст.</vt:lpstr>
      <vt:lpstr>Бутон с type атрибут submit, когато е натиснат предизвиква формата да бъде изпратена.  Натискането на Enter, когато полето на формуляра е фокусирано има същия ефект. Изпращането на формуляр обикновено означава, че браузърът навигира към страницата,  посочена от action атрибута на формата или с помоща на GET или POST искане. Но преди това да се случи, "submit" събитието е изпратено. Това събитие може да се обработва от JavaScript и манипулатора може да предотврати поведението по подразбиране, като извикаме preventDefault  върху обекта на събитието.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Създаване на галерия от изображения</vt:lpstr>
      <vt:lpstr>2. Създаване на масив от изображения и функционалността</vt:lpstr>
      <vt:lpstr>3. Визуализиране на галерията</vt:lpstr>
      <vt:lpstr>Валидиране на e-mail с JavaScript</vt:lpstr>
      <vt:lpstr>Проверка на имейл в JavaScript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Димитрина Л. Делийска</dc:creator>
  <cp:lastModifiedBy>Димитрина Л. Делийска</cp:lastModifiedBy>
  <cp:revision>19</cp:revision>
  <dcterms:created xsi:type="dcterms:W3CDTF">2023-09-21T15:49:43Z</dcterms:created>
  <dcterms:modified xsi:type="dcterms:W3CDTF">2023-09-22T04:07:21Z</dcterms:modified>
</cp:coreProperties>
</file>