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1\HOMEST\2022\ITA\58803Hanzlik\SWA\Projekt%20Rodina\Rodi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S1\HOMEST\2022\ITA\58803Hanzlik\SWA\Projekt%20Rodina\Rodi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VÝDAJE</a:t>
            </a:r>
          </a:p>
        </c:rich>
      </c:tx>
      <c:layout>
        <c:manualLayout>
          <c:xMode val="edge"/>
          <c:yMode val="edge"/>
          <c:x val="0.4279158233227458"/>
          <c:y val="2.8033285663871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List1!$D$5:$D$20</c:f>
              <c:strCache>
                <c:ptCount val="16"/>
                <c:pt idx="0">
                  <c:v>NÁJEM</c:v>
                </c:pt>
                <c:pt idx="1">
                  <c:v>EBERGIE, VODA</c:v>
                </c:pt>
                <c:pt idx="2">
                  <c:v>JÍDLO</c:v>
                </c:pt>
                <c:pt idx="3">
                  <c:v>KOMUNIKACE</c:v>
                </c:pt>
                <c:pt idx="4">
                  <c:v>DROGERIE, KOSMETIKA, LÉKY</c:v>
                </c:pt>
                <c:pt idx="5">
                  <c:v>OBLEČENÍ, OBUV, TEXTIL</c:v>
                </c:pt>
                <c:pt idx="6">
                  <c:v>VYBAVENÍ A ÚDRŽBA DOMÁCNOSTI</c:v>
                </c:pt>
                <c:pt idx="7">
                  <c:v>PRAVIDELNÉ KROUŽKY A ZÁLIBY</c:v>
                </c:pt>
                <c:pt idx="8">
                  <c:v>CESTOVNÉ</c:v>
                </c:pt>
                <c:pt idx="9">
                  <c:v>PROVOZ AUTA</c:v>
                </c:pt>
                <c:pt idx="10">
                  <c:v>VÝLETY, ZÁBAVA, DÁRKY</c:v>
                </c:pt>
                <c:pt idx="11">
                  <c:v>DONÁCÍ ZVÍŘATA</c:v>
                </c:pt>
                <c:pt idx="12">
                  <c:v>VZDĚLÁVÁNÍ</c:v>
                </c:pt>
                <c:pt idx="13">
                  <c:v>SPLÁTKA KREDITKA</c:v>
                </c:pt>
                <c:pt idx="14">
                  <c:v>SPLÁTKA HYPOTÉKA</c:v>
                </c:pt>
                <c:pt idx="15">
                  <c:v>POJIŠTĚNÍ</c:v>
                </c:pt>
              </c:strCache>
            </c:strRef>
          </c:cat>
          <c:val>
            <c:numRef>
              <c:f>List1!$E$5:$E$20</c:f>
              <c:numCache>
                <c:formatCode>#,##0</c:formatCode>
                <c:ptCount val="16"/>
                <c:pt idx="0" formatCode="General">
                  <c:v>0</c:v>
                </c:pt>
                <c:pt idx="1">
                  <c:v>6600</c:v>
                </c:pt>
                <c:pt idx="2">
                  <c:v>12300</c:v>
                </c:pt>
                <c:pt idx="3">
                  <c:v>1800</c:v>
                </c:pt>
                <c:pt idx="4">
                  <c:v>1100</c:v>
                </c:pt>
                <c:pt idx="5">
                  <c:v>1950</c:v>
                </c:pt>
                <c:pt idx="6">
                  <c:v>1600</c:v>
                </c:pt>
                <c:pt idx="7">
                  <c:v>2450</c:v>
                </c:pt>
                <c:pt idx="8">
                  <c:v>4700</c:v>
                </c:pt>
                <c:pt idx="9">
                  <c:v>1300</c:v>
                </c:pt>
                <c:pt idx="10">
                  <c:v>2200</c:v>
                </c:pt>
                <c:pt idx="11">
                  <c:v>2550</c:v>
                </c:pt>
                <c:pt idx="12">
                  <c:v>2600</c:v>
                </c:pt>
                <c:pt idx="13">
                  <c:v>1233</c:v>
                </c:pt>
                <c:pt idx="14" formatCode="General">
                  <c:v>0</c:v>
                </c:pt>
                <c:pt idx="15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C-4B30-AAC0-2C026994D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382016"/>
        <c:axId val="135128240"/>
      </c:lineChart>
      <c:catAx>
        <c:axId val="42838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128240"/>
        <c:crosses val="autoZero"/>
        <c:auto val="1"/>
        <c:lblAlgn val="ctr"/>
        <c:lblOffset val="100"/>
        <c:noMultiLvlLbl val="0"/>
      </c:catAx>
      <c:valAx>
        <c:axId val="1351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2838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4078937007874018"/>
          <c:y val="0.14393518518518519"/>
          <c:w val="0.85921062992125985"/>
          <c:h val="0.72088764946048411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List1!$D$22:$D$24</c:f>
              <c:strCache>
                <c:ptCount val="3"/>
                <c:pt idx="0">
                  <c:v>CELKOVÉ PŘÍJMY</c:v>
                </c:pt>
                <c:pt idx="1">
                  <c:v>CEKOVÉ VÝDAJE</c:v>
                </c:pt>
                <c:pt idx="2">
                  <c:v>BILANCE</c:v>
                </c:pt>
              </c:strCache>
            </c:strRef>
          </c:cat>
          <c:val>
            <c:numRef>
              <c:f>List1!$E$22:$E$24</c:f>
              <c:numCache>
                <c:formatCode>General</c:formatCode>
                <c:ptCount val="3"/>
                <c:pt idx="0" formatCode="#,##0">
                  <c:v>46500</c:v>
                </c:pt>
                <c:pt idx="1">
                  <c:v>42383</c:v>
                </c:pt>
                <c:pt idx="2" formatCode="#,##0">
                  <c:v>4117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17-46D3-B6AF-EDE243CC1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055600"/>
        <c:axId val="437444848"/>
      </c:lineChart>
      <c:catAx>
        <c:axId val="44105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444848"/>
        <c:crosses val="autoZero"/>
        <c:auto val="1"/>
        <c:lblAlgn val="ctr"/>
        <c:lblOffset val="100"/>
        <c:noMultiLvlLbl val="0"/>
      </c:catAx>
      <c:valAx>
        <c:axId val="43744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4105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7DD4A2-7740-7636-3774-1764D165E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E79B80-C79C-BC09-94D9-3335A70B7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F1C28F-D62F-0EEF-4902-89AAE07B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B1FC22-7178-635C-3BBE-CC86418C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5ACD80-DDE2-04EA-7082-028F07D3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52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9C859-01A3-8336-6641-E9225278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F3CB77C-9632-4D9D-BEA3-149CF7BD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BD9AC9-6D46-2F19-7460-8290B4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A54C73-A19F-1FB7-46AF-B766E44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E3868A-7260-93B6-0893-8E56E63C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317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8223F13-486C-257C-F8D7-12DFC898D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DF35D6-DDF2-3E97-5021-3564CDB7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9B5810-AEE1-61E9-6BCD-7AEEBB5B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E2DC75-E97B-2627-F6EC-9FBEDD28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A7C373-1F50-B64D-9D43-A4EB1445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7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402FA0-FCB8-99AC-618C-6E5FFA06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3ABB22-467F-C5E6-5394-840E98FC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0A5048-84F9-7751-B328-E1274F76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54D412-8BB4-2D6B-FB46-7BA64A78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F2A472-B8B2-EA68-476D-9C93FA2F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6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282BC-20B8-89A8-C00D-B26F2463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F19C5D-EB53-1537-83AA-386358FB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AE2217-3288-5E65-4578-5EE86C30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CB20B5-9C9C-B0B5-D754-CCC67504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4C80E3-3308-0D77-5CF0-0199EE8E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9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DCC226-CD53-65FC-ADED-B32DFDD0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A9E83C-30A2-7DC0-928A-7DA9402CF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76C1E1-4B35-B4EC-2C54-74F02710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6DCAE2-FE8F-2093-3A55-347C806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1F142AE-23DC-2A3F-C3A1-11F87057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CA55EFE-86DF-ABA6-027F-5A3C187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43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A42F76-D5C6-BD7D-F69D-339A1F1F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274D367-BC90-17B3-BB3D-33A72E15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0EB767-0BB0-8C2C-2AF3-E4A3E653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86A6B7B-88E8-7948-B7D1-0A5AE922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41FAF91-F0B2-B85E-AAB9-DFE40E99B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DDD41A2-3EDE-3217-3D29-17F2792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8017235-D3F7-B463-30F5-E9ADA204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7E016C4-EF17-61F2-0250-5F539F3B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17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F88AF-6232-BB54-632C-2535121D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AD7582F-ADCD-DE8F-3213-E78FF153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53CB0CD-BB52-DA6A-4567-D1CC9B1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607A9E-DBDC-34B3-80F7-2A88EFA1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6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8EB97E9-1BAD-ACFF-28C0-C73D2F76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F211F52-3589-8E2E-0E04-DB840CD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5A7F67-E520-21F0-C6D9-650BE9FD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374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10174-D364-68A0-ACE4-BB5C7419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C075EB-A805-9A7F-F440-948F0702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4875E9-24EB-BB81-3861-9B59D07B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FC0140-CC70-644D-390D-656DB04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708427A-9F47-6C91-C9BD-A048B07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2924787-C57A-9B73-9450-FC80B7F4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1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B87F4E-8B07-0958-D86C-4D0D0741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784347E-0430-F50A-A491-5FEF610DD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EFC1C9F-7765-9BB1-4B47-7F0CC81A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D5051F-F434-BDF7-8E2A-E3EFF2E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1FE3690-A77A-7BE8-7554-875FC26A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C6E1E8-81EE-C4F4-4D58-D5CE5A73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56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0B42FC7-0361-F34F-8F8E-EDE68E0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EB0179-7CF0-39D6-10DD-5038FF1A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D62EC-26E9-4AD8-66D0-42028A31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1646-CE9D-416E-97FA-EF51EC61B45F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7BEB7E-47F9-8CFF-BCAE-623C128C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ED2255-EF3D-4EB5-79AF-60AE3F37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458A-5E66-4B57-9E83-6816E0BBEDE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32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C1CC2-D0AE-B74A-DEDD-B7E11A652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HUGOVA RODINA</a:t>
            </a:r>
          </a:p>
        </p:txBody>
      </p:sp>
    </p:spTree>
    <p:extLst>
      <p:ext uri="{BB962C8B-B14F-4D97-AF65-F5344CB8AC3E}">
        <p14:creationId xmlns:p14="http://schemas.microsoft.com/office/powerpoint/2010/main" val="223015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8E95D8-B5DD-0020-6B97-1815B03B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008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ÚSPORY A INVESTICE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F555FA3-C8CF-7FFE-F3A0-0FE1C9B09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90"/>
              </p:ext>
            </p:extLst>
          </p:nvPr>
        </p:nvGraphicFramePr>
        <p:xfrm>
          <a:off x="3183380" y="1714500"/>
          <a:ext cx="582523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0264">
                  <a:extLst>
                    <a:ext uri="{9D8B030D-6E8A-4147-A177-3AD203B41FA5}">
                      <a16:colId xmlns:a16="http://schemas.microsoft.com/office/drawing/2014/main" val="4046077454"/>
                    </a:ext>
                  </a:extLst>
                </a:gridCol>
                <a:gridCol w="2784975">
                  <a:extLst>
                    <a:ext uri="{9D8B030D-6E8A-4147-A177-3AD203B41FA5}">
                      <a16:colId xmlns:a16="http://schemas.microsoft.com/office/drawing/2014/main" val="2914940231"/>
                    </a:ext>
                  </a:extLst>
                </a:gridCol>
              </a:tblGrid>
              <a:tr h="3655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ÚSPORY A INVESTICE</a:t>
                      </a:r>
                      <a:endParaRPr lang="cs-CZ" sz="2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RODINA HUGA (Kč)</a:t>
                      </a:r>
                      <a:endParaRPr lang="cs-CZ" sz="2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744617292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ČLENŮ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3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86506417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ÚSPORY</a:t>
                      </a:r>
                      <a:endParaRPr lang="cs-CZ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75 000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1250200602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MAJETEK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2 845 000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2622665028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DLUHY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20 000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3872485984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BYDLENÍ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5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232174316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PŘÍJMY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46 500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3756638348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VÝDAJE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42 383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2968223422"/>
                  </a:ext>
                </a:extLst>
              </a:tr>
              <a:tr h="382934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HUGO PŘÍJEM</a:t>
                      </a:r>
                      <a:endParaRPr lang="cs-CZ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700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406" marR="17406" marT="17406" marB="0" anchor="b"/>
                </a:tc>
                <a:extLst>
                  <a:ext uri="{0D108BD9-81ED-4DB2-BD59-A6C34878D82A}">
                    <a16:rowId xmlns:a16="http://schemas.microsoft.com/office/drawing/2014/main" val="335029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0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B2F5E-176B-BF4A-1CF5-8FFBA717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VÝDAJE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807628A1-847C-B1CC-21F1-C2B053535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60201"/>
              </p:ext>
            </p:extLst>
          </p:nvPr>
        </p:nvGraphicFramePr>
        <p:xfrm>
          <a:off x="4225163" y="1489520"/>
          <a:ext cx="3741674" cy="4879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9265">
                  <a:extLst>
                    <a:ext uri="{9D8B030D-6E8A-4147-A177-3AD203B41FA5}">
                      <a16:colId xmlns:a16="http://schemas.microsoft.com/office/drawing/2014/main" val="2230937262"/>
                    </a:ext>
                  </a:extLst>
                </a:gridCol>
                <a:gridCol w="1242409">
                  <a:extLst>
                    <a:ext uri="{9D8B030D-6E8A-4147-A177-3AD203B41FA5}">
                      <a16:colId xmlns:a16="http://schemas.microsoft.com/office/drawing/2014/main" val="383107705"/>
                    </a:ext>
                  </a:extLst>
                </a:gridCol>
              </a:tblGrid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 dirty="0">
                          <a:effectLst/>
                        </a:rPr>
                        <a:t>NÁJEM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139353821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EBERGIE, VODA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6 600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74195340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JÍDLO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12 300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211736977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KOMUNIKACE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1 800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18034093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DROGERIE, KOSMETIKA, LÉKY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1 100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050851917"/>
                  </a:ext>
                </a:extLst>
              </a:tr>
              <a:tr h="31786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OBLEČENÍ, OBUV, TEXTIL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 dirty="0">
                          <a:effectLst/>
                        </a:rPr>
                        <a:t>1 950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400762466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VYBAVENÍ A ÚDRŽBA DOMÁCNOSTI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1 600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1941027689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PRAVIDELNÉ KROUŽKY A ZÁLIBY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2 450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2300291770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 dirty="0">
                          <a:effectLst/>
                        </a:rPr>
                        <a:t>CESTOVNÉ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4 700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39259390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PROVOZ AUTA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1 300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4250077518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VÝLETY, ZÁBAVA, DÁRKY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 dirty="0">
                          <a:effectLst/>
                        </a:rPr>
                        <a:t>2 200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27473662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DONÁCÍ ZVÍŘATA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2 550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1325076535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VZDĚLÁVÁNÍ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2 600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29048081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SPLÁTKA KREDITKA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1 233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911733081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SPLÁTKA HYPOTÉKA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11469952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POJIŠTĚNÍ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0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3757053603"/>
                  </a:ext>
                </a:extLst>
              </a:tr>
              <a:tr h="238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u="none" strike="noStrike">
                          <a:effectLst/>
                        </a:rPr>
                        <a:t> 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u="none" strike="noStrike">
                          <a:effectLst/>
                        </a:rPr>
                        <a:t> </a:t>
                      </a:r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279698707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CELKOVÉ PŘÍJMY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46 500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2400393305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CEKOVÉ VÝDAJE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>
                          <a:effectLst/>
                        </a:rPr>
                        <a:t>42383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4193159508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u="none" strike="noStrike">
                          <a:effectLst/>
                        </a:rPr>
                        <a:t>BILANCE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4 117</a:t>
                      </a:r>
                      <a:endParaRPr lang="cs-CZ" sz="14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35" marR="10835" marT="10835" marB="0" anchor="b"/>
                </a:tc>
                <a:extLst>
                  <a:ext uri="{0D108BD9-81ED-4DB2-BD59-A6C34878D82A}">
                    <a16:rowId xmlns:a16="http://schemas.microsoft.com/office/drawing/2014/main" val="286815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0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1737C-3A2F-671F-A2A6-9045B50B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SOUHRN</a:t>
            </a:r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621E4E02-8226-95C4-C7DC-12EA095C0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737000"/>
              </p:ext>
            </p:extLst>
          </p:nvPr>
        </p:nvGraphicFramePr>
        <p:xfrm>
          <a:off x="725688" y="2086887"/>
          <a:ext cx="6040438" cy="362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8711341C-9D09-BF05-513A-2910EBA9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553772"/>
              </p:ext>
            </p:extLst>
          </p:nvPr>
        </p:nvGraphicFramePr>
        <p:xfrm>
          <a:off x="6894312" y="2305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8381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</Words>
  <Application>Microsoft Office PowerPoint</Application>
  <PresentationFormat>Širokoúhlá obrazovka</PresentationFormat>
  <Paragraphs>64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Aptos Narrow</vt:lpstr>
      <vt:lpstr>Arial</vt:lpstr>
      <vt:lpstr>Calibri</vt:lpstr>
      <vt:lpstr>Calibri Light</vt:lpstr>
      <vt:lpstr>Motiv Office</vt:lpstr>
      <vt:lpstr>HUGOVA RODINA</vt:lpstr>
      <vt:lpstr>ÚSPORY A INVESTICE</vt:lpstr>
      <vt:lpstr>VÝDAJE </vt:lpstr>
      <vt:lpstr>SOUHRN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HUGOVA RODINA</dc:title>
  <dc:creator>Samuel Hanzlík</dc:creator>
  <cp:lastModifiedBy>Samuel Hanzlík</cp:lastModifiedBy>
  <cp:revision>2</cp:revision>
  <dcterms:created xsi:type="dcterms:W3CDTF">2024-01-12T10:57:33Z</dcterms:created>
  <dcterms:modified xsi:type="dcterms:W3CDTF">2024-01-15T06:24:50Z</dcterms:modified>
</cp:coreProperties>
</file>