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Source Sans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SourceSansPro-regular.fntdata"/><Relationship Id="rId21" Type="http://schemas.openxmlformats.org/officeDocument/2006/relationships/slide" Target="slides/slide16.xml"/><Relationship Id="rId24" Type="http://schemas.openxmlformats.org/officeDocument/2006/relationships/font" Target="fonts/SourceSansPro-italic.fntdata"/><Relationship Id="rId23" Type="http://schemas.openxmlformats.org/officeDocument/2006/relationships/font" Target="fonts/SourceSansPro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lt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1436345" y="1341340"/>
            <a:ext cx="6270921" cy="157366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ctr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5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2009929" y="2967209"/>
            <a:ext cx="5123754" cy="81467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17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ctr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ctr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ctr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ctr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ctr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ctr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ctr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ctr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564643" y="4840039"/>
            <a:ext cx="1205958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1938040" y="4840039"/>
            <a:ext cx="5267532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7373012" y="4840039"/>
            <a:ext cx="119721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grpSp>
        <p:nvGrpSpPr>
          <p:cNvPr id="63" name="Shape 63"/>
          <p:cNvGrpSpPr/>
          <p:nvPr/>
        </p:nvGrpSpPr>
        <p:grpSpPr>
          <a:xfrm>
            <a:off x="564643" y="558351"/>
            <a:ext cx="8005587" cy="4012253"/>
            <a:chOff x="752858" y="744468"/>
            <a:chExt cx="10674116" cy="5349670"/>
          </a:xfrm>
        </p:grpSpPr>
        <p:sp>
          <p:nvSpPr>
            <p:cNvPr id="64" name="Shape 64"/>
            <p:cNvSpPr/>
            <p:nvPr/>
          </p:nvSpPr>
          <p:spPr>
            <a:xfrm>
              <a:off x="8151961" y="1685651"/>
              <a:ext cx="3275012" cy="4408488"/>
            </a:xfrm>
            <a:custGeom>
              <a:pathLst>
                <a:path extrusionOk="0" h="120000" w="120000">
                  <a:moveTo>
                    <a:pt x="10513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109512"/>
                  </a:lnTo>
                  <a:lnTo>
                    <a:pt x="105132" y="109524"/>
                  </a:lnTo>
                  <a:lnTo>
                    <a:pt x="1051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 rot="10800000">
              <a:off x="752858" y="744468"/>
              <a:ext cx="3275668" cy="4408488"/>
            </a:xfrm>
            <a:custGeom>
              <a:pathLst>
                <a:path extrusionOk="0" h="120000" w="120000">
                  <a:moveTo>
                    <a:pt x="105134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23" y="120000"/>
                  </a:lnTo>
                  <a:cubicBezTo>
                    <a:pt x="-23" y="116376"/>
                    <a:pt x="47" y="113124"/>
                    <a:pt x="0" y="109500"/>
                  </a:cubicBezTo>
                  <a:lnTo>
                    <a:pt x="105134" y="109536"/>
                  </a:lnTo>
                  <a:lnTo>
                    <a:pt x="105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028700" y="514350"/>
            <a:ext cx="7200900" cy="111442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028700" y="1714500"/>
            <a:ext cx="7200900" cy="268604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92100" marR="0" rtl="0" algn="l">
              <a:lnSpc>
                <a:spcPct val="94000"/>
              </a:lnSpc>
              <a:spcBef>
                <a:spcPts val="8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03200" lvl="1" marL="685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03200" lvl="2" marL="10287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03200" lvl="3" marL="13716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15900" lvl="4" marL="17145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15900" lvl="5" marL="20574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24003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27432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30861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1042987" y="4840039"/>
            <a:ext cx="90342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2170173" y="4840039"/>
            <a:ext cx="4710622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7104551" y="4840039"/>
            <a:ext cx="119721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573768" y="976019"/>
            <a:ext cx="7209728" cy="2139552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lnSpc>
                <a:spcPct val="89000"/>
              </a:lnSpc>
              <a:spcBef>
                <a:spcPts val="0"/>
              </a:spcBef>
              <a:buClr>
                <a:schemeClr val="lt2"/>
              </a:buClr>
              <a:buFont typeface="Source Sans Pro"/>
              <a:buNone/>
              <a:defRPr b="0" i="0" sz="5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573768" y="3162246"/>
            <a:ext cx="7209728" cy="8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b="0" i="1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b="0" i="1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b="0" i="1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b="0" i="1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554181" y="4840039"/>
            <a:ext cx="1216806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1938233" y="4840039"/>
            <a:ext cx="5267532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7373012" y="4840039"/>
            <a:ext cx="119721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78" name="Shape 78"/>
          <p:cNvSpPr/>
          <p:nvPr/>
        </p:nvSpPr>
        <p:spPr>
          <a:xfrm>
            <a:off x="6113971" y="1264238"/>
            <a:ext cx="2456259" cy="3306366"/>
          </a:xfrm>
          <a:custGeom>
            <a:pathLst>
              <a:path extrusionOk="0" h="120000" w="120000">
                <a:moveTo>
                  <a:pt x="105134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109629"/>
                </a:lnTo>
                <a:lnTo>
                  <a:pt x="105134" y="109629"/>
                </a:lnTo>
                <a:lnTo>
                  <a:pt x="1051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028700" y="514350"/>
            <a:ext cx="7200900" cy="111442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028700" y="1714499"/>
            <a:ext cx="3335839" cy="26860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92100" marR="0" rtl="0" algn="l">
              <a:lnSpc>
                <a:spcPct val="94000"/>
              </a:lnSpc>
              <a:spcBef>
                <a:spcPts val="8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03200" lvl="1" marL="685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03200" lvl="2" marL="10287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03200" lvl="3" marL="13716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15900" lvl="4" marL="17145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15900" lvl="5" marL="20574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24003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27432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30861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894052" y="1714499"/>
            <a:ext cx="3335839" cy="26860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92100" marR="0" rtl="0" algn="l">
              <a:lnSpc>
                <a:spcPct val="94000"/>
              </a:lnSpc>
              <a:spcBef>
                <a:spcPts val="8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03200" lvl="1" marL="685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03200" lvl="2" marL="10287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03200" lvl="3" marL="13716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15900" lvl="4" marL="17145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15900" lvl="5" marL="20574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24003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27432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30861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1042987" y="4840039"/>
            <a:ext cx="90342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2170173" y="4840039"/>
            <a:ext cx="4710622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7104551" y="4840039"/>
            <a:ext cx="119721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1028700" y="514350"/>
            <a:ext cx="7200900" cy="111442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1028700" y="1755648"/>
            <a:ext cx="3332988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1028700" y="2478905"/>
            <a:ext cx="3332988" cy="192164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92100" marR="0" rtl="0" algn="l">
              <a:lnSpc>
                <a:spcPct val="94000"/>
              </a:lnSpc>
              <a:spcBef>
                <a:spcPts val="8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03200" lvl="1" marL="685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03200" lvl="2" marL="10287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03200" lvl="3" marL="13716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15900" lvl="4" marL="17145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15900" lvl="5" marL="20574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24003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27432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30861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3" type="body"/>
          </p:nvPr>
        </p:nvSpPr>
        <p:spPr>
          <a:xfrm>
            <a:off x="4893760" y="1755648"/>
            <a:ext cx="3332988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4" type="body"/>
          </p:nvPr>
        </p:nvSpPr>
        <p:spPr>
          <a:xfrm>
            <a:off x="4893760" y="2478905"/>
            <a:ext cx="3332988" cy="192164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92100" marR="0" rtl="0" algn="l">
              <a:lnSpc>
                <a:spcPct val="94000"/>
              </a:lnSpc>
              <a:spcBef>
                <a:spcPts val="8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03200" lvl="1" marL="685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03200" lvl="2" marL="10287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03200" lvl="3" marL="13716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15900" lvl="4" marL="17145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15900" lvl="5" marL="20574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24003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27432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30861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1042987" y="4840039"/>
            <a:ext cx="90342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2170173" y="4840039"/>
            <a:ext cx="4710622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7104551" y="4840039"/>
            <a:ext cx="119721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1028700" y="514350"/>
            <a:ext cx="7200900" cy="111442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1042987" y="4840039"/>
            <a:ext cx="90342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2170173" y="4840039"/>
            <a:ext cx="4710622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7104551" y="4840039"/>
            <a:ext cx="119721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0" type="dt"/>
          </p:nvPr>
        </p:nvSpPr>
        <p:spPr>
          <a:xfrm>
            <a:off x="1042987" y="4840039"/>
            <a:ext cx="90342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2170173" y="4840039"/>
            <a:ext cx="4710622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7104551" y="4840039"/>
            <a:ext cx="119721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0" y="281"/>
            <a:ext cx="3977640" cy="5143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542925" y="514350"/>
            <a:ext cx="2891790" cy="161841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84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692014" y="514350"/>
            <a:ext cx="3909060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92100" marR="0" rtl="0" algn="l">
              <a:lnSpc>
                <a:spcPct val="94000"/>
              </a:lnSpc>
              <a:spcBef>
                <a:spcPts val="8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03200" lvl="1" marL="685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03200" lvl="2" marL="10287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03200" lvl="3" marL="13716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15900" lvl="4" marL="17145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15900" lvl="5" marL="20574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15900" lvl="6" marL="24003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15900" lvl="7" marL="27432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15900" lvl="8" marL="30861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542925" y="2142257"/>
            <a:ext cx="2891790" cy="225829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110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0" type="dt"/>
          </p:nvPr>
        </p:nvSpPr>
        <p:spPr>
          <a:xfrm>
            <a:off x="542925" y="4840039"/>
            <a:ext cx="90342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x="1654458" y="4840039"/>
            <a:ext cx="1780256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7412354" y="4840039"/>
            <a:ext cx="119721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112" name="Shape 112"/>
          <p:cNvSpPr/>
          <p:nvPr/>
        </p:nvSpPr>
        <p:spPr>
          <a:xfrm>
            <a:off x="3977639" y="281"/>
            <a:ext cx="17145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0" y="281"/>
            <a:ext cx="3977640" cy="5143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542925" y="514350"/>
            <a:ext cx="2891790" cy="161841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84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16" name="Shape 116"/>
          <p:cNvSpPr/>
          <p:nvPr>
            <p:ph idx="2" type="pic"/>
          </p:nvPr>
        </p:nvSpPr>
        <p:spPr>
          <a:xfrm>
            <a:off x="4149089" y="0"/>
            <a:ext cx="4994909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4000"/>
              </a:lnSpc>
              <a:spcBef>
                <a:spcPts val="800"/>
              </a:spcBef>
              <a:spcAft>
                <a:spcPts val="200"/>
              </a:spcAft>
              <a:buClr>
                <a:schemeClr val="dk2"/>
              </a:buClr>
              <a:buSzPct val="73333"/>
              <a:buFont typeface="Source Sans Pro"/>
              <a:buNone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73333"/>
              <a:buFont typeface="Source Sans Pro"/>
              <a:buNone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73333"/>
              <a:buFont typeface="Source Sans Pro"/>
              <a:buNone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73333"/>
              <a:buFont typeface="Source Sans Pro"/>
              <a:buNone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73333"/>
              <a:buFont typeface="Source Sans Pro"/>
              <a:buNone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73333"/>
              <a:buFont typeface="Source Sans Pro"/>
              <a:buNone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73333"/>
              <a:buFont typeface="Source Sans Pro"/>
              <a:buNone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73333"/>
              <a:buFont typeface="Source Sans Pro"/>
              <a:buNone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73333"/>
              <a:buFont typeface="Source Sans Pro"/>
              <a:buNone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542925" y="2141975"/>
            <a:ext cx="2891790" cy="225857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110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0" type="dt"/>
          </p:nvPr>
        </p:nvSpPr>
        <p:spPr>
          <a:xfrm>
            <a:off x="542925" y="4840039"/>
            <a:ext cx="90342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1" type="ftr"/>
          </p:nvPr>
        </p:nvSpPr>
        <p:spPr>
          <a:xfrm>
            <a:off x="1654458" y="4840039"/>
            <a:ext cx="1780256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7412354" y="4840039"/>
            <a:ext cx="119721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121" name="Shape 121"/>
          <p:cNvSpPr/>
          <p:nvPr/>
        </p:nvSpPr>
        <p:spPr>
          <a:xfrm>
            <a:off x="3977639" y="281"/>
            <a:ext cx="17145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028700" y="514350"/>
            <a:ext cx="7200900" cy="111442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 rot="5400000">
            <a:off x="3289696" y="-539353"/>
            <a:ext cx="2678906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92100" marR="0" rtl="0" algn="l">
              <a:lnSpc>
                <a:spcPct val="94000"/>
              </a:lnSpc>
              <a:spcBef>
                <a:spcPts val="8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03200" lvl="1" marL="685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03200" lvl="2" marL="10287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03200" lvl="3" marL="13716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15900" lvl="4" marL="17145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15900" lvl="5" marL="20574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24003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27432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30861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1042987" y="4840039"/>
            <a:ext cx="90342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2170173" y="4840039"/>
            <a:ext cx="4710622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7104551" y="4840039"/>
            <a:ext cx="119721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 rot="5400000">
            <a:off x="5818366" y="1847171"/>
            <a:ext cx="3932433" cy="117432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 rot="5400000">
            <a:off x="2129848" y="-633031"/>
            <a:ext cx="3932433" cy="613473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92100" marR="0" rtl="0" algn="l">
              <a:lnSpc>
                <a:spcPct val="94000"/>
              </a:lnSpc>
              <a:spcBef>
                <a:spcPts val="8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03200" lvl="1" marL="685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03200" lvl="2" marL="10287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03200" lvl="3" marL="13716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15900" lvl="4" marL="17145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15900" lvl="5" marL="20574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24003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27432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30861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0" type="dt"/>
          </p:nvPr>
        </p:nvSpPr>
        <p:spPr>
          <a:xfrm>
            <a:off x="1042987" y="4840039"/>
            <a:ext cx="90342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1" type="ftr"/>
          </p:nvPr>
        </p:nvSpPr>
        <p:spPr>
          <a:xfrm>
            <a:off x="2170173" y="4840039"/>
            <a:ext cx="4710622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7104551" y="4840039"/>
            <a:ext cx="119721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028700" y="514350"/>
            <a:ext cx="7200900" cy="111442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33333"/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028700" y="1714500"/>
            <a:ext cx="7200900" cy="268604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92100" marR="0" rtl="0" algn="l">
              <a:lnSpc>
                <a:spcPct val="94000"/>
              </a:lnSpc>
              <a:spcBef>
                <a:spcPts val="8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03200" lvl="1" marL="685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03200" lvl="2" marL="10287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03200" lvl="3" marL="13716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15900" lvl="4" marL="17145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15900" lvl="5" marL="20574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24003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27432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30861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1042987" y="4840039"/>
            <a:ext cx="90342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2170173" y="4840039"/>
            <a:ext cx="4710622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7104551" y="4840039"/>
            <a:ext cx="119721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56" name="Shape 56"/>
          <p:cNvSpPr/>
          <p:nvPr/>
        </p:nvSpPr>
        <p:spPr>
          <a:xfrm>
            <a:off x="358571" y="281"/>
            <a:ext cx="17145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ctrTitle"/>
          </p:nvPr>
        </p:nvSpPr>
        <p:spPr>
          <a:xfrm>
            <a:off x="1436344" y="1907889"/>
            <a:ext cx="6270921" cy="157366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" sz="5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PROGRAMMING LANGUAGES FINAL PROJECT</a:t>
            </a:r>
          </a:p>
        </p:txBody>
      </p:sp>
      <p:sp>
        <p:nvSpPr>
          <p:cNvPr id="139" name="Shape 139"/>
          <p:cNvSpPr txBox="1"/>
          <p:nvPr>
            <p:ph idx="1" type="subTitle"/>
          </p:nvPr>
        </p:nvSpPr>
        <p:spPr>
          <a:xfrm>
            <a:off x="2009928" y="3481559"/>
            <a:ext cx="5123754" cy="81467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" sz="17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Dakota Hill</a:t>
            </a:r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" sz="17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100523538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Quicksort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1028700" y="1714500"/>
            <a:ext cx="7200900" cy="26859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Also extremely similar to Java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Quite difficult to implement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Improved performance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Requires 3 separate function calls, not counting recursive calls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Guessing Game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1028700" y="1714500"/>
            <a:ext cx="7200900" cy="26859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First Rust tutorial upon google search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Step by step instructions for number guessing game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Input / Output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1028700" y="1672950"/>
            <a:ext cx="7200900" cy="26859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Getting user input much more complicated than Java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Requires multiple lines to implement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often be reused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Requires use statements, similar to import statements in Java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Variable output requires { } place holders, followed by variable declaration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1028700" y="1714500"/>
            <a:ext cx="7200900" cy="26859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Time requires an external download from an external ‘crate’, or package containing new functions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Very robust, many different uses and different ouputs for time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Measuring time difficult, as default handles seconds or nanoseconds, not milliseconds as I am used to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Random Number Generation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1028700" y="1714500"/>
            <a:ext cx="7200900" cy="26859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Also requires use of external crate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Once declared, very similar to Java, quite easy to implement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Requiring only a single line to use, and can be reused throughout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Problems Encountered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1028700" y="1714500"/>
            <a:ext cx="7200900" cy="26859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Different syntax can take some getting used to, many things have to be extremely specific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Standard naming conventions not preferable to my personal taste (variable_name, not variableName or VariableName)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For loop lacks brackets, for x in 0..25 { }, not visually appealing to me, despite much simpler use than Java, only requiring a single declaration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1028700" y="1714500"/>
            <a:ext cx="7200900" cy="26859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Overall I thoroughly enjoyed learning Rust, and will continue to do so in the future, despite my personal objections to some of the choices, mainly syntax.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Programming in Rust is quite easy once learned, and the compiler outputs extremely detailed errors if the program cannot be compiled, colour coded with exact bounds and descriptive error explanations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One line compilation and running very preferable to compiling and running separately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Very satisfied with my decision to learn Rust, and I hope I can apply my knowledge in the future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1028700" y="514350"/>
            <a:ext cx="7200900" cy="11144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Problem Statement and Language Declaration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1028700" y="1714500"/>
            <a:ext cx="7200900" cy="26860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85750" lvl="0" marL="2921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n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 wanted to learn an entirely new programming language, independent of what I had been taught in class</a:t>
            </a:r>
          </a:p>
          <a:p>
            <a:pPr indent="-285750" lvl="0" marL="292100" marR="0" rtl="0" algn="l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n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After some research I decided on learning Rust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028700" y="514350"/>
            <a:ext cx="7200900" cy="11144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Alternatives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1028700" y="1714500"/>
            <a:ext cx="7200900" cy="26860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85750" lvl="0" marL="2921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n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GUI based languages, while interesting did not interest me in the scope of the project, with the limited timeframe and expected outcome</a:t>
            </a:r>
          </a:p>
          <a:p>
            <a:pPr indent="-285750" lvl="0" marL="292100" marR="0" rtl="0" algn="l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n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seemed like a possibility, but upon attempting to set it up I found it confusing and off-putting from the start</a:t>
            </a:r>
          </a:p>
          <a:p>
            <a:pPr indent="-285750" lvl="0" marL="292100" marR="0" rtl="0" algn="l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n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Scala / Clojure were not chosen due to my desire to learn an entirely new language, as opposed to learning advanced techniques in a language I had some experience with</a:t>
            </a:r>
          </a:p>
          <a:p>
            <a:pPr indent="-285750" lvl="0" marL="292100" marR="0" rtl="0" algn="l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n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Haskell was off the table when you said ‘It’s a language for the mathematically inclined minds’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028700" y="514350"/>
            <a:ext cx="7200900" cy="11144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Build Tools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028700" y="1714500"/>
            <a:ext cx="7200900" cy="26860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85750" lvl="0" marL="2921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n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Cargo is a simple way to compile, build, run and even create new Rust projects using extremely simple command line inputs</a:t>
            </a:r>
          </a:p>
          <a:p>
            <a:pPr indent="-285750" lvl="0" marL="292100" marR="0" rtl="0" algn="l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n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‘cargo new file_name –bin’ creates a folder, subfolders, header and ‘Hello world’ program in seconds</a:t>
            </a:r>
          </a:p>
          <a:p>
            <a:pPr indent="-285750" lvl="0" marL="292100" marR="0" rtl="0" algn="l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n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‘cargo run’ when inside a project folder compiles or recompiles, and then runs the program extremely quickly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Topics Covered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028700" y="1714500"/>
            <a:ext cx="7200900" cy="26859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Vectors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Structs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Insertion Sort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Quicksort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Rust Guessing Game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Simple User I/O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Random Number Generation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Vectors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028700" y="1714500"/>
            <a:ext cx="7200900" cy="26859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Nearly identical to those in Java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Most skills were easily transferred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Adding to vectors with vec.push(x)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Removing from vectors much more difficult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 simple functions like vec.remove(x) in Java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Referencing was similar, vec[0]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Structs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1028700" y="1714500"/>
            <a:ext cx="7200900" cy="26859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Structs are similar to object classes in Java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Contain no methods or actions, merely containers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Created similarly,  let x = struct_name(att1:  “attribute 1”, att2: “attribute 2”)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Different syntax for storing strings,  att1: &amp;'static str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Dot referencing nearly identical, x.att1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Bubble Sort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1028700" y="1714500"/>
            <a:ext cx="7200900" cy="26859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Fairly simple to implement, similar to Java implementations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 very efficient as a sorting algorithm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Least efficient of the three tested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Simplest to implement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Mostly impractical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Insertion Sort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028700" y="1714500"/>
            <a:ext cx="7200900" cy="26859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Extremely simple to implement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Identical to Java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mut descriptor allows for easy generics, nearly any data type can be expressed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Vec.swap allows for extremely easy implementation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