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65" r:id="rId9"/>
    <p:sldId id="260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706" autoAdjust="0"/>
  </p:normalViewPr>
  <p:slideViewPr>
    <p:cSldViewPr snapToGrid="0">
      <p:cViewPr varScale="1">
        <p:scale>
          <a:sx n="128" d="100"/>
          <a:sy n="128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Dakota Keyes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331320" cy="251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 Owner: Maximizing values of product from the Scrum Team</a:t>
            </a:r>
          </a:p>
          <a:p>
            <a:r>
              <a:rPr lang="en-US" dirty="0"/>
              <a:t>Scrum Master: Understanding Scrum theory &amp; coaching team</a:t>
            </a:r>
          </a:p>
          <a:p>
            <a:r>
              <a:rPr lang="en-US" dirty="0"/>
              <a:t>Developers: Creating any aspect of useable increment each sprint</a:t>
            </a:r>
          </a:p>
          <a:p>
            <a:r>
              <a:rPr lang="en-US" dirty="0"/>
              <a:t>Testers: Working together with developers to test functionality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Phases of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Concept-</a:t>
            </a:r>
            <a:r>
              <a:rPr lang="en-US" dirty="0"/>
              <a:t> Product Owner will determine the scope of the project.</a:t>
            </a:r>
          </a:p>
          <a:p>
            <a:pPr marL="342900" indent="-342900">
              <a:buAutoNum type="arabicPeriod"/>
            </a:pPr>
            <a:r>
              <a:rPr lang="en-US" b="1" dirty="0"/>
              <a:t>Inception-</a:t>
            </a:r>
            <a:r>
              <a:rPr lang="en-US" dirty="0"/>
              <a:t> After the scope is created, build the development team</a:t>
            </a:r>
          </a:p>
          <a:p>
            <a:pPr marL="342900" indent="-342900">
              <a:buAutoNum type="arabicPeriod"/>
            </a:pPr>
            <a:r>
              <a:rPr lang="en-US" b="1" dirty="0"/>
              <a:t>Iteration</a:t>
            </a:r>
            <a:r>
              <a:rPr lang="en-US" dirty="0"/>
              <a:t>- Construction of the project </a:t>
            </a:r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Phases of Agile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070807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Release-</a:t>
            </a:r>
            <a:r>
              <a:rPr lang="en-US" dirty="0"/>
              <a:t> quality assurance and testing</a:t>
            </a:r>
          </a:p>
          <a:p>
            <a:r>
              <a:rPr lang="en-US" dirty="0"/>
              <a:t>5. </a:t>
            </a:r>
            <a:r>
              <a:rPr lang="en-US" b="1" dirty="0"/>
              <a:t>Maintenance- </a:t>
            </a:r>
            <a:r>
              <a:rPr lang="en-US" dirty="0"/>
              <a:t>after release team must provide ongoing support and maintenance</a:t>
            </a:r>
          </a:p>
          <a:p>
            <a:r>
              <a:rPr lang="en-US" b="1" dirty="0"/>
              <a:t>6. Retirement- </a:t>
            </a:r>
            <a:r>
              <a:rPr lang="en-US" dirty="0"/>
              <a:t>product will be retired once new software created or no longer relevant</a:t>
            </a:r>
          </a:p>
          <a:p>
            <a:r>
              <a:rPr lang="en-US" dirty="0"/>
              <a:t>(</a:t>
            </a:r>
            <a:r>
              <a:rPr lang="en-US" i="1" dirty="0"/>
              <a:t>The Agile Software Development Life Cycle | Wrike Agile Guide</a:t>
            </a:r>
            <a:r>
              <a:rPr lang="en-US" dirty="0"/>
              <a:t>, n.d.)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983" y="874315"/>
            <a:ext cx="6696075" cy="1909763"/>
          </a:xfrm>
        </p:spPr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984" y="3246437"/>
            <a:ext cx="6696074" cy="2005787"/>
          </a:xfrm>
        </p:spPr>
        <p:txBody>
          <a:bodyPr/>
          <a:lstStyle/>
          <a:p>
            <a:r>
              <a:rPr lang="en-US" dirty="0"/>
              <a:t>Agile allows for flexibility and adaptive to changes</a:t>
            </a:r>
          </a:p>
          <a:p>
            <a:r>
              <a:rPr lang="en-US" dirty="0"/>
              <a:t>Waterfall follows a rigid linear approach and does not embrace changes to scope</a:t>
            </a:r>
          </a:p>
          <a:p>
            <a:r>
              <a:rPr lang="en-US" dirty="0"/>
              <a:t>Agile embraces communication and collaboration- transparency</a:t>
            </a:r>
          </a:p>
          <a:p>
            <a:r>
              <a:rPr lang="en-US" dirty="0"/>
              <a:t>Waterfall project manager chooses what information to share with client</a:t>
            </a:r>
          </a:p>
          <a:p>
            <a:r>
              <a:rPr lang="en-US" dirty="0"/>
              <a:t>(</a:t>
            </a:r>
            <a:r>
              <a:rPr lang="en-US" dirty="0" err="1"/>
              <a:t>Hobb</a:t>
            </a:r>
            <a:r>
              <a:rPr lang="en-US" dirty="0"/>
              <a:t>, 2015)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Choosing Agile or Waterfall?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/>
          <a:p>
            <a:r>
              <a:rPr lang="en-US" dirty="0"/>
              <a:t>If the level of uncertainty is higher, agile might be more effective</a:t>
            </a:r>
          </a:p>
          <a:p>
            <a:r>
              <a:rPr lang="en-US" dirty="0"/>
              <a:t>If scope of project is not well defined</a:t>
            </a:r>
          </a:p>
          <a:p>
            <a:r>
              <a:rPr lang="en-US" dirty="0"/>
              <a:t>If flexibility and adaptability is necessary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r>
              <a:rPr lang="en-US" dirty="0"/>
              <a:t>If the scope is well-defined, waterfall might be the way to go</a:t>
            </a:r>
          </a:p>
          <a:p>
            <a:r>
              <a:rPr lang="en-US" dirty="0"/>
              <a:t>If there is a strict end-date, waterfall can help stay on track</a:t>
            </a:r>
          </a:p>
          <a:p>
            <a:r>
              <a:rPr lang="en-US" dirty="0"/>
              <a:t>If levels of uncertainty is lower, waterfall might be the better choice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4"/>
            <a:ext cx="5876925" cy="2249372"/>
          </a:xfrm>
        </p:spPr>
        <p:txBody>
          <a:bodyPr>
            <a:normAutofit/>
          </a:bodyPr>
          <a:lstStyle/>
          <a:p>
            <a:r>
              <a:rPr lang="en-US" sz="1600" b="1" i="1" dirty="0">
                <a:effectLst/>
              </a:rPr>
              <a:t>The Agile Software Development Life Cycle | Wrike Agile Guide</a:t>
            </a:r>
            <a:r>
              <a:rPr lang="en-US" sz="1600" b="1" dirty="0">
                <a:effectLst/>
              </a:rPr>
              <a:t>. (n.d.). https://</a:t>
            </a:r>
            <a:r>
              <a:rPr lang="en-US" sz="1600" b="1" dirty="0" err="1">
                <a:effectLst/>
              </a:rPr>
              <a:t>www.wrike.com</a:t>
            </a:r>
            <a:r>
              <a:rPr lang="en-US" sz="1600" b="1" dirty="0">
                <a:effectLst/>
              </a:rPr>
              <a:t>/agile-guide/agile-development-life-cycle/</a:t>
            </a:r>
          </a:p>
          <a:p>
            <a:r>
              <a:rPr lang="en-US" sz="1600" b="1" i="0" dirty="0">
                <a:effectLst/>
              </a:rPr>
              <a:t>Charles G. Cobb. (2015). </a:t>
            </a:r>
            <a:r>
              <a:rPr lang="en-US" sz="1600" b="1" i="1" dirty="0">
                <a:effectLst/>
              </a:rPr>
              <a:t>The Project Manager’s Guide to Mastering Agile : Principles and Practices for an Adaptive Approach</a:t>
            </a:r>
            <a:r>
              <a:rPr lang="en-US" sz="1600" b="1" i="0" dirty="0">
                <a:effectLst/>
              </a:rPr>
              <a:t>. Wiley.</a:t>
            </a:r>
            <a:endParaRPr lang="en-US" sz="16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Dakota Keyes</a:t>
            </a:r>
          </a:p>
          <a:p>
            <a:r>
              <a:rPr lang="en-US" dirty="0"/>
              <a:t>CS250: Software Development Lifecycle</a:t>
            </a:r>
          </a:p>
          <a:p>
            <a:r>
              <a:rPr lang="en-US" dirty="0"/>
              <a:t>Agile Presentation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332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Agile Presentation</vt:lpstr>
      <vt:lpstr>Scrum Roles</vt:lpstr>
      <vt:lpstr>Phases of Agile</vt:lpstr>
      <vt:lpstr>Phases of Agile Continued</vt:lpstr>
      <vt:lpstr>Agile vs. Waterfall</vt:lpstr>
      <vt:lpstr>Choosing Agile or Waterfall?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2022-12-08T12:52:46Z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