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4"/>
  </p:sldMasterIdLst>
  <p:sldIdLst>
    <p:sldId id="258" r:id="rId5"/>
  </p:sldIdLst>
  <p:sldSz cx="32404050" cy="43205400"/>
  <p:notesSz cx="6858000" cy="9144000"/>
  <p:defaultTextStyle>
    <a:defPPr>
      <a:defRPr lang="pt-BR"/>
    </a:defPPr>
    <a:lvl1pPr marL="0" algn="l" defTabSz="4525421" rtl="0" eaLnBrk="1" latinLnBrk="0" hangingPunct="1">
      <a:defRPr sz="9000" kern="1200">
        <a:solidFill>
          <a:schemeClr val="tx1"/>
        </a:solidFill>
        <a:latin typeface="+mn-lt"/>
        <a:ea typeface="+mn-ea"/>
        <a:cs typeface="+mn-cs"/>
      </a:defRPr>
    </a:lvl1pPr>
    <a:lvl2pPr marL="2262708" algn="l" defTabSz="4525421" rtl="0" eaLnBrk="1" latinLnBrk="0" hangingPunct="1">
      <a:defRPr sz="9000" kern="1200">
        <a:solidFill>
          <a:schemeClr val="tx1"/>
        </a:solidFill>
        <a:latin typeface="+mn-lt"/>
        <a:ea typeface="+mn-ea"/>
        <a:cs typeface="+mn-cs"/>
      </a:defRPr>
    </a:lvl2pPr>
    <a:lvl3pPr marL="4525421" algn="l" defTabSz="4525421" rtl="0" eaLnBrk="1" latinLnBrk="0" hangingPunct="1">
      <a:defRPr sz="9000" kern="1200">
        <a:solidFill>
          <a:schemeClr val="tx1"/>
        </a:solidFill>
        <a:latin typeface="+mn-lt"/>
        <a:ea typeface="+mn-ea"/>
        <a:cs typeface="+mn-cs"/>
      </a:defRPr>
    </a:lvl3pPr>
    <a:lvl4pPr marL="6788129" algn="l" defTabSz="4525421" rtl="0" eaLnBrk="1" latinLnBrk="0" hangingPunct="1">
      <a:defRPr sz="9000" kern="1200">
        <a:solidFill>
          <a:schemeClr val="tx1"/>
        </a:solidFill>
        <a:latin typeface="+mn-lt"/>
        <a:ea typeface="+mn-ea"/>
        <a:cs typeface="+mn-cs"/>
      </a:defRPr>
    </a:lvl4pPr>
    <a:lvl5pPr marL="9050841" algn="l" defTabSz="4525421" rtl="0" eaLnBrk="1" latinLnBrk="0" hangingPunct="1">
      <a:defRPr sz="9000" kern="1200">
        <a:solidFill>
          <a:schemeClr val="tx1"/>
        </a:solidFill>
        <a:latin typeface="+mn-lt"/>
        <a:ea typeface="+mn-ea"/>
        <a:cs typeface="+mn-cs"/>
      </a:defRPr>
    </a:lvl5pPr>
    <a:lvl6pPr marL="11313549" algn="l" defTabSz="4525421" rtl="0" eaLnBrk="1" latinLnBrk="0" hangingPunct="1">
      <a:defRPr sz="9000" kern="1200">
        <a:solidFill>
          <a:schemeClr val="tx1"/>
        </a:solidFill>
        <a:latin typeface="+mn-lt"/>
        <a:ea typeface="+mn-ea"/>
        <a:cs typeface="+mn-cs"/>
      </a:defRPr>
    </a:lvl6pPr>
    <a:lvl7pPr marL="13576262" algn="l" defTabSz="4525421" rtl="0" eaLnBrk="1" latinLnBrk="0" hangingPunct="1">
      <a:defRPr sz="9000" kern="1200">
        <a:solidFill>
          <a:schemeClr val="tx1"/>
        </a:solidFill>
        <a:latin typeface="+mn-lt"/>
        <a:ea typeface="+mn-ea"/>
        <a:cs typeface="+mn-cs"/>
      </a:defRPr>
    </a:lvl7pPr>
    <a:lvl8pPr marL="15838970" algn="l" defTabSz="4525421" rtl="0" eaLnBrk="1" latinLnBrk="0" hangingPunct="1">
      <a:defRPr sz="9000" kern="1200">
        <a:solidFill>
          <a:schemeClr val="tx1"/>
        </a:solidFill>
        <a:latin typeface="+mn-lt"/>
        <a:ea typeface="+mn-ea"/>
        <a:cs typeface="+mn-cs"/>
      </a:defRPr>
    </a:lvl8pPr>
    <a:lvl9pPr marL="18101678" algn="l" defTabSz="4525421" rtl="0" eaLnBrk="1" latinLnBrk="0" hangingPunct="1">
      <a:defRPr sz="9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608" userDrawn="1">
          <p15:clr>
            <a:srgbClr val="A4A3A4"/>
          </p15:clr>
        </p15:guide>
        <p15:guide id="2" pos="102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3300"/>
    <a:srgbClr val="573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3" autoAdjust="0"/>
    <p:restoredTop sz="94374" autoAdjust="0"/>
  </p:normalViewPr>
  <p:slideViewPr>
    <p:cSldViewPr>
      <p:cViewPr>
        <p:scale>
          <a:sx n="50" d="100"/>
          <a:sy n="50" d="100"/>
        </p:scale>
        <p:origin x="1722" y="5166"/>
      </p:cViewPr>
      <p:guideLst>
        <p:guide orient="horz" pos="13608"/>
        <p:guide pos="1020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304" y="13421680"/>
            <a:ext cx="27543443" cy="9261158"/>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73CB69E-59C1-4567-919E-14F354F0F592}" type="datetimeFigureOut">
              <a:rPr lang="pt-BR" smtClean="0"/>
              <a:t>14/07/2020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362999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73CB69E-59C1-4567-919E-14F354F0F592}" type="datetimeFigureOut">
              <a:rPr lang="pt-BR" smtClean="0"/>
              <a:t>14/07/2020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66786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492936" y="1730222"/>
            <a:ext cx="7290911" cy="3686460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1620203" y="1730222"/>
            <a:ext cx="21332666" cy="3686460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73CB69E-59C1-4567-919E-14F354F0F592}" type="datetimeFigureOut">
              <a:rPr lang="pt-BR" smtClean="0"/>
              <a:t>14/07/2020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299090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73CB69E-59C1-4567-919E-14F354F0F592}" type="datetimeFigureOut">
              <a:rPr lang="pt-BR" smtClean="0"/>
              <a:t>14/07/2020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10617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59696" y="27763473"/>
            <a:ext cx="27543443" cy="8581073"/>
          </a:xfrm>
        </p:spPr>
        <p:txBody>
          <a:bodyPr anchor="t"/>
          <a:lstStyle>
            <a:lvl1pPr algn="l">
              <a:defRPr sz="189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73CB69E-59C1-4567-919E-14F354F0F592}" type="datetimeFigureOut">
              <a:rPr lang="pt-BR" smtClean="0"/>
              <a:t>14/07/2020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193350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1620202"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16472059"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73CB69E-59C1-4567-919E-14F354F0F592}" type="datetimeFigureOut">
              <a:rPr lang="pt-BR" smtClean="0"/>
              <a:t>14/07/2020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162210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BR" smtClean="0"/>
              <a:t>Clique para editar o texto mestre</a:t>
            </a:r>
          </a:p>
        </p:txBody>
      </p:sp>
      <p:sp>
        <p:nvSpPr>
          <p:cNvPr id="4" name="Espaço Reservado para Conteúdo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BR" smtClean="0"/>
              <a:t>Clique para editar o texto mestre</a:t>
            </a:r>
          </a:p>
        </p:txBody>
      </p:sp>
      <p:sp>
        <p:nvSpPr>
          <p:cNvPr id="6" name="Espaço Reservado para Conteúdo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73CB69E-59C1-4567-919E-14F354F0F592}" type="datetimeFigureOut">
              <a:rPr lang="pt-BR" smtClean="0"/>
              <a:t>14/07/2020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352965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73CB69E-59C1-4567-919E-14F354F0F592}" type="datetimeFigureOut">
              <a:rPr lang="pt-BR" smtClean="0"/>
              <a:t>14/07/2020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115343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73CB69E-59C1-4567-919E-14F354F0F592}" type="datetimeFigureOut">
              <a:rPr lang="pt-BR" smtClean="0"/>
              <a:t>14/07/2020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403055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20204" y="1720215"/>
            <a:ext cx="10660709" cy="7320915"/>
          </a:xfrm>
        </p:spPr>
        <p:txBody>
          <a:bodyPr anchor="b"/>
          <a:lstStyle>
            <a:lvl1pPr algn="l">
              <a:defRPr sz="9500" b="1"/>
            </a:lvl1pPr>
          </a:lstStyle>
          <a:p>
            <a:r>
              <a:rPr lang="pt-BR" smtClean="0"/>
              <a:t>Clique para editar o título mestre</a:t>
            </a:r>
            <a:endParaRPr lang="pt-BR"/>
          </a:p>
        </p:txBody>
      </p:sp>
      <p:sp>
        <p:nvSpPr>
          <p:cNvPr id="3" name="Espaço Reservado para Conteúdo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73CB69E-59C1-4567-919E-14F354F0F592}" type="datetimeFigureOut">
              <a:rPr lang="pt-BR" smtClean="0"/>
              <a:t>14/07/2020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357996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51421" y="30243780"/>
            <a:ext cx="19442430" cy="3570449"/>
          </a:xfrm>
        </p:spPr>
        <p:txBody>
          <a:bodyPr anchor="b"/>
          <a:lstStyle>
            <a:lvl1pPr algn="l">
              <a:defRPr sz="95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pt-BR"/>
          </a:p>
        </p:txBody>
      </p:sp>
      <p:sp>
        <p:nvSpPr>
          <p:cNvPr id="4" name="Espaço Reservado para Texto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73CB69E-59C1-4567-919E-14F354F0F592}" type="datetimeFigureOut">
              <a:rPr lang="pt-BR" smtClean="0"/>
              <a:t>14/07/2020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31E3F2-2226-4761-AE9F-F35511DBC542}" type="slidenum">
              <a:rPr lang="pt-BR" smtClean="0"/>
              <a:t>‹nº›</a:t>
            </a:fld>
            <a:endParaRPr lang="pt-BR"/>
          </a:p>
        </p:txBody>
      </p:sp>
    </p:spTree>
    <p:extLst>
      <p:ext uri="{BB962C8B-B14F-4D97-AF65-F5344CB8AC3E}">
        <p14:creationId xmlns:p14="http://schemas.microsoft.com/office/powerpoint/2010/main" val="306627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E73CB69E-59C1-4567-919E-14F354F0F592}" type="datetimeFigureOut">
              <a:rPr lang="pt-BR" smtClean="0"/>
              <a:t>14/07/2020</a:t>
            </a:fld>
            <a:endParaRPr lang="pt-BR"/>
          </a:p>
        </p:txBody>
      </p:sp>
      <p:sp>
        <p:nvSpPr>
          <p:cNvPr id="5" name="Espaço Reservado para Rodapé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AB31E3F2-2226-4761-AE9F-F35511DBC542}" type="slidenum">
              <a:rPr lang="pt-BR" smtClean="0"/>
              <a:t>‹nº›</a:t>
            </a:fld>
            <a:endParaRPr lang="pt-BR"/>
          </a:p>
        </p:txBody>
      </p:sp>
    </p:spTree>
    <p:extLst>
      <p:ext uri="{BB962C8B-B14F-4D97-AF65-F5344CB8AC3E}">
        <p14:creationId xmlns:p14="http://schemas.microsoft.com/office/powerpoint/2010/main" val="452051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pt-B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262207" y="40363826"/>
            <a:ext cx="13862757" cy="2077472"/>
          </a:xfrm>
          <a:prstGeom prst="rect">
            <a:avLst/>
          </a:prstGeom>
          <a:noFill/>
        </p:spPr>
        <p:txBody>
          <a:bodyPr wrap="square" lIns="91424" tIns="45710" rIns="91424" bIns="45710" rtlCol="0">
            <a:spAutoFit/>
          </a:bodyPr>
          <a:lstStyle/>
          <a:p>
            <a:pPr indent="457115" algn="just">
              <a:lnSpc>
                <a:spcPct val="150000"/>
              </a:lnSpc>
            </a:pPr>
            <a:r>
              <a:rPr lang="pt-BR" sz="4300" b="1" dirty="0"/>
              <a:t>ESCOLA TÉCNICA DOUTORA RUTH CARDOSO</a:t>
            </a:r>
            <a:endParaRPr lang="pt-BR" sz="4300" dirty="0"/>
          </a:p>
          <a:p>
            <a:pPr indent="457115" algn="just">
              <a:lnSpc>
                <a:spcPct val="150000"/>
              </a:lnSpc>
            </a:pPr>
            <a:r>
              <a:rPr lang="pt-BR" sz="4300" b="1" dirty="0"/>
              <a:t>CURSO TÉCNICO EM DESENVOLVIMENTO DE SISTEMAS</a:t>
            </a:r>
            <a:endParaRPr lang="pt-BR" sz="4300" dirty="0"/>
          </a:p>
        </p:txBody>
      </p:sp>
      <p:sp>
        <p:nvSpPr>
          <p:cNvPr id="3" name="Título 1"/>
          <p:cNvSpPr txBox="1">
            <a:spLocks/>
          </p:cNvSpPr>
          <p:nvPr/>
        </p:nvSpPr>
        <p:spPr>
          <a:xfrm>
            <a:off x="-414668" y="855257"/>
            <a:ext cx="17176400" cy="5545134"/>
          </a:xfrm>
          <a:prstGeom prst="rect">
            <a:avLst/>
          </a:prstGeom>
        </p:spPr>
        <p:txBody>
          <a:bodyPr lIns="91424" tIns="45710" rIns="91424" bIns="45710"/>
          <a:lstStyle/>
          <a:p>
            <a:pPr algn="ctr" defTabSz="4319675">
              <a:defRPr/>
            </a:pPr>
            <a:r>
              <a:rPr lang="pt-BR" sz="6600" b="1" dirty="0">
                <a:latin typeface="+mj-lt"/>
                <a:ea typeface="+mj-ea"/>
                <a:cs typeface="+mj-cs"/>
              </a:rPr>
              <a:t>DARK EXCALIBUR </a:t>
            </a:r>
          </a:p>
          <a:p>
            <a:pPr algn="ctr" defTabSz="4319675">
              <a:defRPr/>
            </a:pPr>
            <a:r>
              <a:rPr lang="pt-BR" sz="6100" b="1" dirty="0">
                <a:latin typeface="+mj-lt"/>
                <a:ea typeface="+mj-ea"/>
                <a:cs typeface="+mj-cs"/>
              </a:rPr>
              <a:t>REDE SOCIAL GEEK</a:t>
            </a:r>
          </a:p>
          <a:p>
            <a:pPr algn="ctr" defTabSz="4319675">
              <a:defRPr/>
            </a:pPr>
            <a:endParaRPr lang="pt-BR" sz="4700" dirty="0">
              <a:latin typeface="+mj-lt"/>
              <a:ea typeface="+mj-ea"/>
              <a:cs typeface="+mj-cs"/>
            </a:endParaRPr>
          </a:p>
          <a:p>
            <a:pPr algn="ctr" defTabSz="4319675">
              <a:defRPr/>
            </a:pPr>
            <a:r>
              <a:rPr lang="pt-BR" sz="4700" b="1" dirty="0" err="1">
                <a:latin typeface="+mj-lt"/>
                <a:ea typeface="+mj-ea"/>
                <a:cs typeface="+mj-cs"/>
              </a:rPr>
              <a:t>Allyson</a:t>
            </a:r>
            <a:r>
              <a:rPr lang="pt-BR" sz="4700" b="1" dirty="0">
                <a:latin typeface="+mj-lt"/>
                <a:ea typeface="+mj-ea"/>
                <a:cs typeface="+mj-cs"/>
              </a:rPr>
              <a:t> Luiz; Felipe Jesus</a:t>
            </a:r>
            <a:r>
              <a:rPr lang="pt-BR" sz="4700" b="1" dirty="0"/>
              <a:t>; Gabriel Silva; </a:t>
            </a:r>
          </a:p>
          <a:p>
            <a:pPr algn="ctr" defTabSz="4319675">
              <a:defRPr/>
            </a:pPr>
            <a:r>
              <a:rPr lang="pt-BR" sz="4700" b="1" dirty="0"/>
              <a:t>Leonardo de Almeida; </a:t>
            </a:r>
            <a:r>
              <a:rPr lang="pt-BR" sz="4700" b="1" dirty="0" err="1"/>
              <a:t>Richart</a:t>
            </a:r>
            <a:r>
              <a:rPr lang="pt-BR" sz="4700" b="1" dirty="0"/>
              <a:t> Bernardino</a:t>
            </a:r>
          </a:p>
          <a:p>
            <a:pPr algn="ctr" defTabSz="4319675">
              <a:defRPr/>
            </a:pPr>
            <a:endParaRPr lang="pt-BR" sz="4700" b="1" baseline="30000" dirty="0"/>
          </a:p>
          <a:p>
            <a:pPr algn="ctr" defTabSz="4319675">
              <a:defRPr/>
            </a:pPr>
            <a:r>
              <a:rPr lang="pt-BR" sz="4700" b="1" dirty="0">
                <a:latin typeface="+mj-lt"/>
                <a:ea typeface="+mj-ea"/>
                <a:cs typeface="+mj-cs"/>
              </a:rPr>
              <a:t>Orientador: </a:t>
            </a:r>
            <a:r>
              <a:rPr lang="pt-BR" sz="4700" b="1" dirty="0" err="1">
                <a:latin typeface="+mj-lt"/>
                <a:ea typeface="+mj-ea"/>
                <a:cs typeface="+mj-cs"/>
              </a:rPr>
              <a:t>Maikel</a:t>
            </a:r>
            <a:r>
              <a:rPr lang="pt-BR" sz="4700" b="1" dirty="0">
                <a:latin typeface="+mj-lt"/>
                <a:ea typeface="+mj-ea"/>
                <a:cs typeface="+mj-cs"/>
              </a:rPr>
              <a:t> Linares</a:t>
            </a:r>
            <a:endParaRPr lang="pt-BR" sz="7100" b="1" dirty="0">
              <a:latin typeface="+mj-lt"/>
              <a:ea typeface="+mj-ea"/>
              <a:cs typeface="+mj-cs"/>
            </a:endParaRPr>
          </a:p>
        </p:txBody>
      </p:sp>
      <p:sp>
        <p:nvSpPr>
          <p:cNvPr id="4" name="AutoShape 6"/>
          <p:cNvSpPr>
            <a:spLocks noChangeArrowheads="1"/>
          </p:cNvSpPr>
          <p:nvPr/>
        </p:nvSpPr>
        <p:spPr bwMode="gray">
          <a:xfrm>
            <a:off x="2184362" y="7349394"/>
            <a:ext cx="12023472" cy="1152528"/>
          </a:xfrm>
          <a:prstGeom prst="roundRect">
            <a:avLst>
              <a:gd name="adj" fmla="val 50000"/>
            </a:avLst>
          </a:prstGeom>
          <a:solidFill>
            <a:srgbClr val="CC0000"/>
          </a:solidFill>
          <a:ln>
            <a:noFill/>
            <a:headEnd/>
            <a:tailEnd/>
          </a:ln>
        </p:spPr>
        <p:style>
          <a:lnRef idx="1">
            <a:schemeClr val="accent3"/>
          </a:lnRef>
          <a:fillRef idx="2">
            <a:schemeClr val="accent3"/>
          </a:fillRef>
          <a:effectRef idx="1">
            <a:schemeClr val="accent3"/>
          </a:effectRef>
          <a:fontRef idx="minor">
            <a:schemeClr val="dk1"/>
          </a:fontRef>
        </p:style>
        <p:txBody>
          <a:bodyPr wrap="none" lIns="91424" tIns="45710" rIns="91424" bIns="45710" anchor="ctr"/>
          <a:lstStyle/>
          <a:p>
            <a:pPr algn="ctr" defTabSz="4319675">
              <a:defRPr/>
            </a:pPr>
            <a:r>
              <a:rPr lang="pt-BR" sz="5200" b="1" dirty="0">
                <a:solidFill>
                  <a:schemeClr val="tx1"/>
                </a:solidFill>
                <a:latin typeface="+mj-lt"/>
              </a:rPr>
              <a:t>Introdução</a:t>
            </a:r>
            <a:r>
              <a:rPr lang="pt-BR" sz="5200" dirty="0">
                <a:solidFill>
                  <a:schemeClr val="tx1"/>
                </a:solidFill>
                <a:latin typeface="+mj-lt"/>
              </a:rPr>
              <a:t> </a:t>
            </a:r>
          </a:p>
        </p:txBody>
      </p:sp>
      <p:sp>
        <p:nvSpPr>
          <p:cNvPr id="5" name="AutoShape 6"/>
          <p:cNvSpPr>
            <a:spLocks noChangeArrowheads="1"/>
          </p:cNvSpPr>
          <p:nvPr/>
        </p:nvSpPr>
        <p:spPr bwMode="gray">
          <a:xfrm>
            <a:off x="17857235" y="7442023"/>
            <a:ext cx="12023472" cy="1152528"/>
          </a:xfrm>
          <a:prstGeom prst="roundRect">
            <a:avLst>
              <a:gd name="adj" fmla="val 50000"/>
            </a:avLst>
          </a:prstGeom>
          <a:solidFill>
            <a:srgbClr val="CC0000"/>
          </a:solidFill>
          <a:ln>
            <a:noFill/>
            <a:headEnd/>
            <a:tailEnd/>
          </a:ln>
        </p:spPr>
        <p:style>
          <a:lnRef idx="1">
            <a:schemeClr val="accent1"/>
          </a:lnRef>
          <a:fillRef idx="3">
            <a:schemeClr val="accent1"/>
          </a:fillRef>
          <a:effectRef idx="2">
            <a:schemeClr val="accent1"/>
          </a:effectRef>
          <a:fontRef idx="minor">
            <a:schemeClr val="lt1"/>
          </a:fontRef>
        </p:style>
        <p:txBody>
          <a:bodyPr wrap="none" lIns="91424" tIns="45710" rIns="91424" bIns="45710" anchor="ctr"/>
          <a:lstStyle/>
          <a:p>
            <a:pPr algn="ctr" defTabSz="4319675">
              <a:defRPr/>
            </a:pPr>
            <a:r>
              <a:rPr lang="pt-BR" sz="5200" b="1" dirty="0">
                <a:solidFill>
                  <a:schemeClr val="tx1"/>
                </a:solidFill>
                <a:latin typeface="+mj-lt"/>
              </a:rPr>
              <a:t>Resultados e Discussão</a:t>
            </a:r>
            <a:r>
              <a:rPr lang="pt-BR" sz="5200" dirty="0">
                <a:solidFill>
                  <a:schemeClr val="tx1"/>
                </a:solidFill>
                <a:latin typeface="+mj-lt"/>
              </a:rPr>
              <a:t> </a:t>
            </a:r>
          </a:p>
        </p:txBody>
      </p:sp>
      <p:sp>
        <p:nvSpPr>
          <p:cNvPr id="6" name="AutoShape 6"/>
          <p:cNvSpPr>
            <a:spLocks noChangeArrowheads="1"/>
          </p:cNvSpPr>
          <p:nvPr/>
        </p:nvSpPr>
        <p:spPr bwMode="gray">
          <a:xfrm>
            <a:off x="2268891" y="17431262"/>
            <a:ext cx="12023472" cy="1154387"/>
          </a:xfrm>
          <a:prstGeom prst="roundRect">
            <a:avLst>
              <a:gd name="adj" fmla="val 50000"/>
            </a:avLst>
          </a:prstGeom>
          <a:solidFill>
            <a:srgbClr val="CC0000"/>
          </a:solidFill>
          <a:ln>
            <a:noFill/>
            <a:headEnd/>
            <a:tailEnd/>
          </a:ln>
        </p:spPr>
        <p:style>
          <a:lnRef idx="1">
            <a:schemeClr val="accent3"/>
          </a:lnRef>
          <a:fillRef idx="2">
            <a:schemeClr val="accent3"/>
          </a:fillRef>
          <a:effectRef idx="1">
            <a:schemeClr val="accent3"/>
          </a:effectRef>
          <a:fontRef idx="minor">
            <a:schemeClr val="dk1"/>
          </a:fontRef>
        </p:style>
        <p:txBody>
          <a:bodyPr wrap="none" lIns="91424" tIns="45710" rIns="91424" bIns="45710" anchor="ctr"/>
          <a:lstStyle/>
          <a:p>
            <a:pPr algn="ctr" defTabSz="4319675">
              <a:defRPr/>
            </a:pPr>
            <a:r>
              <a:rPr lang="pt-BR" sz="5200" b="1" dirty="0">
                <a:solidFill>
                  <a:schemeClr val="bg1"/>
                </a:solidFill>
                <a:latin typeface="+mj-lt"/>
              </a:rPr>
              <a:t>Objetivo</a:t>
            </a:r>
            <a:r>
              <a:rPr lang="pt-BR" sz="5200" dirty="0">
                <a:solidFill>
                  <a:schemeClr val="bg1"/>
                </a:solidFill>
                <a:latin typeface="+mj-lt"/>
              </a:rPr>
              <a:t> </a:t>
            </a:r>
          </a:p>
        </p:txBody>
      </p:sp>
      <p:sp>
        <p:nvSpPr>
          <p:cNvPr id="7" name="AutoShape 6"/>
          <p:cNvSpPr>
            <a:spLocks noChangeArrowheads="1"/>
          </p:cNvSpPr>
          <p:nvPr/>
        </p:nvSpPr>
        <p:spPr bwMode="gray">
          <a:xfrm>
            <a:off x="17857235" y="27132538"/>
            <a:ext cx="12023472" cy="1138889"/>
          </a:xfrm>
          <a:prstGeom prst="roundRect">
            <a:avLst>
              <a:gd name="adj" fmla="val 50000"/>
            </a:avLst>
          </a:prstGeom>
          <a:solidFill>
            <a:srgbClr val="CC0000"/>
          </a:solidFill>
          <a:ln>
            <a:noFill/>
            <a:headEnd/>
            <a:tailEnd/>
          </a:ln>
        </p:spPr>
        <p:style>
          <a:lnRef idx="1">
            <a:schemeClr val="accent3"/>
          </a:lnRef>
          <a:fillRef idx="2">
            <a:schemeClr val="accent3"/>
          </a:fillRef>
          <a:effectRef idx="1">
            <a:schemeClr val="accent3"/>
          </a:effectRef>
          <a:fontRef idx="minor">
            <a:schemeClr val="dk1"/>
          </a:fontRef>
        </p:style>
        <p:txBody>
          <a:bodyPr wrap="none" lIns="91424" tIns="45710" rIns="91424" bIns="45710" anchor="ctr"/>
          <a:lstStyle/>
          <a:p>
            <a:pPr algn="ctr" defTabSz="4319675">
              <a:defRPr/>
            </a:pPr>
            <a:r>
              <a:rPr lang="pt-BR" sz="5200" b="1" dirty="0">
                <a:solidFill>
                  <a:schemeClr val="bg1"/>
                </a:solidFill>
                <a:latin typeface="+mj-lt"/>
              </a:rPr>
              <a:t>Considerações Finais</a:t>
            </a:r>
            <a:r>
              <a:rPr lang="pt-BR" sz="5200" dirty="0">
                <a:solidFill>
                  <a:schemeClr val="bg1"/>
                </a:solidFill>
                <a:latin typeface="+mj-lt"/>
              </a:rPr>
              <a:t> </a:t>
            </a:r>
          </a:p>
        </p:txBody>
      </p:sp>
      <p:sp>
        <p:nvSpPr>
          <p:cNvPr id="8" name="AutoShape 6"/>
          <p:cNvSpPr>
            <a:spLocks noChangeArrowheads="1"/>
          </p:cNvSpPr>
          <p:nvPr/>
        </p:nvSpPr>
        <p:spPr bwMode="gray">
          <a:xfrm>
            <a:off x="2184820" y="27304887"/>
            <a:ext cx="12023472" cy="1138889"/>
          </a:xfrm>
          <a:prstGeom prst="roundRect">
            <a:avLst>
              <a:gd name="adj" fmla="val 50000"/>
            </a:avLst>
          </a:prstGeom>
          <a:solidFill>
            <a:srgbClr val="CC0000"/>
          </a:solidFill>
          <a:ln>
            <a:noFill/>
            <a:headEnd/>
            <a:tailEnd/>
          </a:ln>
        </p:spPr>
        <p:style>
          <a:lnRef idx="1">
            <a:schemeClr val="accent3"/>
          </a:lnRef>
          <a:fillRef idx="2">
            <a:schemeClr val="accent3"/>
          </a:fillRef>
          <a:effectRef idx="1">
            <a:schemeClr val="accent3"/>
          </a:effectRef>
          <a:fontRef idx="minor">
            <a:schemeClr val="dk1"/>
          </a:fontRef>
        </p:style>
        <p:txBody>
          <a:bodyPr wrap="none" lIns="91424" tIns="45710" rIns="91424" bIns="45710" anchor="ctr"/>
          <a:lstStyle/>
          <a:p>
            <a:pPr algn="ctr" defTabSz="4319675">
              <a:defRPr/>
            </a:pPr>
            <a:r>
              <a:rPr lang="pt-BR" sz="5200" b="1" dirty="0">
                <a:solidFill>
                  <a:schemeClr val="bg1"/>
                </a:solidFill>
                <a:latin typeface="+mj-lt"/>
              </a:rPr>
              <a:t>Métodos</a:t>
            </a:r>
            <a:r>
              <a:rPr lang="pt-BR" sz="5200" dirty="0">
                <a:solidFill>
                  <a:schemeClr val="bg1"/>
                </a:solidFill>
                <a:latin typeface="+mj-lt"/>
              </a:rPr>
              <a:t> </a:t>
            </a:r>
          </a:p>
        </p:txBody>
      </p:sp>
      <p:sp>
        <p:nvSpPr>
          <p:cNvPr id="9" name="AutoShape 6"/>
          <p:cNvSpPr>
            <a:spLocks noChangeArrowheads="1"/>
          </p:cNvSpPr>
          <p:nvPr/>
        </p:nvSpPr>
        <p:spPr bwMode="gray">
          <a:xfrm>
            <a:off x="2184362" y="36900599"/>
            <a:ext cx="12023472" cy="999218"/>
          </a:xfrm>
          <a:prstGeom prst="roundRect">
            <a:avLst>
              <a:gd name="adj" fmla="val 50000"/>
            </a:avLst>
          </a:prstGeom>
          <a:solidFill>
            <a:srgbClr val="CC0000"/>
          </a:solidFill>
          <a:ln>
            <a:noFill/>
            <a:headEnd/>
            <a:tailEnd/>
          </a:ln>
        </p:spPr>
        <p:style>
          <a:lnRef idx="1">
            <a:schemeClr val="accent3"/>
          </a:lnRef>
          <a:fillRef idx="2">
            <a:schemeClr val="accent3"/>
          </a:fillRef>
          <a:effectRef idx="1">
            <a:schemeClr val="accent3"/>
          </a:effectRef>
          <a:fontRef idx="minor">
            <a:schemeClr val="dk1"/>
          </a:fontRef>
        </p:style>
        <p:txBody>
          <a:bodyPr wrap="none" lIns="91424" tIns="45710" rIns="91424" bIns="45710" anchor="ctr"/>
          <a:lstStyle/>
          <a:p>
            <a:pPr algn="ctr" defTabSz="4319675">
              <a:defRPr/>
            </a:pPr>
            <a:r>
              <a:rPr lang="pt-BR" sz="5200" b="1" dirty="0">
                <a:solidFill>
                  <a:schemeClr val="bg1"/>
                </a:solidFill>
                <a:latin typeface="+mj-lt"/>
              </a:rPr>
              <a:t>Referências</a:t>
            </a:r>
            <a:r>
              <a:rPr lang="pt-BR" sz="5200" dirty="0">
                <a:solidFill>
                  <a:schemeClr val="bg1"/>
                </a:solidFill>
                <a:latin typeface="+mj-lt"/>
              </a:rPr>
              <a:t> </a:t>
            </a:r>
          </a:p>
        </p:txBody>
      </p:sp>
      <p:sp>
        <p:nvSpPr>
          <p:cNvPr id="10" name="CaixaDeTexto 56"/>
          <p:cNvSpPr txBox="1">
            <a:spLocks noChangeArrowheads="1"/>
          </p:cNvSpPr>
          <p:nvPr/>
        </p:nvSpPr>
        <p:spPr bwMode="auto">
          <a:xfrm>
            <a:off x="17262207" y="9360389"/>
            <a:ext cx="13493831" cy="418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0" rIns="91424" bIns="45710">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defTabSz="4319588"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4319588"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4319588"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4319588" eaLnBrk="0" fontAlgn="base" hangingPunct="0">
              <a:spcBef>
                <a:spcPct val="0"/>
              </a:spcBef>
              <a:spcAft>
                <a:spcPct val="0"/>
              </a:spcAft>
              <a:defRPr sz="8500">
                <a:solidFill>
                  <a:schemeClr val="tx1"/>
                </a:solidFill>
                <a:latin typeface="Arial" panose="020B0604020202020204" pitchFamily="34" charset="0"/>
              </a:defRPr>
            </a:lvl9pPr>
          </a:lstStyle>
          <a:p>
            <a:pPr indent="457115" algn="just"/>
            <a:r>
              <a:rPr lang="pt-BR" sz="3800" dirty="0"/>
              <a:t>Segundo dados de fevereiro de 2019 do site E-Commerce News o mercado Geek movimenta mais de R$ 138 bilhões em todo o mundo.</a:t>
            </a:r>
          </a:p>
          <a:p>
            <a:pPr indent="457115" algn="just"/>
            <a:r>
              <a:rPr lang="pt-BR" sz="3800" dirty="0"/>
              <a:t>Segundo a Associação Brasileira de </a:t>
            </a:r>
            <a:r>
              <a:rPr lang="pt-BR" sz="3800" dirty="0" err="1"/>
              <a:t>Franchasing</a:t>
            </a:r>
            <a:r>
              <a:rPr lang="pt-BR" sz="3800" dirty="0"/>
              <a:t> (ABF) as franquias ligadas a este segmento cresceram 7% em 2018, somando R$ 160 milhões e tem estimativa de crescimento de 8% a 10% neste ano em comparação ao ano anterior.</a:t>
            </a:r>
          </a:p>
        </p:txBody>
      </p:sp>
      <p:sp>
        <p:nvSpPr>
          <p:cNvPr id="11" name="CaixaDeTexto 58"/>
          <p:cNvSpPr txBox="1">
            <a:spLocks noChangeArrowheads="1"/>
          </p:cNvSpPr>
          <p:nvPr/>
        </p:nvSpPr>
        <p:spPr bwMode="auto">
          <a:xfrm>
            <a:off x="17262203" y="29227344"/>
            <a:ext cx="13609513" cy="71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0" rIns="91424" bIns="45710">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defTabSz="4319588"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4319588"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4319588"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4319588" eaLnBrk="0" fontAlgn="base" hangingPunct="0">
              <a:spcBef>
                <a:spcPct val="0"/>
              </a:spcBef>
              <a:spcAft>
                <a:spcPct val="0"/>
              </a:spcAft>
              <a:defRPr sz="8500">
                <a:solidFill>
                  <a:schemeClr val="tx1"/>
                </a:solidFill>
                <a:latin typeface="Arial" panose="020B0604020202020204" pitchFamily="34" charset="0"/>
              </a:defRPr>
            </a:lvl9pPr>
          </a:lstStyle>
          <a:p>
            <a:pPr indent="457115" algn="just"/>
            <a:r>
              <a:rPr lang="pt-BR" sz="3800" dirty="0"/>
              <a:t>Foi feito um levantamento inicial dos aspectos mais relevantes para a criação de uma rede social voltada ao público geek.</a:t>
            </a:r>
          </a:p>
          <a:p>
            <a:pPr indent="457115" algn="just"/>
            <a:r>
              <a:rPr lang="pt-BR" sz="3800" dirty="0"/>
              <a:t>Foi demonstrado a viabilidade do projeto através da análise do mercado e demonstrada a necessidade do produto devido as oportunidades detectadas.</a:t>
            </a:r>
          </a:p>
          <a:p>
            <a:pPr indent="457115" algn="just"/>
            <a:r>
              <a:rPr lang="pt-BR" sz="3800" dirty="0"/>
              <a:t>Foram consideradas também as necessidades técnicas para implementação do projeto e definimos os requisitos inicias do projeto.</a:t>
            </a:r>
          </a:p>
          <a:p>
            <a:pPr indent="457115" algn="just"/>
            <a:r>
              <a:rPr lang="pt-BR" sz="3800" dirty="0"/>
              <a:t>Será necessário continuar a pesquisa, obter mais informações durante o curso e orientação dos professores para que possamos concluir o projeto com sucesso.</a:t>
            </a:r>
          </a:p>
        </p:txBody>
      </p:sp>
      <p:sp>
        <p:nvSpPr>
          <p:cNvPr id="12" name="CaixaDeTexto 59"/>
          <p:cNvSpPr txBox="1">
            <a:spLocks noChangeArrowheads="1"/>
          </p:cNvSpPr>
          <p:nvPr/>
        </p:nvSpPr>
        <p:spPr bwMode="auto">
          <a:xfrm>
            <a:off x="2184358" y="19444118"/>
            <a:ext cx="14062582" cy="652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0" rIns="91424" bIns="45710">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defTabSz="4319588"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4319588"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4319588"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4319588" eaLnBrk="0" fontAlgn="base" hangingPunct="0">
              <a:spcBef>
                <a:spcPct val="0"/>
              </a:spcBef>
              <a:spcAft>
                <a:spcPct val="0"/>
              </a:spcAft>
              <a:defRPr sz="8500">
                <a:solidFill>
                  <a:schemeClr val="tx1"/>
                </a:solidFill>
                <a:latin typeface="Arial" panose="020B0604020202020204" pitchFamily="34" charset="0"/>
              </a:defRPr>
            </a:lvl9pPr>
          </a:lstStyle>
          <a:p>
            <a:pPr indent="457115" algn="just"/>
            <a:r>
              <a:rPr lang="pt-BR" sz="3800" dirty="0"/>
              <a:t>O objetivo é promover a interação entre pessoas que possuam interesse em assuntos relacionados ao “Universo Geek”, como jogos, séries, filmes, etc., através de publicação de notícias, divulgação de eventos, organização de grupos de interesse, chats, etc. em um espaço específico e exclusivo para esta finalidade, ao contrário de outras redes sociais que possuem conteúdo genérico.</a:t>
            </a:r>
          </a:p>
          <a:p>
            <a:pPr indent="457115" algn="just"/>
            <a:r>
              <a:rPr lang="pt-BR" sz="3800" dirty="0"/>
              <a:t>Com isso pretende atingir pessoas e anunciantes de um mercado que vem crescendo a cada ano e que possuem consumidores fiéis e exigentes, dispostos a gastar com objetos colecionáveis, roupas, decorações, cursos, feiras e eventos</a:t>
            </a:r>
            <a:r>
              <a:rPr lang="pt-BR" sz="3800" dirty="0">
                <a:solidFill>
                  <a:schemeClr val="bg1"/>
                </a:solidFill>
              </a:rPr>
              <a:t>.</a:t>
            </a:r>
          </a:p>
        </p:txBody>
      </p:sp>
      <p:sp>
        <p:nvSpPr>
          <p:cNvPr id="13" name="CaixaDeTexto 60"/>
          <p:cNvSpPr txBox="1">
            <a:spLocks noChangeArrowheads="1"/>
          </p:cNvSpPr>
          <p:nvPr/>
        </p:nvSpPr>
        <p:spPr bwMode="auto">
          <a:xfrm>
            <a:off x="2575518" y="38163227"/>
            <a:ext cx="14186216" cy="440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0" rIns="91424" bIns="45710">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defTabSz="4319588"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4319588"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4319588"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4319588" eaLnBrk="0" fontAlgn="base" hangingPunct="0">
              <a:spcBef>
                <a:spcPct val="0"/>
              </a:spcBef>
              <a:spcAft>
                <a:spcPct val="0"/>
              </a:spcAft>
              <a:defRPr sz="8500">
                <a:solidFill>
                  <a:schemeClr val="tx1"/>
                </a:solidFill>
                <a:latin typeface="Arial" panose="020B0604020202020204" pitchFamily="34" charset="0"/>
              </a:defRPr>
            </a:lvl9pPr>
          </a:lstStyle>
          <a:p>
            <a:pPr indent="457115" algn="just"/>
            <a:r>
              <a:rPr lang="pt-BR" sz="2800" dirty="0"/>
              <a:t>(GO), V. (24 de 03 de 2009). </a:t>
            </a:r>
            <a:r>
              <a:rPr lang="pt-BR" sz="2800" i="1" dirty="0"/>
              <a:t>DI</a:t>
            </a:r>
            <a:r>
              <a:rPr lang="pt-BR" sz="2800" dirty="0"/>
              <a:t>. Acesso em 17 de 08 de 2019, disponível em Geek: https://www.dicionarioinformal.com.br/geek/#:~:text=Geek%20%C3%A9%20uma%20express%C3%A3o%20idiom%C3%A1tica,n%C3%A3o%20h%C3%A1%20um%20significado%20definitivo.</a:t>
            </a:r>
          </a:p>
          <a:p>
            <a:pPr indent="457115" algn="just"/>
            <a:r>
              <a:rPr lang="pt-BR" sz="2800" dirty="0"/>
              <a:t>DESCONHECIDO. (28 de 09 de 2019). </a:t>
            </a:r>
            <a:r>
              <a:rPr lang="pt-BR" sz="2800" i="1" dirty="0"/>
              <a:t>WIKIPÉDIA</a:t>
            </a:r>
            <a:r>
              <a:rPr lang="pt-BR" sz="2800" dirty="0"/>
              <a:t>. Fonte: Jovem Nerd: https://pt.wikipedia.org/DESCONHECIDO. (21 de 03 de 2020). </a:t>
            </a:r>
            <a:r>
              <a:rPr lang="pt-BR" sz="2800" i="1" dirty="0"/>
              <a:t>Aventura de Construir</a:t>
            </a:r>
            <a:r>
              <a:rPr lang="pt-BR" sz="2800" dirty="0"/>
              <a:t>. Fonte: Rede social: https://aventuradeconstruir.org.br/as-redes-sociais-em-epoca-de-crise/?gclid=Cj0KCQjw0Mb3BRCaARIsAPSNGpXVccEz1Yd3JnwLS0e2z18oUwQviepq-j1xys-v1LxK0VxK_k7M4FwaAhvsEALw_wcB</a:t>
            </a:r>
          </a:p>
          <a:p>
            <a:pPr indent="457115" algn="just"/>
            <a:r>
              <a:rPr lang="pt-BR" sz="2800" dirty="0"/>
              <a:t>wiki/</a:t>
            </a:r>
            <a:r>
              <a:rPr lang="pt-BR" sz="2800" dirty="0" err="1"/>
              <a:t>Jovem_Nerd</a:t>
            </a:r>
            <a:endParaRPr lang="pt-BR" sz="2800" dirty="0"/>
          </a:p>
        </p:txBody>
      </p:sp>
      <p:sp>
        <p:nvSpPr>
          <p:cNvPr id="14" name="CaixaDeTexto 61"/>
          <p:cNvSpPr txBox="1">
            <a:spLocks noChangeArrowheads="1"/>
          </p:cNvSpPr>
          <p:nvPr/>
        </p:nvSpPr>
        <p:spPr bwMode="auto">
          <a:xfrm>
            <a:off x="2184359" y="29248516"/>
            <a:ext cx="14080839" cy="718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0" rIns="91424" bIns="45710">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defTabSz="4319588"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4319588"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4319588"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4319588" eaLnBrk="0" fontAlgn="base" hangingPunct="0">
              <a:spcBef>
                <a:spcPct val="0"/>
              </a:spcBef>
              <a:spcAft>
                <a:spcPct val="0"/>
              </a:spcAft>
              <a:defRPr sz="8500">
                <a:solidFill>
                  <a:schemeClr val="tx1"/>
                </a:solidFill>
                <a:latin typeface="Arial" panose="020B0604020202020204" pitchFamily="34" charset="0"/>
              </a:defRPr>
            </a:lvl9pPr>
          </a:lstStyle>
          <a:p>
            <a:pPr indent="457115" algn="just"/>
            <a:r>
              <a:rPr lang="pt-BR" sz="3800" dirty="0"/>
              <a:t>A pesquisa de conteúdo de interesses para uma rede social voltada para o público que estamos procurando atingir está sendo feita em sites na internet que possuem conteúdo do universo Geek e nos concorrentes como Amino, </a:t>
            </a:r>
            <a:r>
              <a:rPr lang="pt-BR" sz="3800" dirty="0" err="1"/>
              <a:t>SkyNerd</a:t>
            </a:r>
            <a:r>
              <a:rPr lang="pt-BR" sz="3800" dirty="0"/>
              <a:t>, </a:t>
            </a:r>
            <a:r>
              <a:rPr lang="pt-BR" sz="3800" dirty="0" err="1"/>
              <a:t>Otaku</a:t>
            </a:r>
            <a:r>
              <a:rPr lang="pt-BR" sz="3800" dirty="0"/>
              <a:t>, etc.</a:t>
            </a:r>
          </a:p>
          <a:p>
            <a:pPr indent="457115" algn="just"/>
            <a:r>
              <a:rPr lang="pt-BR" sz="3800" dirty="0"/>
              <a:t>Com base nestes dados e no conteúdo das aulas do curso de Desenvolvimento de Sistemas estão sendo construídas as bases para o fundamento do projeto e da documentação técnica como os Diagramas de Classe, Diagramas de Caso de Uso e Caso de Uso expandido, desenho do Banco de dados, dicionário de dados, etc. </a:t>
            </a:r>
          </a:p>
          <a:p>
            <a:pPr marL="571385" indent="-571385" algn="just">
              <a:buFont typeface="Wingdings" panose="05000000000000000000" pitchFamily="2" charset="2"/>
              <a:buChar char="Ø"/>
            </a:pPr>
            <a:endParaRPr lang="pt-BR" altLang="pt-BR" sz="4300" dirty="0">
              <a:latin typeface="Calibri" panose="020F0502020204030204" pitchFamily="34" charset="0"/>
            </a:endParaRPr>
          </a:p>
        </p:txBody>
      </p:sp>
      <p:sp>
        <p:nvSpPr>
          <p:cNvPr id="15" name="CaixaDeTexto 56"/>
          <p:cNvSpPr txBox="1">
            <a:spLocks noChangeArrowheads="1"/>
          </p:cNvSpPr>
          <p:nvPr/>
        </p:nvSpPr>
        <p:spPr bwMode="auto">
          <a:xfrm>
            <a:off x="17498185" y="23753353"/>
            <a:ext cx="13493831" cy="24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0" rIns="91424" bIns="45710">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defTabSz="4319588"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4319588"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4319588"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4319588" eaLnBrk="0" fontAlgn="base" hangingPunct="0">
              <a:spcBef>
                <a:spcPct val="0"/>
              </a:spcBef>
              <a:spcAft>
                <a:spcPct val="0"/>
              </a:spcAft>
              <a:defRPr sz="8500">
                <a:solidFill>
                  <a:schemeClr val="tx1"/>
                </a:solidFill>
                <a:latin typeface="Arial" panose="020B0604020202020204" pitchFamily="34" charset="0"/>
              </a:defRPr>
            </a:lvl9pPr>
          </a:lstStyle>
          <a:p>
            <a:pPr indent="457115" algn="just"/>
            <a:r>
              <a:rPr lang="pt-BR" sz="3800" dirty="0"/>
              <a:t>A empresa </a:t>
            </a:r>
            <a:r>
              <a:rPr lang="pt-BR" sz="3800" dirty="0" err="1"/>
              <a:t>MindMiners</a:t>
            </a:r>
            <a:r>
              <a:rPr lang="pt-BR" sz="3800" dirty="0"/>
              <a:t> em parceria com o Grupo Omelete realizaram entre 18 e 21 de maio de 2018 um estudo com mais de mil pessoas sobre comportamento e consumo dos geeks brasileiros.</a:t>
            </a:r>
          </a:p>
        </p:txBody>
      </p:sp>
      <p:sp>
        <p:nvSpPr>
          <p:cNvPr id="16" name="CaixaDeTexto 15">
            <a:extLst>
              <a:ext uri="{FF2B5EF4-FFF2-40B4-BE49-F238E27FC236}">
                <a16:creationId xmlns:a16="http://schemas.microsoft.com/office/drawing/2014/main" xmlns="" id="{FA6EF1B1-A0F8-461D-9BB2-092A8AB37C5E}"/>
              </a:ext>
            </a:extLst>
          </p:cNvPr>
          <p:cNvSpPr txBox="1"/>
          <p:nvPr/>
        </p:nvSpPr>
        <p:spPr>
          <a:xfrm>
            <a:off x="2268886" y="9360392"/>
            <a:ext cx="13933139" cy="7325062"/>
          </a:xfrm>
          <a:prstGeom prst="rect">
            <a:avLst/>
          </a:prstGeom>
          <a:noFill/>
        </p:spPr>
        <p:txBody>
          <a:bodyPr wrap="square" lIns="91424" tIns="45710" rIns="91424" bIns="45710" rtlCol="0">
            <a:spAutoFit/>
          </a:bodyPr>
          <a:lstStyle/>
          <a:p>
            <a:pPr indent="457115" algn="just"/>
            <a:r>
              <a:rPr lang="pt-BR" sz="3800" dirty="0">
                <a:latin typeface="Arial" panose="020B0604020202020204" pitchFamily="34" charset="0"/>
                <a:cs typeface="Arial" panose="020B0604020202020204" pitchFamily="34" charset="0"/>
              </a:rPr>
              <a:t>O foco deste projeto é de construir uma rede social / site que seja direcionada especificamente para o público Geek.</a:t>
            </a:r>
          </a:p>
          <a:p>
            <a:pPr indent="457115" algn="just"/>
            <a:r>
              <a:rPr lang="pt-BR" sz="3800" dirty="0">
                <a:latin typeface="Arial" panose="020B0604020202020204" pitchFamily="34" charset="0"/>
                <a:cs typeface="Arial" panose="020B0604020202020204" pitchFamily="34" charset="0"/>
              </a:rPr>
              <a:t>Rede social é uma plataforma cujo objetivo é conectar pessoas e compartilhar informações entre elas, tanto de caráter pessoal quanto profissional ou comercial. Elas se materializam na forma de sites e aplicativos, reunindo usuários que compactuam dos mesmos valores e interesses.</a:t>
            </a:r>
          </a:p>
          <a:p>
            <a:pPr indent="457115" algn="just"/>
            <a:r>
              <a:rPr lang="pt-BR" sz="3800" dirty="0">
                <a:latin typeface="Arial" panose="020B0604020202020204" pitchFamily="34" charset="0"/>
                <a:cs typeface="Arial" panose="020B0604020202020204" pitchFamily="34" charset="0"/>
              </a:rPr>
              <a:t>Geek são pessoas fãs de tecnologias, eletrônicos, jogos (eletrônicos ou de tabuleiro), histórias em quadrinho, livros, filmes e outros.</a:t>
            </a:r>
          </a:p>
          <a:p>
            <a:endParaRPr lang="pt-BR" dirty="0"/>
          </a:p>
        </p:txBody>
      </p:sp>
      <p:pic>
        <p:nvPicPr>
          <p:cNvPr id="17" name="Imagem 16">
            <a:extLst>
              <a:ext uri="{FF2B5EF4-FFF2-40B4-BE49-F238E27FC236}">
                <a16:creationId xmlns:a16="http://schemas.microsoft.com/office/drawing/2014/main" xmlns="" id="{DA4B9421-3B30-4854-8D88-FA33D61CC8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262202" y="15413316"/>
            <a:ext cx="13530314" cy="7016108"/>
          </a:xfrm>
          <a:prstGeom prst="rect">
            <a:avLst/>
          </a:prstGeom>
          <a:noFill/>
          <a:ln>
            <a:noFill/>
          </a:ln>
        </p:spPr>
      </p:pic>
      <p:pic>
        <p:nvPicPr>
          <p:cNvPr id="18" name="Imagem 17">
            <a:extLst>
              <a:ext uri="{FF2B5EF4-FFF2-40B4-BE49-F238E27FC236}">
                <a16:creationId xmlns:a16="http://schemas.microsoft.com/office/drawing/2014/main" xmlns="" id="{C43577BC-E036-4DB8-A0A9-82120A585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5863" y="37899817"/>
            <a:ext cx="14322090" cy="1754323"/>
          </a:xfrm>
          <a:prstGeom prst="rect">
            <a:avLst/>
          </a:prstGeom>
        </p:spPr>
      </p:pic>
      <p:pic>
        <p:nvPicPr>
          <p:cNvPr id="19" name="Imagem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06890" y="295628"/>
            <a:ext cx="5004464" cy="6664392"/>
          </a:xfrm>
          <a:prstGeom prst="rect">
            <a:avLst/>
          </a:prstGeom>
        </p:spPr>
      </p:pic>
    </p:spTree>
    <p:extLst>
      <p:ext uri="{BB962C8B-B14F-4D97-AF65-F5344CB8AC3E}">
        <p14:creationId xmlns:p14="http://schemas.microsoft.com/office/powerpoint/2010/main" val="3122958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9E2E4D4DE51F479D4D8D17A6FDD805" ma:contentTypeVersion="3" ma:contentTypeDescription="Create a new document." ma:contentTypeScope="" ma:versionID="73168936624d9f4e2377e2428df4e997">
  <xsd:schema xmlns:xsd="http://www.w3.org/2001/XMLSchema" xmlns:xs="http://www.w3.org/2001/XMLSchema" xmlns:p="http://schemas.microsoft.com/office/2006/metadata/properties" xmlns:ns2="70bf79cd-a98e-4cec-805c-3dcb323c158e" targetNamespace="http://schemas.microsoft.com/office/2006/metadata/properties" ma:root="true" ma:fieldsID="ddebd8f5eeacd4254e4051baa031f3d8" ns2:_="">
    <xsd:import namespace="70bf79cd-a98e-4cec-805c-3dcb323c158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79cd-a98e-4cec-805c-3dcb323c158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70bf79cd-a98e-4cec-805c-3dcb323c158e">fcf0673d-a658-4147-9a69-5f38a912dd9b</ReferenceId>
  </documentManagement>
</p:properties>
</file>

<file path=customXml/itemProps1.xml><?xml version="1.0" encoding="utf-8"?>
<ds:datastoreItem xmlns:ds="http://schemas.openxmlformats.org/officeDocument/2006/customXml" ds:itemID="{7D65170D-7729-490A-86A9-91F937210FDE}">
  <ds:schemaRefs>
    <ds:schemaRef ds:uri="http://schemas.microsoft.com/sharepoint/v3/contenttype/forms"/>
  </ds:schemaRefs>
</ds:datastoreItem>
</file>

<file path=customXml/itemProps2.xml><?xml version="1.0" encoding="utf-8"?>
<ds:datastoreItem xmlns:ds="http://schemas.openxmlformats.org/officeDocument/2006/customXml" ds:itemID="{E76F6B05-5B36-4F63-B511-9A1486714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bf79cd-a98e-4cec-805c-3dcb323c15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D6EE15-D33F-4828-9F2D-B0A32546E77D}">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70bf79cd-a98e-4cec-805c-3dcb323c158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176</TotalTime>
  <Words>610</Words>
  <Application>Microsoft Office PowerPoint</Application>
  <PresentationFormat>Personalizar</PresentationFormat>
  <Paragraphs>32</Paragraphs>
  <Slides>1</Slides>
  <Notes>0</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Coord Pedagógica</dc:creator>
  <cp:lastModifiedBy>user</cp:lastModifiedBy>
  <cp:revision>26</cp:revision>
  <dcterms:created xsi:type="dcterms:W3CDTF">2015-10-29T19:52:37Z</dcterms:created>
  <dcterms:modified xsi:type="dcterms:W3CDTF">2020-07-14T22:04:13Z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0x0101004F9E2E4D4DE51F479D4D8D17A6FDD805</vt:lpwstr>
  </property>
</Properties>
</file>