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7" r:id="rId5"/>
    <p:sldId id="258" r:id="rId6"/>
    <p:sldId id="276" r:id="rId7"/>
    <p:sldId id="278" r:id="rId8"/>
    <p:sldId id="282" r:id="rId9"/>
    <p:sldId id="279" r:id="rId10"/>
    <p:sldId id="277" r:id="rId11"/>
    <p:sldId id="280" r:id="rId12"/>
    <p:sldId id="281"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B4C6775-B027-4F5D-A9CC-C834CFFDB8B8}">
          <p14:sldIdLst>
            <p14:sldId id="257"/>
            <p14:sldId id="258"/>
            <p14:sldId id="276"/>
            <p14:sldId id="278"/>
            <p14:sldId id="282"/>
            <p14:sldId id="279"/>
            <p14:sldId id="277"/>
            <p14:sldId id="280"/>
            <p14:sldId id="281"/>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4" autoAdjust="0"/>
  </p:normalViewPr>
  <p:slideViewPr>
    <p:cSldViewPr snapToGrid="0">
      <p:cViewPr varScale="1">
        <p:scale>
          <a:sx n="66" d="100"/>
          <a:sy n="66" d="100"/>
        </p:scale>
        <p:origin x="668" y="44"/>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11/23/2024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p:txBody>
          <a:bodyPr/>
          <a:lstStyle/>
          <a:p>
            <a:pPr>
              <a:lnSpc>
                <a:spcPct val="110000"/>
              </a:lnSpc>
            </a:pPr>
            <a:r>
              <a:rPr lang="en-US" dirty="0"/>
              <a:t>US healthcare</a:t>
            </a:r>
            <a:br>
              <a:rPr lang="en-US" dirty="0"/>
            </a:br>
            <a:r>
              <a:rPr lang="en-US" dirty="0"/>
              <a:t>Analysis  2019-20</a:t>
            </a:r>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3599999" y="4276447"/>
            <a:ext cx="3492000" cy="620016"/>
          </a:xfrm>
          <a:gradFill>
            <a:gsLst>
              <a:gs pos="8000">
                <a:schemeClr val="tx2"/>
              </a:gs>
              <a:gs pos="100000">
                <a:schemeClr val="accent2"/>
              </a:gs>
            </a:gsLst>
            <a:lin ang="14400000" scaled="0"/>
          </a:gradFill>
        </p:spPr>
        <p:txBody>
          <a:bodyPr/>
          <a:lstStyle/>
          <a:p>
            <a:r>
              <a:rPr lang="en-US" dirty="0"/>
              <a:t>By Dakshitha G</a:t>
            </a:r>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687084" y="344153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C17F5BF1-88DB-42F2-98A6-4C7FBFC311C4}"/>
              </a:ext>
            </a:extLst>
          </p:cNvPr>
          <p:cNvSpPr>
            <a:spLocks noGrp="1"/>
          </p:cNvSpPr>
          <p:nvPr>
            <p:ph type="ctrTitle"/>
          </p:nvPr>
        </p:nvSpPr>
        <p:spPr/>
        <p:txBody>
          <a:bodyPr/>
          <a:lstStyle/>
          <a:p>
            <a:r>
              <a:rPr lang="en-US" dirty="0"/>
              <a:t>Thank</a:t>
            </a:r>
            <a:br>
              <a:rPr lang="en-US" dirty="0"/>
            </a:br>
            <a:r>
              <a:rPr lang="en-US" dirty="0"/>
              <a:t>you</a:t>
            </a:r>
          </a:p>
        </p:txBody>
      </p:sp>
      <p:sp>
        <p:nvSpPr>
          <p:cNvPr id="18" name="Rectangle 17">
            <a:extLst>
              <a:ext uri="{FF2B5EF4-FFF2-40B4-BE49-F238E27FC236}">
                <a16:creationId xmlns:a16="http://schemas.microsoft.com/office/drawing/2014/main" id="{AAF39051-1049-4508-8373-6A289966AA59}"/>
              </a:ext>
              <a:ext uri="{C183D7F6-B498-43B3-948B-1728B52AA6E4}">
                <adec:decorative xmlns:adec="http://schemas.microsoft.com/office/drawing/2017/decorative"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Tree>
    <p:extLst>
      <p:ext uri="{BB962C8B-B14F-4D97-AF65-F5344CB8AC3E}">
        <p14:creationId xmlns:p14="http://schemas.microsoft.com/office/powerpoint/2010/main" val="347695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569877" y="0"/>
            <a:ext cx="6058185"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147343" y="2731934"/>
            <a:ext cx="6903253" cy="3172156"/>
          </a:xfrm>
          <a:gradFill>
            <a:gsLst>
              <a:gs pos="0">
                <a:schemeClr val="tx2"/>
              </a:gs>
              <a:gs pos="100000">
                <a:schemeClr val="accent2"/>
              </a:gs>
            </a:gsLst>
            <a:lin ang="14400000" scaled="0"/>
          </a:gradFill>
        </p:spPr>
        <p:txBody>
          <a:bodyPr/>
          <a:lstStyle/>
          <a:p>
            <a:r>
              <a:rPr lang="en-IN" sz="1800" kern="0" dirty="0">
                <a:effectLst/>
                <a:latin typeface="Calibri" panose="020F0502020204030204" pitchFamily="34" charset="0"/>
                <a:ea typeface="Times New Roman" panose="02020603050405020304" pitchFamily="18" charset="0"/>
                <a:cs typeface="Times New Roman" panose="02020603050405020304" pitchFamily="18" charset="0"/>
              </a:rPr>
              <a:t>The project aims to conduct a comprehensive analysis of one year's worth of healthcare industry data utilizing Power BI. The analysis will focus on presenting crucial trends and insights to the United States government, aiding in informed decision-making and strategic planning.</a:t>
            </a:r>
            <a:endParaRPr lang="en-US" dirty="0"/>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870207" y="3129954"/>
            <a:ext cx="4585966" cy="609129"/>
          </a:xfrm>
        </p:spPr>
        <p:txBody>
          <a:bodyPr/>
          <a:lstStyle/>
          <a:p>
            <a:r>
              <a:rPr lang="en-US" dirty="0"/>
              <a:t>Objective</a:t>
            </a:r>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1793360" y="4332687"/>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985345" y="3363146"/>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569877" y="5904087"/>
            <a:ext cx="6058183"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713143" y="3198674"/>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4320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937CAD-31C5-AA27-62D5-88F0C20733BF}"/>
              </a:ext>
            </a:extLst>
          </p:cNvPr>
          <p:cNvSpPr>
            <a:spLocks noGrp="1"/>
          </p:cNvSpPr>
          <p:nvPr>
            <p:ph type="body" sz="quarter" idx="13"/>
          </p:nvPr>
        </p:nvSpPr>
        <p:spPr>
          <a:xfrm>
            <a:off x="345762" y="435642"/>
            <a:ext cx="7712393" cy="6306855"/>
          </a:xfrm>
        </p:spPr>
        <p:txBody>
          <a:bodyPr/>
          <a:lstStyle/>
          <a:p>
            <a:r>
              <a:rPr lang="en-US" sz="2000" b="1" dirty="0">
                <a:latin typeface="Calibri" panose="020F0502020204030204" pitchFamily="34" charset="0"/>
                <a:ea typeface="Calibri" panose="020F0502020204030204" pitchFamily="34" charset="0"/>
                <a:cs typeface="Calibri" panose="020F0502020204030204" pitchFamily="34" charset="0"/>
              </a:rPr>
              <a:t>Fact Table </a:t>
            </a:r>
          </a:p>
          <a:p>
            <a:r>
              <a:rPr lang="en-US" sz="2000" b="1" dirty="0">
                <a:latin typeface="Calibri" panose="020F0502020204030204" pitchFamily="34" charset="0"/>
                <a:ea typeface="Calibri" panose="020F0502020204030204" pitchFamily="34" charset="0"/>
                <a:cs typeface="Calibri" panose="020F0502020204030204" pitchFamily="34" charset="0"/>
              </a:rPr>
              <a:t>Patient Table</a:t>
            </a:r>
          </a:p>
          <a:p>
            <a:r>
              <a:rPr lang="en-US" sz="2000" b="1" dirty="0">
                <a:latin typeface="Calibri" panose="020F0502020204030204" pitchFamily="34" charset="0"/>
                <a:ea typeface="Calibri" panose="020F0502020204030204" pitchFamily="34" charset="0"/>
                <a:cs typeface="Calibri" panose="020F0502020204030204" pitchFamily="34" charset="0"/>
              </a:rPr>
              <a:t>Specialty Table</a:t>
            </a:r>
          </a:p>
          <a:p>
            <a:r>
              <a:rPr lang="en-US" sz="2000" b="1" dirty="0">
                <a:latin typeface="Calibri" panose="020F0502020204030204" pitchFamily="34" charset="0"/>
                <a:ea typeface="Calibri" panose="020F0502020204030204" pitchFamily="34" charset="0"/>
                <a:cs typeface="Calibri" panose="020F0502020204030204" pitchFamily="34" charset="0"/>
              </a:rPr>
              <a:t>Transaction Table</a:t>
            </a:r>
          </a:p>
          <a:p>
            <a:r>
              <a:rPr lang="en-US" sz="2000" b="1" dirty="0">
                <a:latin typeface="Calibri" panose="020F0502020204030204" pitchFamily="34" charset="0"/>
                <a:ea typeface="Calibri" panose="020F0502020204030204" pitchFamily="34" charset="0"/>
                <a:cs typeface="Calibri" panose="020F0502020204030204" pitchFamily="34" charset="0"/>
              </a:rPr>
              <a:t>Physician Table</a:t>
            </a:r>
          </a:p>
          <a:p>
            <a:r>
              <a:rPr lang="en-US" sz="2000" b="1" dirty="0">
                <a:latin typeface="Calibri" panose="020F0502020204030204" pitchFamily="34" charset="0"/>
                <a:ea typeface="Calibri" panose="020F0502020204030204" pitchFamily="34" charset="0"/>
                <a:cs typeface="Calibri" panose="020F0502020204030204" pitchFamily="34" charset="0"/>
              </a:rPr>
              <a:t>Payer Table</a:t>
            </a:r>
          </a:p>
          <a:p>
            <a:r>
              <a:rPr lang="en-US" sz="2000" b="1" dirty="0">
                <a:latin typeface="Calibri" panose="020F0502020204030204" pitchFamily="34" charset="0"/>
                <a:ea typeface="Calibri" panose="020F0502020204030204" pitchFamily="34" charset="0"/>
                <a:cs typeface="Calibri" panose="020F0502020204030204" pitchFamily="34" charset="0"/>
              </a:rPr>
              <a:t>CPT table </a:t>
            </a:r>
          </a:p>
          <a:p>
            <a:r>
              <a:rPr lang="en-US" sz="2000" b="1" dirty="0">
                <a:latin typeface="Calibri" panose="020F0502020204030204" pitchFamily="34" charset="0"/>
                <a:ea typeface="Calibri" panose="020F0502020204030204" pitchFamily="34" charset="0"/>
                <a:cs typeface="Calibri" panose="020F0502020204030204" pitchFamily="34" charset="0"/>
              </a:rPr>
              <a:t>Diagnosis Code Table</a:t>
            </a:r>
          </a:p>
          <a:p>
            <a:r>
              <a:rPr lang="en-US" sz="2000" b="1" dirty="0">
                <a:latin typeface="Calibri" panose="020F0502020204030204" pitchFamily="34" charset="0"/>
                <a:ea typeface="Calibri" panose="020F0502020204030204" pitchFamily="34" charset="0"/>
                <a:cs typeface="Calibri" panose="020F0502020204030204" pitchFamily="34" charset="0"/>
              </a:rPr>
              <a:t>Hospital Table</a:t>
            </a:r>
          </a:p>
          <a:p>
            <a:r>
              <a:rPr lang="en-US" sz="2000" b="1" dirty="0">
                <a:latin typeface="Calibri" panose="020F0502020204030204" pitchFamily="34" charset="0"/>
                <a:ea typeface="Calibri" panose="020F0502020204030204" pitchFamily="34" charset="0"/>
                <a:cs typeface="Calibri" panose="020F0502020204030204" pitchFamily="34" charset="0"/>
              </a:rPr>
              <a:t>Date Table</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BDFCA450-98B5-7E28-7018-0063DC85CA9F}"/>
              </a:ext>
            </a:extLst>
          </p:cNvPr>
          <p:cNvSpPr>
            <a:spLocks noGrp="1"/>
          </p:cNvSpPr>
          <p:nvPr>
            <p:ph type="sldNum" sz="quarter" idx="11"/>
          </p:nvPr>
        </p:nvSpPr>
        <p:spPr/>
        <p:txBody>
          <a:bodyPr/>
          <a:lstStyle/>
          <a:p>
            <a:fld id="{EECC7194-A4D0-457B-9D3E-53681723AFF7}" type="slidenum">
              <a:rPr lang="en-US" smtClean="0"/>
              <a:pPr/>
              <a:t>3</a:t>
            </a:fld>
            <a:endParaRPr lang="en-US" dirty="0"/>
          </a:p>
        </p:txBody>
      </p:sp>
      <p:sp>
        <p:nvSpPr>
          <p:cNvPr id="5" name="Title 4">
            <a:extLst>
              <a:ext uri="{FF2B5EF4-FFF2-40B4-BE49-F238E27FC236}">
                <a16:creationId xmlns:a16="http://schemas.microsoft.com/office/drawing/2014/main" id="{9F84F942-A413-6C04-A11A-13C4A9AFC7D3}"/>
              </a:ext>
            </a:extLst>
          </p:cNvPr>
          <p:cNvSpPr>
            <a:spLocks noGrp="1"/>
          </p:cNvSpPr>
          <p:nvPr>
            <p:ph type="title"/>
          </p:nvPr>
        </p:nvSpPr>
        <p:spPr>
          <a:xfrm>
            <a:off x="638828" y="889349"/>
            <a:ext cx="5271084" cy="525565"/>
          </a:xfrm>
        </p:spPr>
        <p:txBody>
          <a:bodyPr/>
          <a:lstStyle/>
          <a:p>
            <a:r>
              <a:rPr lang="en-US" dirty="0"/>
              <a:t>Data Overview</a:t>
            </a:r>
            <a:br>
              <a:rPr lang="en-US" dirty="0"/>
            </a:br>
            <a:endParaRPr lang="en-IN" dirty="0"/>
          </a:p>
        </p:txBody>
      </p:sp>
    </p:spTree>
    <p:extLst>
      <p:ext uri="{BB962C8B-B14F-4D97-AF65-F5344CB8AC3E}">
        <p14:creationId xmlns:p14="http://schemas.microsoft.com/office/powerpoint/2010/main" val="2569081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7E3A-F27B-4330-A237-896A547E96F9}"/>
              </a:ext>
            </a:extLst>
          </p:cNvPr>
          <p:cNvSpPr>
            <a:spLocks noGrp="1"/>
          </p:cNvSpPr>
          <p:nvPr>
            <p:ph type="title"/>
          </p:nvPr>
        </p:nvSpPr>
        <p:spPr>
          <a:xfrm>
            <a:off x="173861" y="240296"/>
            <a:ext cx="7560000" cy="370166"/>
          </a:xfrm>
        </p:spPr>
        <p:txBody>
          <a:bodyPr/>
          <a:lstStyle/>
          <a:p>
            <a:pPr>
              <a:lnSpc>
                <a:spcPct val="115000"/>
              </a:lnSpc>
              <a:spcBef>
                <a:spcPts val="200"/>
              </a:spcBef>
            </a:pPr>
            <a:r>
              <a:rPr lang="en-IN" sz="2400" b="1" u="heavy" dirty="0">
                <a:solidFill>
                  <a:srgbClr val="2F5496"/>
                </a:solidFill>
                <a:effectLst/>
                <a:latin typeface="Aptos Narrow" panose="020B0004020202020204" pitchFamily="34" charset="0"/>
                <a:ea typeface="Times New Roman" panose="02020603050405020304" pitchFamily="18" charset="0"/>
                <a:cs typeface="Times New Roman" panose="02020603050405020304" pitchFamily="18" charset="0"/>
              </a:rPr>
              <a:t>Key Deliverables</a:t>
            </a:r>
            <a:br>
              <a:rPr lang="en-IN" sz="2400" b="1" u="heavy" dirty="0">
                <a:solidFill>
                  <a:srgbClr val="2F5496"/>
                </a:solidFill>
                <a:effectLst/>
                <a:latin typeface="Aptos Narrow" panose="020B0004020202020204" pitchFamily="34" charset="0"/>
                <a:ea typeface="Times New Roman" panose="02020603050405020304" pitchFamily="18" charset="0"/>
                <a:cs typeface="Times New Roman" panose="02020603050405020304" pitchFamily="18" charset="0"/>
              </a:rPr>
            </a:b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1. Executive Summary Dashboard:</a:t>
            </a:r>
            <a:br>
              <a:rPr lang="en-IN" sz="1800" dirty="0">
                <a:effectLst/>
                <a:latin typeface="Calibri" panose="020F0502020204030204" pitchFamily="34" charset="0"/>
                <a:ea typeface="Calibri" panose="020F0502020204030204" pitchFamily="34" charset="0"/>
                <a:cs typeface="Calibri" panose="020F0502020204030204" pitchFamily="34"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Develop an Executive Summary dashboard highlighting essential Key Performance Indicators (KPIs) pertinent to the healthcare industry.</a:t>
            </a:r>
            <a:br>
              <a:rPr lang="en-IN" sz="1800" dirty="0">
                <a:effectLst/>
                <a:latin typeface="Calibri" panose="020F0502020204030204" pitchFamily="34" charset="0"/>
                <a:ea typeface="Calibri" panose="020F0502020204030204" pitchFamily="34" charset="0"/>
                <a:cs typeface="Calibri" panose="020F0502020204030204" pitchFamily="34"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Provide succinct summaries of critical findings and trends.</a:t>
            </a:r>
            <a:br>
              <a:rPr lang="en-IN" sz="1800" dirty="0">
                <a:effectLst/>
                <a:latin typeface="Calibri" panose="020F0502020204030204" pitchFamily="34" charset="0"/>
                <a:ea typeface="Calibri" panose="020F0502020204030204" pitchFamily="34" charset="0"/>
                <a:cs typeface="Calibri" panose="020F0502020204030204" pitchFamily="34"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  </a:t>
            </a:r>
            <a:br>
              <a:rPr lang="en-IN" sz="1800" dirty="0">
                <a:effectLst/>
                <a:latin typeface="Calibri" panose="020F0502020204030204" pitchFamily="34" charset="0"/>
                <a:ea typeface="Calibri" panose="020F0502020204030204" pitchFamily="34" charset="0"/>
                <a:cs typeface="Calibri" panose="020F0502020204030204" pitchFamily="34"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 </a:t>
            </a:r>
            <a:r>
              <a:rPr lang="en-IN" sz="1800" b="1" dirty="0">
                <a:effectLst/>
                <a:latin typeface="Calibri" panose="020F0502020204030204" pitchFamily="34" charset="0"/>
                <a:ea typeface="Calibri" panose="020F0502020204030204" pitchFamily="34" charset="0"/>
                <a:cs typeface="Calibri" panose="020F0502020204030204" pitchFamily="34" charset="0"/>
              </a:rPr>
              <a:t> 2. Stakeholder-Specific Views:</a:t>
            </a:r>
            <a:br>
              <a:rPr lang="en-IN" sz="1800" dirty="0">
                <a:effectLst/>
                <a:latin typeface="Calibri" panose="020F0502020204030204" pitchFamily="34" charset="0"/>
                <a:ea typeface="Calibri" panose="020F0502020204030204" pitchFamily="34" charset="0"/>
                <a:cs typeface="Calibri" panose="020F0502020204030204" pitchFamily="34"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Create distinct dashboard views tailored to various stakeholders including Hospitals, Payers, Providers, and Patients.</a:t>
            </a:r>
            <a:br>
              <a:rPr lang="en-IN" sz="1800" dirty="0">
                <a:effectLst/>
                <a:latin typeface="Calibri" panose="020F0502020204030204" pitchFamily="34" charset="0"/>
                <a:ea typeface="Calibri" panose="020F0502020204030204" pitchFamily="34" charset="0"/>
                <a:cs typeface="Calibri" panose="020F0502020204030204" pitchFamily="34" charset="0"/>
              </a:rPr>
            </a:br>
            <a:r>
              <a:rPr lang="en-IN" sz="1800" dirty="0">
                <a:effectLst/>
                <a:latin typeface="Calibri" panose="020F0502020204030204" pitchFamily="34" charset="0"/>
                <a:ea typeface="Calibri" panose="020F0502020204030204" pitchFamily="34" charset="0"/>
                <a:cs typeface="Calibri" panose="020F0502020204030204" pitchFamily="34" charset="0"/>
              </a:rPr>
              <a:t>Customize insights and metrics relevant to each stakeholder group, ensuring actionable information.</a:t>
            </a:r>
            <a:br>
              <a:rPr lang="en-IN" sz="1800" dirty="0">
                <a:effectLst/>
                <a:latin typeface="Calibri" panose="020F0502020204030204" pitchFamily="34" charset="0"/>
                <a:ea typeface="Calibri" panose="020F0502020204030204" pitchFamily="34" charset="0"/>
                <a:cs typeface="Calibri" panose="020F0502020204030204" pitchFamily="34" charset="0"/>
              </a:rPr>
            </a:br>
            <a:r>
              <a:rPr lang="en-IN" sz="1800" b="1" dirty="0">
                <a:solidFill>
                  <a:schemeClr val="tx1"/>
                </a:solidFill>
                <a:effectLst/>
                <a:latin typeface="Aptos Narrow" panose="020B0004020202020204" pitchFamily="34" charset="0"/>
                <a:ea typeface="Times New Roman" panose="02020603050405020304" pitchFamily="18" charset="0"/>
                <a:cs typeface="Times New Roman" panose="02020603050405020304" pitchFamily="18" charset="0"/>
              </a:rPr>
              <a:t> </a:t>
            </a:r>
            <a:br>
              <a:rPr lang="en-IN" sz="1800" b="1"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1800" dirty="0">
              <a:solidFill>
                <a:schemeClr val="tx1"/>
              </a:solidFill>
            </a:endParaRPr>
          </a:p>
        </p:txBody>
      </p:sp>
      <p:sp>
        <p:nvSpPr>
          <p:cNvPr id="3" name="Slide Number Placeholder 2">
            <a:extLst>
              <a:ext uri="{FF2B5EF4-FFF2-40B4-BE49-F238E27FC236}">
                <a16:creationId xmlns:a16="http://schemas.microsoft.com/office/drawing/2014/main" id="{7C12FFA7-E125-EC71-56B9-6723A0327690}"/>
              </a:ext>
            </a:extLst>
          </p:cNvPr>
          <p:cNvSpPr>
            <a:spLocks noGrp="1"/>
          </p:cNvSpPr>
          <p:nvPr>
            <p:ph type="sldNum" sz="quarter" idx="11"/>
          </p:nvPr>
        </p:nvSpPr>
        <p:spPr/>
        <p:txBody>
          <a:bodyPr/>
          <a:lstStyle/>
          <a:p>
            <a:fld id="{EECC7194-A4D0-457B-9D3E-53681723AFF7}" type="slidenum">
              <a:rPr lang="en-US" noProof="0" smtClean="0"/>
              <a:pPr/>
              <a:t>4</a:t>
            </a:fld>
            <a:endParaRPr lang="en-US" noProof="0" dirty="0"/>
          </a:p>
        </p:txBody>
      </p:sp>
    </p:spTree>
    <p:extLst>
      <p:ext uri="{BB962C8B-B14F-4D97-AF65-F5344CB8AC3E}">
        <p14:creationId xmlns:p14="http://schemas.microsoft.com/office/powerpoint/2010/main" val="398305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70423-851D-3FC8-B5BA-2588DC6A98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BD0BED-F7D3-6C47-0A90-9D43A035585C}"/>
              </a:ext>
            </a:extLst>
          </p:cNvPr>
          <p:cNvSpPr>
            <a:spLocks noGrp="1"/>
          </p:cNvSpPr>
          <p:nvPr>
            <p:ph type="title"/>
          </p:nvPr>
        </p:nvSpPr>
        <p:spPr>
          <a:xfrm>
            <a:off x="346509" y="250257"/>
            <a:ext cx="7897491" cy="928095"/>
          </a:xfrm>
        </p:spPr>
        <p:txBody>
          <a:bodyPr/>
          <a:lstStyle/>
          <a:p>
            <a:pPr>
              <a:lnSpc>
                <a:spcPct val="115000"/>
              </a:lnSpc>
              <a:spcBef>
                <a:spcPts val="200"/>
              </a:spcBef>
            </a:pPr>
            <a:r>
              <a:rPr lang="en-IN" sz="2400" b="1" u="heavy" dirty="0">
                <a:solidFill>
                  <a:srgbClr val="2F5496"/>
                </a:solidFill>
                <a:effectLst/>
                <a:latin typeface="Aptos Narrow" panose="020B0004020202020204" pitchFamily="34" charset="0"/>
                <a:ea typeface="Times New Roman" panose="02020603050405020304" pitchFamily="18" charset="0"/>
                <a:cs typeface="Times New Roman" panose="02020603050405020304" pitchFamily="18" charset="0"/>
              </a:rPr>
              <a:t>Highlights</a:t>
            </a:r>
            <a:br>
              <a:rPr lang="en-IN" sz="2400" b="1" u="heavy" dirty="0">
                <a:solidFill>
                  <a:srgbClr val="2F5496"/>
                </a:solidFill>
                <a:effectLst/>
                <a:latin typeface="Aptos Narrow" panose="020B0004020202020204" pitchFamily="34" charset="0"/>
                <a:ea typeface="Times New Roman" panose="02020603050405020304" pitchFamily="18" charset="0"/>
                <a:cs typeface="Times New Roman" panose="02020603050405020304" pitchFamily="18" charset="0"/>
              </a:rPr>
            </a:b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1. COVID-19 Impact Analysis:</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Conduct a thorough examination of the COVID-19 pandemic's impact on the healthcare sector.</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Informed Decision-Making:</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Equip government officials with actionable insights to facilitate informed decision-making.</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2. Strategic Planning Support:</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Provide data-driven inputs essential for strategic planning initiatives within the healthcare domain.</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100" dirty="0">
                <a:effectLst/>
                <a:latin typeface="Calibri" panose="020F0502020204030204" pitchFamily="34" charset="0"/>
                <a:ea typeface="Times New Roman" panose="02020603050405020304" pitchFamily="18" charset="0"/>
                <a:cs typeface="Times New Roman" panose="02020603050405020304" pitchFamily="18" charset="0"/>
              </a:rPr>
            </a:br>
            <a:r>
              <a:rPr lang="en-IN" sz="1100" b="1" dirty="0">
                <a:effectLst/>
                <a:latin typeface="Aptos Narrow" panose="020B0004020202020204" pitchFamily="34" charset="0"/>
                <a:ea typeface="Times New Roman" panose="02020603050405020304" pitchFamily="18" charset="0"/>
                <a:cs typeface="Times New Roman" panose="02020603050405020304" pitchFamily="18" charset="0"/>
              </a:rPr>
              <a:t> </a:t>
            </a:r>
            <a:br>
              <a:rPr lang="en-IN" sz="1100" b="1" dirty="0">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Slide Number Placeholder 2">
            <a:extLst>
              <a:ext uri="{FF2B5EF4-FFF2-40B4-BE49-F238E27FC236}">
                <a16:creationId xmlns:a16="http://schemas.microsoft.com/office/drawing/2014/main" id="{75D0DB72-86B1-F59D-8736-3638C109FD61}"/>
              </a:ext>
            </a:extLst>
          </p:cNvPr>
          <p:cNvSpPr>
            <a:spLocks noGrp="1"/>
          </p:cNvSpPr>
          <p:nvPr>
            <p:ph type="sldNum" sz="quarter" idx="11"/>
          </p:nvPr>
        </p:nvSpPr>
        <p:spPr/>
        <p:txBody>
          <a:bodyPr/>
          <a:lstStyle/>
          <a:p>
            <a:fld id="{EECC7194-A4D0-457B-9D3E-53681723AFF7}" type="slidenum">
              <a:rPr lang="en-US" noProof="0" smtClean="0"/>
              <a:pPr/>
              <a:t>5</a:t>
            </a:fld>
            <a:endParaRPr lang="en-US" noProof="0" dirty="0"/>
          </a:p>
        </p:txBody>
      </p:sp>
    </p:spTree>
    <p:extLst>
      <p:ext uri="{BB962C8B-B14F-4D97-AF65-F5344CB8AC3E}">
        <p14:creationId xmlns:p14="http://schemas.microsoft.com/office/powerpoint/2010/main" val="200187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877D2-84AC-BF2C-1962-EC4F6A9501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228A3A-AFD8-7126-C152-BD92EA1A7DCB}"/>
              </a:ext>
            </a:extLst>
          </p:cNvPr>
          <p:cNvSpPr>
            <a:spLocks noGrp="1"/>
          </p:cNvSpPr>
          <p:nvPr>
            <p:ph type="title"/>
          </p:nvPr>
        </p:nvSpPr>
        <p:spPr>
          <a:xfrm>
            <a:off x="684000" y="187890"/>
            <a:ext cx="7559675" cy="360000"/>
          </a:xfrm>
        </p:spPr>
        <p:txBody>
          <a:bodyPr>
            <a:noAutofit/>
          </a:bodyPr>
          <a:lstStyle/>
          <a:p>
            <a:r>
              <a:rPr lang="en-US" dirty="0"/>
              <a:t>Dashboard</a:t>
            </a:r>
            <a:br>
              <a:rPr lang="en-US" dirty="0"/>
            </a:br>
            <a:br>
              <a:rPr lang="en-US" dirty="0"/>
            </a:br>
            <a:endParaRPr lang="en-IN" dirty="0"/>
          </a:p>
        </p:txBody>
      </p:sp>
      <p:sp>
        <p:nvSpPr>
          <p:cNvPr id="3" name="Slide Number Placeholder 2">
            <a:extLst>
              <a:ext uri="{FF2B5EF4-FFF2-40B4-BE49-F238E27FC236}">
                <a16:creationId xmlns:a16="http://schemas.microsoft.com/office/drawing/2014/main" id="{AF6A6C40-6F89-361A-5E58-8D104F7AE3E2}"/>
              </a:ext>
            </a:extLst>
          </p:cNvPr>
          <p:cNvSpPr>
            <a:spLocks noGrp="1"/>
          </p:cNvSpPr>
          <p:nvPr>
            <p:ph type="sldNum" sz="quarter" idx="11"/>
          </p:nvPr>
        </p:nvSpPr>
        <p:spPr/>
        <p:txBody>
          <a:bodyPr/>
          <a:lstStyle/>
          <a:p>
            <a:fld id="{EECC7194-A4D0-457B-9D3E-53681723AFF7}" type="slidenum">
              <a:rPr lang="en-US" noProof="0" smtClean="0"/>
              <a:pPr/>
              <a:t>6</a:t>
            </a:fld>
            <a:endParaRPr lang="en-US" noProof="0" dirty="0"/>
          </a:p>
        </p:txBody>
      </p:sp>
      <p:pic>
        <p:nvPicPr>
          <p:cNvPr id="8" name="Picture 7">
            <a:extLst>
              <a:ext uri="{FF2B5EF4-FFF2-40B4-BE49-F238E27FC236}">
                <a16:creationId xmlns:a16="http://schemas.microsoft.com/office/drawing/2014/main" id="{6FD3E10D-85D4-7384-7BCB-C7FB6EF5F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882" y="859910"/>
            <a:ext cx="10578379" cy="5788819"/>
          </a:xfrm>
          <a:prstGeom prst="rect">
            <a:avLst/>
          </a:prstGeom>
        </p:spPr>
      </p:pic>
    </p:spTree>
    <p:extLst>
      <p:ext uri="{BB962C8B-B14F-4D97-AF65-F5344CB8AC3E}">
        <p14:creationId xmlns:p14="http://schemas.microsoft.com/office/powerpoint/2010/main" val="3188573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0D176-AF58-5F5C-5813-304492A178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C671E3-3962-7C8F-364F-BF8DAC4B18FC}"/>
              </a:ext>
            </a:extLst>
          </p:cNvPr>
          <p:cNvSpPr>
            <a:spLocks noGrp="1"/>
          </p:cNvSpPr>
          <p:nvPr>
            <p:ph type="title"/>
          </p:nvPr>
        </p:nvSpPr>
        <p:spPr>
          <a:xfrm>
            <a:off x="684000" y="187890"/>
            <a:ext cx="7559675" cy="360000"/>
          </a:xfrm>
        </p:spPr>
        <p:txBody>
          <a:bodyPr>
            <a:noAutofit/>
          </a:bodyPr>
          <a:lstStyle/>
          <a:p>
            <a:r>
              <a:rPr lang="en-US" dirty="0"/>
              <a:t>Dashboard</a:t>
            </a:r>
            <a:br>
              <a:rPr lang="en-US" dirty="0"/>
            </a:br>
            <a:br>
              <a:rPr lang="en-US" dirty="0"/>
            </a:br>
            <a:endParaRPr lang="en-IN" dirty="0"/>
          </a:p>
        </p:txBody>
      </p:sp>
      <p:sp>
        <p:nvSpPr>
          <p:cNvPr id="3" name="Slide Number Placeholder 2">
            <a:extLst>
              <a:ext uri="{FF2B5EF4-FFF2-40B4-BE49-F238E27FC236}">
                <a16:creationId xmlns:a16="http://schemas.microsoft.com/office/drawing/2014/main" id="{8A6C9708-81E0-20AF-7193-7408DD38AACE}"/>
              </a:ext>
            </a:extLst>
          </p:cNvPr>
          <p:cNvSpPr>
            <a:spLocks noGrp="1"/>
          </p:cNvSpPr>
          <p:nvPr>
            <p:ph type="sldNum" sz="quarter" idx="11"/>
          </p:nvPr>
        </p:nvSpPr>
        <p:spPr/>
        <p:txBody>
          <a:bodyPr/>
          <a:lstStyle/>
          <a:p>
            <a:fld id="{EECC7194-A4D0-457B-9D3E-53681723AFF7}" type="slidenum">
              <a:rPr lang="en-US" noProof="0" smtClean="0"/>
              <a:pPr/>
              <a:t>7</a:t>
            </a:fld>
            <a:endParaRPr lang="en-US" noProof="0" dirty="0"/>
          </a:p>
        </p:txBody>
      </p:sp>
      <p:pic>
        <p:nvPicPr>
          <p:cNvPr id="10" name="Picture 9">
            <a:extLst>
              <a:ext uri="{FF2B5EF4-FFF2-40B4-BE49-F238E27FC236}">
                <a16:creationId xmlns:a16="http://schemas.microsoft.com/office/drawing/2014/main" id="{9B84C6AF-20C7-E0F4-FEA6-FAE46CC23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62" y="827886"/>
            <a:ext cx="10395598" cy="5842224"/>
          </a:xfrm>
          <a:prstGeom prst="rect">
            <a:avLst/>
          </a:prstGeom>
        </p:spPr>
      </p:pic>
    </p:spTree>
    <p:extLst>
      <p:ext uri="{BB962C8B-B14F-4D97-AF65-F5344CB8AC3E}">
        <p14:creationId xmlns:p14="http://schemas.microsoft.com/office/powerpoint/2010/main" val="409247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62BA0-5290-75C8-D901-4549765CF9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248729-4EC5-45D0-19EA-55E684B2BAFF}"/>
              </a:ext>
            </a:extLst>
          </p:cNvPr>
          <p:cNvSpPr>
            <a:spLocks noGrp="1"/>
          </p:cNvSpPr>
          <p:nvPr>
            <p:ph type="title"/>
          </p:nvPr>
        </p:nvSpPr>
        <p:spPr>
          <a:xfrm>
            <a:off x="684000" y="187890"/>
            <a:ext cx="7559675" cy="360000"/>
          </a:xfrm>
        </p:spPr>
        <p:txBody>
          <a:bodyPr>
            <a:noAutofit/>
          </a:bodyPr>
          <a:lstStyle/>
          <a:p>
            <a:r>
              <a:rPr lang="en-US" dirty="0"/>
              <a:t>Dashboard</a:t>
            </a:r>
            <a:br>
              <a:rPr lang="en-US" dirty="0"/>
            </a:br>
            <a:br>
              <a:rPr lang="en-US" dirty="0"/>
            </a:br>
            <a:endParaRPr lang="en-IN" dirty="0"/>
          </a:p>
        </p:txBody>
      </p:sp>
      <p:sp>
        <p:nvSpPr>
          <p:cNvPr id="3" name="Slide Number Placeholder 2">
            <a:extLst>
              <a:ext uri="{FF2B5EF4-FFF2-40B4-BE49-F238E27FC236}">
                <a16:creationId xmlns:a16="http://schemas.microsoft.com/office/drawing/2014/main" id="{E913DF4F-B664-2DFF-B905-519718DCA214}"/>
              </a:ext>
            </a:extLst>
          </p:cNvPr>
          <p:cNvSpPr>
            <a:spLocks noGrp="1"/>
          </p:cNvSpPr>
          <p:nvPr>
            <p:ph type="sldNum" sz="quarter" idx="11"/>
          </p:nvPr>
        </p:nvSpPr>
        <p:spPr/>
        <p:txBody>
          <a:bodyPr/>
          <a:lstStyle/>
          <a:p>
            <a:fld id="{EECC7194-A4D0-457B-9D3E-53681723AFF7}" type="slidenum">
              <a:rPr lang="en-US" noProof="0" smtClean="0"/>
              <a:pPr/>
              <a:t>8</a:t>
            </a:fld>
            <a:endParaRPr lang="en-US" noProof="0" dirty="0"/>
          </a:p>
        </p:txBody>
      </p:sp>
      <p:pic>
        <p:nvPicPr>
          <p:cNvPr id="5" name="Picture 4">
            <a:extLst>
              <a:ext uri="{FF2B5EF4-FFF2-40B4-BE49-F238E27FC236}">
                <a16:creationId xmlns:a16="http://schemas.microsoft.com/office/drawing/2014/main" id="{B88F6B1E-F227-7E97-17C3-5695BE5B5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762" y="761091"/>
            <a:ext cx="10033201" cy="5909019"/>
          </a:xfrm>
          <a:prstGeom prst="rect">
            <a:avLst/>
          </a:prstGeom>
        </p:spPr>
      </p:pic>
    </p:spTree>
    <p:extLst>
      <p:ext uri="{BB962C8B-B14F-4D97-AF65-F5344CB8AC3E}">
        <p14:creationId xmlns:p14="http://schemas.microsoft.com/office/powerpoint/2010/main" val="4677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ECD92-6FD5-0980-36F3-C36EB62F07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084A65-55BA-A791-A63D-985BA9DC14A0}"/>
              </a:ext>
            </a:extLst>
          </p:cNvPr>
          <p:cNvSpPr>
            <a:spLocks noGrp="1"/>
          </p:cNvSpPr>
          <p:nvPr>
            <p:ph type="title"/>
          </p:nvPr>
        </p:nvSpPr>
        <p:spPr>
          <a:xfrm>
            <a:off x="684000" y="187890"/>
            <a:ext cx="7559675" cy="360000"/>
          </a:xfrm>
        </p:spPr>
        <p:txBody>
          <a:bodyPr>
            <a:noAutofit/>
          </a:bodyPr>
          <a:lstStyle/>
          <a:p>
            <a:r>
              <a:rPr lang="en-US" dirty="0"/>
              <a:t>Dashboard</a:t>
            </a:r>
            <a:br>
              <a:rPr lang="en-US" dirty="0"/>
            </a:br>
            <a:br>
              <a:rPr lang="en-US" dirty="0"/>
            </a:br>
            <a:endParaRPr lang="en-IN" dirty="0"/>
          </a:p>
        </p:txBody>
      </p:sp>
      <p:sp>
        <p:nvSpPr>
          <p:cNvPr id="3" name="Slide Number Placeholder 2">
            <a:extLst>
              <a:ext uri="{FF2B5EF4-FFF2-40B4-BE49-F238E27FC236}">
                <a16:creationId xmlns:a16="http://schemas.microsoft.com/office/drawing/2014/main" id="{153C18C6-081C-C952-1B71-501DA34272B2}"/>
              </a:ext>
            </a:extLst>
          </p:cNvPr>
          <p:cNvSpPr>
            <a:spLocks noGrp="1"/>
          </p:cNvSpPr>
          <p:nvPr>
            <p:ph type="sldNum" sz="quarter" idx="11"/>
          </p:nvPr>
        </p:nvSpPr>
        <p:spPr/>
        <p:txBody>
          <a:bodyPr/>
          <a:lstStyle/>
          <a:p>
            <a:fld id="{EECC7194-A4D0-457B-9D3E-53681723AFF7}" type="slidenum">
              <a:rPr lang="en-US" noProof="0" smtClean="0"/>
              <a:pPr/>
              <a:t>9</a:t>
            </a:fld>
            <a:endParaRPr lang="en-US" noProof="0" dirty="0"/>
          </a:p>
        </p:txBody>
      </p:sp>
      <p:pic>
        <p:nvPicPr>
          <p:cNvPr id="5" name="Picture 4">
            <a:extLst>
              <a:ext uri="{FF2B5EF4-FFF2-40B4-BE49-F238E27FC236}">
                <a16:creationId xmlns:a16="http://schemas.microsoft.com/office/drawing/2014/main" id="{5B846842-90F6-1BB5-5991-DE2296890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80" y="856548"/>
            <a:ext cx="10401845" cy="5813562"/>
          </a:xfrm>
          <a:prstGeom prst="rect">
            <a:avLst/>
          </a:prstGeom>
        </p:spPr>
      </p:pic>
    </p:spTree>
    <p:extLst>
      <p:ext uri="{BB962C8B-B14F-4D97-AF65-F5344CB8AC3E}">
        <p14:creationId xmlns:p14="http://schemas.microsoft.com/office/powerpoint/2010/main" val="2729172193"/>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C66BDC7-24D2-4343-8D41-18F9C23F86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98</TotalTime>
  <Words>252</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Aptos Narrow</vt:lpstr>
      <vt:lpstr>Arial</vt:lpstr>
      <vt:lpstr>Arial </vt:lpstr>
      <vt:lpstr>Calibri</vt:lpstr>
      <vt:lpstr>Calibri Light</vt:lpstr>
      <vt:lpstr>Courier New</vt:lpstr>
      <vt:lpstr>Gill Sans MT</vt:lpstr>
      <vt:lpstr>Times New Roman</vt:lpstr>
      <vt:lpstr>Office Theme</vt:lpstr>
      <vt:lpstr>US healthcare Analysis  2019-20</vt:lpstr>
      <vt:lpstr>Objective</vt:lpstr>
      <vt:lpstr>Data Overview </vt:lpstr>
      <vt:lpstr>Key Deliverables    1. Executive Summary Dashboard: Develop an Executive Summary dashboard highlighting essential Key Performance Indicators (KPIs) pertinent to the healthcare industry. Provide succinct summaries of critical findings and trends.      2. Stakeholder-Specific Views: Create distinct dashboard views tailored to various stakeholders including Hospitals, Payers, Providers, and Patients. Customize insights and metrics relevant to each stakeholder group, ensuring actionable information.   </vt:lpstr>
      <vt:lpstr>Highlights  1. COVID-19 Impact Analysis: Conduct a thorough examination of the COVID-19 pandemic's impact on the healthcare sector. Informed Decision-Making: Equip government officials with actionable insights to facilitate informed decision-making.  2. Strategic Planning Support: Provide data-driven inputs essential for strategic planning initiatives within the healthcare domain..   </vt:lpstr>
      <vt:lpstr>Dashboard  </vt:lpstr>
      <vt:lpstr>Dashboard  </vt:lpstr>
      <vt:lpstr>Dashboard  </vt:lpstr>
      <vt:lpstr>Dashboard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kishore lucifer</dc:creator>
  <cp:lastModifiedBy>kishore lucifer</cp:lastModifiedBy>
  <cp:revision>3</cp:revision>
  <dcterms:created xsi:type="dcterms:W3CDTF">2024-11-22T16:27:02Z</dcterms:created>
  <dcterms:modified xsi:type="dcterms:W3CDTF">2024-11-22T18:36:03Z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