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1" ContentType="image/jpeg"/>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0"/>
  </p:notesMasterIdLst>
  <p:sldIdLst>
    <p:sldId id="257" r:id="rId3"/>
    <p:sldId id="258" r:id="rId4"/>
    <p:sldId id="259" r:id="rId5"/>
    <p:sldId id="262" r:id="rId6"/>
    <p:sldId id="261" r:id="rId7"/>
    <p:sldId id="263" r:id="rId8"/>
    <p:sldId id="267" r:id="rId9"/>
    <p:sldId id="265" r:id="rId10"/>
    <p:sldId id="266" r:id="rId11"/>
    <p:sldId id="268" r:id="rId12"/>
    <p:sldId id="269" r:id="rId13"/>
    <p:sldId id="270" r:id="rId14"/>
    <p:sldId id="271" r:id="rId15"/>
    <p:sldId id="273" r:id="rId16"/>
    <p:sldId id="272" r:id="rId17"/>
    <p:sldId id="274"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B73161-1B2B-4520-B032-DE11EBDAA365}">
          <p14:sldIdLst>
            <p14:sldId id="257"/>
            <p14:sldId id="258"/>
            <p14:sldId id="259"/>
            <p14:sldId id="262"/>
            <p14:sldId id="261"/>
            <p14:sldId id="263"/>
            <p14:sldId id="267"/>
            <p14:sldId id="265"/>
            <p14:sldId id="266"/>
            <p14:sldId id="268"/>
            <p14:sldId id="269"/>
            <p14:sldId id="270"/>
            <p14:sldId id="271"/>
          </p14:sldIdLst>
        </p14:section>
        <p14:section name="Untitled Section" id="{BFB679B5-CCEC-4146-8390-2B7F9360FA90}">
          <p14:sldIdLst>
            <p14:sldId id="273"/>
            <p14:sldId id="272"/>
            <p14:sldId id="274"/>
            <p14:sldId id="2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CD16D3-0567-C7B5-835F-0BB8D2D2ADC8}" name="Ebenezer Yanful Acquah" initials="EYA" userId="Ebenezer Yanful Acquah"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ilbert Akuetteh" initials="G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E909"/>
    <a:srgbClr val="25F109"/>
    <a:srgbClr val="FFFFFF"/>
    <a:srgbClr val="205B7C"/>
    <a:srgbClr val="03EF03"/>
    <a:srgbClr val="26F60A"/>
    <a:srgbClr val="00FF00"/>
    <a:srgbClr val="05507E"/>
    <a:srgbClr val="797979"/>
    <a:srgbClr val="6FB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4" autoAdjust="0"/>
    <p:restoredTop sz="94171" autoAdjust="0"/>
  </p:normalViewPr>
  <p:slideViewPr>
    <p:cSldViewPr snapToGrid="0" showGuides="1">
      <p:cViewPr>
        <p:scale>
          <a:sx n="83" d="100"/>
          <a:sy n="83" d="100"/>
        </p:scale>
        <p:origin x="48"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8/10/relationships/authors" Target="authors.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0322A-9A7B-4E9A-8607-3F54EB9A106C}"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GH"/>
        </a:p>
      </dgm:t>
    </dgm:pt>
    <dgm:pt modelId="{1911B9A2-4A95-4EA0-BC74-6F31E949017D}">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Libraries</a:t>
          </a:r>
          <a:endParaRPr lang="en-GH" dirty="0"/>
        </a:p>
      </dgm:t>
    </dgm:pt>
    <dgm:pt modelId="{2FB347D7-B0A9-41D7-9B5F-73EC5A7D542B}" type="parTrans" cxnId="{825A85F0-5715-4F87-B7C4-39DE648BAC1A}">
      <dgm:prSet/>
      <dgm:spPr/>
      <dgm:t>
        <a:bodyPr/>
        <a:lstStyle/>
        <a:p>
          <a:endParaRPr lang="en-GH"/>
        </a:p>
      </dgm:t>
    </dgm:pt>
    <dgm:pt modelId="{63AADE99-764A-4193-BACF-FBABBA47BF3D}" type="sibTrans" cxnId="{825A85F0-5715-4F87-B7C4-39DE648BAC1A}">
      <dgm:prSet/>
      <dgm:spPr/>
      <dgm:t>
        <a:bodyPr/>
        <a:lstStyle/>
        <a:p>
          <a:endParaRPr lang="en-GH"/>
        </a:p>
      </dgm:t>
    </dgm:pt>
    <dgm:pt modelId="{865D3FCF-D7EB-4DE7-ACB2-1DCF50A35FFC}">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Pandas</a:t>
          </a:r>
          <a:endParaRPr lang="en-GH" dirty="0"/>
        </a:p>
      </dgm:t>
    </dgm:pt>
    <dgm:pt modelId="{84529246-7D07-43C5-AA3F-961F64CD0FEB}" type="parTrans" cxnId="{CB752700-82A3-4C49-9382-0FE284C34F5F}">
      <dgm:prSet/>
      <dgm:spPr/>
      <dgm:t>
        <a:bodyPr/>
        <a:lstStyle/>
        <a:p>
          <a:endParaRPr lang="en-GH"/>
        </a:p>
      </dgm:t>
    </dgm:pt>
    <dgm:pt modelId="{80761700-8764-4517-9DD5-C2CA2F13BEBF}" type="sibTrans" cxnId="{CB752700-82A3-4C49-9382-0FE284C34F5F}">
      <dgm:prSet/>
      <dgm:spPr/>
      <dgm:t>
        <a:bodyPr/>
        <a:lstStyle/>
        <a:p>
          <a:endParaRPr lang="en-GH"/>
        </a:p>
      </dgm:t>
    </dgm:pt>
    <dgm:pt modelId="{BBD5B0C4-9B96-4A49-8798-E8601475724F}">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Numpy</a:t>
          </a:r>
          <a:endParaRPr lang="en-GH" dirty="0"/>
        </a:p>
      </dgm:t>
    </dgm:pt>
    <dgm:pt modelId="{BE80CF00-7BFE-4635-A769-A0A736D9AC79}" type="parTrans" cxnId="{236A746C-0510-43A5-B5FB-00EF6FB8975E}">
      <dgm:prSet/>
      <dgm:spPr/>
      <dgm:t>
        <a:bodyPr/>
        <a:lstStyle/>
        <a:p>
          <a:endParaRPr lang="en-GH"/>
        </a:p>
      </dgm:t>
    </dgm:pt>
    <dgm:pt modelId="{E9C0BE56-C85B-48EB-8695-8C77B3C0FF06}" type="sibTrans" cxnId="{236A746C-0510-43A5-B5FB-00EF6FB8975E}">
      <dgm:prSet/>
      <dgm:spPr/>
      <dgm:t>
        <a:bodyPr/>
        <a:lstStyle/>
        <a:p>
          <a:endParaRPr lang="en-GH"/>
        </a:p>
      </dgm:t>
    </dgm:pt>
    <dgm:pt modelId="{179985F1-E818-4E92-B83B-42F4CC370CC4}">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Matplotlib</a:t>
          </a:r>
          <a:endParaRPr lang="en-GH" dirty="0"/>
        </a:p>
      </dgm:t>
    </dgm:pt>
    <dgm:pt modelId="{D4CE670A-4109-40D6-937E-0D79A113E86B}" type="parTrans" cxnId="{9292D614-9404-4B2A-9060-4FF492C27A67}">
      <dgm:prSet/>
      <dgm:spPr/>
      <dgm:t>
        <a:bodyPr/>
        <a:lstStyle/>
        <a:p>
          <a:endParaRPr lang="en-GH"/>
        </a:p>
      </dgm:t>
    </dgm:pt>
    <dgm:pt modelId="{95651189-7EED-45E6-B91E-E4455C50D046}" type="sibTrans" cxnId="{9292D614-9404-4B2A-9060-4FF492C27A67}">
      <dgm:prSet/>
      <dgm:spPr/>
      <dgm:t>
        <a:bodyPr/>
        <a:lstStyle/>
        <a:p>
          <a:endParaRPr lang="en-GH"/>
        </a:p>
      </dgm:t>
    </dgm:pt>
    <dgm:pt modelId="{C8147509-7AC2-4B4E-A709-07E417F56E8D}">
      <dgm:prSe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Seaborn</a:t>
          </a:r>
        </a:p>
      </dgm:t>
    </dgm:pt>
    <dgm:pt modelId="{1533EFF6-3587-4DCF-9B96-44EE48FC9958}" type="parTrans" cxnId="{41BF4466-5D8F-44EF-9044-CD87ADFE81DF}">
      <dgm:prSet/>
      <dgm:spPr/>
      <dgm:t>
        <a:bodyPr/>
        <a:lstStyle/>
        <a:p>
          <a:endParaRPr lang="en-GH"/>
        </a:p>
      </dgm:t>
    </dgm:pt>
    <dgm:pt modelId="{EE23F318-1CB6-4860-8A9A-A6A22176A01E}" type="sibTrans" cxnId="{41BF4466-5D8F-44EF-9044-CD87ADFE81DF}">
      <dgm:prSet/>
      <dgm:spPr/>
      <dgm:t>
        <a:bodyPr/>
        <a:lstStyle/>
        <a:p>
          <a:endParaRPr lang="en-GH"/>
        </a:p>
      </dgm:t>
    </dgm:pt>
    <dgm:pt modelId="{F8ADD088-D142-467B-B2E8-A00DFD524B79}">
      <dgm:prSet custT="1"/>
      <dgm:spPr>
        <a:solidFill>
          <a:srgbClr val="03EF03">
            <a:alpha val="76000"/>
          </a:srgbClr>
        </a:solidFill>
        <a:ln w="25400" cap="flat" cmpd="sng" algn="ctr">
          <a:gradFill>
            <a:gsLst>
              <a:gs pos="0">
                <a:srgbClr val="C7890F">
                  <a:lumMod val="5000"/>
                  <a:lumOff val="95000"/>
                </a:srgbClr>
              </a:gs>
              <a:gs pos="74000">
                <a:srgbClr val="C7890F">
                  <a:lumMod val="45000"/>
                  <a:lumOff val="55000"/>
                </a:srgbClr>
              </a:gs>
              <a:gs pos="83000">
                <a:srgbClr val="C7890F">
                  <a:lumMod val="45000"/>
                  <a:lumOff val="55000"/>
                </a:srgbClr>
              </a:gs>
              <a:gs pos="100000">
                <a:srgbClr val="C7890F">
                  <a:lumMod val="30000"/>
                  <a:lumOff val="70000"/>
                </a:srgbClr>
              </a:gs>
            </a:gsLst>
            <a:lin ang="5400000" scaled="1"/>
          </a:gradFill>
          <a:prstDash val="solid"/>
        </a:ln>
        <a:effectLst/>
      </dgm:spPr>
      <dgm:t>
        <a:bodyPr spcFirstLastPara="0" vert="horz" wrap="square" lIns="129540" tIns="129540" rIns="129540" bIns="129540" numCol="1" spcCol="1270" anchor="ctr" anchorCtr="0"/>
        <a:lstStyle/>
        <a:p>
          <a:r>
            <a:rPr lang="en-US" sz="3400" kern="1200" dirty="0">
              <a:solidFill>
                <a:srgbClr val="F2F2F2"/>
              </a:solidFill>
              <a:latin typeface="Arial"/>
              <a:ea typeface="+mn-ea"/>
              <a:cs typeface="+mn-cs"/>
            </a:rPr>
            <a:t>Counter</a:t>
          </a:r>
          <a:endParaRPr lang="en-GH" sz="3400" kern="1200" dirty="0">
            <a:solidFill>
              <a:srgbClr val="F2F2F2"/>
            </a:solidFill>
            <a:latin typeface="Arial"/>
            <a:ea typeface="+mn-ea"/>
            <a:cs typeface="+mn-cs"/>
          </a:endParaRPr>
        </a:p>
      </dgm:t>
    </dgm:pt>
    <dgm:pt modelId="{855F6DAE-9F5C-4B7D-B414-DF091C3B6C17}" type="parTrans" cxnId="{867771DB-2C51-4C89-B802-5DD18090D5E5}">
      <dgm:prSet/>
      <dgm:spPr/>
      <dgm:t>
        <a:bodyPr/>
        <a:lstStyle/>
        <a:p>
          <a:endParaRPr lang="en-GH"/>
        </a:p>
      </dgm:t>
    </dgm:pt>
    <dgm:pt modelId="{3783906E-4508-4544-9DEF-5C4CB1CADE0E}" type="sibTrans" cxnId="{867771DB-2C51-4C89-B802-5DD18090D5E5}">
      <dgm:prSet/>
      <dgm:spPr/>
      <dgm:t>
        <a:bodyPr/>
        <a:lstStyle/>
        <a:p>
          <a:endParaRPr lang="en-GH"/>
        </a:p>
      </dgm:t>
    </dgm:pt>
    <dgm:pt modelId="{65713C3B-08C5-4228-AE66-84530B4BCE1F}" type="pres">
      <dgm:prSet presAssocID="{2A70322A-9A7B-4E9A-8607-3F54EB9A106C}" presName="composite" presStyleCnt="0">
        <dgm:presLayoutVars>
          <dgm:chMax val="1"/>
          <dgm:dir/>
          <dgm:resizeHandles val="exact"/>
        </dgm:presLayoutVars>
      </dgm:prSet>
      <dgm:spPr/>
      <dgm:t>
        <a:bodyPr/>
        <a:lstStyle/>
        <a:p>
          <a:endParaRPr lang="en-US"/>
        </a:p>
      </dgm:t>
    </dgm:pt>
    <dgm:pt modelId="{6DFF9CF4-E841-47D3-A27E-BBFA2A0A0A03}" type="pres">
      <dgm:prSet presAssocID="{1911B9A2-4A95-4EA0-BC74-6F31E949017D}" presName="roof" presStyleLbl="dkBgShp" presStyleIdx="0" presStyleCnt="2" custLinFactNeighborX="-131" custLinFactNeighborY="13732"/>
      <dgm:spPr/>
      <dgm:t>
        <a:bodyPr/>
        <a:lstStyle/>
        <a:p>
          <a:endParaRPr lang="en-US"/>
        </a:p>
      </dgm:t>
    </dgm:pt>
    <dgm:pt modelId="{4E00BCD6-3BD4-43AF-8FD5-E0793F9BE1EF}" type="pres">
      <dgm:prSet presAssocID="{1911B9A2-4A95-4EA0-BC74-6F31E949017D}" presName="pillars" presStyleCnt="0"/>
      <dgm:spPr/>
    </dgm:pt>
    <dgm:pt modelId="{BE11355B-A9C5-4BB3-9EA8-1CB554376020}" type="pres">
      <dgm:prSet presAssocID="{1911B9A2-4A95-4EA0-BC74-6F31E949017D}" presName="pillar1" presStyleLbl="node1" presStyleIdx="0" presStyleCnt="5">
        <dgm:presLayoutVars>
          <dgm:bulletEnabled val="1"/>
        </dgm:presLayoutVars>
      </dgm:prSet>
      <dgm:spPr/>
      <dgm:t>
        <a:bodyPr/>
        <a:lstStyle/>
        <a:p>
          <a:endParaRPr lang="en-US"/>
        </a:p>
      </dgm:t>
    </dgm:pt>
    <dgm:pt modelId="{F01397B5-656A-4965-8AB8-E275B401E5F9}" type="pres">
      <dgm:prSet presAssocID="{BBD5B0C4-9B96-4A49-8798-E8601475724F}" presName="pillarX" presStyleLbl="node1" presStyleIdx="1" presStyleCnt="5">
        <dgm:presLayoutVars>
          <dgm:bulletEnabled val="1"/>
        </dgm:presLayoutVars>
      </dgm:prSet>
      <dgm:spPr/>
      <dgm:t>
        <a:bodyPr/>
        <a:lstStyle/>
        <a:p>
          <a:endParaRPr lang="en-US"/>
        </a:p>
      </dgm:t>
    </dgm:pt>
    <dgm:pt modelId="{32A2712B-0094-4015-A826-2CBAC37C79F9}" type="pres">
      <dgm:prSet presAssocID="{179985F1-E818-4E92-B83B-42F4CC370CC4}" presName="pillarX" presStyleLbl="node1" presStyleIdx="2" presStyleCnt="5">
        <dgm:presLayoutVars>
          <dgm:bulletEnabled val="1"/>
        </dgm:presLayoutVars>
      </dgm:prSet>
      <dgm:spPr/>
      <dgm:t>
        <a:bodyPr/>
        <a:lstStyle/>
        <a:p>
          <a:endParaRPr lang="en-US"/>
        </a:p>
      </dgm:t>
    </dgm:pt>
    <dgm:pt modelId="{1EDE6D10-44A0-4F7C-BA1E-679FE9FFB164}" type="pres">
      <dgm:prSet presAssocID="{C8147509-7AC2-4B4E-A709-07E417F56E8D}" presName="pillarX" presStyleLbl="node1" presStyleIdx="3" presStyleCnt="5">
        <dgm:presLayoutVars>
          <dgm:bulletEnabled val="1"/>
        </dgm:presLayoutVars>
      </dgm:prSet>
      <dgm:spPr/>
      <dgm:t>
        <a:bodyPr/>
        <a:lstStyle/>
        <a:p>
          <a:endParaRPr lang="en-US"/>
        </a:p>
      </dgm:t>
    </dgm:pt>
    <dgm:pt modelId="{1F882443-8F66-4377-A637-041B89B48E9A}" type="pres">
      <dgm:prSet presAssocID="{F8ADD088-D142-467B-B2E8-A00DFD524B79}" presName="pillarX" presStyleLbl="node1" presStyleIdx="4" presStyleCnt="5">
        <dgm:presLayoutVars>
          <dgm:bulletEnabled val="1"/>
        </dgm:presLayoutVars>
      </dgm:prSet>
      <dgm:spPr>
        <a:xfrm>
          <a:off x="8476512" y="1560987"/>
          <a:ext cx="2118804" cy="3278073"/>
        </a:xfrm>
        <a:prstGeom prst="rect">
          <a:avLst/>
        </a:prstGeom>
      </dgm:spPr>
      <dgm:t>
        <a:bodyPr/>
        <a:lstStyle/>
        <a:p>
          <a:endParaRPr lang="en-US"/>
        </a:p>
      </dgm:t>
    </dgm:pt>
    <dgm:pt modelId="{B8CA69AD-A3E1-4383-B729-EE352676738D}" type="pres">
      <dgm:prSet presAssocID="{1911B9A2-4A95-4EA0-BC74-6F31E949017D}" presName="base" presStyleLbl="dkBgShp" presStyleIdx="1" presStyleCnt="2" custLinFactY="53000" custLinFactNeighborX="-13976" custLinFactNeighborY="100000"/>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pt>
  </dgm:ptLst>
  <dgm:cxnLst>
    <dgm:cxn modelId="{2CE102C1-AB30-47D0-9E12-2C219A9EE641}" type="presOf" srcId="{F8ADD088-D142-467B-B2E8-A00DFD524B79}" destId="{1F882443-8F66-4377-A637-041B89B48E9A}" srcOrd="0" destOrd="0" presId="urn:microsoft.com/office/officeart/2005/8/layout/hList3"/>
    <dgm:cxn modelId="{1458DE02-E2A1-4769-9F73-3FA48FADEB28}" type="presOf" srcId="{179985F1-E818-4E92-B83B-42F4CC370CC4}" destId="{32A2712B-0094-4015-A826-2CBAC37C79F9}" srcOrd="0" destOrd="0" presId="urn:microsoft.com/office/officeart/2005/8/layout/hList3"/>
    <dgm:cxn modelId="{CB752700-82A3-4C49-9382-0FE284C34F5F}" srcId="{1911B9A2-4A95-4EA0-BC74-6F31E949017D}" destId="{865D3FCF-D7EB-4DE7-ACB2-1DCF50A35FFC}" srcOrd="0" destOrd="0" parTransId="{84529246-7D07-43C5-AA3F-961F64CD0FEB}" sibTransId="{80761700-8764-4517-9DD5-C2CA2F13BEBF}"/>
    <dgm:cxn modelId="{2AEF7208-ACC9-4C4D-86E2-8090F9436A8A}" type="presOf" srcId="{865D3FCF-D7EB-4DE7-ACB2-1DCF50A35FFC}" destId="{BE11355B-A9C5-4BB3-9EA8-1CB554376020}" srcOrd="0" destOrd="0" presId="urn:microsoft.com/office/officeart/2005/8/layout/hList3"/>
    <dgm:cxn modelId="{1DA82854-14BD-4E32-B2BD-AAC55AD3B97B}" type="presOf" srcId="{2A70322A-9A7B-4E9A-8607-3F54EB9A106C}" destId="{65713C3B-08C5-4228-AE66-84530B4BCE1F}" srcOrd="0" destOrd="0" presId="urn:microsoft.com/office/officeart/2005/8/layout/hList3"/>
    <dgm:cxn modelId="{236A746C-0510-43A5-B5FB-00EF6FB8975E}" srcId="{1911B9A2-4A95-4EA0-BC74-6F31E949017D}" destId="{BBD5B0C4-9B96-4A49-8798-E8601475724F}" srcOrd="1" destOrd="0" parTransId="{BE80CF00-7BFE-4635-A769-A0A736D9AC79}" sibTransId="{E9C0BE56-C85B-48EB-8695-8C77B3C0FF06}"/>
    <dgm:cxn modelId="{4C3AE5D4-76E6-425B-A79A-C019996F0D54}" type="presOf" srcId="{1911B9A2-4A95-4EA0-BC74-6F31E949017D}" destId="{6DFF9CF4-E841-47D3-A27E-BBFA2A0A0A03}" srcOrd="0" destOrd="0" presId="urn:microsoft.com/office/officeart/2005/8/layout/hList3"/>
    <dgm:cxn modelId="{825A85F0-5715-4F87-B7C4-39DE648BAC1A}" srcId="{2A70322A-9A7B-4E9A-8607-3F54EB9A106C}" destId="{1911B9A2-4A95-4EA0-BC74-6F31E949017D}" srcOrd="0" destOrd="0" parTransId="{2FB347D7-B0A9-41D7-9B5F-73EC5A7D542B}" sibTransId="{63AADE99-764A-4193-BACF-FBABBA47BF3D}"/>
    <dgm:cxn modelId="{54A603DF-D18C-445C-9503-EC5E3F3B8574}" type="presOf" srcId="{C8147509-7AC2-4B4E-A709-07E417F56E8D}" destId="{1EDE6D10-44A0-4F7C-BA1E-679FE9FFB164}" srcOrd="0" destOrd="0" presId="urn:microsoft.com/office/officeart/2005/8/layout/hList3"/>
    <dgm:cxn modelId="{41BF4466-5D8F-44EF-9044-CD87ADFE81DF}" srcId="{1911B9A2-4A95-4EA0-BC74-6F31E949017D}" destId="{C8147509-7AC2-4B4E-A709-07E417F56E8D}" srcOrd="3" destOrd="0" parTransId="{1533EFF6-3587-4DCF-9B96-44EE48FC9958}" sibTransId="{EE23F318-1CB6-4860-8A9A-A6A22176A01E}"/>
    <dgm:cxn modelId="{BCF3B6F7-8B05-4E7A-82E9-EB6EF2CDC93E}" type="presOf" srcId="{BBD5B0C4-9B96-4A49-8798-E8601475724F}" destId="{F01397B5-656A-4965-8AB8-E275B401E5F9}" srcOrd="0" destOrd="0" presId="urn:microsoft.com/office/officeart/2005/8/layout/hList3"/>
    <dgm:cxn modelId="{9292D614-9404-4B2A-9060-4FF492C27A67}" srcId="{1911B9A2-4A95-4EA0-BC74-6F31E949017D}" destId="{179985F1-E818-4E92-B83B-42F4CC370CC4}" srcOrd="2" destOrd="0" parTransId="{D4CE670A-4109-40D6-937E-0D79A113E86B}" sibTransId="{95651189-7EED-45E6-B91E-E4455C50D046}"/>
    <dgm:cxn modelId="{867771DB-2C51-4C89-B802-5DD18090D5E5}" srcId="{1911B9A2-4A95-4EA0-BC74-6F31E949017D}" destId="{F8ADD088-D142-467B-B2E8-A00DFD524B79}" srcOrd="4" destOrd="0" parTransId="{855F6DAE-9F5C-4B7D-B414-DF091C3B6C17}" sibTransId="{3783906E-4508-4544-9DEF-5C4CB1CADE0E}"/>
    <dgm:cxn modelId="{F418E0F6-5FBF-4584-8F8E-436E697A1552}" type="presParOf" srcId="{65713C3B-08C5-4228-AE66-84530B4BCE1F}" destId="{6DFF9CF4-E841-47D3-A27E-BBFA2A0A0A03}" srcOrd="0" destOrd="0" presId="urn:microsoft.com/office/officeart/2005/8/layout/hList3"/>
    <dgm:cxn modelId="{516C0787-B38C-461B-A757-00749822A1A6}" type="presParOf" srcId="{65713C3B-08C5-4228-AE66-84530B4BCE1F}" destId="{4E00BCD6-3BD4-43AF-8FD5-E0793F9BE1EF}" srcOrd="1" destOrd="0" presId="urn:microsoft.com/office/officeart/2005/8/layout/hList3"/>
    <dgm:cxn modelId="{5570A4B9-410F-4F61-AFC4-37643A450ABC}" type="presParOf" srcId="{4E00BCD6-3BD4-43AF-8FD5-E0793F9BE1EF}" destId="{BE11355B-A9C5-4BB3-9EA8-1CB554376020}" srcOrd="0" destOrd="0" presId="urn:microsoft.com/office/officeart/2005/8/layout/hList3"/>
    <dgm:cxn modelId="{F25818A8-F55F-4570-A0C2-BDC5B50B715F}" type="presParOf" srcId="{4E00BCD6-3BD4-43AF-8FD5-E0793F9BE1EF}" destId="{F01397B5-656A-4965-8AB8-E275B401E5F9}" srcOrd="1" destOrd="0" presId="urn:microsoft.com/office/officeart/2005/8/layout/hList3"/>
    <dgm:cxn modelId="{6578DD05-7604-4C6A-8BC7-ECFEF636A861}" type="presParOf" srcId="{4E00BCD6-3BD4-43AF-8FD5-E0793F9BE1EF}" destId="{32A2712B-0094-4015-A826-2CBAC37C79F9}" srcOrd="2" destOrd="0" presId="urn:microsoft.com/office/officeart/2005/8/layout/hList3"/>
    <dgm:cxn modelId="{F649877B-D101-4BFF-8989-3651EC673FF5}" type="presParOf" srcId="{4E00BCD6-3BD4-43AF-8FD5-E0793F9BE1EF}" destId="{1EDE6D10-44A0-4F7C-BA1E-679FE9FFB164}" srcOrd="3" destOrd="0" presId="urn:microsoft.com/office/officeart/2005/8/layout/hList3"/>
    <dgm:cxn modelId="{B4EEDBD2-9109-4D14-B860-4BB9E89439A5}" type="presParOf" srcId="{4E00BCD6-3BD4-43AF-8FD5-E0793F9BE1EF}" destId="{1F882443-8F66-4377-A637-041B89B48E9A}" srcOrd="4" destOrd="0" presId="urn:microsoft.com/office/officeart/2005/8/layout/hList3"/>
    <dgm:cxn modelId="{7C8DCD1B-58D3-456A-974A-16EAEA62B631}" type="presParOf" srcId="{65713C3B-08C5-4228-AE66-84530B4BCE1F}" destId="{B8CA69AD-A3E1-4383-B729-EE352676738D}" srcOrd="2" destOrd="0" presId="urn:microsoft.com/office/officeart/2005/8/layout/hLis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F9CF4-E841-47D3-A27E-BBFA2A0A0A03}">
      <dsp:nvSpPr>
        <dsp:cNvPr id="0" name=""/>
        <dsp:cNvSpPr/>
      </dsp:nvSpPr>
      <dsp:spPr>
        <a:xfrm>
          <a:off x="0" y="214354"/>
          <a:ext cx="10596611" cy="1560987"/>
        </a:xfrm>
        <a:prstGeom prst="rect">
          <a:avLst/>
        </a:prstGeom>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a:t>Libraries</a:t>
          </a:r>
          <a:endParaRPr lang="en-GH" sz="6500" kern="1200" dirty="0"/>
        </a:p>
      </dsp:txBody>
      <dsp:txXfrm>
        <a:off x="0" y="214354"/>
        <a:ext cx="10596611" cy="1560987"/>
      </dsp:txXfrm>
    </dsp:sp>
    <dsp:sp modelId="{BE11355B-A9C5-4BB3-9EA8-1CB554376020}">
      <dsp:nvSpPr>
        <dsp:cNvPr id="0" name=""/>
        <dsp:cNvSpPr/>
      </dsp:nvSpPr>
      <dsp:spPr>
        <a:xfrm>
          <a:off x="1293"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Pandas</a:t>
          </a:r>
          <a:endParaRPr lang="en-GH" sz="3400" kern="1200" dirty="0"/>
        </a:p>
      </dsp:txBody>
      <dsp:txXfrm>
        <a:off x="1293" y="1560987"/>
        <a:ext cx="2118804" cy="3278073"/>
      </dsp:txXfrm>
    </dsp:sp>
    <dsp:sp modelId="{F01397B5-656A-4965-8AB8-E275B401E5F9}">
      <dsp:nvSpPr>
        <dsp:cNvPr id="0" name=""/>
        <dsp:cNvSpPr/>
      </dsp:nvSpPr>
      <dsp:spPr>
        <a:xfrm>
          <a:off x="2120098"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Numpy</a:t>
          </a:r>
          <a:endParaRPr lang="en-GH" sz="3400" kern="1200" dirty="0"/>
        </a:p>
      </dsp:txBody>
      <dsp:txXfrm>
        <a:off x="2120098" y="1560987"/>
        <a:ext cx="2118804" cy="3278073"/>
      </dsp:txXfrm>
    </dsp:sp>
    <dsp:sp modelId="{32A2712B-0094-4015-A826-2CBAC37C79F9}">
      <dsp:nvSpPr>
        <dsp:cNvPr id="0" name=""/>
        <dsp:cNvSpPr/>
      </dsp:nvSpPr>
      <dsp:spPr>
        <a:xfrm>
          <a:off x="4238903"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Matplotlib</a:t>
          </a:r>
          <a:endParaRPr lang="en-GH" sz="3400" kern="1200" dirty="0"/>
        </a:p>
      </dsp:txBody>
      <dsp:txXfrm>
        <a:off x="4238903" y="1560987"/>
        <a:ext cx="2118804" cy="3278073"/>
      </dsp:txXfrm>
    </dsp:sp>
    <dsp:sp modelId="{1EDE6D10-44A0-4F7C-BA1E-679FE9FFB164}">
      <dsp:nvSpPr>
        <dsp:cNvPr id="0" name=""/>
        <dsp:cNvSpPr/>
      </dsp:nvSpPr>
      <dsp:spPr>
        <a:xfrm>
          <a:off x="6357707"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Seaborn</a:t>
          </a:r>
        </a:p>
      </dsp:txBody>
      <dsp:txXfrm>
        <a:off x="6357707" y="1560987"/>
        <a:ext cx="2118804" cy="3278073"/>
      </dsp:txXfrm>
    </dsp:sp>
    <dsp:sp modelId="{1F882443-8F66-4377-A637-041B89B48E9A}">
      <dsp:nvSpPr>
        <dsp:cNvPr id="0" name=""/>
        <dsp:cNvSpPr/>
      </dsp:nvSpPr>
      <dsp:spPr>
        <a:xfrm>
          <a:off x="8476512" y="1560987"/>
          <a:ext cx="2118804" cy="3278073"/>
        </a:xfrm>
        <a:prstGeom prst="rect">
          <a:avLst/>
        </a:prstGeom>
        <a:solidFill>
          <a:srgbClr val="03EF03">
            <a:alpha val="76000"/>
          </a:srgbClr>
        </a:solidFill>
        <a:ln w="25400" cap="flat" cmpd="sng" algn="ctr">
          <a:gradFill>
            <a:gsLst>
              <a:gs pos="0">
                <a:srgbClr val="C7890F">
                  <a:lumMod val="5000"/>
                  <a:lumOff val="95000"/>
                </a:srgbClr>
              </a:gs>
              <a:gs pos="74000">
                <a:srgbClr val="C7890F">
                  <a:lumMod val="45000"/>
                  <a:lumOff val="55000"/>
                </a:srgbClr>
              </a:gs>
              <a:gs pos="83000">
                <a:srgbClr val="C7890F">
                  <a:lumMod val="45000"/>
                  <a:lumOff val="55000"/>
                </a:srgbClr>
              </a:gs>
              <a:gs pos="100000">
                <a:srgbClr val="C7890F">
                  <a:lumMod val="30000"/>
                  <a:lumOff val="70000"/>
                </a:srgb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solidFill>
                <a:srgbClr val="F2F2F2"/>
              </a:solidFill>
              <a:latin typeface="Arial"/>
              <a:ea typeface="+mn-ea"/>
              <a:cs typeface="+mn-cs"/>
            </a:rPr>
            <a:t>Counter</a:t>
          </a:r>
          <a:endParaRPr lang="en-GH" sz="3400" kern="1200" dirty="0">
            <a:solidFill>
              <a:srgbClr val="F2F2F2"/>
            </a:solidFill>
            <a:latin typeface="Arial"/>
            <a:ea typeface="+mn-ea"/>
            <a:cs typeface="+mn-cs"/>
          </a:endParaRPr>
        </a:p>
      </dsp:txBody>
      <dsp:txXfrm>
        <a:off x="8476512" y="1560987"/>
        <a:ext cx="2118804" cy="3278073"/>
      </dsp:txXfrm>
    </dsp:sp>
    <dsp:sp modelId="{B8CA69AD-A3E1-4383-B729-EE352676738D}">
      <dsp:nvSpPr>
        <dsp:cNvPr id="0" name=""/>
        <dsp:cNvSpPr/>
      </dsp:nvSpPr>
      <dsp:spPr>
        <a:xfrm>
          <a:off x="0" y="4839061"/>
          <a:ext cx="10596611" cy="364230"/>
        </a:xfrm>
        <a:prstGeom prst="rect">
          <a:avLst/>
        </a:prstGeom>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104859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F3017-A728-4BF3-AA95-7ED9D509D53A}" type="datetimeFigureOut">
              <a:rPr lang="en-GB" smtClean="0"/>
              <a:t>25/03/2022</a:t>
            </a:fld>
            <a:endParaRPr lang="en-GB"/>
          </a:p>
        </p:txBody>
      </p:sp>
      <p:sp>
        <p:nvSpPr>
          <p:cNvPr id="104859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04859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9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04859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A09A0-D181-4A5F-9F2F-EE7A4C7569DF}"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D7AA09A0-D181-4A5F-9F2F-EE7A4C7569DF}" type="slidenum">
              <a:rPr lang="en-GB" smtClean="0"/>
              <a:t>1</a:t>
            </a:fld>
            <a:endParaRPr lang="en-GB"/>
          </a:p>
        </p:txBody>
      </p:sp>
    </p:spTree>
    <p:extLst>
      <p:ext uri="{BB962C8B-B14F-4D97-AF65-F5344CB8AC3E}">
        <p14:creationId xmlns:p14="http://schemas.microsoft.com/office/powerpoint/2010/main" val="2144106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H"/>
          </a:p>
        </p:txBody>
      </p:sp>
      <p:sp>
        <p:nvSpPr>
          <p:cNvPr id="4" name="Slide Number Placeholder 3"/>
          <p:cNvSpPr>
            <a:spLocks noGrp="1"/>
          </p:cNvSpPr>
          <p:nvPr>
            <p:ph type="sldNum" sz="quarter" idx="5"/>
          </p:nvPr>
        </p:nvSpPr>
        <p:spPr/>
        <p:txBody>
          <a:bodyPr/>
          <a:lstStyle/>
          <a:p>
            <a:fld id="{D7AA09A0-D181-4A5F-9F2F-EE7A4C7569DF}" type="slidenum">
              <a:rPr lang="en-GB" smtClean="0"/>
              <a:t>3</a:t>
            </a:fld>
            <a:endParaRPr lang="en-GB"/>
          </a:p>
        </p:txBody>
      </p:sp>
    </p:spTree>
    <p:extLst>
      <p:ext uri="{BB962C8B-B14F-4D97-AF65-F5344CB8AC3E}">
        <p14:creationId xmlns:p14="http://schemas.microsoft.com/office/powerpoint/2010/main" val="2336052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H"/>
          </a:p>
        </p:txBody>
      </p:sp>
      <p:sp>
        <p:nvSpPr>
          <p:cNvPr id="4" name="Slide Number Placeholder 3"/>
          <p:cNvSpPr>
            <a:spLocks noGrp="1"/>
          </p:cNvSpPr>
          <p:nvPr>
            <p:ph type="sldNum" sz="quarter" idx="5"/>
          </p:nvPr>
        </p:nvSpPr>
        <p:spPr/>
        <p:txBody>
          <a:bodyPr/>
          <a:lstStyle/>
          <a:p>
            <a:fld id="{D7AA09A0-D181-4A5F-9F2F-EE7A4C7569DF}" type="slidenum">
              <a:rPr lang="en-GB" smtClean="0"/>
              <a:t>4</a:t>
            </a:fld>
            <a:endParaRPr lang="en-GB"/>
          </a:p>
        </p:txBody>
      </p:sp>
    </p:spTree>
    <p:extLst>
      <p:ext uri="{BB962C8B-B14F-4D97-AF65-F5344CB8AC3E}">
        <p14:creationId xmlns:p14="http://schemas.microsoft.com/office/powerpoint/2010/main" val="124509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1" userDrawn="1">
  <p:cSld name="BIG Title slide 1">
    <p:spTree>
      <p:nvGrpSpPr>
        <p:cNvPr id="1" name="Shape 28"/>
        <p:cNvGrpSpPr/>
        <p:nvPr/>
      </p:nvGrpSpPr>
      <p:grpSpPr>
        <a:xfrm>
          <a:off x="0" y="0"/>
          <a:ext cx="0" cy="0"/>
          <a:chOff x="0" y="0"/>
          <a:chExt cx="0" cy="0"/>
        </a:xfrm>
      </p:grpSpPr>
      <p:graphicFrame>
        <p:nvGraphicFramePr>
          <p:cNvPr id="4194305" name="Object 1" hidden="1"/>
          <p:cNvGraphicFramePr>
            <a:graphicFrameLocks noChangeAspect="1"/>
          </p:cNvGraphicFramePr>
          <p:nvPr userDrawn="1">
            <p:custDataLst>
              <p:tags r:id="rId2"/>
            </p:custDataLst>
          </p:nvPr>
        </p:nvGraphicFramePr>
        <p:xfrm>
          <a:off x="1591" y="1588"/>
          <a:ext cx="1588" cy="1588"/>
        </p:xfrm>
        <a:graphic>
          <a:graphicData uri="http://schemas.openxmlformats.org/presentationml/2006/ole">
            <mc:AlternateContent xmlns:mc="http://schemas.openxmlformats.org/markup-compatibility/2006">
              <mc:Choice xmlns:v="urn:schemas-microsoft-com:vml" Requires="v">
                <p:oleObj spid="_x0000_s5206" name="think-cell Slide" r:id="rId4" imgW="378" imgH="377" progId="TCLayout.ActiveDocument.1">
                  <p:embed/>
                </p:oleObj>
              </mc:Choice>
              <mc:Fallback>
                <p:oleObj name="think-cell Slide" r:id="rId4" imgW="378" imgH="377" progId="TCLayout.ActiveDocument.1">
                  <p:embed/>
                  <p:pic>
                    <p:nvPicPr>
                      <p:cNvPr id="2097154" name=""/>
                      <p:cNvPicPr>
                        <a:picLocks/>
                      </p:cNvPicPr>
                      <p:nvPr/>
                    </p:nvPicPr>
                    <p:blipFill>
                      <a:blip r:embed="rId5"/>
                      <a:stretch>
                        <a:fillRect/>
                      </a:stretch>
                    </p:blipFill>
                    <p:spPr>
                      <a:xfrm>
                        <a:off x="1591" y="1588"/>
                        <a:ext cx="1588" cy="1588"/>
                      </a:xfrm>
                      <a:prstGeom prst="rect">
                        <a:avLst/>
                      </a:prstGeom>
                    </p:spPr>
                  </p:pic>
                </p:oleObj>
              </mc:Fallback>
            </mc:AlternateContent>
          </a:graphicData>
        </a:graphic>
      </p:graphicFrame>
      <p:sp>
        <p:nvSpPr>
          <p:cNvPr id="1048579" name="Google Shape;29;p25"/>
          <p:cNvSpPr txBox="1">
            <a:spLocks noGrp="1"/>
          </p:cNvSpPr>
          <p:nvPr>
            <p:ph type="ctrTitle"/>
          </p:nvPr>
        </p:nvSpPr>
        <p:spPr>
          <a:xfrm>
            <a:off x="3048200" y="2475033"/>
            <a:ext cx="5833600" cy="190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4EFEA"/>
              </a:buClr>
              <a:buSzPts val="2400"/>
              <a:buNone/>
              <a:defRPr b="1">
                <a:solidFill>
                  <a:srgbClr val="F4EFEA"/>
                </a:solidFill>
              </a:defRPr>
            </a:lvl1pPr>
            <a:lvl2pPr lvl="1" algn="ctr">
              <a:lnSpc>
                <a:spcPct val="100000"/>
              </a:lnSpc>
              <a:spcBef>
                <a:spcPts val="0"/>
              </a:spcBef>
              <a:spcAft>
                <a:spcPts val="0"/>
              </a:spcAft>
              <a:buClr>
                <a:srgbClr val="434343"/>
              </a:buClr>
              <a:buSzPts val="2400"/>
              <a:buNone/>
              <a:defRPr>
                <a:solidFill>
                  <a:srgbClr val="434343"/>
                </a:solidFill>
              </a:defRPr>
            </a:lvl2pPr>
            <a:lvl3pPr lvl="2" algn="ctr">
              <a:lnSpc>
                <a:spcPct val="100000"/>
              </a:lnSpc>
              <a:spcBef>
                <a:spcPts val="0"/>
              </a:spcBef>
              <a:spcAft>
                <a:spcPts val="0"/>
              </a:spcAft>
              <a:buClr>
                <a:srgbClr val="434343"/>
              </a:buClr>
              <a:buSzPts val="2400"/>
              <a:buNone/>
              <a:defRPr>
                <a:solidFill>
                  <a:srgbClr val="434343"/>
                </a:solidFill>
              </a:defRPr>
            </a:lvl3pPr>
            <a:lvl4pPr lvl="3" algn="ctr">
              <a:lnSpc>
                <a:spcPct val="100000"/>
              </a:lnSpc>
              <a:spcBef>
                <a:spcPts val="0"/>
              </a:spcBef>
              <a:spcAft>
                <a:spcPts val="0"/>
              </a:spcAft>
              <a:buClr>
                <a:srgbClr val="434343"/>
              </a:buClr>
              <a:buSzPts val="2400"/>
              <a:buNone/>
              <a:defRPr>
                <a:solidFill>
                  <a:srgbClr val="434343"/>
                </a:solidFill>
              </a:defRPr>
            </a:lvl4pPr>
            <a:lvl5pPr lvl="4" algn="ctr">
              <a:lnSpc>
                <a:spcPct val="100000"/>
              </a:lnSpc>
              <a:spcBef>
                <a:spcPts val="0"/>
              </a:spcBef>
              <a:spcAft>
                <a:spcPts val="0"/>
              </a:spcAft>
              <a:buClr>
                <a:srgbClr val="434343"/>
              </a:buClr>
              <a:buSzPts val="2400"/>
              <a:buNone/>
              <a:defRPr>
                <a:solidFill>
                  <a:srgbClr val="434343"/>
                </a:solidFill>
              </a:defRPr>
            </a:lvl5pPr>
            <a:lvl6pPr lvl="5" algn="ctr">
              <a:lnSpc>
                <a:spcPct val="100000"/>
              </a:lnSpc>
              <a:spcBef>
                <a:spcPts val="0"/>
              </a:spcBef>
              <a:spcAft>
                <a:spcPts val="0"/>
              </a:spcAft>
              <a:buClr>
                <a:srgbClr val="434343"/>
              </a:buClr>
              <a:buSzPts val="2400"/>
              <a:buNone/>
              <a:defRPr>
                <a:solidFill>
                  <a:srgbClr val="434343"/>
                </a:solidFill>
              </a:defRPr>
            </a:lvl6pPr>
            <a:lvl7pPr lvl="6" algn="ctr">
              <a:lnSpc>
                <a:spcPct val="100000"/>
              </a:lnSpc>
              <a:spcBef>
                <a:spcPts val="0"/>
              </a:spcBef>
              <a:spcAft>
                <a:spcPts val="0"/>
              </a:spcAft>
              <a:buClr>
                <a:srgbClr val="434343"/>
              </a:buClr>
              <a:buSzPts val="2400"/>
              <a:buNone/>
              <a:defRPr>
                <a:solidFill>
                  <a:srgbClr val="434343"/>
                </a:solidFill>
              </a:defRPr>
            </a:lvl7pPr>
            <a:lvl8pPr lvl="7" algn="ctr">
              <a:lnSpc>
                <a:spcPct val="100000"/>
              </a:lnSpc>
              <a:spcBef>
                <a:spcPts val="0"/>
              </a:spcBef>
              <a:spcAft>
                <a:spcPts val="0"/>
              </a:spcAft>
              <a:buClr>
                <a:srgbClr val="434343"/>
              </a:buClr>
              <a:buSzPts val="2400"/>
              <a:buNone/>
              <a:defRPr>
                <a:solidFill>
                  <a:srgbClr val="434343"/>
                </a:solidFill>
              </a:defRPr>
            </a:lvl8pPr>
            <a:lvl9pPr lvl="8" algn="ctr">
              <a:lnSpc>
                <a:spcPct val="100000"/>
              </a:lnSpc>
              <a:spcBef>
                <a:spcPts val="0"/>
              </a:spcBef>
              <a:spcAft>
                <a:spcPts val="0"/>
              </a:spcAft>
              <a:buClr>
                <a:srgbClr val="434343"/>
              </a:buClr>
              <a:buSzPts val="2400"/>
              <a:buNone/>
              <a:defRPr>
                <a:solidFill>
                  <a:srgbClr val="434343"/>
                </a:solidFill>
              </a:defRPr>
            </a:lvl9pPr>
          </a:lstStyle>
          <a:p>
            <a:endParaRPr/>
          </a:p>
        </p:txBody>
      </p:sp>
      <p:sp>
        <p:nvSpPr>
          <p:cNvPr id="1048580" name="Google Shape;32;p25"/>
          <p:cNvSpPr txBox="1">
            <a:spLocks noGrp="1"/>
          </p:cNvSpPr>
          <p:nvPr>
            <p:ph type="subTitle" idx="1"/>
          </p:nvPr>
        </p:nvSpPr>
        <p:spPr>
          <a:xfrm>
            <a:off x="3044867" y="4628200"/>
            <a:ext cx="4459600" cy="59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300"/>
              <a:buNone/>
              <a:defRPr sz="1867">
                <a:solidFill>
                  <a:schemeClr val="accent1"/>
                </a:solidFill>
                <a:latin typeface="Oswald"/>
                <a:ea typeface="Oswald"/>
                <a:cs typeface="Oswald"/>
                <a:sym typeface="Oswald"/>
              </a:defRPr>
            </a:lvl1pPr>
            <a:lvl2pPr lvl="1" algn="l">
              <a:lnSpc>
                <a:spcPct val="100000"/>
              </a:lnSpc>
              <a:spcBef>
                <a:spcPts val="0"/>
              </a:spcBef>
              <a:spcAft>
                <a:spcPts val="0"/>
              </a:spcAft>
              <a:buSzPts val="1300"/>
              <a:buNone/>
            </a:lvl2pPr>
            <a:lvl3pPr lvl="2" algn="l">
              <a:lnSpc>
                <a:spcPct val="100000"/>
              </a:lnSpc>
              <a:spcBef>
                <a:spcPts val="0"/>
              </a:spcBef>
              <a:spcAft>
                <a:spcPts val="0"/>
              </a:spcAft>
              <a:buSzPts val="1200"/>
              <a:buNone/>
            </a:lvl3pPr>
            <a:lvl4pPr lvl="3" algn="l">
              <a:lnSpc>
                <a:spcPct val="100000"/>
              </a:lnSpc>
              <a:spcBef>
                <a:spcPts val="0"/>
              </a:spcBef>
              <a:spcAft>
                <a:spcPts val="0"/>
              </a:spcAft>
              <a:buSzPts val="12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000"/>
              <a:buNone/>
            </a:lvl7pPr>
            <a:lvl8pPr lvl="7" algn="l">
              <a:lnSpc>
                <a:spcPct val="100000"/>
              </a:lnSpc>
              <a:spcBef>
                <a:spcPts val="0"/>
              </a:spcBef>
              <a:spcAft>
                <a:spcPts val="0"/>
              </a:spcAft>
              <a:buSzPts val="1000"/>
              <a:buNone/>
            </a:lvl8pPr>
            <a:lvl9pPr lvl="8" algn="l">
              <a:lnSpc>
                <a:spcPct val="100000"/>
              </a:lnSpc>
              <a:spcBef>
                <a:spcPts val="0"/>
              </a:spcBef>
              <a:spcAft>
                <a:spcPts val="0"/>
              </a:spcAft>
              <a:buSzPts val="900"/>
              <a:buNone/>
            </a:lvl9pPr>
          </a:lstStyle>
          <a:p>
            <a:endParaRPr/>
          </a:p>
        </p:txBody>
      </p:sp>
      <p:sp>
        <p:nvSpPr>
          <p:cNvPr id="1048581" name="Google Shape;84;p26"/>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rgbClr val="FFFFFF"/>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nl-NL" smtClean="0"/>
              <a:t>‹#›</a:t>
            </a:fld>
            <a:endParaRPr lang="nl-NL"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05B7C"/>
        </a:solidFill>
        <a:effectLst/>
      </p:bgPr>
    </p:bg>
    <p:spTree>
      <p:nvGrpSpPr>
        <p:cNvPr id="1" name="Shape 25"/>
        <p:cNvGrpSpPr/>
        <p:nvPr/>
      </p:nvGrpSpPr>
      <p:grpSpPr>
        <a:xfrm>
          <a:off x="0" y="0"/>
          <a:ext cx="0" cy="0"/>
          <a:chOff x="0" y="0"/>
          <a:chExt cx="0" cy="0"/>
        </a:xfrm>
      </p:grpSpPr>
      <p:graphicFrame>
        <p:nvGraphicFramePr>
          <p:cNvPr id="4194304" name="Object 1" hidden="1"/>
          <p:cNvGraphicFramePr>
            <a:graphicFrameLocks noChangeAspect="1"/>
          </p:cNvGraphicFramePr>
          <p:nvPr userDrawn="1">
            <p:custDataLst>
              <p:tags r:id="rId4"/>
            </p:custDataLst>
          </p:nvPr>
        </p:nvGraphicFramePr>
        <p:xfrm>
          <a:off x="2120" y="2128"/>
          <a:ext cx="2117" cy="2117"/>
        </p:xfrm>
        <a:graphic>
          <a:graphicData uri="http://schemas.openxmlformats.org/presentationml/2006/ole">
            <mc:AlternateContent xmlns:mc="http://schemas.openxmlformats.org/markup-compatibility/2006">
              <mc:Choice xmlns:v="urn:schemas-microsoft-com:vml" Requires="v">
                <p:oleObj spid="_x0000_s4182" name="think-cell Slide" r:id="rId5" imgW="378" imgH="377" progId="TCLayout.ActiveDocument.1">
                  <p:embed/>
                </p:oleObj>
              </mc:Choice>
              <mc:Fallback>
                <p:oleObj name="think-cell Slide" r:id="rId5" imgW="378" imgH="377" progId="TCLayout.ActiveDocument.1">
                  <p:embed/>
                  <p:pic>
                    <p:nvPicPr>
                      <p:cNvPr id="2097152" name="Object 1" hidden="1"/>
                      <p:cNvPicPr>
                        <a:picLocks/>
                      </p:cNvPicPr>
                      <p:nvPr/>
                    </p:nvPicPr>
                    <p:blipFill>
                      <a:blip r:embed="rId6"/>
                      <a:stretch>
                        <a:fillRect/>
                      </a:stretch>
                    </p:blipFill>
                    <p:spPr>
                      <a:xfrm>
                        <a:off x="2120" y="2128"/>
                        <a:ext cx="2117" cy="2117"/>
                      </a:xfrm>
                      <a:prstGeom prst="rect">
                        <a:avLst/>
                      </a:prstGeom>
                    </p:spPr>
                  </p:pic>
                </p:oleObj>
              </mc:Fallback>
            </mc:AlternateContent>
          </a:graphicData>
        </a:graphic>
      </p:graphicFrame>
      <p:sp>
        <p:nvSpPr>
          <p:cNvPr id="1048576" name="Google Shape;26;p1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2D2929"/>
              </a:buClr>
              <a:buSzPts val="2400"/>
              <a:buFont typeface="Oswald"/>
              <a:buNone/>
              <a:defRPr sz="2400" b="0" i="0" u="none" strike="noStrike" cap="none">
                <a:solidFill>
                  <a:srgbClr val="2D2929"/>
                </a:solidFill>
                <a:latin typeface="Oswald"/>
                <a:ea typeface="Oswald"/>
                <a:cs typeface="Oswald"/>
                <a:sym typeface="Oswald"/>
              </a:defRPr>
            </a:lvl1pPr>
            <a:lvl2pPr marR="0" lvl="1"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2pPr>
            <a:lvl3pPr marR="0" lvl="2"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3pPr>
            <a:lvl4pPr marR="0" lvl="3"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4pPr>
            <a:lvl5pPr marR="0" lvl="4"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5pPr>
            <a:lvl6pPr marR="0" lvl="5"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6pPr>
            <a:lvl7pPr marR="0" lvl="6"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7pPr>
            <a:lvl8pPr marR="0" lvl="7"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8pPr>
            <a:lvl9pPr marR="0" lvl="8"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9pPr>
          </a:lstStyle>
          <a:p>
            <a:endParaRPr/>
          </a:p>
        </p:txBody>
      </p:sp>
      <p:sp>
        <p:nvSpPr>
          <p:cNvPr id="1048577" name="Google Shape;27;p1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00000"/>
              </a:lnSpc>
              <a:spcBef>
                <a:spcPts val="0"/>
              </a:spcBef>
              <a:spcAft>
                <a:spcPts val="0"/>
              </a:spcAft>
              <a:buClr>
                <a:srgbClr val="2D2929"/>
              </a:buClr>
              <a:buSzPts val="1300"/>
              <a:buFont typeface="Ubuntu Light"/>
              <a:buChar char="●"/>
              <a:defRPr sz="1300" b="0" i="0" u="none" strike="noStrike" cap="none">
                <a:solidFill>
                  <a:srgbClr val="2D2929"/>
                </a:solidFill>
                <a:latin typeface="Ubuntu Light"/>
                <a:ea typeface="Ubuntu Light"/>
                <a:cs typeface="Ubuntu Light"/>
                <a:sym typeface="Ubuntu Light"/>
              </a:defRPr>
            </a:lvl1pPr>
            <a:lvl2pPr marL="914400" marR="0" lvl="1" indent="-311150" algn="l" rtl="0">
              <a:lnSpc>
                <a:spcPct val="100000"/>
              </a:lnSpc>
              <a:spcBef>
                <a:spcPts val="0"/>
              </a:spcBef>
              <a:spcAft>
                <a:spcPts val="0"/>
              </a:spcAft>
              <a:buClr>
                <a:srgbClr val="2D2929"/>
              </a:buClr>
              <a:buSzPts val="1300"/>
              <a:buFont typeface="Ubuntu Light"/>
              <a:buChar char="○"/>
              <a:defRPr sz="1300" b="0" i="0" u="none" strike="noStrike" cap="none">
                <a:solidFill>
                  <a:srgbClr val="2D2929"/>
                </a:solidFill>
                <a:latin typeface="Ubuntu Light"/>
                <a:ea typeface="Ubuntu Light"/>
                <a:cs typeface="Ubuntu Light"/>
                <a:sym typeface="Ubuntu Light"/>
              </a:defRPr>
            </a:lvl2pPr>
            <a:lvl3pPr marL="1371600" marR="0" lvl="2" indent="-304800" algn="l" rtl="0">
              <a:lnSpc>
                <a:spcPct val="100000"/>
              </a:lnSpc>
              <a:spcBef>
                <a:spcPts val="0"/>
              </a:spcBef>
              <a:spcAft>
                <a:spcPts val="0"/>
              </a:spcAft>
              <a:buClr>
                <a:srgbClr val="2D2929"/>
              </a:buClr>
              <a:buSzPts val="1200"/>
              <a:buFont typeface="Ubuntu Light"/>
              <a:buChar char="■"/>
              <a:defRPr sz="1200" b="0" i="0" u="none" strike="noStrike" cap="none">
                <a:solidFill>
                  <a:srgbClr val="2D2929"/>
                </a:solidFill>
                <a:latin typeface="Ubuntu Light"/>
                <a:ea typeface="Ubuntu Light"/>
                <a:cs typeface="Ubuntu Light"/>
                <a:sym typeface="Ubuntu Light"/>
              </a:defRPr>
            </a:lvl3pPr>
            <a:lvl4pPr marL="1828800" marR="0" lvl="3" indent="-304800" algn="l" rtl="0">
              <a:lnSpc>
                <a:spcPct val="100000"/>
              </a:lnSpc>
              <a:spcBef>
                <a:spcPts val="0"/>
              </a:spcBef>
              <a:spcAft>
                <a:spcPts val="0"/>
              </a:spcAft>
              <a:buClr>
                <a:srgbClr val="2D2929"/>
              </a:buClr>
              <a:buSzPts val="1200"/>
              <a:buFont typeface="Ubuntu Light"/>
              <a:buChar char="●"/>
              <a:defRPr sz="1200" b="0" i="0" u="none" strike="noStrike" cap="none">
                <a:solidFill>
                  <a:srgbClr val="2D2929"/>
                </a:solidFill>
                <a:latin typeface="Ubuntu Light"/>
                <a:ea typeface="Ubuntu Light"/>
                <a:cs typeface="Ubuntu Light"/>
                <a:sym typeface="Ubuntu Light"/>
              </a:defRPr>
            </a:lvl4pPr>
            <a:lvl5pPr marL="2286000" marR="0" lvl="4" indent="-298450" algn="l" rtl="0">
              <a:lnSpc>
                <a:spcPct val="100000"/>
              </a:lnSpc>
              <a:spcBef>
                <a:spcPts val="0"/>
              </a:spcBef>
              <a:spcAft>
                <a:spcPts val="0"/>
              </a:spcAft>
              <a:buClr>
                <a:srgbClr val="2D2929"/>
              </a:buClr>
              <a:buSzPts val="1100"/>
              <a:buFont typeface="Ubuntu Light"/>
              <a:buChar char="○"/>
              <a:defRPr sz="1100" b="0" i="0" u="none" strike="noStrike" cap="none">
                <a:solidFill>
                  <a:srgbClr val="2D2929"/>
                </a:solidFill>
                <a:latin typeface="Ubuntu Light"/>
                <a:ea typeface="Ubuntu Light"/>
                <a:cs typeface="Ubuntu Light"/>
                <a:sym typeface="Ubuntu Light"/>
              </a:defRPr>
            </a:lvl5pPr>
            <a:lvl6pPr marL="2743200" marR="0" lvl="5" indent="-298450" algn="l" rtl="0">
              <a:lnSpc>
                <a:spcPct val="100000"/>
              </a:lnSpc>
              <a:spcBef>
                <a:spcPts val="0"/>
              </a:spcBef>
              <a:spcAft>
                <a:spcPts val="0"/>
              </a:spcAft>
              <a:buClr>
                <a:srgbClr val="2D2929"/>
              </a:buClr>
              <a:buSzPts val="1100"/>
              <a:buFont typeface="Ubuntu Light"/>
              <a:buChar char="■"/>
              <a:defRPr sz="1100" b="0" i="0" u="none" strike="noStrike" cap="none">
                <a:solidFill>
                  <a:srgbClr val="2D2929"/>
                </a:solidFill>
                <a:latin typeface="Ubuntu Light"/>
                <a:ea typeface="Ubuntu Light"/>
                <a:cs typeface="Ubuntu Light"/>
                <a:sym typeface="Ubuntu Light"/>
              </a:defRPr>
            </a:lvl6pPr>
            <a:lvl7pPr marL="3200400" marR="0" lvl="6" indent="-292100" algn="l" rtl="0">
              <a:lnSpc>
                <a:spcPct val="100000"/>
              </a:lnSpc>
              <a:spcBef>
                <a:spcPts val="0"/>
              </a:spcBef>
              <a:spcAft>
                <a:spcPts val="0"/>
              </a:spcAft>
              <a:buClr>
                <a:srgbClr val="2D2929"/>
              </a:buClr>
              <a:buSzPts val="1000"/>
              <a:buFont typeface="Ubuntu Light"/>
              <a:buChar char="●"/>
              <a:defRPr sz="1000" b="0" i="0" u="none" strike="noStrike" cap="none">
                <a:solidFill>
                  <a:srgbClr val="2D2929"/>
                </a:solidFill>
                <a:latin typeface="Ubuntu Light"/>
                <a:ea typeface="Ubuntu Light"/>
                <a:cs typeface="Ubuntu Light"/>
                <a:sym typeface="Ubuntu Light"/>
              </a:defRPr>
            </a:lvl7pPr>
            <a:lvl8pPr marL="3657600" marR="0" lvl="7" indent="-292100" algn="l" rtl="0">
              <a:lnSpc>
                <a:spcPct val="100000"/>
              </a:lnSpc>
              <a:spcBef>
                <a:spcPts val="0"/>
              </a:spcBef>
              <a:spcAft>
                <a:spcPts val="0"/>
              </a:spcAft>
              <a:buClr>
                <a:srgbClr val="2D2929"/>
              </a:buClr>
              <a:buSzPts val="1000"/>
              <a:buFont typeface="Ubuntu Light"/>
              <a:buChar char="○"/>
              <a:defRPr sz="1000" b="0" i="0" u="none" strike="noStrike" cap="none">
                <a:solidFill>
                  <a:srgbClr val="2D2929"/>
                </a:solidFill>
                <a:latin typeface="Ubuntu Light"/>
                <a:ea typeface="Ubuntu Light"/>
                <a:cs typeface="Ubuntu Light"/>
                <a:sym typeface="Ubuntu Light"/>
              </a:defRPr>
            </a:lvl8pPr>
            <a:lvl9pPr marL="4114800" marR="0" lvl="8" indent="-285750" algn="l" rtl="0">
              <a:lnSpc>
                <a:spcPct val="100000"/>
              </a:lnSpc>
              <a:spcBef>
                <a:spcPts val="0"/>
              </a:spcBef>
              <a:spcAft>
                <a:spcPts val="0"/>
              </a:spcAft>
              <a:buClr>
                <a:srgbClr val="2D2929"/>
              </a:buClr>
              <a:buSzPts val="900"/>
              <a:buFont typeface="Ubuntu Light"/>
              <a:buChar char="■"/>
              <a:defRPr sz="900" b="0" i="0" u="none" strike="noStrike" cap="none">
                <a:solidFill>
                  <a:srgbClr val="2D2929"/>
                </a:solidFill>
                <a:latin typeface="Ubuntu Light"/>
                <a:ea typeface="Ubuntu Light"/>
                <a:cs typeface="Ubuntu Light"/>
                <a:sym typeface="Ubuntu Light"/>
              </a:defRPr>
            </a:lvl9pPr>
          </a:lstStyle>
          <a:p>
            <a:endParaRPr/>
          </a:p>
        </p:txBody>
      </p:sp>
      <p:sp>
        <p:nvSpPr>
          <p:cNvPr id="1048578" name="Google Shape;84;p26"/>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bg1">
                    <a:lumMod val="10000"/>
                  </a:schemeClr>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nl-NL" smtClean="0"/>
              <a:t>‹#›</a:t>
            </a:fld>
            <a:endParaRPr lang="nl-NL" dirty="0"/>
          </a:p>
        </p:txBody>
      </p:sp>
    </p:spTree>
  </p:cSld>
  <p:clrMap bg1="lt1" tx1="dk1" bg2="dk2" tx2="lt2" accent1="accent1" accent2="accent2" accent3="accent3" accent4="accent4" accent5="accent5" accent6="accent6" hlink="hlink" folHlink="folHlink"/>
  <p:sldLayoutIdLst>
    <p:sldLayoutId id="2147483649"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10" Type="http://schemas.openxmlformats.org/officeDocument/2006/relationships/image" Target="../media/image5.png"/><Relationship Id="rId4" Type="http://schemas.openxmlformats.org/officeDocument/2006/relationships/notesSlide" Target="../notesSlides/notesSlide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www.rawpixel.com/image/107004/thank-you-note-cup-coffee" TargetMode="Externa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1"/><Relationship Id="rId5"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7.png"/><Relationship Id="rId7" Type="http://schemas.openxmlformats.org/officeDocument/2006/relationships/diagramLayout" Target="../diagrams/layout1.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8.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aphicFrame>
        <p:nvGraphicFramePr>
          <p:cNvPr id="4194306" name="Object 4" hidden="1"/>
          <p:cNvGraphicFramePr>
            <a:graphicFrameLocks noChangeAspect="1"/>
          </p:cNvGraphicFramePr>
          <p:nvPr>
            <p:custDataLst>
              <p:tags r:id="rId2"/>
            </p:custDataLst>
          </p:nvPr>
        </p:nvGraphicFramePr>
        <p:xfrm>
          <a:off x="2124" y="2124"/>
          <a:ext cx="2117" cy="2117"/>
        </p:xfrm>
        <a:graphic>
          <a:graphicData uri="http://schemas.openxmlformats.org/presentationml/2006/ole">
            <mc:AlternateContent xmlns:mc="http://schemas.openxmlformats.org/markup-compatibility/2006">
              <mc:Choice xmlns:v="urn:schemas-microsoft-com:vml" Requires="v">
                <p:oleObj spid="_x0000_s6230" name="think-cell Slide" r:id="rId5" imgW="378" imgH="377" progId="TCLayout.ActiveDocument.1">
                  <p:embed/>
                </p:oleObj>
              </mc:Choice>
              <mc:Fallback>
                <p:oleObj name="think-cell Slide" r:id="rId5" imgW="378" imgH="377" progId="TCLayout.ActiveDocument.1">
                  <p:embed/>
                  <p:pic>
                    <p:nvPicPr>
                      <p:cNvPr id="2097156" name="Object 4" hidden="1"/>
                      <p:cNvPicPr>
                        <a:picLocks/>
                      </p:cNvPicPr>
                      <p:nvPr/>
                    </p:nvPicPr>
                    <p:blipFill>
                      <a:blip r:embed="rId6"/>
                      <a:stretch>
                        <a:fillRect/>
                      </a:stretch>
                    </p:blipFill>
                    <p:spPr>
                      <a:xfrm>
                        <a:off x="2124" y="2124"/>
                        <a:ext cx="2117" cy="2117"/>
                      </a:xfrm>
                      <a:prstGeom prst="rect">
                        <a:avLst/>
                      </a:prstGeom>
                    </p:spPr>
                  </p:pic>
                </p:oleObj>
              </mc:Fallback>
            </mc:AlternateContent>
          </a:graphicData>
        </a:graphic>
      </p:graphicFrame>
      <p:sp>
        <p:nvSpPr>
          <p:cNvPr id="1048584" name="Rectangle 19"/>
          <p:cNvSpPr/>
          <p:nvPr/>
        </p:nvSpPr>
        <p:spPr>
          <a:xfrm flipH="1">
            <a:off x="4015680" y="-1"/>
            <a:ext cx="5668639" cy="748923"/>
          </a:xfrm>
          <a:prstGeom prst="rect">
            <a:avLst/>
          </a:prstGeom>
          <a:solidFill>
            <a:srgbClr val="2CABE1">
              <a:alpha val="90000"/>
            </a:srgbClr>
          </a:solidFill>
        </p:spPr>
        <p:txBody>
          <a:bodyPr vert="horz" wrap="square" lIns="432000" tIns="0" rIns="0" bIns="0" rtlCol="0" anchor="ctr">
            <a:noAutofit/>
          </a:bodyPr>
          <a:lstStyle/>
          <a:p>
            <a:pPr defTabSz="1219080">
              <a:buClr>
                <a:srgbClr val="000000"/>
              </a:buClr>
            </a:pPr>
            <a:r>
              <a:rPr lang="en-US" sz="2800" b="1" kern="0" dirty="0">
                <a:solidFill>
                  <a:srgbClr val="F2F2F2"/>
                </a:solidFill>
                <a:latin typeface="Arial Nova Cond" panose="020B0506020202020204" pitchFamily="34" charset="0"/>
                <a:cs typeface="Arial"/>
                <a:sym typeface="Arial"/>
              </a:rPr>
              <a:t>GROUP 1 PROJECT PRESENTATION </a:t>
            </a:r>
          </a:p>
        </p:txBody>
      </p:sp>
      <p:pic>
        <p:nvPicPr>
          <p:cNvPr id="2097158" name="Picture 10"/>
          <p:cNvPicPr>
            <a:picLocks/>
          </p:cNvPicPr>
          <p:nvPr/>
        </p:nvPicPr>
        <p:blipFill>
          <a:blip r:embed="rId7" cstate="hqprint"/>
          <a:stretch>
            <a:fillRect/>
          </a:stretch>
        </p:blipFill>
        <p:spPr>
          <a:xfrm>
            <a:off x="9684327" y="18967"/>
            <a:ext cx="2507670" cy="721911"/>
          </a:xfrm>
          <a:prstGeom prst="rect">
            <a:avLst/>
          </a:prstGeom>
        </p:spPr>
      </p:pic>
      <p:sp>
        <p:nvSpPr>
          <p:cNvPr id="11" name="Rectangle 20">
            <a:extLst>
              <a:ext uri="{FF2B5EF4-FFF2-40B4-BE49-F238E27FC236}">
                <a16:creationId xmlns:a16="http://schemas.microsoft.com/office/drawing/2014/main" id="{E89692B4-C963-46BC-B19B-4028E89E5E80}"/>
              </a:ext>
            </a:extLst>
          </p:cNvPr>
          <p:cNvSpPr/>
          <p:nvPr/>
        </p:nvSpPr>
        <p:spPr>
          <a:xfrm>
            <a:off x="3" y="0"/>
            <a:ext cx="4015669" cy="74087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609539">
              <a:buClr>
                <a:srgbClr val="000000"/>
              </a:buClr>
            </a:pPr>
            <a:endParaRPr lang="en-US" sz="2133" b="1" kern="0" dirty="0">
              <a:solidFill>
                <a:srgbClr val="2CABE1"/>
              </a:solidFill>
              <a:latin typeface="Arial Nova Cond" panose="020B0506020202020204" pitchFamily="34" charset="0"/>
              <a:sym typeface="Arial"/>
            </a:endParaRPr>
          </a:p>
        </p:txBody>
      </p:sp>
      <p:pic>
        <p:nvPicPr>
          <p:cNvPr id="12" name="Picture 1">
            <a:extLst>
              <a:ext uri="{FF2B5EF4-FFF2-40B4-BE49-F238E27FC236}">
                <a16:creationId xmlns:a16="http://schemas.microsoft.com/office/drawing/2014/main" id="{2D6650E3-8CB6-495C-8E9C-B6D84352A6CF}"/>
              </a:ext>
            </a:extLst>
          </p:cNvPr>
          <p:cNvPicPr>
            <a:picLocks noChangeAspect="1"/>
          </p:cNvPicPr>
          <p:nvPr/>
        </p:nvPicPr>
        <p:blipFill rotWithShape="1">
          <a:blip r:embed="rId8"/>
          <a:srcRect b="35181"/>
          <a:stretch>
            <a:fillRect/>
          </a:stretch>
        </p:blipFill>
        <p:spPr>
          <a:xfrm>
            <a:off x="242553" y="89413"/>
            <a:ext cx="1155863" cy="520116"/>
          </a:xfrm>
          <a:prstGeom prst="rect">
            <a:avLst/>
          </a:prstGeom>
        </p:spPr>
      </p:pic>
      <p:pic>
        <p:nvPicPr>
          <p:cNvPr id="13" name="Picture 2">
            <a:extLst>
              <a:ext uri="{FF2B5EF4-FFF2-40B4-BE49-F238E27FC236}">
                <a16:creationId xmlns:a16="http://schemas.microsoft.com/office/drawing/2014/main" id="{C56D1530-2724-4CC8-BC72-9199164EDAE3}"/>
              </a:ext>
            </a:extLst>
          </p:cNvPr>
          <p:cNvPicPr>
            <a:picLocks noChangeAspect="1"/>
          </p:cNvPicPr>
          <p:nvPr/>
        </p:nvPicPr>
        <p:blipFill>
          <a:blip r:embed="rId9" cstate="hqprint"/>
          <a:stretch>
            <a:fillRect/>
          </a:stretch>
        </p:blipFill>
        <p:spPr>
          <a:xfrm>
            <a:off x="3412542" y="93923"/>
            <a:ext cx="494439" cy="553031"/>
          </a:xfrm>
          <a:prstGeom prst="rect">
            <a:avLst/>
          </a:prstGeom>
        </p:spPr>
      </p:pic>
      <p:pic>
        <p:nvPicPr>
          <p:cNvPr id="14" name="Picture 3">
            <a:extLst>
              <a:ext uri="{FF2B5EF4-FFF2-40B4-BE49-F238E27FC236}">
                <a16:creationId xmlns:a16="http://schemas.microsoft.com/office/drawing/2014/main" id="{6BC7BFD2-D893-4EAC-9066-20F8594525FA}"/>
              </a:ext>
            </a:extLst>
          </p:cNvPr>
          <p:cNvPicPr>
            <a:picLocks noChangeAspect="1"/>
          </p:cNvPicPr>
          <p:nvPr/>
        </p:nvPicPr>
        <p:blipFill>
          <a:blip r:embed="rId10"/>
          <a:stretch>
            <a:fillRect/>
          </a:stretch>
        </p:blipFill>
        <p:spPr>
          <a:xfrm>
            <a:off x="1599411" y="89413"/>
            <a:ext cx="1497844" cy="748923"/>
          </a:xfrm>
          <a:prstGeom prst="rect">
            <a:avLst/>
          </a:prstGeom>
        </p:spPr>
      </p:pic>
      <p:sp>
        <p:nvSpPr>
          <p:cNvPr id="3" name="Rectangle 2">
            <a:extLst>
              <a:ext uri="{FF2B5EF4-FFF2-40B4-BE49-F238E27FC236}">
                <a16:creationId xmlns:a16="http://schemas.microsoft.com/office/drawing/2014/main" id="{616DCF79-EA65-4D6E-B367-C259F1E78E59}"/>
              </a:ext>
            </a:extLst>
          </p:cNvPr>
          <p:cNvSpPr/>
          <p:nvPr/>
        </p:nvSpPr>
        <p:spPr>
          <a:xfrm>
            <a:off x="-1" y="838336"/>
            <a:ext cx="12191998" cy="6000698"/>
          </a:xfrm>
          <a:prstGeom prst="rect">
            <a:avLst/>
          </a:prstGeom>
        </p:spPr>
        <p:txBody>
          <a:bodyPr/>
          <a:lstStyle/>
          <a:p>
            <a:pPr lvl="0">
              <a:lnSpc>
                <a:spcPct val="150000"/>
              </a:lnSpc>
            </a:pPr>
            <a:r>
              <a:rPr lang="en-US" sz="2000" b="1" dirty="0">
                <a:solidFill>
                  <a:srgbClr val="FF0000"/>
                </a:solidFill>
                <a:latin typeface="Times New Roman" panose="02020603050405020304" pitchFamily="18" charset="0"/>
                <a:cs typeface="Times New Roman" panose="02020603050405020304" pitchFamily="18" charset="0"/>
              </a:rPr>
              <a:t>Group Members</a:t>
            </a:r>
            <a:r>
              <a:rPr lang="en-US" sz="2000" b="1" dirty="0">
                <a:solidFill>
                  <a:schemeClr val="bg1"/>
                </a:solidFill>
              </a:rPr>
              <a:t>:</a:t>
            </a:r>
            <a:endParaRPr lang="en-GH" sz="2000" b="1" dirty="0">
              <a:solidFill>
                <a:schemeClr val="bg1"/>
              </a:solidFill>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Ebenezar </a:t>
            </a:r>
            <a:r>
              <a:rPr lang="en-US" sz="2000" b="1" i="0" dirty="0">
                <a:solidFill>
                  <a:srgbClr val="FFFFFF"/>
                </a:solidFill>
                <a:effectLst/>
                <a:latin typeface="Times New Roman" panose="02020603050405020304" pitchFamily="18" charset="0"/>
                <a:cs typeface="Times New Roman" panose="02020603050405020304" pitchFamily="18" charset="0"/>
              </a:rPr>
              <a:t>Yanful Acquah</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Morris Mensah</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i="0" dirty="0">
                <a:solidFill>
                  <a:srgbClr val="FFFFFF"/>
                </a:solidFill>
                <a:effectLst/>
                <a:latin typeface="Times New Roman" panose="02020603050405020304" pitchFamily="18" charset="0"/>
                <a:cs typeface="Times New Roman" panose="02020603050405020304" pitchFamily="18" charset="0"/>
              </a:rPr>
              <a:t>Issah Halimatu Saadia</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Samuel Kwame Dassi</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i="0" dirty="0">
                <a:solidFill>
                  <a:srgbClr val="FFFFFF"/>
                </a:solidFill>
                <a:effectLst/>
                <a:latin typeface="Times New Roman" panose="02020603050405020304" pitchFamily="18" charset="0"/>
                <a:cs typeface="Times New Roman" panose="02020603050405020304" pitchFamily="18" charset="0"/>
              </a:rPr>
              <a:t>Akosua </a:t>
            </a:r>
            <a:r>
              <a:rPr lang="en-US" sz="2000" b="1" i="0" dirty="0" err="1">
                <a:solidFill>
                  <a:srgbClr val="FFFFFF"/>
                </a:solidFill>
                <a:effectLst/>
                <a:latin typeface="Times New Roman" panose="02020603050405020304" pitchFamily="18" charset="0"/>
                <a:cs typeface="Times New Roman" panose="02020603050405020304" pitchFamily="18" charset="0"/>
              </a:rPr>
              <a:t>Yeboaa</a:t>
            </a:r>
            <a:r>
              <a:rPr lang="en-US" sz="2000" b="1" i="0" dirty="0">
                <a:solidFill>
                  <a:srgbClr val="FFFFFF"/>
                </a:solidFill>
                <a:effectLst/>
                <a:latin typeface="Times New Roman" panose="02020603050405020304" pitchFamily="18" charset="0"/>
                <a:cs typeface="Times New Roman" panose="02020603050405020304" pitchFamily="18" charset="0"/>
              </a:rPr>
              <a:t> </a:t>
            </a:r>
            <a:r>
              <a:rPr lang="en-US" sz="2000" b="1" i="0" dirty="0" err="1">
                <a:solidFill>
                  <a:srgbClr val="FFFFFF"/>
                </a:solidFill>
                <a:effectLst/>
                <a:latin typeface="Times New Roman" panose="02020603050405020304" pitchFamily="18" charset="0"/>
                <a:cs typeface="Times New Roman" panose="02020603050405020304" pitchFamily="18" charset="0"/>
              </a:rPr>
              <a:t>Asare</a:t>
            </a:r>
            <a:endParaRPr lang="en-US" sz="2000" b="1" dirty="0">
              <a:solidFill>
                <a:schemeClr val="bg1"/>
              </a:solidFill>
              <a:latin typeface="Times New Roman" panose="02020603050405020304" pitchFamily="18" charset="0"/>
              <a:cs typeface="Times New Roman" panose="02020603050405020304" pitchFamily="18" charset="0"/>
            </a:endParaRPr>
          </a:p>
          <a:p>
            <a:pPr lvl="0">
              <a:lnSpc>
                <a:spcPct val="150000"/>
              </a:lnSpc>
            </a:pPr>
            <a:r>
              <a:rPr lang="en-US" sz="2000" b="1" dirty="0">
                <a:solidFill>
                  <a:srgbClr val="FF0000"/>
                </a:solidFill>
                <a:latin typeface="Times New Roman" panose="02020603050405020304" pitchFamily="18" charset="0"/>
                <a:cs typeface="Times New Roman" panose="02020603050405020304" pitchFamily="18" charset="0"/>
              </a:rPr>
              <a:t>OUTLIN</a:t>
            </a:r>
            <a:r>
              <a:rPr lang="en-US" sz="2000" b="1" dirty="0">
                <a:solidFill>
                  <a:srgbClr val="FF0000"/>
                </a:solidFill>
              </a:rPr>
              <a:t>E:</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A brief introduction about the data set</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Hypothesis </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Questions</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Visualizations and insights</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Tools and libraries we will use to solve the questions</a:t>
            </a:r>
          </a:p>
          <a:p>
            <a:pPr lvl="0"/>
            <a:endParaRPr lang="en-GH" dirty="0"/>
          </a:p>
        </p:txBody>
      </p:sp>
      <p:sp>
        <p:nvSpPr>
          <p:cNvPr id="2" name="Rectangle: Rounded Corners 1">
            <a:extLst>
              <a:ext uri="{FF2B5EF4-FFF2-40B4-BE49-F238E27FC236}">
                <a16:creationId xmlns:a16="http://schemas.microsoft.com/office/drawing/2014/main" id="{C68A16D6-CC9C-4725-A75D-6D4347B5ACA1}"/>
              </a:ext>
            </a:extLst>
          </p:cNvPr>
          <p:cNvSpPr/>
          <p:nvPr/>
        </p:nvSpPr>
        <p:spPr>
          <a:xfrm>
            <a:off x="5458692" y="1240622"/>
            <a:ext cx="5140036" cy="2029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SUPERVISOR: Godwin Kingsley Wood</a:t>
            </a:r>
          </a:p>
          <a:p>
            <a:pPr algn="ctr"/>
            <a:endParaRPr lang="en-US" sz="2000" b="1" dirty="0">
              <a:solidFill>
                <a:schemeClr val="bg1"/>
              </a:solidFill>
            </a:endParaRPr>
          </a:p>
          <a:p>
            <a:pPr algn="ctr"/>
            <a:endParaRPr lang="en-US" sz="2000" b="1" dirty="0">
              <a:solidFill>
                <a:schemeClr val="bg1"/>
              </a:solidFill>
            </a:endParaRPr>
          </a:p>
          <a:p>
            <a:pPr algn="ctr"/>
            <a:r>
              <a:rPr lang="en-US" sz="2000" b="1" dirty="0">
                <a:solidFill>
                  <a:schemeClr val="bg1"/>
                </a:solidFill>
              </a:rPr>
              <a:t>DATASET: flavours_of_cacao.csv</a:t>
            </a:r>
          </a:p>
          <a:p>
            <a:pPr algn="ctr"/>
            <a:endParaRPr lang="en-GH"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u="sng" dirty="0">
                <a:latin typeface="Times New Roman" panose="02020603050405020304" pitchFamily="18" charset="0"/>
                <a:cs typeface="Times New Roman" panose="02020603050405020304" pitchFamily="18" charset="0"/>
              </a:rPr>
              <a:t>SCATTER DIAGRAM OF PERCENTAGE OF COACOA VS RATING</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r>
              <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also saw that there is a negative relationship between the percentage of cocoa in  a chocolate and the rating assigned to that chocolate bar. This means that other factors influenced the rating</a:t>
            </a:r>
            <a:r>
              <a:rPr lang="en-US" sz="2400" dirty="0" smtClean="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162CA03-F3B4-4069-A552-6B244639C0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432" y="944734"/>
            <a:ext cx="9435390" cy="3613198"/>
          </a:xfrm>
          <a:prstGeom prst="rect">
            <a:avLst/>
          </a:prstGeom>
          <a:solidFill>
            <a:schemeClr val="bg1"/>
          </a:solidFill>
        </p:spPr>
      </p:pic>
    </p:spTree>
    <p:extLst>
      <p:ext uri="{BB962C8B-B14F-4D97-AF65-F5344CB8AC3E}">
        <p14:creationId xmlns:p14="http://schemas.microsoft.com/office/powerpoint/2010/main" val="1943094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u="sng" dirty="0">
                <a:latin typeface="Times New Roman" panose="02020603050405020304" pitchFamily="18" charset="0"/>
                <a:cs typeface="Times New Roman" panose="02020603050405020304" pitchFamily="18" charset="0"/>
              </a:rPr>
              <a:t>HEATMAP OF RATING VS REVIEW VS COCOA PERCENT</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gradFill>
            <a:gsLst>
              <a:gs pos="0">
                <a:schemeClr val="bg1">
                  <a:lumMod val="9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8900000" scaled="1"/>
          </a:grad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0AB5AAD-516F-454C-92DE-81DD521C9E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4363" y="970114"/>
            <a:ext cx="5766516" cy="5137367"/>
          </a:xfrm>
          <a:prstGeom prst="rect">
            <a:avLst/>
          </a:prstGeom>
          <a:solidFill>
            <a:schemeClr val="bg1"/>
          </a:solidFill>
        </p:spPr>
      </p:pic>
      <p:sp>
        <p:nvSpPr>
          <p:cNvPr id="5" name="Rectangle: Top Corners Snipped 4">
            <a:extLst>
              <a:ext uri="{FF2B5EF4-FFF2-40B4-BE49-F238E27FC236}">
                <a16:creationId xmlns:a16="http://schemas.microsoft.com/office/drawing/2014/main" id="{AB0E3FEC-7240-4398-8827-4155A485E728}"/>
              </a:ext>
            </a:extLst>
          </p:cNvPr>
          <p:cNvSpPr/>
          <p:nvPr/>
        </p:nvSpPr>
        <p:spPr>
          <a:xfrm>
            <a:off x="734291" y="2266433"/>
            <a:ext cx="4987636" cy="1806803"/>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6050" indent="0"/>
            <a:r>
              <a:rPr lang="en-US" sz="2400" b="1" dirty="0">
                <a:solidFill>
                  <a:srgbClr val="25F109"/>
                </a:solidFill>
                <a:latin typeface="Times New Roman" panose="02020603050405020304" pitchFamily="18" charset="0"/>
                <a:cs typeface="Times New Roman" panose="02020603050405020304" pitchFamily="18" charset="0"/>
              </a:rPr>
              <a:t>Review year and cocoa percent do not have much influence on the expert rating. </a:t>
            </a:r>
          </a:p>
        </p:txBody>
      </p:sp>
    </p:spTree>
    <p:extLst>
      <p:ext uri="{BB962C8B-B14F-4D97-AF65-F5344CB8AC3E}">
        <p14:creationId xmlns:p14="http://schemas.microsoft.com/office/powerpoint/2010/main" val="1204977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3" y="21143"/>
            <a:ext cx="9988765" cy="464964"/>
          </a:xfrm>
        </p:spPr>
        <p:txBody>
          <a:bodyPr/>
          <a:lstStyle/>
          <a:p>
            <a:r>
              <a:rPr lang="en-US" u="sng" dirty="0">
                <a:latin typeface="Times New Roman" panose="02020603050405020304" pitchFamily="18" charset="0"/>
                <a:cs typeface="Times New Roman" panose="02020603050405020304" pitchFamily="18" charset="0"/>
              </a:rPr>
              <a:t>CACAO BEANS FLOW FROM ORIGIN TO COMPANY LOCATION</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86EB81B3-227D-4C9E-BC82-A2E169DEEE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18977"/>
            <a:ext cx="7789699" cy="6163245"/>
          </a:xfrm>
          <a:prstGeom prst="rect">
            <a:avLst/>
          </a:prstGeom>
          <a:solidFill>
            <a:schemeClr val="bg1"/>
          </a:solidFill>
        </p:spPr>
      </p:pic>
      <p:sp>
        <p:nvSpPr>
          <p:cNvPr id="4" name="Rectangle: Rounded Corners 3">
            <a:extLst>
              <a:ext uri="{FF2B5EF4-FFF2-40B4-BE49-F238E27FC236}">
                <a16:creationId xmlns:a16="http://schemas.microsoft.com/office/drawing/2014/main" id="{AC3F1601-AA38-42FB-9C4E-74A0647577CB}"/>
              </a:ext>
            </a:extLst>
          </p:cNvPr>
          <p:cNvSpPr/>
          <p:nvPr/>
        </p:nvSpPr>
        <p:spPr>
          <a:xfrm>
            <a:off x="8010190" y="1970024"/>
            <a:ext cx="4031672" cy="315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Most of the cocoa are exported to USA </a:t>
            </a:r>
            <a:endParaRPr lang="en-GH" sz="2400" dirty="0"/>
          </a:p>
        </p:txBody>
      </p:sp>
    </p:spTree>
    <p:extLst>
      <p:ext uri="{BB962C8B-B14F-4D97-AF65-F5344CB8AC3E}">
        <p14:creationId xmlns:p14="http://schemas.microsoft.com/office/powerpoint/2010/main" val="1072680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sz="2800" u="sng" dirty="0">
                <a:latin typeface="Times New Roman" panose="02020603050405020304" pitchFamily="18" charset="0"/>
                <a:cs typeface="Times New Roman" panose="02020603050405020304" pitchFamily="18" charset="0"/>
              </a:rPr>
              <a:t>PERCENTAGE CHANGE OF COCOA OVER TIME</a:t>
            </a:r>
            <a:endParaRPr lang="en-GH" sz="28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pattFill prst="pct5">
            <a:fgClr>
              <a:srgbClr val="205B7C"/>
            </a:fgClr>
            <a:bgClr>
              <a:schemeClr val="bg1"/>
            </a:bgClr>
          </a:patt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r>
              <a:rPr lang="en-US" sz="2400" dirty="0">
                <a:solidFill>
                  <a:schemeClr val="accent4">
                    <a:lumMod val="50000"/>
                  </a:schemeClr>
                </a:solidFill>
                <a:latin typeface="Times New Roman" panose="02020603050405020304" pitchFamily="18" charset="0"/>
                <a:cs typeface="Times New Roman" panose="02020603050405020304" pitchFamily="18" charset="0"/>
              </a:rPr>
              <a:t>The movement of the line graph indicates that cocoa processing companies </a:t>
            </a:r>
            <a:r>
              <a:rPr lang="en-US" sz="2400" dirty="0" smtClean="0">
                <a:solidFill>
                  <a:schemeClr val="accent4">
                    <a:lumMod val="50000"/>
                  </a:schemeClr>
                </a:solidFill>
                <a:latin typeface="Times New Roman" panose="02020603050405020304" pitchFamily="18" charset="0"/>
                <a:cs typeface="Times New Roman" panose="02020603050405020304" pitchFamily="18" charset="0"/>
              </a:rPr>
              <a:t>vary </a:t>
            </a:r>
            <a:r>
              <a:rPr lang="en-US" sz="2400" dirty="0">
                <a:solidFill>
                  <a:schemeClr val="accent4">
                    <a:lumMod val="50000"/>
                  </a:schemeClr>
                </a:solidFill>
                <a:latin typeface="Times New Roman" panose="02020603050405020304" pitchFamily="18" charset="0"/>
                <a:cs typeface="Times New Roman" panose="02020603050405020304" pitchFamily="18" charset="0"/>
              </a:rPr>
              <a:t>the amount of the cacao in chocolates.</a:t>
            </a: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5BF5CAC-2A38-47CC-A989-D9DF371EA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606" y="886691"/>
            <a:ext cx="9481184" cy="3882257"/>
          </a:xfrm>
          <a:prstGeom prst="rect">
            <a:avLst/>
          </a:prstGeom>
          <a:solidFill>
            <a:srgbClr val="FFFF00"/>
          </a:solidFill>
        </p:spPr>
      </p:pic>
    </p:spTree>
    <p:extLst>
      <p:ext uri="{BB962C8B-B14F-4D97-AF65-F5344CB8AC3E}">
        <p14:creationId xmlns:p14="http://schemas.microsoft.com/office/powerpoint/2010/main" val="3574290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CDAA-F970-4D7C-B2FF-D61F0F2410C2}"/>
              </a:ext>
            </a:extLst>
          </p:cNvPr>
          <p:cNvSpPr>
            <a:spLocks noGrp="1"/>
          </p:cNvSpPr>
          <p:nvPr>
            <p:ph type="ctrTitle"/>
          </p:nvPr>
        </p:nvSpPr>
        <p:spPr>
          <a:xfrm>
            <a:off x="262399" y="181999"/>
            <a:ext cx="7791710" cy="742056"/>
          </a:xfrm>
        </p:spPr>
        <p:txBody>
          <a:bodyPr/>
          <a:lstStyle/>
          <a:p>
            <a:r>
              <a:rPr lang="en-US" dirty="0"/>
              <a:t>TOP 10 COMPANIES AND </a:t>
            </a:r>
            <a:r>
              <a:rPr lang="en-US" dirty="0" smtClean="0"/>
              <a:t>THEIR COUNTRIES</a:t>
            </a:r>
            <a:endParaRPr lang="en-US" dirty="0"/>
          </a:p>
        </p:txBody>
      </p:sp>
      <p:sp>
        <p:nvSpPr>
          <p:cNvPr id="3" name="Subtitle 2">
            <a:extLst>
              <a:ext uri="{FF2B5EF4-FFF2-40B4-BE49-F238E27FC236}">
                <a16:creationId xmlns:a16="http://schemas.microsoft.com/office/drawing/2014/main" id="{9C82DBE4-E039-4B1D-9149-0838DD305B88}"/>
              </a:ext>
            </a:extLst>
          </p:cNvPr>
          <p:cNvSpPr>
            <a:spLocks noGrp="1"/>
          </p:cNvSpPr>
          <p:nvPr>
            <p:ph type="subTitle" idx="1"/>
          </p:nvPr>
        </p:nvSpPr>
        <p:spPr>
          <a:xfrm>
            <a:off x="262400" y="924057"/>
            <a:ext cx="11929600" cy="5751944"/>
          </a:xfrm>
        </p:spPr>
        <p:txBody>
          <a:bodyPr/>
          <a:lstStyle/>
          <a:p>
            <a:endParaRPr lang="en-US" dirty="0"/>
          </a:p>
          <a:p>
            <a:endParaRPr lang="en-US" dirty="0"/>
          </a:p>
          <a:p>
            <a:pPr algn="just"/>
            <a:endParaRPr lang="en-US" dirty="0"/>
          </a:p>
        </p:txBody>
      </p:sp>
      <p:graphicFrame>
        <p:nvGraphicFramePr>
          <p:cNvPr id="5" name="Table 5">
            <a:extLst>
              <a:ext uri="{FF2B5EF4-FFF2-40B4-BE49-F238E27FC236}">
                <a16:creationId xmlns:a16="http://schemas.microsoft.com/office/drawing/2014/main" id="{15CEF4F9-2DFB-4F62-B953-024CC83F31ED}"/>
              </a:ext>
            </a:extLst>
          </p:cNvPr>
          <p:cNvGraphicFramePr>
            <a:graphicFrameLocks noGrp="1"/>
          </p:cNvGraphicFramePr>
          <p:nvPr>
            <p:extLst>
              <p:ext uri="{D42A27DB-BD31-4B8C-83A1-F6EECF244321}">
                <p14:modId xmlns:p14="http://schemas.microsoft.com/office/powerpoint/2010/main" val="3655730451"/>
              </p:ext>
            </p:extLst>
          </p:nvPr>
        </p:nvGraphicFramePr>
        <p:xfrm>
          <a:off x="129310" y="1034477"/>
          <a:ext cx="11499272" cy="5641522"/>
        </p:xfrm>
        <a:graphic>
          <a:graphicData uri="http://schemas.openxmlformats.org/drawingml/2006/table">
            <a:tbl>
              <a:tblPr firstRow="1" bandRow="1">
                <a:tableStyleId>{5C22544A-7EE6-4342-B048-85BDC9FD1C3A}</a:tableStyleId>
              </a:tblPr>
              <a:tblGrid>
                <a:gridCol w="4767775">
                  <a:extLst>
                    <a:ext uri="{9D8B030D-6E8A-4147-A177-3AD203B41FA5}">
                      <a16:colId xmlns:a16="http://schemas.microsoft.com/office/drawing/2014/main" val="1850336098"/>
                    </a:ext>
                  </a:extLst>
                </a:gridCol>
                <a:gridCol w="2898407">
                  <a:extLst>
                    <a:ext uri="{9D8B030D-6E8A-4147-A177-3AD203B41FA5}">
                      <a16:colId xmlns:a16="http://schemas.microsoft.com/office/drawing/2014/main" val="4223915094"/>
                    </a:ext>
                  </a:extLst>
                </a:gridCol>
                <a:gridCol w="3833090">
                  <a:extLst>
                    <a:ext uri="{9D8B030D-6E8A-4147-A177-3AD203B41FA5}">
                      <a16:colId xmlns:a16="http://schemas.microsoft.com/office/drawing/2014/main" val="3193155075"/>
                    </a:ext>
                  </a:extLst>
                </a:gridCol>
              </a:tblGrid>
              <a:tr h="843002">
                <a:tc>
                  <a:txBody>
                    <a:bodyPr/>
                    <a:lstStyle/>
                    <a:p>
                      <a:r>
                        <a:rPr lang="en-US" dirty="0"/>
                        <a:t>Company Name </a:t>
                      </a:r>
                    </a:p>
                  </a:txBody>
                  <a:tcPr/>
                </a:tc>
                <a:tc>
                  <a:txBody>
                    <a:bodyPr/>
                    <a:lstStyle/>
                    <a:p>
                      <a:r>
                        <a:rPr lang="en-US" dirty="0"/>
                        <a:t>Company Location</a:t>
                      </a:r>
                    </a:p>
                  </a:txBody>
                  <a:tcPr/>
                </a:tc>
                <a:tc>
                  <a:txBody>
                    <a:bodyPr/>
                    <a:lstStyle/>
                    <a:p>
                      <a:r>
                        <a:rPr lang="en-US" dirty="0"/>
                        <a:t>Number Of chocolate Bars Rated</a:t>
                      </a:r>
                    </a:p>
                  </a:txBody>
                  <a:tcPr/>
                </a:tc>
                <a:extLst>
                  <a:ext uri="{0D108BD9-81ED-4DB2-BD59-A6C34878D82A}">
                    <a16:rowId xmlns:a16="http://schemas.microsoft.com/office/drawing/2014/main" val="1540752339"/>
                  </a:ext>
                </a:extLst>
              </a:tr>
              <a:tr h="479852">
                <a:tc>
                  <a:txBody>
                    <a:bodyPr/>
                    <a:lstStyle/>
                    <a:p>
                      <a:r>
                        <a:rPr lang="en-US" dirty="0"/>
                        <a:t>Soma</a:t>
                      </a:r>
                    </a:p>
                  </a:txBody>
                  <a:tcPr/>
                </a:tc>
                <a:tc>
                  <a:txBody>
                    <a:bodyPr/>
                    <a:lstStyle/>
                    <a:p>
                      <a:r>
                        <a:rPr lang="en-US" dirty="0"/>
                        <a:t>Canada </a:t>
                      </a:r>
                    </a:p>
                  </a:txBody>
                  <a:tcPr/>
                </a:tc>
                <a:tc>
                  <a:txBody>
                    <a:bodyPr/>
                    <a:lstStyle/>
                    <a:p>
                      <a:r>
                        <a:rPr lang="en-US" dirty="0"/>
                        <a:t>47</a:t>
                      </a:r>
                    </a:p>
                  </a:txBody>
                  <a:tcPr/>
                </a:tc>
                <a:extLst>
                  <a:ext uri="{0D108BD9-81ED-4DB2-BD59-A6C34878D82A}">
                    <a16:rowId xmlns:a16="http://schemas.microsoft.com/office/drawing/2014/main" val="376064199"/>
                  </a:ext>
                </a:extLst>
              </a:tr>
              <a:tr h="479852">
                <a:tc>
                  <a:txBody>
                    <a:bodyPr/>
                    <a:lstStyle/>
                    <a:p>
                      <a:r>
                        <a:rPr lang="en-US" dirty="0" err="1"/>
                        <a:t>Bonnat</a:t>
                      </a:r>
                      <a:endParaRPr lang="en-US" dirty="0"/>
                    </a:p>
                  </a:txBody>
                  <a:tcPr/>
                </a:tc>
                <a:tc>
                  <a:txBody>
                    <a:bodyPr/>
                    <a:lstStyle/>
                    <a:p>
                      <a:r>
                        <a:rPr lang="en-US" dirty="0"/>
                        <a:t>France </a:t>
                      </a:r>
                    </a:p>
                  </a:txBody>
                  <a:tcPr/>
                </a:tc>
                <a:tc>
                  <a:txBody>
                    <a:bodyPr/>
                    <a:lstStyle/>
                    <a:p>
                      <a:r>
                        <a:rPr lang="en-US" dirty="0"/>
                        <a:t>27</a:t>
                      </a:r>
                    </a:p>
                  </a:txBody>
                  <a:tcPr/>
                </a:tc>
                <a:extLst>
                  <a:ext uri="{0D108BD9-81ED-4DB2-BD59-A6C34878D82A}">
                    <a16:rowId xmlns:a16="http://schemas.microsoft.com/office/drawing/2014/main" val="1046867575"/>
                  </a:ext>
                </a:extLst>
              </a:tr>
              <a:tr h="479852">
                <a:tc>
                  <a:txBody>
                    <a:bodyPr/>
                    <a:lstStyle/>
                    <a:p>
                      <a:r>
                        <a:rPr lang="en-US" dirty="0"/>
                        <a:t>Fresco</a:t>
                      </a:r>
                    </a:p>
                  </a:txBody>
                  <a:tcPr/>
                </a:tc>
                <a:tc>
                  <a:txBody>
                    <a:bodyPr/>
                    <a:lstStyle/>
                    <a:p>
                      <a:r>
                        <a:rPr lang="en-US" dirty="0"/>
                        <a:t>U.S.A.</a:t>
                      </a:r>
                    </a:p>
                  </a:txBody>
                  <a:tcPr/>
                </a:tc>
                <a:tc>
                  <a:txBody>
                    <a:bodyPr/>
                    <a:lstStyle/>
                    <a:p>
                      <a:r>
                        <a:rPr lang="en-US" dirty="0"/>
                        <a:t>26</a:t>
                      </a:r>
                    </a:p>
                  </a:txBody>
                  <a:tcPr/>
                </a:tc>
                <a:extLst>
                  <a:ext uri="{0D108BD9-81ED-4DB2-BD59-A6C34878D82A}">
                    <a16:rowId xmlns:a16="http://schemas.microsoft.com/office/drawing/2014/main" val="2995539232"/>
                  </a:ext>
                </a:extLst>
              </a:tr>
              <a:tr h="479852">
                <a:tc>
                  <a:txBody>
                    <a:bodyPr/>
                    <a:lstStyle/>
                    <a:p>
                      <a:r>
                        <a:rPr lang="en-US" dirty="0" err="1"/>
                        <a:t>Pralus</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France </a:t>
                      </a:r>
                    </a:p>
                  </a:txBody>
                  <a:tcPr/>
                </a:tc>
                <a:tc>
                  <a:txBody>
                    <a:bodyPr/>
                    <a:lstStyle/>
                    <a:p>
                      <a:r>
                        <a:rPr lang="en-US" dirty="0"/>
                        <a:t>25</a:t>
                      </a:r>
                    </a:p>
                  </a:txBody>
                  <a:tcPr/>
                </a:tc>
                <a:extLst>
                  <a:ext uri="{0D108BD9-81ED-4DB2-BD59-A6C34878D82A}">
                    <a16:rowId xmlns:a16="http://schemas.microsoft.com/office/drawing/2014/main" val="1894251844"/>
                  </a:ext>
                </a:extLst>
              </a:tr>
              <a:tr h="479852">
                <a:tc>
                  <a:txBody>
                    <a:bodyPr/>
                    <a:lstStyle/>
                    <a:p>
                      <a:r>
                        <a:rPr lang="en-US" dirty="0"/>
                        <a:t>A. Morin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France </a:t>
                      </a:r>
                    </a:p>
                  </a:txBody>
                  <a:tcPr/>
                </a:tc>
                <a:tc>
                  <a:txBody>
                    <a:bodyPr/>
                    <a:lstStyle/>
                    <a:p>
                      <a:r>
                        <a:rPr lang="en-US" dirty="0"/>
                        <a:t>23</a:t>
                      </a:r>
                    </a:p>
                  </a:txBody>
                  <a:tcPr/>
                </a:tc>
                <a:extLst>
                  <a:ext uri="{0D108BD9-81ED-4DB2-BD59-A6C34878D82A}">
                    <a16:rowId xmlns:a16="http://schemas.microsoft.com/office/drawing/2014/main" val="3555546825"/>
                  </a:ext>
                </a:extLst>
              </a:tr>
              <a:tr h="479852">
                <a:tc>
                  <a:txBody>
                    <a:bodyPr/>
                    <a:lstStyle/>
                    <a:p>
                      <a:r>
                        <a:rPr lang="en-US" dirty="0" err="1"/>
                        <a:t>Domori</a:t>
                      </a:r>
                      <a:endParaRPr lang="en-US" dirty="0"/>
                    </a:p>
                  </a:txBody>
                  <a:tcPr/>
                </a:tc>
                <a:tc>
                  <a:txBody>
                    <a:bodyPr/>
                    <a:lstStyle/>
                    <a:p>
                      <a:r>
                        <a:rPr lang="en-US" dirty="0"/>
                        <a:t>Italy</a:t>
                      </a:r>
                    </a:p>
                  </a:txBody>
                  <a:tcPr/>
                </a:tc>
                <a:tc>
                  <a:txBody>
                    <a:bodyPr/>
                    <a:lstStyle/>
                    <a:p>
                      <a:r>
                        <a:rPr lang="en-US" dirty="0"/>
                        <a:t>22</a:t>
                      </a:r>
                    </a:p>
                  </a:txBody>
                  <a:tcPr/>
                </a:tc>
                <a:extLst>
                  <a:ext uri="{0D108BD9-81ED-4DB2-BD59-A6C34878D82A}">
                    <a16:rowId xmlns:a16="http://schemas.microsoft.com/office/drawing/2014/main" val="1493102440"/>
                  </a:ext>
                </a:extLst>
              </a:tr>
              <a:tr h="479852">
                <a:tc>
                  <a:txBody>
                    <a:bodyPr/>
                    <a:lstStyle/>
                    <a:p>
                      <a:r>
                        <a:rPr lang="en-US" dirty="0" err="1"/>
                        <a:t>Guittard</a:t>
                      </a:r>
                      <a:r>
                        <a:rPr lang="en-US" dirty="0"/>
                        <a:t> </a:t>
                      </a:r>
                    </a:p>
                  </a:txBody>
                  <a:tcPr/>
                </a:tc>
                <a:tc>
                  <a:txBody>
                    <a:bodyPr/>
                    <a:lstStyle/>
                    <a:p>
                      <a:r>
                        <a:rPr lang="en-US" dirty="0"/>
                        <a:t>U.S.A.</a:t>
                      </a:r>
                    </a:p>
                  </a:txBody>
                  <a:tcPr/>
                </a:tc>
                <a:tc>
                  <a:txBody>
                    <a:bodyPr/>
                    <a:lstStyle/>
                    <a:p>
                      <a:r>
                        <a:rPr lang="en-US" dirty="0"/>
                        <a:t>22</a:t>
                      </a:r>
                    </a:p>
                  </a:txBody>
                  <a:tcPr/>
                </a:tc>
                <a:extLst>
                  <a:ext uri="{0D108BD9-81ED-4DB2-BD59-A6C34878D82A}">
                    <a16:rowId xmlns:a16="http://schemas.microsoft.com/office/drawing/2014/main" val="1352117976"/>
                  </a:ext>
                </a:extLst>
              </a:tr>
              <a:tr h="479852">
                <a:tc>
                  <a:txBody>
                    <a:bodyPr/>
                    <a:lstStyle/>
                    <a:p>
                      <a:r>
                        <a:rPr lang="en-US" dirty="0"/>
                        <a:t>Arete </a:t>
                      </a:r>
                    </a:p>
                  </a:txBody>
                  <a:tcPr/>
                </a:tc>
                <a:tc>
                  <a:txBody>
                    <a:bodyPr/>
                    <a:lstStyle/>
                    <a:p>
                      <a:r>
                        <a:rPr lang="en-US" dirty="0"/>
                        <a:t>U.S.A.</a:t>
                      </a:r>
                    </a:p>
                  </a:txBody>
                  <a:tcPr/>
                </a:tc>
                <a:tc>
                  <a:txBody>
                    <a:bodyPr/>
                    <a:lstStyle/>
                    <a:p>
                      <a:r>
                        <a:rPr lang="en-US" dirty="0"/>
                        <a:t>22</a:t>
                      </a:r>
                    </a:p>
                  </a:txBody>
                  <a:tcPr/>
                </a:tc>
                <a:extLst>
                  <a:ext uri="{0D108BD9-81ED-4DB2-BD59-A6C34878D82A}">
                    <a16:rowId xmlns:a16="http://schemas.microsoft.com/office/drawing/2014/main" val="670860335"/>
                  </a:ext>
                </a:extLst>
              </a:tr>
              <a:tr h="479852">
                <a:tc>
                  <a:txBody>
                    <a:bodyPr/>
                    <a:lstStyle/>
                    <a:p>
                      <a:r>
                        <a:rPr lang="en-US" dirty="0"/>
                        <a:t>Valrhona </a:t>
                      </a:r>
                    </a:p>
                  </a:txBody>
                  <a:tcPr/>
                </a:tc>
                <a:tc>
                  <a:txBody>
                    <a:bodyPr/>
                    <a:lstStyle/>
                    <a:p>
                      <a:r>
                        <a:rPr lang="en-US" dirty="0"/>
                        <a:t>France </a:t>
                      </a:r>
                    </a:p>
                  </a:txBody>
                  <a:tcPr/>
                </a:tc>
                <a:tc>
                  <a:txBody>
                    <a:bodyPr/>
                    <a:lstStyle/>
                    <a:p>
                      <a:r>
                        <a:rPr lang="en-US" dirty="0"/>
                        <a:t>21</a:t>
                      </a:r>
                    </a:p>
                  </a:txBody>
                  <a:tcPr/>
                </a:tc>
                <a:extLst>
                  <a:ext uri="{0D108BD9-81ED-4DB2-BD59-A6C34878D82A}">
                    <a16:rowId xmlns:a16="http://schemas.microsoft.com/office/drawing/2014/main" val="4000567838"/>
                  </a:ext>
                </a:extLst>
              </a:tr>
              <a:tr h="479852">
                <a:tc>
                  <a:txBody>
                    <a:bodyPr/>
                    <a:lstStyle/>
                    <a:p>
                      <a:r>
                        <a:rPr lang="en-US" dirty="0"/>
                        <a:t>Hotel </a:t>
                      </a:r>
                      <a:r>
                        <a:rPr lang="en-US" dirty="0" err="1"/>
                        <a:t>Chocolat</a:t>
                      </a:r>
                      <a:r>
                        <a:rPr lang="en-US" dirty="0"/>
                        <a:t> (</a:t>
                      </a:r>
                      <a:r>
                        <a:rPr lang="en-US" dirty="0" err="1"/>
                        <a:t>Coppeneur</a:t>
                      </a:r>
                      <a:r>
                        <a:rPr lang="en-US" dirty="0"/>
                        <a:t>)</a:t>
                      </a:r>
                    </a:p>
                  </a:txBody>
                  <a:tcPr/>
                </a:tc>
                <a:tc>
                  <a:txBody>
                    <a:bodyPr/>
                    <a:lstStyle/>
                    <a:p>
                      <a:r>
                        <a:rPr lang="en-US" dirty="0"/>
                        <a:t>U.K. </a:t>
                      </a:r>
                    </a:p>
                  </a:txBody>
                  <a:tcPr/>
                </a:tc>
                <a:tc>
                  <a:txBody>
                    <a:bodyPr/>
                    <a:lstStyle/>
                    <a:p>
                      <a:r>
                        <a:rPr lang="en-US" dirty="0"/>
                        <a:t>19</a:t>
                      </a:r>
                    </a:p>
                  </a:txBody>
                  <a:tcPr/>
                </a:tc>
                <a:extLst>
                  <a:ext uri="{0D108BD9-81ED-4DB2-BD59-A6C34878D82A}">
                    <a16:rowId xmlns:a16="http://schemas.microsoft.com/office/drawing/2014/main" val="4187036118"/>
                  </a:ext>
                </a:extLst>
              </a:tr>
            </a:tbl>
          </a:graphicData>
        </a:graphic>
      </p:graphicFrame>
    </p:spTree>
    <p:extLst>
      <p:ext uri="{BB962C8B-B14F-4D97-AF65-F5344CB8AC3E}">
        <p14:creationId xmlns:p14="http://schemas.microsoft.com/office/powerpoint/2010/main" val="2045429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sz="4400" u="sng" dirty="0">
                <a:latin typeface="Times New Roman" panose="02020603050405020304" pitchFamily="18" charset="0"/>
                <a:cs typeface="Times New Roman" panose="02020603050405020304" pitchFamily="18" charset="0"/>
              </a:rPr>
              <a:t>Conclusion</a:t>
            </a:r>
            <a:endParaRPr lang="en-GH" sz="44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86691"/>
            <a:ext cx="11499273" cy="5611692"/>
          </a:xfrm>
        </p:spPr>
        <p:txBody>
          <a:bodyPr/>
          <a:lstStyle/>
          <a:p>
            <a:pPr marL="488950" indent="-342900">
              <a:buClr>
                <a:schemeClr val="bg1"/>
              </a:buClr>
              <a:buFont typeface="Wingdings" panose="05000000000000000000" pitchFamily="2" charset="2"/>
              <a:buChar char="v"/>
            </a:pPr>
            <a:r>
              <a:rPr lang="en-GB" sz="2400" dirty="0" smtClean="0">
                <a:solidFill>
                  <a:schemeClr val="bg1"/>
                </a:solidFill>
                <a:latin typeface="Times New Roman" panose="02020603050405020304" pitchFamily="18" charset="0"/>
                <a:cs typeface="Times New Roman" panose="02020603050405020304" pitchFamily="18" charset="0"/>
              </a:rPr>
              <a:t>Majority of the chocolates were rated between 2.8 and 4.0, where 3.6 emerged as the most rating</a:t>
            </a:r>
            <a:endParaRPr lang="en-GB" sz="2400" dirty="0" smtClean="0">
              <a:solidFill>
                <a:schemeClr val="bg1"/>
              </a:solidFill>
              <a:latin typeface="Times New Roman" panose="02020603050405020304" pitchFamily="18" charset="0"/>
              <a:cs typeface="Times New Roman" panose="02020603050405020304" pitchFamily="18" charset="0"/>
            </a:endParaRPr>
          </a:p>
          <a:p>
            <a:pPr marL="488950" indent="-342900">
              <a:buClr>
                <a:schemeClr val="bg1"/>
              </a:buClr>
              <a:buFont typeface="Wingdings" panose="05000000000000000000" pitchFamily="2" charset="2"/>
              <a:buChar char="v"/>
            </a:pPr>
            <a:r>
              <a:rPr lang="en-GB" sz="2400" dirty="0" smtClean="0">
                <a:solidFill>
                  <a:schemeClr val="bg1"/>
                </a:solidFill>
                <a:latin typeface="Times New Roman" panose="02020603050405020304" pitchFamily="18" charset="0"/>
                <a:cs typeface="Times New Roman" panose="02020603050405020304" pitchFamily="18" charset="0"/>
              </a:rPr>
              <a:t>Companies in USA produced chocolates closed to 800 bars for review making them the highest chocolate producing countries compared to Germany that produced less than 100 bars for review, making them the least out of the top ten chosen</a:t>
            </a:r>
          </a:p>
          <a:p>
            <a:pPr marL="488950" indent="-342900">
              <a:buClr>
                <a:schemeClr val="bg1"/>
              </a:buClr>
              <a:buFont typeface="Wingdings" panose="05000000000000000000" pitchFamily="2" charset="2"/>
              <a:buChar char="v"/>
            </a:pPr>
            <a:r>
              <a:rPr lang="en-GB" sz="2400" dirty="0" smtClean="0">
                <a:solidFill>
                  <a:schemeClr val="bg1"/>
                </a:solidFill>
                <a:latin typeface="Times New Roman" panose="02020603050405020304" pitchFamily="18" charset="0"/>
                <a:cs typeface="Times New Roman" panose="02020603050405020304" pitchFamily="18" charset="0"/>
              </a:rPr>
              <a:t>Out of the top 10 cocoa producing countries in the world, Venezuela contributed the most representing 18.53% with Belize contributing 4.24% being the least</a:t>
            </a:r>
          </a:p>
          <a:p>
            <a:pPr marL="488950" indent="-342900">
              <a:buClr>
                <a:schemeClr val="bg1"/>
              </a:buClr>
              <a:buFont typeface="Wingdings" panose="05000000000000000000" pitchFamily="2" charset="2"/>
              <a:buChar char="v"/>
            </a:pPr>
            <a:r>
              <a:rPr lang="en-GB" sz="2400" dirty="0" smtClean="0">
                <a:solidFill>
                  <a:schemeClr val="bg1"/>
                </a:solidFill>
                <a:latin typeface="Times New Roman" panose="02020603050405020304" pitchFamily="18" charset="0"/>
                <a:cs typeface="Times New Roman" panose="02020603050405020304" pitchFamily="18" charset="0"/>
              </a:rPr>
              <a:t>The percentage of cocoa present in the chocolate bar did not affect the rating the experts gave</a:t>
            </a:r>
          </a:p>
          <a:p>
            <a:pPr marL="488950" indent="-342900">
              <a:buClr>
                <a:schemeClr val="bg1"/>
              </a:buClr>
              <a:buFont typeface="Wingdings" panose="05000000000000000000" pitchFamily="2" charset="2"/>
              <a:buChar char="v"/>
            </a:pPr>
            <a:r>
              <a:rPr lang="en-GB" sz="2400" dirty="0" smtClean="0">
                <a:solidFill>
                  <a:schemeClr val="bg1"/>
                </a:solidFill>
                <a:latin typeface="Times New Roman" panose="02020603050405020304" pitchFamily="18" charset="0"/>
                <a:cs typeface="Times New Roman" panose="02020603050405020304" pitchFamily="18" charset="0"/>
              </a:rPr>
              <a:t>From the analysis drawn, in terms of coca beans flow from its origin to the company’s location for chocolate production, most countries export majority of their cocoa beans to chocolate producing countries in USA</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703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2709" y="165943"/>
            <a:ext cx="4885836" cy="757694"/>
          </a:xfrm>
        </p:spPr>
        <p:txBody>
          <a:bodyPr/>
          <a:lstStyle/>
          <a:p>
            <a:r>
              <a:rPr lang="en-GB" sz="4400" u="sng" dirty="0" smtClean="0">
                <a:latin typeface="Times New Roman" panose="02020603050405020304" pitchFamily="18" charset="0"/>
                <a:cs typeface="Times New Roman" panose="02020603050405020304" pitchFamily="18" charset="0"/>
              </a:rPr>
              <a:t>Conclusion</a:t>
            </a:r>
            <a:endParaRPr lang="en-US" sz="4400"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0073" y="923637"/>
            <a:ext cx="11628581" cy="5791199"/>
          </a:xfrm>
        </p:spPr>
        <p:txBody>
          <a:bodyPr/>
          <a:lstStyle/>
          <a:p>
            <a:pPr marL="488950" indent="-342900">
              <a:buClr>
                <a:schemeClr val="bg1"/>
              </a:buClr>
              <a:buSzPct val="70000"/>
              <a:buFont typeface="Wingdings" panose="05000000000000000000" pitchFamily="2" charset="2"/>
              <a:buChar char="v"/>
            </a:pPr>
            <a:r>
              <a:rPr lang="en-GB" sz="2400" dirty="0" smtClean="0">
                <a:solidFill>
                  <a:schemeClr val="bg1"/>
                </a:solidFill>
                <a:latin typeface="Times New Roman" panose="02020603050405020304" pitchFamily="18" charset="0"/>
                <a:cs typeface="Times New Roman" panose="02020603050405020304" pitchFamily="18" charset="0"/>
              </a:rPr>
              <a:t>With the top 10 chocolate producing companies, Soma from Canada had the highest number of chocolate bars rated with Hotel Chocalat (Coppeneur) from UK had the least</a:t>
            </a:r>
          </a:p>
          <a:p>
            <a:pPr marL="488950" indent="-342900">
              <a:buClr>
                <a:schemeClr val="bg1"/>
              </a:buClr>
              <a:buSzPct val="70000"/>
              <a:buFont typeface="Wingdings" panose="05000000000000000000" pitchFamily="2" charset="2"/>
              <a:buChar char="v"/>
            </a:pPr>
            <a:r>
              <a:rPr lang="en-GB" sz="2400" dirty="0">
                <a:solidFill>
                  <a:schemeClr val="bg1"/>
                </a:solidFill>
                <a:latin typeface="New Tmes Roman"/>
              </a:rPr>
              <a:t>From the analysis and visualization done, we observed that their is no much relationship between the percentage of cocoa in a chocolate bar and the rating given. Therefore we fail to reject the null hypothesis.</a:t>
            </a:r>
            <a:r>
              <a:rPr lang="en-GB" sz="2400" dirty="0">
                <a:solidFill>
                  <a:schemeClr val="bg1"/>
                </a:solidFill>
                <a:latin typeface="New Tmes Roman"/>
              </a:rPr>
              <a:t/>
            </a:r>
            <a:br>
              <a:rPr lang="en-GB" sz="2400" dirty="0">
                <a:solidFill>
                  <a:schemeClr val="bg1"/>
                </a:solidFill>
                <a:latin typeface="New Tmes Roman"/>
              </a:rPr>
            </a:br>
            <a:r>
              <a:rPr lang="en-GB" sz="2400" dirty="0">
                <a:solidFill>
                  <a:schemeClr val="bg1"/>
                </a:solidFill>
                <a:latin typeface="New Tmes Roman"/>
              </a:rPr>
              <a:t/>
            </a:r>
            <a:br>
              <a:rPr lang="en-GB" sz="2400" dirty="0">
                <a:solidFill>
                  <a:schemeClr val="bg1"/>
                </a:solidFill>
                <a:latin typeface="New Tmes Roman"/>
              </a:rPr>
            </a:br>
            <a:r>
              <a:rPr lang="en-GB" sz="2400" dirty="0">
                <a:solidFill>
                  <a:schemeClr val="bg1"/>
                </a:solidFill>
                <a:latin typeface="New Tmes Roman"/>
              </a:rPr>
              <a:t>There are other factors that contributed to the rating:</a:t>
            </a:r>
            <a:r>
              <a:rPr lang="en-GB" sz="2400" dirty="0">
                <a:solidFill>
                  <a:schemeClr val="bg1"/>
                </a:solidFill>
                <a:latin typeface="New Tmes Roman"/>
              </a:rPr>
              <a:t/>
            </a:r>
            <a:br>
              <a:rPr lang="en-GB" sz="2400" dirty="0">
                <a:solidFill>
                  <a:schemeClr val="bg1"/>
                </a:solidFill>
                <a:latin typeface="New Tmes Roman"/>
              </a:rPr>
            </a:br>
            <a:r>
              <a:rPr lang="en-GB" sz="2400" dirty="0">
                <a:solidFill>
                  <a:schemeClr val="bg1"/>
                </a:solidFill>
                <a:latin typeface="New Tmes Roman"/>
              </a:rPr>
              <a:t>The expert's own intuition</a:t>
            </a:r>
            <a:r>
              <a:rPr lang="en-GB" sz="2400" dirty="0">
                <a:solidFill>
                  <a:schemeClr val="bg1"/>
                </a:solidFill>
                <a:latin typeface="New Tmes Roman"/>
              </a:rPr>
              <a:t/>
            </a:r>
            <a:br>
              <a:rPr lang="en-GB" sz="2400" dirty="0">
                <a:solidFill>
                  <a:schemeClr val="bg1"/>
                </a:solidFill>
                <a:latin typeface="New Tmes Roman"/>
              </a:rPr>
            </a:br>
            <a:r>
              <a:rPr lang="en-GB" sz="2400" dirty="0">
                <a:solidFill>
                  <a:schemeClr val="bg1"/>
                </a:solidFill>
                <a:latin typeface="New Tmes Roman"/>
              </a:rPr>
              <a:t>The flavor of the chocolate</a:t>
            </a:r>
            <a:r>
              <a:rPr lang="en-GB" sz="2400" dirty="0">
                <a:solidFill>
                  <a:schemeClr val="bg1"/>
                </a:solidFill>
                <a:latin typeface="New Tmes Roman"/>
              </a:rPr>
              <a:t/>
            </a:r>
            <a:br>
              <a:rPr lang="en-GB" sz="2400" dirty="0">
                <a:solidFill>
                  <a:schemeClr val="bg1"/>
                </a:solidFill>
                <a:latin typeface="New Tmes Roman"/>
              </a:rPr>
            </a:br>
            <a:r>
              <a:rPr lang="en-GB" sz="2400" dirty="0">
                <a:solidFill>
                  <a:schemeClr val="bg1"/>
                </a:solidFill>
                <a:latin typeface="New Tmes Roman"/>
              </a:rPr>
              <a:t>And others</a:t>
            </a:r>
            <a:endParaRPr lang="en-US" sz="2400" dirty="0">
              <a:solidFill>
                <a:schemeClr val="bg1"/>
              </a:solidFill>
              <a:latin typeface="New Tmes Roman"/>
              <a:cs typeface="Times New Roman" panose="02020603050405020304" pitchFamily="18" charset="0"/>
            </a:endParaRPr>
          </a:p>
        </p:txBody>
      </p:sp>
    </p:spTree>
    <p:extLst>
      <p:ext uri="{BB962C8B-B14F-4D97-AF65-F5344CB8AC3E}">
        <p14:creationId xmlns:p14="http://schemas.microsoft.com/office/powerpoint/2010/main" val="1090474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 name="Group 8"/>
          <p:cNvGrpSpPr/>
          <p:nvPr/>
        </p:nvGrpSpPr>
        <p:grpSpPr>
          <a:xfrm>
            <a:off x="9542081" y="6"/>
            <a:ext cx="2650409" cy="396380"/>
            <a:chOff x="4464767" y="0"/>
            <a:chExt cx="2650408" cy="396380"/>
          </a:xfrm>
        </p:grpSpPr>
        <p:sp>
          <p:nvSpPr>
            <p:cNvPr id="1048591"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70"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71" name="Picture 11"/>
          <p:cNvPicPr>
            <a:picLocks noChangeAspect="1"/>
          </p:cNvPicPr>
          <p:nvPr/>
        </p:nvPicPr>
        <p:blipFill>
          <a:blip r:embed="rId3" cstate="hqprint"/>
          <a:stretch>
            <a:fillRect/>
          </a:stretch>
        </p:blipFill>
        <p:spPr>
          <a:xfrm>
            <a:off x="10487442" y="2"/>
            <a:ext cx="929924" cy="464964"/>
          </a:xfrm>
          <a:prstGeom prst="rect">
            <a:avLst/>
          </a:prstGeom>
        </p:spPr>
      </p:pic>
      <p:pic>
        <p:nvPicPr>
          <p:cNvPr id="2097172" name="Picture 12"/>
          <p:cNvPicPr>
            <a:picLocks noChangeAspect="1"/>
          </p:cNvPicPr>
          <p:nvPr/>
        </p:nvPicPr>
        <p:blipFill>
          <a:blip r:embed="rId4" cstate="hqprint"/>
          <a:stretch>
            <a:fillRect/>
          </a:stretch>
        </p:blipFill>
        <p:spPr>
          <a:xfrm>
            <a:off x="11640950" y="22254"/>
            <a:ext cx="313753" cy="365039"/>
          </a:xfrm>
          <a:prstGeom prst="rect">
            <a:avLst/>
          </a:prstGeom>
        </p:spPr>
      </p:pic>
      <p:sp>
        <p:nvSpPr>
          <p:cNvPr id="1048592" name="TextBox 13"/>
          <p:cNvSpPr txBox="1"/>
          <p:nvPr/>
        </p:nvSpPr>
        <p:spPr>
          <a:xfrm>
            <a:off x="3794539" y="3756570"/>
            <a:ext cx="3654281" cy="369460"/>
          </a:xfrm>
          <a:prstGeom prst="rect">
            <a:avLst/>
          </a:prstGeom>
          <a:solidFill>
            <a:srgbClr val="25F109"/>
          </a:solidFill>
        </p:spPr>
        <p:txBody>
          <a:bodyPr wrap="square" rtlCol="0">
            <a:spAutoFit/>
          </a:bodyPr>
          <a:lstStyle/>
          <a:p>
            <a:endParaRPr lang="de-DE" sz="1801" dirty="0"/>
          </a:p>
        </p:txBody>
      </p:sp>
      <p:pic>
        <p:nvPicPr>
          <p:cNvPr id="2097173" name="Picture 14"/>
          <p:cNvPicPr>
            <a:picLocks/>
          </p:cNvPicPr>
          <p:nvPr/>
        </p:nvPicPr>
        <p:blipFill>
          <a:blip r:embed="rId5" cstate="print"/>
          <a:stretch>
            <a:fillRect/>
          </a:stretch>
        </p:blipFill>
        <p:spPr>
          <a:xfrm>
            <a:off x="3794539" y="3715005"/>
            <a:ext cx="3814011" cy="1161508"/>
          </a:xfrm>
          <a:prstGeom prst="rect">
            <a:avLst/>
          </a:prstGeom>
        </p:spPr>
      </p:pic>
      <p:pic>
        <p:nvPicPr>
          <p:cNvPr id="3" name="Picture 2">
            <a:extLst>
              <a:ext uri="{FF2B5EF4-FFF2-40B4-BE49-F238E27FC236}">
                <a16:creationId xmlns:a16="http://schemas.microsoft.com/office/drawing/2014/main" id="{05820059-33A1-4A94-8201-16434B6E292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tretch>
            <a:fillRect/>
          </a:stretch>
        </p:blipFill>
        <p:spPr>
          <a:xfrm>
            <a:off x="1593276" y="672790"/>
            <a:ext cx="8521349" cy="266292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2"/>
            <a:ext cx="10372960" cy="836357"/>
          </a:xfrm>
        </p:spPr>
        <p:txBody>
          <a:bodyPr/>
          <a:lstStyle/>
          <a:p>
            <a:r>
              <a:rPr lang="en-US" sz="3600" u="sng" dirty="0">
                <a:solidFill>
                  <a:schemeClr val="bg1"/>
                </a:solidFill>
                <a:latin typeface="Times New Roman" panose="02020603050405020304" pitchFamily="18" charset="0"/>
                <a:cs typeface="Times New Roman" panose="02020603050405020304" pitchFamily="18" charset="0"/>
              </a:rPr>
              <a:t>A brief Information about the Dataset</a:t>
            </a:r>
            <a:endParaRPr lang="en-GH" sz="3600" u="sng"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603250" indent="-457200">
              <a:buClr>
                <a:schemeClr val="bg1"/>
              </a:buClr>
              <a:buFont typeface="Wingdings" panose="05000000000000000000" pitchFamily="2" charset="2"/>
              <a:buChar char="ü"/>
            </a:pPr>
            <a:r>
              <a:rPr lang="en-GB"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Chocolate is one of the most popular candies in the world. Each year, residents of the United States alone consume more than 2.8 billion pounds resulting in a global consumption level of more than 7.2 million metric to</a:t>
            </a:r>
            <a:endParaRPr lang="en-GB"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603250" indent="-457200">
              <a:buFont typeface="Wingdings" panose="05000000000000000000" pitchFamily="2" charset="2"/>
              <a:buChar char="ü"/>
            </a:pPr>
            <a:endParaRPr lang="en-US" sz="2800" dirty="0">
              <a:solidFill>
                <a:schemeClr val="bg1"/>
              </a:solidFill>
              <a:latin typeface="Times New Roman" panose="02020603050405020304" pitchFamily="18" charset="0"/>
              <a:cs typeface="Times New Roman" panose="02020603050405020304" pitchFamily="18" charset="0"/>
            </a:endParaRPr>
          </a:p>
          <a:p>
            <a:pPr marL="603250" indent="-457200">
              <a:buClr>
                <a:schemeClr val="bg1"/>
              </a:buClr>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 dataset is about the ratings of 1795 bars of chocolate that were reviewed from 2005 to 2016 by American expects</a:t>
            </a:r>
          </a:p>
          <a:p>
            <a:pPr marL="603250" indent="-457200">
              <a:buClr>
                <a:schemeClr val="bg1"/>
              </a:buClr>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 ratings are done on a scale of 1 to 5</a:t>
            </a:r>
          </a:p>
          <a:p>
            <a:pPr marL="146050" indent="0"/>
            <a:endParaRPr lang="en-US" sz="2800" dirty="0">
              <a:solidFill>
                <a:schemeClr val="bg1"/>
              </a:solidFill>
              <a:latin typeface="Times New Roman" panose="02020603050405020304" pitchFamily="18" charset="0"/>
              <a:cs typeface="Times New Roman" panose="02020603050405020304" pitchFamily="18" charset="0"/>
            </a:endParaRPr>
          </a:p>
          <a:p>
            <a:pPr marL="603250" indent="-457200">
              <a:buClr>
                <a:schemeClr val="bg1"/>
              </a:buClr>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There are nine columns in the dataset:</a:t>
            </a:r>
          </a:p>
          <a:p>
            <a:pPr marL="146050" indent="0"/>
            <a:r>
              <a:rPr lang="en-US" sz="2800" dirty="0">
                <a:solidFill>
                  <a:schemeClr val="bg1"/>
                </a:solidFill>
                <a:latin typeface="Times New Roman" panose="02020603050405020304" pitchFamily="18" charset="0"/>
                <a:cs typeface="Times New Roman" panose="02020603050405020304" pitchFamily="18" charset="0"/>
              </a:rPr>
              <a:t>	CompanyA; Specific Bean Origin; Ref; Review date; Cocoa present; Company 	Location; Rating; Bean Type; Broad bean Origin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3" name="Group 8"/>
          <p:cNvGrpSpPr/>
          <p:nvPr/>
        </p:nvGrpSpPr>
        <p:grpSpPr>
          <a:xfrm>
            <a:off x="9542082" y="6"/>
            <a:ext cx="2650409" cy="396380"/>
            <a:chOff x="4464767" y="0"/>
            <a:chExt cx="2650408" cy="396380"/>
          </a:xfrm>
        </p:grpSpPr>
        <p:sp>
          <p:nvSpPr>
            <p:cNvPr id="1048589"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6" name="Picture 10"/>
            <p:cNvPicPr>
              <a:picLocks noChangeAspect="1"/>
            </p:cNvPicPr>
            <p:nvPr/>
          </p:nvPicPr>
          <p:blipFill rotWithShape="1">
            <a:blip r:embed="rId3"/>
            <a:srcRect t="4883" b="36591"/>
            <a:stretch>
              <a:fillRect/>
            </a:stretch>
          </p:blipFill>
          <p:spPr>
            <a:xfrm>
              <a:off x="4565475" y="42057"/>
              <a:ext cx="766472" cy="312266"/>
            </a:xfrm>
            <a:prstGeom prst="rect">
              <a:avLst/>
            </a:prstGeom>
          </p:spPr>
        </p:pic>
      </p:grpSp>
      <p:pic>
        <p:nvPicPr>
          <p:cNvPr id="2097167" name="Picture 11"/>
          <p:cNvPicPr>
            <a:picLocks noChangeAspect="1"/>
          </p:cNvPicPr>
          <p:nvPr/>
        </p:nvPicPr>
        <p:blipFill>
          <a:blip r:embed="rId4" cstate="hqprint"/>
          <a:stretch>
            <a:fillRect/>
          </a:stretch>
        </p:blipFill>
        <p:spPr>
          <a:xfrm>
            <a:off x="10515152" y="2"/>
            <a:ext cx="929924" cy="464964"/>
          </a:xfrm>
          <a:prstGeom prst="rect">
            <a:avLst/>
          </a:prstGeom>
        </p:spPr>
      </p:pic>
      <p:pic>
        <p:nvPicPr>
          <p:cNvPr id="2097168" name="Picture 12"/>
          <p:cNvPicPr>
            <a:picLocks noChangeAspect="1"/>
          </p:cNvPicPr>
          <p:nvPr/>
        </p:nvPicPr>
        <p:blipFill>
          <a:blip r:embed="rId5" cstate="hqprint"/>
          <a:stretch>
            <a:fillRect/>
          </a:stretch>
        </p:blipFill>
        <p:spPr>
          <a:xfrm>
            <a:off x="11688589" y="42063"/>
            <a:ext cx="313753" cy="365039"/>
          </a:xfrm>
          <a:prstGeom prst="rect">
            <a:avLst/>
          </a:prstGeom>
        </p:spPr>
      </p:pic>
      <p:sp>
        <p:nvSpPr>
          <p:cNvPr id="1048590"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9" name="Picture 14"/>
          <p:cNvPicPr>
            <a:picLocks/>
          </p:cNvPicPr>
          <p:nvPr/>
        </p:nvPicPr>
        <p:blipFill>
          <a:blip r:embed="rId6" cstate="hqprint"/>
          <a:stretch>
            <a:fillRect/>
          </a:stretch>
        </p:blipFill>
        <p:spPr>
          <a:xfrm>
            <a:off x="10559599" y="6297799"/>
            <a:ext cx="1687831" cy="499111"/>
          </a:xfrm>
          <a:prstGeom prst="rect">
            <a:avLst/>
          </a:prstGeom>
        </p:spPr>
      </p:pic>
      <p:sp>
        <p:nvSpPr>
          <p:cNvPr id="2" name="Title 1">
            <a:extLst>
              <a:ext uri="{FF2B5EF4-FFF2-40B4-BE49-F238E27FC236}">
                <a16:creationId xmlns:a16="http://schemas.microsoft.com/office/drawing/2014/main" id="{0005A972-EEFC-413F-AFA0-A95E462E9626}"/>
              </a:ext>
            </a:extLst>
          </p:cNvPr>
          <p:cNvSpPr>
            <a:spLocks noGrp="1"/>
          </p:cNvSpPr>
          <p:nvPr>
            <p:ph type="ctrTitle"/>
          </p:nvPr>
        </p:nvSpPr>
        <p:spPr>
          <a:xfrm>
            <a:off x="746924" y="198196"/>
            <a:ext cx="7856749" cy="1103948"/>
          </a:xfrm>
        </p:spPr>
        <p:txBody>
          <a:bodyPr/>
          <a:lstStyle/>
          <a:p>
            <a:r>
              <a:rPr lang="en-US" sz="4400" u="sng" dirty="0">
                <a:solidFill>
                  <a:schemeClr val="bg1"/>
                </a:solidFill>
                <a:latin typeface="New Tmes Roman"/>
              </a:rPr>
              <a:t>Hypothesis</a:t>
            </a:r>
            <a:endParaRPr lang="en-GH" sz="4400" u="sng" dirty="0">
              <a:solidFill>
                <a:schemeClr val="bg1"/>
              </a:solidFill>
              <a:latin typeface="New Tmes Roman"/>
            </a:endParaRPr>
          </a:p>
        </p:txBody>
      </p:sp>
      <p:sp>
        <p:nvSpPr>
          <p:cNvPr id="9" name="Freeform: Shape 8">
            <a:extLst>
              <a:ext uri="{FF2B5EF4-FFF2-40B4-BE49-F238E27FC236}">
                <a16:creationId xmlns:a16="http://schemas.microsoft.com/office/drawing/2014/main" id="{4F547A24-B94D-4C8D-97F2-91B08A2AFC8F}"/>
              </a:ext>
            </a:extLst>
          </p:cNvPr>
          <p:cNvSpPr/>
          <p:nvPr/>
        </p:nvSpPr>
        <p:spPr>
          <a:xfrm>
            <a:off x="277091" y="1496291"/>
            <a:ext cx="11719308" cy="4754292"/>
          </a:xfrm>
          <a:custGeom>
            <a:avLst/>
            <a:gdLst>
              <a:gd name="connsiteX0" fmla="*/ 306098 w 1836550"/>
              <a:gd name="connsiteY0" fmla="*/ 0 h 7780593"/>
              <a:gd name="connsiteX1" fmla="*/ 1530452 w 1836550"/>
              <a:gd name="connsiteY1" fmla="*/ 0 h 7780593"/>
              <a:gd name="connsiteX2" fmla="*/ 1836550 w 1836550"/>
              <a:gd name="connsiteY2" fmla="*/ 306098 h 7780593"/>
              <a:gd name="connsiteX3" fmla="*/ 1836550 w 1836550"/>
              <a:gd name="connsiteY3" fmla="*/ 7780593 h 7780593"/>
              <a:gd name="connsiteX4" fmla="*/ 1836550 w 1836550"/>
              <a:gd name="connsiteY4" fmla="*/ 7780593 h 7780593"/>
              <a:gd name="connsiteX5" fmla="*/ 0 w 1836550"/>
              <a:gd name="connsiteY5" fmla="*/ 7780593 h 7780593"/>
              <a:gd name="connsiteX6" fmla="*/ 0 w 1836550"/>
              <a:gd name="connsiteY6" fmla="*/ 7780593 h 7780593"/>
              <a:gd name="connsiteX7" fmla="*/ 0 w 1836550"/>
              <a:gd name="connsiteY7" fmla="*/ 306098 h 7780593"/>
              <a:gd name="connsiteX8" fmla="*/ 306098 w 1836550"/>
              <a:gd name="connsiteY8" fmla="*/ 0 h 778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550" h="7780593">
                <a:moveTo>
                  <a:pt x="1836550" y="1296794"/>
                </a:moveTo>
                <a:lnTo>
                  <a:pt x="1836550" y="6483799"/>
                </a:lnTo>
                <a:cubicBezTo>
                  <a:pt x="1836550" y="7199996"/>
                  <a:pt x="1804201" y="7780591"/>
                  <a:pt x="1764298" y="7780591"/>
                </a:cubicBezTo>
                <a:lnTo>
                  <a:pt x="0" y="7780591"/>
                </a:lnTo>
                <a:lnTo>
                  <a:pt x="0" y="7780591"/>
                </a:lnTo>
                <a:lnTo>
                  <a:pt x="0" y="2"/>
                </a:lnTo>
                <a:lnTo>
                  <a:pt x="0" y="2"/>
                </a:lnTo>
                <a:lnTo>
                  <a:pt x="1764298" y="2"/>
                </a:lnTo>
                <a:cubicBezTo>
                  <a:pt x="1804201" y="2"/>
                  <a:pt x="1836550" y="580597"/>
                  <a:pt x="1836550" y="1296794"/>
                </a:cubicBez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98543" rIns="98543" bIns="98544" numCol="1" spcCol="1270" anchor="ctr" anchorCtr="0">
            <a:noAutofit/>
          </a:bodyPr>
          <a:lstStyle/>
          <a:p>
            <a:pPr lvl="1" indent="-457200" defTabSz="622255">
              <a:lnSpc>
                <a:spcPct val="90000"/>
              </a:lnSpc>
              <a:spcBef>
                <a:spcPct val="0"/>
              </a:spcBef>
              <a:spcAft>
                <a:spcPct val="15000"/>
              </a:spcAft>
              <a:buFont typeface="Arial" panose="020B0604020202020204" pitchFamily="34" charset="0"/>
              <a:buChar char="•"/>
            </a:pPr>
            <a:r>
              <a:rPr lang="en-US" sz="2800" b="1" dirty="0">
                <a:solidFill>
                  <a:srgbClr val="FFFFFF"/>
                </a:solidFill>
                <a:latin typeface="Times New Roman" panose="02020603050405020304" pitchFamily="18" charset="0"/>
                <a:cs typeface="Times New Roman" panose="02020603050405020304" pitchFamily="18" charset="0"/>
              </a:rPr>
              <a:t>Null Hypothesis: </a:t>
            </a:r>
          </a:p>
          <a:p>
            <a:pPr marL="0" lvl="1" defTabSz="622255">
              <a:lnSpc>
                <a:spcPct val="90000"/>
              </a:lnSpc>
              <a:spcBef>
                <a:spcPct val="0"/>
              </a:spcBef>
              <a:spcAft>
                <a:spcPct val="15000"/>
              </a:spcAft>
            </a:pPr>
            <a:r>
              <a:rPr lang="en-US" sz="2800" b="1" dirty="0">
                <a:solidFill>
                  <a:srgbClr val="FFFFFF"/>
                </a:solidFill>
                <a:latin typeface="Times New Roman" panose="02020603050405020304" pitchFamily="18" charset="0"/>
                <a:cs typeface="Times New Roman" panose="02020603050405020304" pitchFamily="18" charset="0"/>
              </a:rPr>
              <a:t>	There is no positive relationship between the percentage of cocoa present in the chocolate bar and the expert rating given.</a:t>
            </a:r>
          </a:p>
          <a:p>
            <a:pPr marL="0" lvl="1" defTabSz="622255">
              <a:lnSpc>
                <a:spcPct val="90000"/>
              </a:lnSpc>
              <a:spcBef>
                <a:spcPct val="0"/>
              </a:spcBef>
              <a:spcAft>
                <a:spcPct val="15000"/>
              </a:spcAft>
            </a:pPr>
            <a:endParaRPr lang="en-US" sz="2400" b="1" dirty="0">
              <a:solidFill>
                <a:srgbClr val="FFFFFF"/>
              </a:solidFill>
              <a:latin typeface="Times New Roman" panose="02020603050405020304" pitchFamily="18" charset="0"/>
              <a:cs typeface="Times New Roman" panose="02020603050405020304" pitchFamily="18" charset="0"/>
            </a:endParaRPr>
          </a:p>
          <a:p>
            <a:pPr marL="0" lvl="1" defTabSz="622255">
              <a:lnSpc>
                <a:spcPct val="90000"/>
              </a:lnSpc>
              <a:spcBef>
                <a:spcPct val="0"/>
              </a:spcBef>
              <a:spcAft>
                <a:spcPct val="15000"/>
              </a:spcAft>
            </a:pPr>
            <a:endParaRPr lang="en-US" sz="2400" dirty="0">
              <a:solidFill>
                <a:srgbClr val="FFFFFF"/>
              </a:solidFill>
              <a:latin typeface="Times New Roman" panose="02020603050405020304" pitchFamily="18" charset="0"/>
              <a:cs typeface="Times New Roman" panose="02020603050405020304" pitchFamily="18" charset="0"/>
            </a:endParaRPr>
          </a:p>
          <a:p>
            <a:pPr lvl="1" indent="-457200" defTabSz="622255">
              <a:lnSpc>
                <a:spcPct val="90000"/>
              </a:lnSpc>
              <a:spcBef>
                <a:spcPct val="0"/>
              </a:spcBef>
              <a:spcAft>
                <a:spcPct val="15000"/>
              </a:spcAft>
              <a:buFont typeface="Arial" panose="020B0604020202020204" pitchFamily="34" charset="0"/>
              <a:buChar char="•"/>
            </a:pPr>
            <a:r>
              <a:rPr lang="en-US" sz="2800" b="1" dirty="0">
                <a:solidFill>
                  <a:srgbClr val="FFFFFF"/>
                </a:solidFill>
                <a:latin typeface="Times New Roman" panose="02020603050405020304" pitchFamily="18" charset="0"/>
                <a:cs typeface="Times New Roman" panose="02020603050405020304" pitchFamily="18" charset="0"/>
              </a:rPr>
              <a:t>Alternative Hypothesis:</a:t>
            </a:r>
          </a:p>
          <a:p>
            <a:pPr marL="0" lvl="1" defTabSz="622255">
              <a:lnSpc>
                <a:spcPct val="90000"/>
              </a:lnSpc>
              <a:spcBef>
                <a:spcPct val="0"/>
              </a:spcBef>
              <a:spcAft>
                <a:spcPct val="15000"/>
              </a:spcAft>
            </a:pPr>
            <a:r>
              <a:rPr lang="en-US" sz="2800" b="1" dirty="0">
                <a:solidFill>
                  <a:srgbClr val="FFFFFF"/>
                </a:solidFill>
                <a:latin typeface="Times New Roman" panose="02020603050405020304" pitchFamily="18" charset="0"/>
                <a:cs typeface="Times New Roman" panose="02020603050405020304" pitchFamily="18" charset="0"/>
              </a:rPr>
              <a:t>	There is a positive relationship between the percentage of cocoa in the chocolate bar and the expert rating given.</a:t>
            </a:r>
          </a:p>
          <a:p>
            <a:pPr marL="342874" lvl="1" indent="-342874" defTabSz="622255">
              <a:lnSpc>
                <a:spcPct val="90000"/>
              </a:lnSpc>
              <a:spcBef>
                <a:spcPct val="0"/>
              </a:spcBef>
              <a:spcAft>
                <a:spcPct val="15000"/>
              </a:spcAft>
              <a:buFont typeface="Wingdings" panose="05000000000000000000" pitchFamily="2" charset="2"/>
              <a:buChar char="Ø"/>
            </a:pPr>
            <a:endParaRPr lang="en-GH" sz="2400" dirty="0">
              <a:solidFill>
                <a:srgbClr val="24E909"/>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grpSp>
        <p:nvGrpSpPr>
          <p:cNvPr id="13" name="Group 8"/>
          <p:cNvGrpSpPr/>
          <p:nvPr/>
        </p:nvGrpSpPr>
        <p:grpSpPr>
          <a:xfrm>
            <a:off x="9542082" y="6"/>
            <a:ext cx="2650409" cy="396380"/>
            <a:chOff x="4464767" y="0"/>
            <a:chExt cx="2650408" cy="396380"/>
          </a:xfrm>
        </p:grpSpPr>
        <p:sp>
          <p:nvSpPr>
            <p:cNvPr id="1048589"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6" name="Picture 10"/>
            <p:cNvPicPr>
              <a:picLocks noChangeAspect="1"/>
            </p:cNvPicPr>
            <p:nvPr/>
          </p:nvPicPr>
          <p:blipFill rotWithShape="1">
            <a:blip r:embed="rId3"/>
            <a:srcRect t="4883" b="36591"/>
            <a:stretch>
              <a:fillRect/>
            </a:stretch>
          </p:blipFill>
          <p:spPr>
            <a:xfrm>
              <a:off x="4565475" y="42057"/>
              <a:ext cx="766472" cy="312266"/>
            </a:xfrm>
            <a:prstGeom prst="rect">
              <a:avLst/>
            </a:prstGeom>
          </p:spPr>
        </p:pic>
      </p:grpSp>
      <p:pic>
        <p:nvPicPr>
          <p:cNvPr id="2097167" name="Picture 11"/>
          <p:cNvPicPr>
            <a:picLocks noChangeAspect="1"/>
          </p:cNvPicPr>
          <p:nvPr/>
        </p:nvPicPr>
        <p:blipFill>
          <a:blip r:embed="rId4" cstate="hqprint"/>
          <a:stretch>
            <a:fillRect/>
          </a:stretch>
        </p:blipFill>
        <p:spPr>
          <a:xfrm>
            <a:off x="10515152" y="2"/>
            <a:ext cx="929924" cy="464964"/>
          </a:xfrm>
          <a:prstGeom prst="rect">
            <a:avLst/>
          </a:prstGeom>
        </p:spPr>
      </p:pic>
      <p:pic>
        <p:nvPicPr>
          <p:cNvPr id="2097168" name="Picture 12"/>
          <p:cNvPicPr>
            <a:picLocks noChangeAspect="1"/>
          </p:cNvPicPr>
          <p:nvPr/>
        </p:nvPicPr>
        <p:blipFill>
          <a:blip r:embed="rId5" cstate="hqprint"/>
          <a:stretch>
            <a:fillRect/>
          </a:stretch>
        </p:blipFill>
        <p:spPr>
          <a:xfrm>
            <a:off x="11688589" y="42063"/>
            <a:ext cx="313753" cy="365039"/>
          </a:xfrm>
          <a:prstGeom prst="rect">
            <a:avLst/>
          </a:prstGeom>
        </p:spPr>
      </p:pic>
      <p:sp>
        <p:nvSpPr>
          <p:cNvPr id="1048590"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9" name="Picture 14"/>
          <p:cNvPicPr>
            <a:picLocks/>
          </p:cNvPicPr>
          <p:nvPr/>
        </p:nvPicPr>
        <p:blipFill>
          <a:blip r:embed="rId6" cstate="hqprint"/>
          <a:stretch>
            <a:fillRect/>
          </a:stretch>
        </p:blipFill>
        <p:spPr>
          <a:xfrm>
            <a:off x="10559599" y="6297799"/>
            <a:ext cx="1687831" cy="499111"/>
          </a:xfrm>
          <a:prstGeom prst="rect">
            <a:avLst/>
          </a:prstGeom>
        </p:spPr>
      </p:pic>
      <p:sp>
        <p:nvSpPr>
          <p:cNvPr id="2" name="Title 1">
            <a:extLst>
              <a:ext uri="{FF2B5EF4-FFF2-40B4-BE49-F238E27FC236}">
                <a16:creationId xmlns:a16="http://schemas.microsoft.com/office/drawing/2014/main" id="{0005A972-EEFC-413F-AFA0-A95E462E9626}"/>
              </a:ext>
            </a:extLst>
          </p:cNvPr>
          <p:cNvSpPr>
            <a:spLocks noGrp="1"/>
          </p:cNvSpPr>
          <p:nvPr>
            <p:ph type="ctrTitle"/>
          </p:nvPr>
        </p:nvSpPr>
        <p:spPr>
          <a:xfrm>
            <a:off x="1608479" y="-105862"/>
            <a:ext cx="8048418" cy="1103948"/>
          </a:xfrm>
        </p:spPr>
        <p:txBody>
          <a:bodyPr/>
          <a:lstStyle/>
          <a:p>
            <a:r>
              <a:rPr lang="en-US" sz="3600" u="sng" dirty="0">
                <a:latin typeface="Times New Roman" panose="02020603050405020304" pitchFamily="18" charset="0"/>
                <a:cs typeface="Times New Roman" panose="02020603050405020304" pitchFamily="18" charset="0"/>
              </a:rPr>
              <a:t>Question</a:t>
            </a:r>
            <a:r>
              <a:rPr lang="en-US" sz="3600" u="sng" dirty="0"/>
              <a:t>; THE WHAT</a:t>
            </a:r>
            <a:endParaRPr lang="en-GH" sz="3600" u="sng" dirty="0"/>
          </a:p>
        </p:txBody>
      </p:sp>
      <p:sp>
        <p:nvSpPr>
          <p:cNvPr id="9" name="Freeform: Shape 8">
            <a:extLst>
              <a:ext uri="{FF2B5EF4-FFF2-40B4-BE49-F238E27FC236}">
                <a16:creationId xmlns:a16="http://schemas.microsoft.com/office/drawing/2014/main" id="{4F547A24-B94D-4C8D-97F2-91B08A2AFC8F}"/>
              </a:ext>
            </a:extLst>
          </p:cNvPr>
          <p:cNvSpPr/>
          <p:nvPr/>
        </p:nvSpPr>
        <p:spPr>
          <a:xfrm>
            <a:off x="166256" y="858982"/>
            <a:ext cx="11830144" cy="5391601"/>
          </a:xfrm>
          <a:custGeom>
            <a:avLst/>
            <a:gdLst>
              <a:gd name="connsiteX0" fmla="*/ 306098 w 1836550"/>
              <a:gd name="connsiteY0" fmla="*/ 0 h 7780593"/>
              <a:gd name="connsiteX1" fmla="*/ 1530452 w 1836550"/>
              <a:gd name="connsiteY1" fmla="*/ 0 h 7780593"/>
              <a:gd name="connsiteX2" fmla="*/ 1836550 w 1836550"/>
              <a:gd name="connsiteY2" fmla="*/ 306098 h 7780593"/>
              <a:gd name="connsiteX3" fmla="*/ 1836550 w 1836550"/>
              <a:gd name="connsiteY3" fmla="*/ 7780593 h 7780593"/>
              <a:gd name="connsiteX4" fmla="*/ 1836550 w 1836550"/>
              <a:gd name="connsiteY4" fmla="*/ 7780593 h 7780593"/>
              <a:gd name="connsiteX5" fmla="*/ 0 w 1836550"/>
              <a:gd name="connsiteY5" fmla="*/ 7780593 h 7780593"/>
              <a:gd name="connsiteX6" fmla="*/ 0 w 1836550"/>
              <a:gd name="connsiteY6" fmla="*/ 7780593 h 7780593"/>
              <a:gd name="connsiteX7" fmla="*/ 0 w 1836550"/>
              <a:gd name="connsiteY7" fmla="*/ 306098 h 7780593"/>
              <a:gd name="connsiteX8" fmla="*/ 306098 w 1836550"/>
              <a:gd name="connsiteY8" fmla="*/ 0 h 778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550" h="7780593">
                <a:moveTo>
                  <a:pt x="1836550" y="1296794"/>
                </a:moveTo>
                <a:lnTo>
                  <a:pt x="1836550" y="6483799"/>
                </a:lnTo>
                <a:cubicBezTo>
                  <a:pt x="1836550" y="7199996"/>
                  <a:pt x="1804201" y="7780591"/>
                  <a:pt x="1764298" y="7780591"/>
                </a:cubicBezTo>
                <a:lnTo>
                  <a:pt x="0" y="7780591"/>
                </a:lnTo>
                <a:lnTo>
                  <a:pt x="0" y="7780591"/>
                </a:lnTo>
                <a:lnTo>
                  <a:pt x="0" y="2"/>
                </a:lnTo>
                <a:lnTo>
                  <a:pt x="0" y="2"/>
                </a:lnTo>
                <a:lnTo>
                  <a:pt x="1764298" y="2"/>
                </a:lnTo>
                <a:cubicBezTo>
                  <a:pt x="1804201" y="2"/>
                  <a:pt x="1836550" y="580597"/>
                  <a:pt x="1836550" y="1296794"/>
                </a:cubicBez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98543" rIns="98543" bIns="98544" numCol="1" spcCol="1270" anchor="ctr" anchorCtr="0">
            <a:noAutofit/>
          </a:bodyPr>
          <a:lstStyle/>
          <a:p>
            <a:pPr marL="342900" lvl="1" indent="-342900"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How many chocolate bars were reviewed each year?</a:t>
            </a:r>
          </a:p>
          <a:p>
            <a:pPr marL="342900" lvl="1" indent="-342900"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is the distribution of the ratings?</a:t>
            </a:r>
          </a:p>
          <a:p>
            <a:pPr marL="342900" lvl="1" indent="-342900"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are the top ten chocolate-producing countries?</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is the relationship between the percentage of cocoa in a chocolate bar and rating?</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are the number of reviews per year</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Which 10 companies produce most chocolate and where are they located?</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Where do most cocoa beans exported to?</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 Which year recorded the highest and least reviews?</a:t>
            </a:r>
          </a:p>
          <a:p>
            <a:pPr indent="-457200" defTabSz="622255">
              <a:lnSpc>
                <a:spcPct val="150000"/>
              </a:lnSpc>
              <a:spcBef>
                <a:spcPct val="0"/>
              </a:spcBef>
              <a:spcAft>
                <a:spcPct val="15000"/>
              </a:spcAft>
              <a:buFont typeface="Wingdings" panose="05000000000000000000" pitchFamily="2" charset="2"/>
              <a:buChar char="Ø"/>
            </a:pPr>
            <a:r>
              <a:rPr lang="en-GB" sz="2400" dirty="0">
                <a:solidFill>
                  <a:schemeClr val="bg1"/>
                </a:solidFill>
                <a:latin typeface="Times New Roman" panose="02020603050405020304" pitchFamily="18" charset="0"/>
                <a:cs typeface="Times New Roman" panose="02020603050405020304" pitchFamily="18" charset="0"/>
              </a:rPr>
              <a:t>How</a:t>
            </a:r>
            <a:r>
              <a:rPr lang="en-GB" sz="2400" b="0" i="0" dirty="0">
                <a:solidFill>
                  <a:schemeClr val="bg1"/>
                </a:solidFill>
                <a:effectLst/>
                <a:latin typeface="Times New Roman" panose="02020603050405020304" pitchFamily="18" charset="0"/>
                <a:cs typeface="Times New Roman" panose="02020603050405020304" pitchFamily="18" charset="0"/>
              </a:rPr>
              <a:t> cocoa intensity in chocolate has changed over time</a:t>
            </a:r>
            <a:r>
              <a:rPr lang="en-GB" sz="2400"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408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3" name="TextBox 13">
            <a:extLst>
              <a:ext uri="{FF2B5EF4-FFF2-40B4-BE49-F238E27FC236}">
                <a16:creationId xmlns:a16="http://schemas.microsoft.com/office/drawing/2014/main" id="{C623F1FD-9D45-416A-92DE-9B214DC67645}"/>
              </a:ext>
            </a:extLst>
          </p:cNvPr>
          <p:cNvSpPr txBox="1"/>
          <p:nvPr/>
        </p:nvSpPr>
        <p:spPr>
          <a:xfrm>
            <a:off x="10486778" y="6386632"/>
            <a:ext cx="1691191" cy="369460"/>
          </a:xfrm>
          <a:prstGeom prst="rect">
            <a:avLst/>
          </a:prstGeom>
          <a:solidFill>
            <a:srgbClr val="25F109"/>
          </a:solidFill>
        </p:spPr>
        <p:txBody>
          <a:bodyPr wrap="square" rtlCol="0">
            <a:spAutoFit/>
          </a:bodyPr>
          <a:lstStyle/>
          <a:p>
            <a:endParaRPr lang="de-DE" sz="1801" dirty="0"/>
          </a:p>
        </p:txBody>
      </p:sp>
      <p:sp>
        <p:nvSpPr>
          <p:cNvPr id="2" name="Title 1">
            <a:extLst>
              <a:ext uri="{FF2B5EF4-FFF2-40B4-BE49-F238E27FC236}">
                <a16:creationId xmlns:a16="http://schemas.microsoft.com/office/drawing/2014/main" id="{7788B688-D001-4FF2-8AF9-2E92B0A4412B}"/>
              </a:ext>
            </a:extLst>
          </p:cNvPr>
          <p:cNvSpPr>
            <a:spLocks noGrp="1"/>
          </p:cNvSpPr>
          <p:nvPr>
            <p:ph type="ctrTitle"/>
          </p:nvPr>
        </p:nvSpPr>
        <p:spPr>
          <a:xfrm>
            <a:off x="27416" y="142780"/>
            <a:ext cx="7661368" cy="1343392"/>
          </a:xfrm>
        </p:spPr>
        <p:txBody>
          <a:bodyPr/>
          <a:lstStyle/>
          <a:p>
            <a:r>
              <a:rPr lang="en-US" sz="3600" dirty="0"/>
              <a:t>Tools and Libraries </a:t>
            </a:r>
            <a:r>
              <a:rPr lang="en-US" dirty="0"/>
              <a:t/>
            </a:r>
            <a:br>
              <a:rPr lang="en-US" dirty="0"/>
            </a:br>
            <a:r>
              <a:rPr lang="en-US" dirty="0"/>
              <a:t/>
            </a:r>
            <a:br>
              <a:rPr lang="en-US" dirty="0"/>
            </a:br>
            <a:r>
              <a:rPr lang="en-US" dirty="0"/>
              <a:t>Python:   </a:t>
            </a:r>
            <a:r>
              <a:rPr lang="en-US" dirty="0" err="1"/>
              <a:t>Jupyter</a:t>
            </a:r>
            <a:r>
              <a:rPr lang="en-US" dirty="0"/>
              <a:t> Notebook</a:t>
            </a:r>
            <a:br>
              <a:rPr lang="en-US" dirty="0"/>
            </a:br>
            <a:endParaRPr lang="en-GH" dirty="0"/>
          </a:p>
        </p:txBody>
      </p:sp>
      <p:sp>
        <p:nvSpPr>
          <p:cNvPr id="3" name="Subtitle 2">
            <a:extLst>
              <a:ext uri="{FF2B5EF4-FFF2-40B4-BE49-F238E27FC236}">
                <a16:creationId xmlns:a16="http://schemas.microsoft.com/office/drawing/2014/main" id="{85EAB553-B178-48BF-B2B6-A8718AC9BA3A}"/>
              </a:ext>
            </a:extLst>
          </p:cNvPr>
          <p:cNvSpPr>
            <a:spLocks noGrp="1"/>
          </p:cNvSpPr>
          <p:nvPr>
            <p:ph type="subTitle" idx="1"/>
          </p:nvPr>
        </p:nvSpPr>
        <p:spPr>
          <a:xfrm>
            <a:off x="138741" y="1579418"/>
            <a:ext cx="9642568" cy="4378037"/>
          </a:xfrm>
        </p:spPr>
        <p:txBody>
          <a:bodyPr/>
          <a:lstStyle/>
          <a:p>
            <a:r>
              <a:rPr lang="en-US" dirty="0"/>
              <a:t>	</a:t>
            </a:r>
          </a:p>
          <a:p>
            <a:pPr marL="603250" indent="-457200">
              <a:buFont typeface="Wingdings" panose="05000000000000000000" pitchFamily="2" charset="2"/>
              <a:buChar char="q"/>
            </a:pPr>
            <a:endParaRPr lang="en-US" dirty="0"/>
          </a:p>
          <a:p>
            <a:pPr marL="603250" indent="-457200">
              <a:buFont typeface="Wingdings" panose="05000000000000000000" pitchFamily="2" charset="2"/>
              <a:buChar char="q"/>
            </a:pPr>
            <a:endParaRPr lang="en-US" dirty="0"/>
          </a:p>
          <a:p>
            <a:pPr marL="603250" indent="-457200">
              <a:buFont typeface="Wingdings" panose="05000000000000000000" pitchFamily="2" charset="2"/>
              <a:buChar char="q"/>
            </a:pPr>
            <a:endParaRPr lang="en-US" dirty="0"/>
          </a:p>
          <a:p>
            <a:pPr marL="603250" indent="-457200">
              <a:buFont typeface="Wingdings" panose="05000000000000000000" pitchFamily="2" charset="2"/>
              <a:buChar char="q"/>
            </a:pPr>
            <a:endParaRPr lang="en-US" dirty="0"/>
          </a:p>
        </p:txBody>
      </p:sp>
      <p:grpSp>
        <p:nvGrpSpPr>
          <p:cNvPr id="4" name="Group 8">
            <a:extLst>
              <a:ext uri="{FF2B5EF4-FFF2-40B4-BE49-F238E27FC236}">
                <a16:creationId xmlns:a16="http://schemas.microsoft.com/office/drawing/2014/main" id="{37F8F39F-5EBC-45DD-A2CB-D42C60AB6C36}"/>
              </a:ext>
            </a:extLst>
          </p:cNvPr>
          <p:cNvGrpSpPr/>
          <p:nvPr/>
        </p:nvGrpSpPr>
        <p:grpSpPr>
          <a:xfrm>
            <a:off x="9542082" y="6"/>
            <a:ext cx="2650409" cy="396380"/>
            <a:chOff x="4464767" y="0"/>
            <a:chExt cx="2650408" cy="396380"/>
          </a:xfrm>
        </p:grpSpPr>
        <p:sp>
          <p:nvSpPr>
            <p:cNvPr id="5" name="Rectangle: Top Corners Rounded 67">
              <a:extLst>
                <a:ext uri="{FF2B5EF4-FFF2-40B4-BE49-F238E27FC236}">
                  <a16:creationId xmlns:a16="http://schemas.microsoft.com/office/drawing/2014/main" id="{D54C2E9E-85D3-4A77-B1C2-2B6508C74E3A}"/>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0396F6AF-B2F4-45B2-B218-9CDA496FFF41}"/>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F57BF328-D5FB-43C8-8130-6F1D4CD01099}"/>
              </a:ext>
            </a:extLst>
          </p:cNvPr>
          <p:cNvPicPr>
            <a:picLocks noChangeAspect="1"/>
          </p:cNvPicPr>
          <p:nvPr/>
        </p:nvPicPr>
        <p:blipFill>
          <a:blip r:embed="rId3" cstate="hqprint"/>
          <a:stretch>
            <a:fillRect/>
          </a:stretch>
        </p:blipFill>
        <p:spPr>
          <a:xfrm>
            <a:off x="10515151" y="2"/>
            <a:ext cx="929924" cy="464964"/>
          </a:xfrm>
          <a:prstGeom prst="rect">
            <a:avLst/>
          </a:prstGeom>
        </p:spPr>
      </p:pic>
      <p:pic>
        <p:nvPicPr>
          <p:cNvPr id="8" name="Picture 12">
            <a:extLst>
              <a:ext uri="{FF2B5EF4-FFF2-40B4-BE49-F238E27FC236}">
                <a16:creationId xmlns:a16="http://schemas.microsoft.com/office/drawing/2014/main" id="{4F30CF8E-9396-421C-B7D0-1747C7EDC959}"/>
              </a:ext>
            </a:extLst>
          </p:cNvPr>
          <p:cNvPicPr>
            <a:picLocks noChangeAspect="1"/>
          </p:cNvPicPr>
          <p:nvPr/>
        </p:nvPicPr>
        <p:blipFill>
          <a:blip r:embed="rId4" cstate="hqprint"/>
          <a:stretch>
            <a:fillRect/>
          </a:stretch>
        </p:blipFill>
        <p:spPr>
          <a:xfrm>
            <a:off x="11688589" y="42063"/>
            <a:ext cx="313753" cy="365039"/>
          </a:xfrm>
          <a:prstGeom prst="rect">
            <a:avLst/>
          </a:prstGeom>
        </p:spPr>
      </p:pic>
      <p:pic>
        <p:nvPicPr>
          <p:cNvPr id="11" name="Picture 14">
            <a:extLst>
              <a:ext uri="{FF2B5EF4-FFF2-40B4-BE49-F238E27FC236}">
                <a16:creationId xmlns:a16="http://schemas.microsoft.com/office/drawing/2014/main" id="{E6E490C2-DC70-4E4D-BFB9-5CA067E2BA7F}"/>
              </a:ext>
            </a:extLst>
          </p:cNvPr>
          <p:cNvPicPr>
            <a:picLocks/>
          </p:cNvPicPr>
          <p:nvPr/>
        </p:nvPicPr>
        <p:blipFill>
          <a:blip r:embed="rId5" cstate="hqprint"/>
          <a:stretch>
            <a:fillRect/>
          </a:stretch>
        </p:blipFill>
        <p:spPr>
          <a:xfrm>
            <a:off x="10553725" y="6353219"/>
            <a:ext cx="1687831" cy="499111"/>
          </a:xfrm>
          <a:prstGeom prst="rect">
            <a:avLst/>
          </a:prstGeom>
        </p:spPr>
      </p:pic>
      <p:graphicFrame>
        <p:nvGraphicFramePr>
          <p:cNvPr id="12" name="Diagram 11">
            <a:extLst>
              <a:ext uri="{FF2B5EF4-FFF2-40B4-BE49-F238E27FC236}">
                <a16:creationId xmlns:a16="http://schemas.microsoft.com/office/drawing/2014/main" id="{A5BF714F-7DF1-4406-8C54-04BC0A83CA97}"/>
              </a:ext>
            </a:extLst>
          </p:cNvPr>
          <p:cNvGraphicFramePr/>
          <p:nvPr>
            <p:extLst>
              <p:ext uri="{D42A27DB-BD31-4B8C-83A1-F6EECF244321}">
                <p14:modId xmlns:p14="http://schemas.microsoft.com/office/powerpoint/2010/main" val="539749254"/>
              </p:ext>
            </p:extLst>
          </p:nvPr>
        </p:nvGraphicFramePr>
        <p:xfrm>
          <a:off x="731755" y="1149927"/>
          <a:ext cx="10596611" cy="52032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713294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585597"/>
          </a:xfrm>
        </p:spPr>
        <p:txBody>
          <a:bodyPr/>
          <a:lstStyle/>
          <a:p>
            <a:r>
              <a:rPr lang="en-US" u="sng" dirty="0">
                <a:latin typeface="Times New Roman" panose="02020603050405020304" pitchFamily="18" charset="0"/>
                <a:cs typeface="Times New Roman" panose="02020603050405020304" pitchFamily="18" charset="0"/>
              </a:rPr>
              <a:t>DENSITY OF THE RATING DISTRIBUTION</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r>
              <a:rPr lang="en-US" sz="2400" dirty="0">
                <a:solidFill>
                  <a:srgbClr val="FFFFFF"/>
                </a:solidFill>
                <a:latin typeface="Times New Roman" panose="02020603050405020304" pitchFamily="18" charset="0"/>
                <a:cs typeface="Times New Roman" panose="02020603050405020304" pitchFamily="18" charset="0"/>
              </a:rPr>
              <a:t>From the diagram(distribution) we can see that majority of the chocolates were rated between 2.8 to 4.0 with 3.6 been the most rating. This means that majority of the chocolates were rated 3.6 while few lie at the tails. </a:t>
            </a:r>
          </a:p>
        </p:txBody>
      </p:sp>
      <p:pic>
        <p:nvPicPr>
          <p:cNvPr id="5" name="Picture 4">
            <a:extLst>
              <a:ext uri="{FF2B5EF4-FFF2-40B4-BE49-F238E27FC236}">
                <a16:creationId xmlns:a16="http://schemas.microsoft.com/office/drawing/2014/main" id="{16E776DB-7973-441B-AF22-8529F06D4C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7952" y="606739"/>
            <a:ext cx="9592928" cy="4232547"/>
          </a:xfrm>
          <a:prstGeom prst="rect">
            <a:avLst/>
          </a:prstGeom>
          <a:solidFill>
            <a:srgbClr val="FFC000"/>
          </a:solidFill>
        </p:spPr>
      </p:pic>
    </p:spTree>
    <p:extLst>
      <p:ext uri="{BB962C8B-B14F-4D97-AF65-F5344CB8AC3E}">
        <p14:creationId xmlns:p14="http://schemas.microsoft.com/office/powerpoint/2010/main" val="209068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sz="2800" u="sng" dirty="0">
                <a:latin typeface="Times New Roman" panose="02020603050405020304" pitchFamily="18" charset="0"/>
                <a:cs typeface="Times New Roman" panose="02020603050405020304" pitchFamily="18" charset="0"/>
              </a:rPr>
              <a:t>REVIEWS PER YEAR</a:t>
            </a:r>
            <a:endParaRPr lang="en-GH" sz="28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solidFill>
            <a:schemeClr val="accent4">
              <a:lumMod val="50000"/>
            </a:schemeClr>
          </a:solidFill>
        </p:spPr>
        <p:txBody>
          <a:bodyPr/>
          <a:lstStyle/>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r>
              <a:rPr lang="en-US" sz="2400" dirty="0">
                <a:solidFill>
                  <a:srgbClr val="24E909"/>
                </a:solidFill>
                <a:latin typeface="Times New Roman" panose="02020603050405020304" pitchFamily="18" charset="0"/>
                <a:cs typeface="Times New Roman" panose="02020603050405020304" pitchFamily="18" charset="0"/>
              </a:rPr>
              <a:t>The reviews were done from 2005 to 2016. 2015 recorded the highest number of reviews while 2005 and 2006 recorded the least. </a:t>
            </a: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DF51292-21A2-4ABB-8E81-259878D117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5676" y="826156"/>
            <a:ext cx="9597835" cy="3689573"/>
          </a:xfrm>
          <a:prstGeom prst="rect">
            <a:avLst/>
          </a:prstGeom>
          <a:solidFill>
            <a:srgbClr val="24E909"/>
          </a:solidFill>
          <a:ln>
            <a:solidFill>
              <a:schemeClr val="bg2">
                <a:lumMod val="60000"/>
                <a:lumOff val="40000"/>
              </a:schemeClr>
            </a:solidFill>
          </a:ln>
        </p:spPr>
      </p:pic>
    </p:spTree>
    <p:extLst>
      <p:ext uri="{BB962C8B-B14F-4D97-AF65-F5344CB8AC3E}">
        <p14:creationId xmlns:p14="http://schemas.microsoft.com/office/powerpoint/2010/main" val="3501225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u="sng" dirty="0">
                <a:latin typeface="Times New Roman" panose="02020603050405020304" pitchFamily="18" charset="0"/>
                <a:cs typeface="Times New Roman" panose="02020603050405020304" pitchFamily="18" charset="0"/>
              </a:rPr>
              <a:t>TOP 10 COUNTRIES AND NUMBER CHOCOLATES REVIEWED</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solidFill>
            <a:schemeClr val="bg2">
              <a:lumMod val="50000"/>
            </a:schemeClr>
          </a:solid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r>
              <a:rPr lang="en-US" sz="2400" dirty="0">
                <a:solidFill>
                  <a:srgbClr val="25F109"/>
                </a:solidFill>
                <a:latin typeface="Times New Roman" panose="02020603050405020304" pitchFamily="18" charset="0"/>
                <a:cs typeface="Times New Roman" panose="02020603050405020304" pitchFamily="18" charset="0"/>
              </a:rPr>
              <a:t>From the bar graph, it is obvious that USA is the highest producer of chocolate in the world. It produced almost 800 bars for the review.</a:t>
            </a: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6D4172F-F7E6-4D5A-9BA4-7CD37F9CF2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8123" y="944732"/>
            <a:ext cx="9059594" cy="3697606"/>
          </a:xfrm>
          <a:prstGeom prst="rect">
            <a:avLst/>
          </a:prstGeom>
          <a:solidFill>
            <a:schemeClr val="tx2">
              <a:lumMod val="60000"/>
              <a:lumOff val="40000"/>
            </a:schemeClr>
          </a:solidFill>
          <a:ln>
            <a:solidFill>
              <a:srgbClr val="FFFF00"/>
            </a:solidFill>
          </a:ln>
        </p:spPr>
      </p:pic>
    </p:spTree>
    <p:extLst>
      <p:ext uri="{BB962C8B-B14F-4D97-AF65-F5344CB8AC3E}">
        <p14:creationId xmlns:p14="http://schemas.microsoft.com/office/powerpoint/2010/main" val="177025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661165"/>
          </a:xfrm>
        </p:spPr>
        <p:txBody>
          <a:bodyPr/>
          <a:lstStyle/>
          <a:p>
            <a:r>
              <a:rPr lang="en-US" sz="3200" u="sng" dirty="0">
                <a:latin typeface="Times New Roman" panose="02020603050405020304" pitchFamily="18" charset="0"/>
                <a:cs typeface="Times New Roman" panose="02020603050405020304" pitchFamily="18" charset="0"/>
              </a:rPr>
              <a:t>ORIGIN OF BEANS</a:t>
            </a:r>
            <a:endParaRPr lang="en-GH" sz="32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solidFill>
            <a:srgbClr val="FFFFFF"/>
          </a:solid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r>
              <a:rPr lang="en-US" sz="2400" dirty="0">
                <a:solidFill>
                  <a:schemeClr val="accent4">
                    <a:lumMod val="50000"/>
                  </a:schemeClr>
                </a:solidFill>
                <a:latin typeface="Times New Roman" panose="02020603050405020304" pitchFamily="18" charset="0"/>
                <a:cs typeface="Times New Roman" panose="02020603050405020304" pitchFamily="18" charset="0"/>
              </a:rPr>
              <a:t>Based on the review, the majority of the cocoa that were used to produce the chocolates came from the American continent. With Venezuela contributing more than 18% of the cocoa beans.   </a:t>
            </a:r>
          </a:p>
        </p:txBody>
      </p:sp>
      <p:pic>
        <p:nvPicPr>
          <p:cNvPr id="5" name="Picture 4">
            <a:extLst>
              <a:ext uri="{FF2B5EF4-FFF2-40B4-BE49-F238E27FC236}">
                <a16:creationId xmlns:a16="http://schemas.microsoft.com/office/drawing/2014/main" id="{6073EAA4-0FE9-4042-9304-F4635A790E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5742" y="867038"/>
            <a:ext cx="5894363" cy="3845639"/>
          </a:xfrm>
          <a:prstGeom prst="rect">
            <a:avLst/>
          </a:prstGeom>
        </p:spPr>
      </p:pic>
    </p:spTree>
    <p:extLst>
      <p:ext uri="{BB962C8B-B14F-4D97-AF65-F5344CB8AC3E}">
        <p14:creationId xmlns:p14="http://schemas.microsoft.com/office/powerpoint/2010/main" val="2200289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Wild Adventure">
  <a:themeElements>
    <a:clrScheme name="Aangepast 4">
      <a:dk1>
        <a:srgbClr val="BB4826"/>
      </a:dk1>
      <a:lt1>
        <a:srgbClr val="F2F2F2"/>
      </a:lt1>
      <a:dk2>
        <a:srgbClr val="05507E"/>
      </a:dk2>
      <a:lt2>
        <a:srgbClr val="28ACE2"/>
      </a:lt2>
      <a:accent1>
        <a:srgbClr val="C7890F"/>
      </a:accent1>
      <a:accent2>
        <a:srgbClr val="8AA36E"/>
      </a:accent2>
      <a:accent3>
        <a:srgbClr val="218DB9"/>
      </a:accent3>
      <a:accent4>
        <a:srgbClr val="054F7D"/>
      </a:accent4>
      <a:accent5>
        <a:srgbClr val="28ACE2"/>
      </a:accent5>
      <a:accent6>
        <a:srgbClr val="E08366"/>
      </a:accent6>
      <a:hlink>
        <a:srgbClr val="8AA36E"/>
      </a:hlink>
      <a:folHlink>
        <a:srgbClr val="8AA3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056823B307F14FA9359E6CC50F84AC" ma:contentTypeVersion="2" ma:contentTypeDescription="Create a new document." ma:contentTypeScope="" ma:versionID="41d235a3a2ca359c66d1dd7c87105387">
  <xsd:schema xmlns:xsd="http://www.w3.org/2001/XMLSchema" xmlns:xs="http://www.w3.org/2001/XMLSchema" xmlns:p="http://schemas.microsoft.com/office/2006/metadata/properties" xmlns:ns2="d04a783b-5cc1-49ba-9d91-756e024a8f57" targetNamespace="http://schemas.microsoft.com/office/2006/metadata/properties" ma:root="true" ma:fieldsID="e5d25e51b3dd6b3eff92171aa16ea494" ns2:_="">
    <xsd:import namespace="d04a783b-5cc1-49ba-9d91-756e024a8f5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a783b-5cc1-49ba-9d91-756e024a8f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2E0B20-082F-41C9-918D-49B8489D5C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4a783b-5cc1-49ba-9d91-756e024a8f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3297</TotalTime>
  <Words>767</Words>
  <Application>Microsoft Office PowerPoint</Application>
  <PresentationFormat>Widescreen</PresentationFormat>
  <Paragraphs>176</Paragraphs>
  <Slides>17</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Arial</vt:lpstr>
      <vt:lpstr>Arial Nova Cond</vt:lpstr>
      <vt:lpstr>Arvo</vt:lpstr>
      <vt:lpstr>Calibri</vt:lpstr>
      <vt:lpstr>New Tmes Roman</vt:lpstr>
      <vt:lpstr>Oswald</vt:lpstr>
      <vt:lpstr>Times New Roman</vt:lpstr>
      <vt:lpstr>Ubuntu Light</vt:lpstr>
      <vt:lpstr>Wingdings</vt:lpstr>
      <vt:lpstr>3_Wild Adventure</vt:lpstr>
      <vt:lpstr>think-cell Slide</vt:lpstr>
      <vt:lpstr>PowerPoint Presentation</vt:lpstr>
      <vt:lpstr>A brief Information about the Dataset</vt:lpstr>
      <vt:lpstr>Hypothesis</vt:lpstr>
      <vt:lpstr>Question; THE WHAT</vt:lpstr>
      <vt:lpstr>Tools and Libraries   Python:   Jupyter Notebook </vt:lpstr>
      <vt:lpstr>DENSITY OF THE RATING DISTRIBUTION</vt:lpstr>
      <vt:lpstr>REVIEWS PER YEAR</vt:lpstr>
      <vt:lpstr>TOP 10 COUNTRIES AND NUMBER CHOCOLATES REVIEWED</vt:lpstr>
      <vt:lpstr>ORIGIN OF BEANS</vt:lpstr>
      <vt:lpstr>SCATTER DIAGRAM OF PERCENTAGE OF COACOA VS RATING</vt:lpstr>
      <vt:lpstr>HEATMAP OF RATING VS REVIEW VS COCOA PERCENT</vt:lpstr>
      <vt:lpstr>CACAO BEANS FLOW FROM ORIGIN TO COMPANY LOCATION</vt:lpstr>
      <vt:lpstr>PERCENTAGE CHANGE OF COCOA OVER TIME</vt:lpstr>
      <vt:lpstr>TOP 10 COMPANIES AND THEIR COUNTRIES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shujaaz</dc:title>
  <dc:creator>Wendel Laryea</dc:creator>
  <cp:lastModifiedBy>AFOS-Pavilion-26</cp:lastModifiedBy>
  <cp:revision>66</cp:revision>
  <dcterms:created xsi:type="dcterms:W3CDTF">2020-09-22T12:32:06Z</dcterms:created>
  <dcterms:modified xsi:type="dcterms:W3CDTF">2022-03-25T13:56:18Z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0x0101006E056823B307F14FA9359E6CC50F84AC</vt:lpwstr>
  </property>
  <property fmtid="{D5CDD505-2E9C-101B-9397-08002B2CF9AE}" pid="3" name="ICV">
    <vt:lpwstr>7c8c84dfc7c248ce8d028b7e51564360</vt:lpwstr>
  </property>
</Properties>
</file>