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1" ContentType="image/jpe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0"/>
  </p:notesMasterIdLst>
  <p:sldIdLst>
    <p:sldId id="257" r:id="rId3"/>
    <p:sldId id="258" r:id="rId4"/>
    <p:sldId id="259" r:id="rId5"/>
    <p:sldId id="262" r:id="rId6"/>
    <p:sldId id="261" r:id="rId7"/>
    <p:sldId id="263" r:id="rId8"/>
    <p:sldId id="267" r:id="rId9"/>
    <p:sldId id="265" r:id="rId10"/>
    <p:sldId id="266" r:id="rId11"/>
    <p:sldId id="268" r:id="rId12"/>
    <p:sldId id="269" r:id="rId13"/>
    <p:sldId id="270" r:id="rId14"/>
    <p:sldId id="271" r:id="rId15"/>
    <p:sldId id="273" r:id="rId16"/>
    <p:sldId id="272"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57"/>
            <p14:sldId id="258"/>
            <p14:sldId id="259"/>
            <p14:sldId id="262"/>
            <p14:sldId id="261"/>
            <p14:sldId id="263"/>
            <p14:sldId id="267"/>
            <p14:sldId id="265"/>
            <p14:sldId id="266"/>
            <p14:sldId id="268"/>
            <p14:sldId id="269"/>
            <p14:sldId id="270"/>
            <p14:sldId id="271"/>
          </p14:sldIdLst>
        </p14:section>
        <p14:section name="Untitled Section" id="{BFB679B5-CCEC-4146-8390-2B7F9360FA90}">
          <p14:sldIdLst>
            <p14:sldId id="273"/>
            <p14:sldId id="272"/>
            <p14:sldId id="274"/>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E909"/>
    <a:srgbClr val="25F109"/>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171" autoAdjust="0"/>
  </p:normalViewPr>
  <p:slideViewPr>
    <p:cSldViewPr snapToGrid="0" showGuides="1">
      <p:cViewPr>
        <p:scale>
          <a:sx n="91" d="100"/>
          <a:sy n="91" d="100"/>
        </p:scale>
        <p:origin x="470"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322A-9A7B-4E9A-8607-3F54EB9A106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H"/>
        </a:p>
      </dgm:t>
    </dgm:pt>
    <dgm:pt modelId="{1911B9A2-4A95-4EA0-BC74-6F31E949017D}">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Libraries</a:t>
          </a:r>
          <a:endParaRPr lang="en-GH" dirty="0"/>
        </a:p>
      </dgm:t>
    </dgm:pt>
    <dgm:pt modelId="{2FB347D7-B0A9-41D7-9B5F-73EC5A7D542B}" type="parTrans" cxnId="{825A85F0-5715-4F87-B7C4-39DE648BAC1A}">
      <dgm:prSet/>
      <dgm:spPr/>
      <dgm:t>
        <a:bodyPr/>
        <a:lstStyle/>
        <a:p>
          <a:endParaRPr lang="en-GH"/>
        </a:p>
      </dgm:t>
    </dgm:pt>
    <dgm:pt modelId="{63AADE99-764A-4193-BACF-FBABBA47BF3D}" type="sibTrans" cxnId="{825A85F0-5715-4F87-B7C4-39DE648BAC1A}">
      <dgm:prSet/>
      <dgm:spPr/>
      <dgm:t>
        <a:bodyPr/>
        <a:lstStyle/>
        <a:p>
          <a:endParaRPr lang="en-GH"/>
        </a:p>
      </dgm:t>
    </dgm:pt>
    <dgm:pt modelId="{865D3FCF-D7EB-4DE7-ACB2-1DCF50A35FFC}">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Pandas</a:t>
          </a:r>
          <a:endParaRPr lang="en-GH" dirty="0"/>
        </a:p>
      </dgm:t>
    </dgm:pt>
    <dgm:pt modelId="{84529246-7D07-43C5-AA3F-961F64CD0FEB}" type="parTrans" cxnId="{CB752700-82A3-4C49-9382-0FE284C34F5F}">
      <dgm:prSet/>
      <dgm:spPr/>
      <dgm:t>
        <a:bodyPr/>
        <a:lstStyle/>
        <a:p>
          <a:endParaRPr lang="en-GH"/>
        </a:p>
      </dgm:t>
    </dgm:pt>
    <dgm:pt modelId="{80761700-8764-4517-9DD5-C2CA2F13BEBF}" type="sibTrans" cxnId="{CB752700-82A3-4C49-9382-0FE284C34F5F}">
      <dgm:prSet/>
      <dgm:spPr/>
      <dgm:t>
        <a:bodyPr/>
        <a:lstStyle/>
        <a:p>
          <a:endParaRPr lang="en-GH"/>
        </a:p>
      </dgm:t>
    </dgm:pt>
    <dgm:pt modelId="{BBD5B0C4-9B96-4A49-8798-E8601475724F}">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Numpy</a:t>
          </a:r>
          <a:endParaRPr lang="en-GH" dirty="0"/>
        </a:p>
      </dgm:t>
    </dgm:pt>
    <dgm:pt modelId="{BE80CF00-7BFE-4635-A769-A0A736D9AC79}" type="parTrans" cxnId="{236A746C-0510-43A5-B5FB-00EF6FB8975E}">
      <dgm:prSet/>
      <dgm:spPr/>
      <dgm:t>
        <a:bodyPr/>
        <a:lstStyle/>
        <a:p>
          <a:endParaRPr lang="en-GH"/>
        </a:p>
      </dgm:t>
    </dgm:pt>
    <dgm:pt modelId="{E9C0BE56-C85B-48EB-8695-8C77B3C0FF06}" type="sibTrans" cxnId="{236A746C-0510-43A5-B5FB-00EF6FB8975E}">
      <dgm:prSet/>
      <dgm:spPr/>
      <dgm:t>
        <a:bodyPr/>
        <a:lstStyle/>
        <a:p>
          <a:endParaRPr lang="en-GH"/>
        </a:p>
      </dgm:t>
    </dgm:pt>
    <dgm:pt modelId="{179985F1-E818-4E92-B83B-42F4CC370CC4}">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Matplotlib</a:t>
          </a:r>
          <a:endParaRPr lang="en-GH" dirty="0"/>
        </a:p>
      </dgm:t>
    </dgm:pt>
    <dgm:pt modelId="{D4CE670A-4109-40D6-937E-0D79A113E86B}" type="parTrans" cxnId="{9292D614-9404-4B2A-9060-4FF492C27A67}">
      <dgm:prSet/>
      <dgm:spPr/>
      <dgm:t>
        <a:bodyPr/>
        <a:lstStyle/>
        <a:p>
          <a:endParaRPr lang="en-GH"/>
        </a:p>
      </dgm:t>
    </dgm:pt>
    <dgm:pt modelId="{95651189-7EED-45E6-B91E-E4455C50D046}" type="sibTrans" cxnId="{9292D614-9404-4B2A-9060-4FF492C27A67}">
      <dgm:prSet/>
      <dgm:spPr/>
      <dgm:t>
        <a:bodyPr/>
        <a:lstStyle/>
        <a:p>
          <a:endParaRPr lang="en-GH"/>
        </a:p>
      </dgm:t>
    </dgm:pt>
    <dgm:pt modelId="{C8147509-7AC2-4B4E-A709-07E417F56E8D}">
      <dgm:prSe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Seaborn</a:t>
          </a:r>
        </a:p>
      </dgm:t>
    </dgm:pt>
    <dgm:pt modelId="{1533EFF6-3587-4DCF-9B96-44EE48FC9958}" type="parTrans" cxnId="{41BF4466-5D8F-44EF-9044-CD87ADFE81DF}">
      <dgm:prSet/>
      <dgm:spPr/>
      <dgm:t>
        <a:bodyPr/>
        <a:lstStyle/>
        <a:p>
          <a:endParaRPr lang="en-GH"/>
        </a:p>
      </dgm:t>
    </dgm:pt>
    <dgm:pt modelId="{EE23F318-1CB6-4860-8A9A-A6A22176A01E}" type="sibTrans" cxnId="{41BF4466-5D8F-44EF-9044-CD87ADFE81DF}">
      <dgm:prSet/>
      <dgm:spPr/>
      <dgm:t>
        <a:bodyPr/>
        <a:lstStyle/>
        <a:p>
          <a:endParaRPr lang="en-GH"/>
        </a:p>
      </dgm:t>
    </dgm:pt>
    <dgm:pt modelId="{F8ADD088-D142-467B-B2E8-A00DFD524B79}">
      <dgm:prSet custT="1"/>
      <dgm:spPr>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gm:spPr>
      <dgm:t>
        <a:bodyPr spcFirstLastPara="0" vert="horz" wrap="square" lIns="129540" tIns="129540" rIns="129540" bIns="129540" numCol="1" spcCol="1270" anchor="ctr" anchorCtr="0"/>
        <a:lstStyle/>
        <a:p>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gm:t>
    </dgm:pt>
    <dgm:pt modelId="{855F6DAE-9F5C-4B7D-B414-DF091C3B6C17}" type="parTrans" cxnId="{867771DB-2C51-4C89-B802-5DD18090D5E5}">
      <dgm:prSet/>
      <dgm:spPr/>
      <dgm:t>
        <a:bodyPr/>
        <a:lstStyle/>
        <a:p>
          <a:endParaRPr lang="en-GH"/>
        </a:p>
      </dgm:t>
    </dgm:pt>
    <dgm:pt modelId="{3783906E-4508-4544-9DEF-5C4CB1CADE0E}" type="sibTrans" cxnId="{867771DB-2C51-4C89-B802-5DD18090D5E5}">
      <dgm:prSet/>
      <dgm:spPr/>
      <dgm:t>
        <a:bodyPr/>
        <a:lstStyle/>
        <a:p>
          <a:endParaRPr lang="en-GH"/>
        </a:p>
      </dgm:t>
    </dgm:pt>
    <dgm:pt modelId="{65713C3B-08C5-4228-AE66-84530B4BCE1F}" type="pres">
      <dgm:prSet presAssocID="{2A70322A-9A7B-4E9A-8607-3F54EB9A106C}" presName="composite" presStyleCnt="0">
        <dgm:presLayoutVars>
          <dgm:chMax val="1"/>
          <dgm:dir/>
          <dgm:resizeHandles val="exact"/>
        </dgm:presLayoutVars>
      </dgm:prSet>
      <dgm:spPr/>
      <dgm:t>
        <a:bodyPr/>
        <a:lstStyle/>
        <a:p>
          <a:endParaRPr lang="en-US"/>
        </a:p>
      </dgm:t>
    </dgm:pt>
    <dgm:pt modelId="{6DFF9CF4-E841-47D3-A27E-BBFA2A0A0A03}" type="pres">
      <dgm:prSet presAssocID="{1911B9A2-4A95-4EA0-BC74-6F31E949017D}" presName="roof" presStyleLbl="dkBgShp" presStyleIdx="0" presStyleCnt="2" custLinFactNeighborX="-131" custLinFactNeighborY="13732"/>
      <dgm:spPr/>
      <dgm:t>
        <a:bodyPr/>
        <a:lstStyle/>
        <a:p>
          <a:endParaRPr lang="en-US"/>
        </a:p>
      </dgm:t>
    </dgm:pt>
    <dgm:pt modelId="{4E00BCD6-3BD4-43AF-8FD5-E0793F9BE1EF}" type="pres">
      <dgm:prSet presAssocID="{1911B9A2-4A95-4EA0-BC74-6F31E949017D}" presName="pillars" presStyleCnt="0"/>
      <dgm:spPr/>
    </dgm:pt>
    <dgm:pt modelId="{BE11355B-A9C5-4BB3-9EA8-1CB554376020}" type="pres">
      <dgm:prSet presAssocID="{1911B9A2-4A95-4EA0-BC74-6F31E949017D}" presName="pillar1" presStyleLbl="node1" presStyleIdx="0" presStyleCnt="5">
        <dgm:presLayoutVars>
          <dgm:bulletEnabled val="1"/>
        </dgm:presLayoutVars>
      </dgm:prSet>
      <dgm:spPr/>
      <dgm:t>
        <a:bodyPr/>
        <a:lstStyle/>
        <a:p>
          <a:endParaRPr lang="en-US"/>
        </a:p>
      </dgm:t>
    </dgm:pt>
    <dgm:pt modelId="{F01397B5-656A-4965-8AB8-E275B401E5F9}" type="pres">
      <dgm:prSet presAssocID="{BBD5B0C4-9B96-4A49-8798-E8601475724F}" presName="pillarX" presStyleLbl="node1" presStyleIdx="1" presStyleCnt="5">
        <dgm:presLayoutVars>
          <dgm:bulletEnabled val="1"/>
        </dgm:presLayoutVars>
      </dgm:prSet>
      <dgm:spPr/>
      <dgm:t>
        <a:bodyPr/>
        <a:lstStyle/>
        <a:p>
          <a:endParaRPr lang="en-US"/>
        </a:p>
      </dgm:t>
    </dgm:pt>
    <dgm:pt modelId="{32A2712B-0094-4015-A826-2CBAC37C79F9}" type="pres">
      <dgm:prSet presAssocID="{179985F1-E818-4E92-B83B-42F4CC370CC4}" presName="pillarX" presStyleLbl="node1" presStyleIdx="2" presStyleCnt="5">
        <dgm:presLayoutVars>
          <dgm:bulletEnabled val="1"/>
        </dgm:presLayoutVars>
      </dgm:prSet>
      <dgm:spPr/>
      <dgm:t>
        <a:bodyPr/>
        <a:lstStyle/>
        <a:p>
          <a:endParaRPr lang="en-US"/>
        </a:p>
      </dgm:t>
    </dgm:pt>
    <dgm:pt modelId="{1EDE6D10-44A0-4F7C-BA1E-679FE9FFB164}" type="pres">
      <dgm:prSet presAssocID="{C8147509-7AC2-4B4E-A709-07E417F56E8D}" presName="pillarX" presStyleLbl="node1" presStyleIdx="3" presStyleCnt="5">
        <dgm:presLayoutVars>
          <dgm:bulletEnabled val="1"/>
        </dgm:presLayoutVars>
      </dgm:prSet>
      <dgm:spPr/>
      <dgm:t>
        <a:bodyPr/>
        <a:lstStyle/>
        <a:p>
          <a:endParaRPr lang="en-US"/>
        </a:p>
      </dgm:t>
    </dgm:pt>
    <dgm:pt modelId="{1F882443-8F66-4377-A637-041B89B48E9A}" type="pres">
      <dgm:prSet presAssocID="{F8ADD088-D142-467B-B2E8-A00DFD524B79}" presName="pillarX" presStyleLbl="node1" presStyleIdx="4" presStyleCnt="5">
        <dgm:presLayoutVars>
          <dgm:bulletEnabled val="1"/>
        </dgm:presLayoutVars>
      </dgm:prSet>
      <dgm:spPr>
        <a:xfrm>
          <a:off x="8476512" y="1560987"/>
          <a:ext cx="2118804" cy="3278073"/>
        </a:xfrm>
        <a:prstGeom prst="rect">
          <a:avLst/>
        </a:prstGeom>
      </dgm:spPr>
      <dgm:t>
        <a:bodyPr/>
        <a:lstStyle/>
        <a:p>
          <a:endParaRPr lang="en-US"/>
        </a:p>
      </dgm:t>
    </dgm:pt>
    <dgm:pt modelId="{B8CA69AD-A3E1-4383-B729-EE352676738D}" type="pres">
      <dgm:prSet presAssocID="{1911B9A2-4A95-4EA0-BC74-6F31E949017D}" presName="base" presStyleLbl="dkBgShp" presStyleIdx="1" presStyleCnt="2" custLinFactY="53000" custLinFactNeighborX="-13976" custLinFactNeighborY="100000"/>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Lst>
  <dgm:cxnLst>
    <dgm:cxn modelId="{2CE102C1-AB30-47D0-9E12-2C219A9EE641}" type="presOf" srcId="{F8ADD088-D142-467B-B2E8-A00DFD524B79}" destId="{1F882443-8F66-4377-A637-041B89B48E9A}" srcOrd="0" destOrd="0" presId="urn:microsoft.com/office/officeart/2005/8/layout/hList3"/>
    <dgm:cxn modelId="{1458DE02-E2A1-4769-9F73-3FA48FADEB28}" type="presOf" srcId="{179985F1-E818-4E92-B83B-42F4CC370CC4}" destId="{32A2712B-0094-4015-A826-2CBAC37C79F9}" srcOrd="0" destOrd="0" presId="urn:microsoft.com/office/officeart/2005/8/layout/hList3"/>
    <dgm:cxn modelId="{CB752700-82A3-4C49-9382-0FE284C34F5F}" srcId="{1911B9A2-4A95-4EA0-BC74-6F31E949017D}" destId="{865D3FCF-D7EB-4DE7-ACB2-1DCF50A35FFC}" srcOrd="0" destOrd="0" parTransId="{84529246-7D07-43C5-AA3F-961F64CD0FEB}" sibTransId="{80761700-8764-4517-9DD5-C2CA2F13BEBF}"/>
    <dgm:cxn modelId="{2AEF7208-ACC9-4C4D-86E2-8090F9436A8A}" type="presOf" srcId="{865D3FCF-D7EB-4DE7-ACB2-1DCF50A35FFC}" destId="{BE11355B-A9C5-4BB3-9EA8-1CB554376020}" srcOrd="0" destOrd="0" presId="urn:microsoft.com/office/officeart/2005/8/layout/hList3"/>
    <dgm:cxn modelId="{1DA82854-14BD-4E32-B2BD-AAC55AD3B97B}" type="presOf" srcId="{2A70322A-9A7B-4E9A-8607-3F54EB9A106C}" destId="{65713C3B-08C5-4228-AE66-84530B4BCE1F}" srcOrd="0" destOrd="0" presId="urn:microsoft.com/office/officeart/2005/8/layout/hList3"/>
    <dgm:cxn modelId="{236A746C-0510-43A5-B5FB-00EF6FB8975E}" srcId="{1911B9A2-4A95-4EA0-BC74-6F31E949017D}" destId="{BBD5B0C4-9B96-4A49-8798-E8601475724F}" srcOrd="1" destOrd="0" parTransId="{BE80CF00-7BFE-4635-A769-A0A736D9AC79}" sibTransId="{E9C0BE56-C85B-48EB-8695-8C77B3C0FF06}"/>
    <dgm:cxn modelId="{4C3AE5D4-76E6-425B-A79A-C019996F0D54}" type="presOf" srcId="{1911B9A2-4A95-4EA0-BC74-6F31E949017D}" destId="{6DFF9CF4-E841-47D3-A27E-BBFA2A0A0A03}" srcOrd="0" destOrd="0" presId="urn:microsoft.com/office/officeart/2005/8/layout/hList3"/>
    <dgm:cxn modelId="{825A85F0-5715-4F87-B7C4-39DE648BAC1A}" srcId="{2A70322A-9A7B-4E9A-8607-3F54EB9A106C}" destId="{1911B9A2-4A95-4EA0-BC74-6F31E949017D}" srcOrd="0" destOrd="0" parTransId="{2FB347D7-B0A9-41D7-9B5F-73EC5A7D542B}" sibTransId="{63AADE99-764A-4193-BACF-FBABBA47BF3D}"/>
    <dgm:cxn modelId="{54A603DF-D18C-445C-9503-EC5E3F3B8574}" type="presOf" srcId="{C8147509-7AC2-4B4E-A709-07E417F56E8D}" destId="{1EDE6D10-44A0-4F7C-BA1E-679FE9FFB164}" srcOrd="0" destOrd="0" presId="urn:microsoft.com/office/officeart/2005/8/layout/hList3"/>
    <dgm:cxn modelId="{41BF4466-5D8F-44EF-9044-CD87ADFE81DF}" srcId="{1911B9A2-4A95-4EA0-BC74-6F31E949017D}" destId="{C8147509-7AC2-4B4E-A709-07E417F56E8D}" srcOrd="3" destOrd="0" parTransId="{1533EFF6-3587-4DCF-9B96-44EE48FC9958}" sibTransId="{EE23F318-1CB6-4860-8A9A-A6A22176A01E}"/>
    <dgm:cxn modelId="{BCF3B6F7-8B05-4E7A-82E9-EB6EF2CDC93E}" type="presOf" srcId="{BBD5B0C4-9B96-4A49-8798-E8601475724F}" destId="{F01397B5-656A-4965-8AB8-E275B401E5F9}" srcOrd="0" destOrd="0" presId="urn:microsoft.com/office/officeart/2005/8/layout/hList3"/>
    <dgm:cxn modelId="{9292D614-9404-4B2A-9060-4FF492C27A67}" srcId="{1911B9A2-4A95-4EA0-BC74-6F31E949017D}" destId="{179985F1-E818-4E92-B83B-42F4CC370CC4}" srcOrd="2" destOrd="0" parTransId="{D4CE670A-4109-40D6-937E-0D79A113E86B}" sibTransId="{95651189-7EED-45E6-B91E-E4455C50D046}"/>
    <dgm:cxn modelId="{867771DB-2C51-4C89-B802-5DD18090D5E5}" srcId="{1911B9A2-4A95-4EA0-BC74-6F31E949017D}" destId="{F8ADD088-D142-467B-B2E8-A00DFD524B79}" srcOrd="4" destOrd="0" parTransId="{855F6DAE-9F5C-4B7D-B414-DF091C3B6C17}" sibTransId="{3783906E-4508-4544-9DEF-5C4CB1CADE0E}"/>
    <dgm:cxn modelId="{F418E0F6-5FBF-4584-8F8E-436E697A1552}" type="presParOf" srcId="{65713C3B-08C5-4228-AE66-84530B4BCE1F}" destId="{6DFF9CF4-E841-47D3-A27E-BBFA2A0A0A03}" srcOrd="0" destOrd="0" presId="urn:microsoft.com/office/officeart/2005/8/layout/hList3"/>
    <dgm:cxn modelId="{516C0787-B38C-461B-A757-00749822A1A6}" type="presParOf" srcId="{65713C3B-08C5-4228-AE66-84530B4BCE1F}" destId="{4E00BCD6-3BD4-43AF-8FD5-E0793F9BE1EF}" srcOrd="1" destOrd="0" presId="urn:microsoft.com/office/officeart/2005/8/layout/hList3"/>
    <dgm:cxn modelId="{5570A4B9-410F-4F61-AFC4-37643A450ABC}" type="presParOf" srcId="{4E00BCD6-3BD4-43AF-8FD5-E0793F9BE1EF}" destId="{BE11355B-A9C5-4BB3-9EA8-1CB554376020}" srcOrd="0" destOrd="0" presId="urn:microsoft.com/office/officeart/2005/8/layout/hList3"/>
    <dgm:cxn modelId="{F25818A8-F55F-4570-A0C2-BDC5B50B715F}" type="presParOf" srcId="{4E00BCD6-3BD4-43AF-8FD5-E0793F9BE1EF}" destId="{F01397B5-656A-4965-8AB8-E275B401E5F9}" srcOrd="1" destOrd="0" presId="urn:microsoft.com/office/officeart/2005/8/layout/hList3"/>
    <dgm:cxn modelId="{6578DD05-7604-4C6A-8BC7-ECFEF636A861}" type="presParOf" srcId="{4E00BCD6-3BD4-43AF-8FD5-E0793F9BE1EF}" destId="{32A2712B-0094-4015-A826-2CBAC37C79F9}" srcOrd="2" destOrd="0" presId="urn:microsoft.com/office/officeart/2005/8/layout/hList3"/>
    <dgm:cxn modelId="{F649877B-D101-4BFF-8989-3651EC673FF5}" type="presParOf" srcId="{4E00BCD6-3BD4-43AF-8FD5-E0793F9BE1EF}" destId="{1EDE6D10-44A0-4F7C-BA1E-679FE9FFB164}" srcOrd="3" destOrd="0" presId="urn:microsoft.com/office/officeart/2005/8/layout/hList3"/>
    <dgm:cxn modelId="{B4EEDBD2-9109-4D14-B860-4BB9E89439A5}" type="presParOf" srcId="{4E00BCD6-3BD4-43AF-8FD5-E0793F9BE1EF}" destId="{1F882443-8F66-4377-A637-041B89B48E9A}" srcOrd="4" destOrd="0" presId="urn:microsoft.com/office/officeart/2005/8/layout/hList3"/>
    <dgm:cxn modelId="{7C8DCD1B-58D3-456A-974A-16EAEA62B631}" type="presParOf" srcId="{65713C3B-08C5-4228-AE66-84530B4BCE1F}" destId="{B8CA69AD-A3E1-4383-B729-EE352676738D}" srcOrd="2" destOrd="0" presId="urn:microsoft.com/office/officeart/2005/8/layout/h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9CF4-E841-47D3-A27E-BBFA2A0A0A03}">
      <dsp:nvSpPr>
        <dsp:cNvPr id="0" name=""/>
        <dsp:cNvSpPr/>
      </dsp:nvSpPr>
      <dsp:spPr>
        <a:xfrm>
          <a:off x="0" y="214354"/>
          <a:ext cx="10596611" cy="1560987"/>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a:t>Libraries</a:t>
          </a:r>
          <a:endParaRPr lang="en-GH" sz="6500" kern="1200" dirty="0"/>
        </a:p>
      </dsp:txBody>
      <dsp:txXfrm>
        <a:off x="0" y="214354"/>
        <a:ext cx="10596611" cy="1560987"/>
      </dsp:txXfrm>
    </dsp:sp>
    <dsp:sp modelId="{BE11355B-A9C5-4BB3-9EA8-1CB554376020}">
      <dsp:nvSpPr>
        <dsp:cNvPr id="0" name=""/>
        <dsp:cNvSpPr/>
      </dsp:nvSpPr>
      <dsp:spPr>
        <a:xfrm>
          <a:off x="129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Pandas</a:t>
          </a:r>
          <a:endParaRPr lang="en-GH" sz="3400" kern="1200" dirty="0"/>
        </a:p>
      </dsp:txBody>
      <dsp:txXfrm>
        <a:off x="1293" y="1560987"/>
        <a:ext cx="2118804" cy="3278073"/>
      </dsp:txXfrm>
    </dsp:sp>
    <dsp:sp modelId="{F01397B5-656A-4965-8AB8-E275B401E5F9}">
      <dsp:nvSpPr>
        <dsp:cNvPr id="0" name=""/>
        <dsp:cNvSpPr/>
      </dsp:nvSpPr>
      <dsp:spPr>
        <a:xfrm>
          <a:off x="2120098"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Numpy</a:t>
          </a:r>
          <a:endParaRPr lang="en-GH" sz="3400" kern="1200" dirty="0"/>
        </a:p>
      </dsp:txBody>
      <dsp:txXfrm>
        <a:off x="2120098" y="1560987"/>
        <a:ext cx="2118804" cy="3278073"/>
      </dsp:txXfrm>
    </dsp:sp>
    <dsp:sp modelId="{32A2712B-0094-4015-A826-2CBAC37C79F9}">
      <dsp:nvSpPr>
        <dsp:cNvPr id="0" name=""/>
        <dsp:cNvSpPr/>
      </dsp:nvSpPr>
      <dsp:spPr>
        <a:xfrm>
          <a:off x="423890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Matplotlib</a:t>
          </a:r>
          <a:endParaRPr lang="en-GH" sz="3400" kern="1200" dirty="0"/>
        </a:p>
      </dsp:txBody>
      <dsp:txXfrm>
        <a:off x="4238903" y="1560987"/>
        <a:ext cx="2118804" cy="3278073"/>
      </dsp:txXfrm>
    </dsp:sp>
    <dsp:sp modelId="{1EDE6D10-44A0-4F7C-BA1E-679FE9FFB164}">
      <dsp:nvSpPr>
        <dsp:cNvPr id="0" name=""/>
        <dsp:cNvSpPr/>
      </dsp:nvSpPr>
      <dsp:spPr>
        <a:xfrm>
          <a:off x="6357707"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Seaborn</a:t>
          </a:r>
        </a:p>
      </dsp:txBody>
      <dsp:txXfrm>
        <a:off x="6357707" y="1560987"/>
        <a:ext cx="2118804" cy="3278073"/>
      </dsp:txXfrm>
    </dsp:sp>
    <dsp:sp modelId="{1F882443-8F66-4377-A637-041B89B48E9A}">
      <dsp:nvSpPr>
        <dsp:cNvPr id="0" name=""/>
        <dsp:cNvSpPr/>
      </dsp:nvSpPr>
      <dsp:spPr>
        <a:xfrm>
          <a:off x="8476512" y="1560987"/>
          <a:ext cx="2118804" cy="3278073"/>
        </a:xfrm>
        <a:prstGeom prst="rect">
          <a:avLst/>
        </a:prstGeom>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sp:txBody>
      <dsp:txXfrm>
        <a:off x="8476512" y="1560987"/>
        <a:ext cx="2118804" cy="3278073"/>
      </dsp:txXfrm>
    </dsp:sp>
    <dsp:sp modelId="{B8CA69AD-A3E1-4383-B729-EE352676738D}">
      <dsp:nvSpPr>
        <dsp:cNvPr id="0" name=""/>
        <dsp:cNvSpPr/>
      </dsp:nvSpPr>
      <dsp:spPr>
        <a:xfrm>
          <a:off x="0" y="4839061"/>
          <a:ext cx="10596611" cy="364230"/>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25/03/2022</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3</a:t>
            </a:fld>
            <a:endParaRPr lang="en-GB"/>
          </a:p>
        </p:txBody>
      </p:sp>
    </p:spTree>
    <p:extLst>
      <p:ext uri="{BB962C8B-B14F-4D97-AF65-F5344CB8AC3E}">
        <p14:creationId xmlns:p14="http://schemas.microsoft.com/office/powerpoint/2010/main" val="233605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4</a:t>
            </a:fld>
            <a:endParaRPr lang="en-GB"/>
          </a:p>
        </p:txBody>
      </p:sp>
    </p:spTree>
    <p:extLst>
      <p:ext uri="{BB962C8B-B14F-4D97-AF65-F5344CB8AC3E}">
        <p14:creationId xmlns:p14="http://schemas.microsoft.com/office/powerpoint/2010/main" val="124509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2"/>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spid="_x0000_s5193" name="think-cell Slide" r:id="rId4" imgW="378" imgH="377" progId="TCLayout.ActiveDocument.1">
                  <p:embed/>
                </p:oleObj>
              </mc:Choice>
              <mc:Fallback>
                <p:oleObj name="think-cell Slide" r:id="rId4" imgW="378" imgH="377" progId="TCLayout.ActiveDocument.1">
                  <p:embed/>
                  <p:pic>
                    <p:nvPicPr>
                      <p:cNvPr id="2097154" name=""/>
                      <p:cNvPicPr>
                        <a:picLocks/>
                      </p:cNvPicPr>
                      <p:nvPr/>
                    </p:nvPicPr>
                    <p:blipFill>
                      <a:blip r:embed="rId5"/>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Shape 25"/>
        <p:cNvGrpSpPr/>
        <p:nvPr/>
      </p:nvGrpSpPr>
      <p:grpSpPr>
        <a:xfrm>
          <a:off x="0" y="0"/>
          <a:ext cx="0" cy="0"/>
          <a:chOff x="0" y="0"/>
          <a:chExt cx="0" cy="0"/>
        </a:xfrm>
      </p:grpSpPr>
      <p:graphicFrame>
        <p:nvGraphicFramePr>
          <p:cNvPr id="4194304" name="Object 1" hidden="1"/>
          <p:cNvGraphicFramePr>
            <a:graphicFrameLocks noChangeAspect="1"/>
          </p:cNvGraphicFramePr>
          <p:nvPr userDrawn="1">
            <p:custDataLst>
              <p:tags r:id="rId4"/>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spid="_x0000_s4169" name="think-cell Slide" r:id="rId5" imgW="378" imgH="377" progId="TCLayout.ActiveDocument.1">
                  <p:embed/>
                </p:oleObj>
              </mc:Choice>
              <mc:Fallback>
                <p:oleObj name="think-cell Slide" r:id="rId5" imgW="378" imgH="377" progId="TCLayout.ActiveDocument.1">
                  <p:embed/>
                  <p:pic>
                    <p:nvPicPr>
                      <p:cNvPr id="2097152" name="Object 1" hidden="1"/>
                      <p:cNvPicPr>
                        <a:picLocks/>
                      </p:cNvPicPr>
                      <p:nvPr/>
                    </p:nvPicPr>
                    <p:blipFill>
                      <a:blip r:embed="rId6"/>
                      <a:stretch>
                        <a:fillRect/>
                      </a:stretch>
                    </p:blipFill>
                    <p:spPr>
                      <a:xfrm>
                        <a:off x="2120" y="2128"/>
                        <a:ext cx="2117" cy="2117"/>
                      </a:xfrm>
                      <a:prstGeom prst="rect">
                        <a:avLst/>
                      </a:prstGeom>
                    </p:spPr>
                  </p:pic>
                </p:oleObj>
              </mc:Fallback>
            </mc:AlternateContent>
          </a:graphicData>
        </a:graphic>
      </p:graphicFrame>
      <p:sp>
        <p:nvSpPr>
          <p:cNvPr id="1048576" name="Google Shape;26;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a:p>
        </p:txBody>
      </p:sp>
      <p:sp>
        <p:nvSpPr>
          <p:cNvPr id="1048577" name="Google Shape;27;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a:p>
        </p:txBody>
      </p:sp>
      <p:sp>
        <p:nvSpPr>
          <p:cNvPr id="1048578"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rawpixel.com/image/107004/thank-you-note-cup-coffee"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1"/><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2"/>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spid="_x0000_s6217" name="think-cell Slide" r:id="rId5" imgW="378" imgH="377" progId="TCLayout.ActiveDocument.1">
                  <p:embed/>
                </p:oleObj>
              </mc:Choice>
              <mc:Fallback>
                <p:oleObj name="think-cell Slide" r:id="rId5" imgW="378" imgH="377" progId="TCLayout.ActiveDocument.1">
                  <p:embed/>
                  <p:pic>
                    <p:nvPicPr>
                      <p:cNvPr id="2097156" name="Object 4" hidden="1"/>
                      <p:cNvPicPr>
                        <a:picLocks/>
                      </p:cNvPicPr>
                      <p:nvPr/>
                    </p:nvPicPr>
                    <p:blipFill>
                      <a:blip r:embed="rId6"/>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1 PROJECT PRESENTATION </a:t>
            </a:r>
          </a:p>
        </p:txBody>
      </p:sp>
      <p:pic>
        <p:nvPicPr>
          <p:cNvPr id="2097158" name="Picture 10"/>
          <p:cNvPicPr>
            <a:picLocks/>
          </p:cNvPicPr>
          <p:nvPr/>
        </p:nvPicPr>
        <p:blipFill>
          <a:blip r:embed="rId7"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8"/>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9"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10"/>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Ebenezar </a:t>
            </a:r>
            <a:r>
              <a:rPr lang="en-US" sz="2000" b="1" i="0" dirty="0">
                <a:solidFill>
                  <a:srgbClr val="FFFFFF"/>
                </a:solidFill>
                <a:effectLst/>
                <a:latin typeface="Times New Roman" panose="02020603050405020304" pitchFamily="18" charset="0"/>
                <a:cs typeface="Times New Roman" panose="02020603050405020304" pitchFamily="18" charset="0"/>
              </a:rPr>
              <a:t>Yanful Acquah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Morris Mensah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Issah Halimatu Saadia</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Samuel Kwame Dassi</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Akosua </a:t>
            </a:r>
            <a:r>
              <a:rPr lang="en-US" sz="2000" b="1" i="0" dirty="0" err="1">
                <a:solidFill>
                  <a:srgbClr val="FFFFFF"/>
                </a:solidFill>
                <a:effectLst/>
                <a:latin typeface="Times New Roman" panose="02020603050405020304" pitchFamily="18" charset="0"/>
                <a:cs typeface="Times New Roman" panose="02020603050405020304" pitchFamily="18" charset="0"/>
              </a:rPr>
              <a:t>Yeboaa</a:t>
            </a:r>
            <a:r>
              <a:rPr lang="en-US" sz="2000" b="1" i="0" dirty="0">
                <a:solidFill>
                  <a:srgbClr val="FFFFFF"/>
                </a:solidFill>
                <a:effectLst/>
                <a:latin typeface="Times New Roman" panose="02020603050405020304" pitchFamily="18" charset="0"/>
                <a:cs typeface="Times New Roman" panose="02020603050405020304" pitchFamily="18" charset="0"/>
              </a:rPr>
              <a:t> </a:t>
            </a:r>
            <a:r>
              <a:rPr lang="en-US" sz="2000" b="1" i="0" dirty="0" err="1">
                <a:solidFill>
                  <a:srgbClr val="FFFFFF"/>
                </a:solidFill>
                <a:effectLst/>
                <a:latin typeface="Times New Roman" panose="02020603050405020304" pitchFamily="18" charset="0"/>
                <a:cs typeface="Times New Roman" panose="02020603050405020304" pitchFamily="18" charset="0"/>
              </a:rPr>
              <a:t>Asare</a:t>
            </a:r>
            <a:endParaRPr lang="en-US" sz="2000" b="1" dirty="0">
              <a:solidFill>
                <a:schemeClr val="bg1"/>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Hypothesis </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Questions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Tools and libraries we will use to solve the questions</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514003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 Godwin Kingsley Wood</a:t>
            </a: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DATASET: flavours_of_cacao.csv</a:t>
            </a:r>
          </a:p>
          <a:p>
            <a:pPr algn="ct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SCATTER DIAGRAM OF PERCENTAGE OF COACOA VS RATING</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r>
              <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also saw that there is a negative relationship between the percentage of cocoa in  a chocolate and the rating assigned to that chocolate bar. This means that other factors influenced the rating</a:t>
            </a:r>
            <a:r>
              <a:rPr lang="en-US" sz="2400" dirty="0" smtClean="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t>
            </a:r>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162CA03-F3B4-4069-A552-6B244639C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944734"/>
            <a:ext cx="9435390" cy="3613198"/>
          </a:xfrm>
          <a:prstGeom prst="rect">
            <a:avLst/>
          </a:prstGeom>
          <a:solidFill>
            <a:schemeClr val="bg1"/>
          </a:solidFill>
        </p:spPr>
      </p:pic>
    </p:spTree>
    <p:extLst>
      <p:ext uri="{BB962C8B-B14F-4D97-AF65-F5344CB8AC3E}">
        <p14:creationId xmlns:p14="http://schemas.microsoft.com/office/powerpoint/2010/main" val="19430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HEATMAP OF RATING VS REVIEW VS COCOA PERCENT</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gradFill>
            <a:gsLst>
              <a:gs pos="0">
                <a:schemeClr val="bg1">
                  <a:lumMod val="9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8900000" scaled="1"/>
          </a:gra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0AB5AAD-516F-454C-92DE-81DD521C9E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363" y="970114"/>
            <a:ext cx="5766516" cy="5137367"/>
          </a:xfrm>
          <a:prstGeom prst="rect">
            <a:avLst/>
          </a:prstGeom>
          <a:solidFill>
            <a:schemeClr val="bg1"/>
          </a:solidFill>
        </p:spPr>
      </p:pic>
      <p:sp>
        <p:nvSpPr>
          <p:cNvPr id="5" name="Rectangle: Top Corners Snipped 4">
            <a:extLst>
              <a:ext uri="{FF2B5EF4-FFF2-40B4-BE49-F238E27FC236}">
                <a16:creationId xmlns:a16="http://schemas.microsoft.com/office/drawing/2014/main" id="{AB0E3FEC-7240-4398-8827-4155A485E728}"/>
              </a:ext>
            </a:extLst>
          </p:cNvPr>
          <p:cNvSpPr/>
          <p:nvPr/>
        </p:nvSpPr>
        <p:spPr>
          <a:xfrm>
            <a:off x="734291" y="2266433"/>
            <a:ext cx="4987636" cy="180680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050" indent="0"/>
            <a:r>
              <a:rPr lang="en-US" sz="2400" b="1" dirty="0">
                <a:solidFill>
                  <a:srgbClr val="25F109"/>
                </a:solidFill>
                <a:latin typeface="Times New Roman" panose="02020603050405020304" pitchFamily="18" charset="0"/>
                <a:cs typeface="Times New Roman" panose="02020603050405020304" pitchFamily="18" charset="0"/>
              </a:rPr>
              <a:t>Review year and cocoa percent do not have much influence on the expert rating. </a:t>
            </a:r>
          </a:p>
        </p:txBody>
      </p:sp>
    </p:spTree>
    <p:extLst>
      <p:ext uri="{BB962C8B-B14F-4D97-AF65-F5344CB8AC3E}">
        <p14:creationId xmlns:p14="http://schemas.microsoft.com/office/powerpoint/2010/main" val="120497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3" y="21143"/>
            <a:ext cx="9988765" cy="464964"/>
          </a:xfrm>
        </p:spPr>
        <p:txBody>
          <a:bodyPr/>
          <a:lstStyle/>
          <a:p>
            <a:r>
              <a:rPr lang="en-US" u="sng" dirty="0">
                <a:latin typeface="Times New Roman" panose="02020603050405020304" pitchFamily="18" charset="0"/>
                <a:cs typeface="Times New Roman" panose="02020603050405020304" pitchFamily="18" charset="0"/>
              </a:rPr>
              <a:t>CACAO BEANS FLOW FROM ORIGIN TO COMPANY LOCATION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6EB81B3-227D-4C9E-BC82-A2E169DEEE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3" y="560857"/>
            <a:ext cx="7996827" cy="6103779"/>
          </a:xfrm>
          <a:prstGeom prst="rect">
            <a:avLst/>
          </a:prstGeom>
          <a:solidFill>
            <a:schemeClr val="bg1"/>
          </a:solidFill>
        </p:spPr>
      </p:pic>
      <p:sp>
        <p:nvSpPr>
          <p:cNvPr id="4" name="Rectangle: Rounded Corners 3">
            <a:extLst>
              <a:ext uri="{FF2B5EF4-FFF2-40B4-BE49-F238E27FC236}">
                <a16:creationId xmlns:a16="http://schemas.microsoft.com/office/drawing/2014/main" id="{AC3F1601-AA38-42FB-9C4E-74A0647577CB}"/>
              </a:ext>
            </a:extLst>
          </p:cNvPr>
          <p:cNvSpPr/>
          <p:nvPr/>
        </p:nvSpPr>
        <p:spPr>
          <a:xfrm>
            <a:off x="8086192" y="1642379"/>
            <a:ext cx="4031672" cy="315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of the cocoa are exported to USA </a:t>
            </a:r>
            <a:endParaRPr lang="en-GH" sz="2400" dirty="0"/>
          </a:p>
        </p:txBody>
      </p:sp>
    </p:spTree>
    <p:extLst>
      <p:ext uri="{BB962C8B-B14F-4D97-AF65-F5344CB8AC3E}">
        <p14:creationId xmlns:p14="http://schemas.microsoft.com/office/powerpoint/2010/main" val="107268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PERCENTAGE CHANGE OF COCOA OVER TIME</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pattFill prst="pct5">
            <a:fgClr>
              <a:srgbClr val="205B7C"/>
            </a:fgClr>
            <a:bgClr>
              <a:schemeClr val="bg1"/>
            </a:bgClr>
          </a:patt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The movement of the line graph indicates that cocoa processing companies </a:t>
            </a:r>
            <a:r>
              <a:rPr lang="en-US" sz="2400" dirty="0" smtClean="0">
                <a:solidFill>
                  <a:schemeClr val="accent4">
                    <a:lumMod val="50000"/>
                  </a:schemeClr>
                </a:solidFill>
                <a:latin typeface="Times New Roman" panose="02020603050405020304" pitchFamily="18" charset="0"/>
                <a:cs typeface="Times New Roman" panose="02020603050405020304" pitchFamily="18" charset="0"/>
              </a:rPr>
              <a:t>vary </a:t>
            </a:r>
            <a:r>
              <a:rPr lang="en-US" sz="2400" dirty="0">
                <a:solidFill>
                  <a:schemeClr val="accent4">
                    <a:lumMod val="50000"/>
                  </a:schemeClr>
                </a:solidFill>
                <a:latin typeface="Times New Roman" panose="02020603050405020304" pitchFamily="18" charset="0"/>
                <a:cs typeface="Times New Roman" panose="02020603050405020304" pitchFamily="18" charset="0"/>
              </a:rPr>
              <a:t>the amount of the cacao in chocolates.</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F5CAC-2A38-47CC-A989-D9DF371EA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606" y="886691"/>
            <a:ext cx="9481184" cy="3882257"/>
          </a:xfrm>
          <a:prstGeom prst="rect">
            <a:avLst/>
          </a:prstGeom>
          <a:solidFill>
            <a:srgbClr val="FFFF00"/>
          </a:solidFill>
        </p:spPr>
      </p:pic>
    </p:spTree>
    <p:extLst>
      <p:ext uri="{BB962C8B-B14F-4D97-AF65-F5344CB8AC3E}">
        <p14:creationId xmlns:p14="http://schemas.microsoft.com/office/powerpoint/2010/main" val="357429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CDAA-F970-4D7C-B2FF-D61F0F2410C2}"/>
              </a:ext>
            </a:extLst>
          </p:cNvPr>
          <p:cNvSpPr>
            <a:spLocks noGrp="1"/>
          </p:cNvSpPr>
          <p:nvPr>
            <p:ph type="ctrTitle"/>
          </p:nvPr>
        </p:nvSpPr>
        <p:spPr>
          <a:xfrm>
            <a:off x="262400" y="211263"/>
            <a:ext cx="8462151" cy="712792"/>
          </a:xfrm>
        </p:spPr>
        <p:txBody>
          <a:bodyPr/>
          <a:lstStyle/>
          <a:p>
            <a:r>
              <a:rPr lang="en-US" dirty="0"/>
              <a:t>TOP 10 COMPANIES AND </a:t>
            </a:r>
            <a:r>
              <a:rPr lang="en-US" dirty="0" smtClean="0"/>
              <a:t>THEIR COUNTRIES</a:t>
            </a:r>
            <a:br>
              <a:rPr lang="en-US" dirty="0" smtClean="0"/>
            </a:br>
            <a:endParaRPr lang="en-US" dirty="0"/>
          </a:p>
        </p:txBody>
      </p:sp>
      <p:sp>
        <p:nvSpPr>
          <p:cNvPr id="3" name="Subtitle 2">
            <a:extLst>
              <a:ext uri="{FF2B5EF4-FFF2-40B4-BE49-F238E27FC236}">
                <a16:creationId xmlns:a16="http://schemas.microsoft.com/office/drawing/2014/main" id="{9C82DBE4-E039-4B1D-9149-0838DD305B88}"/>
              </a:ext>
            </a:extLst>
          </p:cNvPr>
          <p:cNvSpPr>
            <a:spLocks noGrp="1"/>
          </p:cNvSpPr>
          <p:nvPr>
            <p:ph type="subTitle" idx="1"/>
          </p:nvPr>
        </p:nvSpPr>
        <p:spPr>
          <a:xfrm>
            <a:off x="262400" y="924057"/>
            <a:ext cx="11929600" cy="5751944"/>
          </a:xfrm>
        </p:spPr>
        <p:txBody>
          <a:bodyPr/>
          <a:lstStyle/>
          <a:p>
            <a:endParaRPr lang="en-US" dirty="0"/>
          </a:p>
          <a:p>
            <a:endParaRPr lang="en-US" dirty="0"/>
          </a:p>
          <a:p>
            <a:pPr algn="just"/>
            <a:endParaRPr lang="en-US" dirty="0"/>
          </a:p>
        </p:txBody>
      </p:sp>
      <p:graphicFrame>
        <p:nvGraphicFramePr>
          <p:cNvPr id="5" name="Table 5">
            <a:extLst>
              <a:ext uri="{FF2B5EF4-FFF2-40B4-BE49-F238E27FC236}">
                <a16:creationId xmlns:a16="http://schemas.microsoft.com/office/drawing/2014/main" id="{15CEF4F9-2DFB-4F62-B953-024CC83F31ED}"/>
              </a:ext>
            </a:extLst>
          </p:cNvPr>
          <p:cNvGraphicFramePr>
            <a:graphicFrameLocks noGrp="1"/>
          </p:cNvGraphicFramePr>
          <p:nvPr>
            <p:extLst>
              <p:ext uri="{D42A27DB-BD31-4B8C-83A1-F6EECF244321}">
                <p14:modId xmlns:p14="http://schemas.microsoft.com/office/powerpoint/2010/main" val="2686057801"/>
              </p:ext>
            </p:extLst>
          </p:nvPr>
        </p:nvGraphicFramePr>
        <p:xfrm>
          <a:off x="193906" y="686995"/>
          <a:ext cx="11131231" cy="5989006"/>
        </p:xfrm>
        <a:graphic>
          <a:graphicData uri="http://schemas.openxmlformats.org/drawingml/2006/table">
            <a:tbl>
              <a:tblPr firstRow="1" bandRow="1">
                <a:tableStyleId>{5C22544A-7EE6-4342-B048-85BDC9FD1C3A}</a:tableStyleId>
              </a:tblPr>
              <a:tblGrid>
                <a:gridCol w="4615180">
                  <a:extLst>
                    <a:ext uri="{9D8B030D-6E8A-4147-A177-3AD203B41FA5}">
                      <a16:colId xmlns:a16="http://schemas.microsoft.com/office/drawing/2014/main" val="1850336098"/>
                    </a:ext>
                  </a:extLst>
                </a:gridCol>
                <a:gridCol w="2805642">
                  <a:extLst>
                    <a:ext uri="{9D8B030D-6E8A-4147-A177-3AD203B41FA5}">
                      <a16:colId xmlns:a16="http://schemas.microsoft.com/office/drawing/2014/main" val="4223915094"/>
                    </a:ext>
                  </a:extLst>
                </a:gridCol>
                <a:gridCol w="3710409">
                  <a:extLst>
                    <a:ext uri="{9D8B030D-6E8A-4147-A177-3AD203B41FA5}">
                      <a16:colId xmlns:a16="http://schemas.microsoft.com/office/drawing/2014/main" val="3193155075"/>
                    </a:ext>
                  </a:extLst>
                </a:gridCol>
              </a:tblGrid>
              <a:tr h="894926">
                <a:tc>
                  <a:txBody>
                    <a:bodyPr/>
                    <a:lstStyle/>
                    <a:p>
                      <a:r>
                        <a:rPr lang="en-US" dirty="0"/>
                        <a:t>Company Name </a:t>
                      </a:r>
                    </a:p>
                  </a:txBody>
                  <a:tcPr/>
                </a:tc>
                <a:tc>
                  <a:txBody>
                    <a:bodyPr/>
                    <a:lstStyle/>
                    <a:p>
                      <a:r>
                        <a:rPr lang="en-US" dirty="0"/>
                        <a:t>Company Location</a:t>
                      </a:r>
                    </a:p>
                  </a:txBody>
                  <a:tcPr/>
                </a:tc>
                <a:tc>
                  <a:txBody>
                    <a:bodyPr/>
                    <a:lstStyle/>
                    <a:p>
                      <a:r>
                        <a:rPr lang="en-US" dirty="0"/>
                        <a:t>Number Of chocolate Bars Rated</a:t>
                      </a:r>
                    </a:p>
                  </a:txBody>
                  <a:tcPr/>
                </a:tc>
                <a:extLst>
                  <a:ext uri="{0D108BD9-81ED-4DB2-BD59-A6C34878D82A}">
                    <a16:rowId xmlns:a16="http://schemas.microsoft.com/office/drawing/2014/main" val="1540752339"/>
                  </a:ext>
                </a:extLst>
              </a:tr>
              <a:tr h="509408">
                <a:tc>
                  <a:txBody>
                    <a:bodyPr/>
                    <a:lstStyle/>
                    <a:p>
                      <a:r>
                        <a:rPr lang="en-US" dirty="0"/>
                        <a:t>Soma</a:t>
                      </a:r>
                    </a:p>
                  </a:txBody>
                  <a:tcPr/>
                </a:tc>
                <a:tc>
                  <a:txBody>
                    <a:bodyPr/>
                    <a:lstStyle/>
                    <a:p>
                      <a:r>
                        <a:rPr lang="en-US" dirty="0"/>
                        <a:t>Canada </a:t>
                      </a:r>
                    </a:p>
                  </a:txBody>
                  <a:tcPr/>
                </a:tc>
                <a:tc>
                  <a:txBody>
                    <a:bodyPr/>
                    <a:lstStyle/>
                    <a:p>
                      <a:r>
                        <a:rPr lang="en-US" dirty="0"/>
                        <a:t>47</a:t>
                      </a:r>
                    </a:p>
                  </a:txBody>
                  <a:tcPr/>
                </a:tc>
                <a:extLst>
                  <a:ext uri="{0D108BD9-81ED-4DB2-BD59-A6C34878D82A}">
                    <a16:rowId xmlns:a16="http://schemas.microsoft.com/office/drawing/2014/main" val="376064199"/>
                  </a:ext>
                </a:extLst>
              </a:tr>
              <a:tr h="509408">
                <a:tc>
                  <a:txBody>
                    <a:bodyPr/>
                    <a:lstStyle/>
                    <a:p>
                      <a:r>
                        <a:rPr lang="en-US" dirty="0" err="1"/>
                        <a:t>Bonnat</a:t>
                      </a:r>
                      <a:endParaRPr lang="en-US" dirty="0"/>
                    </a:p>
                  </a:txBody>
                  <a:tcPr/>
                </a:tc>
                <a:tc>
                  <a:txBody>
                    <a:bodyPr/>
                    <a:lstStyle/>
                    <a:p>
                      <a:r>
                        <a:rPr lang="en-US" dirty="0"/>
                        <a:t>France </a:t>
                      </a:r>
                    </a:p>
                  </a:txBody>
                  <a:tcPr/>
                </a:tc>
                <a:tc>
                  <a:txBody>
                    <a:bodyPr/>
                    <a:lstStyle/>
                    <a:p>
                      <a:r>
                        <a:rPr lang="en-US" dirty="0"/>
                        <a:t>27</a:t>
                      </a:r>
                    </a:p>
                  </a:txBody>
                  <a:tcPr/>
                </a:tc>
                <a:extLst>
                  <a:ext uri="{0D108BD9-81ED-4DB2-BD59-A6C34878D82A}">
                    <a16:rowId xmlns:a16="http://schemas.microsoft.com/office/drawing/2014/main" val="1046867575"/>
                  </a:ext>
                </a:extLst>
              </a:tr>
              <a:tr h="509408">
                <a:tc>
                  <a:txBody>
                    <a:bodyPr/>
                    <a:lstStyle/>
                    <a:p>
                      <a:r>
                        <a:rPr lang="en-US" dirty="0"/>
                        <a:t>Fresco</a:t>
                      </a:r>
                    </a:p>
                  </a:txBody>
                  <a:tcPr/>
                </a:tc>
                <a:tc>
                  <a:txBody>
                    <a:bodyPr/>
                    <a:lstStyle/>
                    <a:p>
                      <a:r>
                        <a:rPr lang="en-US" dirty="0"/>
                        <a:t>U.S.A.</a:t>
                      </a:r>
                    </a:p>
                  </a:txBody>
                  <a:tcPr/>
                </a:tc>
                <a:tc>
                  <a:txBody>
                    <a:bodyPr/>
                    <a:lstStyle/>
                    <a:p>
                      <a:r>
                        <a:rPr lang="en-US" dirty="0"/>
                        <a:t>26</a:t>
                      </a:r>
                    </a:p>
                  </a:txBody>
                  <a:tcPr/>
                </a:tc>
                <a:extLst>
                  <a:ext uri="{0D108BD9-81ED-4DB2-BD59-A6C34878D82A}">
                    <a16:rowId xmlns:a16="http://schemas.microsoft.com/office/drawing/2014/main" val="2995539232"/>
                  </a:ext>
                </a:extLst>
              </a:tr>
              <a:tr h="509408">
                <a:tc>
                  <a:txBody>
                    <a:bodyPr/>
                    <a:lstStyle/>
                    <a:p>
                      <a:r>
                        <a:rPr lang="en-US" dirty="0" err="1"/>
                        <a:t>Pralus</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25</a:t>
                      </a:r>
                    </a:p>
                  </a:txBody>
                  <a:tcPr/>
                </a:tc>
                <a:extLst>
                  <a:ext uri="{0D108BD9-81ED-4DB2-BD59-A6C34878D82A}">
                    <a16:rowId xmlns:a16="http://schemas.microsoft.com/office/drawing/2014/main" val="1894251844"/>
                  </a:ext>
                </a:extLst>
              </a:tr>
              <a:tr h="509408">
                <a:tc>
                  <a:txBody>
                    <a:bodyPr/>
                    <a:lstStyle/>
                    <a:p>
                      <a:r>
                        <a:rPr lang="en-US" dirty="0"/>
                        <a:t>A. Morin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23</a:t>
                      </a:r>
                    </a:p>
                  </a:txBody>
                  <a:tcPr/>
                </a:tc>
                <a:extLst>
                  <a:ext uri="{0D108BD9-81ED-4DB2-BD59-A6C34878D82A}">
                    <a16:rowId xmlns:a16="http://schemas.microsoft.com/office/drawing/2014/main" val="3555546825"/>
                  </a:ext>
                </a:extLst>
              </a:tr>
              <a:tr h="509408">
                <a:tc>
                  <a:txBody>
                    <a:bodyPr/>
                    <a:lstStyle/>
                    <a:p>
                      <a:r>
                        <a:rPr lang="en-US" dirty="0" err="1"/>
                        <a:t>Domori</a:t>
                      </a:r>
                      <a:endParaRPr lang="en-US" dirty="0"/>
                    </a:p>
                  </a:txBody>
                  <a:tcPr/>
                </a:tc>
                <a:tc>
                  <a:txBody>
                    <a:bodyPr/>
                    <a:lstStyle/>
                    <a:p>
                      <a:r>
                        <a:rPr lang="en-US" dirty="0"/>
                        <a:t>Italy</a:t>
                      </a:r>
                    </a:p>
                  </a:txBody>
                  <a:tcPr/>
                </a:tc>
                <a:tc>
                  <a:txBody>
                    <a:bodyPr/>
                    <a:lstStyle/>
                    <a:p>
                      <a:r>
                        <a:rPr lang="en-US" dirty="0"/>
                        <a:t>22</a:t>
                      </a:r>
                    </a:p>
                  </a:txBody>
                  <a:tcPr/>
                </a:tc>
                <a:extLst>
                  <a:ext uri="{0D108BD9-81ED-4DB2-BD59-A6C34878D82A}">
                    <a16:rowId xmlns:a16="http://schemas.microsoft.com/office/drawing/2014/main" val="1493102440"/>
                  </a:ext>
                </a:extLst>
              </a:tr>
              <a:tr h="509408">
                <a:tc>
                  <a:txBody>
                    <a:bodyPr/>
                    <a:lstStyle/>
                    <a:p>
                      <a:r>
                        <a:rPr lang="en-US" dirty="0" err="1"/>
                        <a:t>Guittard</a:t>
                      </a:r>
                      <a:r>
                        <a:rPr lang="en-US" dirty="0"/>
                        <a:t>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1352117976"/>
                  </a:ext>
                </a:extLst>
              </a:tr>
              <a:tr h="509408">
                <a:tc>
                  <a:txBody>
                    <a:bodyPr/>
                    <a:lstStyle/>
                    <a:p>
                      <a:r>
                        <a:rPr lang="en-US" dirty="0"/>
                        <a:t>Arete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670860335"/>
                  </a:ext>
                </a:extLst>
              </a:tr>
              <a:tr h="509408">
                <a:tc>
                  <a:txBody>
                    <a:bodyPr/>
                    <a:lstStyle/>
                    <a:p>
                      <a:r>
                        <a:rPr lang="en-US" dirty="0"/>
                        <a:t>Valrhona </a:t>
                      </a:r>
                    </a:p>
                  </a:txBody>
                  <a:tcPr/>
                </a:tc>
                <a:tc>
                  <a:txBody>
                    <a:bodyPr/>
                    <a:lstStyle/>
                    <a:p>
                      <a:r>
                        <a:rPr lang="en-US" dirty="0"/>
                        <a:t>France </a:t>
                      </a:r>
                    </a:p>
                  </a:txBody>
                  <a:tcPr/>
                </a:tc>
                <a:tc>
                  <a:txBody>
                    <a:bodyPr/>
                    <a:lstStyle/>
                    <a:p>
                      <a:r>
                        <a:rPr lang="en-US" dirty="0"/>
                        <a:t>21</a:t>
                      </a:r>
                    </a:p>
                  </a:txBody>
                  <a:tcPr/>
                </a:tc>
                <a:extLst>
                  <a:ext uri="{0D108BD9-81ED-4DB2-BD59-A6C34878D82A}">
                    <a16:rowId xmlns:a16="http://schemas.microsoft.com/office/drawing/2014/main" val="4000567838"/>
                  </a:ext>
                </a:extLst>
              </a:tr>
              <a:tr h="509408">
                <a:tc>
                  <a:txBody>
                    <a:bodyPr/>
                    <a:lstStyle/>
                    <a:p>
                      <a:r>
                        <a:rPr lang="en-US" dirty="0"/>
                        <a:t>Hotel </a:t>
                      </a:r>
                      <a:r>
                        <a:rPr lang="en-US" dirty="0" err="1"/>
                        <a:t>Chocolat</a:t>
                      </a:r>
                      <a:r>
                        <a:rPr lang="en-US" dirty="0"/>
                        <a:t> (</a:t>
                      </a:r>
                      <a:r>
                        <a:rPr lang="en-US" dirty="0" err="1"/>
                        <a:t>Coppeneur</a:t>
                      </a:r>
                      <a:r>
                        <a:rPr lang="en-US" dirty="0"/>
                        <a:t>)</a:t>
                      </a:r>
                    </a:p>
                  </a:txBody>
                  <a:tcPr/>
                </a:tc>
                <a:tc>
                  <a:txBody>
                    <a:bodyPr/>
                    <a:lstStyle/>
                    <a:p>
                      <a:r>
                        <a:rPr lang="en-US" dirty="0"/>
                        <a:t>U.K. </a:t>
                      </a:r>
                    </a:p>
                  </a:txBody>
                  <a:tcPr/>
                </a:tc>
                <a:tc>
                  <a:txBody>
                    <a:bodyPr/>
                    <a:lstStyle/>
                    <a:p>
                      <a:r>
                        <a:rPr lang="en-US" dirty="0"/>
                        <a:t>19</a:t>
                      </a:r>
                    </a:p>
                  </a:txBody>
                  <a:tcPr/>
                </a:tc>
                <a:extLst>
                  <a:ext uri="{0D108BD9-81ED-4DB2-BD59-A6C34878D82A}">
                    <a16:rowId xmlns:a16="http://schemas.microsoft.com/office/drawing/2014/main" val="4187036118"/>
                  </a:ext>
                </a:extLst>
              </a:tr>
            </a:tbl>
          </a:graphicData>
        </a:graphic>
      </p:graphicFrame>
    </p:spTree>
    <p:extLst>
      <p:ext uri="{BB962C8B-B14F-4D97-AF65-F5344CB8AC3E}">
        <p14:creationId xmlns:p14="http://schemas.microsoft.com/office/powerpoint/2010/main" val="204542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Conclusion</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318482" y="907611"/>
            <a:ext cx="11207991" cy="4880793"/>
          </a:xfrm>
        </p:spPr>
        <p:txBody>
          <a:bodyPr/>
          <a:lstStyle/>
          <a:p>
            <a:pPr marL="488950" indent="-342900">
              <a:buClr>
                <a:srgbClr val="FFFFFF"/>
              </a:buClr>
              <a:buSzPct val="54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Majority of the chocolates were rated between 2.8 and 4.0, where 3.6 emerged  as the most rating</a:t>
            </a:r>
            <a:endParaRPr lang="en-GB" sz="2400" dirty="0" smtClean="0">
              <a:solidFill>
                <a:srgbClr val="FFFFFF"/>
              </a:solidFill>
              <a:latin typeface="Times New Roman" panose="02020603050405020304" pitchFamily="18" charset="0"/>
              <a:cs typeface="Times New Roman" panose="02020603050405020304" pitchFamily="18" charset="0"/>
            </a:endParaRPr>
          </a:p>
          <a:p>
            <a:pPr marL="488950" indent="-342900">
              <a:buClr>
                <a:srgbClr val="FFFFFF"/>
              </a:buClr>
              <a:buSzPct val="54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Companies in USA produced chocolates close to 800 bars for review making them the highest chocolate producing country compared to Germany that produced less than 100 bars for review, making them the least out of the top ten chosen</a:t>
            </a:r>
          </a:p>
          <a:p>
            <a:pPr marL="488950" indent="-342900">
              <a:buClr>
                <a:srgbClr val="FFFFFF"/>
              </a:buClr>
              <a:buSzPct val="54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Out of the top 10 cocoa producing countries in the world, Venezuela contributed the most representing 18.53% with Belize contributing 4.24% being the least</a:t>
            </a:r>
          </a:p>
          <a:p>
            <a:pPr marL="488950" indent="-342900">
              <a:buClr>
                <a:srgbClr val="FFFFFF"/>
              </a:buClr>
              <a:buSzPct val="54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The percentage of cocoa present in the chocolate bar did not affect the rating the experts gave</a:t>
            </a:r>
          </a:p>
          <a:p>
            <a:pPr marL="488950" indent="-342900">
              <a:buClr>
                <a:srgbClr val="FFFFFF"/>
              </a:buClr>
              <a:buSzPct val="54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From the analysis drawn in terms of cocoa beans flow from its origin to the company’s location for chocolate production, most countries export majority of their cocoa beans to chocolate producing companies in USA </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703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946" y="0"/>
            <a:ext cx="8126791" cy="1023457"/>
          </a:xfrm>
        </p:spPr>
        <p:txBody>
          <a:bodyPr/>
          <a:lstStyle/>
          <a:p>
            <a:r>
              <a:rPr lang="en-GB" sz="4400" u="sng" dirty="0" smtClean="0">
                <a:latin typeface="Times New Roman" panose="02020603050405020304" pitchFamily="18" charset="0"/>
                <a:cs typeface="Times New Roman" panose="02020603050405020304" pitchFamily="18" charset="0"/>
              </a:rPr>
              <a:t>Conclusion</a:t>
            </a:r>
            <a:endParaRPr lang="en-US" sz="4400"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8448" y="1023457"/>
            <a:ext cx="11081857" cy="5603846"/>
          </a:xfrm>
        </p:spPr>
        <p:txBody>
          <a:bodyPr/>
          <a:lstStyle/>
          <a:p>
            <a:pPr marL="488950" indent="-342900">
              <a:buClr>
                <a:srgbClr val="FFFFFF"/>
              </a:buClr>
              <a:buSzPct val="70000"/>
              <a:buFont typeface="Wingdings" panose="05000000000000000000" pitchFamily="2" charset="2"/>
              <a:buChar char="v"/>
            </a:pPr>
            <a:r>
              <a:rPr lang="en-GB" sz="2400" dirty="0" smtClean="0">
                <a:solidFill>
                  <a:srgbClr val="FFFFFF"/>
                </a:solidFill>
                <a:latin typeface="Times New Roman" panose="02020603050405020304" pitchFamily="18" charset="0"/>
                <a:cs typeface="Times New Roman" panose="02020603050405020304" pitchFamily="18" charset="0"/>
              </a:rPr>
              <a:t>With the top 10 chocolate producing companies, Soma from Canada had the highest number of chocolate bars rated with Hotel Chocolat</a:t>
            </a:r>
            <a:r>
              <a:rPr lang="en-GB" sz="2400" dirty="0">
                <a:solidFill>
                  <a:srgbClr val="FFFFFF"/>
                </a:solidFill>
                <a:latin typeface="Times New Roman" panose="02020603050405020304" pitchFamily="18" charset="0"/>
                <a:cs typeface="Times New Roman" panose="02020603050405020304" pitchFamily="18" charset="0"/>
              </a:rPr>
              <a:t> </a:t>
            </a:r>
            <a:r>
              <a:rPr lang="en-GB" sz="2400" dirty="0" smtClean="0">
                <a:solidFill>
                  <a:srgbClr val="FFFFFF"/>
                </a:solidFill>
                <a:latin typeface="Times New Roman" panose="02020603050405020304" pitchFamily="18" charset="0"/>
                <a:cs typeface="Times New Roman" panose="02020603050405020304" pitchFamily="18" charset="0"/>
              </a:rPr>
              <a:t>(Coppeneur) from UK had the least</a:t>
            </a:r>
          </a:p>
          <a:p>
            <a:pPr marL="488950" indent="-342900">
              <a:buClr>
                <a:srgbClr val="FFFFFF"/>
              </a:buClr>
              <a:buSzPct val="70000"/>
              <a:buFont typeface="Wingdings" panose="05000000000000000000" pitchFamily="2" charset="2"/>
              <a:buChar char="v"/>
            </a:pPr>
            <a:r>
              <a:rPr lang="en-GB" sz="2400" dirty="0">
                <a:solidFill>
                  <a:srgbClr val="FFFFFF"/>
                </a:solidFill>
                <a:latin typeface="Times New Roman" panose="02020603050405020304" pitchFamily="18" charset="0"/>
                <a:cs typeface="Times New Roman" panose="02020603050405020304" pitchFamily="18" charset="0"/>
              </a:rPr>
              <a:t>From the analysis and visualization done, we observed that their is no much relationship between the percentage of cocoa in a chocolate bar and the rating given. Therefore we fail to reject the null hypothesis.</a:t>
            </a:r>
            <a:r>
              <a:rPr lang="en-GB" sz="2400" dirty="0">
                <a:solidFill>
                  <a:srgbClr val="FFFFFF"/>
                </a:solidFill>
                <a:latin typeface="Times New Roman" panose="02020603050405020304" pitchFamily="18" charset="0"/>
                <a:cs typeface="Times New Roman" panose="02020603050405020304" pitchFamily="18" charset="0"/>
              </a:rPr>
              <a:t/>
            </a:r>
            <a:br>
              <a:rPr lang="en-GB" sz="2400" dirty="0">
                <a:solidFill>
                  <a:srgbClr val="FFFFFF"/>
                </a:solidFill>
                <a:latin typeface="Times New Roman" panose="02020603050405020304" pitchFamily="18" charset="0"/>
                <a:cs typeface="Times New Roman" panose="02020603050405020304" pitchFamily="18" charset="0"/>
              </a:rPr>
            </a:br>
            <a:r>
              <a:rPr lang="en-GB" sz="2400" dirty="0" smtClean="0">
                <a:solidFill>
                  <a:srgbClr val="FFFFFF"/>
                </a:solidFill>
                <a:latin typeface="Times New Roman" panose="02020603050405020304" pitchFamily="18" charset="0"/>
                <a:cs typeface="Times New Roman" panose="02020603050405020304" pitchFamily="18" charset="0"/>
              </a:rPr>
              <a:t/>
            </a:r>
            <a:br>
              <a:rPr lang="en-GB" sz="2400" dirty="0" smtClean="0">
                <a:solidFill>
                  <a:srgbClr val="FFFFFF"/>
                </a:solidFill>
                <a:latin typeface="Times New Roman" panose="02020603050405020304" pitchFamily="18" charset="0"/>
                <a:cs typeface="Times New Roman" panose="02020603050405020304" pitchFamily="18" charset="0"/>
              </a:rPr>
            </a:br>
            <a:r>
              <a:rPr lang="en-GB" sz="2400" dirty="0" smtClean="0">
                <a:solidFill>
                  <a:srgbClr val="FFFFFF"/>
                </a:solidFill>
                <a:latin typeface="Times New Roman" panose="02020603050405020304" pitchFamily="18" charset="0"/>
                <a:cs typeface="Times New Roman" panose="02020603050405020304" pitchFamily="18" charset="0"/>
              </a:rPr>
              <a:t>There </a:t>
            </a:r>
            <a:r>
              <a:rPr lang="en-GB" sz="2400" dirty="0">
                <a:solidFill>
                  <a:srgbClr val="FFFFFF"/>
                </a:solidFill>
                <a:latin typeface="Times New Roman" panose="02020603050405020304" pitchFamily="18" charset="0"/>
                <a:cs typeface="Times New Roman" panose="02020603050405020304" pitchFamily="18" charset="0"/>
              </a:rPr>
              <a:t>are other factors that contributed to the rating:</a:t>
            </a:r>
            <a:r>
              <a:rPr lang="en-GB" sz="2400" dirty="0">
                <a:solidFill>
                  <a:srgbClr val="FFFFFF"/>
                </a:solidFill>
                <a:latin typeface="Times New Roman" panose="02020603050405020304" pitchFamily="18" charset="0"/>
                <a:cs typeface="Times New Roman" panose="02020603050405020304" pitchFamily="18" charset="0"/>
              </a:rPr>
              <a:t/>
            </a:r>
            <a:br>
              <a:rPr lang="en-GB" sz="2400" dirty="0">
                <a:solidFill>
                  <a:srgbClr val="FFFFFF"/>
                </a:solidFill>
                <a:latin typeface="Times New Roman" panose="02020603050405020304" pitchFamily="18" charset="0"/>
                <a:cs typeface="Times New Roman" panose="02020603050405020304" pitchFamily="18" charset="0"/>
              </a:rPr>
            </a:br>
            <a:r>
              <a:rPr lang="en-GB" sz="2400" dirty="0">
                <a:solidFill>
                  <a:srgbClr val="FFFFFF"/>
                </a:solidFill>
                <a:latin typeface="Times New Roman" panose="02020603050405020304" pitchFamily="18" charset="0"/>
                <a:cs typeface="Times New Roman" panose="02020603050405020304" pitchFamily="18" charset="0"/>
              </a:rPr>
              <a:t>The expert's own intuition</a:t>
            </a:r>
            <a:r>
              <a:rPr lang="en-GB" sz="2400" dirty="0">
                <a:solidFill>
                  <a:srgbClr val="FFFFFF"/>
                </a:solidFill>
                <a:latin typeface="Times New Roman" panose="02020603050405020304" pitchFamily="18" charset="0"/>
                <a:cs typeface="Times New Roman" panose="02020603050405020304" pitchFamily="18" charset="0"/>
              </a:rPr>
              <a:t/>
            </a:r>
            <a:br>
              <a:rPr lang="en-GB" sz="2400" dirty="0">
                <a:solidFill>
                  <a:srgbClr val="FFFFFF"/>
                </a:solidFill>
                <a:latin typeface="Times New Roman" panose="02020603050405020304" pitchFamily="18" charset="0"/>
                <a:cs typeface="Times New Roman" panose="02020603050405020304" pitchFamily="18" charset="0"/>
              </a:rPr>
            </a:br>
            <a:r>
              <a:rPr lang="en-GB" sz="2400" dirty="0">
                <a:solidFill>
                  <a:srgbClr val="FFFFFF"/>
                </a:solidFill>
                <a:latin typeface="Times New Roman" panose="02020603050405020304" pitchFamily="18" charset="0"/>
                <a:cs typeface="Times New Roman" panose="02020603050405020304" pitchFamily="18" charset="0"/>
              </a:rPr>
              <a:t>The flavor of the chocolate</a:t>
            </a:r>
            <a:r>
              <a:rPr lang="en-GB" sz="2400" dirty="0">
                <a:solidFill>
                  <a:srgbClr val="FFFFFF"/>
                </a:solidFill>
                <a:latin typeface="Times New Roman" panose="02020603050405020304" pitchFamily="18" charset="0"/>
                <a:cs typeface="Times New Roman" panose="02020603050405020304" pitchFamily="18" charset="0"/>
              </a:rPr>
              <a:t/>
            </a:r>
            <a:br>
              <a:rPr lang="en-GB" sz="2400" dirty="0">
                <a:solidFill>
                  <a:srgbClr val="FFFFFF"/>
                </a:solidFill>
                <a:latin typeface="Times New Roman" panose="02020603050405020304" pitchFamily="18" charset="0"/>
                <a:cs typeface="Times New Roman" panose="02020603050405020304" pitchFamily="18" charset="0"/>
              </a:rPr>
            </a:br>
            <a:r>
              <a:rPr lang="en-GB" sz="2400" dirty="0">
                <a:solidFill>
                  <a:srgbClr val="FFFFFF"/>
                </a:solidFill>
                <a:latin typeface="Times New Roman" panose="02020603050405020304" pitchFamily="18" charset="0"/>
                <a:cs typeface="Times New Roman" panose="02020603050405020304" pitchFamily="18" charset="0"/>
              </a:rPr>
              <a:t>And others</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511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8"/>
          <p:cNvGrpSpPr/>
          <p:nvPr/>
        </p:nvGrpSpPr>
        <p:grpSpPr>
          <a:xfrm>
            <a:off x="9542081" y="6"/>
            <a:ext cx="2650409" cy="396380"/>
            <a:chOff x="4464767" y="0"/>
            <a:chExt cx="2650408" cy="396380"/>
          </a:xfrm>
        </p:grpSpPr>
        <p:sp>
          <p:nvSpPr>
            <p:cNvPr id="1048591"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70"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71" name="Picture 11"/>
          <p:cNvPicPr>
            <a:picLocks noChangeAspect="1"/>
          </p:cNvPicPr>
          <p:nvPr/>
        </p:nvPicPr>
        <p:blipFill>
          <a:blip r:embed="rId3" cstate="hqprint"/>
          <a:stretch>
            <a:fillRect/>
          </a:stretch>
        </p:blipFill>
        <p:spPr>
          <a:xfrm>
            <a:off x="10487442" y="2"/>
            <a:ext cx="929924" cy="464964"/>
          </a:xfrm>
          <a:prstGeom prst="rect">
            <a:avLst/>
          </a:prstGeom>
        </p:spPr>
      </p:pic>
      <p:pic>
        <p:nvPicPr>
          <p:cNvPr id="2097172" name="Picture 12"/>
          <p:cNvPicPr>
            <a:picLocks noChangeAspect="1"/>
          </p:cNvPicPr>
          <p:nvPr/>
        </p:nvPicPr>
        <p:blipFill>
          <a:blip r:embed="rId4" cstate="hqprint"/>
          <a:stretch>
            <a:fillRect/>
          </a:stretch>
        </p:blipFill>
        <p:spPr>
          <a:xfrm>
            <a:off x="11640950" y="22254"/>
            <a:ext cx="313753" cy="365039"/>
          </a:xfrm>
          <a:prstGeom prst="rect">
            <a:avLst/>
          </a:prstGeom>
        </p:spPr>
      </p:pic>
      <p:sp>
        <p:nvSpPr>
          <p:cNvPr id="1048592" name="TextBox 13"/>
          <p:cNvSpPr txBox="1"/>
          <p:nvPr/>
        </p:nvSpPr>
        <p:spPr>
          <a:xfrm>
            <a:off x="3794539" y="3756570"/>
            <a:ext cx="3654281" cy="369460"/>
          </a:xfrm>
          <a:prstGeom prst="rect">
            <a:avLst/>
          </a:prstGeom>
          <a:solidFill>
            <a:srgbClr val="25F109"/>
          </a:solidFill>
        </p:spPr>
        <p:txBody>
          <a:bodyPr wrap="square" rtlCol="0">
            <a:spAutoFit/>
          </a:bodyPr>
          <a:lstStyle/>
          <a:p>
            <a:endParaRPr lang="de-DE" sz="1801" dirty="0"/>
          </a:p>
        </p:txBody>
      </p:sp>
      <p:pic>
        <p:nvPicPr>
          <p:cNvPr id="2097173" name="Picture 14"/>
          <p:cNvPicPr>
            <a:picLocks/>
          </p:cNvPicPr>
          <p:nvPr/>
        </p:nvPicPr>
        <p:blipFill>
          <a:blip r:embed="rId5" cstate="print"/>
          <a:stretch>
            <a:fillRect/>
          </a:stretch>
        </p:blipFill>
        <p:spPr>
          <a:xfrm>
            <a:off x="3794539" y="3715005"/>
            <a:ext cx="3814011" cy="1161508"/>
          </a:xfrm>
          <a:prstGeom prst="rect">
            <a:avLst/>
          </a:prstGeom>
        </p:spPr>
      </p:pic>
      <p:pic>
        <p:nvPicPr>
          <p:cNvPr id="3" name="Picture 2">
            <a:extLst>
              <a:ext uri="{FF2B5EF4-FFF2-40B4-BE49-F238E27FC236}">
                <a16:creationId xmlns:a16="http://schemas.microsoft.com/office/drawing/2014/main" id="{05820059-33A1-4A94-8201-16434B6E292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1593276" y="672790"/>
            <a:ext cx="8521349" cy="26629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rgbClr val="FFFFFF"/>
                </a:solidFill>
                <a:latin typeface="Times New Roman" panose="02020603050405020304" pitchFamily="18" charset="0"/>
                <a:cs typeface="Times New Roman" panose="02020603050405020304" pitchFamily="18" charset="0"/>
              </a:rPr>
              <a:t>A brief Information about the Dataset</a:t>
            </a:r>
            <a:endParaRPr lang="en-GH" sz="3600" u="sng"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rgbClr val="FFFFFF"/>
              </a:buClr>
              <a:buFont typeface="Wingdings" panose="05000000000000000000" pitchFamily="2" charset="2"/>
              <a:buChar char="ü"/>
            </a:pPr>
            <a:r>
              <a:rPr lang="en-GB"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Chocolate is one of the most popular candies in the world. Each year, residents of the United States alone consume more than 2.8 billion pounds resulting in a global consumption level of more than 7.2 million metric to</a:t>
            </a:r>
            <a:endParaRPr lang="en-GB"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rgbClr val="FFFFFF"/>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dataset is about the ratings of 1795 bars of chocolate that were reviewed from 2005 to 2016 by American expects</a:t>
            </a:r>
          </a:p>
          <a:p>
            <a:pPr marL="603250" indent="-457200">
              <a:buClr>
                <a:srgbClr val="FFFFFF"/>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ratings are done on a scale of 1 to 5</a:t>
            </a:r>
          </a:p>
          <a:p>
            <a:pPr marL="146050" indent="0"/>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rgbClr val="FFFFFF"/>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There are nine columns in the dataset:</a:t>
            </a:r>
          </a:p>
          <a:p>
            <a:pPr marL="146050" indent="0"/>
            <a:r>
              <a:rPr lang="en-US" sz="2800" dirty="0">
                <a:solidFill>
                  <a:schemeClr val="bg1"/>
                </a:solidFill>
                <a:latin typeface="Times New Roman" panose="02020603050405020304" pitchFamily="18" charset="0"/>
                <a:cs typeface="Times New Roman" panose="02020603050405020304" pitchFamily="18" charset="0"/>
              </a:rPr>
              <a:t>	CompanyA; Specific Bean Origin; Ref; Review date; Cocoa present; Company 	Location; Rating; Bean Type; Broad bean Origin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746924" y="198196"/>
            <a:ext cx="7856749" cy="1103948"/>
          </a:xfrm>
        </p:spPr>
        <p:txBody>
          <a:bodyPr/>
          <a:lstStyle/>
          <a:p>
            <a:r>
              <a:rPr lang="en-US" sz="4400" u="sng" dirty="0">
                <a:solidFill>
                  <a:srgbClr val="FFFFFF"/>
                </a:solidFill>
                <a:latin typeface="Times New Roman" panose="02020603050405020304" pitchFamily="18" charset="0"/>
                <a:cs typeface="Times New Roman" panose="02020603050405020304" pitchFamily="18" charset="0"/>
              </a:rPr>
              <a:t>Hypothesis</a:t>
            </a:r>
            <a:endParaRPr lang="en-GH" sz="4400" u="sng" dirty="0">
              <a:solidFill>
                <a:srgbClr val="FFFFFF"/>
              </a:solidFill>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4F547A24-B94D-4C8D-97F2-91B08A2AFC8F}"/>
              </a:ext>
            </a:extLst>
          </p:cNvPr>
          <p:cNvSpPr/>
          <p:nvPr/>
        </p:nvSpPr>
        <p:spPr>
          <a:xfrm>
            <a:off x="277091" y="1496291"/>
            <a:ext cx="11719308" cy="4754292"/>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lvl="1" indent="-457200" defTabSz="622255">
              <a:lnSpc>
                <a:spcPct val="90000"/>
              </a:lnSpc>
              <a:spcBef>
                <a:spcPct val="0"/>
              </a:spcBef>
              <a:spcAft>
                <a:spcPct val="15000"/>
              </a:spcAft>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Null Hypothesis: </a:t>
            </a:r>
          </a:p>
          <a:p>
            <a:pPr marL="0" lvl="1" defTabSz="622255">
              <a:lnSpc>
                <a:spcPct val="90000"/>
              </a:lnSpc>
              <a:spcBef>
                <a:spcPct val="0"/>
              </a:spcBef>
              <a:spcAft>
                <a:spcPct val="15000"/>
              </a:spcAft>
            </a:pPr>
            <a:r>
              <a:rPr lang="en-US" sz="2400" b="1" dirty="0">
                <a:solidFill>
                  <a:srgbClr val="FFFFFF"/>
                </a:solidFill>
                <a:latin typeface="Times New Roman" panose="02020603050405020304" pitchFamily="18" charset="0"/>
                <a:cs typeface="Times New Roman" panose="02020603050405020304" pitchFamily="18" charset="0"/>
              </a:rPr>
              <a:t>	There is no positive relationship between the percentage of cocoa present in the chocolate bar and the expert rating given.</a:t>
            </a:r>
          </a:p>
          <a:p>
            <a:pPr marL="0" lvl="1" defTabSz="622255">
              <a:lnSpc>
                <a:spcPct val="90000"/>
              </a:lnSpc>
              <a:spcBef>
                <a:spcPct val="0"/>
              </a:spcBef>
              <a:spcAft>
                <a:spcPct val="15000"/>
              </a:spcAft>
            </a:pPr>
            <a:endParaRPr lang="en-GB" sz="2400" b="1" dirty="0">
              <a:solidFill>
                <a:srgbClr val="FFFFFF"/>
              </a:solidFill>
              <a:latin typeface="Times New Roman" panose="02020603050405020304" pitchFamily="18" charset="0"/>
              <a:cs typeface="Times New Roman" panose="02020603050405020304" pitchFamily="18" charset="0"/>
            </a:endParaRPr>
          </a:p>
          <a:p>
            <a:pPr marL="0" lvl="1" defTabSz="622255">
              <a:lnSpc>
                <a:spcPct val="90000"/>
              </a:lnSpc>
              <a:spcBef>
                <a:spcPct val="0"/>
              </a:spcBef>
              <a:spcAft>
                <a:spcPct val="15000"/>
              </a:spcAft>
            </a:pPr>
            <a:endParaRPr lang="en-US" sz="2400" dirty="0">
              <a:solidFill>
                <a:srgbClr val="FFFFFF"/>
              </a:solidFill>
              <a:latin typeface="Times New Roman" panose="02020603050405020304" pitchFamily="18" charset="0"/>
              <a:cs typeface="Times New Roman" panose="02020603050405020304" pitchFamily="18" charset="0"/>
            </a:endParaRPr>
          </a:p>
          <a:p>
            <a:pPr lvl="1" indent="-457200" defTabSz="622255">
              <a:lnSpc>
                <a:spcPct val="90000"/>
              </a:lnSpc>
              <a:spcBef>
                <a:spcPct val="0"/>
              </a:spcBef>
              <a:spcAft>
                <a:spcPct val="15000"/>
              </a:spcAft>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Alternative Hypothesis:</a:t>
            </a:r>
          </a:p>
          <a:p>
            <a:pPr marL="0" lvl="1" defTabSz="622255">
              <a:lnSpc>
                <a:spcPct val="90000"/>
              </a:lnSpc>
              <a:spcBef>
                <a:spcPct val="0"/>
              </a:spcBef>
              <a:spcAft>
                <a:spcPct val="15000"/>
              </a:spcAft>
            </a:pPr>
            <a:r>
              <a:rPr lang="en-US" sz="2400" b="1" dirty="0">
                <a:solidFill>
                  <a:srgbClr val="FFFFFF"/>
                </a:solidFill>
                <a:latin typeface="Times New Roman" panose="02020603050405020304" pitchFamily="18" charset="0"/>
                <a:cs typeface="Times New Roman" panose="02020603050405020304" pitchFamily="18" charset="0"/>
              </a:rPr>
              <a:t>	There is a positive relationship between the percentage of cocoa in the chocolate bar and the expert rating given</a:t>
            </a:r>
            <a:r>
              <a:rPr lang="en-US" sz="2800" b="1" dirty="0">
                <a:solidFill>
                  <a:srgbClr val="FFFFFF"/>
                </a:solidFill>
                <a:latin typeface="Times New Roman" panose="02020603050405020304" pitchFamily="18" charset="0"/>
                <a:cs typeface="Times New Roman" panose="02020603050405020304" pitchFamily="18" charset="0"/>
              </a:rPr>
              <a:t>.</a:t>
            </a:r>
          </a:p>
          <a:p>
            <a:pPr marL="0" lvl="1" defTabSz="622255">
              <a:lnSpc>
                <a:spcPct val="90000"/>
              </a:lnSpc>
              <a:spcBef>
                <a:spcPct val="0"/>
              </a:spcBef>
              <a:spcAft>
                <a:spcPct val="15000"/>
              </a:spcAft>
            </a:pPr>
            <a:endParaRPr lang="en-GH" sz="2400" dirty="0">
              <a:solidFill>
                <a:srgbClr val="24E90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1608479" y="-105862"/>
            <a:ext cx="8048418" cy="1103948"/>
          </a:xfrm>
        </p:spPr>
        <p:txBody>
          <a:bodyPr/>
          <a:lstStyle/>
          <a:p>
            <a:r>
              <a:rPr lang="en-US" sz="3600" u="sng" dirty="0">
                <a:latin typeface="Times New Roman" panose="02020603050405020304" pitchFamily="18" charset="0"/>
                <a:cs typeface="Times New Roman" panose="02020603050405020304" pitchFamily="18" charset="0"/>
              </a:rPr>
              <a:t>Question</a:t>
            </a:r>
            <a:r>
              <a:rPr lang="en-US" sz="3600" u="sng" dirty="0"/>
              <a:t>; THE WHAT</a:t>
            </a:r>
            <a:endParaRPr lang="en-GH" sz="3600" u="sng" dirty="0"/>
          </a:p>
        </p:txBody>
      </p:sp>
      <p:sp>
        <p:nvSpPr>
          <p:cNvPr id="9" name="Freeform: Shape 8">
            <a:extLst>
              <a:ext uri="{FF2B5EF4-FFF2-40B4-BE49-F238E27FC236}">
                <a16:creationId xmlns:a16="http://schemas.microsoft.com/office/drawing/2014/main" id="{4F547A24-B94D-4C8D-97F2-91B08A2AFC8F}"/>
              </a:ext>
            </a:extLst>
          </p:cNvPr>
          <p:cNvSpPr/>
          <p:nvPr/>
        </p:nvSpPr>
        <p:spPr>
          <a:xfrm>
            <a:off x="166256" y="858982"/>
            <a:ext cx="11830144" cy="5391601"/>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How many chocolate bars were reviewed each year?</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distribution of the ratings?</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top ten chocolate-producing countries?</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relationship between the percentage of cocoa in a chocolate bar and rating?</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number of reviews per year</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Which 10 companies produce most chocolate and where are they located?</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Where do most cocoa beans exported to?</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Which year recorded the highest and least reviews?</a:t>
            </a:r>
          </a:p>
          <a:p>
            <a:pPr indent="-457200" defTabSz="622255">
              <a:lnSpc>
                <a:spcPct val="150000"/>
              </a:lnSpc>
              <a:spcBef>
                <a:spcPct val="0"/>
              </a:spcBef>
              <a:spcAft>
                <a:spcPct val="15000"/>
              </a:spcAft>
              <a:buFont typeface="Wingdings" panose="05000000000000000000" pitchFamily="2" charset="2"/>
              <a:buChar char="Ø"/>
            </a:pPr>
            <a:r>
              <a:rPr lang="en-GB" sz="2400" dirty="0">
                <a:solidFill>
                  <a:schemeClr val="bg1"/>
                </a:solidFill>
                <a:latin typeface="Times New Roman" panose="02020603050405020304" pitchFamily="18" charset="0"/>
                <a:cs typeface="Times New Roman" panose="02020603050405020304" pitchFamily="18" charset="0"/>
              </a:rPr>
              <a:t>How</a:t>
            </a:r>
            <a:r>
              <a:rPr lang="en-GB" sz="2400" b="0" i="0" dirty="0">
                <a:solidFill>
                  <a:schemeClr val="bg1"/>
                </a:solidFill>
                <a:effectLst/>
                <a:latin typeface="Times New Roman" panose="02020603050405020304" pitchFamily="18" charset="0"/>
                <a:cs typeface="Times New Roman" panose="02020603050405020304" pitchFamily="18" charset="0"/>
              </a:rPr>
              <a:t> cocoa intensity in chocolate has changed over time</a:t>
            </a:r>
            <a:r>
              <a:rPr lang="en-GB"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40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3" name="TextBox 13">
            <a:extLst>
              <a:ext uri="{FF2B5EF4-FFF2-40B4-BE49-F238E27FC236}">
                <a16:creationId xmlns:a16="http://schemas.microsoft.com/office/drawing/2014/main" id="{C623F1FD-9D45-416A-92DE-9B214DC67645}"/>
              </a:ext>
            </a:extLst>
          </p:cNvPr>
          <p:cNvSpPr txBox="1"/>
          <p:nvPr/>
        </p:nvSpPr>
        <p:spPr>
          <a:xfrm>
            <a:off x="10486778" y="6386632"/>
            <a:ext cx="1691191" cy="369460"/>
          </a:xfrm>
          <a:prstGeom prst="rect">
            <a:avLst/>
          </a:prstGeom>
          <a:solidFill>
            <a:srgbClr val="25F109"/>
          </a:solidFill>
        </p:spPr>
        <p:txBody>
          <a:bodyPr wrap="square" rtlCol="0">
            <a:spAutoFit/>
          </a:bodyPr>
          <a:lstStyle/>
          <a:p>
            <a:endParaRPr lang="de-DE" sz="1801" dirty="0"/>
          </a:p>
        </p:txBody>
      </p:sp>
      <p:sp>
        <p:nvSpPr>
          <p:cNvPr id="2" name="Title 1">
            <a:extLst>
              <a:ext uri="{FF2B5EF4-FFF2-40B4-BE49-F238E27FC236}">
                <a16:creationId xmlns:a16="http://schemas.microsoft.com/office/drawing/2014/main" id="{7788B688-D001-4FF2-8AF9-2E92B0A4412B}"/>
              </a:ext>
            </a:extLst>
          </p:cNvPr>
          <p:cNvSpPr>
            <a:spLocks noGrp="1"/>
          </p:cNvSpPr>
          <p:nvPr>
            <p:ph type="ctrTitle"/>
          </p:nvPr>
        </p:nvSpPr>
        <p:spPr>
          <a:xfrm>
            <a:off x="27416" y="142780"/>
            <a:ext cx="7661368" cy="1343392"/>
          </a:xfrm>
        </p:spPr>
        <p:txBody>
          <a:bodyPr/>
          <a:lstStyle/>
          <a:p>
            <a:r>
              <a:rPr lang="en-US" sz="3600" dirty="0"/>
              <a:t>Tools and Libraries </a:t>
            </a:r>
            <a:r>
              <a:rPr lang="en-US" dirty="0"/>
              <a:t/>
            </a:r>
            <a:br>
              <a:rPr lang="en-US" dirty="0"/>
            </a:br>
            <a:r>
              <a:rPr lang="en-US" dirty="0"/>
              <a:t/>
            </a:r>
            <a:br>
              <a:rPr lang="en-US" dirty="0"/>
            </a:br>
            <a:r>
              <a:rPr lang="en-US" dirty="0"/>
              <a:t>Python:   </a:t>
            </a:r>
            <a:r>
              <a:rPr lang="en-US" dirty="0" err="1"/>
              <a:t>Jupyter</a:t>
            </a:r>
            <a:r>
              <a:rPr lang="en-US" dirty="0"/>
              <a:t> Notebook</a:t>
            </a:r>
            <a:br>
              <a:rPr lang="en-US" dirty="0"/>
            </a:br>
            <a:endParaRPr lang="en-GH" dirty="0"/>
          </a:p>
        </p:txBody>
      </p:sp>
      <p:sp>
        <p:nvSpPr>
          <p:cNvPr id="3" name="Subtitle 2">
            <a:extLst>
              <a:ext uri="{FF2B5EF4-FFF2-40B4-BE49-F238E27FC236}">
                <a16:creationId xmlns:a16="http://schemas.microsoft.com/office/drawing/2014/main" id="{85EAB553-B178-48BF-B2B6-A8718AC9BA3A}"/>
              </a:ext>
            </a:extLst>
          </p:cNvPr>
          <p:cNvSpPr>
            <a:spLocks noGrp="1"/>
          </p:cNvSpPr>
          <p:nvPr>
            <p:ph type="subTitle" idx="1"/>
          </p:nvPr>
        </p:nvSpPr>
        <p:spPr>
          <a:xfrm>
            <a:off x="138741" y="1579418"/>
            <a:ext cx="9642568" cy="4378037"/>
          </a:xfrm>
        </p:spPr>
        <p:txBody>
          <a:bodyPr/>
          <a:lstStyle/>
          <a:p>
            <a:r>
              <a:rPr lang="en-US" dirty="0"/>
              <a:t>	</a:t>
            </a:r>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p:txBody>
      </p:sp>
      <p:grpSp>
        <p:nvGrpSpPr>
          <p:cNvPr id="4" name="Group 8">
            <a:extLst>
              <a:ext uri="{FF2B5EF4-FFF2-40B4-BE49-F238E27FC236}">
                <a16:creationId xmlns:a16="http://schemas.microsoft.com/office/drawing/2014/main" id="{37F8F39F-5EBC-45DD-A2CB-D42C60AB6C36}"/>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D54C2E9E-85D3-4A77-B1C2-2B6508C74E3A}"/>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0396F6AF-B2F4-45B2-B218-9CDA496FFF41}"/>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F57BF328-D5FB-43C8-8130-6F1D4CD01099}"/>
              </a:ext>
            </a:extLst>
          </p:cNvPr>
          <p:cNvPicPr>
            <a:picLocks noChangeAspect="1"/>
          </p:cNvPicPr>
          <p:nvPr/>
        </p:nvPicPr>
        <p:blipFill>
          <a:blip r:embed="rId3" cstate="hqprint"/>
          <a:stretch>
            <a:fillRect/>
          </a:stretch>
        </p:blipFill>
        <p:spPr>
          <a:xfrm>
            <a:off x="10515151" y="2"/>
            <a:ext cx="929924" cy="464964"/>
          </a:xfrm>
          <a:prstGeom prst="rect">
            <a:avLst/>
          </a:prstGeom>
        </p:spPr>
      </p:pic>
      <p:pic>
        <p:nvPicPr>
          <p:cNvPr id="8" name="Picture 12">
            <a:extLst>
              <a:ext uri="{FF2B5EF4-FFF2-40B4-BE49-F238E27FC236}">
                <a16:creationId xmlns:a16="http://schemas.microsoft.com/office/drawing/2014/main" id="{4F30CF8E-9396-421C-B7D0-1747C7EDC959}"/>
              </a:ext>
            </a:extLst>
          </p:cNvPr>
          <p:cNvPicPr>
            <a:picLocks noChangeAspect="1"/>
          </p:cNvPicPr>
          <p:nvPr/>
        </p:nvPicPr>
        <p:blipFill>
          <a:blip r:embed="rId4" cstate="hqprint"/>
          <a:stretch>
            <a:fillRect/>
          </a:stretch>
        </p:blipFill>
        <p:spPr>
          <a:xfrm>
            <a:off x="11688589" y="42063"/>
            <a:ext cx="313753" cy="365039"/>
          </a:xfrm>
          <a:prstGeom prst="rect">
            <a:avLst/>
          </a:prstGeom>
        </p:spPr>
      </p:pic>
      <p:pic>
        <p:nvPicPr>
          <p:cNvPr id="11" name="Picture 14">
            <a:extLst>
              <a:ext uri="{FF2B5EF4-FFF2-40B4-BE49-F238E27FC236}">
                <a16:creationId xmlns:a16="http://schemas.microsoft.com/office/drawing/2014/main" id="{E6E490C2-DC70-4E4D-BFB9-5CA067E2BA7F}"/>
              </a:ext>
            </a:extLst>
          </p:cNvPr>
          <p:cNvPicPr>
            <a:picLocks/>
          </p:cNvPicPr>
          <p:nvPr/>
        </p:nvPicPr>
        <p:blipFill>
          <a:blip r:embed="rId5" cstate="hqprint"/>
          <a:stretch>
            <a:fillRect/>
          </a:stretch>
        </p:blipFill>
        <p:spPr>
          <a:xfrm>
            <a:off x="10553725" y="6353219"/>
            <a:ext cx="1687831" cy="499111"/>
          </a:xfrm>
          <a:prstGeom prst="rect">
            <a:avLst/>
          </a:prstGeom>
        </p:spPr>
      </p:pic>
      <p:graphicFrame>
        <p:nvGraphicFramePr>
          <p:cNvPr id="12" name="Diagram 11">
            <a:extLst>
              <a:ext uri="{FF2B5EF4-FFF2-40B4-BE49-F238E27FC236}">
                <a16:creationId xmlns:a16="http://schemas.microsoft.com/office/drawing/2014/main" id="{A5BF714F-7DF1-4406-8C54-04BC0A83CA97}"/>
              </a:ext>
            </a:extLst>
          </p:cNvPr>
          <p:cNvGraphicFramePr/>
          <p:nvPr>
            <p:extLst>
              <p:ext uri="{D42A27DB-BD31-4B8C-83A1-F6EECF244321}">
                <p14:modId xmlns:p14="http://schemas.microsoft.com/office/powerpoint/2010/main" val="539749254"/>
              </p:ext>
            </p:extLst>
          </p:nvPr>
        </p:nvGraphicFramePr>
        <p:xfrm>
          <a:off x="731755" y="1149927"/>
          <a:ext cx="10596611" cy="5203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1329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585597"/>
          </a:xfrm>
        </p:spPr>
        <p:txBody>
          <a:bodyPr/>
          <a:lstStyle/>
          <a:p>
            <a:r>
              <a:rPr lang="en-US" u="sng" dirty="0">
                <a:latin typeface="Times New Roman" panose="02020603050405020304" pitchFamily="18" charset="0"/>
                <a:cs typeface="Times New Roman" panose="02020603050405020304" pitchFamily="18" charset="0"/>
              </a:rPr>
              <a:t>DENSITY OF THE RATING DISTRIBUTION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r>
              <a:rPr lang="en-US" sz="2400" dirty="0">
                <a:solidFill>
                  <a:srgbClr val="FFFFFF"/>
                </a:solidFill>
                <a:latin typeface="Times New Roman" panose="02020603050405020304" pitchFamily="18" charset="0"/>
                <a:cs typeface="Times New Roman" panose="02020603050405020304" pitchFamily="18" charset="0"/>
              </a:rPr>
              <a:t>From the diagram(distribution) we can see that majority of the chocolates were rated between 2.8 to 4.0 with 3.6 been the most rating. This means that majority of the chocolates were rated 3.6 while few lie at the tails. </a:t>
            </a:r>
          </a:p>
        </p:txBody>
      </p:sp>
      <p:pic>
        <p:nvPicPr>
          <p:cNvPr id="5" name="Picture 4">
            <a:extLst>
              <a:ext uri="{FF2B5EF4-FFF2-40B4-BE49-F238E27FC236}">
                <a16:creationId xmlns:a16="http://schemas.microsoft.com/office/drawing/2014/main" id="{16E776DB-7973-441B-AF22-8529F06D4C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952" y="606739"/>
            <a:ext cx="9592928" cy="4232547"/>
          </a:xfrm>
          <a:prstGeom prst="rect">
            <a:avLst/>
          </a:prstGeom>
          <a:solidFill>
            <a:srgbClr val="FFC000"/>
          </a:solidFill>
        </p:spPr>
      </p:pic>
    </p:spTree>
    <p:extLst>
      <p:ext uri="{BB962C8B-B14F-4D97-AF65-F5344CB8AC3E}">
        <p14:creationId xmlns:p14="http://schemas.microsoft.com/office/powerpoint/2010/main" val="20906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REVIEWS PER YEAR</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accent4">
              <a:lumMod val="50000"/>
            </a:schemeClr>
          </a:solidFill>
        </p:spPr>
        <p:txBody>
          <a:bodyPr/>
          <a:lstStyle/>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r>
              <a:rPr lang="en-US" sz="2400" dirty="0">
                <a:solidFill>
                  <a:srgbClr val="24E909"/>
                </a:solidFill>
                <a:latin typeface="Times New Roman" panose="02020603050405020304" pitchFamily="18" charset="0"/>
                <a:cs typeface="Times New Roman" panose="02020603050405020304" pitchFamily="18" charset="0"/>
              </a:rPr>
              <a:t>The reviews were done from 2005 to 2016. 2015 recorded the highest number of reviews while 2005 and 2006 recorded the least. </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F51292-21A2-4ABB-8E81-259878D11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5676" y="826156"/>
            <a:ext cx="9597835" cy="3689573"/>
          </a:xfrm>
          <a:prstGeom prst="rect">
            <a:avLst/>
          </a:prstGeom>
          <a:solidFill>
            <a:srgbClr val="24E909"/>
          </a:solidFill>
          <a:ln>
            <a:solidFill>
              <a:schemeClr val="bg2">
                <a:lumMod val="60000"/>
                <a:lumOff val="40000"/>
              </a:schemeClr>
            </a:solidFill>
          </a:ln>
        </p:spPr>
      </p:pic>
    </p:spTree>
    <p:extLst>
      <p:ext uri="{BB962C8B-B14F-4D97-AF65-F5344CB8AC3E}">
        <p14:creationId xmlns:p14="http://schemas.microsoft.com/office/powerpoint/2010/main" val="350122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TOP 10 COUNTRIES AND NUMBER CHOCOLATES REVIEWED</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bg2">
              <a:lumMod val="50000"/>
            </a:schemeClr>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r>
              <a:rPr lang="en-US" sz="2400" dirty="0">
                <a:solidFill>
                  <a:srgbClr val="25F109"/>
                </a:solidFill>
                <a:latin typeface="Times New Roman" panose="02020603050405020304" pitchFamily="18" charset="0"/>
                <a:cs typeface="Times New Roman" panose="02020603050405020304" pitchFamily="18" charset="0"/>
              </a:rPr>
              <a:t>From the bar graph, it is obvious that USA is the highest producer of chocolate in the world. It produced almost 800 bars for the review.</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D4172F-F7E6-4D5A-9BA4-7CD37F9CF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8123" y="944732"/>
            <a:ext cx="9059594" cy="3697606"/>
          </a:xfrm>
          <a:prstGeom prst="rect">
            <a:avLst/>
          </a:prstGeom>
          <a:solidFill>
            <a:schemeClr val="tx2">
              <a:lumMod val="60000"/>
              <a:lumOff val="40000"/>
            </a:schemeClr>
          </a:solidFill>
          <a:ln>
            <a:solidFill>
              <a:srgbClr val="FFFF00"/>
            </a:solidFill>
          </a:ln>
        </p:spPr>
      </p:pic>
    </p:spTree>
    <p:extLst>
      <p:ext uri="{BB962C8B-B14F-4D97-AF65-F5344CB8AC3E}">
        <p14:creationId xmlns:p14="http://schemas.microsoft.com/office/powerpoint/2010/main" val="177025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661165"/>
          </a:xfrm>
        </p:spPr>
        <p:txBody>
          <a:bodyPr/>
          <a:lstStyle/>
          <a:p>
            <a:r>
              <a:rPr lang="en-US" sz="3200" u="sng" dirty="0">
                <a:latin typeface="Times New Roman" panose="02020603050405020304" pitchFamily="18" charset="0"/>
                <a:cs typeface="Times New Roman" panose="02020603050405020304" pitchFamily="18" charset="0"/>
              </a:rPr>
              <a:t>ORIGIN OF BEANS</a:t>
            </a:r>
            <a:endParaRPr lang="en-GH"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rgbClr val="FFFFFF"/>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Based on the review, the majority of the cocoa that were used to produce the chocolates came from the American continent. With Venezuela contributing more than 18% of the cocoa beans.   </a:t>
            </a:r>
          </a:p>
        </p:txBody>
      </p:sp>
      <p:pic>
        <p:nvPicPr>
          <p:cNvPr id="5" name="Picture 4">
            <a:extLst>
              <a:ext uri="{FF2B5EF4-FFF2-40B4-BE49-F238E27FC236}">
                <a16:creationId xmlns:a16="http://schemas.microsoft.com/office/drawing/2014/main" id="{6073EAA4-0FE9-4042-9304-F4635A790E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5742" y="867038"/>
            <a:ext cx="5894363" cy="3845639"/>
          </a:xfrm>
          <a:prstGeom prst="rect">
            <a:avLst/>
          </a:prstGeom>
        </p:spPr>
      </p:pic>
    </p:spTree>
    <p:extLst>
      <p:ext uri="{BB962C8B-B14F-4D97-AF65-F5344CB8AC3E}">
        <p14:creationId xmlns:p14="http://schemas.microsoft.com/office/powerpoint/2010/main" val="220028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3324</TotalTime>
  <Words>767</Words>
  <Application>Microsoft Office PowerPoint</Application>
  <PresentationFormat>Widescreen</PresentationFormat>
  <Paragraphs>176</Paragraphs>
  <Slides>17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Arial Nova Cond</vt:lpstr>
      <vt:lpstr>Arvo</vt:lpstr>
      <vt:lpstr>Calibri</vt:lpstr>
      <vt:lpstr>Oswald</vt:lpstr>
      <vt:lpstr>Times New Roman</vt:lpstr>
      <vt:lpstr>Ubuntu Light</vt:lpstr>
      <vt:lpstr>Wingdings</vt:lpstr>
      <vt:lpstr>3_Wild Adventure</vt:lpstr>
      <vt:lpstr>think-cell Slide</vt:lpstr>
      <vt:lpstr>PowerPoint Presentation</vt:lpstr>
      <vt:lpstr>A brief Information about the Dataset</vt:lpstr>
      <vt:lpstr>Hypothesis</vt:lpstr>
      <vt:lpstr>Question; THE WHAT</vt:lpstr>
      <vt:lpstr>Tools and Libraries   Python:   Jupyter Notebook </vt:lpstr>
      <vt:lpstr>DENSITY OF THE RATING DISTRIBUTION</vt:lpstr>
      <vt:lpstr>REVIEWS PER YEAR</vt:lpstr>
      <vt:lpstr>TOP 10 COUNTRIES AND NUMBER CHOCOLATES REVIEWED</vt:lpstr>
      <vt:lpstr>ORIGIN OF BEANS</vt:lpstr>
      <vt:lpstr>SCATTER DIAGRAM OF PERCENTAGE OF COACOA VS RATING</vt:lpstr>
      <vt:lpstr>HEATMAP OF RATING VS REVIEW VS COCOA PERCENT</vt:lpstr>
      <vt:lpstr>CACAO BEANS FLOW FROM ORIGIN TO COMPANY LOCATION</vt:lpstr>
      <vt:lpstr>PERCENTAGE CHANGE OF COCOA OVER TIME</vt:lpstr>
      <vt:lpstr>TOP 10 COMPANIES AND THEIR COUNTRIES </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AFOS-Pavilion-35</cp:lastModifiedBy>
  <cp:revision>54</cp:revision>
  <dcterms:created xsi:type="dcterms:W3CDTF">2020-09-22T12:32:06Z</dcterms:created>
  <dcterms:modified xsi:type="dcterms:W3CDTF">2022-03-25T13:55:41Z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