
<file path=[Content_Types].xml><?xml version="1.0" encoding="utf-8"?>
<Types xmlns="http://schemas.openxmlformats.org/package/2006/content-types">
  <Default Extension="1" ContentType="image/jpeg"/>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9"/>
  </p:notesMasterIdLst>
  <p:sldIdLst>
    <p:sldId id="257" r:id="rId3"/>
    <p:sldId id="258" r:id="rId4"/>
    <p:sldId id="259" r:id="rId5"/>
    <p:sldId id="262" r:id="rId6"/>
    <p:sldId id="261" r:id="rId7"/>
    <p:sldId id="263" r:id="rId8"/>
    <p:sldId id="267" r:id="rId9"/>
    <p:sldId id="265" r:id="rId10"/>
    <p:sldId id="266" r:id="rId11"/>
    <p:sldId id="268" r:id="rId12"/>
    <p:sldId id="269" r:id="rId13"/>
    <p:sldId id="270" r:id="rId14"/>
    <p:sldId id="271" r:id="rId15"/>
    <p:sldId id="273" r:id="rId16"/>
    <p:sldId id="272"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73161-1B2B-4520-B032-DE11EBDAA365}">
          <p14:sldIdLst>
            <p14:sldId id="257"/>
            <p14:sldId id="258"/>
            <p14:sldId id="259"/>
            <p14:sldId id="262"/>
            <p14:sldId id="261"/>
            <p14:sldId id="263"/>
            <p14:sldId id="267"/>
            <p14:sldId id="265"/>
            <p14:sldId id="266"/>
            <p14:sldId id="268"/>
            <p14:sldId id="269"/>
            <p14:sldId id="270"/>
            <p14:sldId id="271"/>
          </p14:sldIdLst>
        </p14:section>
        <p14:section name="Untitled Section" id="{BFB679B5-CCEC-4146-8390-2B7F9360FA90}">
          <p14:sldIdLst>
            <p14:sldId id="273"/>
            <p14:sldId id="272"/>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CD16D3-0567-C7B5-835F-0BB8D2D2ADC8}" name="Ebenezer Yanful Acquah" initials="EYA" userId="Ebenezer Yanful Acqua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lbert Akuetteh" initials="G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E909"/>
    <a:srgbClr val="25F109"/>
    <a:srgbClr val="FFFFFF"/>
    <a:srgbClr val="205B7C"/>
    <a:srgbClr val="03EF03"/>
    <a:srgbClr val="26F60A"/>
    <a:srgbClr val="00FF00"/>
    <a:srgbClr val="05507E"/>
    <a:srgbClr val="797979"/>
    <a:srgbClr val="6FB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4171" autoAdjust="0"/>
  </p:normalViewPr>
  <p:slideViewPr>
    <p:cSldViewPr snapToGrid="0" showGuides="1">
      <p:cViewPr varScale="1">
        <p:scale>
          <a:sx n="68" d="100"/>
          <a:sy n="68" d="100"/>
        </p:scale>
        <p:origin x="90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322A-9A7B-4E9A-8607-3F54EB9A106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GH"/>
        </a:p>
      </dgm:t>
    </dgm:pt>
    <dgm:pt modelId="{1911B9A2-4A95-4EA0-BC74-6F31E949017D}">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Libraries</a:t>
          </a:r>
          <a:endParaRPr lang="en-GH" dirty="0"/>
        </a:p>
      </dgm:t>
    </dgm:pt>
    <dgm:pt modelId="{2FB347D7-B0A9-41D7-9B5F-73EC5A7D542B}" type="parTrans" cxnId="{825A85F0-5715-4F87-B7C4-39DE648BAC1A}">
      <dgm:prSet/>
      <dgm:spPr/>
      <dgm:t>
        <a:bodyPr/>
        <a:lstStyle/>
        <a:p>
          <a:endParaRPr lang="en-GH"/>
        </a:p>
      </dgm:t>
    </dgm:pt>
    <dgm:pt modelId="{63AADE99-764A-4193-BACF-FBABBA47BF3D}" type="sibTrans" cxnId="{825A85F0-5715-4F87-B7C4-39DE648BAC1A}">
      <dgm:prSet/>
      <dgm:spPr/>
      <dgm:t>
        <a:bodyPr/>
        <a:lstStyle/>
        <a:p>
          <a:endParaRPr lang="en-GH"/>
        </a:p>
      </dgm:t>
    </dgm:pt>
    <dgm:pt modelId="{865D3FCF-D7EB-4DE7-ACB2-1DCF50A35FFC}">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Pandas</a:t>
          </a:r>
          <a:endParaRPr lang="en-GH" dirty="0"/>
        </a:p>
      </dgm:t>
    </dgm:pt>
    <dgm:pt modelId="{84529246-7D07-43C5-AA3F-961F64CD0FEB}" type="parTrans" cxnId="{CB752700-82A3-4C49-9382-0FE284C34F5F}">
      <dgm:prSet/>
      <dgm:spPr/>
      <dgm:t>
        <a:bodyPr/>
        <a:lstStyle/>
        <a:p>
          <a:endParaRPr lang="en-GH"/>
        </a:p>
      </dgm:t>
    </dgm:pt>
    <dgm:pt modelId="{80761700-8764-4517-9DD5-C2CA2F13BEBF}" type="sibTrans" cxnId="{CB752700-82A3-4C49-9382-0FE284C34F5F}">
      <dgm:prSet/>
      <dgm:spPr/>
      <dgm:t>
        <a:bodyPr/>
        <a:lstStyle/>
        <a:p>
          <a:endParaRPr lang="en-GH"/>
        </a:p>
      </dgm:t>
    </dgm:pt>
    <dgm:pt modelId="{BBD5B0C4-9B96-4A49-8798-E8601475724F}">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Numpy</a:t>
          </a:r>
          <a:endParaRPr lang="en-GH" dirty="0"/>
        </a:p>
      </dgm:t>
    </dgm:pt>
    <dgm:pt modelId="{BE80CF00-7BFE-4635-A769-A0A736D9AC79}" type="parTrans" cxnId="{236A746C-0510-43A5-B5FB-00EF6FB8975E}">
      <dgm:prSet/>
      <dgm:spPr/>
      <dgm:t>
        <a:bodyPr/>
        <a:lstStyle/>
        <a:p>
          <a:endParaRPr lang="en-GH"/>
        </a:p>
      </dgm:t>
    </dgm:pt>
    <dgm:pt modelId="{E9C0BE56-C85B-48EB-8695-8C77B3C0FF06}" type="sibTrans" cxnId="{236A746C-0510-43A5-B5FB-00EF6FB8975E}">
      <dgm:prSet/>
      <dgm:spPr/>
      <dgm:t>
        <a:bodyPr/>
        <a:lstStyle/>
        <a:p>
          <a:endParaRPr lang="en-GH"/>
        </a:p>
      </dgm:t>
    </dgm:pt>
    <dgm:pt modelId="{179985F1-E818-4E92-B83B-42F4CC370CC4}">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Matplotlib</a:t>
          </a:r>
          <a:endParaRPr lang="en-GH" dirty="0"/>
        </a:p>
      </dgm:t>
    </dgm:pt>
    <dgm:pt modelId="{D4CE670A-4109-40D6-937E-0D79A113E86B}" type="parTrans" cxnId="{9292D614-9404-4B2A-9060-4FF492C27A67}">
      <dgm:prSet/>
      <dgm:spPr/>
      <dgm:t>
        <a:bodyPr/>
        <a:lstStyle/>
        <a:p>
          <a:endParaRPr lang="en-GH"/>
        </a:p>
      </dgm:t>
    </dgm:pt>
    <dgm:pt modelId="{95651189-7EED-45E6-B91E-E4455C50D046}" type="sibTrans" cxnId="{9292D614-9404-4B2A-9060-4FF492C27A67}">
      <dgm:prSet/>
      <dgm:spPr/>
      <dgm:t>
        <a:bodyPr/>
        <a:lstStyle/>
        <a:p>
          <a:endParaRPr lang="en-GH"/>
        </a:p>
      </dgm:t>
    </dgm:pt>
    <dgm:pt modelId="{C8147509-7AC2-4B4E-A709-07E417F56E8D}">
      <dgm:prSe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Seaborn</a:t>
          </a:r>
        </a:p>
      </dgm:t>
    </dgm:pt>
    <dgm:pt modelId="{1533EFF6-3587-4DCF-9B96-44EE48FC9958}" type="parTrans" cxnId="{41BF4466-5D8F-44EF-9044-CD87ADFE81DF}">
      <dgm:prSet/>
      <dgm:spPr/>
      <dgm:t>
        <a:bodyPr/>
        <a:lstStyle/>
        <a:p>
          <a:endParaRPr lang="en-GH"/>
        </a:p>
      </dgm:t>
    </dgm:pt>
    <dgm:pt modelId="{EE23F318-1CB6-4860-8A9A-A6A22176A01E}" type="sibTrans" cxnId="{41BF4466-5D8F-44EF-9044-CD87ADFE81DF}">
      <dgm:prSet/>
      <dgm:spPr/>
      <dgm:t>
        <a:bodyPr/>
        <a:lstStyle/>
        <a:p>
          <a:endParaRPr lang="en-GH"/>
        </a:p>
      </dgm:t>
    </dgm:pt>
    <dgm:pt modelId="{F8ADD088-D142-467B-B2E8-A00DFD524B79}">
      <dgm:prSet custT="1"/>
      <dgm:spPr>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gm:spPr>
      <dgm:t>
        <a:bodyPr spcFirstLastPara="0" vert="horz" wrap="square" lIns="129540" tIns="129540" rIns="129540" bIns="129540" numCol="1" spcCol="1270" anchor="ctr" anchorCtr="0"/>
        <a:lstStyle/>
        <a:p>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gm:t>
    </dgm:pt>
    <dgm:pt modelId="{855F6DAE-9F5C-4B7D-B414-DF091C3B6C17}" type="parTrans" cxnId="{867771DB-2C51-4C89-B802-5DD18090D5E5}">
      <dgm:prSet/>
      <dgm:spPr/>
      <dgm:t>
        <a:bodyPr/>
        <a:lstStyle/>
        <a:p>
          <a:endParaRPr lang="en-GH"/>
        </a:p>
      </dgm:t>
    </dgm:pt>
    <dgm:pt modelId="{3783906E-4508-4544-9DEF-5C4CB1CADE0E}" type="sibTrans" cxnId="{867771DB-2C51-4C89-B802-5DD18090D5E5}">
      <dgm:prSet/>
      <dgm:spPr/>
      <dgm:t>
        <a:bodyPr/>
        <a:lstStyle/>
        <a:p>
          <a:endParaRPr lang="en-GH"/>
        </a:p>
      </dgm:t>
    </dgm:pt>
    <dgm:pt modelId="{65713C3B-08C5-4228-AE66-84530B4BCE1F}" type="pres">
      <dgm:prSet presAssocID="{2A70322A-9A7B-4E9A-8607-3F54EB9A106C}" presName="composite" presStyleCnt="0">
        <dgm:presLayoutVars>
          <dgm:chMax val="1"/>
          <dgm:dir/>
          <dgm:resizeHandles val="exact"/>
        </dgm:presLayoutVars>
      </dgm:prSet>
      <dgm:spPr/>
    </dgm:pt>
    <dgm:pt modelId="{6DFF9CF4-E841-47D3-A27E-BBFA2A0A0A03}" type="pres">
      <dgm:prSet presAssocID="{1911B9A2-4A95-4EA0-BC74-6F31E949017D}" presName="roof" presStyleLbl="dkBgShp" presStyleIdx="0" presStyleCnt="2" custLinFactNeighborX="-131" custLinFactNeighborY="13732"/>
      <dgm:spPr/>
    </dgm:pt>
    <dgm:pt modelId="{4E00BCD6-3BD4-43AF-8FD5-E0793F9BE1EF}" type="pres">
      <dgm:prSet presAssocID="{1911B9A2-4A95-4EA0-BC74-6F31E949017D}" presName="pillars" presStyleCnt="0"/>
      <dgm:spPr/>
    </dgm:pt>
    <dgm:pt modelId="{BE11355B-A9C5-4BB3-9EA8-1CB554376020}" type="pres">
      <dgm:prSet presAssocID="{1911B9A2-4A95-4EA0-BC74-6F31E949017D}" presName="pillar1" presStyleLbl="node1" presStyleIdx="0" presStyleCnt="5">
        <dgm:presLayoutVars>
          <dgm:bulletEnabled val="1"/>
        </dgm:presLayoutVars>
      </dgm:prSet>
      <dgm:spPr/>
    </dgm:pt>
    <dgm:pt modelId="{F01397B5-656A-4965-8AB8-E275B401E5F9}" type="pres">
      <dgm:prSet presAssocID="{BBD5B0C4-9B96-4A49-8798-E8601475724F}" presName="pillarX" presStyleLbl="node1" presStyleIdx="1" presStyleCnt="5">
        <dgm:presLayoutVars>
          <dgm:bulletEnabled val="1"/>
        </dgm:presLayoutVars>
      </dgm:prSet>
      <dgm:spPr/>
    </dgm:pt>
    <dgm:pt modelId="{32A2712B-0094-4015-A826-2CBAC37C79F9}" type="pres">
      <dgm:prSet presAssocID="{179985F1-E818-4E92-B83B-42F4CC370CC4}" presName="pillarX" presStyleLbl="node1" presStyleIdx="2" presStyleCnt="5">
        <dgm:presLayoutVars>
          <dgm:bulletEnabled val="1"/>
        </dgm:presLayoutVars>
      </dgm:prSet>
      <dgm:spPr/>
    </dgm:pt>
    <dgm:pt modelId="{1EDE6D10-44A0-4F7C-BA1E-679FE9FFB164}" type="pres">
      <dgm:prSet presAssocID="{C8147509-7AC2-4B4E-A709-07E417F56E8D}" presName="pillarX" presStyleLbl="node1" presStyleIdx="3" presStyleCnt="5">
        <dgm:presLayoutVars>
          <dgm:bulletEnabled val="1"/>
        </dgm:presLayoutVars>
      </dgm:prSet>
      <dgm:spPr/>
    </dgm:pt>
    <dgm:pt modelId="{1F882443-8F66-4377-A637-041B89B48E9A}" type="pres">
      <dgm:prSet presAssocID="{F8ADD088-D142-467B-B2E8-A00DFD524B79}" presName="pillarX" presStyleLbl="node1" presStyleIdx="4" presStyleCnt="5">
        <dgm:presLayoutVars>
          <dgm:bulletEnabled val="1"/>
        </dgm:presLayoutVars>
      </dgm:prSet>
      <dgm:spPr>
        <a:xfrm>
          <a:off x="8476512" y="1560987"/>
          <a:ext cx="2118804" cy="3278073"/>
        </a:xfrm>
        <a:prstGeom prst="rect">
          <a:avLst/>
        </a:prstGeom>
      </dgm:spPr>
    </dgm:pt>
    <dgm:pt modelId="{B8CA69AD-A3E1-4383-B729-EE352676738D}" type="pres">
      <dgm:prSet presAssocID="{1911B9A2-4A95-4EA0-BC74-6F31E949017D}" presName="base" presStyleLbl="dkBgShp" presStyleIdx="1" presStyleCnt="2" custLinFactY="53000" custLinFactNeighborX="-13976" custLinFactNeighborY="100000"/>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pt>
  </dgm:ptLst>
  <dgm:cxnLst>
    <dgm:cxn modelId="{CB752700-82A3-4C49-9382-0FE284C34F5F}" srcId="{1911B9A2-4A95-4EA0-BC74-6F31E949017D}" destId="{865D3FCF-D7EB-4DE7-ACB2-1DCF50A35FFC}" srcOrd="0" destOrd="0" parTransId="{84529246-7D07-43C5-AA3F-961F64CD0FEB}" sibTransId="{80761700-8764-4517-9DD5-C2CA2F13BEBF}"/>
    <dgm:cxn modelId="{1458DE02-E2A1-4769-9F73-3FA48FADEB28}" type="presOf" srcId="{179985F1-E818-4E92-B83B-42F4CC370CC4}" destId="{32A2712B-0094-4015-A826-2CBAC37C79F9}" srcOrd="0" destOrd="0" presId="urn:microsoft.com/office/officeart/2005/8/layout/hList3"/>
    <dgm:cxn modelId="{2AEF7208-ACC9-4C4D-86E2-8090F9436A8A}" type="presOf" srcId="{865D3FCF-D7EB-4DE7-ACB2-1DCF50A35FFC}" destId="{BE11355B-A9C5-4BB3-9EA8-1CB554376020}" srcOrd="0" destOrd="0" presId="urn:microsoft.com/office/officeart/2005/8/layout/hList3"/>
    <dgm:cxn modelId="{9292D614-9404-4B2A-9060-4FF492C27A67}" srcId="{1911B9A2-4A95-4EA0-BC74-6F31E949017D}" destId="{179985F1-E818-4E92-B83B-42F4CC370CC4}" srcOrd="2" destOrd="0" parTransId="{D4CE670A-4109-40D6-937E-0D79A113E86B}" sibTransId="{95651189-7EED-45E6-B91E-E4455C50D046}"/>
    <dgm:cxn modelId="{41BF4466-5D8F-44EF-9044-CD87ADFE81DF}" srcId="{1911B9A2-4A95-4EA0-BC74-6F31E949017D}" destId="{C8147509-7AC2-4B4E-A709-07E417F56E8D}" srcOrd="3" destOrd="0" parTransId="{1533EFF6-3587-4DCF-9B96-44EE48FC9958}" sibTransId="{EE23F318-1CB6-4860-8A9A-A6A22176A01E}"/>
    <dgm:cxn modelId="{236A746C-0510-43A5-B5FB-00EF6FB8975E}" srcId="{1911B9A2-4A95-4EA0-BC74-6F31E949017D}" destId="{BBD5B0C4-9B96-4A49-8798-E8601475724F}" srcOrd="1" destOrd="0" parTransId="{BE80CF00-7BFE-4635-A769-A0A736D9AC79}" sibTransId="{E9C0BE56-C85B-48EB-8695-8C77B3C0FF06}"/>
    <dgm:cxn modelId="{1DA82854-14BD-4E32-B2BD-AAC55AD3B97B}" type="presOf" srcId="{2A70322A-9A7B-4E9A-8607-3F54EB9A106C}" destId="{65713C3B-08C5-4228-AE66-84530B4BCE1F}" srcOrd="0" destOrd="0" presId="urn:microsoft.com/office/officeart/2005/8/layout/hList3"/>
    <dgm:cxn modelId="{2CE102C1-AB30-47D0-9E12-2C219A9EE641}" type="presOf" srcId="{F8ADD088-D142-467B-B2E8-A00DFD524B79}" destId="{1F882443-8F66-4377-A637-041B89B48E9A}" srcOrd="0" destOrd="0" presId="urn:microsoft.com/office/officeart/2005/8/layout/hList3"/>
    <dgm:cxn modelId="{4C3AE5D4-76E6-425B-A79A-C019996F0D54}" type="presOf" srcId="{1911B9A2-4A95-4EA0-BC74-6F31E949017D}" destId="{6DFF9CF4-E841-47D3-A27E-BBFA2A0A0A03}" srcOrd="0" destOrd="0" presId="urn:microsoft.com/office/officeart/2005/8/layout/hList3"/>
    <dgm:cxn modelId="{867771DB-2C51-4C89-B802-5DD18090D5E5}" srcId="{1911B9A2-4A95-4EA0-BC74-6F31E949017D}" destId="{F8ADD088-D142-467B-B2E8-A00DFD524B79}" srcOrd="4" destOrd="0" parTransId="{855F6DAE-9F5C-4B7D-B414-DF091C3B6C17}" sibTransId="{3783906E-4508-4544-9DEF-5C4CB1CADE0E}"/>
    <dgm:cxn modelId="{54A603DF-D18C-445C-9503-EC5E3F3B8574}" type="presOf" srcId="{C8147509-7AC2-4B4E-A709-07E417F56E8D}" destId="{1EDE6D10-44A0-4F7C-BA1E-679FE9FFB164}" srcOrd="0" destOrd="0" presId="urn:microsoft.com/office/officeart/2005/8/layout/hList3"/>
    <dgm:cxn modelId="{825A85F0-5715-4F87-B7C4-39DE648BAC1A}" srcId="{2A70322A-9A7B-4E9A-8607-3F54EB9A106C}" destId="{1911B9A2-4A95-4EA0-BC74-6F31E949017D}" srcOrd="0" destOrd="0" parTransId="{2FB347D7-B0A9-41D7-9B5F-73EC5A7D542B}" sibTransId="{63AADE99-764A-4193-BACF-FBABBA47BF3D}"/>
    <dgm:cxn modelId="{BCF3B6F7-8B05-4E7A-82E9-EB6EF2CDC93E}" type="presOf" srcId="{BBD5B0C4-9B96-4A49-8798-E8601475724F}" destId="{F01397B5-656A-4965-8AB8-E275B401E5F9}" srcOrd="0" destOrd="0" presId="urn:microsoft.com/office/officeart/2005/8/layout/hList3"/>
    <dgm:cxn modelId="{F418E0F6-5FBF-4584-8F8E-436E697A1552}" type="presParOf" srcId="{65713C3B-08C5-4228-AE66-84530B4BCE1F}" destId="{6DFF9CF4-E841-47D3-A27E-BBFA2A0A0A03}" srcOrd="0" destOrd="0" presId="urn:microsoft.com/office/officeart/2005/8/layout/hList3"/>
    <dgm:cxn modelId="{516C0787-B38C-461B-A757-00749822A1A6}" type="presParOf" srcId="{65713C3B-08C5-4228-AE66-84530B4BCE1F}" destId="{4E00BCD6-3BD4-43AF-8FD5-E0793F9BE1EF}" srcOrd="1" destOrd="0" presId="urn:microsoft.com/office/officeart/2005/8/layout/hList3"/>
    <dgm:cxn modelId="{5570A4B9-410F-4F61-AFC4-37643A450ABC}" type="presParOf" srcId="{4E00BCD6-3BD4-43AF-8FD5-E0793F9BE1EF}" destId="{BE11355B-A9C5-4BB3-9EA8-1CB554376020}" srcOrd="0" destOrd="0" presId="urn:microsoft.com/office/officeart/2005/8/layout/hList3"/>
    <dgm:cxn modelId="{F25818A8-F55F-4570-A0C2-BDC5B50B715F}" type="presParOf" srcId="{4E00BCD6-3BD4-43AF-8FD5-E0793F9BE1EF}" destId="{F01397B5-656A-4965-8AB8-E275B401E5F9}" srcOrd="1" destOrd="0" presId="urn:microsoft.com/office/officeart/2005/8/layout/hList3"/>
    <dgm:cxn modelId="{6578DD05-7604-4C6A-8BC7-ECFEF636A861}" type="presParOf" srcId="{4E00BCD6-3BD4-43AF-8FD5-E0793F9BE1EF}" destId="{32A2712B-0094-4015-A826-2CBAC37C79F9}" srcOrd="2" destOrd="0" presId="urn:microsoft.com/office/officeart/2005/8/layout/hList3"/>
    <dgm:cxn modelId="{F649877B-D101-4BFF-8989-3651EC673FF5}" type="presParOf" srcId="{4E00BCD6-3BD4-43AF-8FD5-E0793F9BE1EF}" destId="{1EDE6D10-44A0-4F7C-BA1E-679FE9FFB164}" srcOrd="3" destOrd="0" presId="urn:microsoft.com/office/officeart/2005/8/layout/hList3"/>
    <dgm:cxn modelId="{B4EEDBD2-9109-4D14-B860-4BB9E89439A5}" type="presParOf" srcId="{4E00BCD6-3BD4-43AF-8FD5-E0793F9BE1EF}" destId="{1F882443-8F66-4377-A637-041B89B48E9A}" srcOrd="4" destOrd="0" presId="urn:microsoft.com/office/officeart/2005/8/layout/hList3"/>
    <dgm:cxn modelId="{7C8DCD1B-58D3-456A-974A-16EAEA62B631}" type="presParOf" srcId="{65713C3B-08C5-4228-AE66-84530B4BCE1F}" destId="{B8CA69AD-A3E1-4383-B729-EE352676738D}" srcOrd="2" destOrd="0" presId="urn:microsoft.com/office/officeart/2005/8/layout/h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9CF4-E841-47D3-A27E-BBFA2A0A0A03}">
      <dsp:nvSpPr>
        <dsp:cNvPr id="0" name=""/>
        <dsp:cNvSpPr/>
      </dsp:nvSpPr>
      <dsp:spPr>
        <a:xfrm>
          <a:off x="0" y="214354"/>
          <a:ext cx="10596611" cy="1560987"/>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Libraries</a:t>
          </a:r>
          <a:endParaRPr lang="en-GH" sz="6500" kern="1200" dirty="0"/>
        </a:p>
      </dsp:txBody>
      <dsp:txXfrm>
        <a:off x="0" y="214354"/>
        <a:ext cx="10596611" cy="1560987"/>
      </dsp:txXfrm>
    </dsp:sp>
    <dsp:sp modelId="{BE11355B-A9C5-4BB3-9EA8-1CB554376020}">
      <dsp:nvSpPr>
        <dsp:cNvPr id="0" name=""/>
        <dsp:cNvSpPr/>
      </dsp:nvSpPr>
      <dsp:spPr>
        <a:xfrm>
          <a:off x="129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Pandas</a:t>
          </a:r>
          <a:endParaRPr lang="en-GH" sz="3400" kern="1200" dirty="0"/>
        </a:p>
      </dsp:txBody>
      <dsp:txXfrm>
        <a:off x="1293" y="1560987"/>
        <a:ext cx="2118804" cy="3278073"/>
      </dsp:txXfrm>
    </dsp:sp>
    <dsp:sp modelId="{F01397B5-656A-4965-8AB8-E275B401E5F9}">
      <dsp:nvSpPr>
        <dsp:cNvPr id="0" name=""/>
        <dsp:cNvSpPr/>
      </dsp:nvSpPr>
      <dsp:spPr>
        <a:xfrm>
          <a:off x="2120098"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Numpy</a:t>
          </a:r>
          <a:endParaRPr lang="en-GH" sz="3400" kern="1200" dirty="0"/>
        </a:p>
      </dsp:txBody>
      <dsp:txXfrm>
        <a:off x="2120098" y="1560987"/>
        <a:ext cx="2118804" cy="3278073"/>
      </dsp:txXfrm>
    </dsp:sp>
    <dsp:sp modelId="{32A2712B-0094-4015-A826-2CBAC37C79F9}">
      <dsp:nvSpPr>
        <dsp:cNvPr id="0" name=""/>
        <dsp:cNvSpPr/>
      </dsp:nvSpPr>
      <dsp:spPr>
        <a:xfrm>
          <a:off x="423890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Matplotlib</a:t>
          </a:r>
          <a:endParaRPr lang="en-GH" sz="3400" kern="1200" dirty="0"/>
        </a:p>
      </dsp:txBody>
      <dsp:txXfrm>
        <a:off x="4238903" y="1560987"/>
        <a:ext cx="2118804" cy="3278073"/>
      </dsp:txXfrm>
    </dsp:sp>
    <dsp:sp modelId="{1EDE6D10-44A0-4F7C-BA1E-679FE9FFB164}">
      <dsp:nvSpPr>
        <dsp:cNvPr id="0" name=""/>
        <dsp:cNvSpPr/>
      </dsp:nvSpPr>
      <dsp:spPr>
        <a:xfrm>
          <a:off x="6357707"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Seaborn</a:t>
          </a:r>
        </a:p>
      </dsp:txBody>
      <dsp:txXfrm>
        <a:off x="6357707" y="1560987"/>
        <a:ext cx="2118804" cy="3278073"/>
      </dsp:txXfrm>
    </dsp:sp>
    <dsp:sp modelId="{1F882443-8F66-4377-A637-041B89B48E9A}">
      <dsp:nvSpPr>
        <dsp:cNvPr id="0" name=""/>
        <dsp:cNvSpPr/>
      </dsp:nvSpPr>
      <dsp:spPr>
        <a:xfrm>
          <a:off x="8476512" y="1560987"/>
          <a:ext cx="2118804" cy="3278073"/>
        </a:xfrm>
        <a:prstGeom prst="rect">
          <a:avLst/>
        </a:prstGeom>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sp:txBody>
      <dsp:txXfrm>
        <a:off x="8476512" y="1560987"/>
        <a:ext cx="2118804" cy="3278073"/>
      </dsp:txXfrm>
    </dsp:sp>
    <dsp:sp modelId="{B8CA69AD-A3E1-4383-B729-EE352676738D}">
      <dsp:nvSpPr>
        <dsp:cNvPr id="0" name=""/>
        <dsp:cNvSpPr/>
      </dsp:nvSpPr>
      <dsp:spPr>
        <a:xfrm>
          <a:off x="0" y="4839061"/>
          <a:ext cx="10596611" cy="364230"/>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104859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F3017-A728-4BF3-AA95-7ED9D509D53A}" type="datetimeFigureOut">
              <a:rPr lang="en-GB" smtClean="0"/>
              <a:t>25/03/2022</a:t>
            </a:fld>
            <a:endParaRPr lang="en-GB"/>
          </a:p>
        </p:txBody>
      </p:sp>
      <p:sp>
        <p:nvSpPr>
          <p:cNvPr id="104859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04859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04859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A09A0-D181-4A5F-9F2F-EE7A4C7569D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D7AA09A0-D181-4A5F-9F2F-EE7A4C7569DF}" type="slidenum">
              <a:rPr lang="en-GB" smtClean="0"/>
              <a:t>1</a:t>
            </a:fld>
            <a:endParaRPr lang="en-GB"/>
          </a:p>
        </p:txBody>
      </p:sp>
    </p:spTree>
    <p:extLst>
      <p:ext uri="{BB962C8B-B14F-4D97-AF65-F5344CB8AC3E}">
        <p14:creationId xmlns:p14="http://schemas.microsoft.com/office/powerpoint/2010/main" val="214410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3</a:t>
            </a:fld>
            <a:endParaRPr lang="en-GB"/>
          </a:p>
        </p:txBody>
      </p:sp>
    </p:spTree>
    <p:extLst>
      <p:ext uri="{BB962C8B-B14F-4D97-AF65-F5344CB8AC3E}">
        <p14:creationId xmlns:p14="http://schemas.microsoft.com/office/powerpoint/2010/main" val="233605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4</a:t>
            </a:fld>
            <a:endParaRPr lang="en-GB"/>
          </a:p>
        </p:txBody>
      </p:sp>
    </p:spTree>
    <p:extLst>
      <p:ext uri="{BB962C8B-B14F-4D97-AF65-F5344CB8AC3E}">
        <p14:creationId xmlns:p14="http://schemas.microsoft.com/office/powerpoint/2010/main" val="124509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2"/>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spid="_x0000_s5181" name="think-cell Slide" r:id="rId4" imgW="378" imgH="377" progId="TCLayout.ActiveDocument.1">
                  <p:embed/>
                </p:oleObj>
              </mc:Choice>
              <mc:Fallback>
                <p:oleObj name="think-cell Slide" r:id="rId4" imgW="378" imgH="377" progId="TCLayout.ActiveDocument.1">
                  <p:embed/>
                  <p:pic>
                    <p:nvPicPr>
                      <p:cNvPr id="2097154" name=""/>
                      <p:cNvPicPr>
                        <a:picLocks/>
                      </p:cNvPicPr>
                      <p:nvPr/>
                    </p:nvPicPr>
                    <p:blipFill>
                      <a:blip r:embed="rId5"/>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 name="Shape 25"/>
        <p:cNvGrpSpPr/>
        <p:nvPr/>
      </p:nvGrpSpPr>
      <p:grpSpPr>
        <a:xfrm>
          <a:off x="0" y="0"/>
          <a:ext cx="0" cy="0"/>
          <a:chOff x="0" y="0"/>
          <a:chExt cx="0" cy="0"/>
        </a:xfrm>
      </p:grpSpPr>
      <p:graphicFrame>
        <p:nvGraphicFramePr>
          <p:cNvPr id="4194304" name="Object 1" hidden="1"/>
          <p:cNvGraphicFramePr>
            <a:graphicFrameLocks noChangeAspect="1"/>
          </p:cNvGraphicFramePr>
          <p:nvPr userDrawn="1">
            <p:custDataLst>
              <p:tags r:id="rId4"/>
            </p:custDataLst>
          </p:nvPr>
        </p:nvGraphicFramePr>
        <p:xfrm>
          <a:off x="2120" y="2128"/>
          <a:ext cx="2117" cy="2117"/>
        </p:xfrm>
        <a:graphic>
          <a:graphicData uri="http://schemas.openxmlformats.org/presentationml/2006/ole">
            <mc:AlternateContent xmlns:mc="http://schemas.openxmlformats.org/markup-compatibility/2006">
              <mc:Choice xmlns:v="urn:schemas-microsoft-com:vml" Requires="v">
                <p:oleObj spid="_x0000_s4157" name="think-cell Slide" r:id="rId5" imgW="378" imgH="377" progId="TCLayout.ActiveDocument.1">
                  <p:embed/>
                </p:oleObj>
              </mc:Choice>
              <mc:Fallback>
                <p:oleObj name="think-cell Slide" r:id="rId5" imgW="378" imgH="377" progId="TCLayout.ActiveDocument.1">
                  <p:embed/>
                  <p:pic>
                    <p:nvPicPr>
                      <p:cNvPr id="2097152" name="Object 1" hidden="1"/>
                      <p:cNvPicPr>
                        <a:picLocks/>
                      </p:cNvPicPr>
                      <p:nvPr/>
                    </p:nvPicPr>
                    <p:blipFill>
                      <a:blip r:embed="rId6"/>
                      <a:stretch>
                        <a:fillRect/>
                      </a:stretch>
                    </p:blipFill>
                    <p:spPr>
                      <a:xfrm>
                        <a:off x="2120" y="2128"/>
                        <a:ext cx="2117" cy="2117"/>
                      </a:xfrm>
                      <a:prstGeom prst="rect">
                        <a:avLst/>
                      </a:prstGeom>
                    </p:spPr>
                  </p:pic>
                </p:oleObj>
              </mc:Fallback>
            </mc:AlternateContent>
          </a:graphicData>
        </a:graphic>
      </p:graphicFrame>
      <p:sp>
        <p:nvSpPr>
          <p:cNvPr id="1048576" name="Google Shape;26;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D2929"/>
              </a:buClr>
              <a:buSzPts val="2400"/>
              <a:buFont typeface="Oswald"/>
              <a:buNone/>
              <a:defRPr sz="2400" b="0" i="0" u="none" strike="noStrike" cap="none">
                <a:solidFill>
                  <a:srgbClr val="2D2929"/>
                </a:solidFill>
                <a:latin typeface="Oswald"/>
                <a:ea typeface="Oswald"/>
                <a:cs typeface="Oswald"/>
                <a:sym typeface="Oswald"/>
              </a:defRPr>
            </a:lvl1pPr>
            <a:lvl2pPr marR="0" lvl="1"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2pPr>
            <a:lvl3pPr marR="0" lvl="2"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3pPr>
            <a:lvl4pPr marR="0" lvl="3"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4pPr>
            <a:lvl5pPr marR="0" lvl="4"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5pPr>
            <a:lvl6pPr marR="0" lvl="5"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6pPr>
            <a:lvl7pPr marR="0" lvl="6"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7pPr>
            <a:lvl8pPr marR="0" lvl="7"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8pPr>
            <a:lvl9pPr marR="0" lvl="8"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9pPr>
          </a:lstStyle>
          <a:p>
            <a:endParaRPr/>
          </a:p>
        </p:txBody>
      </p:sp>
      <p:sp>
        <p:nvSpPr>
          <p:cNvPr id="1048577" name="Google Shape;27;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1pPr>
            <a:lvl2pPr marL="914400" marR="0" lvl="1"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2pPr>
            <a:lvl3pPr marL="1371600" marR="0" lvl="2"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3pPr>
            <a:lvl4pPr marL="1828800" marR="0" lvl="3"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4pPr>
            <a:lvl5pPr marL="2286000" marR="0" lvl="4"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5pPr>
            <a:lvl6pPr marL="2743200" marR="0" lvl="5"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6pPr>
            <a:lvl7pPr marL="3200400" marR="0" lvl="6"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7pPr>
            <a:lvl8pPr marL="3657600" marR="0" lvl="7"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8pPr>
            <a:lvl9pPr marL="4114800" marR="0" lvl="8" indent="-285750" algn="l" rtl="0">
              <a:lnSpc>
                <a:spcPct val="100000"/>
              </a:lnSpc>
              <a:spcBef>
                <a:spcPts val="0"/>
              </a:spcBef>
              <a:spcAft>
                <a:spcPts val="0"/>
              </a:spcAft>
              <a:buClr>
                <a:srgbClr val="2D2929"/>
              </a:buClr>
              <a:buSzPts val="900"/>
              <a:buFont typeface="Ubuntu Light"/>
              <a:buChar char="■"/>
              <a:defRPr sz="900" b="0" i="0" u="none" strike="noStrike" cap="none">
                <a:solidFill>
                  <a:srgbClr val="2D2929"/>
                </a:solidFill>
                <a:latin typeface="Ubuntu Light"/>
                <a:ea typeface="Ubuntu Light"/>
                <a:cs typeface="Ubuntu Light"/>
                <a:sym typeface="Ubuntu Light"/>
              </a:defRPr>
            </a:lvl9pPr>
          </a:lstStyle>
          <a:p>
            <a:endParaRPr/>
          </a:p>
        </p:txBody>
      </p:sp>
      <p:sp>
        <p:nvSpPr>
          <p:cNvPr id="1048578"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image" Target="../media/image5.png"/><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rawpixel.com/image/107004/thank-you-note-cup-coffee"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1"/><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2"/>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spid="_x0000_s6205" name="think-cell Slide" r:id="rId5" imgW="378" imgH="377" progId="TCLayout.ActiveDocument.1">
                  <p:embed/>
                </p:oleObj>
              </mc:Choice>
              <mc:Fallback>
                <p:oleObj name="think-cell Slide" r:id="rId5" imgW="378" imgH="377" progId="TCLayout.ActiveDocument.1">
                  <p:embed/>
                  <p:pic>
                    <p:nvPicPr>
                      <p:cNvPr id="2097156" name="Object 4" hidden="1"/>
                      <p:cNvPicPr>
                        <a:picLocks/>
                      </p:cNvPicPr>
                      <p:nvPr/>
                    </p:nvPicPr>
                    <p:blipFill>
                      <a:blip r:embed="rId6"/>
                      <a:stretch>
                        <a:fillRect/>
                      </a:stretch>
                    </p:blipFill>
                    <p:spPr>
                      <a:xfrm>
                        <a:off x="2124" y="2124"/>
                        <a:ext cx="2117" cy="2117"/>
                      </a:xfrm>
                      <a:prstGeom prst="rect">
                        <a:avLst/>
                      </a:prstGeom>
                    </p:spPr>
                  </p:pic>
                </p:oleObj>
              </mc:Fallback>
            </mc:AlternateContent>
          </a:graphicData>
        </a:graphic>
      </p:graphicFrame>
      <p:sp>
        <p:nvSpPr>
          <p:cNvPr id="1048584" name="Rectangle 19"/>
          <p:cNvSpPr/>
          <p:nvPr/>
        </p:nvSpPr>
        <p:spPr>
          <a:xfrm flipH="1">
            <a:off x="4015680" y="-1"/>
            <a:ext cx="5668639" cy="748923"/>
          </a:xfrm>
          <a:prstGeom prst="rect">
            <a:avLst/>
          </a:prstGeom>
          <a:solidFill>
            <a:srgbClr val="2CABE1">
              <a:alpha val="90000"/>
            </a:srgbClr>
          </a:solidFill>
        </p:spPr>
        <p:txBody>
          <a:bodyPr vert="horz" wrap="square" lIns="432000" tIns="0" rIns="0" bIns="0" rtlCol="0" anchor="ctr">
            <a:noAutofit/>
          </a:bodyPr>
          <a:lstStyle/>
          <a:p>
            <a:pPr defTabSz="1219080">
              <a:buClr>
                <a:srgbClr val="000000"/>
              </a:buClr>
            </a:pPr>
            <a:r>
              <a:rPr lang="en-US" sz="2800" b="1" kern="0" dirty="0">
                <a:solidFill>
                  <a:srgbClr val="F2F2F2"/>
                </a:solidFill>
                <a:latin typeface="Arial Nova Cond" panose="020B0506020202020204" pitchFamily="34" charset="0"/>
                <a:cs typeface="Arial"/>
                <a:sym typeface="Arial"/>
              </a:rPr>
              <a:t>GROUP 1 PROJECT PRESENTATION </a:t>
            </a:r>
          </a:p>
        </p:txBody>
      </p:sp>
      <p:pic>
        <p:nvPicPr>
          <p:cNvPr id="2097158" name="Picture 10"/>
          <p:cNvPicPr>
            <a:picLocks/>
          </p:cNvPicPr>
          <p:nvPr/>
        </p:nvPicPr>
        <p:blipFill>
          <a:blip r:embed="rId7" cstate="hqprint"/>
          <a:stretch>
            <a:fillRect/>
          </a:stretch>
        </p:blipFill>
        <p:spPr>
          <a:xfrm>
            <a:off x="9684327" y="18967"/>
            <a:ext cx="2507670" cy="721911"/>
          </a:xfrm>
          <a:prstGeom prst="rect">
            <a:avLst/>
          </a:prstGeom>
        </p:spPr>
      </p:pic>
      <p:sp>
        <p:nvSpPr>
          <p:cNvPr id="11" name="Rectangle 20">
            <a:extLst>
              <a:ext uri="{FF2B5EF4-FFF2-40B4-BE49-F238E27FC236}">
                <a16:creationId xmlns:a16="http://schemas.microsoft.com/office/drawing/2014/main" id="{E89692B4-C963-46BC-B19B-4028E89E5E80}"/>
              </a:ext>
            </a:extLst>
          </p:cNvPr>
          <p:cNvSpPr/>
          <p:nvPr/>
        </p:nvSpPr>
        <p:spPr>
          <a:xfrm>
            <a:off x="3" y="0"/>
            <a:ext cx="4015669" cy="7408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09539">
              <a:buClr>
                <a:srgbClr val="000000"/>
              </a:buClr>
            </a:pPr>
            <a:endParaRPr lang="en-US" sz="2133" b="1" kern="0" dirty="0">
              <a:solidFill>
                <a:srgbClr val="2CABE1"/>
              </a:solidFill>
              <a:latin typeface="Arial Nova Cond" panose="020B0506020202020204" pitchFamily="34" charset="0"/>
              <a:sym typeface="Arial"/>
            </a:endParaRPr>
          </a:p>
        </p:txBody>
      </p:sp>
      <p:pic>
        <p:nvPicPr>
          <p:cNvPr id="12" name="Picture 1">
            <a:extLst>
              <a:ext uri="{FF2B5EF4-FFF2-40B4-BE49-F238E27FC236}">
                <a16:creationId xmlns:a16="http://schemas.microsoft.com/office/drawing/2014/main" id="{2D6650E3-8CB6-495C-8E9C-B6D84352A6CF}"/>
              </a:ext>
            </a:extLst>
          </p:cNvPr>
          <p:cNvPicPr>
            <a:picLocks noChangeAspect="1"/>
          </p:cNvPicPr>
          <p:nvPr/>
        </p:nvPicPr>
        <p:blipFill rotWithShape="1">
          <a:blip r:embed="rId8"/>
          <a:srcRect b="35181"/>
          <a:stretch>
            <a:fillRect/>
          </a:stretch>
        </p:blipFill>
        <p:spPr>
          <a:xfrm>
            <a:off x="242553" y="89413"/>
            <a:ext cx="1155863" cy="520116"/>
          </a:xfrm>
          <a:prstGeom prst="rect">
            <a:avLst/>
          </a:prstGeom>
        </p:spPr>
      </p:pic>
      <p:pic>
        <p:nvPicPr>
          <p:cNvPr id="13" name="Picture 2">
            <a:extLst>
              <a:ext uri="{FF2B5EF4-FFF2-40B4-BE49-F238E27FC236}">
                <a16:creationId xmlns:a16="http://schemas.microsoft.com/office/drawing/2014/main" id="{C56D1530-2724-4CC8-BC72-9199164EDAE3}"/>
              </a:ext>
            </a:extLst>
          </p:cNvPr>
          <p:cNvPicPr>
            <a:picLocks noChangeAspect="1"/>
          </p:cNvPicPr>
          <p:nvPr/>
        </p:nvPicPr>
        <p:blipFill>
          <a:blip r:embed="rId9" cstate="hqprint"/>
          <a:stretch>
            <a:fillRect/>
          </a:stretch>
        </p:blipFill>
        <p:spPr>
          <a:xfrm>
            <a:off x="3412542" y="93923"/>
            <a:ext cx="494439" cy="553031"/>
          </a:xfrm>
          <a:prstGeom prst="rect">
            <a:avLst/>
          </a:prstGeom>
        </p:spPr>
      </p:pic>
      <p:pic>
        <p:nvPicPr>
          <p:cNvPr id="14" name="Picture 3">
            <a:extLst>
              <a:ext uri="{FF2B5EF4-FFF2-40B4-BE49-F238E27FC236}">
                <a16:creationId xmlns:a16="http://schemas.microsoft.com/office/drawing/2014/main" id="{6BC7BFD2-D893-4EAC-9066-20F8594525FA}"/>
              </a:ext>
            </a:extLst>
          </p:cNvPr>
          <p:cNvPicPr>
            <a:picLocks noChangeAspect="1"/>
          </p:cNvPicPr>
          <p:nvPr/>
        </p:nvPicPr>
        <p:blipFill>
          <a:blip r:embed="rId10"/>
          <a:stretch>
            <a:fillRect/>
          </a:stretch>
        </p:blipFill>
        <p:spPr>
          <a:xfrm>
            <a:off x="1599411" y="89413"/>
            <a:ext cx="1497844" cy="748923"/>
          </a:xfrm>
          <a:prstGeom prst="rect">
            <a:avLst/>
          </a:prstGeom>
        </p:spPr>
      </p:pic>
      <p:sp>
        <p:nvSpPr>
          <p:cNvPr id="3" name="Rectangle 2">
            <a:extLst>
              <a:ext uri="{FF2B5EF4-FFF2-40B4-BE49-F238E27FC236}">
                <a16:creationId xmlns:a16="http://schemas.microsoft.com/office/drawing/2014/main" id="{616DCF79-EA65-4D6E-B367-C259F1E78E59}"/>
              </a:ext>
            </a:extLst>
          </p:cNvPr>
          <p:cNvSpPr/>
          <p:nvPr/>
        </p:nvSpPr>
        <p:spPr>
          <a:xfrm>
            <a:off x="-1" y="838336"/>
            <a:ext cx="12191998" cy="6000698"/>
          </a:xfrm>
          <a:prstGeom prst="rect">
            <a:avLst/>
          </a:prstGeom>
        </p:spPr>
        <p:txBody>
          <a:bodyPr/>
          <a:lstStyle/>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Group Members</a:t>
            </a:r>
            <a:r>
              <a:rPr lang="en-US" sz="2000" b="1" dirty="0">
                <a:solidFill>
                  <a:schemeClr val="bg1"/>
                </a:solidFill>
              </a:rPr>
              <a:t>:</a:t>
            </a:r>
            <a:endParaRPr lang="en-GH" sz="2000" b="1" dirty="0">
              <a:solidFill>
                <a:schemeClr val="bg1"/>
              </a:solidFill>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Ebenezar </a:t>
            </a:r>
            <a:r>
              <a:rPr lang="en-US" sz="2000" b="1" i="0" dirty="0">
                <a:solidFill>
                  <a:srgbClr val="FFFFFF"/>
                </a:solidFill>
                <a:effectLst/>
                <a:latin typeface="Times New Roman" panose="02020603050405020304" pitchFamily="18" charset="0"/>
                <a:cs typeface="Times New Roman" panose="02020603050405020304" pitchFamily="18" charset="0"/>
              </a:rPr>
              <a:t>Yanful Acquah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Morris Mensah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Issah Halimatu Saadia</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Samuel Kwame Dassi</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Akosua </a:t>
            </a:r>
            <a:r>
              <a:rPr lang="en-US" sz="2000" b="1" i="0" dirty="0" err="1">
                <a:solidFill>
                  <a:srgbClr val="FFFFFF"/>
                </a:solidFill>
                <a:effectLst/>
                <a:latin typeface="Times New Roman" panose="02020603050405020304" pitchFamily="18" charset="0"/>
                <a:cs typeface="Times New Roman" panose="02020603050405020304" pitchFamily="18" charset="0"/>
              </a:rPr>
              <a:t>Yeboaa</a:t>
            </a:r>
            <a:r>
              <a:rPr lang="en-US" sz="2000" b="1" i="0" dirty="0">
                <a:solidFill>
                  <a:srgbClr val="FFFFFF"/>
                </a:solidFill>
                <a:effectLst/>
                <a:latin typeface="Times New Roman" panose="02020603050405020304" pitchFamily="18" charset="0"/>
                <a:cs typeface="Times New Roman" panose="02020603050405020304" pitchFamily="18" charset="0"/>
              </a:rPr>
              <a:t> </a:t>
            </a:r>
            <a:r>
              <a:rPr lang="en-US" sz="2000" b="1" i="0" dirty="0" err="1">
                <a:solidFill>
                  <a:srgbClr val="FFFFFF"/>
                </a:solidFill>
                <a:effectLst/>
                <a:latin typeface="Times New Roman" panose="02020603050405020304" pitchFamily="18" charset="0"/>
                <a:cs typeface="Times New Roman" panose="02020603050405020304" pitchFamily="18" charset="0"/>
              </a:rPr>
              <a:t>Asare</a:t>
            </a:r>
            <a:endParaRPr lang="en-US" sz="2000" b="1" dirty="0">
              <a:solidFill>
                <a:schemeClr val="bg1"/>
              </a:solidFill>
              <a:latin typeface="Times New Roman" panose="02020603050405020304" pitchFamily="18" charset="0"/>
              <a:cs typeface="Times New Roman" panose="02020603050405020304" pitchFamily="18" charset="0"/>
            </a:endParaRPr>
          </a:p>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OUTLIN</a:t>
            </a:r>
            <a:r>
              <a:rPr lang="en-US" sz="2000" b="1" dirty="0">
                <a:solidFill>
                  <a:srgbClr val="FF0000"/>
                </a:solidFill>
              </a:rPr>
              <a:t>E:</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A brief introduction about the data set</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Hypothesis </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Questions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Visualizations and insights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Tools and libraries we will use to solve the questions</a:t>
            </a:r>
          </a:p>
          <a:p>
            <a:pPr lvl="0"/>
            <a:endParaRPr lang="en-GH" dirty="0"/>
          </a:p>
        </p:txBody>
      </p:sp>
      <p:sp>
        <p:nvSpPr>
          <p:cNvPr id="2" name="Rectangle: Rounded Corners 1">
            <a:extLst>
              <a:ext uri="{FF2B5EF4-FFF2-40B4-BE49-F238E27FC236}">
                <a16:creationId xmlns:a16="http://schemas.microsoft.com/office/drawing/2014/main" id="{C68A16D6-CC9C-4725-A75D-6D4347B5ACA1}"/>
              </a:ext>
            </a:extLst>
          </p:cNvPr>
          <p:cNvSpPr/>
          <p:nvPr/>
        </p:nvSpPr>
        <p:spPr>
          <a:xfrm>
            <a:off x="5458692" y="1240622"/>
            <a:ext cx="5140036" cy="20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SUPERVISOR: Godwin Kingsley Wood</a:t>
            </a: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DATASET: flavours_of_cacao.csv</a:t>
            </a:r>
          </a:p>
          <a:p>
            <a:pPr algn="ctr"/>
            <a:endParaRPr lang="en-G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SCATTER DIAGRAM OF PERCENTAGE OF COACOA VS RATING</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r>
              <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also saw that there is a negative relationship between the percentage of cocoa in  a chocolate and the rating assigned to that chocolate bar. This means that other factors influenced the rating. The </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162CA03-F3B4-4069-A552-6B244639C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944734"/>
            <a:ext cx="9435390" cy="3613198"/>
          </a:xfrm>
          <a:prstGeom prst="rect">
            <a:avLst/>
          </a:prstGeom>
          <a:solidFill>
            <a:schemeClr val="bg1"/>
          </a:solidFill>
        </p:spPr>
      </p:pic>
    </p:spTree>
    <p:extLst>
      <p:ext uri="{BB962C8B-B14F-4D97-AF65-F5344CB8AC3E}">
        <p14:creationId xmlns:p14="http://schemas.microsoft.com/office/powerpoint/2010/main" val="19430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HEATMAP OF RATING VS REVIEW VS COCOA PERCENT</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gradFill>
            <a:gsLst>
              <a:gs pos="0">
                <a:schemeClr val="bg1">
                  <a:lumMod val="9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8900000" scaled="1"/>
          </a:gra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0AB5AAD-516F-454C-92DE-81DD521C9E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4363" y="970114"/>
            <a:ext cx="5766516" cy="5137367"/>
          </a:xfrm>
          <a:prstGeom prst="rect">
            <a:avLst/>
          </a:prstGeom>
          <a:solidFill>
            <a:schemeClr val="bg1"/>
          </a:solidFill>
        </p:spPr>
      </p:pic>
      <p:sp>
        <p:nvSpPr>
          <p:cNvPr id="5" name="Rectangle: Top Corners Snipped 4">
            <a:extLst>
              <a:ext uri="{FF2B5EF4-FFF2-40B4-BE49-F238E27FC236}">
                <a16:creationId xmlns:a16="http://schemas.microsoft.com/office/drawing/2014/main" id="{AB0E3FEC-7240-4398-8827-4155A485E728}"/>
              </a:ext>
            </a:extLst>
          </p:cNvPr>
          <p:cNvSpPr/>
          <p:nvPr/>
        </p:nvSpPr>
        <p:spPr>
          <a:xfrm>
            <a:off x="734291" y="2266433"/>
            <a:ext cx="4987636" cy="180680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050" indent="0"/>
            <a:r>
              <a:rPr lang="en-US" sz="2400" b="1" dirty="0">
                <a:solidFill>
                  <a:srgbClr val="25F109"/>
                </a:solidFill>
                <a:latin typeface="Times New Roman" panose="02020603050405020304" pitchFamily="18" charset="0"/>
                <a:cs typeface="Times New Roman" panose="02020603050405020304" pitchFamily="18" charset="0"/>
              </a:rPr>
              <a:t>Review year and cocoa percent do not have much influence on the expert rating. </a:t>
            </a:r>
          </a:p>
        </p:txBody>
      </p:sp>
    </p:spTree>
    <p:extLst>
      <p:ext uri="{BB962C8B-B14F-4D97-AF65-F5344CB8AC3E}">
        <p14:creationId xmlns:p14="http://schemas.microsoft.com/office/powerpoint/2010/main" val="120497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3" y="21143"/>
            <a:ext cx="9988765" cy="464964"/>
          </a:xfrm>
        </p:spPr>
        <p:txBody>
          <a:bodyPr/>
          <a:lstStyle/>
          <a:p>
            <a:r>
              <a:rPr lang="en-US" u="sng" dirty="0">
                <a:latin typeface="Times New Roman" panose="02020603050405020304" pitchFamily="18" charset="0"/>
                <a:cs typeface="Times New Roman" panose="02020603050405020304" pitchFamily="18" charset="0"/>
              </a:rPr>
              <a:t>CACAO BEANS FLOW FROM ORIGIN TO COMPANY LOCATION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6EB81B3-227D-4C9E-BC82-A2E169DEEE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99" y="618978"/>
            <a:ext cx="7407602" cy="5860928"/>
          </a:xfrm>
          <a:prstGeom prst="rect">
            <a:avLst/>
          </a:prstGeom>
          <a:solidFill>
            <a:schemeClr val="bg1"/>
          </a:solidFill>
        </p:spPr>
      </p:pic>
      <p:sp>
        <p:nvSpPr>
          <p:cNvPr id="4" name="Rectangle: Rounded Corners 3">
            <a:extLst>
              <a:ext uri="{FF2B5EF4-FFF2-40B4-BE49-F238E27FC236}">
                <a16:creationId xmlns:a16="http://schemas.microsoft.com/office/drawing/2014/main" id="{AC3F1601-AA38-42FB-9C4E-74A0647577CB}"/>
              </a:ext>
            </a:extLst>
          </p:cNvPr>
          <p:cNvSpPr/>
          <p:nvPr/>
        </p:nvSpPr>
        <p:spPr>
          <a:xfrm>
            <a:off x="7481455" y="2022764"/>
            <a:ext cx="4031672" cy="315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Most of the cocoa are exported to USA </a:t>
            </a:r>
            <a:endParaRPr lang="en-GH" sz="2400" dirty="0"/>
          </a:p>
        </p:txBody>
      </p:sp>
    </p:spTree>
    <p:extLst>
      <p:ext uri="{BB962C8B-B14F-4D97-AF65-F5344CB8AC3E}">
        <p14:creationId xmlns:p14="http://schemas.microsoft.com/office/powerpoint/2010/main" val="1072680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PERCENTAGE CHANGE OF COCOA OVER TIME</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pattFill prst="pct5">
            <a:fgClr>
              <a:srgbClr val="205B7C"/>
            </a:fgClr>
            <a:bgClr>
              <a:schemeClr val="bg1"/>
            </a:bgClr>
          </a:patt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The movement of the line graph indicates that cocoa processing companies varying the amount of the cacao in chocolates.</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BF5CAC-2A38-47CC-A989-D9DF371EA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606" y="886691"/>
            <a:ext cx="9481184" cy="3882257"/>
          </a:xfrm>
          <a:prstGeom prst="rect">
            <a:avLst/>
          </a:prstGeom>
          <a:solidFill>
            <a:srgbClr val="FFFF00"/>
          </a:solidFill>
        </p:spPr>
      </p:pic>
    </p:spTree>
    <p:extLst>
      <p:ext uri="{BB962C8B-B14F-4D97-AF65-F5344CB8AC3E}">
        <p14:creationId xmlns:p14="http://schemas.microsoft.com/office/powerpoint/2010/main" val="3574290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CDAA-F970-4D7C-B2FF-D61F0F2410C2}"/>
              </a:ext>
            </a:extLst>
          </p:cNvPr>
          <p:cNvSpPr>
            <a:spLocks noGrp="1"/>
          </p:cNvSpPr>
          <p:nvPr>
            <p:ph type="ctrTitle"/>
          </p:nvPr>
        </p:nvSpPr>
        <p:spPr>
          <a:xfrm>
            <a:off x="262400" y="181999"/>
            <a:ext cx="5833600" cy="589519"/>
          </a:xfrm>
        </p:spPr>
        <p:txBody>
          <a:bodyPr/>
          <a:lstStyle/>
          <a:p>
            <a:r>
              <a:rPr lang="en-US" dirty="0"/>
              <a:t>TOP 10 COMPANIES AND THEIR COUNTIES</a:t>
            </a:r>
          </a:p>
        </p:txBody>
      </p:sp>
      <p:sp>
        <p:nvSpPr>
          <p:cNvPr id="3" name="Subtitle 2">
            <a:extLst>
              <a:ext uri="{FF2B5EF4-FFF2-40B4-BE49-F238E27FC236}">
                <a16:creationId xmlns:a16="http://schemas.microsoft.com/office/drawing/2014/main" id="{9C82DBE4-E039-4B1D-9149-0838DD305B88}"/>
              </a:ext>
            </a:extLst>
          </p:cNvPr>
          <p:cNvSpPr>
            <a:spLocks noGrp="1"/>
          </p:cNvSpPr>
          <p:nvPr>
            <p:ph type="subTitle" idx="1"/>
          </p:nvPr>
        </p:nvSpPr>
        <p:spPr>
          <a:xfrm>
            <a:off x="262400" y="924057"/>
            <a:ext cx="11929600" cy="5751944"/>
          </a:xfrm>
        </p:spPr>
        <p:txBody>
          <a:bodyPr/>
          <a:lstStyle/>
          <a:p>
            <a:endParaRPr lang="en-US" dirty="0"/>
          </a:p>
          <a:p>
            <a:endParaRPr lang="en-US" dirty="0"/>
          </a:p>
          <a:p>
            <a:pPr algn="just"/>
            <a:endParaRPr lang="en-US" dirty="0"/>
          </a:p>
        </p:txBody>
      </p:sp>
      <p:graphicFrame>
        <p:nvGraphicFramePr>
          <p:cNvPr id="5" name="Table 5">
            <a:extLst>
              <a:ext uri="{FF2B5EF4-FFF2-40B4-BE49-F238E27FC236}">
                <a16:creationId xmlns:a16="http://schemas.microsoft.com/office/drawing/2014/main" id="{15CEF4F9-2DFB-4F62-B953-024CC83F31ED}"/>
              </a:ext>
            </a:extLst>
          </p:cNvPr>
          <p:cNvGraphicFramePr>
            <a:graphicFrameLocks noGrp="1"/>
          </p:cNvGraphicFramePr>
          <p:nvPr>
            <p:extLst>
              <p:ext uri="{D42A27DB-BD31-4B8C-83A1-F6EECF244321}">
                <p14:modId xmlns:p14="http://schemas.microsoft.com/office/powerpoint/2010/main" val="3262697797"/>
              </p:ext>
            </p:extLst>
          </p:nvPr>
        </p:nvGraphicFramePr>
        <p:xfrm>
          <a:off x="512689" y="1223891"/>
          <a:ext cx="8349957" cy="4420367"/>
        </p:xfrm>
        <a:graphic>
          <a:graphicData uri="http://schemas.openxmlformats.org/drawingml/2006/table">
            <a:tbl>
              <a:tblPr firstRow="1" bandRow="1">
                <a:tableStyleId>{5C22544A-7EE6-4342-B048-85BDC9FD1C3A}</a:tableStyleId>
              </a:tblPr>
              <a:tblGrid>
                <a:gridCol w="3462021">
                  <a:extLst>
                    <a:ext uri="{9D8B030D-6E8A-4147-A177-3AD203B41FA5}">
                      <a16:colId xmlns:a16="http://schemas.microsoft.com/office/drawing/2014/main" val="1850336098"/>
                    </a:ext>
                  </a:extLst>
                </a:gridCol>
                <a:gridCol w="2104618">
                  <a:extLst>
                    <a:ext uri="{9D8B030D-6E8A-4147-A177-3AD203B41FA5}">
                      <a16:colId xmlns:a16="http://schemas.microsoft.com/office/drawing/2014/main" val="4223915094"/>
                    </a:ext>
                  </a:extLst>
                </a:gridCol>
                <a:gridCol w="2783318">
                  <a:extLst>
                    <a:ext uri="{9D8B030D-6E8A-4147-A177-3AD203B41FA5}">
                      <a16:colId xmlns:a16="http://schemas.microsoft.com/office/drawing/2014/main" val="3193155075"/>
                    </a:ext>
                  </a:extLst>
                </a:gridCol>
              </a:tblGrid>
              <a:tr h="569671">
                <a:tc>
                  <a:txBody>
                    <a:bodyPr/>
                    <a:lstStyle/>
                    <a:p>
                      <a:r>
                        <a:rPr lang="en-US" dirty="0"/>
                        <a:t>Company Name </a:t>
                      </a:r>
                    </a:p>
                  </a:txBody>
                  <a:tcPr/>
                </a:tc>
                <a:tc>
                  <a:txBody>
                    <a:bodyPr/>
                    <a:lstStyle/>
                    <a:p>
                      <a:r>
                        <a:rPr lang="en-US" dirty="0"/>
                        <a:t>Company Location</a:t>
                      </a:r>
                    </a:p>
                  </a:txBody>
                  <a:tcPr/>
                </a:tc>
                <a:tc>
                  <a:txBody>
                    <a:bodyPr/>
                    <a:lstStyle/>
                    <a:p>
                      <a:r>
                        <a:rPr lang="en-US" dirty="0"/>
                        <a:t>Number Of chocolate Bars Rated</a:t>
                      </a:r>
                    </a:p>
                  </a:txBody>
                  <a:tcPr/>
                </a:tc>
                <a:extLst>
                  <a:ext uri="{0D108BD9-81ED-4DB2-BD59-A6C34878D82A}">
                    <a16:rowId xmlns:a16="http://schemas.microsoft.com/office/drawing/2014/main" val="1540752339"/>
                  </a:ext>
                </a:extLst>
              </a:tr>
              <a:tr h="324267">
                <a:tc>
                  <a:txBody>
                    <a:bodyPr/>
                    <a:lstStyle/>
                    <a:p>
                      <a:r>
                        <a:rPr lang="en-US" dirty="0"/>
                        <a:t>Soma</a:t>
                      </a:r>
                    </a:p>
                  </a:txBody>
                  <a:tcPr/>
                </a:tc>
                <a:tc>
                  <a:txBody>
                    <a:bodyPr/>
                    <a:lstStyle/>
                    <a:p>
                      <a:r>
                        <a:rPr lang="en-US" dirty="0"/>
                        <a:t>Canada </a:t>
                      </a:r>
                    </a:p>
                  </a:txBody>
                  <a:tcPr/>
                </a:tc>
                <a:tc>
                  <a:txBody>
                    <a:bodyPr/>
                    <a:lstStyle/>
                    <a:p>
                      <a:r>
                        <a:rPr lang="en-US" dirty="0"/>
                        <a:t>47</a:t>
                      </a:r>
                    </a:p>
                  </a:txBody>
                  <a:tcPr/>
                </a:tc>
                <a:extLst>
                  <a:ext uri="{0D108BD9-81ED-4DB2-BD59-A6C34878D82A}">
                    <a16:rowId xmlns:a16="http://schemas.microsoft.com/office/drawing/2014/main" val="376064199"/>
                  </a:ext>
                </a:extLst>
              </a:tr>
              <a:tr h="324267">
                <a:tc>
                  <a:txBody>
                    <a:bodyPr/>
                    <a:lstStyle/>
                    <a:p>
                      <a:r>
                        <a:rPr lang="en-US" dirty="0" err="1"/>
                        <a:t>Bonnat</a:t>
                      </a:r>
                      <a:endParaRPr lang="en-US" dirty="0"/>
                    </a:p>
                  </a:txBody>
                  <a:tcPr/>
                </a:tc>
                <a:tc>
                  <a:txBody>
                    <a:bodyPr/>
                    <a:lstStyle/>
                    <a:p>
                      <a:r>
                        <a:rPr lang="en-US" dirty="0"/>
                        <a:t>France </a:t>
                      </a:r>
                    </a:p>
                  </a:txBody>
                  <a:tcPr/>
                </a:tc>
                <a:tc>
                  <a:txBody>
                    <a:bodyPr/>
                    <a:lstStyle/>
                    <a:p>
                      <a:r>
                        <a:rPr lang="en-US" dirty="0"/>
                        <a:t>27</a:t>
                      </a:r>
                    </a:p>
                  </a:txBody>
                  <a:tcPr/>
                </a:tc>
                <a:extLst>
                  <a:ext uri="{0D108BD9-81ED-4DB2-BD59-A6C34878D82A}">
                    <a16:rowId xmlns:a16="http://schemas.microsoft.com/office/drawing/2014/main" val="1046867575"/>
                  </a:ext>
                </a:extLst>
              </a:tr>
              <a:tr h="324267">
                <a:tc>
                  <a:txBody>
                    <a:bodyPr/>
                    <a:lstStyle/>
                    <a:p>
                      <a:r>
                        <a:rPr lang="en-US" dirty="0"/>
                        <a:t>Fresco</a:t>
                      </a:r>
                    </a:p>
                  </a:txBody>
                  <a:tcPr/>
                </a:tc>
                <a:tc>
                  <a:txBody>
                    <a:bodyPr/>
                    <a:lstStyle/>
                    <a:p>
                      <a:r>
                        <a:rPr lang="en-US" dirty="0"/>
                        <a:t>U.S.A.</a:t>
                      </a:r>
                    </a:p>
                  </a:txBody>
                  <a:tcPr/>
                </a:tc>
                <a:tc>
                  <a:txBody>
                    <a:bodyPr/>
                    <a:lstStyle/>
                    <a:p>
                      <a:r>
                        <a:rPr lang="en-US" dirty="0"/>
                        <a:t>26</a:t>
                      </a:r>
                    </a:p>
                  </a:txBody>
                  <a:tcPr/>
                </a:tc>
                <a:extLst>
                  <a:ext uri="{0D108BD9-81ED-4DB2-BD59-A6C34878D82A}">
                    <a16:rowId xmlns:a16="http://schemas.microsoft.com/office/drawing/2014/main" val="2995539232"/>
                  </a:ext>
                </a:extLst>
              </a:tr>
              <a:tr h="324267">
                <a:tc>
                  <a:txBody>
                    <a:bodyPr/>
                    <a:lstStyle/>
                    <a:p>
                      <a:r>
                        <a:rPr lang="en-US" dirty="0" err="1"/>
                        <a:t>Pralus</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25</a:t>
                      </a:r>
                    </a:p>
                  </a:txBody>
                  <a:tcPr/>
                </a:tc>
                <a:extLst>
                  <a:ext uri="{0D108BD9-81ED-4DB2-BD59-A6C34878D82A}">
                    <a16:rowId xmlns:a16="http://schemas.microsoft.com/office/drawing/2014/main" val="1894251844"/>
                  </a:ext>
                </a:extLst>
              </a:tr>
              <a:tr h="324267">
                <a:tc>
                  <a:txBody>
                    <a:bodyPr/>
                    <a:lstStyle/>
                    <a:p>
                      <a:r>
                        <a:rPr lang="en-US" dirty="0"/>
                        <a:t>A. Morin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23</a:t>
                      </a:r>
                    </a:p>
                  </a:txBody>
                  <a:tcPr/>
                </a:tc>
                <a:extLst>
                  <a:ext uri="{0D108BD9-81ED-4DB2-BD59-A6C34878D82A}">
                    <a16:rowId xmlns:a16="http://schemas.microsoft.com/office/drawing/2014/main" val="3555546825"/>
                  </a:ext>
                </a:extLst>
              </a:tr>
              <a:tr h="324267">
                <a:tc>
                  <a:txBody>
                    <a:bodyPr/>
                    <a:lstStyle/>
                    <a:p>
                      <a:r>
                        <a:rPr lang="en-US" dirty="0" err="1"/>
                        <a:t>Domori</a:t>
                      </a:r>
                      <a:endParaRPr lang="en-US" dirty="0"/>
                    </a:p>
                  </a:txBody>
                  <a:tcPr/>
                </a:tc>
                <a:tc>
                  <a:txBody>
                    <a:bodyPr/>
                    <a:lstStyle/>
                    <a:p>
                      <a:r>
                        <a:rPr lang="en-US" dirty="0"/>
                        <a:t>Italy</a:t>
                      </a:r>
                    </a:p>
                  </a:txBody>
                  <a:tcPr/>
                </a:tc>
                <a:tc>
                  <a:txBody>
                    <a:bodyPr/>
                    <a:lstStyle/>
                    <a:p>
                      <a:r>
                        <a:rPr lang="en-US" dirty="0"/>
                        <a:t>22</a:t>
                      </a:r>
                    </a:p>
                  </a:txBody>
                  <a:tcPr/>
                </a:tc>
                <a:extLst>
                  <a:ext uri="{0D108BD9-81ED-4DB2-BD59-A6C34878D82A}">
                    <a16:rowId xmlns:a16="http://schemas.microsoft.com/office/drawing/2014/main" val="1493102440"/>
                  </a:ext>
                </a:extLst>
              </a:tr>
              <a:tr h="324267">
                <a:tc>
                  <a:txBody>
                    <a:bodyPr/>
                    <a:lstStyle/>
                    <a:p>
                      <a:r>
                        <a:rPr lang="en-US" dirty="0" err="1"/>
                        <a:t>Guittard</a:t>
                      </a:r>
                      <a:r>
                        <a:rPr lang="en-US" dirty="0"/>
                        <a:t>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1352117976"/>
                  </a:ext>
                </a:extLst>
              </a:tr>
              <a:tr h="324267">
                <a:tc>
                  <a:txBody>
                    <a:bodyPr/>
                    <a:lstStyle/>
                    <a:p>
                      <a:r>
                        <a:rPr lang="en-US" dirty="0"/>
                        <a:t>Arete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670860335"/>
                  </a:ext>
                </a:extLst>
              </a:tr>
              <a:tr h="324267">
                <a:tc>
                  <a:txBody>
                    <a:bodyPr/>
                    <a:lstStyle/>
                    <a:p>
                      <a:r>
                        <a:rPr lang="en-US" dirty="0"/>
                        <a:t>Valrhona </a:t>
                      </a:r>
                    </a:p>
                  </a:txBody>
                  <a:tcPr/>
                </a:tc>
                <a:tc>
                  <a:txBody>
                    <a:bodyPr/>
                    <a:lstStyle/>
                    <a:p>
                      <a:r>
                        <a:rPr lang="en-US" dirty="0"/>
                        <a:t>France </a:t>
                      </a:r>
                    </a:p>
                  </a:txBody>
                  <a:tcPr/>
                </a:tc>
                <a:tc>
                  <a:txBody>
                    <a:bodyPr/>
                    <a:lstStyle/>
                    <a:p>
                      <a:r>
                        <a:rPr lang="en-US" dirty="0"/>
                        <a:t>21</a:t>
                      </a:r>
                    </a:p>
                  </a:txBody>
                  <a:tcPr/>
                </a:tc>
                <a:extLst>
                  <a:ext uri="{0D108BD9-81ED-4DB2-BD59-A6C34878D82A}">
                    <a16:rowId xmlns:a16="http://schemas.microsoft.com/office/drawing/2014/main" val="4000567838"/>
                  </a:ext>
                </a:extLst>
              </a:tr>
              <a:tr h="324267">
                <a:tc>
                  <a:txBody>
                    <a:bodyPr/>
                    <a:lstStyle/>
                    <a:p>
                      <a:r>
                        <a:rPr lang="en-US" dirty="0"/>
                        <a:t>Hotel </a:t>
                      </a:r>
                      <a:r>
                        <a:rPr lang="en-US" dirty="0" err="1"/>
                        <a:t>Chocolat</a:t>
                      </a:r>
                      <a:r>
                        <a:rPr lang="en-US" dirty="0"/>
                        <a:t> (</a:t>
                      </a:r>
                      <a:r>
                        <a:rPr lang="en-US" dirty="0" err="1"/>
                        <a:t>Coppeneur</a:t>
                      </a:r>
                      <a:r>
                        <a:rPr lang="en-US" dirty="0"/>
                        <a:t>)</a:t>
                      </a:r>
                    </a:p>
                  </a:txBody>
                  <a:tcPr/>
                </a:tc>
                <a:tc>
                  <a:txBody>
                    <a:bodyPr/>
                    <a:lstStyle/>
                    <a:p>
                      <a:r>
                        <a:rPr lang="en-US" dirty="0"/>
                        <a:t>U.K. </a:t>
                      </a:r>
                    </a:p>
                  </a:txBody>
                  <a:tcPr/>
                </a:tc>
                <a:tc>
                  <a:txBody>
                    <a:bodyPr/>
                    <a:lstStyle/>
                    <a:p>
                      <a:r>
                        <a:rPr lang="en-US" dirty="0"/>
                        <a:t>19</a:t>
                      </a:r>
                    </a:p>
                  </a:txBody>
                  <a:tcPr/>
                </a:tc>
                <a:extLst>
                  <a:ext uri="{0D108BD9-81ED-4DB2-BD59-A6C34878D82A}">
                    <a16:rowId xmlns:a16="http://schemas.microsoft.com/office/drawing/2014/main" val="4187036118"/>
                  </a:ext>
                </a:extLst>
              </a:tr>
            </a:tbl>
          </a:graphicData>
        </a:graphic>
      </p:graphicFrame>
    </p:spTree>
    <p:extLst>
      <p:ext uri="{BB962C8B-B14F-4D97-AF65-F5344CB8AC3E}">
        <p14:creationId xmlns:p14="http://schemas.microsoft.com/office/powerpoint/2010/main" val="204542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4400" u="sng" dirty="0">
                <a:latin typeface="Times New Roman" panose="02020603050405020304" pitchFamily="18" charset="0"/>
                <a:cs typeface="Times New Roman" panose="02020603050405020304" pitchFamily="18" charset="0"/>
              </a:rPr>
              <a:t>Conclusion</a:t>
            </a:r>
            <a:endParaRPr lang="en-GH" sz="4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703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8"/>
          <p:cNvGrpSpPr/>
          <p:nvPr/>
        </p:nvGrpSpPr>
        <p:grpSpPr>
          <a:xfrm>
            <a:off x="9542081" y="6"/>
            <a:ext cx="2650409" cy="396380"/>
            <a:chOff x="4464767" y="0"/>
            <a:chExt cx="2650408" cy="396380"/>
          </a:xfrm>
        </p:grpSpPr>
        <p:sp>
          <p:nvSpPr>
            <p:cNvPr id="1048591"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70"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71" name="Picture 11"/>
          <p:cNvPicPr>
            <a:picLocks noChangeAspect="1"/>
          </p:cNvPicPr>
          <p:nvPr/>
        </p:nvPicPr>
        <p:blipFill>
          <a:blip r:embed="rId3" cstate="hqprint"/>
          <a:stretch>
            <a:fillRect/>
          </a:stretch>
        </p:blipFill>
        <p:spPr>
          <a:xfrm>
            <a:off x="10487442" y="2"/>
            <a:ext cx="929924" cy="464964"/>
          </a:xfrm>
          <a:prstGeom prst="rect">
            <a:avLst/>
          </a:prstGeom>
        </p:spPr>
      </p:pic>
      <p:pic>
        <p:nvPicPr>
          <p:cNvPr id="2097172" name="Picture 12"/>
          <p:cNvPicPr>
            <a:picLocks noChangeAspect="1"/>
          </p:cNvPicPr>
          <p:nvPr/>
        </p:nvPicPr>
        <p:blipFill>
          <a:blip r:embed="rId4" cstate="hqprint"/>
          <a:stretch>
            <a:fillRect/>
          </a:stretch>
        </p:blipFill>
        <p:spPr>
          <a:xfrm>
            <a:off x="11640950" y="22254"/>
            <a:ext cx="313753" cy="365039"/>
          </a:xfrm>
          <a:prstGeom prst="rect">
            <a:avLst/>
          </a:prstGeom>
        </p:spPr>
      </p:pic>
      <p:sp>
        <p:nvSpPr>
          <p:cNvPr id="1048592" name="TextBox 13"/>
          <p:cNvSpPr txBox="1"/>
          <p:nvPr/>
        </p:nvSpPr>
        <p:spPr>
          <a:xfrm>
            <a:off x="3794539" y="3756570"/>
            <a:ext cx="3654281" cy="369460"/>
          </a:xfrm>
          <a:prstGeom prst="rect">
            <a:avLst/>
          </a:prstGeom>
          <a:solidFill>
            <a:srgbClr val="25F109"/>
          </a:solidFill>
        </p:spPr>
        <p:txBody>
          <a:bodyPr wrap="square" rtlCol="0">
            <a:spAutoFit/>
          </a:bodyPr>
          <a:lstStyle/>
          <a:p>
            <a:endParaRPr lang="de-DE" sz="1801" dirty="0"/>
          </a:p>
        </p:txBody>
      </p:sp>
      <p:pic>
        <p:nvPicPr>
          <p:cNvPr id="2097173" name="Picture 14"/>
          <p:cNvPicPr>
            <a:picLocks/>
          </p:cNvPicPr>
          <p:nvPr/>
        </p:nvPicPr>
        <p:blipFill>
          <a:blip r:embed="rId5" cstate="print"/>
          <a:stretch>
            <a:fillRect/>
          </a:stretch>
        </p:blipFill>
        <p:spPr>
          <a:xfrm>
            <a:off x="3794539" y="3715005"/>
            <a:ext cx="3814011" cy="1161508"/>
          </a:xfrm>
          <a:prstGeom prst="rect">
            <a:avLst/>
          </a:prstGeom>
        </p:spPr>
      </p:pic>
      <p:pic>
        <p:nvPicPr>
          <p:cNvPr id="3" name="Picture 2">
            <a:extLst>
              <a:ext uri="{FF2B5EF4-FFF2-40B4-BE49-F238E27FC236}">
                <a16:creationId xmlns:a16="http://schemas.microsoft.com/office/drawing/2014/main" id="{05820059-33A1-4A94-8201-16434B6E292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593276" y="672790"/>
            <a:ext cx="8521349" cy="26629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36357"/>
          </a:xfrm>
        </p:spPr>
        <p:txBody>
          <a:bodyPr/>
          <a:lstStyle/>
          <a:p>
            <a:r>
              <a:rPr lang="en-US" sz="3600" u="sng" dirty="0">
                <a:solidFill>
                  <a:srgbClr val="FF0000"/>
                </a:solidFill>
                <a:latin typeface="Times New Roman" panose="02020603050405020304" pitchFamily="18" charset="0"/>
                <a:cs typeface="Times New Roman" panose="02020603050405020304" pitchFamily="18" charset="0"/>
              </a:rPr>
              <a:t>A brief Information about the Dataset</a:t>
            </a:r>
            <a:endParaRPr lang="en-GH" sz="3600" u="sng"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603250" indent="-457200">
              <a:buFont typeface="Wingdings" panose="05000000000000000000" pitchFamily="2" charset="2"/>
              <a:buChar char="ü"/>
            </a:pPr>
            <a:r>
              <a:rPr lang="en-GB"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Chocolate is one of the most popular candies in the world. Each year, residents of the United States alone consume more than 2.8 billion pounds resulting in a global consumption level of more than 7.2 million metric to</a:t>
            </a:r>
            <a:endParaRPr lang="en-GB"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603250" indent="-457200">
              <a:buFont typeface="Wingdings" panose="05000000000000000000" pitchFamily="2" charset="2"/>
              <a:buChar char="ü"/>
            </a:pPr>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dataset is about the ratings of 1795 bars of chocolate that were reviewed from 2005 to 2016 by American expects</a:t>
            </a:r>
          </a:p>
          <a:p>
            <a:pPr marL="603250"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ratings are done on a scale of 1 to 5</a:t>
            </a:r>
          </a:p>
          <a:p>
            <a:pPr marL="146050" indent="0"/>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There are nine columns in the dataset:</a:t>
            </a:r>
          </a:p>
          <a:p>
            <a:pPr marL="146050" indent="0"/>
            <a:r>
              <a:rPr lang="en-US" sz="2800" dirty="0">
                <a:solidFill>
                  <a:schemeClr val="bg1"/>
                </a:solidFill>
                <a:latin typeface="Times New Roman" panose="02020603050405020304" pitchFamily="18" charset="0"/>
                <a:cs typeface="Times New Roman" panose="02020603050405020304" pitchFamily="18" charset="0"/>
              </a:rPr>
              <a:t>	CompanyA; Specific Bean Origin; Ref; Review date; Cocoa present; Company 	Location; Rating; Bean Type; Broad bean Origin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746924" y="198196"/>
            <a:ext cx="7856749" cy="1103948"/>
          </a:xfrm>
        </p:spPr>
        <p:txBody>
          <a:bodyPr/>
          <a:lstStyle/>
          <a:p>
            <a:r>
              <a:rPr lang="en-US" sz="3600" u="sng" dirty="0">
                <a:solidFill>
                  <a:schemeClr val="bg1">
                    <a:lumMod val="10000"/>
                  </a:schemeClr>
                </a:solidFill>
              </a:rPr>
              <a:t>Hypothesis</a:t>
            </a:r>
            <a:endParaRPr lang="en-GH" sz="3600" u="sng" dirty="0">
              <a:solidFill>
                <a:schemeClr val="bg1">
                  <a:lumMod val="10000"/>
                </a:schemeClr>
              </a:solidFill>
            </a:endParaRPr>
          </a:p>
        </p:txBody>
      </p:sp>
      <p:sp>
        <p:nvSpPr>
          <p:cNvPr id="9" name="Freeform: Shape 8">
            <a:extLst>
              <a:ext uri="{FF2B5EF4-FFF2-40B4-BE49-F238E27FC236}">
                <a16:creationId xmlns:a16="http://schemas.microsoft.com/office/drawing/2014/main" id="{4F547A24-B94D-4C8D-97F2-91B08A2AFC8F}"/>
              </a:ext>
            </a:extLst>
          </p:cNvPr>
          <p:cNvSpPr/>
          <p:nvPr/>
        </p:nvSpPr>
        <p:spPr>
          <a:xfrm>
            <a:off x="277091" y="1496291"/>
            <a:ext cx="11719308" cy="4754292"/>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lvl="1" indent="-457200" defTabSz="622255">
              <a:lnSpc>
                <a:spcPct val="90000"/>
              </a:lnSpc>
              <a:spcBef>
                <a:spcPct val="0"/>
              </a:spcBef>
              <a:spcAft>
                <a:spcPct val="15000"/>
              </a:spcAft>
              <a:buFont typeface="Arial" panose="020B0604020202020204" pitchFamily="34" charset="0"/>
              <a:buChar char="•"/>
            </a:pPr>
            <a:r>
              <a:rPr lang="en-US" sz="2800" b="1" dirty="0">
                <a:solidFill>
                  <a:srgbClr val="FFFFFF"/>
                </a:solidFill>
                <a:latin typeface="Times New Roman" panose="02020603050405020304" pitchFamily="18" charset="0"/>
                <a:cs typeface="Times New Roman" panose="02020603050405020304" pitchFamily="18" charset="0"/>
              </a:rPr>
              <a:t>Null Hypothesis: </a:t>
            </a:r>
          </a:p>
          <a:p>
            <a:pPr marL="0" lvl="1" defTabSz="622255">
              <a:lnSpc>
                <a:spcPct val="90000"/>
              </a:lnSpc>
              <a:spcBef>
                <a:spcPct val="0"/>
              </a:spcBef>
              <a:spcAft>
                <a:spcPct val="15000"/>
              </a:spcAft>
            </a:pPr>
            <a:r>
              <a:rPr lang="en-US" sz="2800" b="1" dirty="0">
                <a:solidFill>
                  <a:srgbClr val="FFFFFF"/>
                </a:solidFill>
                <a:latin typeface="Times New Roman" panose="02020603050405020304" pitchFamily="18" charset="0"/>
                <a:cs typeface="Times New Roman" panose="02020603050405020304" pitchFamily="18" charset="0"/>
              </a:rPr>
              <a:t>	There is no positive relationship between the percentage of cocoa present in the chocolate bar and the expert rating given.</a:t>
            </a:r>
          </a:p>
          <a:p>
            <a:pPr marL="0" lvl="1" defTabSz="622255">
              <a:lnSpc>
                <a:spcPct val="90000"/>
              </a:lnSpc>
              <a:spcBef>
                <a:spcPct val="0"/>
              </a:spcBef>
              <a:spcAft>
                <a:spcPct val="15000"/>
              </a:spcAft>
            </a:pPr>
            <a:endParaRPr lang="en-US" sz="2400" b="1" dirty="0">
              <a:solidFill>
                <a:srgbClr val="FFFFFF"/>
              </a:solidFill>
              <a:latin typeface="Times New Roman" panose="02020603050405020304" pitchFamily="18" charset="0"/>
              <a:cs typeface="Times New Roman" panose="02020603050405020304" pitchFamily="18" charset="0"/>
            </a:endParaRPr>
          </a:p>
          <a:p>
            <a:pPr marL="0" lvl="1" defTabSz="622255">
              <a:lnSpc>
                <a:spcPct val="90000"/>
              </a:lnSpc>
              <a:spcBef>
                <a:spcPct val="0"/>
              </a:spcBef>
              <a:spcAft>
                <a:spcPct val="15000"/>
              </a:spcAft>
            </a:pPr>
            <a:endParaRPr lang="en-US" sz="2400" dirty="0">
              <a:solidFill>
                <a:srgbClr val="FFFFFF"/>
              </a:solidFill>
              <a:latin typeface="Times New Roman" panose="02020603050405020304" pitchFamily="18" charset="0"/>
              <a:cs typeface="Times New Roman" panose="02020603050405020304" pitchFamily="18" charset="0"/>
            </a:endParaRPr>
          </a:p>
          <a:p>
            <a:pPr lvl="1" indent="-457200" defTabSz="622255">
              <a:lnSpc>
                <a:spcPct val="90000"/>
              </a:lnSpc>
              <a:spcBef>
                <a:spcPct val="0"/>
              </a:spcBef>
              <a:spcAft>
                <a:spcPct val="15000"/>
              </a:spcAft>
              <a:buFont typeface="Arial" panose="020B0604020202020204" pitchFamily="34" charset="0"/>
              <a:buChar char="•"/>
            </a:pPr>
            <a:r>
              <a:rPr lang="en-US" sz="2800" b="1" dirty="0">
                <a:solidFill>
                  <a:srgbClr val="FFFFFF"/>
                </a:solidFill>
                <a:latin typeface="Times New Roman" panose="02020603050405020304" pitchFamily="18" charset="0"/>
                <a:cs typeface="Times New Roman" panose="02020603050405020304" pitchFamily="18" charset="0"/>
              </a:rPr>
              <a:t>Alternative Hypothesis:</a:t>
            </a:r>
          </a:p>
          <a:p>
            <a:pPr marL="0" lvl="1" defTabSz="622255">
              <a:lnSpc>
                <a:spcPct val="90000"/>
              </a:lnSpc>
              <a:spcBef>
                <a:spcPct val="0"/>
              </a:spcBef>
              <a:spcAft>
                <a:spcPct val="15000"/>
              </a:spcAft>
            </a:pPr>
            <a:r>
              <a:rPr lang="en-US" sz="2800" b="1" dirty="0">
                <a:solidFill>
                  <a:srgbClr val="FFFFFF"/>
                </a:solidFill>
                <a:latin typeface="Times New Roman" panose="02020603050405020304" pitchFamily="18" charset="0"/>
                <a:cs typeface="Times New Roman" panose="02020603050405020304" pitchFamily="18" charset="0"/>
              </a:rPr>
              <a:t>	There is a positive relationship between the percentage of cocoa in the chocolate bar and the expert rating given.</a:t>
            </a:r>
          </a:p>
          <a:p>
            <a:pPr marL="342874" lvl="1" indent="-342874" defTabSz="622255">
              <a:lnSpc>
                <a:spcPct val="90000"/>
              </a:lnSpc>
              <a:spcBef>
                <a:spcPct val="0"/>
              </a:spcBef>
              <a:spcAft>
                <a:spcPct val="15000"/>
              </a:spcAft>
              <a:buFont typeface="Wingdings" panose="05000000000000000000" pitchFamily="2" charset="2"/>
              <a:buChar char="Ø"/>
            </a:pPr>
            <a:endParaRPr lang="en-GH" sz="2400" dirty="0">
              <a:solidFill>
                <a:srgbClr val="24E90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1608479" y="-105862"/>
            <a:ext cx="8048418" cy="1103948"/>
          </a:xfrm>
        </p:spPr>
        <p:txBody>
          <a:bodyPr/>
          <a:lstStyle/>
          <a:p>
            <a:r>
              <a:rPr lang="en-US" sz="3600" u="sng" dirty="0">
                <a:latin typeface="Times New Roman" panose="02020603050405020304" pitchFamily="18" charset="0"/>
                <a:cs typeface="Times New Roman" panose="02020603050405020304" pitchFamily="18" charset="0"/>
              </a:rPr>
              <a:t>Question</a:t>
            </a:r>
            <a:r>
              <a:rPr lang="en-US" sz="3600" u="sng" dirty="0"/>
              <a:t>; THE WHAT</a:t>
            </a:r>
            <a:endParaRPr lang="en-GH" sz="3600" u="sng" dirty="0"/>
          </a:p>
        </p:txBody>
      </p:sp>
      <p:sp>
        <p:nvSpPr>
          <p:cNvPr id="9" name="Freeform: Shape 8">
            <a:extLst>
              <a:ext uri="{FF2B5EF4-FFF2-40B4-BE49-F238E27FC236}">
                <a16:creationId xmlns:a16="http://schemas.microsoft.com/office/drawing/2014/main" id="{4F547A24-B94D-4C8D-97F2-91B08A2AFC8F}"/>
              </a:ext>
            </a:extLst>
          </p:cNvPr>
          <p:cNvSpPr/>
          <p:nvPr/>
        </p:nvSpPr>
        <p:spPr>
          <a:xfrm>
            <a:off x="166256" y="858982"/>
            <a:ext cx="11830144" cy="5391601"/>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How many chocolate bars were reviewed each year?</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distribution of the ratings?</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top ten chocolate-producing countries?</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relationship between the percentage of cocoa in a chocolate bar and rating?</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number of reviews per year</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Which 10 companies produce most chocolate and where are they located?</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Where do most cocoa beans exported to?</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Which year recorded the highest and least reviews?</a:t>
            </a:r>
          </a:p>
          <a:p>
            <a:pPr indent="-457200" defTabSz="622255">
              <a:lnSpc>
                <a:spcPct val="150000"/>
              </a:lnSpc>
              <a:spcBef>
                <a:spcPct val="0"/>
              </a:spcBef>
              <a:spcAft>
                <a:spcPct val="15000"/>
              </a:spcAft>
              <a:buFont typeface="Wingdings" panose="05000000000000000000" pitchFamily="2" charset="2"/>
              <a:buChar char="Ø"/>
            </a:pPr>
            <a:r>
              <a:rPr lang="en-GB" sz="2400" dirty="0">
                <a:solidFill>
                  <a:schemeClr val="bg1"/>
                </a:solidFill>
                <a:latin typeface="Times New Roman" panose="02020603050405020304" pitchFamily="18" charset="0"/>
                <a:cs typeface="Times New Roman" panose="02020603050405020304" pitchFamily="18" charset="0"/>
              </a:rPr>
              <a:t>How</a:t>
            </a:r>
            <a:r>
              <a:rPr lang="en-GB" sz="2400" b="0" i="0" dirty="0">
                <a:solidFill>
                  <a:schemeClr val="bg1"/>
                </a:solidFill>
                <a:effectLst/>
                <a:latin typeface="Times New Roman" panose="02020603050405020304" pitchFamily="18" charset="0"/>
                <a:cs typeface="Times New Roman" panose="02020603050405020304" pitchFamily="18" charset="0"/>
              </a:rPr>
              <a:t> cocoa intensity in chocolate has changed over time</a:t>
            </a:r>
            <a:r>
              <a:rPr lang="en-GB"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40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a:extLst>
              <a:ext uri="{FF2B5EF4-FFF2-40B4-BE49-F238E27FC236}">
                <a16:creationId xmlns:a16="http://schemas.microsoft.com/office/drawing/2014/main" id="{C623F1FD-9D45-416A-92DE-9B214DC67645}"/>
              </a:ext>
            </a:extLst>
          </p:cNvPr>
          <p:cNvSpPr txBox="1"/>
          <p:nvPr/>
        </p:nvSpPr>
        <p:spPr>
          <a:xfrm>
            <a:off x="10486778" y="6386632"/>
            <a:ext cx="1691191" cy="369460"/>
          </a:xfrm>
          <a:prstGeom prst="rect">
            <a:avLst/>
          </a:prstGeom>
          <a:solidFill>
            <a:srgbClr val="25F109"/>
          </a:solidFill>
        </p:spPr>
        <p:txBody>
          <a:bodyPr wrap="square" rtlCol="0">
            <a:spAutoFit/>
          </a:bodyPr>
          <a:lstStyle/>
          <a:p>
            <a:endParaRPr lang="de-DE" sz="1801" dirty="0"/>
          </a:p>
        </p:txBody>
      </p:sp>
      <p:sp>
        <p:nvSpPr>
          <p:cNvPr id="2" name="Title 1">
            <a:extLst>
              <a:ext uri="{FF2B5EF4-FFF2-40B4-BE49-F238E27FC236}">
                <a16:creationId xmlns:a16="http://schemas.microsoft.com/office/drawing/2014/main" id="{7788B688-D001-4FF2-8AF9-2E92B0A4412B}"/>
              </a:ext>
            </a:extLst>
          </p:cNvPr>
          <p:cNvSpPr>
            <a:spLocks noGrp="1"/>
          </p:cNvSpPr>
          <p:nvPr>
            <p:ph type="ctrTitle"/>
          </p:nvPr>
        </p:nvSpPr>
        <p:spPr>
          <a:xfrm>
            <a:off x="27416" y="142780"/>
            <a:ext cx="7661368" cy="1343392"/>
          </a:xfrm>
        </p:spPr>
        <p:txBody>
          <a:bodyPr/>
          <a:lstStyle/>
          <a:p>
            <a:r>
              <a:rPr lang="en-US" sz="3600" dirty="0"/>
              <a:t>Tools and Libraries </a:t>
            </a:r>
            <a:br>
              <a:rPr lang="en-US" dirty="0"/>
            </a:br>
            <a:br>
              <a:rPr lang="en-US" dirty="0"/>
            </a:br>
            <a:r>
              <a:rPr lang="en-US" dirty="0"/>
              <a:t>Python:   </a:t>
            </a:r>
            <a:r>
              <a:rPr lang="en-US" dirty="0" err="1"/>
              <a:t>Jupyter</a:t>
            </a:r>
            <a:r>
              <a:rPr lang="en-US" dirty="0"/>
              <a:t> Notebook</a:t>
            </a:r>
            <a:br>
              <a:rPr lang="en-US" dirty="0"/>
            </a:br>
            <a:endParaRPr lang="en-GH" dirty="0"/>
          </a:p>
        </p:txBody>
      </p:sp>
      <p:sp>
        <p:nvSpPr>
          <p:cNvPr id="3" name="Subtitle 2">
            <a:extLst>
              <a:ext uri="{FF2B5EF4-FFF2-40B4-BE49-F238E27FC236}">
                <a16:creationId xmlns:a16="http://schemas.microsoft.com/office/drawing/2014/main" id="{85EAB553-B178-48BF-B2B6-A8718AC9BA3A}"/>
              </a:ext>
            </a:extLst>
          </p:cNvPr>
          <p:cNvSpPr>
            <a:spLocks noGrp="1"/>
          </p:cNvSpPr>
          <p:nvPr>
            <p:ph type="subTitle" idx="1"/>
          </p:nvPr>
        </p:nvSpPr>
        <p:spPr>
          <a:xfrm>
            <a:off x="138741" y="1579418"/>
            <a:ext cx="9642568" cy="4378037"/>
          </a:xfrm>
        </p:spPr>
        <p:txBody>
          <a:bodyPr/>
          <a:lstStyle/>
          <a:p>
            <a:r>
              <a:rPr lang="en-US" dirty="0"/>
              <a:t>	</a:t>
            </a:r>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p:txBody>
      </p:sp>
      <p:grpSp>
        <p:nvGrpSpPr>
          <p:cNvPr id="4" name="Group 8">
            <a:extLst>
              <a:ext uri="{FF2B5EF4-FFF2-40B4-BE49-F238E27FC236}">
                <a16:creationId xmlns:a16="http://schemas.microsoft.com/office/drawing/2014/main" id="{37F8F39F-5EBC-45DD-A2CB-D42C60AB6C36}"/>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D54C2E9E-85D3-4A77-B1C2-2B6508C74E3A}"/>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0396F6AF-B2F4-45B2-B218-9CDA496FFF41}"/>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F57BF328-D5FB-43C8-8130-6F1D4CD01099}"/>
              </a:ext>
            </a:extLst>
          </p:cNvPr>
          <p:cNvPicPr>
            <a:picLocks noChangeAspect="1"/>
          </p:cNvPicPr>
          <p:nvPr/>
        </p:nvPicPr>
        <p:blipFill>
          <a:blip r:embed="rId3" cstate="hqprint"/>
          <a:stretch>
            <a:fillRect/>
          </a:stretch>
        </p:blipFill>
        <p:spPr>
          <a:xfrm>
            <a:off x="10515151" y="2"/>
            <a:ext cx="929924" cy="464964"/>
          </a:xfrm>
          <a:prstGeom prst="rect">
            <a:avLst/>
          </a:prstGeom>
        </p:spPr>
      </p:pic>
      <p:pic>
        <p:nvPicPr>
          <p:cNvPr id="8" name="Picture 12">
            <a:extLst>
              <a:ext uri="{FF2B5EF4-FFF2-40B4-BE49-F238E27FC236}">
                <a16:creationId xmlns:a16="http://schemas.microsoft.com/office/drawing/2014/main" id="{4F30CF8E-9396-421C-B7D0-1747C7EDC959}"/>
              </a:ext>
            </a:extLst>
          </p:cNvPr>
          <p:cNvPicPr>
            <a:picLocks noChangeAspect="1"/>
          </p:cNvPicPr>
          <p:nvPr/>
        </p:nvPicPr>
        <p:blipFill>
          <a:blip r:embed="rId4" cstate="hqprint"/>
          <a:stretch>
            <a:fillRect/>
          </a:stretch>
        </p:blipFill>
        <p:spPr>
          <a:xfrm>
            <a:off x="11688589" y="42063"/>
            <a:ext cx="313753" cy="365039"/>
          </a:xfrm>
          <a:prstGeom prst="rect">
            <a:avLst/>
          </a:prstGeom>
        </p:spPr>
      </p:pic>
      <p:pic>
        <p:nvPicPr>
          <p:cNvPr id="11" name="Picture 14">
            <a:extLst>
              <a:ext uri="{FF2B5EF4-FFF2-40B4-BE49-F238E27FC236}">
                <a16:creationId xmlns:a16="http://schemas.microsoft.com/office/drawing/2014/main" id="{E6E490C2-DC70-4E4D-BFB9-5CA067E2BA7F}"/>
              </a:ext>
            </a:extLst>
          </p:cNvPr>
          <p:cNvPicPr>
            <a:picLocks/>
          </p:cNvPicPr>
          <p:nvPr/>
        </p:nvPicPr>
        <p:blipFill>
          <a:blip r:embed="rId5" cstate="hqprint"/>
          <a:stretch>
            <a:fillRect/>
          </a:stretch>
        </p:blipFill>
        <p:spPr>
          <a:xfrm>
            <a:off x="10553725" y="6353219"/>
            <a:ext cx="1687831" cy="499111"/>
          </a:xfrm>
          <a:prstGeom prst="rect">
            <a:avLst/>
          </a:prstGeom>
        </p:spPr>
      </p:pic>
      <p:graphicFrame>
        <p:nvGraphicFramePr>
          <p:cNvPr id="12" name="Diagram 11">
            <a:extLst>
              <a:ext uri="{FF2B5EF4-FFF2-40B4-BE49-F238E27FC236}">
                <a16:creationId xmlns:a16="http://schemas.microsoft.com/office/drawing/2014/main" id="{A5BF714F-7DF1-4406-8C54-04BC0A83CA97}"/>
              </a:ext>
            </a:extLst>
          </p:cNvPr>
          <p:cNvGraphicFramePr/>
          <p:nvPr>
            <p:extLst>
              <p:ext uri="{D42A27DB-BD31-4B8C-83A1-F6EECF244321}">
                <p14:modId xmlns:p14="http://schemas.microsoft.com/office/powerpoint/2010/main" val="539749254"/>
              </p:ext>
            </p:extLst>
          </p:nvPr>
        </p:nvGraphicFramePr>
        <p:xfrm>
          <a:off x="731755" y="1149927"/>
          <a:ext cx="10596611" cy="5203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1329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585597"/>
          </a:xfrm>
        </p:spPr>
        <p:txBody>
          <a:bodyPr/>
          <a:lstStyle/>
          <a:p>
            <a:r>
              <a:rPr lang="en-US" u="sng" dirty="0">
                <a:latin typeface="Times New Roman" panose="02020603050405020304" pitchFamily="18" charset="0"/>
                <a:cs typeface="Times New Roman" panose="02020603050405020304" pitchFamily="18" charset="0"/>
              </a:rPr>
              <a:t>DENSITY OF THE RATING DISTRIBUTION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r>
              <a:rPr lang="en-US" sz="2400" dirty="0">
                <a:solidFill>
                  <a:srgbClr val="FFFFFF"/>
                </a:solidFill>
                <a:latin typeface="Times New Roman" panose="02020603050405020304" pitchFamily="18" charset="0"/>
                <a:cs typeface="Times New Roman" panose="02020603050405020304" pitchFamily="18" charset="0"/>
              </a:rPr>
              <a:t>From the diagram(distribution) we can see that majority of the chocolates were rated between 2.8 to 4.0 with 3.6 been the most rating. This means that majority of the chocolates were rated 3.6 while few lie at the tails. </a:t>
            </a:r>
          </a:p>
        </p:txBody>
      </p:sp>
      <p:pic>
        <p:nvPicPr>
          <p:cNvPr id="5" name="Picture 4">
            <a:extLst>
              <a:ext uri="{FF2B5EF4-FFF2-40B4-BE49-F238E27FC236}">
                <a16:creationId xmlns:a16="http://schemas.microsoft.com/office/drawing/2014/main" id="{16E776DB-7973-441B-AF22-8529F06D4C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7952" y="606739"/>
            <a:ext cx="9592928" cy="4232547"/>
          </a:xfrm>
          <a:prstGeom prst="rect">
            <a:avLst/>
          </a:prstGeom>
          <a:solidFill>
            <a:srgbClr val="FFC000"/>
          </a:solidFill>
        </p:spPr>
      </p:pic>
    </p:spTree>
    <p:extLst>
      <p:ext uri="{BB962C8B-B14F-4D97-AF65-F5344CB8AC3E}">
        <p14:creationId xmlns:p14="http://schemas.microsoft.com/office/powerpoint/2010/main" val="209068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REVIEWS PER YEAR</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accent4">
              <a:lumMod val="50000"/>
            </a:schemeClr>
          </a:solidFill>
        </p:spPr>
        <p:txBody>
          <a:bodyPr/>
          <a:lstStyle/>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r>
              <a:rPr lang="en-US" sz="2400" dirty="0">
                <a:solidFill>
                  <a:srgbClr val="24E909"/>
                </a:solidFill>
                <a:latin typeface="Times New Roman" panose="02020603050405020304" pitchFamily="18" charset="0"/>
                <a:cs typeface="Times New Roman" panose="02020603050405020304" pitchFamily="18" charset="0"/>
              </a:rPr>
              <a:t>The reviews were done from 2005 to 2016. 2015 recorded the highest number of reviews while 2005 and 2006 recorded the least. </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F51292-21A2-4ABB-8E81-259878D11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5676" y="826156"/>
            <a:ext cx="9597835" cy="3689573"/>
          </a:xfrm>
          <a:prstGeom prst="rect">
            <a:avLst/>
          </a:prstGeom>
          <a:solidFill>
            <a:srgbClr val="24E909"/>
          </a:solidFill>
          <a:ln>
            <a:solidFill>
              <a:schemeClr val="bg2">
                <a:lumMod val="60000"/>
                <a:lumOff val="40000"/>
              </a:schemeClr>
            </a:solidFill>
          </a:ln>
        </p:spPr>
      </p:pic>
    </p:spTree>
    <p:extLst>
      <p:ext uri="{BB962C8B-B14F-4D97-AF65-F5344CB8AC3E}">
        <p14:creationId xmlns:p14="http://schemas.microsoft.com/office/powerpoint/2010/main" val="3501225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TOP 10 COUNTRIES AND NUMBER CHOCOLATES REVIEWED</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bg2">
              <a:lumMod val="50000"/>
            </a:schemeClr>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r>
              <a:rPr lang="en-US" sz="2400" dirty="0">
                <a:solidFill>
                  <a:srgbClr val="25F109"/>
                </a:solidFill>
                <a:latin typeface="Times New Roman" panose="02020603050405020304" pitchFamily="18" charset="0"/>
                <a:cs typeface="Times New Roman" panose="02020603050405020304" pitchFamily="18" charset="0"/>
              </a:rPr>
              <a:t>From the bar graph, it is obvious that USA is the highest producer of chocolate in the world. It produced almost 800 bars for the review.</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6D4172F-F7E6-4D5A-9BA4-7CD37F9CF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8123" y="944732"/>
            <a:ext cx="9059594" cy="3697606"/>
          </a:xfrm>
          <a:prstGeom prst="rect">
            <a:avLst/>
          </a:prstGeom>
          <a:solidFill>
            <a:schemeClr val="tx2">
              <a:lumMod val="60000"/>
              <a:lumOff val="40000"/>
            </a:schemeClr>
          </a:solidFill>
          <a:ln>
            <a:solidFill>
              <a:srgbClr val="FFFF00"/>
            </a:solidFill>
          </a:ln>
        </p:spPr>
      </p:pic>
    </p:spTree>
    <p:extLst>
      <p:ext uri="{BB962C8B-B14F-4D97-AF65-F5344CB8AC3E}">
        <p14:creationId xmlns:p14="http://schemas.microsoft.com/office/powerpoint/2010/main" val="177025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661165"/>
          </a:xfrm>
        </p:spPr>
        <p:txBody>
          <a:bodyPr/>
          <a:lstStyle/>
          <a:p>
            <a:r>
              <a:rPr lang="en-US" sz="3200" u="sng" dirty="0">
                <a:latin typeface="Times New Roman" panose="02020603050405020304" pitchFamily="18" charset="0"/>
                <a:cs typeface="Times New Roman" panose="02020603050405020304" pitchFamily="18" charset="0"/>
              </a:rPr>
              <a:t>ORIGIN OF BEANS</a:t>
            </a:r>
            <a:endParaRPr lang="en-GH" sz="32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rgbClr val="FFFFFF"/>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Based on the review, the majority of the cocoa that were used to produce the chocolates came from the American continent. With Venezuela contributing more than 18% of the cocoa beans.   </a:t>
            </a:r>
          </a:p>
        </p:txBody>
      </p:sp>
      <p:pic>
        <p:nvPicPr>
          <p:cNvPr id="5" name="Picture 4">
            <a:extLst>
              <a:ext uri="{FF2B5EF4-FFF2-40B4-BE49-F238E27FC236}">
                <a16:creationId xmlns:a16="http://schemas.microsoft.com/office/drawing/2014/main" id="{6073EAA4-0FE9-4042-9304-F4635A790E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5742" y="867038"/>
            <a:ext cx="5894363" cy="3845639"/>
          </a:xfrm>
          <a:prstGeom prst="rect">
            <a:avLst/>
          </a:prstGeom>
        </p:spPr>
      </p:pic>
    </p:spTree>
    <p:extLst>
      <p:ext uri="{BB962C8B-B14F-4D97-AF65-F5344CB8AC3E}">
        <p14:creationId xmlns:p14="http://schemas.microsoft.com/office/powerpoint/2010/main" val="220028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Wild Adventure">
  <a:themeElements>
    <a:clrScheme name="Aangepast 4">
      <a:dk1>
        <a:srgbClr val="BB4826"/>
      </a:dk1>
      <a:lt1>
        <a:srgbClr val="F2F2F2"/>
      </a:lt1>
      <a:dk2>
        <a:srgbClr val="05507E"/>
      </a:dk2>
      <a:lt2>
        <a:srgbClr val="28ACE2"/>
      </a:lt2>
      <a:accent1>
        <a:srgbClr val="C7890F"/>
      </a:accent1>
      <a:accent2>
        <a:srgbClr val="8AA36E"/>
      </a:accent2>
      <a:accent3>
        <a:srgbClr val="218DB9"/>
      </a:accent3>
      <a:accent4>
        <a:srgbClr val="054F7D"/>
      </a:accent4>
      <a:accent5>
        <a:srgbClr val="28ACE2"/>
      </a:accent5>
      <a:accent6>
        <a:srgbClr val="E08366"/>
      </a:accent6>
      <a:hlink>
        <a:srgbClr val="8AA36E"/>
      </a:hlink>
      <a:folHlink>
        <a:srgbClr val="8AA3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56823B307F14FA9359E6CC50F84AC" ma:contentTypeVersion="2" ma:contentTypeDescription="Create a new document." ma:contentTypeScope="" ma:versionID="41d235a3a2ca359c66d1dd7c87105387">
  <xsd:schema xmlns:xsd="http://www.w3.org/2001/XMLSchema" xmlns:xs="http://www.w3.org/2001/XMLSchema" xmlns:p="http://schemas.microsoft.com/office/2006/metadata/properties" xmlns:ns2="d04a783b-5cc1-49ba-9d91-756e024a8f57" targetNamespace="http://schemas.microsoft.com/office/2006/metadata/properties" ma:root="true" ma:fieldsID="e5d25e51b3dd6b3eff92171aa16ea494" ns2:_="">
    <xsd:import namespace="d04a783b-5cc1-49ba-9d91-756e024a8f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a783b-5cc1-49ba-9d91-756e024a8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E0B20-082F-41C9-918D-49B8489D5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a783b-5cc1-49ba-9d91-756e024a8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3174</TotalTime>
  <Words>664</Words>
  <Application>Microsoft Office PowerPoint</Application>
  <PresentationFormat>Widescreen</PresentationFormat>
  <Paragraphs>168</Paragraphs>
  <Slides>16</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Arial</vt:lpstr>
      <vt:lpstr>Arial Nova Cond</vt:lpstr>
      <vt:lpstr>Arvo</vt:lpstr>
      <vt:lpstr>Calibri</vt:lpstr>
      <vt:lpstr>Oswald</vt:lpstr>
      <vt:lpstr>Times New Roman</vt:lpstr>
      <vt:lpstr>Ubuntu Light</vt:lpstr>
      <vt:lpstr>Wingdings</vt:lpstr>
      <vt:lpstr>3_Wild Adventure</vt:lpstr>
      <vt:lpstr>think-cell Slide</vt:lpstr>
      <vt:lpstr>PowerPoint Presentation</vt:lpstr>
      <vt:lpstr>A brief Information about the Dataset</vt:lpstr>
      <vt:lpstr>Hypothesis</vt:lpstr>
      <vt:lpstr>Question; THE WHAT</vt:lpstr>
      <vt:lpstr>Tools and Libraries   Python:   Jupyter Notebook </vt:lpstr>
      <vt:lpstr>DENSITY OF THE RATING DISTRIBUTION</vt:lpstr>
      <vt:lpstr>REVIEWS PER YEAR</vt:lpstr>
      <vt:lpstr>TOP 10 COUNTRIES AND NUMBER CHOCOLATES REVIEWED</vt:lpstr>
      <vt:lpstr>ORIGIN OF BEANS</vt:lpstr>
      <vt:lpstr>SCATTER DIAGRAM OF PERCENTAGE OF COACOA VS RATING</vt:lpstr>
      <vt:lpstr>HEATMAP OF RATING VS REVIEW VS COCOA PERCENT</vt:lpstr>
      <vt:lpstr>CACAO BEANS FLOW FROM ORIGIN TO COMPANY LOCATION</vt:lpstr>
      <vt:lpstr>PERCENTAGE CHANGE OF COCOA OVER TIME</vt:lpstr>
      <vt:lpstr>TOP 10 COMPANIES AND THEIR COUNTIES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shujaaz</dc:title>
  <dc:creator>Wendel Laryea</dc:creator>
  <cp:lastModifiedBy>Ebenezer Yanful Acquah</cp:lastModifiedBy>
  <cp:revision>44</cp:revision>
  <dcterms:created xsi:type="dcterms:W3CDTF">2020-09-22T12:32:06Z</dcterms:created>
  <dcterms:modified xsi:type="dcterms:W3CDTF">2022-03-25T11:16:11Z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0x0101006E056823B307F14FA9359E6CC50F84AC</vt:lpwstr>
  </property>
  <property fmtid="{D5CDD505-2E9C-101B-9397-08002B2CF9AE}" pid="3" name="ICV">
    <vt:lpwstr>7c8c84dfc7c248ce8d028b7e51564360</vt:lpwstr>
  </property>
</Properties>
</file>