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7e1cff9d3a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27e1cff9d3a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e7a851d029_0_2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1e7a851d029_0_2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e7a851d029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1e7a851d029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e1cff9d3a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g27e1cff9d3a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3133a879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283133a879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>
            <a:alpha val="98431"/>
          </a:schemeClr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1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9.jpg"/><Relationship Id="rId9" Type="http://schemas.openxmlformats.org/officeDocument/2006/relationships/image" Target="../media/image22.png"/><Relationship Id="rId5" Type="http://schemas.openxmlformats.org/officeDocument/2006/relationships/image" Target="../media/image18.png"/><Relationship Id="rId6" Type="http://schemas.openxmlformats.org/officeDocument/2006/relationships/image" Target="../media/image25.png"/><Relationship Id="rId7" Type="http://schemas.openxmlformats.org/officeDocument/2006/relationships/image" Target="../media/image27.png"/><Relationship Id="rId8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linkedin.com/in/samuel-kwame-dassi/" TargetMode="External"/><Relationship Id="rId4" Type="http://schemas.openxmlformats.org/officeDocument/2006/relationships/hyperlink" Target="mailto:dassi@trestleacademyghana.org" TargetMode="External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-12895" y="0"/>
            <a:ext cx="12192000" cy="228600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158175" y="639797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Trestle Academy Ghana: Internship</a:t>
            </a:r>
            <a:endParaRPr/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158163" y="2733105"/>
            <a:ext cx="5862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Internship Capstone Project Presentation </a:t>
            </a:r>
            <a:endParaRPr b="1" sz="3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endParaRPr b="1" i="0" sz="3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Samuel Kwame Dassi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13"/>
          <p:cNvGrpSpPr/>
          <p:nvPr/>
        </p:nvGrpSpPr>
        <p:grpSpPr>
          <a:xfrm>
            <a:off x="-12900" y="685818"/>
            <a:ext cx="10299895" cy="1779532"/>
            <a:chOff x="-12895" y="1600200"/>
            <a:chExt cx="10299895" cy="4835686"/>
          </a:xfrm>
        </p:grpSpPr>
        <p:sp>
          <p:nvSpPr>
            <p:cNvPr id="93" name="Google Shape;93;p13"/>
            <p:cNvSpPr txBox="1"/>
            <p:nvPr/>
          </p:nvSpPr>
          <p:spPr>
            <a:xfrm>
              <a:off x="1676400" y="1600200"/>
              <a:ext cx="8610600" cy="3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-US" sz="3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Next Word Prediction Model Using Neural Networks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 txBox="1"/>
            <p:nvPr/>
          </p:nvSpPr>
          <p:spPr>
            <a:xfrm>
              <a:off x="-12895" y="4679386"/>
              <a:ext cx="7086600" cy="175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5" name="Google Shape;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5625" y="2286000"/>
            <a:ext cx="5536374" cy="3312824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96" name="Google Shape;96;p13"/>
          <p:cNvSpPr txBox="1"/>
          <p:nvPr/>
        </p:nvSpPr>
        <p:spPr>
          <a:xfrm>
            <a:off x="304123" y="4979396"/>
            <a:ext cx="586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AI/ML Intern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04118" y="5537396"/>
            <a:ext cx="586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Thursday, 5th Oct 2023</a:t>
            </a:r>
            <a:endParaRPr b="1"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/>
          <p:nvPr/>
        </p:nvSpPr>
        <p:spPr>
          <a:xfrm>
            <a:off x="-12895" y="0"/>
            <a:ext cx="12192000" cy="68580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2"/>
          <p:cNvSpPr txBox="1"/>
          <p:nvPr>
            <p:ph idx="11" type="ftr"/>
          </p:nvPr>
        </p:nvSpPr>
        <p:spPr>
          <a:xfrm>
            <a:off x="762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Trestle Academy Ghana: Internship</a:t>
            </a:r>
            <a:endParaRPr/>
          </a:p>
        </p:txBody>
      </p:sp>
      <p:sp>
        <p:nvSpPr>
          <p:cNvPr id="275" name="Google Shape;27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22"/>
          <p:cNvSpPr txBox="1"/>
          <p:nvPr/>
        </p:nvSpPr>
        <p:spPr>
          <a:xfrm>
            <a:off x="-609600" y="-76200"/>
            <a:ext cx="5105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 Architecture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8999" y="0"/>
            <a:ext cx="113010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2"/>
          <p:cNvPicPr preferRelativeResize="0"/>
          <p:nvPr/>
        </p:nvPicPr>
        <p:blipFill rotWithShape="1">
          <a:blip r:embed="rId4">
            <a:alphaModFix/>
          </a:blip>
          <a:srcRect b="0" l="0" r="38755" t="0"/>
          <a:stretch/>
        </p:blipFill>
        <p:spPr>
          <a:xfrm>
            <a:off x="5721450" y="803550"/>
            <a:ext cx="6024300" cy="53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2"/>
          <p:cNvSpPr txBox="1"/>
          <p:nvPr/>
        </p:nvSpPr>
        <p:spPr>
          <a:xfrm>
            <a:off x="-12900" y="685800"/>
            <a:ext cx="6024300" cy="50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The model is Sequential Model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Embedding layer takes input and output sequences of length 17  with each element 100 dimensional vectors. It has 817,200 trainable </a:t>
            </a: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b="1" lang="en-US" sz="1900">
                <a:latin typeface="Calibri"/>
                <a:ea typeface="Calibri"/>
                <a:cs typeface="Calibri"/>
                <a:sym typeface="Calibri"/>
              </a:rPr>
            </a:b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LSTM layer takes input sequence of length 17 and output sequence of </a:t>
            </a: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length</a:t>
            </a: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 150. It has 150,600 trainable parameters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Dense layer has input vector of </a:t>
            </a: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length</a:t>
            </a: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 150 and output vector of length 8,172. It has 1,233,972 trainable parameters.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Total Trainable parameters of 2,201,772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"/>
          <p:cNvSpPr/>
          <p:nvPr/>
        </p:nvSpPr>
        <p:spPr>
          <a:xfrm>
            <a:off x="-12895" y="0"/>
            <a:ext cx="12192000" cy="68580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accent1"/>
              </a:gs>
            </a:gsLst>
            <a:lin ang="16200038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3"/>
          <p:cNvSpPr txBox="1"/>
          <p:nvPr>
            <p:ph idx="11" type="ftr"/>
          </p:nvPr>
        </p:nvSpPr>
        <p:spPr>
          <a:xfrm>
            <a:off x="762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Trestle Academy Ghana: Internship</a:t>
            </a:r>
            <a:endParaRPr/>
          </a:p>
        </p:txBody>
      </p:sp>
      <p:sp>
        <p:nvSpPr>
          <p:cNvPr id="286" name="Google Shape;286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23"/>
          <p:cNvSpPr txBox="1"/>
          <p:nvPr/>
        </p:nvSpPr>
        <p:spPr>
          <a:xfrm>
            <a:off x="-304800" y="0"/>
            <a:ext cx="697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 and Performance Metrics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8999" y="0"/>
            <a:ext cx="113010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7058" y="685800"/>
            <a:ext cx="6415092" cy="33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3"/>
          <p:cNvSpPr txBox="1"/>
          <p:nvPr/>
        </p:nvSpPr>
        <p:spPr>
          <a:xfrm>
            <a:off x="2112725" y="4798700"/>
            <a:ext cx="68391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The Wordcloud of the text data show the various words that make the text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685800"/>
            <a:ext cx="5345875" cy="33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3"/>
          <p:cNvSpPr txBox="1"/>
          <p:nvPr/>
        </p:nvSpPr>
        <p:spPr>
          <a:xfrm>
            <a:off x="853525" y="4063425"/>
            <a:ext cx="213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aw text data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3"/>
          <p:cNvSpPr txBox="1"/>
          <p:nvPr/>
        </p:nvSpPr>
        <p:spPr>
          <a:xfrm>
            <a:off x="6814925" y="4024125"/>
            <a:ext cx="213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Cleaned</a:t>
            </a: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 text data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/>
          <p:nvPr/>
        </p:nvSpPr>
        <p:spPr>
          <a:xfrm>
            <a:off x="-12895" y="0"/>
            <a:ext cx="12192000" cy="68580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accent1"/>
              </a:gs>
            </a:gsLst>
            <a:lin ang="16200038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4"/>
          <p:cNvSpPr txBox="1"/>
          <p:nvPr>
            <p:ph idx="11" type="ftr"/>
          </p:nvPr>
        </p:nvSpPr>
        <p:spPr>
          <a:xfrm>
            <a:off x="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Trestle Academy Ghana: Internship</a:t>
            </a:r>
            <a:endParaRPr/>
          </a:p>
        </p:txBody>
      </p:sp>
      <p:sp>
        <p:nvSpPr>
          <p:cNvPr id="300" name="Google Shape;300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24"/>
          <p:cNvSpPr txBox="1"/>
          <p:nvPr/>
        </p:nvSpPr>
        <p:spPr>
          <a:xfrm>
            <a:off x="-304800" y="0"/>
            <a:ext cx="697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 and Performance Metrics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8999" y="0"/>
            <a:ext cx="113010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38200"/>
            <a:ext cx="5188200" cy="4163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3427" y="838200"/>
            <a:ext cx="5188198" cy="426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4"/>
          <p:cNvSpPr txBox="1"/>
          <p:nvPr/>
        </p:nvSpPr>
        <p:spPr>
          <a:xfrm>
            <a:off x="152400" y="5099275"/>
            <a:ext cx="3334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The model records an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 of 0.8632 (86.32%) after the 100th iteration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4"/>
          <p:cNvSpPr txBox="1"/>
          <p:nvPr/>
        </p:nvSpPr>
        <p:spPr>
          <a:xfrm>
            <a:off x="6668700" y="5099275"/>
            <a:ext cx="3334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The model records a loss value of 0.5207 after the 100th iteration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/>
          <p:nvPr/>
        </p:nvSpPr>
        <p:spPr>
          <a:xfrm>
            <a:off x="-12895" y="0"/>
            <a:ext cx="12192000" cy="68580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accent1"/>
              </a:gs>
            </a:gsLst>
            <a:lin ang="16200038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5"/>
          <p:cNvSpPr txBox="1"/>
          <p:nvPr>
            <p:ph idx="11" type="ftr"/>
          </p:nvPr>
        </p:nvSpPr>
        <p:spPr>
          <a:xfrm>
            <a:off x="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Trestle Academy Ghana: Internship</a:t>
            </a:r>
            <a:endParaRPr/>
          </a:p>
        </p:txBody>
      </p:sp>
      <p:sp>
        <p:nvSpPr>
          <p:cNvPr id="313" name="Google Shape;313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25"/>
          <p:cNvSpPr txBox="1"/>
          <p:nvPr/>
        </p:nvSpPr>
        <p:spPr>
          <a:xfrm>
            <a:off x="-304800" y="0"/>
            <a:ext cx="697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 and Performance Metrics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8999" y="0"/>
            <a:ext cx="113010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6400" y="1422450"/>
            <a:ext cx="5944200" cy="442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"/>
          <p:cNvSpPr/>
          <p:nvPr/>
        </p:nvSpPr>
        <p:spPr>
          <a:xfrm>
            <a:off x="-12895" y="0"/>
            <a:ext cx="12192000" cy="68580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6"/>
          <p:cNvSpPr txBox="1"/>
          <p:nvPr>
            <p:ph idx="11" type="ftr"/>
          </p:nvPr>
        </p:nvSpPr>
        <p:spPr>
          <a:xfrm>
            <a:off x="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Trestle Academy Ghana: Internship</a:t>
            </a:r>
            <a:endParaRPr/>
          </a:p>
        </p:txBody>
      </p:sp>
      <p:sp>
        <p:nvSpPr>
          <p:cNvPr id="323" name="Google Shape;32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26"/>
          <p:cNvSpPr txBox="1"/>
          <p:nvPr/>
        </p:nvSpPr>
        <p:spPr>
          <a:xfrm>
            <a:off x="-88826" y="0"/>
            <a:ext cx="6283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Applications of the Model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6"/>
          <p:cNvSpPr txBox="1"/>
          <p:nvPr/>
        </p:nvSpPr>
        <p:spPr>
          <a:xfrm>
            <a:off x="191550" y="2272025"/>
            <a:ext cx="135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Messaging apps</a:t>
            </a:r>
            <a:endParaRPr b="1" i="0" sz="2000" u="none" cap="none" strike="noStrike">
              <a:solidFill>
                <a:srgbClr val="000000"/>
              </a:solidFill>
            </a:endParaRPr>
          </a:p>
        </p:txBody>
      </p:sp>
      <p:sp>
        <p:nvSpPr>
          <p:cNvPr id="326" name="Google Shape;326;p26"/>
          <p:cNvSpPr txBox="1"/>
          <p:nvPr/>
        </p:nvSpPr>
        <p:spPr>
          <a:xfrm>
            <a:off x="6492058" y="5510736"/>
            <a:ext cx="164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Search Engines</a:t>
            </a:r>
            <a:endParaRPr b="1" i="0" sz="2000" u="none" cap="none" strike="noStrike">
              <a:solidFill>
                <a:srgbClr val="000000"/>
              </a:solidFill>
            </a:endParaRPr>
          </a:p>
        </p:txBody>
      </p:sp>
      <p:sp>
        <p:nvSpPr>
          <p:cNvPr id="327" name="Google Shape;327;p26"/>
          <p:cNvSpPr txBox="1"/>
          <p:nvPr/>
        </p:nvSpPr>
        <p:spPr>
          <a:xfrm>
            <a:off x="9413630" y="4565709"/>
            <a:ext cx="14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Virtual Assistants</a:t>
            </a:r>
            <a:endParaRPr b="1" i="0" sz="2000" u="none" cap="none" strike="noStrike">
              <a:solidFill>
                <a:srgbClr val="000000"/>
              </a:solidFill>
            </a:endParaRPr>
          </a:p>
        </p:txBody>
      </p:sp>
      <p:sp>
        <p:nvSpPr>
          <p:cNvPr id="328" name="Google Shape;328;p26"/>
          <p:cNvSpPr txBox="1"/>
          <p:nvPr/>
        </p:nvSpPr>
        <p:spPr>
          <a:xfrm>
            <a:off x="10408975" y="1671950"/>
            <a:ext cx="2029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Autocorrect Features on smartphones</a:t>
            </a:r>
            <a:endParaRPr b="1" sz="2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6"/>
          <p:cNvSpPr txBox="1"/>
          <p:nvPr/>
        </p:nvSpPr>
        <p:spPr>
          <a:xfrm>
            <a:off x="2405975" y="665625"/>
            <a:ext cx="72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Next word prediction model can be applied in various systems</a:t>
            </a:r>
            <a:endParaRPr b="1" i="0" sz="2000" u="none" cap="none" strike="noStrike">
              <a:solidFill>
                <a:srgbClr val="000000"/>
              </a:solidFill>
            </a:endParaRPr>
          </a:p>
        </p:txBody>
      </p:sp>
      <p:pic>
        <p:nvPicPr>
          <p:cNvPr id="330" name="Google Shape;33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8999" y="0"/>
            <a:ext cx="1130105" cy="68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" name="Google Shape;331;p26"/>
          <p:cNvGrpSpPr/>
          <p:nvPr/>
        </p:nvGrpSpPr>
        <p:grpSpPr>
          <a:xfrm>
            <a:off x="4953000" y="1137300"/>
            <a:ext cx="2267700" cy="1706100"/>
            <a:chOff x="4953000" y="1137300"/>
            <a:chExt cx="2267700" cy="1706100"/>
          </a:xfrm>
        </p:grpSpPr>
        <p:sp>
          <p:nvSpPr>
            <p:cNvPr id="332" name="Google Shape;332;p26"/>
            <p:cNvSpPr/>
            <p:nvPr/>
          </p:nvSpPr>
          <p:spPr>
            <a:xfrm>
              <a:off x="4953000" y="1137300"/>
              <a:ext cx="2267700" cy="1706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latin typeface="Calibri"/>
                  <a:ea typeface="Calibri"/>
                  <a:cs typeface="Calibri"/>
                  <a:sym typeface="Calibri"/>
                </a:rPr>
                <a:t>Next Word Prediction</a:t>
              </a:r>
              <a:endParaRPr b="1"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3" name="Google Shape;333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01179" y="1281426"/>
              <a:ext cx="571342" cy="5713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4" name="Google Shape;334;p26"/>
          <p:cNvGrpSpPr/>
          <p:nvPr/>
        </p:nvGrpSpPr>
        <p:grpSpPr>
          <a:xfrm>
            <a:off x="9146275" y="1527673"/>
            <a:ext cx="1130100" cy="1067700"/>
            <a:chOff x="9146275" y="1527673"/>
            <a:chExt cx="1130100" cy="1067700"/>
          </a:xfrm>
        </p:grpSpPr>
        <p:sp>
          <p:nvSpPr>
            <p:cNvPr id="335" name="Google Shape;335;p26"/>
            <p:cNvSpPr/>
            <p:nvPr/>
          </p:nvSpPr>
          <p:spPr>
            <a:xfrm>
              <a:off x="9146275" y="1527673"/>
              <a:ext cx="1130100" cy="1067700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6" name="Google Shape;336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249750" y="1528638"/>
              <a:ext cx="923400" cy="923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" name="Google Shape;337;p26"/>
          <p:cNvGrpSpPr/>
          <p:nvPr/>
        </p:nvGrpSpPr>
        <p:grpSpPr>
          <a:xfrm>
            <a:off x="8283526" y="3777925"/>
            <a:ext cx="1130100" cy="1067700"/>
            <a:chOff x="8283526" y="3777925"/>
            <a:chExt cx="1130100" cy="1067700"/>
          </a:xfrm>
        </p:grpSpPr>
        <p:sp>
          <p:nvSpPr>
            <p:cNvPr id="338" name="Google Shape;338;p26"/>
            <p:cNvSpPr/>
            <p:nvPr/>
          </p:nvSpPr>
          <p:spPr>
            <a:xfrm>
              <a:off x="8283526" y="3777925"/>
              <a:ext cx="1130100" cy="1067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9" name="Google Shape;339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437463" y="3952338"/>
              <a:ext cx="822226" cy="8765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" name="Google Shape;340;p26"/>
          <p:cNvGrpSpPr/>
          <p:nvPr/>
        </p:nvGrpSpPr>
        <p:grpSpPr>
          <a:xfrm>
            <a:off x="1897200" y="1852800"/>
            <a:ext cx="1130100" cy="1067702"/>
            <a:chOff x="1897200" y="1852800"/>
            <a:chExt cx="1130100" cy="1067702"/>
          </a:xfrm>
        </p:grpSpPr>
        <p:sp>
          <p:nvSpPr>
            <p:cNvPr id="341" name="Google Shape;341;p26"/>
            <p:cNvSpPr/>
            <p:nvPr/>
          </p:nvSpPr>
          <p:spPr>
            <a:xfrm>
              <a:off x="1897200" y="1852800"/>
              <a:ext cx="1130100" cy="10677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2" name="Google Shape;342;p2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000550" y="1997100"/>
              <a:ext cx="923402" cy="9234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" name="Google Shape;343;p26"/>
          <p:cNvGrpSpPr/>
          <p:nvPr/>
        </p:nvGrpSpPr>
        <p:grpSpPr>
          <a:xfrm>
            <a:off x="5331900" y="4625525"/>
            <a:ext cx="1160138" cy="1347646"/>
            <a:chOff x="5778550" y="4205975"/>
            <a:chExt cx="1160138" cy="1347646"/>
          </a:xfrm>
        </p:grpSpPr>
        <p:sp>
          <p:nvSpPr>
            <p:cNvPr id="344" name="Google Shape;344;p26"/>
            <p:cNvSpPr/>
            <p:nvPr/>
          </p:nvSpPr>
          <p:spPr>
            <a:xfrm>
              <a:off x="5778550" y="4205975"/>
              <a:ext cx="1130100" cy="10677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5" name="Google Shape;345;p2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808588" y="4355925"/>
              <a:ext cx="1130100" cy="119769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46" name="Google Shape;346;p26"/>
          <p:cNvCxnSpPr>
            <a:stCxn id="332" idx="6"/>
            <a:endCxn id="335" idx="2"/>
          </p:cNvCxnSpPr>
          <p:nvPr/>
        </p:nvCxnSpPr>
        <p:spPr>
          <a:xfrm>
            <a:off x="7220700" y="1990350"/>
            <a:ext cx="1925700" cy="7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26"/>
          <p:cNvCxnSpPr/>
          <p:nvPr/>
        </p:nvCxnSpPr>
        <p:spPr>
          <a:xfrm>
            <a:off x="6908175" y="2598125"/>
            <a:ext cx="1503300" cy="13803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26"/>
          <p:cNvCxnSpPr>
            <a:stCxn id="332" idx="4"/>
            <a:endCxn id="345" idx="0"/>
          </p:cNvCxnSpPr>
          <p:nvPr/>
        </p:nvCxnSpPr>
        <p:spPr>
          <a:xfrm flipH="1">
            <a:off x="5926950" y="2843400"/>
            <a:ext cx="159900" cy="19320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26"/>
          <p:cNvCxnSpPr>
            <a:stCxn id="332" idx="2"/>
            <a:endCxn id="341" idx="6"/>
          </p:cNvCxnSpPr>
          <p:nvPr/>
        </p:nvCxnSpPr>
        <p:spPr>
          <a:xfrm flipH="1">
            <a:off x="3027300" y="1990350"/>
            <a:ext cx="1925700" cy="3963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26"/>
          <p:cNvCxnSpPr>
            <a:stCxn id="332" idx="3"/>
            <a:endCxn id="351" idx="7"/>
          </p:cNvCxnSpPr>
          <p:nvPr/>
        </p:nvCxnSpPr>
        <p:spPr>
          <a:xfrm flipH="1">
            <a:off x="3564897" y="2593547"/>
            <a:ext cx="1720200" cy="15165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352" name="Google Shape;352;p26"/>
          <p:cNvSpPr txBox="1"/>
          <p:nvPr/>
        </p:nvSpPr>
        <p:spPr>
          <a:xfrm>
            <a:off x="3027300" y="5334900"/>
            <a:ext cx="135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0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Content Creation</a:t>
            </a:r>
            <a:endParaRPr b="1" i="0" sz="2000" u="none" cap="none" strike="noStrike">
              <a:solidFill>
                <a:srgbClr val="00FFFF"/>
              </a:solidFill>
            </a:endParaRPr>
          </a:p>
        </p:txBody>
      </p:sp>
      <p:grpSp>
        <p:nvGrpSpPr>
          <p:cNvPr id="353" name="Google Shape;353;p26"/>
          <p:cNvGrpSpPr/>
          <p:nvPr/>
        </p:nvGrpSpPr>
        <p:grpSpPr>
          <a:xfrm>
            <a:off x="2600175" y="3953750"/>
            <a:ext cx="1130100" cy="1067700"/>
            <a:chOff x="2600175" y="3953750"/>
            <a:chExt cx="1130100" cy="1067700"/>
          </a:xfrm>
        </p:grpSpPr>
        <p:sp>
          <p:nvSpPr>
            <p:cNvPr id="351" name="Google Shape;351;p26"/>
            <p:cNvSpPr/>
            <p:nvPr/>
          </p:nvSpPr>
          <p:spPr>
            <a:xfrm>
              <a:off x="2600175" y="3953750"/>
              <a:ext cx="1130100" cy="10677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54" name="Google Shape;354;p2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828950" y="4055825"/>
              <a:ext cx="711480" cy="7080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/>
          <p:nvPr/>
        </p:nvSpPr>
        <p:spPr>
          <a:xfrm>
            <a:off x="-12895" y="0"/>
            <a:ext cx="12192000" cy="68580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7"/>
          <p:cNvSpPr txBox="1"/>
          <p:nvPr>
            <p:ph idx="11" type="ftr"/>
          </p:nvPr>
        </p:nvSpPr>
        <p:spPr>
          <a:xfrm>
            <a:off x="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Trestle Academy Ghana: Internship</a:t>
            </a:r>
            <a:endParaRPr/>
          </a:p>
        </p:txBody>
      </p:sp>
      <p:sp>
        <p:nvSpPr>
          <p:cNvPr id="361" name="Google Shape;36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27"/>
          <p:cNvSpPr txBox="1"/>
          <p:nvPr/>
        </p:nvSpPr>
        <p:spPr>
          <a:xfrm>
            <a:off x="-685800" y="0"/>
            <a:ext cx="36939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8999" y="0"/>
            <a:ext cx="113010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7"/>
          <p:cNvSpPr txBox="1"/>
          <p:nvPr/>
        </p:nvSpPr>
        <p:spPr>
          <a:xfrm>
            <a:off x="359899" y="961072"/>
            <a:ext cx="64431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b="1" i="0" lang="en-US" sz="2000" u="none" cap="none" strike="noStrike">
                <a:solidFill>
                  <a:schemeClr val="accent1"/>
                </a:solidFill>
              </a:rPr>
              <a:t>The Next word prediction model is a language model in Machine Learning that </a:t>
            </a:r>
            <a:r>
              <a:rPr b="1" lang="en-US" sz="2000">
                <a:solidFill>
                  <a:schemeClr val="accent1"/>
                </a:solidFill>
              </a:rPr>
              <a:t>is able to</a:t>
            </a:r>
            <a:r>
              <a:rPr b="1" i="0" lang="en-US" sz="2000" u="none" cap="none" strike="noStrike">
                <a:solidFill>
                  <a:schemeClr val="accent1"/>
                </a:solidFill>
              </a:rPr>
              <a:t> predict the most probable word or sequence of words that follow a given input text</a:t>
            </a:r>
            <a:endParaRPr b="1" i="0" sz="20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accent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b="1" i="0" lang="en-US" sz="2000" u="none" cap="none" strike="noStrike">
                <a:solidFill>
                  <a:schemeClr val="accent1"/>
                </a:solidFill>
              </a:rPr>
              <a:t>This </a:t>
            </a:r>
            <a:r>
              <a:rPr b="1" lang="en-US" sz="2000">
                <a:solidFill>
                  <a:schemeClr val="accent1"/>
                </a:solidFill>
              </a:rPr>
              <a:t>model</a:t>
            </a:r>
            <a:r>
              <a:rPr b="1" i="0" lang="en-US" sz="2000" u="none" cap="none" strike="noStrike">
                <a:solidFill>
                  <a:schemeClr val="accent1"/>
                </a:solidFill>
              </a:rPr>
              <a:t> uses statistical patterns and language structures to generate accurate predictions based on the context provided</a:t>
            </a:r>
            <a:endParaRPr b="1" i="0" sz="20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accent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b="1" i="0" lang="en-US" sz="2000" u="none" cap="none" strike="noStrike">
                <a:solidFill>
                  <a:schemeClr val="accent1"/>
                </a:solidFill>
              </a:rPr>
              <a:t>The model can be depl</a:t>
            </a:r>
            <a:r>
              <a:rPr b="1" lang="en-US" sz="2000">
                <a:solidFill>
                  <a:schemeClr val="accent1"/>
                </a:solidFill>
              </a:rPr>
              <a:t>oyed in modern applications and systems such as</a:t>
            </a:r>
            <a:r>
              <a:rPr b="1" i="0" lang="en-US" sz="2000" u="none" cap="none" strike="noStrike">
                <a:solidFill>
                  <a:schemeClr val="accent1"/>
                </a:solidFill>
              </a:rPr>
              <a:t> chatbots and other AI tools</a:t>
            </a:r>
            <a:endParaRPr b="1" i="0" sz="20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accent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b="1" i="0" lang="en-US" sz="2000" u="none" cap="none" strike="noStrike">
                <a:solidFill>
                  <a:schemeClr val="accent1"/>
                </a:solidFill>
              </a:rPr>
              <a:t>After the model, other software engineers can finetune it and integrate it into their software or </a:t>
            </a:r>
            <a:r>
              <a:rPr b="1" lang="en-US" sz="2000">
                <a:solidFill>
                  <a:schemeClr val="accent1"/>
                </a:solidFill>
              </a:rPr>
              <a:t>systems</a:t>
            </a:r>
            <a:endParaRPr b="1" i="0" sz="2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5" name="Google Shape;36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5600" y="1143000"/>
            <a:ext cx="5486399" cy="495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/>
          <p:nvPr>
            <p:ph idx="11" type="ftr"/>
          </p:nvPr>
        </p:nvSpPr>
        <p:spPr>
          <a:xfrm>
            <a:off x="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Trestle Academy Ghana: Internship</a:t>
            </a:r>
            <a:endParaRPr/>
          </a:p>
        </p:txBody>
      </p:sp>
      <p:sp>
        <p:nvSpPr>
          <p:cNvPr id="371" name="Google Shape;37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" name="Google Shape;372;p28"/>
          <p:cNvSpPr txBox="1"/>
          <p:nvPr/>
        </p:nvSpPr>
        <p:spPr>
          <a:xfrm>
            <a:off x="2590800" y="533400"/>
            <a:ext cx="6934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6000">
                <a:solidFill>
                  <a:srgbClr val="0070C0"/>
                </a:solidFill>
                <a:latin typeface="Algerian"/>
                <a:ea typeface="Algerian"/>
                <a:cs typeface="Algerian"/>
                <a:sym typeface="Algerian"/>
              </a:rPr>
              <a:t>Live Demostration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175" y="2472900"/>
            <a:ext cx="5757066" cy="32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 txBox="1"/>
          <p:nvPr>
            <p:ph idx="11" type="ftr"/>
          </p:nvPr>
        </p:nvSpPr>
        <p:spPr>
          <a:xfrm>
            <a:off x="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Trestle Academy Ghana: Internship</a:t>
            </a:r>
            <a:endParaRPr/>
          </a:p>
        </p:txBody>
      </p:sp>
      <p:sp>
        <p:nvSpPr>
          <p:cNvPr id="379" name="Google Shape;379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5029148" y="2389838"/>
            <a:ext cx="6642300" cy="3722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E81C9"/>
              </a:gs>
              <a:gs pos="50000">
                <a:srgbClr val="3B70C9"/>
              </a:gs>
              <a:gs pos="100000">
                <a:srgbClr val="2E60B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9"/>
          <p:cNvSpPr txBox="1"/>
          <p:nvPr/>
        </p:nvSpPr>
        <p:spPr>
          <a:xfrm>
            <a:off x="5170635" y="2571564"/>
            <a:ext cx="6359400" cy="3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182875" spcFirstLastPara="1" rIns="182875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Samuel Kwame Dassi</a:t>
            </a:r>
            <a:endParaRPr b="1" i="0" sz="14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AI/ML </a:t>
            </a: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</a:t>
            </a:r>
            <a:endParaRPr b="1" i="0" sz="14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Trestle Academy Ghana </a:t>
            </a:r>
            <a:endParaRPr b="1" i="0" sz="14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+233240028612</a:t>
            </a:r>
            <a:endParaRPr b="1" i="0" sz="14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1" i="0" lang="en-US" sz="20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https://www.linkedin.com/in/samuel-kwame-dassi/</a:t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1" lang="en-US" sz="19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dassi@trestleacademyghana.org</a:t>
            </a:r>
            <a:endParaRPr b="1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9"/>
          <p:cNvSpPr txBox="1"/>
          <p:nvPr/>
        </p:nvSpPr>
        <p:spPr>
          <a:xfrm>
            <a:off x="2590800" y="533400"/>
            <a:ext cx="6934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70C0"/>
                </a:solidFill>
                <a:latin typeface="Algerian"/>
                <a:ea typeface="Algerian"/>
                <a:cs typeface="Algerian"/>
                <a:sym typeface="Algerian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949" y="2213549"/>
            <a:ext cx="3722650" cy="37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-12895" y="0"/>
            <a:ext cx="12192000" cy="68580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>
            <p:ph idx="11" type="ftr"/>
          </p:nvPr>
        </p:nvSpPr>
        <p:spPr>
          <a:xfrm>
            <a:off x="32775" y="635632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Trestle Academy Ghana: Internship</a:t>
            </a:r>
            <a:endParaRPr/>
          </a:p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-1066800" y="0"/>
            <a:ext cx="36939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14"/>
          <p:cNvGrpSpPr/>
          <p:nvPr/>
        </p:nvGrpSpPr>
        <p:grpSpPr>
          <a:xfrm>
            <a:off x="32786" y="762246"/>
            <a:ext cx="4735027" cy="5181106"/>
            <a:chOff x="794786" y="246"/>
            <a:chExt cx="4735027" cy="5181106"/>
          </a:xfrm>
        </p:grpSpPr>
        <p:sp>
          <p:nvSpPr>
            <p:cNvPr id="107" name="Google Shape;107;p14"/>
            <p:cNvSpPr/>
            <p:nvPr/>
          </p:nvSpPr>
          <p:spPr>
            <a:xfrm rot="10800000">
              <a:off x="1323954" y="246"/>
              <a:ext cx="4205859" cy="1058335"/>
            </a:xfrm>
            <a:prstGeom prst="homePlate">
              <a:avLst>
                <a:gd fmla="val 5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1588538" y="246"/>
              <a:ext cx="3941275" cy="1058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466675" spcFirstLastPara="1" rIns="227575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94786" y="246"/>
              <a:ext cx="1058400" cy="10584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 rot="10800000">
              <a:off x="1323954" y="1374503"/>
              <a:ext cx="4205859" cy="1058335"/>
            </a:xfrm>
            <a:prstGeom prst="homePlate">
              <a:avLst>
                <a:gd fmla="val 5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1588538" y="1374503"/>
              <a:ext cx="3941275" cy="1058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466675" spcFirstLastPara="1" rIns="227575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Problem Statement</a:t>
              </a:r>
              <a:endPara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 rot="10800000">
              <a:off x="1323954" y="2748760"/>
              <a:ext cx="4205859" cy="1058335"/>
            </a:xfrm>
            <a:prstGeom prst="homePlate">
              <a:avLst>
                <a:gd fmla="val 5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588538" y="2748760"/>
              <a:ext cx="3941275" cy="1058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466675" spcFirstLastPara="1" rIns="227575" wrap="square" tIns="12190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lang="en-US" sz="2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Methodology</a:t>
              </a: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 rot="10800000">
              <a:off x="1323954" y="4123017"/>
              <a:ext cx="4205859" cy="1058335"/>
            </a:xfrm>
            <a:prstGeom prst="homePlate">
              <a:avLst>
                <a:gd fmla="val 5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4"/>
            <p:cNvSpPr txBox="1"/>
            <p:nvPr/>
          </p:nvSpPr>
          <p:spPr>
            <a:xfrm>
              <a:off x="1588538" y="4123017"/>
              <a:ext cx="3941275" cy="1058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466675" spcFirstLastPara="1" rIns="227575" wrap="square" tIns="12190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lang="en-US" sz="2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Unique Features</a:t>
              </a: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14"/>
          <p:cNvGrpSpPr/>
          <p:nvPr/>
        </p:nvGrpSpPr>
        <p:grpSpPr>
          <a:xfrm>
            <a:off x="6678751" y="762246"/>
            <a:ext cx="4735027" cy="5181106"/>
            <a:chOff x="794786" y="246"/>
            <a:chExt cx="4735027" cy="5181106"/>
          </a:xfrm>
        </p:grpSpPr>
        <p:sp>
          <p:nvSpPr>
            <p:cNvPr id="117" name="Google Shape;117;p14"/>
            <p:cNvSpPr/>
            <p:nvPr/>
          </p:nvSpPr>
          <p:spPr>
            <a:xfrm rot="10800000">
              <a:off x="1323954" y="246"/>
              <a:ext cx="4205859" cy="1058335"/>
            </a:xfrm>
            <a:prstGeom prst="homePlate">
              <a:avLst>
                <a:gd fmla="val 5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4"/>
            <p:cNvSpPr txBox="1"/>
            <p:nvPr/>
          </p:nvSpPr>
          <p:spPr>
            <a:xfrm>
              <a:off x="1588538" y="246"/>
              <a:ext cx="3941275" cy="1058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466675" spcFirstLastPara="1" rIns="206225" wrap="square" tIns="11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lang="en-US" sz="2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 and </a:t>
              </a:r>
              <a:r>
                <a:rPr lang="en-US" sz="2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Performance Metrics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 rot="10800000">
              <a:off x="1323954" y="1374503"/>
              <a:ext cx="4205859" cy="1058335"/>
            </a:xfrm>
            <a:prstGeom prst="homePlate">
              <a:avLst>
                <a:gd fmla="val 5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1588538" y="1374503"/>
              <a:ext cx="3941275" cy="1058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466675" spcFirstLastPara="1" rIns="206225" wrap="square" tIns="11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lang="en-US" sz="2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 rot="10800000">
              <a:off x="1323954" y="2748760"/>
              <a:ext cx="4205859" cy="1058335"/>
            </a:xfrm>
            <a:prstGeom prst="homePlate">
              <a:avLst>
                <a:gd fmla="val 5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1588538" y="2748760"/>
              <a:ext cx="3941275" cy="1058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466675" spcFirstLastPara="1" rIns="206225" wrap="square" tIns="11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lang="en-US" sz="2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Live Demonstration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794786" y="2748760"/>
              <a:ext cx="1058335" cy="1058335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 rot="10800000">
              <a:off x="1323954" y="4123017"/>
              <a:ext cx="4205859" cy="1058335"/>
            </a:xfrm>
            <a:prstGeom prst="homePlate">
              <a:avLst>
                <a:gd fmla="val 5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1588538" y="4123017"/>
              <a:ext cx="3941275" cy="1058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466675" spcFirstLastPara="1" rIns="206225" wrap="square" tIns="11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794786" y="4123017"/>
              <a:ext cx="1058335" cy="1058335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0" l="-19994" r="-19996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7" name="Google Shape;12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48999" y="0"/>
            <a:ext cx="113010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4"/>
          <p:cNvSpPr/>
          <p:nvPr/>
        </p:nvSpPr>
        <p:spPr>
          <a:xfrm>
            <a:off x="32786" y="2136496"/>
            <a:ext cx="1058400" cy="10584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-12889" y="3530571"/>
            <a:ext cx="1058400" cy="10584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32786" y="4943459"/>
            <a:ext cx="1058400" cy="10584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6678751" y="762248"/>
            <a:ext cx="1058400" cy="10584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6678751" y="2251598"/>
            <a:ext cx="1058400" cy="10584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100">
        <p14:flip dir="l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/>
          <p:nvPr/>
        </p:nvSpPr>
        <p:spPr>
          <a:xfrm>
            <a:off x="-12895" y="0"/>
            <a:ext cx="12192000" cy="68580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Trestle Academy Ghana: Internship</a:t>
            </a:r>
            <a:endParaRPr/>
          </a:p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-609600" y="0"/>
            <a:ext cx="369394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348556" y="865417"/>
            <a:ext cx="3713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Word Prediction means predicting the most likely word or phrase that will come next in a sentence or text</a:t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4507883" y="865431"/>
            <a:ext cx="44919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language model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able to </a:t>
            </a: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anticipates the most likely word to follow a given sequence of words in a sentence or text</a:t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144704" y="2735215"/>
            <a:ext cx="41208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like an inbuilt feature on an application that suggests the next word as you type or speak</a:t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4434248" y="2665342"/>
            <a:ext cx="44769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in applications like messaging apps, search engines, virtual assistants, and autocorrect features on smartphones</a:t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163978" y="4612317"/>
            <a:ext cx="8621472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project, I buil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Next Word Prediction Model with Neural Networks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838891" y="2350809"/>
            <a:ext cx="5701743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48999" y="0"/>
            <a:ext cx="113010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-12895" y="0"/>
            <a:ext cx="12192000" cy="68580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accent1"/>
              </a:gs>
            </a:gsLst>
            <a:lin ang="16200038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>
            <p:ph idx="11" type="ftr"/>
          </p:nvPr>
        </p:nvSpPr>
        <p:spPr>
          <a:xfrm>
            <a:off x="762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Trestle Academy Ghana: Internship</a:t>
            </a:r>
            <a:endParaRPr/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-609600" y="0"/>
            <a:ext cx="5686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neural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5737550" y="899225"/>
            <a:ext cx="5923200" cy="28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Char char="●"/>
            </a:pPr>
            <a:r>
              <a:rPr b="1" lang="en-US" sz="2200">
                <a:solidFill>
                  <a:srgbClr val="333333"/>
                </a:solidFill>
              </a:rPr>
              <a:t>A neural network is a method in artificial intelligence that teaches computers to process data in a way that is inspired by the human brain</a:t>
            </a:r>
            <a:endParaRPr b="1" sz="2200">
              <a:solidFill>
                <a:srgbClr val="333333"/>
              </a:solidFill>
            </a:endParaRPr>
          </a:p>
          <a:p>
            <a:pPr indent="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33333"/>
              </a:solidFill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Char char="●"/>
            </a:pPr>
            <a:r>
              <a:rPr b="1" lang="en-US" sz="2200">
                <a:solidFill>
                  <a:srgbClr val="333333"/>
                </a:solidFill>
              </a:rPr>
              <a:t>It uses interconnected nodes or neurons in a layered structure that resembles the human brain </a:t>
            </a:r>
            <a:r>
              <a:rPr b="1" lang="en-US" sz="2200">
                <a:solidFill>
                  <a:srgbClr val="333333"/>
                </a:solidFill>
                <a:highlight>
                  <a:srgbClr val="FBFBFB"/>
                </a:highlight>
              </a:rPr>
              <a:t>to solve a problems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8999" y="0"/>
            <a:ext cx="113010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825" y="807075"/>
            <a:ext cx="5552400" cy="330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/>
        </p:nvSpPr>
        <p:spPr>
          <a:xfrm>
            <a:off x="168824" y="4273950"/>
            <a:ext cx="6556500" cy="19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33333"/>
                </a:solidFill>
                <a:highlight>
                  <a:srgbClr val="FBFBFB"/>
                </a:highlight>
              </a:rPr>
              <a:t>A basic network has interconnected neurons in three layers:</a:t>
            </a:r>
            <a:endParaRPr b="1" sz="2200">
              <a:solidFill>
                <a:srgbClr val="333333"/>
              </a:solidFill>
              <a:highlight>
                <a:srgbClr val="FBFBFB"/>
              </a:highlight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200"/>
              <a:buChar char="○"/>
            </a:pPr>
            <a:r>
              <a:rPr b="1" lang="en-US" sz="2200">
                <a:solidFill>
                  <a:srgbClr val="333333"/>
                </a:solidFill>
                <a:highlight>
                  <a:srgbClr val="FBFBFB"/>
                </a:highlight>
              </a:rPr>
              <a:t>Input Layer</a:t>
            </a:r>
            <a:endParaRPr b="1" sz="2200">
              <a:solidFill>
                <a:srgbClr val="333333"/>
              </a:solidFill>
              <a:highlight>
                <a:srgbClr val="FBFBFB"/>
              </a:highlight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Char char="○"/>
            </a:pPr>
            <a:r>
              <a:rPr b="1" lang="en-US" sz="2200">
                <a:solidFill>
                  <a:srgbClr val="333333"/>
                </a:solidFill>
                <a:highlight>
                  <a:srgbClr val="FBFBFB"/>
                </a:highlight>
              </a:rPr>
              <a:t>Hidden Layer(s)</a:t>
            </a:r>
            <a:endParaRPr b="1" sz="2200">
              <a:solidFill>
                <a:srgbClr val="333333"/>
              </a:solidFill>
              <a:highlight>
                <a:srgbClr val="FBFBFB"/>
              </a:highlight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Char char="○"/>
            </a:pPr>
            <a:r>
              <a:rPr b="1" lang="en-US" sz="2200">
                <a:solidFill>
                  <a:srgbClr val="333333"/>
                </a:solidFill>
                <a:highlight>
                  <a:srgbClr val="FBFBFB"/>
                </a:highlight>
              </a:rPr>
              <a:t>Output Layer</a:t>
            </a:r>
            <a:endParaRPr b="1" sz="2200">
              <a:solidFill>
                <a:srgbClr val="333333"/>
              </a:solidFill>
              <a:highlight>
                <a:srgbClr val="FBFBFB"/>
              </a:highlight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7724" y="3886925"/>
            <a:ext cx="5161876" cy="203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/>
          <p:nvPr/>
        </p:nvSpPr>
        <p:spPr>
          <a:xfrm>
            <a:off x="-12895" y="0"/>
            <a:ext cx="12192000" cy="68580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 txBox="1"/>
          <p:nvPr>
            <p:ph idx="11" type="ftr"/>
          </p:nvPr>
        </p:nvSpPr>
        <p:spPr>
          <a:xfrm>
            <a:off x="1524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Trestle Academy Ghana: Internship</a:t>
            </a:r>
            <a:endParaRPr/>
          </a:p>
        </p:txBody>
      </p:sp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-457200" y="0"/>
            <a:ext cx="4724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17"/>
          <p:cNvGrpSpPr/>
          <p:nvPr/>
        </p:nvGrpSpPr>
        <p:grpSpPr>
          <a:xfrm>
            <a:off x="214966" y="2815868"/>
            <a:ext cx="3901642" cy="3039619"/>
            <a:chOff x="1897278" y="-66557"/>
            <a:chExt cx="3901642" cy="3039619"/>
          </a:xfrm>
        </p:grpSpPr>
        <p:sp>
          <p:nvSpPr>
            <p:cNvPr id="170" name="Google Shape;170;p17"/>
            <p:cNvSpPr/>
            <p:nvPr/>
          </p:nvSpPr>
          <p:spPr>
            <a:xfrm>
              <a:off x="2425413" y="-66557"/>
              <a:ext cx="2845372" cy="2845372"/>
            </a:xfrm>
            <a:custGeom>
              <a:rect b="b" l="l" r="r" t="t"/>
              <a:pathLst>
                <a:path extrusionOk="0" h="120000" w="120000">
                  <a:moveTo>
                    <a:pt x="88198" y="10481"/>
                  </a:moveTo>
                  <a:lnTo>
                    <a:pt x="88198" y="10481"/>
                  </a:lnTo>
                  <a:cubicBezTo>
                    <a:pt x="108674" y="22141"/>
                    <a:pt x="119862" y="45201"/>
                    <a:pt x="116347" y="68501"/>
                  </a:cubicBezTo>
                  <a:cubicBezTo>
                    <a:pt x="112832" y="91800"/>
                    <a:pt x="95339" y="110533"/>
                    <a:pt x="72334" y="115633"/>
                  </a:cubicBezTo>
                  <a:cubicBezTo>
                    <a:pt x="49330" y="120734"/>
                    <a:pt x="25559" y="111149"/>
                    <a:pt x="12526" y="91519"/>
                  </a:cubicBezTo>
                  <a:cubicBezTo>
                    <a:pt x="-507" y="71888"/>
                    <a:pt x="-114" y="46261"/>
                    <a:pt x="13516" y="27039"/>
                  </a:cubicBezTo>
                  <a:lnTo>
                    <a:pt x="11201" y="25120"/>
                  </a:lnTo>
                  <a:lnTo>
                    <a:pt x="18289" y="25416"/>
                  </a:lnTo>
                  <a:lnTo>
                    <a:pt x="20156" y="32545"/>
                  </a:lnTo>
                  <a:lnTo>
                    <a:pt x="17841" y="30626"/>
                  </a:lnTo>
                  <a:lnTo>
                    <a:pt x="17841" y="30626"/>
                  </a:lnTo>
                  <a:cubicBezTo>
                    <a:pt x="5717" y="48027"/>
                    <a:pt x="5530" y="71089"/>
                    <a:pt x="17369" y="88685"/>
                  </a:cubicBezTo>
                  <a:cubicBezTo>
                    <a:pt x="29209" y="106280"/>
                    <a:pt x="50642" y="114794"/>
                    <a:pt x="71329" y="110118"/>
                  </a:cubicBezTo>
                  <a:cubicBezTo>
                    <a:pt x="92015" y="105442"/>
                    <a:pt x="107703" y="88538"/>
                    <a:pt x="110824" y="67560"/>
                  </a:cubicBezTo>
                  <a:cubicBezTo>
                    <a:pt x="113944" y="46583"/>
                    <a:pt x="103856" y="25844"/>
                    <a:pt x="85426" y="15349"/>
                  </a:cubicBezTo>
                  <a:close/>
                </a:path>
              </a:pathLst>
            </a:cu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2918956" y="563"/>
              <a:ext cx="1858286" cy="929143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 txBox="1"/>
            <p:nvPr/>
          </p:nvSpPr>
          <p:spPr>
            <a:xfrm>
              <a:off x="2964313" y="45920"/>
              <a:ext cx="1767572" cy="838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Context Sensitivity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3940634" y="1022241"/>
              <a:ext cx="1858286" cy="929143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 txBox="1"/>
            <p:nvPr/>
          </p:nvSpPr>
          <p:spPr>
            <a:xfrm>
              <a:off x="3985991" y="1067598"/>
              <a:ext cx="1767572" cy="838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Rare and Ambiguous Word Prediction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2918956" y="2043919"/>
              <a:ext cx="1858286" cy="929143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 txBox="1"/>
            <p:nvPr/>
          </p:nvSpPr>
          <p:spPr>
            <a:xfrm>
              <a:off x="2964313" y="2089276"/>
              <a:ext cx="1767572" cy="838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Long-Range Dependencies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1897278" y="1022241"/>
              <a:ext cx="1858286" cy="929143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 txBox="1"/>
            <p:nvPr/>
          </p:nvSpPr>
          <p:spPr>
            <a:xfrm>
              <a:off x="1942635" y="1067598"/>
              <a:ext cx="1767572" cy="838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Domain Adaptation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17"/>
          <p:cNvSpPr/>
          <p:nvPr/>
        </p:nvSpPr>
        <p:spPr>
          <a:xfrm>
            <a:off x="381000" y="759867"/>
            <a:ext cx="10893644" cy="132376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problem at hand revolves around the creation of an efficient and accurate next-word prediction model using neural networks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381000" y="2333983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issues that need to be addressed: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6083105" y="2333983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the Problem needs to be solved: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8999" y="0"/>
            <a:ext cx="1130105" cy="68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17"/>
          <p:cNvGrpSpPr/>
          <p:nvPr/>
        </p:nvGrpSpPr>
        <p:grpSpPr>
          <a:xfrm>
            <a:off x="6043705" y="2790812"/>
            <a:ext cx="5181600" cy="2497440"/>
            <a:chOff x="0" y="87497"/>
            <a:chExt cx="5181600" cy="2497440"/>
          </a:xfrm>
        </p:grpSpPr>
        <p:sp>
          <p:nvSpPr>
            <p:cNvPr id="184" name="Google Shape;184;p17"/>
            <p:cNvSpPr/>
            <p:nvPr/>
          </p:nvSpPr>
          <p:spPr>
            <a:xfrm>
              <a:off x="0" y="87497"/>
              <a:ext cx="5181600" cy="45570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7"/>
            <p:cNvSpPr txBox="1"/>
            <p:nvPr/>
          </p:nvSpPr>
          <p:spPr>
            <a:xfrm>
              <a:off x="22246" y="109743"/>
              <a:ext cx="51372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Enhancing User Experience</a:t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0" y="597932"/>
              <a:ext cx="5181600" cy="45570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7"/>
            <p:cNvSpPr txBox="1"/>
            <p:nvPr/>
          </p:nvSpPr>
          <p:spPr>
            <a:xfrm>
              <a:off x="22246" y="620178"/>
              <a:ext cx="51372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Text Completion and Suggestions</a:t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0" y="1618802"/>
              <a:ext cx="5181600" cy="45570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7"/>
            <p:cNvSpPr txBox="1"/>
            <p:nvPr/>
          </p:nvSpPr>
          <p:spPr>
            <a:xfrm>
              <a:off x="22246" y="1641048"/>
              <a:ext cx="51372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Efficient Content Generation</a:t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0" y="2129237"/>
              <a:ext cx="5181600" cy="45570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7"/>
            <p:cNvSpPr txBox="1"/>
            <p:nvPr/>
          </p:nvSpPr>
          <p:spPr>
            <a:xfrm>
              <a:off x="22246" y="2151483"/>
              <a:ext cx="51372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Mobile Devices and </a:t>
              </a: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quick</a:t>
              </a:r>
              <a:r>
                <a:rPr b="0" i="0" lang="en-U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Communication</a:t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0" y="1119510"/>
              <a:ext cx="5181600" cy="45570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7"/>
            <p:cNvSpPr txBox="1"/>
            <p:nvPr/>
          </p:nvSpPr>
          <p:spPr>
            <a:xfrm>
              <a:off x="22246" y="1120406"/>
              <a:ext cx="51372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Accessibility and Inclusion</a:t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/>
          <p:nvPr/>
        </p:nvSpPr>
        <p:spPr>
          <a:xfrm>
            <a:off x="-12895" y="0"/>
            <a:ext cx="12192000" cy="68580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8"/>
          <p:cNvSpPr txBox="1"/>
          <p:nvPr>
            <p:ph idx="11" type="ftr"/>
          </p:nvPr>
        </p:nvSpPr>
        <p:spPr>
          <a:xfrm>
            <a:off x="22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Trestle Academy Ghana: Internship</a:t>
            </a:r>
            <a:endParaRPr/>
          </a:p>
        </p:txBody>
      </p:sp>
      <p:sp>
        <p:nvSpPr>
          <p:cNvPr id="200" name="Google Shape;20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18"/>
          <p:cNvSpPr txBox="1"/>
          <p:nvPr/>
        </p:nvSpPr>
        <p:spPr>
          <a:xfrm>
            <a:off x="-28135" y="0"/>
            <a:ext cx="3693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" name="Google Shape;202;p18"/>
          <p:cNvGrpSpPr/>
          <p:nvPr/>
        </p:nvGrpSpPr>
        <p:grpSpPr>
          <a:xfrm>
            <a:off x="410621" y="1197013"/>
            <a:ext cx="6629404" cy="2894937"/>
            <a:chOff x="0" y="259260"/>
            <a:chExt cx="6629404" cy="2894937"/>
          </a:xfrm>
        </p:grpSpPr>
        <p:sp>
          <p:nvSpPr>
            <p:cNvPr id="203" name="Google Shape;203;p18"/>
            <p:cNvSpPr/>
            <p:nvPr/>
          </p:nvSpPr>
          <p:spPr>
            <a:xfrm>
              <a:off x="0" y="259260"/>
              <a:ext cx="6629400" cy="121680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 solve the problems discussed earlier, a context-enhanced neural network architecture for next word prediction model was developed. 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4" y="1581897"/>
              <a:ext cx="6629400" cy="157230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This architecture leverages the power of neural networks (</a:t>
              </a: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Recurrent Neural Network (RNN) with Long Short-Term Memory (LSTM)</a:t>
              </a: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 while incorporating innovative techniques that: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18"/>
          <p:cNvGrpSpPr/>
          <p:nvPr/>
        </p:nvGrpSpPr>
        <p:grpSpPr>
          <a:xfrm>
            <a:off x="159427" y="2209800"/>
            <a:ext cx="11626942" cy="3838952"/>
            <a:chOff x="426722" y="2401862"/>
            <a:chExt cx="11626942" cy="3838952"/>
          </a:xfrm>
        </p:grpSpPr>
        <p:sp>
          <p:nvSpPr>
            <p:cNvPr id="206" name="Google Shape;206;p18"/>
            <p:cNvSpPr/>
            <p:nvPr/>
          </p:nvSpPr>
          <p:spPr>
            <a:xfrm>
              <a:off x="6441388" y="4538277"/>
              <a:ext cx="2272200" cy="168090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adapt to domains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3478525" y="4516640"/>
              <a:ext cx="1983300" cy="168090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handle rare words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426722" y="4527459"/>
              <a:ext cx="2072400" cy="168090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enhance context sensitivity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7559956" y="2401862"/>
              <a:ext cx="2439756" cy="905149"/>
            </a:xfrm>
            <a:custGeom>
              <a:rect b="b" l="l" r="r" t="t"/>
              <a:pathLst>
                <a:path extrusionOk="0" h="905149" w="2439756">
                  <a:moveTo>
                    <a:pt x="0" y="0"/>
                  </a:moveTo>
                  <a:lnTo>
                    <a:pt x="2439756" y="0"/>
                  </a:lnTo>
                  <a:lnTo>
                    <a:pt x="2439756" y="905149"/>
                  </a:lnTo>
                  <a:lnTo>
                    <a:pt x="0" y="90514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0" lIns="298700" spcFirstLastPara="1" rIns="298700" wrap="square" tIns="298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Calibri"/>
                <a:buNone/>
              </a:pPr>
              <a:r>
                <a:t/>
              </a:r>
              <a:endPara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9692964" y="4559914"/>
              <a:ext cx="2360700" cy="168090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capture long-range dependencies</a:t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211" name="Google Shape;21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8096" y="924519"/>
            <a:ext cx="5095174" cy="2862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48999" y="0"/>
            <a:ext cx="113010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/>
          <p:nvPr/>
        </p:nvSpPr>
        <p:spPr>
          <a:xfrm>
            <a:off x="-12895" y="0"/>
            <a:ext cx="12192000" cy="68580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9"/>
          <p:cNvSpPr txBox="1"/>
          <p:nvPr>
            <p:ph idx="11" type="ftr"/>
          </p:nvPr>
        </p:nvSpPr>
        <p:spPr>
          <a:xfrm>
            <a:off x="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Trestle Academy Ghana: Internship</a:t>
            </a:r>
            <a:endParaRPr/>
          </a:p>
        </p:txBody>
      </p:sp>
      <p:sp>
        <p:nvSpPr>
          <p:cNvPr id="219" name="Google Shape;21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19"/>
          <p:cNvSpPr txBox="1"/>
          <p:nvPr/>
        </p:nvSpPr>
        <p:spPr>
          <a:xfrm>
            <a:off x="-533400" y="0"/>
            <a:ext cx="36939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8999" y="0"/>
            <a:ext cx="113010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9"/>
          <p:cNvSpPr/>
          <p:nvPr/>
        </p:nvSpPr>
        <p:spPr>
          <a:xfrm>
            <a:off x="304800" y="4909608"/>
            <a:ext cx="6705600" cy="1338791"/>
          </a:xfrm>
          <a:custGeom>
            <a:rect b="b" l="l" r="r" t="t"/>
            <a:pathLst>
              <a:path extrusionOk="0" h="1338791" w="6705600">
                <a:moveTo>
                  <a:pt x="0" y="0"/>
                </a:moveTo>
                <a:lnTo>
                  <a:pt x="6705600" y="0"/>
                </a:lnTo>
                <a:lnTo>
                  <a:pt x="6705600" y="1338791"/>
                </a:lnTo>
                <a:lnTo>
                  <a:pt x="0" y="1338791"/>
                </a:lnTo>
                <a:lnTo>
                  <a:pt x="0" y="0"/>
                </a:lnTo>
                <a:close/>
              </a:path>
            </a:pathLst>
          </a:custGeom>
          <a:solidFill>
            <a:srgbClr val="4372C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65175" lIns="149350" spcFirstLastPara="1" rIns="149350" wrap="square" tIns="1493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 the Neural network architecture to train the model</a:t>
            </a:r>
            <a:endParaRPr b="0" i="0" sz="2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308074" y="5604822"/>
            <a:ext cx="2233017" cy="615844"/>
          </a:xfrm>
          <a:custGeom>
            <a:rect b="b" l="l" r="r" t="t"/>
            <a:pathLst>
              <a:path extrusionOk="0" h="615844" w="2233017">
                <a:moveTo>
                  <a:pt x="0" y="0"/>
                </a:moveTo>
                <a:lnTo>
                  <a:pt x="2233017" y="0"/>
                </a:lnTo>
                <a:lnTo>
                  <a:pt x="2233017" y="615844"/>
                </a:lnTo>
                <a:lnTo>
                  <a:pt x="0" y="615844"/>
                </a:lnTo>
                <a:lnTo>
                  <a:pt x="0" y="0"/>
                </a:lnTo>
                <a:close/>
              </a:path>
            </a:pathLst>
          </a:custGeom>
          <a:solidFill>
            <a:srgbClr val="CCD3EA">
              <a:alpha val="89411"/>
            </a:srgbClr>
          </a:solidFill>
          <a:ln cap="flat" cmpd="sng" w="12700">
            <a:solidFill>
              <a:srgbClr val="CCD3EA">
                <a:alpha val="8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5400" lIns="142225" spcFirstLastPara="1" rIns="142225" wrap="square" tIns="25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Embedding layer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2541091" y="5604822"/>
            <a:ext cx="2233017" cy="615844"/>
          </a:xfrm>
          <a:custGeom>
            <a:rect b="b" l="l" r="r" t="t"/>
            <a:pathLst>
              <a:path extrusionOk="0" h="615844" w="2233017">
                <a:moveTo>
                  <a:pt x="0" y="0"/>
                </a:moveTo>
                <a:lnTo>
                  <a:pt x="2233017" y="0"/>
                </a:lnTo>
                <a:lnTo>
                  <a:pt x="2233017" y="615844"/>
                </a:lnTo>
                <a:lnTo>
                  <a:pt x="0" y="615844"/>
                </a:lnTo>
                <a:lnTo>
                  <a:pt x="0" y="0"/>
                </a:lnTo>
                <a:close/>
              </a:path>
            </a:pathLst>
          </a:custGeom>
          <a:solidFill>
            <a:srgbClr val="CCD3EA">
              <a:alpha val="89411"/>
            </a:srgbClr>
          </a:solidFill>
          <a:ln cap="flat" cmpd="sng" w="12700">
            <a:solidFill>
              <a:srgbClr val="CCD3EA">
                <a:alpha val="8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5400" lIns="142225" spcFirstLastPara="1" rIns="142225" wrap="square" tIns="25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 layer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4774108" y="5604822"/>
            <a:ext cx="2233017" cy="615844"/>
          </a:xfrm>
          <a:custGeom>
            <a:rect b="b" l="l" r="r" t="t"/>
            <a:pathLst>
              <a:path extrusionOk="0" h="615844" w="2233017">
                <a:moveTo>
                  <a:pt x="0" y="0"/>
                </a:moveTo>
                <a:lnTo>
                  <a:pt x="2233017" y="0"/>
                </a:lnTo>
                <a:lnTo>
                  <a:pt x="2233017" y="615844"/>
                </a:lnTo>
                <a:lnTo>
                  <a:pt x="0" y="615844"/>
                </a:lnTo>
                <a:lnTo>
                  <a:pt x="0" y="0"/>
                </a:lnTo>
                <a:close/>
              </a:path>
            </a:pathLst>
          </a:custGeom>
          <a:solidFill>
            <a:srgbClr val="CCD3EA">
              <a:alpha val="89411"/>
            </a:srgbClr>
          </a:solidFill>
          <a:ln cap="flat" cmpd="sng" w="12700">
            <a:solidFill>
              <a:srgbClr val="CCD3EA">
                <a:alpha val="8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5400" lIns="142225" spcFirstLastPara="1" rIns="142225" wrap="square" tIns="25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Dense layer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304799" y="2869670"/>
            <a:ext cx="6705601" cy="2059062"/>
          </a:xfrm>
          <a:custGeom>
            <a:rect b="b" l="l" r="r" t="t"/>
            <a:pathLst>
              <a:path extrusionOk="0" h="2059061" w="6705600">
                <a:moveTo>
                  <a:pt x="6705600" y="1337916"/>
                </a:moveTo>
                <a:lnTo>
                  <a:pt x="3610183" y="1337916"/>
                </a:lnTo>
                <a:lnTo>
                  <a:pt x="3610183" y="1544296"/>
                </a:lnTo>
                <a:lnTo>
                  <a:pt x="3867565" y="1544296"/>
                </a:lnTo>
                <a:lnTo>
                  <a:pt x="3352800" y="2059060"/>
                </a:lnTo>
                <a:lnTo>
                  <a:pt x="2838035" y="1544296"/>
                </a:lnTo>
                <a:lnTo>
                  <a:pt x="3095417" y="1544296"/>
                </a:lnTo>
                <a:lnTo>
                  <a:pt x="3095417" y="1337916"/>
                </a:lnTo>
                <a:lnTo>
                  <a:pt x="0" y="1337916"/>
                </a:lnTo>
                <a:lnTo>
                  <a:pt x="0" y="1"/>
                </a:lnTo>
                <a:lnTo>
                  <a:pt x="6705600" y="1"/>
                </a:lnTo>
                <a:lnTo>
                  <a:pt x="6705600" y="1337916"/>
                </a:lnTo>
                <a:close/>
              </a:path>
            </a:pathLst>
          </a:custGeom>
          <a:solidFill>
            <a:srgbClr val="4372C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485675" lIns="149350" spcFirstLastPara="1" rIns="149350" wrap="square" tIns="1493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Transformation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304800" y="3592401"/>
            <a:ext cx="3352800" cy="615659"/>
          </a:xfrm>
          <a:custGeom>
            <a:rect b="b" l="l" r="r" t="t"/>
            <a:pathLst>
              <a:path extrusionOk="0" h="615659" w="3352800">
                <a:moveTo>
                  <a:pt x="0" y="0"/>
                </a:moveTo>
                <a:lnTo>
                  <a:pt x="3352800" y="0"/>
                </a:lnTo>
                <a:lnTo>
                  <a:pt x="3352800" y="615659"/>
                </a:lnTo>
                <a:lnTo>
                  <a:pt x="0" y="615659"/>
                </a:lnTo>
                <a:lnTo>
                  <a:pt x="0" y="0"/>
                </a:lnTo>
                <a:close/>
              </a:path>
            </a:pathLst>
          </a:custGeom>
          <a:solidFill>
            <a:srgbClr val="CCD3EA">
              <a:alpha val="89411"/>
            </a:srgbClr>
          </a:solidFill>
          <a:ln cap="flat" cmpd="sng" w="12700">
            <a:solidFill>
              <a:srgbClr val="CCD3EA">
                <a:alpha val="8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5400" lIns="142225" spcFirstLastPara="1" rIns="142225" wrap="square" tIns="25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tokenize and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data into input and 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3657600" y="3592401"/>
            <a:ext cx="3352800" cy="615659"/>
          </a:xfrm>
          <a:custGeom>
            <a:rect b="b" l="l" r="r" t="t"/>
            <a:pathLst>
              <a:path extrusionOk="0" h="615659" w="3352800">
                <a:moveTo>
                  <a:pt x="0" y="0"/>
                </a:moveTo>
                <a:lnTo>
                  <a:pt x="3352800" y="0"/>
                </a:lnTo>
                <a:lnTo>
                  <a:pt x="3352800" y="615659"/>
                </a:lnTo>
                <a:lnTo>
                  <a:pt x="0" y="615659"/>
                </a:lnTo>
                <a:lnTo>
                  <a:pt x="0" y="0"/>
                </a:lnTo>
                <a:close/>
              </a:path>
            </a:pathLst>
          </a:custGeom>
          <a:solidFill>
            <a:srgbClr val="CCD3EA">
              <a:alpha val="89411"/>
            </a:srgbClr>
          </a:solidFill>
          <a:ln cap="flat" cmpd="sng" w="12700">
            <a:solidFill>
              <a:srgbClr val="CCD3EA">
                <a:alpha val="8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5400" lIns="142225" spcFirstLastPara="1" rIns="142225" wrap="square" tIns="25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the data into suitable format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304800" y="830689"/>
            <a:ext cx="6705600" cy="2059063"/>
          </a:xfrm>
          <a:custGeom>
            <a:rect b="b" l="l" r="r" t="t"/>
            <a:pathLst>
              <a:path extrusionOk="0" h="2059061" w="6705600">
                <a:moveTo>
                  <a:pt x="6705600" y="1337916"/>
                </a:moveTo>
                <a:lnTo>
                  <a:pt x="3610183" y="1337916"/>
                </a:lnTo>
                <a:lnTo>
                  <a:pt x="3610183" y="1544296"/>
                </a:lnTo>
                <a:lnTo>
                  <a:pt x="3867565" y="1544296"/>
                </a:lnTo>
                <a:lnTo>
                  <a:pt x="3352800" y="2059060"/>
                </a:lnTo>
                <a:lnTo>
                  <a:pt x="2838035" y="1544296"/>
                </a:lnTo>
                <a:lnTo>
                  <a:pt x="3095417" y="1544296"/>
                </a:lnTo>
                <a:lnTo>
                  <a:pt x="3095417" y="1337916"/>
                </a:lnTo>
                <a:lnTo>
                  <a:pt x="0" y="1337916"/>
                </a:lnTo>
                <a:lnTo>
                  <a:pt x="0" y="1"/>
                </a:lnTo>
                <a:lnTo>
                  <a:pt x="6705600" y="1"/>
                </a:lnTo>
                <a:lnTo>
                  <a:pt x="6705600" y="1337916"/>
                </a:lnTo>
                <a:close/>
              </a:path>
            </a:pathLst>
          </a:custGeom>
          <a:solidFill>
            <a:srgbClr val="4372C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485675" lIns="149350" spcFirstLastPara="1" rIns="149350" wrap="square" tIns="1493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9"/>
          <p:cNvSpPr/>
          <p:nvPr/>
        </p:nvSpPr>
        <p:spPr>
          <a:xfrm>
            <a:off x="304800" y="1553421"/>
            <a:ext cx="3352800" cy="615659"/>
          </a:xfrm>
          <a:custGeom>
            <a:rect b="b" l="l" r="r" t="t"/>
            <a:pathLst>
              <a:path extrusionOk="0" h="615659" w="3352800">
                <a:moveTo>
                  <a:pt x="0" y="0"/>
                </a:moveTo>
                <a:lnTo>
                  <a:pt x="3352800" y="0"/>
                </a:lnTo>
                <a:lnTo>
                  <a:pt x="3352800" y="615659"/>
                </a:lnTo>
                <a:lnTo>
                  <a:pt x="0" y="615659"/>
                </a:lnTo>
                <a:lnTo>
                  <a:pt x="0" y="0"/>
                </a:lnTo>
                <a:close/>
              </a:path>
            </a:pathLst>
          </a:custGeom>
          <a:solidFill>
            <a:srgbClr val="CCD3EA">
              <a:alpha val="89411"/>
            </a:srgbClr>
          </a:solidFill>
          <a:ln cap="flat" cmpd="sng" w="12700">
            <a:solidFill>
              <a:srgbClr val="CCD3EA">
                <a:alpha val="8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5400" lIns="142225" spcFirstLastPara="1" rIns="142225" wrap="square" tIns="25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3657600" y="1553421"/>
            <a:ext cx="3352800" cy="615659"/>
          </a:xfrm>
          <a:custGeom>
            <a:rect b="b" l="l" r="r" t="t"/>
            <a:pathLst>
              <a:path extrusionOk="0" h="615659" w="3352800">
                <a:moveTo>
                  <a:pt x="0" y="0"/>
                </a:moveTo>
                <a:lnTo>
                  <a:pt x="3352800" y="0"/>
                </a:lnTo>
                <a:lnTo>
                  <a:pt x="3352800" y="615659"/>
                </a:lnTo>
                <a:lnTo>
                  <a:pt x="0" y="615659"/>
                </a:lnTo>
                <a:lnTo>
                  <a:pt x="0" y="0"/>
                </a:lnTo>
                <a:close/>
              </a:path>
            </a:pathLst>
          </a:custGeom>
          <a:solidFill>
            <a:srgbClr val="CCD3EA">
              <a:alpha val="89411"/>
            </a:srgbClr>
          </a:solidFill>
          <a:ln cap="flat" cmpd="sng" w="12700">
            <a:solidFill>
              <a:srgbClr val="CCD3EA">
                <a:alpha val="8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5400" lIns="142225" spcFirstLastPara="1" rIns="142225" wrap="square" tIns="25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7404165" y="1807568"/>
            <a:ext cx="5418667" cy="3462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/>
          <p:nvPr/>
        </p:nvSpPr>
        <p:spPr>
          <a:xfrm>
            <a:off x="-12895" y="0"/>
            <a:ext cx="12192000" cy="68580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0"/>
          <p:cNvSpPr txBox="1"/>
          <p:nvPr>
            <p:ph idx="11" type="ftr"/>
          </p:nvPr>
        </p:nvSpPr>
        <p:spPr>
          <a:xfrm>
            <a:off x="114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Trestle Academy Ghana: Internship</a:t>
            </a:r>
            <a:endParaRPr/>
          </a:p>
        </p:txBody>
      </p:sp>
      <p:sp>
        <p:nvSpPr>
          <p:cNvPr id="239" name="Google Shape;23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20"/>
          <p:cNvSpPr txBox="1"/>
          <p:nvPr/>
        </p:nvSpPr>
        <p:spPr>
          <a:xfrm>
            <a:off x="-533400" y="0"/>
            <a:ext cx="4800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 Cont.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330203" y="4918082"/>
            <a:ext cx="11029302" cy="1338791"/>
          </a:xfrm>
          <a:custGeom>
            <a:rect b="b" l="l" r="r" t="t"/>
            <a:pathLst>
              <a:path extrusionOk="0" h="1338791" w="5937713">
                <a:moveTo>
                  <a:pt x="0" y="0"/>
                </a:moveTo>
                <a:lnTo>
                  <a:pt x="5937713" y="0"/>
                </a:lnTo>
                <a:lnTo>
                  <a:pt x="5937713" y="1338791"/>
                </a:lnTo>
                <a:lnTo>
                  <a:pt x="0" y="1338791"/>
                </a:lnTo>
                <a:lnTo>
                  <a:pt x="0" y="0"/>
                </a:lnTo>
                <a:close/>
              </a:path>
            </a:pathLst>
          </a:custGeom>
          <a:solidFill>
            <a:srgbClr val="4372C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93625" lIns="177800" spcFirstLastPara="1" rIns="177800" wrap="square" tIns="177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b="0" i="0" sz="2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0"/>
          <p:cNvSpPr/>
          <p:nvPr/>
        </p:nvSpPr>
        <p:spPr>
          <a:xfrm>
            <a:off x="335585" y="5613297"/>
            <a:ext cx="3672842" cy="615844"/>
          </a:xfrm>
          <a:custGeom>
            <a:rect b="b" l="l" r="r" t="t"/>
            <a:pathLst>
              <a:path extrusionOk="0" h="615844" w="1977304">
                <a:moveTo>
                  <a:pt x="0" y="0"/>
                </a:moveTo>
                <a:lnTo>
                  <a:pt x="1977304" y="0"/>
                </a:lnTo>
                <a:lnTo>
                  <a:pt x="1977304" y="615844"/>
                </a:lnTo>
                <a:lnTo>
                  <a:pt x="0" y="615844"/>
                </a:lnTo>
                <a:lnTo>
                  <a:pt x="0" y="0"/>
                </a:lnTo>
                <a:close/>
              </a:path>
            </a:pathLst>
          </a:custGeom>
          <a:solidFill>
            <a:srgbClr val="CCD3EA">
              <a:alpha val="89410"/>
            </a:srgbClr>
          </a:solidFill>
          <a:ln cap="flat" cmpd="sng" w="12700">
            <a:solidFill>
              <a:srgbClr val="CCD3EA">
                <a:alpha val="8941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6650" lIns="149350" spcFirstLastPara="1" rIns="149350" wrap="square" tIns="26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4006529" y="5613297"/>
            <a:ext cx="3672842" cy="615844"/>
          </a:xfrm>
          <a:custGeom>
            <a:rect b="b" l="l" r="r" t="t"/>
            <a:pathLst>
              <a:path extrusionOk="0" h="615844" w="1977304">
                <a:moveTo>
                  <a:pt x="0" y="0"/>
                </a:moveTo>
                <a:lnTo>
                  <a:pt x="1977304" y="0"/>
                </a:lnTo>
                <a:lnTo>
                  <a:pt x="1977304" y="615844"/>
                </a:lnTo>
                <a:lnTo>
                  <a:pt x="0" y="615844"/>
                </a:lnTo>
                <a:lnTo>
                  <a:pt x="0" y="0"/>
                </a:lnTo>
                <a:close/>
              </a:path>
            </a:pathLst>
          </a:custGeom>
          <a:solidFill>
            <a:srgbClr val="CCD3EA">
              <a:alpha val="89411"/>
            </a:srgbClr>
          </a:solidFill>
          <a:ln cap="flat" cmpd="sng" w="12700">
            <a:solidFill>
              <a:srgbClr val="CCD3EA">
                <a:alpha val="8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6650" lIns="149350" spcFirstLastPara="1" rIns="149350" wrap="square" tIns="26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0"/>
          <p:cNvSpPr/>
          <p:nvPr/>
        </p:nvSpPr>
        <p:spPr>
          <a:xfrm>
            <a:off x="7677472" y="5613297"/>
            <a:ext cx="3672842" cy="615844"/>
          </a:xfrm>
          <a:custGeom>
            <a:rect b="b" l="l" r="r" t="t"/>
            <a:pathLst>
              <a:path extrusionOk="0" h="615844" w="1977304">
                <a:moveTo>
                  <a:pt x="0" y="0"/>
                </a:moveTo>
                <a:lnTo>
                  <a:pt x="1977304" y="0"/>
                </a:lnTo>
                <a:lnTo>
                  <a:pt x="1977304" y="615844"/>
                </a:lnTo>
                <a:lnTo>
                  <a:pt x="0" y="615844"/>
                </a:lnTo>
                <a:lnTo>
                  <a:pt x="0" y="0"/>
                </a:lnTo>
                <a:close/>
              </a:path>
            </a:pathLst>
          </a:custGeom>
          <a:solidFill>
            <a:srgbClr val="CCD3EA">
              <a:alpha val="89411"/>
            </a:srgbClr>
          </a:solidFill>
          <a:ln cap="flat" cmpd="sng" w="12700">
            <a:solidFill>
              <a:srgbClr val="CCD3EA">
                <a:alpha val="8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6650" lIns="149350" spcFirstLastPara="1" rIns="149350" wrap="square" tIns="26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the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330201" y="2878141"/>
            <a:ext cx="11029302" cy="2059061"/>
          </a:xfrm>
          <a:custGeom>
            <a:rect b="b" l="l" r="r" t="t"/>
            <a:pathLst>
              <a:path extrusionOk="0" h="2059061" w="5937713">
                <a:moveTo>
                  <a:pt x="5937713" y="1337916"/>
                </a:moveTo>
                <a:lnTo>
                  <a:pt x="3226239" y="1337916"/>
                </a:lnTo>
                <a:lnTo>
                  <a:pt x="3226239" y="1544296"/>
                </a:lnTo>
                <a:lnTo>
                  <a:pt x="3483622" y="1544296"/>
                </a:lnTo>
                <a:lnTo>
                  <a:pt x="2968856" y="2059060"/>
                </a:lnTo>
                <a:lnTo>
                  <a:pt x="2454091" y="1544296"/>
                </a:lnTo>
                <a:lnTo>
                  <a:pt x="2711474" y="1544296"/>
                </a:lnTo>
                <a:lnTo>
                  <a:pt x="2711474" y="1337916"/>
                </a:lnTo>
                <a:lnTo>
                  <a:pt x="0" y="1337916"/>
                </a:lnTo>
                <a:lnTo>
                  <a:pt x="0" y="1"/>
                </a:lnTo>
                <a:lnTo>
                  <a:pt x="5937713" y="1"/>
                </a:lnTo>
                <a:lnTo>
                  <a:pt x="5937713" y="1337916"/>
                </a:lnTo>
                <a:close/>
              </a:path>
            </a:pathLst>
          </a:custGeom>
          <a:solidFill>
            <a:srgbClr val="4372C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514125" lIns="177800" spcFirstLastPara="1" rIns="177800" wrap="square" tIns="177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Training the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330203" y="3600873"/>
            <a:ext cx="5514650" cy="615659"/>
          </a:xfrm>
          <a:custGeom>
            <a:rect b="b" l="l" r="r" t="t"/>
            <a:pathLst>
              <a:path extrusionOk="0" h="615659" w="2968856">
                <a:moveTo>
                  <a:pt x="0" y="0"/>
                </a:moveTo>
                <a:lnTo>
                  <a:pt x="2968856" y="0"/>
                </a:lnTo>
                <a:lnTo>
                  <a:pt x="2968856" y="615659"/>
                </a:lnTo>
                <a:lnTo>
                  <a:pt x="0" y="615659"/>
                </a:lnTo>
                <a:lnTo>
                  <a:pt x="0" y="0"/>
                </a:lnTo>
                <a:close/>
              </a:path>
            </a:pathLst>
          </a:custGeom>
          <a:solidFill>
            <a:srgbClr val="CCD3EA">
              <a:alpha val="89411"/>
            </a:srgbClr>
          </a:solidFill>
          <a:ln cap="flat" cmpd="sng" w="12700">
            <a:solidFill>
              <a:srgbClr val="CCD3EA">
                <a:alpha val="8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6650" lIns="149350" spcFirstLastPara="1" rIns="149350" wrap="square" tIns="26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Activation Function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(Softmax)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5842001" y="3600873"/>
            <a:ext cx="5514650" cy="615659"/>
          </a:xfrm>
          <a:custGeom>
            <a:rect b="b" l="l" r="r" t="t"/>
            <a:pathLst>
              <a:path extrusionOk="0" h="615659" w="2968856">
                <a:moveTo>
                  <a:pt x="0" y="0"/>
                </a:moveTo>
                <a:lnTo>
                  <a:pt x="2968856" y="0"/>
                </a:lnTo>
                <a:lnTo>
                  <a:pt x="2968856" y="615659"/>
                </a:lnTo>
                <a:lnTo>
                  <a:pt x="0" y="615659"/>
                </a:lnTo>
                <a:lnTo>
                  <a:pt x="0" y="0"/>
                </a:lnTo>
                <a:close/>
              </a:path>
            </a:pathLst>
          </a:custGeom>
          <a:solidFill>
            <a:srgbClr val="CCD3EA">
              <a:alpha val="89411"/>
            </a:srgbClr>
          </a:solidFill>
          <a:ln cap="flat" cmpd="sng" w="12700">
            <a:solidFill>
              <a:srgbClr val="CCD3EA">
                <a:alpha val="8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6650" lIns="149350" spcFirstLastPara="1" rIns="149350" wrap="square" tIns="26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Epochs (100)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0"/>
          <p:cNvSpPr/>
          <p:nvPr/>
        </p:nvSpPr>
        <p:spPr>
          <a:xfrm>
            <a:off x="330203" y="838200"/>
            <a:ext cx="11029302" cy="2059061"/>
          </a:xfrm>
          <a:custGeom>
            <a:rect b="b" l="l" r="r" t="t"/>
            <a:pathLst>
              <a:path extrusionOk="0" h="2059061" w="5937713">
                <a:moveTo>
                  <a:pt x="5937713" y="1337916"/>
                </a:moveTo>
                <a:lnTo>
                  <a:pt x="3226239" y="1337916"/>
                </a:lnTo>
                <a:lnTo>
                  <a:pt x="3226239" y="1544296"/>
                </a:lnTo>
                <a:lnTo>
                  <a:pt x="3483622" y="1544296"/>
                </a:lnTo>
                <a:lnTo>
                  <a:pt x="2968856" y="2059060"/>
                </a:lnTo>
                <a:lnTo>
                  <a:pt x="2454091" y="1544296"/>
                </a:lnTo>
                <a:lnTo>
                  <a:pt x="2711474" y="1544296"/>
                </a:lnTo>
                <a:lnTo>
                  <a:pt x="2711474" y="1337916"/>
                </a:lnTo>
                <a:lnTo>
                  <a:pt x="0" y="1337916"/>
                </a:lnTo>
                <a:lnTo>
                  <a:pt x="0" y="1"/>
                </a:lnTo>
                <a:lnTo>
                  <a:pt x="5937713" y="1"/>
                </a:lnTo>
                <a:lnTo>
                  <a:pt x="5937713" y="1337916"/>
                </a:lnTo>
                <a:close/>
              </a:path>
            </a:pathLst>
          </a:custGeom>
          <a:solidFill>
            <a:srgbClr val="4372C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514125" lIns="177800" spcFirstLastPara="1" rIns="177800" wrap="square" tIns="177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Compiling and training the model</a:t>
            </a:r>
            <a:endParaRPr b="0" i="0" sz="2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330203" y="1561890"/>
            <a:ext cx="5514650" cy="615659"/>
          </a:xfrm>
          <a:custGeom>
            <a:rect b="b" l="l" r="r" t="t"/>
            <a:pathLst>
              <a:path extrusionOk="0" h="615659" w="2968856">
                <a:moveTo>
                  <a:pt x="0" y="0"/>
                </a:moveTo>
                <a:lnTo>
                  <a:pt x="2968856" y="0"/>
                </a:lnTo>
                <a:lnTo>
                  <a:pt x="2968856" y="615659"/>
                </a:lnTo>
                <a:lnTo>
                  <a:pt x="0" y="615659"/>
                </a:lnTo>
                <a:lnTo>
                  <a:pt x="0" y="0"/>
                </a:lnTo>
                <a:close/>
              </a:path>
            </a:pathLst>
          </a:custGeom>
          <a:solidFill>
            <a:srgbClr val="CCD3EA">
              <a:alpha val="89411"/>
            </a:srgbClr>
          </a:solidFill>
          <a:ln cap="flat" cmpd="sng" w="12700">
            <a:solidFill>
              <a:srgbClr val="CCD3EA">
                <a:alpha val="8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6650" lIns="149350" spcFirstLastPara="1" rIns="149350" wrap="square" tIns="26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function(categor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ross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entrop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y)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5842001" y="1561890"/>
            <a:ext cx="5514650" cy="615659"/>
          </a:xfrm>
          <a:custGeom>
            <a:rect b="b" l="l" r="r" t="t"/>
            <a:pathLst>
              <a:path extrusionOk="0" h="615659" w="2968856">
                <a:moveTo>
                  <a:pt x="0" y="0"/>
                </a:moveTo>
                <a:lnTo>
                  <a:pt x="2968856" y="0"/>
                </a:lnTo>
                <a:lnTo>
                  <a:pt x="2968856" y="615659"/>
                </a:lnTo>
                <a:lnTo>
                  <a:pt x="0" y="615659"/>
                </a:lnTo>
                <a:lnTo>
                  <a:pt x="0" y="0"/>
                </a:lnTo>
                <a:close/>
              </a:path>
            </a:pathLst>
          </a:custGeom>
          <a:solidFill>
            <a:srgbClr val="CCD3EA">
              <a:alpha val="89411"/>
            </a:srgbClr>
          </a:solidFill>
          <a:ln cap="flat" cmpd="sng" w="12700">
            <a:solidFill>
              <a:srgbClr val="CCD3EA">
                <a:alpha val="8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6650" lIns="149350" spcFirstLastPara="1" rIns="149350" wrap="square" tIns="26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Optimizer (Adam)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8999" y="0"/>
            <a:ext cx="113010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/>
          <p:nvPr/>
        </p:nvSpPr>
        <p:spPr>
          <a:xfrm>
            <a:off x="-12895" y="0"/>
            <a:ext cx="12192000" cy="68580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accent1"/>
              </a:gs>
            </a:gsLst>
            <a:lin ang="16200038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1"/>
          <p:cNvSpPr txBox="1"/>
          <p:nvPr>
            <p:ph idx="11" type="ftr"/>
          </p:nvPr>
        </p:nvSpPr>
        <p:spPr>
          <a:xfrm>
            <a:off x="-12900" y="63198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Trestle Academy Ghana: Internship</a:t>
            </a:r>
            <a:endParaRPr/>
          </a:p>
        </p:txBody>
      </p:sp>
      <p:sp>
        <p:nvSpPr>
          <p:cNvPr id="258" name="Google Shape;258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21"/>
          <p:cNvSpPr txBox="1"/>
          <p:nvPr/>
        </p:nvSpPr>
        <p:spPr>
          <a:xfrm>
            <a:off x="-304800" y="0"/>
            <a:ext cx="388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Unique 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8999" y="0"/>
            <a:ext cx="113010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1"/>
          <p:cNvSpPr/>
          <p:nvPr/>
        </p:nvSpPr>
        <p:spPr>
          <a:xfrm>
            <a:off x="43251" y="819149"/>
            <a:ext cx="8356209" cy="479700"/>
          </a:xfrm>
          <a:custGeom>
            <a:rect b="b" l="l" r="r" t="t"/>
            <a:pathLst>
              <a:path extrusionOk="0" h="479700" w="8356209">
                <a:moveTo>
                  <a:pt x="0" y="79952"/>
                </a:moveTo>
                <a:cubicBezTo>
                  <a:pt x="0" y="35796"/>
                  <a:pt x="35796" y="0"/>
                  <a:pt x="79952" y="0"/>
                </a:cubicBezTo>
                <a:lnTo>
                  <a:pt x="8276257" y="0"/>
                </a:lnTo>
                <a:cubicBezTo>
                  <a:pt x="8320413" y="0"/>
                  <a:pt x="8356209" y="35796"/>
                  <a:pt x="8356209" y="79952"/>
                </a:cubicBezTo>
                <a:lnTo>
                  <a:pt x="8356209" y="399748"/>
                </a:lnTo>
                <a:cubicBezTo>
                  <a:pt x="8356209" y="443904"/>
                  <a:pt x="8320413" y="479700"/>
                  <a:pt x="8276257" y="479700"/>
                </a:cubicBezTo>
                <a:lnTo>
                  <a:pt x="79952" y="479700"/>
                </a:lnTo>
                <a:cubicBezTo>
                  <a:pt x="35796" y="479700"/>
                  <a:pt x="0" y="443904"/>
                  <a:pt x="0" y="399748"/>
                </a:cubicBezTo>
                <a:lnTo>
                  <a:pt x="0" y="79952"/>
                </a:lnTo>
                <a:close/>
              </a:path>
            </a:pathLst>
          </a:custGeom>
          <a:solidFill>
            <a:srgbClr val="4372C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9600" lIns="99600" spcFirstLastPara="1" rIns="99600" wrap="square" tIns="996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Able to Predict Uncommon Words Too: tricky or rare 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1"/>
          <p:cNvSpPr/>
          <p:nvPr/>
        </p:nvSpPr>
        <p:spPr>
          <a:xfrm>
            <a:off x="43251" y="1581150"/>
            <a:ext cx="8356209" cy="479700"/>
          </a:xfrm>
          <a:custGeom>
            <a:rect b="b" l="l" r="r" t="t"/>
            <a:pathLst>
              <a:path extrusionOk="0" h="479700" w="8356209">
                <a:moveTo>
                  <a:pt x="0" y="79952"/>
                </a:moveTo>
                <a:cubicBezTo>
                  <a:pt x="0" y="35796"/>
                  <a:pt x="35796" y="0"/>
                  <a:pt x="79952" y="0"/>
                </a:cubicBezTo>
                <a:lnTo>
                  <a:pt x="8276257" y="0"/>
                </a:lnTo>
                <a:cubicBezTo>
                  <a:pt x="8320413" y="0"/>
                  <a:pt x="8356209" y="35796"/>
                  <a:pt x="8356209" y="79952"/>
                </a:cubicBezTo>
                <a:lnTo>
                  <a:pt x="8356209" y="399748"/>
                </a:lnTo>
                <a:cubicBezTo>
                  <a:pt x="8356209" y="443904"/>
                  <a:pt x="8320413" y="479700"/>
                  <a:pt x="8276257" y="479700"/>
                </a:cubicBezTo>
                <a:lnTo>
                  <a:pt x="79952" y="479700"/>
                </a:lnTo>
                <a:cubicBezTo>
                  <a:pt x="35796" y="479700"/>
                  <a:pt x="0" y="443904"/>
                  <a:pt x="0" y="399748"/>
                </a:cubicBezTo>
                <a:lnTo>
                  <a:pt x="0" y="79952"/>
                </a:lnTo>
                <a:close/>
              </a:path>
            </a:pathLst>
          </a:custGeom>
          <a:solidFill>
            <a:srgbClr val="4372C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9600" lIns="99600" spcFirstLastPara="1" rIns="99600" wrap="square" tIns="996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Understand Sentences Like Humans: context of what you're writing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43251" y="2343150"/>
            <a:ext cx="8356209" cy="479700"/>
          </a:xfrm>
          <a:custGeom>
            <a:rect b="b" l="l" r="r" t="t"/>
            <a:pathLst>
              <a:path extrusionOk="0" h="479700" w="8356209">
                <a:moveTo>
                  <a:pt x="0" y="79952"/>
                </a:moveTo>
                <a:cubicBezTo>
                  <a:pt x="0" y="35796"/>
                  <a:pt x="35796" y="0"/>
                  <a:pt x="79952" y="0"/>
                </a:cubicBezTo>
                <a:lnTo>
                  <a:pt x="8276257" y="0"/>
                </a:lnTo>
                <a:cubicBezTo>
                  <a:pt x="8320413" y="0"/>
                  <a:pt x="8356209" y="35796"/>
                  <a:pt x="8356209" y="79952"/>
                </a:cubicBezTo>
                <a:lnTo>
                  <a:pt x="8356209" y="399748"/>
                </a:lnTo>
                <a:cubicBezTo>
                  <a:pt x="8356209" y="443904"/>
                  <a:pt x="8320413" y="479700"/>
                  <a:pt x="8276257" y="479700"/>
                </a:cubicBezTo>
                <a:lnTo>
                  <a:pt x="79952" y="479700"/>
                </a:lnTo>
                <a:cubicBezTo>
                  <a:pt x="35796" y="479700"/>
                  <a:pt x="0" y="443904"/>
                  <a:pt x="0" y="399748"/>
                </a:cubicBezTo>
                <a:lnTo>
                  <a:pt x="0" y="79952"/>
                </a:lnTo>
                <a:close/>
              </a:path>
            </a:pathLst>
          </a:custGeom>
          <a:solidFill>
            <a:srgbClr val="4372C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9600" lIns="99600" spcFirstLastPara="1" rIns="99600" wrap="square" tIns="996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Handles Long Sentences Smoothly: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1"/>
          <p:cNvSpPr/>
          <p:nvPr/>
        </p:nvSpPr>
        <p:spPr>
          <a:xfrm>
            <a:off x="43251" y="3105151"/>
            <a:ext cx="8356209" cy="479700"/>
          </a:xfrm>
          <a:custGeom>
            <a:rect b="b" l="l" r="r" t="t"/>
            <a:pathLst>
              <a:path extrusionOk="0" h="479700" w="8356209">
                <a:moveTo>
                  <a:pt x="0" y="79952"/>
                </a:moveTo>
                <a:cubicBezTo>
                  <a:pt x="0" y="35796"/>
                  <a:pt x="35796" y="0"/>
                  <a:pt x="79952" y="0"/>
                </a:cubicBezTo>
                <a:lnTo>
                  <a:pt x="8276257" y="0"/>
                </a:lnTo>
                <a:cubicBezTo>
                  <a:pt x="8320413" y="0"/>
                  <a:pt x="8356209" y="35796"/>
                  <a:pt x="8356209" y="79952"/>
                </a:cubicBezTo>
                <a:lnTo>
                  <a:pt x="8356209" y="399748"/>
                </a:lnTo>
                <a:cubicBezTo>
                  <a:pt x="8356209" y="443904"/>
                  <a:pt x="8320413" y="479700"/>
                  <a:pt x="8276257" y="479700"/>
                </a:cubicBezTo>
                <a:lnTo>
                  <a:pt x="79952" y="479700"/>
                </a:lnTo>
                <a:cubicBezTo>
                  <a:pt x="35796" y="479700"/>
                  <a:pt x="0" y="443904"/>
                  <a:pt x="0" y="399748"/>
                </a:cubicBezTo>
                <a:lnTo>
                  <a:pt x="0" y="79952"/>
                </a:lnTo>
                <a:close/>
              </a:path>
            </a:pathLst>
          </a:custGeom>
          <a:solidFill>
            <a:srgbClr val="4372C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9600" lIns="99600" spcFirstLastPara="1" rIns="99600" wrap="square" tIns="996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Works Well in Different Writing Styles: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43251" y="3867151"/>
            <a:ext cx="8356209" cy="479700"/>
          </a:xfrm>
          <a:custGeom>
            <a:rect b="b" l="l" r="r" t="t"/>
            <a:pathLst>
              <a:path extrusionOk="0" h="479700" w="8356209">
                <a:moveTo>
                  <a:pt x="0" y="79952"/>
                </a:moveTo>
                <a:cubicBezTo>
                  <a:pt x="0" y="35796"/>
                  <a:pt x="35796" y="0"/>
                  <a:pt x="79952" y="0"/>
                </a:cubicBezTo>
                <a:lnTo>
                  <a:pt x="8276257" y="0"/>
                </a:lnTo>
                <a:cubicBezTo>
                  <a:pt x="8320413" y="0"/>
                  <a:pt x="8356209" y="35796"/>
                  <a:pt x="8356209" y="79952"/>
                </a:cubicBezTo>
                <a:lnTo>
                  <a:pt x="8356209" y="399748"/>
                </a:lnTo>
                <a:cubicBezTo>
                  <a:pt x="8356209" y="443904"/>
                  <a:pt x="8320413" y="479700"/>
                  <a:pt x="8276257" y="479700"/>
                </a:cubicBezTo>
                <a:lnTo>
                  <a:pt x="79952" y="479700"/>
                </a:lnTo>
                <a:cubicBezTo>
                  <a:pt x="35796" y="479700"/>
                  <a:pt x="0" y="443904"/>
                  <a:pt x="0" y="399748"/>
                </a:cubicBezTo>
                <a:lnTo>
                  <a:pt x="0" y="79952"/>
                </a:lnTo>
                <a:close/>
              </a:path>
            </a:pathLst>
          </a:custGeom>
          <a:solidFill>
            <a:srgbClr val="4372C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9600" lIns="99600" spcFirstLastPara="1" rIns="99600" wrap="square" tIns="996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will be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 Quick in Chat Apps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43251" y="4629152"/>
            <a:ext cx="8356209" cy="479700"/>
          </a:xfrm>
          <a:custGeom>
            <a:rect b="b" l="l" r="r" t="t"/>
            <a:pathLst>
              <a:path extrusionOk="0" h="479700" w="8356209">
                <a:moveTo>
                  <a:pt x="0" y="79952"/>
                </a:moveTo>
                <a:cubicBezTo>
                  <a:pt x="0" y="35796"/>
                  <a:pt x="35796" y="0"/>
                  <a:pt x="79952" y="0"/>
                </a:cubicBezTo>
                <a:lnTo>
                  <a:pt x="8276257" y="0"/>
                </a:lnTo>
                <a:cubicBezTo>
                  <a:pt x="8320413" y="0"/>
                  <a:pt x="8356209" y="35796"/>
                  <a:pt x="8356209" y="79952"/>
                </a:cubicBezTo>
                <a:lnTo>
                  <a:pt x="8356209" y="399748"/>
                </a:lnTo>
                <a:cubicBezTo>
                  <a:pt x="8356209" y="443904"/>
                  <a:pt x="8320413" y="479700"/>
                  <a:pt x="8276257" y="479700"/>
                </a:cubicBezTo>
                <a:lnTo>
                  <a:pt x="79952" y="479700"/>
                </a:lnTo>
                <a:cubicBezTo>
                  <a:pt x="35796" y="479700"/>
                  <a:pt x="0" y="443904"/>
                  <a:pt x="0" y="399748"/>
                </a:cubicBezTo>
                <a:lnTo>
                  <a:pt x="0" y="79952"/>
                </a:lnTo>
                <a:close/>
              </a:path>
            </a:pathLst>
          </a:custGeom>
          <a:solidFill>
            <a:srgbClr val="4372C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9600" lIns="99600" spcFirstLastPara="1" rIns="99600" wrap="square" tIns="996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Suitable for p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eople with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pecial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eeds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1"/>
          <p:cNvSpPr/>
          <p:nvPr/>
        </p:nvSpPr>
        <p:spPr>
          <a:xfrm>
            <a:off x="43250" y="5391150"/>
            <a:ext cx="8356209" cy="646396"/>
          </a:xfrm>
          <a:custGeom>
            <a:rect b="b" l="l" r="r" t="t"/>
            <a:pathLst>
              <a:path extrusionOk="0" h="479700" w="8356209">
                <a:moveTo>
                  <a:pt x="0" y="79952"/>
                </a:moveTo>
                <a:cubicBezTo>
                  <a:pt x="0" y="35796"/>
                  <a:pt x="35796" y="0"/>
                  <a:pt x="79952" y="0"/>
                </a:cubicBezTo>
                <a:lnTo>
                  <a:pt x="8276257" y="0"/>
                </a:lnTo>
                <a:cubicBezTo>
                  <a:pt x="8320413" y="0"/>
                  <a:pt x="8356209" y="35796"/>
                  <a:pt x="8356209" y="79952"/>
                </a:cubicBezTo>
                <a:lnTo>
                  <a:pt x="8356209" y="399748"/>
                </a:lnTo>
                <a:cubicBezTo>
                  <a:pt x="8356209" y="443904"/>
                  <a:pt x="8320413" y="479700"/>
                  <a:pt x="8276257" y="479700"/>
                </a:cubicBezTo>
                <a:lnTo>
                  <a:pt x="79952" y="479700"/>
                </a:lnTo>
                <a:cubicBezTo>
                  <a:pt x="35796" y="479700"/>
                  <a:pt x="0" y="443904"/>
                  <a:pt x="0" y="399748"/>
                </a:cubicBezTo>
                <a:lnTo>
                  <a:pt x="0" y="79952"/>
                </a:lnTo>
                <a:close/>
              </a:path>
            </a:pathLst>
          </a:custGeom>
          <a:solidFill>
            <a:srgbClr val="4372C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9600" lIns="99600" spcFirstLastPara="1" rIns="99600" wrap="square" tIns="996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predicted word is the word with the highest likelihood (probability in vocabulary)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8174663" y="2396512"/>
            <a:ext cx="5456075" cy="23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