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93" d="100"/>
          <a:sy n="93"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5A04-33AB-88C1-E930-4A8E3C271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0DD2A8-CA93-70BD-C9A2-721CF7744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8B1072-E2E4-976A-FD2B-6BF7AD367906}"/>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5" name="Footer Placeholder 4">
            <a:extLst>
              <a:ext uri="{FF2B5EF4-FFF2-40B4-BE49-F238E27FC236}">
                <a16:creationId xmlns:a16="http://schemas.microsoft.com/office/drawing/2014/main" id="{4B8196B7-CFE1-3F75-9F45-7A52F6689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EA05E5-2BF0-F4F0-74FB-AF4976899BD8}"/>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127673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AA3A-15A1-31CA-4307-B78551A82E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00DF1E-19FF-B64A-AEC3-882E94C6C2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D9AF3D-F5CA-F8CE-0852-344E1CDC2F18}"/>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5" name="Footer Placeholder 4">
            <a:extLst>
              <a:ext uri="{FF2B5EF4-FFF2-40B4-BE49-F238E27FC236}">
                <a16:creationId xmlns:a16="http://schemas.microsoft.com/office/drawing/2014/main" id="{808F6E8D-9155-8984-ED6F-A9417D9396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4F9D62-B480-2181-4F6E-BF65462AE666}"/>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263365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3EEC6-624E-7773-D3A1-E61A305AB8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F02DF6-3D5E-7444-8EB8-1720A1C40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9DF8EE-5960-2A96-6CBA-1F460DD3FE6D}"/>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5" name="Footer Placeholder 4">
            <a:extLst>
              <a:ext uri="{FF2B5EF4-FFF2-40B4-BE49-F238E27FC236}">
                <a16:creationId xmlns:a16="http://schemas.microsoft.com/office/drawing/2014/main" id="{CA6F6BD5-C769-264B-87F0-EED60DD7DC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2BBF4F-3EF1-0B66-40B3-E92B66B83BB0}"/>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357548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45E4-AA7C-B948-FCC5-33D959AFE0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CC1893-1195-CCA3-0343-3FDDA9A73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186783-CDE8-97C4-A1A8-7DB09BF6E02F}"/>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5" name="Footer Placeholder 4">
            <a:extLst>
              <a:ext uri="{FF2B5EF4-FFF2-40B4-BE49-F238E27FC236}">
                <a16:creationId xmlns:a16="http://schemas.microsoft.com/office/drawing/2014/main" id="{C984486D-69FE-1E76-8719-99F13B2759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17D355-8BE1-5CC0-9FB0-D67F00A7C9A9}"/>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63256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41F2-B304-A2D8-35DB-A3B2BCFB3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F58FAD-5C00-02A1-F08A-97F34D9AF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32205-635E-7719-4BFB-D3E825061DC9}"/>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5" name="Footer Placeholder 4">
            <a:extLst>
              <a:ext uri="{FF2B5EF4-FFF2-40B4-BE49-F238E27FC236}">
                <a16:creationId xmlns:a16="http://schemas.microsoft.com/office/drawing/2014/main" id="{15F98370-F9F6-0E36-9B17-F1DE502835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ED755-EA6C-A609-0938-69A3471F63CD}"/>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416387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8B04-05C3-7431-3DE0-E0F2ECDEDB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3C6923-2753-5E9B-1871-3560FDD9D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74422E-9710-0593-9AE8-CF3DD57A7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2F46EF-DDFF-06CC-BB08-FFDFB3C82A7C}"/>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6" name="Footer Placeholder 5">
            <a:extLst>
              <a:ext uri="{FF2B5EF4-FFF2-40B4-BE49-F238E27FC236}">
                <a16:creationId xmlns:a16="http://schemas.microsoft.com/office/drawing/2014/main" id="{24C2C4DE-7078-94C1-F193-B9A6AE76AB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B11754-84E2-5FF1-A490-0369FB31E300}"/>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322731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55EF-B480-D284-C143-DFC73C4A6E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DBB5CD-057F-EBDA-0466-084DF5B1D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B5E8E-AEBF-5D84-5A77-88563252C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978318-2886-FEB8-889B-072BE0B21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616CD-EDED-8065-E64D-38334F7B81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730978-39F1-537F-B0EC-0F64FA764999}"/>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8" name="Footer Placeholder 7">
            <a:extLst>
              <a:ext uri="{FF2B5EF4-FFF2-40B4-BE49-F238E27FC236}">
                <a16:creationId xmlns:a16="http://schemas.microsoft.com/office/drawing/2014/main" id="{DFDDE07B-CE52-FCB4-0A6C-9B7C91D1419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CA676D-360D-C0A4-DDB0-D5A526219A88}"/>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361085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8448-61A3-295A-D6C9-A6853969BC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977F00-E84E-49D0-5E34-F383BCCFEA92}"/>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4" name="Footer Placeholder 3">
            <a:extLst>
              <a:ext uri="{FF2B5EF4-FFF2-40B4-BE49-F238E27FC236}">
                <a16:creationId xmlns:a16="http://schemas.microsoft.com/office/drawing/2014/main" id="{F0D1D042-B8E2-E669-7E95-9C6437F4F0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664F37-EE5B-0702-2E82-03A0FE570E2F}"/>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215059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AD96F-EA71-AE95-2DEE-17BDDCB41B5C}"/>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3" name="Footer Placeholder 2">
            <a:extLst>
              <a:ext uri="{FF2B5EF4-FFF2-40B4-BE49-F238E27FC236}">
                <a16:creationId xmlns:a16="http://schemas.microsoft.com/office/drawing/2014/main" id="{EA97618E-4618-AD91-08CB-34676D650D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E090A6-8F5F-077C-5225-BB4FAAB4F1D2}"/>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152611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4917-5496-1CF4-BEB0-9F9B40E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B00DA1C-01F3-FDAA-1BA1-37E747A7E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BE7613-C958-81AE-73AB-AF86BE55B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CD8E6-38AF-EBFC-8596-32826886CC4F}"/>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6" name="Footer Placeholder 5">
            <a:extLst>
              <a:ext uri="{FF2B5EF4-FFF2-40B4-BE49-F238E27FC236}">
                <a16:creationId xmlns:a16="http://schemas.microsoft.com/office/drawing/2014/main" id="{925CF0EB-4E3D-0CBD-8786-2E8B5D8FE2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2A6A00-3706-9D71-1A8D-29EEFD28AF72}"/>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264982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246A-722B-ADD5-28EB-F8FA2D01F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FE8B35-5E55-007F-6E40-AE849A193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FD24E3-F462-2F21-58D2-B5D5D03AD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A7C46-20AD-804F-D312-63E56640DB4B}"/>
              </a:ext>
            </a:extLst>
          </p:cNvPr>
          <p:cNvSpPr>
            <a:spLocks noGrp="1"/>
          </p:cNvSpPr>
          <p:nvPr>
            <p:ph type="dt" sz="half" idx="10"/>
          </p:nvPr>
        </p:nvSpPr>
        <p:spPr/>
        <p:txBody>
          <a:bodyPr/>
          <a:lstStyle/>
          <a:p>
            <a:fld id="{C4480C5C-49DE-4DB3-83FA-3FA08C5CC2D1}" type="datetimeFigureOut">
              <a:rPr lang="en-GB" smtClean="0"/>
              <a:t>21/03/2023</a:t>
            </a:fld>
            <a:endParaRPr lang="en-GB"/>
          </a:p>
        </p:txBody>
      </p:sp>
      <p:sp>
        <p:nvSpPr>
          <p:cNvPr id="6" name="Footer Placeholder 5">
            <a:extLst>
              <a:ext uri="{FF2B5EF4-FFF2-40B4-BE49-F238E27FC236}">
                <a16:creationId xmlns:a16="http://schemas.microsoft.com/office/drawing/2014/main" id="{38B60645-6CF7-30E9-660A-065E414A40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23BFCD-1100-44BD-A010-CDB7BE54D58D}"/>
              </a:ext>
            </a:extLst>
          </p:cNvPr>
          <p:cNvSpPr>
            <a:spLocks noGrp="1"/>
          </p:cNvSpPr>
          <p:nvPr>
            <p:ph type="sldNum" sz="quarter" idx="12"/>
          </p:nvPr>
        </p:nvSpPr>
        <p:spPr/>
        <p:txBody>
          <a:bodyPr/>
          <a:lstStyle/>
          <a:p>
            <a:fld id="{EBE61341-1243-4458-A5BA-510E5F8DAB11}" type="slidenum">
              <a:rPr lang="en-GB" smtClean="0"/>
              <a:t>‹#›</a:t>
            </a:fld>
            <a:endParaRPr lang="en-GB"/>
          </a:p>
        </p:txBody>
      </p:sp>
    </p:spTree>
    <p:extLst>
      <p:ext uri="{BB962C8B-B14F-4D97-AF65-F5344CB8AC3E}">
        <p14:creationId xmlns:p14="http://schemas.microsoft.com/office/powerpoint/2010/main" val="7507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AD84F-F026-DE15-6848-FE41B4FC2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2BB142-BE99-C749-F341-D4916E703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973527-3DFB-5BA2-B750-FBC8938D1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80C5C-49DE-4DB3-83FA-3FA08C5CC2D1}" type="datetimeFigureOut">
              <a:rPr lang="en-GB" smtClean="0"/>
              <a:t>21/03/2023</a:t>
            </a:fld>
            <a:endParaRPr lang="en-GB"/>
          </a:p>
        </p:txBody>
      </p:sp>
      <p:sp>
        <p:nvSpPr>
          <p:cNvPr id="5" name="Footer Placeholder 4">
            <a:extLst>
              <a:ext uri="{FF2B5EF4-FFF2-40B4-BE49-F238E27FC236}">
                <a16:creationId xmlns:a16="http://schemas.microsoft.com/office/drawing/2014/main" id="{6D3FA536-392F-3F8D-35F4-3E76852F8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C88F9C5-1FDD-0026-7F8D-6674AA664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61341-1243-4458-A5BA-510E5F8DAB11}" type="slidenum">
              <a:rPr lang="en-GB" smtClean="0"/>
              <a:t>‹#›</a:t>
            </a:fld>
            <a:endParaRPr lang="en-GB"/>
          </a:p>
        </p:txBody>
      </p:sp>
    </p:spTree>
    <p:extLst>
      <p:ext uri="{BB962C8B-B14F-4D97-AF65-F5344CB8AC3E}">
        <p14:creationId xmlns:p14="http://schemas.microsoft.com/office/powerpoint/2010/main" val="25185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3A8C0D-3A1C-8684-B280-FF5921875F83}"/>
              </a:ext>
            </a:extLst>
          </p:cNvPr>
          <p:cNvSpPr txBox="1"/>
          <p:nvPr/>
        </p:nvSpPr>
        <p:spPr>
          <a:xfrm>
            <a:off x="1210961" y="873211"/>
            <a:ext cx="10008973" cy="5909310"/>
          </a:xfrm>
          <a:prstGeom prst="rect">
            <a:avLst/>
          </a:prstGeom>
          <a:noFill/>
        </p:spPr>
        <p:txBody>
          <a:bodyPr wrap="square" rtlCol="0">
            <a:spAutoFit/>
          </a:bodyPr>
          <a:lstStyle/>
          <a:p>
            <a:pPr algn="just"/>
            <a:r>
              <a:rPr lang="en-US" dirty="0"/>
              <a:t>1. </a:t>
            </a:r>
            <a:r>
              <a:rPr lang="en-US" dirty="0" err="1"/>
              <a:t>imp_cons</a:t>
            </a:r>
            <a:r>
              <a:rPr lang="en-US" dirty="0"/>
              <a:t>: Based on the contingency table and the chi-square test result, we can see that there is a statistically significant association between churn and </a:t>
            </a:r>
            <a:r>
              <a:rPr lang="en-US" dirty="0" err="1"/>
              <a:t>imp_cons</a:t>
            </a:r>
            <a:r>
              <a:rPr lang="en-US" dirty="0"/>
              <a:t>. The p-value of 0.0215 indicates that there is evidence to reject the null hypothesis of independence between the two variables. Additionally, from the plot, we can see that more churns happened when </a:t>
            </a:r>
            <a:r>
              <a:rPr lang="en-US" dirty="0" err="1"/>
              <a:t>imp_cons</a:t>
            </a:r>
            <a:r>
              <a:rPr lang="en-US" dirty="0"/>
              <a:t> is less than 5000. This suggests that customers with lower current paid consumption are more likely to churn. Based on these findings, one assumption or decision that could be made is to investigate why customers with lower current paid consumption are more likely to churn. This could involve analyzing customer behavior, satisfaction, and preferences to identify any specific issues or areas of improvement that could help reduce churn among this group of customers.</a:t>
            </a:r>
          </a:p>
          <a:p>
            <a:pPr algn="just"/>
            <a:endParaRPr lang="en-US" dirty="0"/>
          </a:p>
          <a:p>
            <a:pPr algn="just"/>
            <a:r>
              <a:rPr lang="en-US" dirty="0"/>
              <a:t>2. </a:t>
            </a:r>
            <a:r>
              <a:rPr lang="en-US" dirty="0" err="1"/>
              <a:t>pow_max</a:t>
            </a:r>
            <a:r>
              <a:rPr lang="en-US" dirty="0"/>
              <a:t>: Based on the contingency table and the chi-square test, we can see that there is a statistically significant relationship between churn and subscribed power (</a:t>
            </a:r>
            <a:r>
              <a:rPr lang="en-US" dirty="0" err="1"/>
              <a:t>pow_max</a:t>
            </a:r>
            <a:r>
              <a:rPr lang="en-US" dirty="0"/>
              <a:t>). The p-value is very small, indicating that the relationship between churn and </a:t>
            </a:r>
            <a:r>
              <a:rPr lang="en-US" dirty="0" err="1"/>
              <a:t>pow_max</a:t>
            </a:r>
            <a:r>
              <a:rPr lang="en-US" dirty="0"/>
              <a:t> is unlikely to be due to chance. Looking at the plot, we can see that there are more churns when </a:t>
            </a:r>
            <a:r>
              <a:rPr lang="en-US" dirty="0" err="1"/>
              <a:t>pow_max</a:t>
            </a:r>
            <a:r>
              <a:rPr lang="en-US" dirty="0"/>
              <a:t> is less than 100. This suggests that customers with lower subscribed power are more likely to churn than those with higher subscribed power. Therefore, it might be worthwhile to investigate the reasons behind why customers with lower subscribed power are more likely to churn. Possible factors to consider could include pricing, service quality, or marketing efforts targeted towards customers with lower subscribed power.</a:t>
            </a:r>
          </a:p>
          <a:p>
            <a:pPr algn="just"/>
            <a:endParaRPr lang="en-US" dirty="0"/>
          </a:p>
          <a:p>
            <a:pPr algn="just"/>
            <a:endParaRPr lang="en-US" dirty="0"/>
          </a:p>
          <a:p>
            <a:pPr algn="just"/>
            <a:endParaRPr lang="en-GB" dirty="0"/>
          </a:p>
        </p:txBody>
      </p:sp>
    </p:spTree>
    <p:extLst>
      <p:ext uri="{BB962C8B-B14F-4D97-AF65-F5344CB8AC3E}">
        <p14:creationId xmlns:p14="http://schemas.microsoft.com/office/powerpoint/2010/main" val="107275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3A8C0D-3A1C-8684-B280-FF5921875F83}"/>
              </a:ext>
            </a:extLst>
          </p:cNvPr>
          <p:cNvSpPr txBox="1"/>
          <p:nvPr/>
        </p:nvSpPr>
        <p:spPr>
          <a:xfrm>
            <a:off x="1210961" y="873211"/>
            <a:ext cx="10008973" cy="5909310"/>
          </a:xfrm>
          <a:prstGeom prst="rect">
            <a:avLst/>
          </a:prstGeom>
          <a:noFill/>
        </p:spPr>
        <p:txBody>
          <a:bodyPr wrap="square" rtlCol="0">
            <a:spAutoFit/>
          </a:bodyPr>
          <a:lstStyle/>
          <a:p>
            <a:pPr algn="just"/>
            <a:r>
              <a:rPr lang="en-US" dirty="0"/>
              <a:t>3. </a:t>
            </a:r>
            <a:r>
              <a:rPr lang="en-US" dirty="0" err="1"/>
              <a:t>has_gas:The</a:t>
            </a:r>
            <a:r>
              <a:rPr lang="en-US" dirty="0"/>
              <a:t> contingency table shows the distribution of churns based on whether or not the customer has a gas subscription. The chi-square test result suggests that there is a statistically significant association between having a gas subscription and churn rate (p-value=0.0037).From the table, we can see that customers who do not have a gas subscription have a higher churn rate compared to those who have a gas subscription. This could suggest that providing gas services to customers may increase their loyalty and reduce churn. However, further analysis is needed to confirm this hypothesis and identify other potential factors contributing to churn.</a:t>
            </a:r>
          </a:p>
          <a:p>
            <a:pPr algn="just"/>
            <a:endParaRPr lang="en-US" dirty="0"/>
          </a:p>
          <a:p>
            <a:pPr algn="just"/>
            <a:endParaRPr lang="en-US" dirty="0"/>
          </a:p>
          <a:p>
            <a:pPr algn="just"/>
            <a:r>
              <a:rPr lang="en-US" dirty="0"/>
              <a:t>4. </a:t>
            </a:r>
            <a:r>
              <a:rPr lang="en-US" dirty="0" err="1"/>
              <a:t>origin_up</a:t>
            </a:r>
            <a:r>
              <a:rPr lang="en-US" dirty="0"/>
              <a:t>:("Assuming: Code of the electricity campaign the customer first subscribed to" refers to the marketing campaign that the customer responded to or was targeted by when they signed up for the electricity service). The chi-square test statistic of 141.337 and the p-value of 9.298626414308622e-29 indicate that there is a significant association between </a:t>
            </a:r>
            <a:r>
              <a:rPr lang="en-US" dirty="0" err="1"/>
              <a:t>origin_up</a:t>
            </a:r>
            <a:r>
              <a:rPr lang="en-US" dirty="0"/>
              <a:t> and churn. This means that the </a:t>
            </a:r>
            <a:r>
              <a:rPr lang="en-US" dirty="0" err="1"/>
              <a:t>origin_up</a:t>
            </a:r>
            <a:r>
              <a:rPr lang="en-US" dirty="0"/>
              <a:t> category is not independent of churn and that there is evidence to suggest that it may be a predictor of </a:t>
            </a:r>
            <a:r>
              <a:rPr lang="en-US" dirty="0" err="1"/>
              <a:t>churn.Based</a:t>
            </a:r>
            <a:r>
              <a:rPr lang="en-US" dirty="0"/>
              <a:t> on this analysis, we can make some assumptions and </a:t>
            </a:r>
            <a:r>
              <a:rPr lang="en-US" dirty="0" err="1"/>
              <a:t>decisions.We</a:t>
            </a:r>
            <a:r>
              <a:rPr lang="en-US" dirty="0"/>
              <a:t> may assume that customers who subscribed to the campaign represented by </a:t>
            </a:r>
            <a:r>
              <a:rPr lang="en-US" dirty="0" err="1"/>
              <a:t>origin_up</a:t>
            </a:r>
            <a:r>
              <a:rPr lang="en-US" dirty="0"/>
              <a:t> categories 2,3 and 4 are more likely to churn than those who subscribed to other campaigns. We need to perform further analysis to understand the reasons behind the observed association and to confirm whether the association is causal or not.</a:t>
            </a:r>
          </a:p>
          <a:p>
            <a:pPr algn="just"/>
            <a:endParaRPr lang="en-US" dirty="0"/>
          </a:p>
          <a:p>
            <a:pPr algn="just"/>
            <a:r>
              <a:rPr lang="en-US" dirty="0"/>
              <a:t>.</a:t>
            </a:r>
            <a:endParaRPr lang="en-GB" dirty="0"/>
          </a:p>
        </p:txBody>
      </p:sp>
    </p:spTree>
    <p:extLst>
      <p:ext uri="{BB962C8B-B14F-4D97-AF65-F5344CB8AC3E}">
        <p14:creationId xmlns:p14="http://schemas.microsoft.com/office/powerpoint/2010/main" val="211037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3A8C0D-3A1C-8684-B280-FF5921875F83}"/>
              </a:ext>
            </a:extLst>
          </p:cNvPr>
          <p:cNvSpPr txBox="1"/>
          <p:nvPr/>
        </p:nvSpPr>
        <p:spPr>
          <a:xfrm>
            <a:off x="1210961" y="873211"/>
            <a:ext cx="10008973" cy="3416320"/>
          </a:xfrm>
          <a:prstGeom prst="rect">
            <a:avLst/>
          </a:prstGeom>
          <a:noFill/>
        </p:spPr>
        <p:txBody>
          <a:bodyPr wrap="square" rtlCol="0">
            <a:spAutoFit/>
          </a:bodyPr>
          <a:lstStyle/>
          <a:p>
            <a:pPr algn="just"/>
            <a:r>
              <a:rPr lang="en-US" dirty="0"/>
              <a:t>5. </a:t>
            </a:r>
            <a:r>
              <a:rPr lang="en-US" dirty="0" err="1"/>
              <a:t>channel_sales</a:t>
            </a:r>
            <a:r>
              <a:rPr lang="en-US" dirty="0"/>
              <a:t>: (</a:t>
            </a:r>
            <a:r>
              <a:rPr lang="en-US" dirty="0" err="1"/>
              <a:t>Assuming:In</a:t>
            </a:r>
            <a:r>
              <a:rPr lang="en-US" dirty="0"/>
              <a:t> this context, "</a:t>
            </a:r>
            <a:r>
              <a:rPr lang="en-US" dirty="0" err="1"/>
              <a:t>channel_sales</a:t>
            </a:r>
            <a:r>
              <a:rPr lang="en-US" dirty="0"/>
              <a:t>" likely refers to the different methods or channels through which the company markets and sells its services to customers.).The chi-square test for independence between </a:t>
            </a:r>
            <a:r>
              <a:rPr lang="en-US" dirty="0" err="1"/>
              <a:t>channel_sales</a:t>
            </a:r>
            <a:r>
              <a:rPr lang="en-US" dirty="0"/>
              <a:t> and churn yields a p-value of 1.78e-19, which is highly significant. This suggests that there is a strong association between sales channel and churn, and we can reject the null hypothesis that there is no association between these </a:t>
            </a:r>
            <a:r>
              <a:rPr lang="en-US" dirty="0" err="1"/>
              <a:t>variables.From</a:t>
            </a:r>
            <a:r>
              <a:rPr lang="en-US" dirty="0"/>
              <a:t> the contingency table, we can observe that sales channel 4 has the highest count of customers who churned (820). This suggests that customers who signed up through this channel may be more likely to churn compared to those who signed up through other channels. The counts of customers across different sales channels are not equal and there could be other factors that are confounding the relationship between sales channel and churn</a:t>
            </a:r>
          </a:p>
          <a:p>
            <a:pPr algn="just"/>
            <a:endParaRPr lang="en-US" dirty="0"/>
          </a:p>
          <a:p>
            <a:pPr algn="just"/>
            <a:endParaRPr lang="en-US" dirty="0"/>
          </a:p>
          <a:p>
            <a:pPr algn="just"/>
            <a:r>
              <a:rPr lang="en-US" dirty="0"/>
              <a:t>.</a:t>
            </a:r>
            <a:endParaRPr lang="en-GB" dirty="0"/>
          </a:p>
        </p:txBody>
      </p:sp>
    </p:spTree>
    <p:extLst>
      <p:ext uri="{BB962C8B-B14F-4D97-AF65-F5344CB8AC3E}">
        <p14:creationId xmlns:p14="http://schemas.microsoft.com/office/powerpoint/2010/main" val="379885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750</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Daksana Vijayanathan</dc:creator>
  <cp:lastModifiedBy>Daksana Vijayanathan</cp:lastModifiedBy>
  <cp:revision>1</cp:revision>
  <dcterms:created xsi:type="dcterms:W3CDTF">2023-03-21T17:32:12Z</dcterms:created>
  <dcterms:modified xsi:type="dcterms:W3CDTF">2023-03-21T17:39:48Z</dcterms:modified>
</cp:coreProperties>
</file>