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Wedges" charset="1" panose="02000500000000000000"/>
      <p:regular r:id="rId12"/>
    </p:embeddedFont>
    <p:embeddedFont>
      <p:font typeface="Noto Sans Bold" charset="1" panose="020B0802040504020204"/>
      <p:regular r:id="rId13"/>
    </p:embeddedFont>
    <p:embeddedFont>
      <p:font typeface="Noto Sans" charset="1" panose="020B0502040504020204"/>
      <p:regular r:id="rId14"/>
    </p:embeddedFont>
    <p:embeddedFont>
      <p:font typeface="Canva Sans" charset="1" panose="020B05030305010401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15" Target="../media/image2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3.png" Type="http://schemas.openxmlformats.org/officeDocument/2006/relationships/image"/><Relationship Id="rId20" Target="../media/image21.jpeg" Type="http://schemas.openxmlformats.org/officeDocument/2006/relationships/image"/><Relationship Id="rId21" Target="../media/VAGWLgu3aaw.mp4" Type="http://schemas.openxmlformats.org/officeDocument/2006/relationships/video"/><Relationship Id="rId22" Target="../media/VAGWLgu3aaw.mp4" Type="http://schemas.microsoft.com/office/2007/relationships/media"/><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779055">
            <a:off x="13351800" y="-5094162"/>
            <a:ext cx="7814999" cy="12245725"/>
          </a:xfrm>
          <a:custGeom>
            <a:avLst/>
            <a:gdLst/>
            <a:ahLst/>
            <a:cxnLst/>
            <a:rect r="r" b="b" t="t" l="l"/>
            <a:pathLst>
              <a:path h="12245725" w="7814999">
                <a:moveTo>
                  <a:pt x="0" y="0"/>
                </a:moveTo>
                <a:lnTo>
                  <a:pt x="7815000" y="0"/>
                </a:lnTo>
                <a:lnTo>
                  <a:pt x="7815000" y="12245724"/>
                </a:lnTo>
                <a:lnTo>
                  <a:pt x="0" y="12245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773293" y="7294565"/>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3453750" y="636873"/>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true" flipV="true" rot="0">
            <a:off x="16076645" y="-104066"/>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0">
            <a:off x="14630400" y="1961735"/>
            <a:ext cx="7315200" cy="3604399"/>
          </a:xfrm>
          <a:custGeom>
            <a:avLst/>
            <a:gdLst/>
            <a:ahLst/>
            <a:cxnLst/>
            <a:rect r="r" b="b" t="t" l="l"/>
            <a:pathLst>
              <a:path h="3604399" w="7315200">
                <a:moveTo>
                  <a:pt x="0" y="0"/>
                </a:moveTo>
                <a:lnTo>
                  <a:pt x="7315200" y="0"/>
                </a:lnTo>
                <a:lnTo>
                  <a:pt x="7315200" y="3604398"/>
                </a:lnTo>
                <a:lnTo>
                  <a:pt x="0" y="360439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3259984" y="2299625"/>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13" id="13"/>
          <p:cNvSpPr txBox="true"/>
          <p:nvPr/>
        </p:nvSpPr>
        <p:spPr>
          <a:xfrm rot="0">
            <a:off x="364517" y="3056143"/>
            <a:ext cx="17717927" cy="2012314"/>
          </a:xfrm>
          <a:prstGeom prst="rect">
            <a:avLst/>
          </a:prstGeom>
        </p:spPr>
        <p:txBody>
          <a:bodyPr anchor="t" rtlCol="false" tIns="0" lIns="0" bIns="0" rIns="0">
            <a:spAutoFit/>
          </a:bodyPr>
          <a:lstStyle/>
          <a:p>
            <a:pPr algn="ctr">
              <a:lnSpc>
                <a:spcPts val="15099"/>
              </a:lnSpc>
            </a:pPr>
            <a:r>
              <a:rPr lang="en-US" sz="15099">
                <a:solidFill>
                  <a:srgbClr val="B5838D"/>
                </a:solidFill>
                <a:latin typeface="Wedges"/>
                <a:ea typeface="Wedges"/>
                <a:cs typeface="Wedges"/>
                <a:sym typeface="Wedges"/>
              </a:rPr>
              <a:t>MTH208 Project</a:t>
            </a:r>
          </a:p>
        </p:txBody>
      </p:sp>
      <p:sp>
        <p:nvSpPr>
          <p:cNvPr name="TextBox 14" id="14"/>
          <p:cNvSpPr txBox="true"/>
          <p:nvPr/>
        </p:nvSpPr>
        <p:spPr>
          <a:xfrm rot="0">
            <a:off x="3283182" y="7068297"/>
            <a:ext cx="11721636" cy="448310"/>
          </a:xfrm>
          <a:prstGeom prst="rect">
            <a:avLst/>
          </a:prstGeom>
        </p:spPr>
        <p:txBody>
          <a:bodyPr anchor="t" rtlCol="false" tIns="0" lIns="0" bIns="0" rIns="0">
            <a:spAutoFit/>
          </a:bodyPr>
          <a:lstStyle/>
          <a:p>
            <a:pPr algn="ctr">
              <a:lnSpc>
                <a:spcPts val="3399"/>
              </a:lnSpc>
            </a:pPr>
            <a:r>
              <a:rPr lang="en-US" sz="3399" b="true">
                <a:solidFill>
                  <a:srgbClr val="805A62"/>
                </a:solidFill>
                <a:latin typeface="Noto Sans Bold"/>
                <a:ea typeface="Noto Sans Bold"/>
                <a:cs typeface="Noto Sans Bold"/>
                <a:sym typeface="Noto Sans Bold"/>
              </a:rPr>
              <a:t>Presented by Group 16</a:t>
            </a:r>
          </a:p>
        </p:txBody>
      </p:sp>
      <p:sp>
        <p:nvSpPr>
          <p:cNvPr name="Freeform 15" id="15"/>
          <p:cNvSpPr/>
          <p:nvPr/>
        </p:nvSpPr>
        <p:spPr>
          <a:xfrm flipH="false" flipV="false" rot="0">
            <a:off x="6571667" y="-195333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16" id="16"/>
          <p:cNvSpPr txBox="true"/>
          <p:nvPr/>
        </p:nvSpPr>
        <p:spPr>
          <a:xfrm rot="0">
            <a:off x="3283182" y="7773782"/>
            <a:ext cx="11721636" cy="2131060"/>
          </a:xfrm>
          <a:prstGeom prst="rect">
            <a:avLst/>
          </a:prstGeom>
        </p:spPr>
        <p:txBody>
          <a:bodyPr anchor="t" rtlCol="false" tIns="0" lIns="0" bIns="0" rIns="0">
            <a:spAutoFit/>
          </a:bodyPr>
          <a:lstStyle/>
          <a:p>
            <a:pPr algn="ctr">
              <a:lnSpc>
                <a:spcPts val="4249"/>
              </a:lnSpc>
            </a:pPr>
            <a:r>
              <a:rPr lang="en-US" sz="3399">
                <a:solidFill>
                  <a:srgbClr val="805A62"/>
                </a:solidFill>
                <a:latin typeface="Noto Sans"/>
                <a:ea typeface="Noto Sans"/>
                <a:cs typeface="Noto Sans"/>
                <a:sym typeface="Noto Sans"/>
              </a:rPr>
              <a:t>Daksh Agrawal (230337)</a:t>
            </a:r>
          </a:p>
          <a:p>
            <a:pPr algn="ctr">
              <a:lnSpc>
                <a:spcPts val="4249"/>
              </a:lnSpc>
            </a:pPr>
            <a:r>
              <a:rPr lang="en-US" sz="3399">
                <a:solidFill>
                  <a:srgbClr val="805A62"/>
                </a:solidFill>
                <a:latin typeface="Noto Sans"/>
                <a:ea typeface="Noto Sans"/>
                <a:cs typeface="Noto Sans"/>
                <a:sym typeface="Noto Sans"/>
              </a:rPr>
              <a:t>Kaushik Raj Nadar (208160499)</a:t>
            </a:r>
          </a:p>
          <a:p>
            <a:pPr algn="ctr">
              <a:lnSpc>
                <a:spcPts val="4249"/>
              </a:lnSpc>
            </a:pPr>
            <a:r>
              <a:rPr lang="en-US" sz="3399">
                <a:solidFill>
                  <a:srgbClr val="805A62"/>
                </a:solidFill>
                <a:latin typeface="Noto Sans"/>
                <a:ea typeface="Noto Sans"/>
                <a:cs typeface="Noto Sans"/>
                <a:sym typeface="Noto Sans"/>
              </a:rPr>
              <a:t>Parv Mehta (230741)</a:t>
            </a:r>
          </a:p>
          <a:p>
            <a:pPr algn="ctr">
              <a:lnSpc>
                <a:spcPts val="4249"/>
              </a:lnSpc>
            </a:pPr>
            <a:r>
              <a:rPr lang="en-US" sz="3399">
                <a:solidFill>
                  <a:srgbClr val="805A62"/>
                </a:solidFill>
                <a:latin typeface="Noto Sans"/>
                <a:ea typeface="Noto Sans"/>
                <a:cs typeface="Noto Sans"/>
                <a:sym typeface="Noto Sans"/>
              </a:rPr>
              <a:t>Arpan Samanta (241080058)</a:t>
            </a:r>
          </a:p>
        </p:txBody>
      </p:sp>
      <p:sp>
        <p:nvSpPr>
          <p:cNvPr name="TextBox 17" id="1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TextBox 2" id="2"/>
          <p:cNvSpPr txBox="true"/>
          <p:nvPr/>
        </p:nvSpPr>
        <p:spPr>
          <a:xfrm rot="0">
            <a:off x="2406755" y="1160503"/>
            <a:ext cx="13474490" cy="1273302"/>
          </a:xfrm>
          <a:prstGeom prst="rect">
            <a:avLst/>
          </a:prstGeom>
        </p:spPr>
        <p:txBody>
          <a:bodyPr anchor="t" rtlCol="false" tIns="0" lIns="0" bIns="0" rIns="0">
            <a:spAutoFit/>
          </a:bodyPr>
          <a:lstStyle/>
          <a:p>
            <a:pPr algn="ctr">
              <a:lnSpc>
                <a:spcPts val="9630"/>
              </a:lnSpc>
            </a:pPr>
            <a:r>
              <a:rPr lang="en-US" sz="9630">
                <a:solidFill>
                  <a:srgbClr val="B5838D"/>
                </a:solidFill>
                <a:latin typeface="Wedges"/>
                <a:ea typeface="Wedges"/>
                <a:cs typeface="Wedges"/>
                <a:sym typeface="Wedges"/>
              </a:rPr>
              <a:t>Why???</a:t>
            </a:r>
          </a:p>
        </p:txBody>
      </p:sp>
      <p:sp>
        <p:nvSpPr>
          <p:cNvPr name="Freeform 3" id="3"/>
          <p:cNvSpPr/>
          <p:nvPr/>
        </p:nvSpPr>
        <p:spPr>
          <a:xfrm flipH="false" flipV="false" rot="-2779055">
            <a:off x="13351800" y="-570304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57531">
            <a:off x="1137924" y="6846681"/>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57531">
            <a:off x="13806242" y="699249"/>
            <a:ext cx="1648316" cy="1839126"/>
          </a:xfrm>
          <a:custGeom>
            <a:avLst/>
            <a:gdLst/>
            <a:ahLst/>
            <a:cxnLst/>
            <a:rect r="r" b="b" t="t" l="l"/>
            <a:pathLst>
              <a:path h="1839126" w="1648316">
                <a:moveTo>
                  <a:pt x="0" y="0"/>
                </a:moveTo>
                <a:lnTo>
                  <a:pt x="1648316" y="0"/>
                </a:lnTo>
                <a:lnTo>
                  <a:pt x="1648316"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5408434"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2" id="12"/>
          <p:cNvSpPr txBox="true"/>
          <p:nvPr/>
        </p:nvSpPr>
        <p:spPr>
          <a:xfrm rot="0">
            <a:off x="2168484" y="2886814"/>
            <a:ext cx="14337561" cy="5793105"/>
          </a:xfrm>
          <a:prstGeom prst="rect">
            <a:avLst/>
          </a:prstGeom>
        </p:spPr>
        <p:txBody>
          <a:bodyPr anchor="t" rtlCol="false" tIns="0" lIns="0" bIns="0" rIns="0">
            <a:spAutoFit/>
          </a:bodyPr>
          <a:lstStyle/>
          <a:p>
            <a:pPr algn="just">
              <a:lnSpc>
                <a:spcPts val="4620"/>
              </a:lnSpc>
            </a:pPr>
            <a:r>
              <a:rPr lang="en-US" sz="3300">
                <a:solidFill>
                  <a:srgbClr val="805A62"/>
                </a:solidFill>
                <a:latin typeface="Noto Sans"/>
                <a:ea typeface="Noto Sans"/>
                <a:cs typeface="Noto Sans"/>
                <a:sym typeface="Noto Sans"/>
              </a:rPr>
              <a:t>We are a group of passionate developers from the VatsApp organization with years of experience in building apps across various domains. Despite our consistent efforts, we have faced significant challenges in making our apps popular and ensuring they stand out in a competitive market. In response to this, we are shifting our focus towards a data-driven approach. Our plan is to analyze how the top apps in different categories outperform others by studying key performance indicators such as downloads, ratings, features, user engagement, and more. By understanding these trends, we aim to refine our strategies and create more impactful and successful applications.</a:t>
            </a:r>
          </a:p>
        </p:txBody>
      </p:sp>
      <p:sp>
        <p:nvSpPr>
          <p:cNvPr name="Freeform 13" id="13"/>
          <p:cNvSpPr/>
          <p:nvPr/>
        </p:nvSpPr>
        <p:spPr>
          <a:xfrm flipH="false" flipV="false" rot="0">
            <a:off x="-3863796" y="170190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15" id="1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796861" y="-6122862"/>
            <a:ext cx="7814999" cy="12245725"/>
          </a:xfrm>
          <a:custGeom>
            <a:avLst/>
            <a:gdLst/>
            <a:ahLst/>
            <a:cxnLst/>
            <a:rect r="r" b="b" t="t" l="l"/>
            <a:pathLst>
              <a:path h="12245725" w="7814999">
                <a:moveTo>
                  <a:pt x="0" y="0"/>
                </a:moveTo>
                <a:lnTo>
                  <a:pt x="7814999" y="0"/>
                </a:lnTo>
                <a:lnTo>
                  <a:pt x="7814999" y="12245724"/>
                </a:lnTo>
                <a:lnTo>
                  <a:pt x="0" y="12245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457531">
            <a:off x="14804382" y="584770"/>
            <a:ext cx="1648316" cy="1839126"/>
          </a:xfrm>
          <a:custGeom>
            <a:avLst/>
            <a:gdLst/>
            <a:ahLst/>
            <a:cxnLst/>
            <a:rect r="r" b="b" t="t" l="l"/>
            <a:pathLst>
              <a:path h="1839126" w="1648316">
                <a:moveTo>
                  <a:pt x="0" y="0"/>
                </a:moveTo>
                <a:lnTo>
                  <a:pt x="1648317" y="0"/>
                </a:lnTo>
                <a:lnTo>
                  <a:pt x="1648317" y="1839126"/>
                </a:lnTo>
                <a:lnTo>
                  <a:pt x="0" y="1839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6076645"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2879566" y="811453"/>
            <a:ext cx="12528867" cy="1273302"/>
          </a:xfrm>
          <a:prstGeom prst="rect">
            <a:avLst/>
          </a:prstGeom>
        </p:spPr>
        <p:txBody>
          <a:bodyPr anchor="t" rtlCol="false" tIns="0" lIns="0" bIns="0" rIns="0">
            <a:spAutoFit/>
          </a:bodyPr>
          <a:lstStyle/>
          <a:p>
            <a:pPr algn="ctr">
              <a:lnSpc>
                <a:spcPts val="9630"/>
              </a:lnSpc>
            </a:pPr>
            <a:r>
              <a:rPr lang="en-US" sz="9630">
                <a:solidFill>
                  <a:srgbClr val="B5838D"/>
                </a:solidFill>
                <a:latin typeface="Wedges"/>
                <a:ea typeface="Wedges"/>
                <a:cs typeface="Wedges"/>
                <a:sym typeface="Wedges"/>
              </a:rPr>
              <a:t>Goals</a:t>
            </a:r>
          </a:p>
        </p:txBody>
      </p:sp>
      <p:sp>
        <p:nvSpPr>
          <p:cNvPr name="TextBox 9" id="9"/>
          <p:cNvSpPr txBox="true"/>
          <p:nvPr/>
        </p:nvSpPr>
        <p:spPr>
          <a:xfrm rot="0">
            <a:off x="1735271" y="2617601"/>
            <a:ext cx="7269242" cy="6829425"/>
          </a:xfrm>
          <a:prstGeom prst="rect">
            <a:avLst/>
          </a:prstGeom>
        </p:spPr>
        <p:txBody>
          <a:bodyPr anchor="t" rtlCol="false" tIns="0" lIns="0" bIns="0" rIns="0">
            <a:spAutoFit/>
          </a:bodyPr>
          <a:lstStyle/>
          <a:p>
            <a:pPr algn="l" marL="647702" indent="-323851" lvl="1">
              <a:lnSpc>
                <a:spcPts val="4500"/>
              </a:lnSpc>
              <a:buFont typeface="Arial"/>
              <a:buChar char="•"/>
            </a:pPr>
            <a:r>
              <a:rPr lang="en-US" sz="3000">
                <a:solidFill>
                  <a:srgbClr val="805A62"/>
                </a:solidFill>
                <a:latin typeface="Noto Sans"/>
                <a:ea typeface="Noto Sans"/>
                <a:cs typeface="Noto Sans"/>
                <a:sym typeface="Noto Sans"/>
              </a:rPr>
              <a:t>Analyze how app ratings are distributed across categories or app types</a:t>
            </a:r>
          </a:p>
          <a:p>
            <a:pPr algn="l" marL="647702" indent="-323851" lvl="1">
              <a:lnSpc>
                <a:spcPts val="4500"/>
              </a:lnSpc>
              <a:buFont typeface="Arial"/>
              <a:buChar char="•"/>
            </a:pPr>
            <a:r>
              <a:rPr lang="en-US" sz="3000">
                <a:solidFill>
                  <a:srgbClr val="805A62"/>
                </a:solidFill>
                <a:latin typeface="Noto Sans"/>
                <a:ea typeface="Noto Sans"/>
                <a:cs typeface="Noto Sans"/>
                <a:sym typeface="Noto Sans"/>
              </a:rPr>
              <a:t>Understand which app categories or types consistently receive higher or lower ratings</a:t>
            </a:r>
          </a:p>
          <a:p>
            <a:pPr algn="l" marL="647702" indent="-323851" lvl="1">
              <a:lnSpc>
                <a:spcPts val="4500"/>
              </a:lnSpc>
              <a:buFont typeface="Arial"/>
              <a:buChar char="•"/>
            </a:pPr>
            <a:r>
              <a:rPr lang="en-US" sz="3000">
                <a:solidFill>
                  <a:srgbClr val="805A62"/>
                </a:solidFill>
                <a:latin typeface="Noto Sans"/>
                <a:ea typeface="Noto Sans"/>
                <a:cs typeface="Noto Sans"/>
                <a:sym typeface="Noto Sans"/>
              </a:rPr>
              <a:t>Analyzing the number of downloads for various categories</a:t>
            </a:r>
          </a:p>
          <a:p>
            <a:pPr algn="l" marL="647702" indent="-323851" lvl="1">
              <a:lnSpc>
                <a:spcPts val="4500"/>
              </a:lnSpc>
              <a:buFont typeface="Arial"/>
              <a:buChar char="•"/>
            </a:pPr>
            <a:r>
              <a:rPr lang="en-US" sz="3000">
                <a:solidFill>
                  <a:srgbClr val="805A62"/>
                </a:solidFill>
                <a:latin typeface="Noto Sans"/>
                <a:ea typeface="Noto Sans"/>
                <a:cs typeface="Noto Sans"/>
                <a:sym typeface="Noto Sans"/>
              </a:rPr>
              <a:t>Does Design of icons affect ranking?</a:t>
            </a:r>
          </a:p>
          <a:p>
            <a:pPr algn="l" marL="647702" indent="-323851" lvl="1">
              <a:lnSpc>
                <a:spcPts val="4500"/>
              </a:lnSpc>
              <a:buFont typeface="Arial"/>
              <a:buChar char="•"/>
            </a:pPr>
            <a:r>
              <a:rPr lang="en-US" sz="3000">
                <a:solidFill>
                  <a:srgbClr val="805A62"/>
                </a:solidFill>
                <a:latin typeface="Noto Sans"/>
                <a:ea typeface="Noto Sans"/>
                <a:cs typeface="Noto Sans"/>
                <a:sym typeface="Noto Sans"/>
              </a:rPr>
              <a:t>Compare the above features for apps in US and India</a:t>
            </a:r>
          </a:p>
          <a:p>
            <a:pPr algn="l">
              <a:lnSpc>
                <a:spcPts val="4500"/>
              </a:lnSpc>
            </a:pPr>
          </a:p>
        </p:txBody>
      </p:sp>
      <p:sp>
        <p:nvSpPr>
          <p:cNvPr name="TextBox 10" id="10"/>
          <p:cNvSpPr txBox="true"/>
          <p:nvPr/>
        </p:nvSpPr>
        <p:spPr>
          <a:xfrm rot="0">
            <a:off x="9144000" y="2617601"/>
            <a:ext cx="7622799" cy="7400925"/>
          </a:xfrm>
          <a:prstGeom prst="rect">
            <a:avLst/>
          </a:prstGeom>
        </p:spPr>
        <p:txBody>
          <a:bodyPr anchor="t" rtlCol="false" tIns="0" lIns="0" bIns="0" rIns="0">
            <a:spAutoFit/>
          </a:bodyPr>
          <a:lstStyle/>
          <a:p>
            <a:pPr algn="l" marL="647702" indent="-323851" lvl="1">
              <a:lnSpc>
                <a:spcPts val="4500"/>
              </a:lnSpc>
              <a:buFont typeface="Arial"/>
              <a:buChar char="•"/>
            </a:pPr>
            <a:r>
              <a:rPr lang="en-US" sz="3000">
                <a:solidFill>
                  <a:srgbClr val="805A62"/>
                </a:solidFill>
                <a:latin typeface="Noto Sans"/>
                <a:ea typeface="Noto Sans"/>
                <a:cs typeface="Noto Sans"/>
                <a:sym typeface="Noto Sans"/>
              </a:rPr>
              <a:t>Distribution of Price range of top paid apps</a:t>
            </a:r>
          </a:p>
          <a:p>
            <a:pPr algn="l" marL="647702" indent="-323851" lvl="1">
              <a:lnSpc>
                <a:spcPts val="4500"/>
              </a:lnSpc>
              <a:buFont typeface="Arial"/>
              <a:buChar char="•"/>
            </a:pPr>
            <a:r>
              <a:rPr lang="en-US" sz="3000">
                <a:solidFill>
                  <a:srgbClr val="805A62"/>
                </a:solidFill>
                <a:latin typeface="Noto Sans"/>
                <a:ea typeface="Noto Sans"/>
                <a:cs typeface="Noto Sans"/>
                <a:sym typeface="Noto Sans"/>
              </a:rPr>
              <a:t>Analysis of how many Apps a particular company makes and does the name of the manufacturing company affect the number of downloads</a:t>
            </a:r>
          </a:p>
          <a:p>
            <a:pPr algn="l" marL="647702" indent="-323851" lvl="1">
              <a:lnSpc>
                <a:spcPts val="4500"/>
              </a:lnSpc>
              <a:buFont typeface="Arial"/>
              <a:buChar char="•"/>
            </a:pPr>
            <a:r>
              <a:rPr lang="en-US" sz="3000">
                <a:solidFill>
                  <a:srgbClr val="805A62"/>
                </a:solidFill>
                <a:latin typeface="Noto Sans"/>
                <a:ea typeface="Noto Sans"/>
                <a:cs typeface="Noto Sans"/>
                <a:sym typeface="Noto Sans"/>
              </a:rPr>
              <a:t>Identify leading competitors and assess where an app stands relative to others in the same category.</a:t>
            </a:r>
          </a:p>
          <a:p>
            <a:pPr algn="l" marL="647702" indent="-323851" lvl="1">
              <a:lnSpc>
                <a:spcPts val="4500"/>
              </a:lnSpc>
              <a:buFont typeface="Arial"/>
              <a:buChar char="•"/>
            </a:pPr>
            <a:r>
              <a:rPr lang="en-US" sz="3000">
                <a:solidFill>
                  <a:srgbClr val="805A62"/>
                </a:solidFill>
                <a:latin typeface="Noto Sans"/>
                <a:ea typeface="Noto Sans"/>
                <a:cs typeface="Noto Sans"/>
                <a:sym typeface="Noto Sans"/>
              </a:rPr>
              <a:t>Discover which categories are more competitive or saturated and which may have growth opportunities.</a:t>
            </a:r>
          </a:p>
        </p:txBody>
      </p:sp>
      <p:sp>
        <p:nvSpPr>
          <p:cNvPr name="Freeform 11" id="11"/>
          <p:cNvSpPr/>
          <p:nvPr/>
        </p:nvSpPr>
        <p:spPr>
          <a:xfrm flipH="true" flipV="true" rot="0">
            <a:off x="17259300" y="7351958"/>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3140600" y="-787260"/>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3" id="1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4869834" y="4550007"/>
            <a:ext cx="7814999" cy="12245725"/>
          </a:xfrm>
          <a:custGeom>
            <a:avLst/>
            <a:gdLst/>
            <a:ahLst/>
            <a:cxnLst/>
            <a:rect r="r" b="b" t="t" l="l"/>
            <a:pathLst>
              <a:path h="12245725" w="7814999">
                <a:moveTo>
                  <a:pt x="0" y="0"/>
                </a:moveTo>
                <a:lnTo>
                  <a:pt x="7814999" y="0"/>
                </a:lnTo>
                <a:lnTo>
                  <a:pt x="7814999"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457531">
            <a:off x="1417465" y="7936608"/>
            <a:ext cx="1602407" cy="1787901"/>
          </a:xfrm>
          <a:custGeom>
            <a:avLst/>
            <a:gdLst/>
            <a:ahLst/>
            <a:cxnLst/>
            <a:rect r="r" b="b" t="t" l="l"/>
            <a:pathLst>
              <a:path h="1787901" w="1602407">
                <a:moveTo>
                  <a:pt x="0" y="0"/>
                </a:moveTo>
                <a:lnTo>
                  <a:pt x="1602407" y="0"/>
                </a:lnTo>
                <a:lnTo>
                  <a:pt x="1602407" y="1787901"/>
                </a:lnTo>
                <a:lnTo>
                  <a:pt x="0" y="17879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3849820">
            <a:off x="14049078" y="7941235"/>
            <a:ext cx="1792971" cy="3071470"/>
          </a:xfrm>
          <a:custGeom>
            <a:avLst/>
            <a:gdLst/>
            <a:ahLst/>
            <a:cxnLst/>
            <a:rect r="r" b="b" t="t" l="l"/>
            <a:pathLst>
              <a:path h="3071470" w="1792971">
                <a:moveTo>
                  <a:pt x="0" y="0"/>
                </a:moveTo>
                <a:lnTo>
                  <a:pt x="1792971" y="0"/>
                </a:lnTo>
                <a:lnTo>
                  <a:pt x="1792971" y="3071471"/>
                </a:lnTo>
                <a:lnTo>
                  <a:pt x="0" y="30714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985829" y="703107"/>
            <a:ext cx="10591286" cy="1274468"/>
          </a:xfrm>
          <a:prstGeom prst="rect">
            <a:avLst/>
          </a:prstGeom>
        </p:spPr>
        <p:txBody>
          <a:bodyPr anchor="t" rtlCol="false" tIns="0" lIns="0" bIns="0" rIns="0">
            <a:spAutoFit/>
          </a:bodyPr>
          <a:lstStyle/>
          <a:p>
            <a:pPr algn="l">
              <a:lnSpc>
                <a:spcPts val="9634"/>
              </a:lnSpc>
            </a:pPr>
            <a:r>
              <a:rPr lang="en-US" sz="9634">
                <a:solidFill>
                  <a:srgbClr val="B5838D"/>
                </a:solidFill>
                <a:latin typeface="Wedges"/>
                <a:ea typeface="Wedges"/>
                <a:cs typeface="Wedges"/>
                <a:sym typeface="Wedges"/>
              </a:rPr>
              <a:t>Result</a:t>
            </a:r>
          </a:p>
        </p:txBody>
      </p:sp>
      <p:sp>
        <p:nvSpPr>
          <p:cNvPr name="Freeform 8" id="8"/>
          <p:cNvSpPr/>
          <p:nvPr/>
        </p:nvSpPr>
        <p:spPr>
          <a:xfrm flipH="false" flipV="false" rot="0">
            <a:off x="-4817094" y="1504333"/>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3972144" y="-2359308"/>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true" rot="0">
            <a:off x="8085824" y="8559863"/>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0">
            <a:off x="985829" y="2399303"/>
            <a:ext cx="7756890" cy="4120848"/>
          </a:xfrm>
          <a:custGeom>
            <a:avLst/>
            <a:gdLst/>
            <a:ahLst/>
            <a:cxnLst/>
            <a:rect r="r" b="b" t="t" l="l"/>
            <a:pathLst>
              <a:path h="4120848" w="7756890">
                <a:moveTo>
                  <a:pt x="0" y="0"/>
                </a:moveTo>
                <a:lnTo>
                  <a:pt x="7756890" y="0"/>
                </a:lnTo>
                <a:lnTo>
                  <a:pt x="7756890" y="4120847"/>
                </a:lnTo>
                <a:lnTo>
                  <a:pt x="0" y="4120847"/>
                </a:lnTo>
                <a:lnTo>
                  <a:pt x="0" y="0"/>
                </a:lnTo>
                <a:close/>
              </a:path>
            </a:pathLst>
          </a:custGeom>
          <a:blipFill>
            <a:blip r:embed="rId14"/>
            <a:stretch>
              <a:fillRect l="0" t="0" r="0" b="0"/>
            </a:stretch>
          </a:blipFill>
        </p:spPr>
      </p:sp>
      <p:sp>
        <p:nvSpPr>
          <p:cNvPr name="Freeform 12" id="12"/>
          <p:cNvSpPr/>
          <p:nvPr/>
        </p:nvSpPr>
        <p:spPr>
          <a:xfrm flipH="false" flipV="false" rot="0">
            <a:off x="9579265" y="2399303"/>
            <a:ext cx="7756890" cy="4120848"/>
          </a:xfrm>
          <a:custGeom>
            <a:avLst/>
            <a:gdLst/>
            <a:ahLst/>
            <a:cxnLst/>
            <a:rect r="r" b="b" t="t" l="l"/>
            <a:pathLst>
              <a:path h="4120848" w="7756890">
                <a:moveTo>
                  <a:pt x="0" y="0"/>
                </a:moveTo>
                <a:lnTo>
                  <a:pt x="7756890" y="0"/>
                </a:lnTo>
                <a:lnTo>
                  <a:pt x="7756890" y="4120847"/>
                </a:lnTo>
                <a:lnTo>
                  <a:pt x="0" y="4120847"/>
                </a:lnTo>
                <a:lnTo>
                  <a:pt x="0" y="0"/>
                </a:lnTo>
                <a:close/>
              </a:path>
            </a:pathLst>
          </a:custGeom>
          <a:blipFill>
            <a:blip r:embed="rId15"/>
            <a:stretch>
              <a:fillRect l="0" t="0" r="0" b="0"/>
            </a:stretch>
          </a:blipFill>
        </p:spPr>
      </p:sp>
      <p:sp>
        <p:nvSpPr>
          <p:cNvPr name="TextBox 13" id="13"/>
          <p:cNvSpPr txBox="true"/>
          <p:nvPr/>
        </p:nvSpPr>
        <p:spPr>
          <a:xfrm rot="0">
            <a:off x="1015285" y="6950818"/>
            <a:ext cx="8128715" cy="1050002"/>
          </a:xfrm>
          <a:prstGeom prst="rect">
            <a:avLst/>
          </a:prstGeom>
        </p:spPr>
        <p:txBody>
          <a:bodyPr anchor="t" rtlCol="false" tIns="0" lIns="0" bIns="0" rIns="0">
            <a:spAutoFit/>
          </a:bodyPr>
          <a:lstStyle/>
          <a:p>
            <a:pPr algn="l">
              <a:lnSpc>
                <a:spcPts val="4254"/>
              </a:lnSpc>
            </a:pPr>
            <a:r>
              <a:rPr lang="en-US" sz="3038">
                <a:solidFill>
                  <a:srgbClr val="805A62"/>
                </a:solidFill>
                <a:latin typeface="Noto Sans"/>
                <a:ea typeface="Noto Sans"/>
                <a:cs typeface="Noto Sans"/>
                <a:sym typeface="Noto Sans"/>
              </a:rPr>
              <a:t>Distribution of the Ratings for Dating Apps in India</a:t>
            </a:r>
          </a:p>
        </p:txBody>
      </p:sp>
      <p:sp>
        <p:nvSpPr>
          <p:cNvPr name="TextBox 14" id="1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4</a:t>
            </a:r>
          </a:p>
        </p:txBody>
      </p:sp>
      <p:sp>
        <p:nvSpPr>
          <p:cNvPr name="TextBox 15" id="15"/>
          <p:cNvSpPr txBox="true"/>
          <p:nvPr/>
        </p:nvSpPr>
        <p:spPr>
          <a:xfrm rot="0">
            <a:off x="9579265" y="6950818"/>
            <a:ext cx="8050479" cy="1040446"/>
          </a:xfrm>
          <a:prstGeom prst="rect">
            <a:avLst/>
          </a:prstGeom>
        </p:spPr>
        <p:txBody>
          <a:bodyPr anchor="t" rtlCol="false" tIns="0" lIns="0" bIns="0" rIns="0">
            <a:spAutoFit/>
          </a:bodyPr>
          <a:lstStyle/>
          <a:p>
            <a:pPr algn="l">
              <a:lnSpc>
                <a:spcPts val="4213"/>
              </a:lnSpc>
            </a:pPr>
            <a:r>
              <a:rPr lang="en-US" sz="3009">
                <a:solidFill>
                  <a:srgbClr val="805A62"/>
                </a:solidFill>
                <a:latin typeface="Noto Sans"/>
                <a:ea typeface="Noto Sans"/>
                <a:cs typeface="Noto Sans"/>
                <a:sym typeface="Noto Sans"/>
              </a:rPr>
              <a:t>Comparison of free Puzzle Games in US with top grossing Games in India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351800" y="-570304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137924" y="6846681"/>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3806242" y="699249"/>
            <a:ext cx="1648316" cy="1839126"/>
          </a:xfrm>
          <a:custGeom>
            <a:avLst/>
            <a:gdLst/>
            <a:ahLst/>
            <a:cxnLst/>
            <a:rect r="r" b="b" t="t" l="l"/>
            <a:pathLst>
              <a:path h="1839126" w="1648316">
                <a:moveTo>
                  <a:pt x="0" y="0"/>
                </a:moveTo>
                <a:lnTo>
                  <a:pt x="1648316" y="0"/>
                </a:lnTo>
                <a:lnTo>
                  <a:pt x="1648316"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5408434"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3863796" y="170190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8">
              <a:extLst>
                <a:ext uri="{96DAC541-7B7A-43D3-8B79-37D633B846F1}">
                  <asvg:svgBlip xmlns:asvg="http://schemas.microsoft.com/office/drawing/2016/SVG/main" r:embed="rId19"/>
                </a:ext>
              </a:extLst>
            </a:blip>
            <a:stretch>
              <a:fillRect l="0" t="0" r="0" b="0"/>
            </a:stretch>
          </a:blipFill>
        </p:spPr>
      </p:sp>
      <p:pic>
        <p:nvPicPr>
          <p:cNvPr name="Picture 13" id="13">
            <a:hlinkClick action="ppaction://media"/>
          </p:cNvPr>
          <p:cNvPicPr>
            <a:picLocks noChangeAspect="true"/>
          </p:cNvPicPr>
          <p:nvPr>
            <a:videoFile r:link="rId21"/>
            <p:extLst>
              <p:ext uri="{DAA4B4D4-6D71-4841-9C94-3DE7FCFB9230}">
                <p14:media xmlns:p14="http://schemas.microsoft.com/office/powerpoint/2010/main" r:embed="rId22"/>
              </p:ext>
            </p:extLst>
          </p:nvPr>
        </p:nvPicPr>
        <p:blipFill>
          <a:blip r:embed="rId20"/>
          <a:srcRect l="0" t="0" r="0" b="0"/>
          <a:stretch>
            <a:fillRect/>
          </a:stretch>
        </p:blipFill>
        <p:spPr>
          <a:xfrm flipH="false" flipV="false" rot="0">
            <a:off x="1705589" y="2324855"/>
            <a:ext cx="14876822" cy="7500527"/>
          </a:xfrm>
          <a:prstGeom prst="rect">
            <a:avLst/>
          </a:prstGeom>
        </p:spPr>
      </p:pic>
      <p:sp>
        <p:nvSpPr>
          <p:cNvPr name="TextBox 14" id="14"/>
          <p:cNvSpPr txBox="true"/>
          <p:nvPr/>
        </p:nvSpPr>
        <p:spPr>
          <a:xfrm rot="0">
            <a:off x="2879566" y="811453"/>
            <a:ext cx="12528867" cy="1273302"/>
          </a:xfrm>
          <a:prstGeom prst="rect">
            <a:avLst/>
          </a:prstGeom>
        </p:spPr>
        <p:txBody>
          <a:bodyPr anchor="t" rtlCol="false" tIns="0" lIns="0" bIns="0" rIns="0">
            <a:spAutoFit/>
          </a:bodyPr>
          <a:lstStyle/>
          <a:p>
            <a:pPr algn="ctr">
              <a:lnSpc>
                <a:spcPts val="9630"/>
              </a:lnSpc>
            </a:pPr>
            <a:r>
              <a:rPr lang="en-US" sz="9630">
                <a:solidFill>
                  <a:srgbClr val="B5838D"/>
                </a:solidFill>
                <a:latin typeface="Wedges"/>
                <a:ea typeface="Wedges"/>
                <a:cs typeface="Wedges"/>
                <a:sym typeface="Wedges"/>
              </a:rPr>
              <a:t>Demo</a:t>
            </a:r>
          </a:p>
        </p:txBody>
      </p:sp>
      <p:sp>
        <p:nvSpPr>
          <p:cNvPr name="TextBox 15" id="1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5</a:t>
            </a:r>
          </a:p>
        </p:txBody>
      </p:sp>
    </p:spTree>
  </p:cSld>
  <p:clrMapOvr>
    <a:masterClrMapping/>
  </p:clrMapOvr>
  <p:timing>
    <p:tnLst>
      <p:par>
        <p:cTn dur="indefinite" restart="never" nodeType="tmRoot">
          <p:childTnLst>
            <p:video>
              <p:cMediaNode vol="100000">
                <p:cTn fill="hold" display="false">
                  <p:stCondLst>
                    <p:cond delay="indefinite"/>
                  </p:stCondLst>
                </p:cTn>
                <p:tgtEl>
                  <p:spTgt spid="13"/>
                </p:tgtEl>
              </p:cMediaNode>
            </p:video>
          </p:childTnLst>
        </p:cTn>
      </p:par>
    </p:tnLst>
  </p:timing>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315856" y="3322955"/>
            <a:ext cx="9656288" cy="3926839"/>
          </a:xfrm>
          <a:prstGeom prst="rect">
            <a:avLst/>
          </a:prstGeom>
        </p:spPr>
        <p:txBody>
          <a:bodyPr anchor="t" rtlCol="false" tIns="0" lIns="0" bIns="0" rIns="0">
            <a:spAutoFit/>
          </a:bodyPr>
          <a:lstStyle/>
          <a:p>
            <a:pPr algn="ctr">
              <a:lnSpc>
                <a:spcPts val="15099"/>
              </a:lnSpc>
            </a:pPr>
            <a:r>
              <a:rPr lang="en-US" sz="15099">
                <a:solidFill>
                  <a:srgbClr val="B5838D"/>
                </a:solidFill>
                <a:latin typeface="Wedges"/>
                <a:ea typeface="Wedges"/>
                <a:cs typeface="Wedges"/>
                <a:sym typeface="Wedges"/>
              </a:rPr>
              <a:t>Thank</a:t>
            </a:r>
          </a:p>
          <a:p>
            <a:pPr algn="ctr">
              <a:lnSpc>
                <a:spcPts val="15099"/>
              </a:lnSpc>
            </a:pPr>
            <a:r>
              <a:rPr lang="en-US" sz="15099">
                <a:solidFill>
                  <a:srgbClr val="B5838D"/>
                </a:solidFill>
                <a:latin typeface="Wedges"/>
                <a:ea typeface="Wedges"/>
                <a:cs typeface="Wedges"/>
                <a:sym typeface="Wedges"/>
              </a:rPr>
              <a:t>You</a:t>
            </a:r>
          </a:p>
        </p:txBody>
      </p:sp>
      <p:sp>
        <p:nvSpPr>
          <p:cNvPr name="Freeform 4" id="4"/>
          <p:cNvSpPr/>
          <p:nvPr/>
        </p:nvSpPr>
        <p:spPr>
          <a:xfrm flipH="false" flipV="false" rot="-2779055">
            <a:off x="13351800" y="-5094162"/>
            <a:ext cx="7814999" cy="12245725"/>
          </a:xfrm>
          <a:custGeom>
            <a:avLst/>
            <a:gdLst/>
            <a:ahLst/>
            <a:cxnLst/>
            <a:rect r="r" b="b" t="t" l="l"/>
            <a:pathLst>
              <a:path h="12245725" w="7814999">
                <a:moveTo>
                  <a:pt x="0" y="0"/>
                </a:moveTo>
                <a:lnTo>
                  <a:pt x="7815000" y="0"/>
                </a:lnTo>
                <a:lnTo>
                  <a:pt x="7815000" y="12245724"/>
                </a:lnTo>
                <a:lnTo>
                  <a:pt x="0" y="12245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457531">
            <a:off x="1773293" y="7294565"/>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7457531">
            <a:off x="13453750" y="636873"/>
            <a:ext cx="1843945" cy="2057400"/>
          </a:xfrm>
          <a:custGeom>
            <a:avLst/>
            <a:gdLst/>
            <a:ahLst/>
            <a:cxnLst/>
            <a:rect r="r" b="b" t="t" l="l"/>
            <a:pathLst>
              <a:path h="2057400" w="1843945">
                <a:moveTo>
                  <a:pt x="0" y="0"/>
                </a:moveTo>
                <a:lnTo>
                  <a:pt x="1843945" y="0"/>
                </a:lnTo>
                <a:lnTo>
                  <a:pt x="1843945"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3849820">
            <a:off x="1646454" y="-517246"/>
            <a:ext cx="1792971" cy="3071470"/>
          </a:xfrm>
          <a:custGeom>
            <a:avLst/>
            <a:gdLst/>
            <a:ahLst/>
            <a:cxnLst/>
            <a:rect r="r" b="b" t="t" l="l"/>
            <a:pathLst>
              <a:path h="3071470" w="1792971">
                <a:moveTo>
                  <a:pt x="1792970" y="3071470"/>
                </a:moveTo>
                <a:lnTo>
                  <a:pt x="0" y="3071470"/>
                </a:lnTo>
                <a:lnTo>
                  <a:pt x="0" y="0"/>
                </a:lnTo>
                <a:lnTo>
                  <a:pt x="1792970" y="0"/>
                </a:lnTo>
                <a:lnTo>
                  <a:pt x="1792970" y="307147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true" rot="0">
            <a:off x="16076645" y="-104066"/>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false" flipV="false" rot="0">
            <a:off x="14630400" y="1961735"/>
            <a:ext cx="7315200" cy="3604399"/>
          </a:xfrm>
          <a:custGeom>
            <a:avLst/>
            <a:gdLst/>
            <a:ahLst/>
            <a:cxnLst/>
            <a:rect r="r" b="b" t="t" l="l"/>
            <a:pathLst>
              <a:path h="3604399" w="7315200">
                <a:moveTo>
                  <a:pt x="0" y="0"/>
                </a:moveTo>
                <a:lnTo>
                  <a:pt x="7315200" y="0"/>
                </a:lnTo>
                <a:lnTo>
                  <a:pt x="7315200" y="3604398"/>
                </a:lnTo>
                <a:lnTo>
                  <a:pt x="0" y="360439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3259984" y="2299625"/>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4" id="14"/>
          <p:cNvSpPr/>
          <p:nvPr/>
        </p:nvSpPr>
        <p:spPr>
          <a:xfrm flipH="false" flipV="false" rot="0">
            <a:off x="6571667" y="-195333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5" id="15"/>
          <p:cNvSpPr/>
          <p:nvPr/>
        </p:nvSpPr>
        <p:spPr>
          <a:xfrm flipH="true" flipV="true" rot="0">
            <a:off x="8085824" y="8559863"/>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16" id="1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DAGWLWXo-v0</dc:identifier>
  <dcterms:modified xsi:type="dcterms:W3CDTF">2011-08-01T06:04:30Z</dcterms:modified>
  <cp:revision>1</cp:revision>
  <dc:title>Pastel Cute Group Project Presentation</dc:title>
</cp:coreProperties>
</file>