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regular.fntdata"/><Relationship Id="rId21" Type="http://schemas.openxmlformats.org/officeDocument/2006/relationships/slide" Target="slides/slide16.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edf7fc535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edf7fc535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edf7fc535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edf7fc53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edf7fc535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edf7fc53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edf7fc535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edf7fc53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edf7fc535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edf7fc53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edf7fc535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edf7fc53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6667500" y="4749800"/>
            <a:ext cx="2476500" cy="2108200"/>
          </a:xfrm>
          <a:prstGeom prst="rect">
            <a:avLst/>
          </a:prstGeom>
          <a:noFill/>
          <a:ln>
            <a:noFill/>
          </a:ln>
        </p:spPr>
      </p:pic>
      <p:sp>
        <p:nvSpPr>
          <p:cNvPr id="13" name="Google Shape;13;p2"/>
          <p:cNvSpPr txBox="1"/>
          <p:nvPr>
            <p:ph type="ctrTitle"/>
          </p:nvPr>
        </p:nvSpPr>
        <p:spPr>
          <a:xfrm>
            <a:off x="685800" y="1524001"/>
            <a:ext cx="7772400" cy="1306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 type="subTitle"/>
          </p:nvPr>
        </p:nvSpPr>
        <p:spPr>
          <a:xfrm>
            <a:off x="684894" y="3338742"/>
            <a:ext cx="6858000" cy="114617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3654096"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1" type="ftr"/>
          </p:nvPr>
        </p:nvSpPr>
        <p:spPr>
          <a:xfrm>
            <a:off x="5999844"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7" name="Google Shape;17;p2"/>
          <p:cNvCxnSpPr/>
          <p:nvPr/>
        </p:nvCxnSpPr>
        <p:spPr>
          <a:xfrm>
            <a:off x="685800" y="3089628"/>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5096955"/>
            <a:ext cx="2063019" cy="11353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91" name="Google Shape;91;p11"/>
          <p:cNvSpPr txBox="1"/>
          <p:nvPr>
            <p:ph idx="1" type="body"/>
          </p:nvPr>
        </p:nvSpPr>
        <p:spPr>
          <a:xfrm rot="5400000">
            <a:off x="2096294" y="-213517"/>
            <a:ext cx="4951413" cy="77724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6" name="Google Shape;96;p11"/>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003290" y="1900749"/>
            <a:ext cx="4995298"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2"/>
          <p:cNvSpPr txBox="1"/>
          <p:nvPr>
            <p:ph idx="1" type="body"/>
          </p:nvPr>
        </p:nvSpPr>
        <p:spPr>
          <a:xfrm rot="5400000">
            <a:off x="651670" y="394494"/>
            <a:ext cx="5811836" cy="5743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6543675" y="370118"/>
            <a:ext cx="0" cy="5806281"/>
          </a:xfrm>
          <a:prstGeom prst="straightConnector1">
            <a:avLst/>
          </a:prstGeom>
          <a:noFill/>
          <a:ln cap="flat" cmpd="sng" w="9525">
            <a:solidFill>
              <a:srgbClr val="3DACA7"/>
            </a:solidFill>
            <a:prstDash val="solid"/>
            <a:round/>
            <a:headEnd len="sm" w="sm" type="none"/>
            <a:tailEnd len="sm" w="sm" type="none"/>
          </a:ln>
        </p:spPr>
      </p:cxnSp>
      <p:pic>
        <p:nvPicPr>
          <p:cNvPr id="105" name="Google Shape;105;p12"/>
          <p:cNvPicPr preferRelativeResize="0"/>
          <p:nvPr/>
        </p:nvPicPr>
        <p:blipFill rotWithShape="1">
          <a:blip r:embed="rId2">
            <a:alphaModFix/>
          </a:blip>
          <a:srcRect b="0" l="0" r="0" t="0"/>
          <a:stretch/>
        </p:blipFill>
        <p:spPr>
          <a:xfrm rot="5400000">
            <a:off x="6367462" y="5632169"/>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21" name="Google Shape;21;p3"/>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body"/>
          </p:nvPr>
        </p:nvSpPr>
        <p:spPr>
          <a:xfrm>
            <a:off x="685800" y="1196976"/>
            <a:ext cx="7772401" cy="4983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30" name="Google Shape;30;p4"/>
          <p:cNvSpPr txBox="1"/>
          <p:nvPr>
            <p:ph type="title"/>
          </p:nvPr>
        </p:nvSpPr>
        <p:spPr>
          <a:xfrm>
            <a:off x="685800" y="1712423"/>
            <a:ext cx="77724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685800" y="4552636"/>
            <a:ext cx="77724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37" name="Google Shape;37;p5"/>
          <p:cNvSpPr txBox="1"/>
          <p:nvPr>
            <p:ph idx="1" type="body"/>
          </p:nvPr>
        </p:nvSpPr>
        <p:spPr>
          <a:xfrm>
            <a:off x="685799" y="1190173"/>
            <a:ext cx="3834246"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4629150" y="1190173"/>
            <a:ext cx="3829050"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3" name="Google Shape;43;p5"/>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47" name="Google Shape;47;p6"/>
          <p:cNvSpPr txBox="1"/>
          <p:nvPr>
            <p:ph idx="1" type="body"/>
          </p:nvPr>
        </p:nvSpPr>
        <p:spPr>
          <a:xfrm>
            <a:off x="685799" y="1160692"/>
            <a:ext cx="3815196"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685799" y="2154891"/>
            <a:ext cx="3815196"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4629151" y="1160690"/>
            <a:ext cx="382905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4629151" y="2154891"/>
            <a:ext cx="382905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5" name="Google Shape;55;p6"/>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59" name="Google Shape;59;p7"/>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7"/>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71" name="Google Shape;71;p9"/>
          <p:cNvSpPr txBox="1"/>
          <p:nvPr>
            <p:ph idx="1" type="body"/>
          </p:nvPr>
        </p:nvSpPr>
        <p:spPr>
          <a:xfrm>
            <a:off x="3886200" y="990600"/>
            <a:ext cx="462915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72" name="Google Shape;72;p9"/>
          <p:cNvSpPr txBox="1"/>
          <p:nvPr>
            <p:ph idx="2"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9"/>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9"/>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7" name="Google Shape;77;p9"/>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81" name="Google Shape;81;p10"/>
          <p:cNvSpPr/>
          <p:nvPr>
            <p:ph idx="2" type="pic"/>
          </p:nvPr>
        </p:nvSpPr>
        <p:spPr>
          <a:xfrm>
            <a:off x="3886200" y="990600"/>
            <a:ext cx="4629150" cy="4876800"/>
          </a:xfrm>
          <a:prstGeom prst="rect">
            <a:avLst/>
          </a:prstGeom>
          <a:noFill/>
          <a:ln>
            <a:noFill/>
          </a:ln>
        </p:spPr>
      </p:sp>
      <p:sp>
        <p:nvSpPr>
          <p:cNvPr id="82" name="Google Shape;82;p10"/>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0"/>
          <p:cNvSpPr txBox="1"/>
          <p:nvPr>
            <p:ph idx="1"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6" name="Google Shape;86;p10"/>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7" name="Google Shape;87;p10"/>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365760"/>
            <a:ext cx="7772401"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85800" y="1828803"/>
            <a:ext cx="7772401"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kaggle.com/code/bikramjyot/notebook980edde10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ds.climate.copernicus.eu/datasets/reanalysis-era5-single-levels?tab=over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ctrTitle"/>
          </p:nvPr>
        </p:nvSpPr>
        <p:spPr>
          <a:xfrm>
            <a:off x="600675" y="1618650"/>
            <a:ext cx="7942200" cy="1199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3960"/>
              <a:buFont typeface="Quattrocento Sans"/>
              <a:buNone/>
            </a:pPr>
            <a:r>
              <a:rPr lang="en-US" sz="3459"/>
              <a:t>Analysing Mean Sea Level Pressure (msl) values across various spatial dimensions</a:t>
            </a:r>
            <a:endParaRPr sz="3459"/>
          </a:p>
        </p:txBody>
      </p:sp>
      <p:sp>
        <p:nvSpPr>
          <p:cNvPr id="111" name="Google Shape;111;p13"/>
          <p:cNvSpPr txBox="1"/>
          <p:nvPr>
            <p:ph idx="1" type="subTitle"/>
          </p:nvPr>
        </p:nvSpPr>
        <p:spPr>
          <a:xfrm>
            <a:off x="600675" y="3429000"/>
            <a:ext cx="6858000" cy="1402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rgbClr val="E9F7F6"/>
              </a:buClr>
              <a:buSzPts val="2400"/>
              <a:buNone/>
            </a:pPr>
            <a:r>
              <a:rPr lang="en-US"/>
              <a:t>Group : 	Bikramjyot Singh</a:t>
            </a:r>
            <a:endParaRPr/>
          </a:p>
          <a:p>
            <a:pPr indent="0" lvl="0" marL="0" rtl="0" algn="l">
              <a:lnSpc>
                <a:spcPct val="100000"/>
              </a:lnSpc>
              <a:spcBef>
                <a:spcPts val="0"/>
              </a:spcBef>
              <a:spcAft>
                <a:spcPts val="0"/>
              </a:spcAft>
              <a:buClr>
                <a:srgbClr val="E9F7F6"/>
              </a:buClr>
              <a:buSzPts val="2400"/>
              <a:buNone/>
            </a:pPr>
            <a:r>
              <a:rPr lang="en-US"/>
              <a:t>			Daksh Pandey</a:t>
            </a:r>
            <a:endParaRPr/>
          </a:p>
          <a:p>
            <a:pPr indent="0" lvl="0" marL="0" rtl="0" algn="l">
              <a:lnSpc>
                <a:spcPct val="100000"/>
              </a:lnSpc>
              <a:spcBef>
                <a:spcPts val="0"/>
              </a:spcBef>
              <a:spcAft>
                <a:spcPts val="0"/>
              </a:spcAft>
              <a:buClr>
                <a:srgbClr val="E9F7F6"/>
              </a:buClr>
              <a:buSzPts val="2400"/>
              <a:buNone/>
            </a:pPr>
            <a:r>
              <a:rPr lang="en-US"/>
              <a:t>			Mohit</a:t>
            </a:r>
            <a:endParaRPr/>
          </a:p>
          <a:p>
            <a:pPr indent="0" lvl="0" marL="0" rtl="0" algn="l">
              <a:lnSpc>
                <a:spcPct val="100000"/>
              </a:lnSpc>
              <a:spcBef>
                <a:spcPts val="0"/>
              </a:spcBef>
              <a:spcAft>
                <a:spcPts val="0"/>
              </a:spcAft>
              <a:buClr>
                <a:srgbClr val="E9F7F6"/>
              </a:buClr>
              <a:buSzPts val="2400"/>
              <a:buNone/>
            </a:pPr>
            <a:r>
              <a:rPr lang="en-US"/>
              <a:t>			Aryan Dhawan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US"/>
              <a:t>Model Selection</a:t>
            </a:r>
            <a:endParaRPr/>
          </a:p>
        </p:txBody>
      </p:sp>
      <p:sp>
        <p:nvSpPr>
          <p:cNvPr id="165" name="Google Shape;165;p22"/>
          <p:cNvSpPr txBox="1"/>
          <p:nvPr>
            <p:ph idx="1" type="body"/>
          </p:nvPr>
        </p:nvSpPr>
        <p:spPr>
          <a:xfrm>
            <a:off x="685800" y="1196976"/>
            <a:ext cx="7772400" cy="4983300"/>
          </a:xfrm>
          <a:prstGeom prst="rect">
            <a:avLst/>
          </a:prstGeom>
          <a:solidFill>
            <a:srgbClr val="FFFFFF"/>
          </a:solid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Font typeface="Calibri"/>
              <a:buChar char="●"/>
            </a:pPr>
            <a:r>
              <a:rPr lang="en-US" sz="2400">
                <a:solidFill>
                  <a:srgbClr val="3DACA7"/>
                </a:solidFill>
                <a:latin typeface="Quattrocento Sans"/>
                <a:ea typeface="Quattrocento Sans"/>
                <a:cs typeface="Quattrocento Sans"/>
                <a:sym typeface="Quattrocento Sans"/>
              </a:rPr>
              <a:t>Linear Regression was chosen due to less training and evaluation time.</a:t>
            </a:r>
            <a:endParaRPr sz="2400">
              <a:solidFill>
                <a:srgbClr val="3DACA7"/>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3DACA7"/>
              </a:buClr>
              <a:buSzPts val="2400"/>
              <a:buFont typeface="Quattrocento Sans"/>
              <a:buChar char="●"/>
            </a:pPr>
            <a:r>
              <a:rPr lang="en-US" sz="2400">
                <a:solidFill>
                  <a:srgbClr val="3DACA7"/>
                </a:solidFill>
                <a:latin typeface="Quattrocento Sans"/>
                <a:ea typeface="Quattrocento Sans"/>
                <a:cs typeface="Quattrocento Sans"/>
                <a:sym typeface="Quattrocento Sans"/>
              </a:rPr>
              <a:t>Although, its accuracy is not feasible for real world scenarios, it is used as a test model here to </a:t>
            </a:r>
            <a:r>
              <a:rPr lang="en-US" sz="2400">
                <a:solidFill>
                  <a:srgbClr val="3DACA7"/>
                </a:solidFill>
                <a:latin typeface="Quattrocento Sans"/>
                <a:ea typeface="Quattrocento Sans"/>
                <a:cs typeface="Quattrocento Sans"/>
                <a:sym typeface="Quattrocento Sans"/>
              </a:rPr>
              <a:t>evaluate random projections.</a:t>
            </a:r>
            <a:endParaRPr sz="2400">
              <a:solidFill>
                <a:srgbClr val="3DACA7"/>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SzPts val="2000"/>
              <a:buFont typeface="Calibri"/>
              <a:buChar char="●"/>
            </a:pPr>
            <a:r>
              <a:rPr lang="en-US" sz="2400">
                <a:solidFill>
                  <a:srgbClr val="3DACA7"/>
                </a:solidFill>
                <a:latin typeface="Quattrocento Sans"/>
                <a:ea typeface="Quattrocento Sans"/>
                <a:cs typeface="Quattrocento Sans"/>
                <a:sym typeface="Quattrocento Sans"/>
              </a:rPr>
              <a:t>Accuracy metric (MSE)</a:t>
            </a:r>
            <a:r>
              <a:rPr lang="en-US" sz="2400">
                <a:solidFill>
                  <a:srgbClr val="3DACA7"/>
                </a:solidFill>
                <a:latin typeface="Quattrocento Sans"/>
                <a:ea typeface="Quattrocento Sans"/>
                <a:cs typeface="Quattrocento Sans"/>
                <a:sym typeface="Quattrocento Sans"/>
              </a:rPr>
              <a:t>yes used.</a:t>
            </a:r>
            <a:endParaRPr sz="2400">
              <a:solidFill>
                <a:srgbClr val="3DACA7"/>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Performance</a:t>
            </a:r>
            <a:endParaRPr/>
          </a:p>
        </p:txBody>
      </p:sp>
      <p:pic>
        <p:nvPicPr>
          <p:cNvPr id="171" name="Google Shape;171;p23"/>
          <p:cNvPicPr preferRelativeResize="0"/>
          <p:nvPr/>
        </p:nvPicPr>
        <p:blipFill>
          <a:blip r:embed="rId3">
            <a:alphaModFix/>
          </a:blip>
          <a:stretch>
            <a:fillRect/>
          </a:stretch>
        </p:blipFill>
        <p:spPr>
          <a:xfrm>
            <a:off x="180800" y="1756682"/>
            <a:ext cx="9144000" cy="31035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Graphical Comparison</a:t>
            </a:r>
            <a:endParaRPr/>
          </a:p>
        </p:txBody>
      </p:sp>
      <p:pic>
        <p:nvPicPr>
          <p:cNvPr id="177" name="Google Shape;177;p24"/>
          <p:cNvPicPr preferRelativeResize="0"/>
          <p:nvPr/>
        </p:nvPicPr>
        <p:blipFill>
          <a:blip r:embed="rId3">
            <a:alphaModFix/>
          </a:blip>
          <a:stretch>
            <a:fillRect/>
          </a:stretch>
        </p:blipFill>
        <p:spPr>
          <a:xfrm>
            <a:off x="0" y="1026530"/>
            <a:ext cx="9144000" cy="48049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US"/>
              <a:t>Exploratory Data Analysis</a:t>
            </a:r>
            <a:endParaRPr/>
          </a:p>
        </p:txBody>
      </p:sp>
      <p:sp>
        <p:nvSpPr>
          <p:cNvPr id="183" name="Google Shape;183;p25"/>
          <p:cNvSpPr txBox="1"/>
          <p:nvPr>
            <p:ph idx="1" type="body"/>
          </p:nvPr>
        </p:nvSpPr>
        <p:spPr>
          <a:xfrm>
            <a:off x="685800" y="1196976"/>
            <a:ext cx="7772400" cy="4983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100"/>
              </a:spcBef>
              <a:spcAft>
                <a:spcPts val="0"/>
              </a:spcAft>
              <a:buSzPts val="1800"/>
              <a:buNone/>
            </a:pPr>
            <a:r>
              <a:rPr lang="en-US" sz="2000">
                <a:solidFill>
                  <a:srgbClr val="3F3F3F"/>
                </a:solidFill>
                <a:highlight>
                  <a:srgbClr val="FFFFFF"/>
                </a:highlight>
              </a:rPr>
              <a:t>Spatial Heatmap: Visualize spatial variation in msl across the region.</a:t>
            </a:r>
            <a:endParaRPr sz="2000">
              <a:solidFill>
                <a:srgbClr val="3F3F3F"/>
              </a:solidFill>
              <a:highlight>
                <a:srgbClr val="FFFFFF"/>
              </a:highlight>
            </a:endParaRPr>
          </a:p>
          <a:p>
            <a:pPr indent="0" lvl="0" marL="0" rtl="0" algn="l">
              <a:lnSpc>
                <a:spcPct val="115000"/>
              </a:lnSpc>
              <a:spcBef>
                <a:spcPts val="2100"/>
              </a:spcBef>
              <a:spcAft>
                <a:spcPts val="1200"/>
              </a:spcAft>
              <a:buSzPts val="1800"/>
              <a:buNone/>
            </a:pPr>
            <a:r>
              <a:t/>
            </a:r>
            <a:endParaRPr sz="2000">
              <a:solidFill>
                <a:srgbClr val="3F3F3F"/>
              </a:solidFill>
              <a:highlight>
                <a:srgbClr val="FFFFFF"/>
              </a:highlight>
            </a:endParaRPr>
          </a:p>
        </p:txBody>
      </p:sp>
      <p:pic>
        <p:nvPicPr>
          <p:cNvPr id="184" name="Google Shape;184;p25"/>
          <p:cNvPicPr preferRelativeResize="0"/>
          <p:nvPr/>
        </p:nvPicPr>
        <p:blipFill rotWithShape="1">
          <a:blip r:embed="rId3">
            <a:alphaModFix/>
          </a:blip>
          <a:srcRect b="0" l="0" r="0" t="0"/>
          <a:stretch/>
        </p:blipFill>
        <p:spPr>
          <a:xfrm>
            <a:off x="1250025" y="2092375"/>
            <a:ext cx="6643950" cy="3727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US"/>
              <a:t>Hypothesis Testing</a:t>
            </a:r>
            <a:endParaRPr/>
          </a:p>
        </p:txBody>
      </p:sp>
      <p:sp>
        <p:nvSpPr>
          <p:cNvPr id="190" name="Google Shape;190;p26"/>
          <p:cNvSpPr txBox="1"/>
          <p:nvPr>
            <p:ph idx="1" type="body"/>
          </p:nvPr>
        </p:nvSpPr>
        <p:spPr>
          <a:xfrm>
            <a:off x="685800" y="1196976"/>
            <a:ext cx="7772400" cy="49833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600"/>
              </a:spcBef>
              <a:spcAft>
                <a:spcPts val="0"/>
              </a:spcAft>
              <a:buClr>
                <a:srgbClr val="3F3F3F"/>
              </a:buClr>
              <a:buSzPts val="2000"/>
              <a:buFont typeface="Calibri"/>
              <a:buChar char="●"/>
            </a:pPr>
            <a:r>
              <a:rPr lang="en-US" sz="2000">
                <a:solidFill>
                  <a:srgbClr val="3F3F3F"/>
                </a:solidFill>
                <a:highlight>
                  <a:srgbClr val="FFFFFF"/>
                </a:highlight>
              </a:rPr>
              <a:t>Conduct statistical tests on msl data to evaluate the significance of observed patterns, using:</a:t>
            </a:r>
            <a:endParaRPr sz="2000">
              <a:solidFill>
                <a:srgbClr val="3F3F3F"/>
              </a:solidFill>
              <a:highlight>
                <a:srgbClr val="FFFFFF"/>
              </a:highlight>
            </a:endParaRPr>
          </a:p>
          <a:p>
            <a:pPr indent="-355600" lvl="1" marL="914400" rtl="0" algn="l">
              <a:lnSpc>
                <a:spcPct val="115000"/>
              </a:lnSpc>
              <a:spcBef>
                <a:spcPts val="0"/>
              </a:spcBef>
              <a:spcAft>
                <a:spcPts val="0"/>
              </a:spcAft>
              <a:buClr>
                <a:srgbClr val="3F3F3F"/>
              </a:buClr>
              <a:buSzPts val="2000"/>
              <a:buFont typeface="Calibri"/>
              <a:buChar char="●"/>
            </a:pPr>
            <a:r>
              <a:rPr lang="en-US" sz="2000">
                <a:solidFill>
                  <a:srgbClr val="3F3F3F"/>
                </a:solidFill>
                <a:highlight>
                  <a:srgbClr val="FFFFFF"/>
                </a:highlight>
              </a:rPr>
              <a:t>One-Sample t-test: Test if the msl mean differs from a global average (</a:t>
            </a:r>
            <a:r>
              <a:rPr lang="en-US" sz="2000">
                <a:solidFill>
                  <a:srgbClr val="3F3F3F"/>
                </a:solidFill>
              </a:rPr>
              <a:t>T-statistic: 766.</a:t>
            </a:r>
            <a:r>
              <a:rPr lang="en-US" sz="2000">
                <a:solidFill>
                  <a:srgbClr val="3F3F3F"/>
                </a:solidFill>
              </a:rPr>
              <a:t>8793060332403</a:t>
            </a:r>
            <a:r>
              <a:rPr lang="en-US" sz="2000">
                <a:solidFill>
                  <a:srgbClr val="3F3F3F"/>
                </a:solidFill>
              </a:rPr>
              <a:t>, P-value: 0.0)</a:t>
            </a:r>
            <a:endParaRPr sz="2000">
              <a:solidFill>
                <a:srgbClr val="3F3F3F"/>
              </a:solidFill>
              <a:highlight>
                <a:srgbClr val="FFFFFF"/>
              </a:highlight>
            </a:endParaRPr>
          </a:p>
          <a:p>
            <a:pPr indent="-355600" lvl="1" marL="914400" rtl="0" algn="l">
              <a:lnSpc>
                <a:spcPct val="115000"/>
              </a:lnSpc>
              <a:spcBef>
                <a:spcPts val="0"/>
              </a:spcBef>
              <a:spcAft>
                <a:spcPts val="0"/>
              </a:spcAft>
              <a:buClr>
                <a:srgbClr val="3F3F3F"/>
              </a:buClr>
              <a:buSzPts val="2000"/>
              <a:buFont typeface="Calibri"/>
              <a:buChar char="●"/>
            </a:pPr>
            <a:r>
              <a:rPr lang="en-US" sz="2000">
                <a:solidFill>
                  <a:srgbClr val="3F3F3F"/>
                </a:solidFill>
                <a:highlight>
                  <a:srgbClr val="FFFFFF"/>
                </a:highlight>
              </a:rPr>
              <a:t>Shapiro-Wilk Test: Determine if msl data follows a normal distribution (</a:t>
            </a:r>
            <a:r>
              <a:rPr lang="en-US" sz="2000">
                <a:solidFill>
                  <a:srgbClr val="3F3F3F"/>
                </a:solidFill>
              </a:rPr>
              <a:t>Statistic: 0.9568597565798643, P-value: 2.1565819509992027e-128)</a:t>
            </a:r>
            <a:endParaRPr sz="2000">
              <a:solidFill>
                <a:srgbClr val="3F3F3F"/>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US"/>
              <a:t>Notebook</a:t>
            </a:r>
            <a:endParaRPr/>
          </a:p>
        </p:txBody>
      </p:sp>
      <p:sp>
        <p:nvSpPr>
          <p:cNvPr id="196" name="Google Shape;196;p27"/>
          <p:cNvSpPr txBox="1"/>
          <p:nvPr>
            <p:ph idx="1" type="body"/>
          </p:nvPr>
        </p:nvSpPr>
        <p:spPr>
          <a:xfrm>
            <a:off x="685800" y="1196976"/>
            <a:ext cx="7772400" cy="4983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000"/>
              <a:t>Notebook - </a:t>
            </a:r>
            <a:r>
              <a:rPr lang="en-US" sz="2000" u="sng">
                <a:solidFill>
                  <a:schemeClr val="hlink"/>
                </a:solidFill>
                <a:hlinkClick r:id="rId3"/>
              </a:rPr>
              <a:t>https://www.kaggle.com/code/bikramjyot/notebook980edde10a</a:t>
            </a:r>
            <a:r>
              <a:rPr lang="en-US" sz="2000"/>
              <a:t>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US"/>
              <a:t>Future Work</a:t>
            </a:r>
            <a:endParaRPr/>
          </a:p>
        </p:txBody>
      </p:sp>
      <p:sp>
        <p:nvSpPr>
          <p:cNvPr id="202" name="Google Shape;202;p28"/>
          <p:cNvSpPr txBox="1"/>
          <p:nvPr>
            <p:ph idx="1" type="body"/>
          </p:nvPr>
        </p:nvSpPr>
        <p:spPr>
          <a:xfrm>
            <a:off x="685800" y="1196976"/>
            <a:ext cx="7772400" cy="49833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600"/>
              </a:spcBef>
              <a:spcAft>
                <a:spcPts val="0"/>
              </a:spcAft>
              <a:buClr>
                <a:srgbClr val="3F3F3F"/>
              </a:buClr>
              <a:buSzPts val="2000"/>
              <a:buFont typeface="Calibri"/>
              <a:buChar char="●"/>
            </a:pPr>
            <a:r>
              <a:rPr lang="en-US" sz="2000">
                <a:solidFill>
                  <a:srgbClr val="3F3F3F"/>
                </a:solidFill>
                <a:highlight>
                  <a:srgbClr val="FFFFFF"/>
                </a:highlight>
              </a:rPr>
              <a:t>Using ERA5 dataset, we can access weather statistics of the whole world across a vast timespan (from 1940s). With this, we can test for a few problems:</a:t>
            </a:r>
            <a:endParaRPr sz="2000">
              <a:solidFill>
                <a:srgbClr val="3F3F3F"/>
              </a:solidFill>
              <a:highlight>
                <a:srgbClr val="FFFFFF"/>
              </a:highlight>
            </a:endParaRPr>
          </a:p>
          <a:p>
            <a:pPr indent="-355600" lvl="1" marL="914400" rtl="0" algn="l">
              <a:lnSpc>
                <a:spcPct val="115000"/>
              </a:lnSpc>
              <a:spcBef>
                <a:spcPts val="0"/>
              </a:spcBef>
              <a:spcAft>
                <a:spcPts val="0"/>
              </a:spcAft>
              <a:buClr>
                <a:srgbClr val="3F3F3F"/>
              </a:buClr>
              <a:buSzPts val="2000"/>
              <a:buFont typeface="Arial"/>
              <a:buChar char="●"/>
            </a:pPr>
            <a:r>
              <a:rPr lang="en-US" sz="2000">
                <a:solidFill>
                  <a:srgbClr val="3F3F3F"/>
                </a:solidFill>
                <a:highlight>
                  <a:srgbClr val="FFFFFF"/>
                </a:highlight>
              </a:rPr>
              <a:t>Predicting extreme weather using MSL Pressure</a:t>
            </a:r>
            <a:endParaRPr sz="2000">
              <a:solidFill>
                <a:srgbClr val="3F3F3F"/>
              </a:solidFill>
              <a:highlight>
                <a:srgbClr val="FFFFFF"/>
              </a:highlight>
            </a:endParaRPr>
          </a:p>
          <a:p>
            <a:pPr indent="-355600" lvl="1" marL="914400" rtl="0" algn="l">
              <a:lnSpc>
                <a:spcPct val="115000"/>
              </a:lnSpc>
              <a:spcBef>
                <a:spcPts val="0"/>
              </a:spcBef>
              <a:spcAft>
                <a:spcPts val="0"/>
              </a:spcAft>
              <a:buClr>
                <a:srgbClr val="3F3F3F"/>
              </a:buClr>
              <a:buSzPts val="2000"/>
              <a:buFont typeface="Arial"/>
              <a:buChar char="●"/>
            </a:pPr>
            <a:r>
              <a:rPr lang="en-US" sz="2000">
                <a:solidFill>
                  <a:srgbClr val="3F3F3F"/>
                </a:solidFill>
                <a:highlight>
                  <a:srgbClr val="FFFFFF"/>
                </a:highlight>
              </a:rPr>
              <a:t>Global Warming’s effect on MSL Pressure</a:t>
            </a:r>
            <a:endParaRPr sz="2000">
              <a:solidFill>
                <a:srgbClr val="3F3F3F"/>
              </a:solidFill>
              <a:highlight>
                <a:srgbClr val="FFFFFF"/>
              </a:highlight>
            </a:endParaRPr>
          </a:p>
          <a:p>
            <a:pPr indent="-355600" lvl="1" marL="914400" rtl="0" algn="l">
              <a:lnSpc>
                <a:spcPct val="115000"/>
              </a:lnSpc>
              <a:spcBef>
                <a:spcPts val="0"/>
              </a:spcBef>
              <a:spcAft>
                <a:spcPts val="0"/>
              </a:spcAft>
              <a:buClr>
                <a:srgbClr val="3F3F3F"/>
              </a:buClr>
              <a:buSzPts val="2000"/>
              <a:buFont typeface="Arial"/>
              <a:buChar char="●"/>
            </a:pPr>
            <a:r>
              <a:rPr lang="en-US" sz="2000">
                <a:solidFill>
                  <a:srgbClr val="3F3F3F"/>
                </a:solidFill>
                <a:highlight>
                  <a:srgbClr val="FFFFFF"/>
                </a:highlight>
              </a:rPr>
              <a:t>Correlation of MSL Pressure on other weather variables</a:t>
            </a:r>
            <a:endParaRPr sz="2000">
              <a:highlight>
                <a:srgbClr val="FFFFFF"/>
              </a:highlight>
            </a:endParaRPr>
          </a:p>
          <a:p>
            <a:pPr indent="-355600" lvl="0" marL="457200" rtl="0" algn="l">
              <a:lnSpc>
                <a:spcPct val="115000"/>
              </a:lnSpc>
              <a:spcBef>
                <a:spcPts val="0"/>
              </a:spcBef>
              <a:spcAft>
                <a:spcPts val="0"/>
              </a:spcAft>
              <a:buSzPts val="2000"/>
              <a:buChar char="●"/>
            </a:pPr>
            <a:r>
              <a:rPr lang="en-US" sz="2000">
                <a:highlight>
                  <a:srgbClr val="FFFFFF"/>
                </a:highlight>
              </a:rPr>
              <a:t>Train and evaluate dataset on better ensemble Machine Learning models to closely mimic real world performance.</a:t>
            </a:r>
            <a:endParaRPr sz="2000">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None/>
            </a:pPr>
            <a:r>
              <a:rPr lang="en-US"/>
              <a:t>Problem Statement and its Importance</a:t>
            </a:r>
            <a:endParaRPr/>
          </a:p>
        </p:txBody>
      </p:sp>
      <p:sp>
        <p:nvSpPr>
          <p:cNvPr id="117" name="Google Shape;117;p14"/>
          <p:cNvSpPr txBox="1"/>
          <p:nvPr>
            <p:ph idx="1" type="body"/>
          </p:nvPr>
        </p:nvSpPr>
        <p:spPr>
          <a:xfrm>
            <a:off x="685800" y="1196976"/>
            <a:ext cx="7772400" cy="49833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Clr>
                <a:srgbClr val="3F3F3F"/>
              </a:buClr>
              <a:buSzPts val="2000"/>
              <a:buFont typeface="Calibri"/>
              <a:buChar char="●"/>
            </a:pPr>
            <a:r>
              <a:rPr lang="en-US" sz="2000">
                <a:solidFill>
                  <a:srgbClr val="3F3F3F"/>
                </a:solidFill>
                <a:highlight>
                  <a:srgbClr val="FFFFFF"/>
                </a:highlight>
              </a:rPr>
              <a:t>The goal of this analysis is to explore, preprocess, and statistically analyze a climate dataset focused on Mean Sea Level Pressure (msl) values across various spatial dimensions. The dataset is structured around latitude and longitude coordinates, with a single time point, allowing for a detailed spatial examination of msl variability.</a:t>
            </a:r>
            <a:endParaRPr sz="2000">
              <a:solidFill>
                <a:srgbClr val="3F3F3F"/>
              </a:solidFill>
              <a:highlight>
                <a:srgbClr val="FFFFFF"/>
              </a:highlight>
            </a:endParaRPr>
          </a:p>
          <a:p>
            <a:pPr indent="-355600" lvl="0" marL="457200" rtl="0" algn="l">
              <a:lnSpc>
                <a:spcPct val="90000"/>
              </a:lnSpc>
              <a:spcBef>
                <a:spcPts val="0"/>
              </a:spcBef>
              <a:spcAft>
                <a:spcPts val="0"/>
              </a:spcAft>
              <a:buClr>
                <a:srgbClr val="3F3F3F"/>
              </a:buClr>
              <a:buSzPts val="2000"/>
              <a:buFont typeface="Calibri"/>
              <a:buChar char="●"/>
            </a:pPr>
            <a:r>
              <a:rPr lang="en-US" sz="2000">
                <a:solidFill>
                  <a:srgbClr val="3F3F3F"/>
                </a:solidFill>
                <a:highlight>
                  <a:srgbClr val="FFFFFF"/>
                </a:highlight>
              </a:rPr>
              <a:t>Analyzing Mean Sea Level Pressure (msl) across spatial dimensions is crucial because it provides insights into the broader patterns of atmospheric circulation, which impact weather, climate variability, and extreme weather events.</a:t>
            </a:r>
            <a:endParaRPr sz="2000">
              <a:solidFill>
                <a:srgbClr val="3F3F3F"/>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US"/>
              <a:t>Dataset Description</a:t>
            </a:r>
            <a:endParaRPr/>
          </a:p>
        </p:txBody>
      </p:sp>
      <p:sp>
        <p:nvSpPr>
          <p:cNvPr id="123" name="Google Shape;123;p15"/>
          <p:cNvSpPr txBox="1"/>
          <p:nvPr>
            <p:ph idx="1" type="body"/>
          </p:nvPr>
        </p:nvSpPr>
        <p:spPr>
          <a:xfrm>
            <a:off x="685800" y="1139450"/>
            <a:ext cx="7772400" cy="50409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1000"/>
              </a:spcBef>
              <a:spcAft>
                <a:spcPts val="0"/>
              </a:spcAft>
              <a:buClr>
                <a:srgbClr val="3F3F3F"/>
              </a:buClr>
              <a:buSzPts val="2000"/>
              <a:buFont typeface="Calibri"/>
              <a:buChar char="●"/>
            </a:pPr>
            <a:r>
              <a:rPr lang="en-US" sz="2000">
                <a:solidFill>
                  <a:srgbClr val="3F3F3F"/>
                </a:solidFill>
                <a:highlight>
                  <a:srgbClr val="FFFFFF"/>
                </a:highlight>
              </a:rPr>
              <a:t>The ERA5 dataset is a global climate reanalysis dataset produced by the European Centre for Medium-Range Weather Forecasts (ECMWF). It provides detailed historical climate data, combining observations with model data to create a consistent dataset for various atmospheric, land, and oceanic variables. </a:t>
            </a:r>
            <a:endParaRPr sz="2000">
              <a:solidFill>
                <a:srgbClr val="3F3F3F"/>
              </a:solidFill>
              <a:highlight>
                <a:srgbClr val="FFFFFF"/>
              </a:highlight>
            </a:endParaRPr>
          </a:p>
          <a:p>
            <a:pPr indent="-355600" lvl="0" marL="457200" rtl="0" algn="l">
              <a:lnSpc>
                <a:spcPct val="90000"/>
              </a:lnSpc>
              <a:spcBef>
                <a:spcPts val="0"/>
              </a:spcBef>
              <a:spcAft>
                <a:spcPts val="0"/>
              </a:spcAft>
              <a:buClr>
                <a:srgbClr val="3F3F3F"/>
              </a:buClr>
              <a:buSzPts val="2000"/>
              <a:buFont typeface="Calibri"/>
              <a:buChar char="●"/>
            </a:pPr>
            <a:r>
              <a:rPr lang="en-US" sz="2000">
                <a:solidFill>
                  <a:srgbClr val="3F3F3F"/>
                </a:solidFill>
                <a:highlight>
                  <a:srgbClr val="FFFFFF"/>
                </a:highlight>
              </a:rPr>
              <a:t>ERA5 provides hourly estimates for a large number of atmospheric, ocean-wave and land-surface quantities.</a:t>
            </a:r>
            <a:endParaRPr sz="2000">
              <a:solidFill>
                <a:srgbClr val="3F3F3F"/>
              </a:solidFill>
              <a:highlight>
                <a:srgbClr val="FFFFFF"/>
              </a:highlight>
            </a:endParaRPr>
          </a:p>
          <a:p>
            <a:pPr indent="-355600" lvl="0" marL="457200" rtl="0" algn="l">
              <a:lnSpc>
                <a:spcPct val="90000"/>
              </a:lnSpc>
              <a:spcBef>
                <a:spcPts val="0"/>
              </a:spcBef>
              <a:spcAft>
                <a:spcPts val="0"/>
              </a:spcAft>
              <a:buClr>
                <a:srgbClr val="3F3F3F"/>
              </a:buClr>
              <a:buSzPts val="2000"/>
              <a:buFont typeface="Calibri"/>
              <a:buChar char="●"/>
            </a:pPr>
            <a:r>
              <a:rPr lang="en-US" sz="2000">
                <a:solidFill>
                  <a:srgbClr val="3F3F3F"/>
                </a:solidFill>
                <a:highlight>
                  <a:srgbClr val="FFFFFF"/>
                </a:highlight>
              </a:rPr>
              <a:t>ERA5 is updated daily with a latency of about 5 days. In case that serious flaws are detected in this early release (called ERA5T), this data could be different from the final release 2 to 3 months later.</a:t>
            </a:r>
            <a:endParaRPr sz="2000">
              <a:solidFill>
                <a:srgbClr val="3F3F3F"/>
              </a:solidFill>
              <a:highlight>
                <a:srgbClr val="FFFFFF"/>
              </a:highlight>
            </a:endParaRPr>
          </a:p>
          <a:p>
            <a:pPr indent="-355600" lvl="0" marL="457200" rtl="0" algn="l">
              <a:lnSpc>
                <a:spcPct val="90000"/>
              </a:lnSpc>
              <a:spcBef>
                <a:spcPts val="0"/>
              </a:spcBef>
              <a:spcAft>
                <a:spcPts val="0"/>
              </a:spcAft>
              <a:buClr>
                <a:srgbClr val="3F3F3F"/>
              </a:buClr>
              <a:buSzPts val="2000"/>
              <a:buFont typeface="Calibri"/>
              <a:buChar char="●"/>
            </a:pPr>
            <a:r>
              <a:rPr lang="en-US" sz="2000">
                <a:solidFill>
                  <a:srgbClr val="3F3F3F"/>
                </a:solidFill>
                <a:highlight>
                  <a:srgbClr val="FFFFFF"/>
                </a:highlight>
              </a:rPr>
              <a:t>For data attributes: </a:t>
            </a:r>
            <a:r>
              <a:rPr lang="en-US" sz="2000" u="sng">
                <a:solidFill>
                  <a:schemeClr val="hlink"/>
                </a:solidFill>
                <a:highlight>
                  <a:srgbClr val="FFFFFF"/>
                </a:highlight>
                <a:hlinkClick r:id="rId3"/>
              </a:rPr>
              <a:t>https://cds.climate.copernicus.eu/datasets/reanalysis-era5-single-levels?tab=overview</a:t>
            </a:r>
            <a:endParaRPr sz="2000">
              <a:solidFill>
                <a:srgbClr val="3F3F3F"/>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US"/>
              <a:t>Model Selection and Metrics</a:t>
            </a:r>
            <a:endParaRPr/>
          </a:p>
        </p:txBody>
      </p:sp>
      <p:sp>
        <p:nvSpPr>
          <p:cNvPr id="129" name="Google Shape;129;p16"/>
          <p:cNvSpPr txBox="1"/>
          <p:nvPr>
            <p:ph idx="1" type="body"/>
          </p:nvPr>
        </p:nvSpPr>
        <p:spPr>
          <a:xfrm>
            <a:off x="685800" y="1139450"/>
            <a:ext cx="7772400" cy="5040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2400">
                <a:solidFill>
                  <a:schemeClr val="dk1"/>
                </a:solidFill>
                <a:latin typeface="Arial"/>
                <a:ea typeface="Arial"/>
                <a:cs typeface="Arial"/>
                <a:sym typeface="Arial"/>
              </a:rPr>
              <a:t>Model Used:</a:t>
            </a:r>
            <a:r>
              <a:rPr lang="en-US" sz="2400">
                <a:solidFill>
                  <a:schemeClr val="dk1"/>
                </a:solidFill>
                <a:latin typeface="Arial"/>
                <a:ea typeface="Arial"/>
                <a:cs typeface="Arial"/>
                <a:sym typeface="Arial"/>
              </a:rPr>
              <a:t> Linear Regressor</a:t>
            </a:r>
            <a:endParaRPr sz="2400">
              <a:solidFill>
                <a:schemeClr val="dk1"/>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2400">
                <a:solidFill>
                  <a:schemeClr val="dk1"/>
                </a:solidFill>
                <a:latin typeface="Arial"/>
                <a:ea typeface="Arial"/>
                <a:cs typeface="Arial"/>
                <a:sym typeface="Arial"/>
              </a:rPr>
              <a:t>Reason for Choice:</a:t>
            </a:r>
            <a:endParaRPr b="1" sz="2400">
              <a:solidFill>
                <a:schemeClr val="dk1"/>
              </a:solidFill>
              <a:latin typeface="Arial"/>
              <a:ea typeface="Arial"/>
              <a:cs typeface="Arial"/>
              <a:sym typeface="Arial"/>
            </a:endParaRPr>
          </a:p>
          <a:p>
            <a:pPr indent="-381000" lvl="0" marL="457200" rtl="0" algn="l">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Short training time (under a min)</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Test Random projections at a faster rate</a:t>
            </a:r>
            <a:endParaRPr sz="2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Arial"/>
                <a:ea typeface="Arial"/>
                <a:cs typeface="Arial"/>
                <a:sym typeface="Arial"/>
              </a:rPr>
              <a:t>Performance Metrics:</a:t>
            </a:r>
            <a:endParaRPr b="1" sz="2400">
              <a:solidFill>
                <a:schemeClr val="dk1"/>
              </a:solidFill>
              <a:latin typeface="Arial"/>
              <a:ea typeface="Arial"/>
              <a:cs typeface="Arial"/>
              <a:sym typeface="Arial"/>
            </a:endParaRPr>
          </a:p>
          <a:p>
            <a:pPr indent="-381000" lvl="0" marL="457200" rtl="0" algn="l">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Mean Squared Error (MSE) on test data.</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Running time for training and evaluation.</a:t>
            </a:r>
            <a:endParaRPr sz="2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Arial"/>
                <a:ea typeface="Arial"/>
                <a:cs typeface="Arial"/>
                <a:sym typeface="Arial"/>
              </a:rPr>
              <a:t>Training/Test Split:</a:t>
            </a:r>
            <a:r>
              <a:rPr lang="en-US" sz="2400">
                <a:solidFill>
                  <a:schemeClr val="dk1"/>
                </a:solidFill>
                <a:latin typeface="Arial"/>
                <a:ea typeface="Arial"/>
                <a:cs typeface="Arial"/>
                <a:sym typeface="Arial"/>
              </a:rPr>
              <a:t> 90:10</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SzPts val="1800"/>
              <a:buNone/>
            </a:pPr>
            <a:r>
              <a:t/>
            </a:r>
            <a:endParaRPr sz="2400">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5" name="Google Shape;135;p17"/>
          <p:cNvSpPr txBox="1"/>
          <p:nvPr>
            <p:ph idx="1" type="body"/>
          </p:nvPr>
        </p:nvSpPr>
        <p:spPr>
          <a:xfrm>
            <a:off x="685800" y="1196976"/>
            <a:ext cx="7772400" cy="4983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1800">
                <a:solidFill>
                  <a:schemeClr val="dk1"/>
                </a:solidFill>
                <a:latin typeface="Arial"/>
                <a:ea typeface="Arial"/>
                <a:cs typeface="Arial"/>
                <a:sym typeface="Arial"/>
              </a:rPr>
              <a:t>Pipeline:</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Data preprocessing (latitude, longitude, msl).</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Train/test split (90:10 ratio).</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Model trained on original data.</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Evaluate on test data using MSE.</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Performance on Original Data:</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Mean Squared Error (MSE): XX.XXXX.XXXX.XX</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Training time: YYYYYY seconds</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Testing time: ZZZZZZ seconds</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Experiment Design:</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Compare model trained on original data vs. scaled data (using Sparse JL).</a:t>
            </a:r>
            <a:endParaRPr sz="1800">
              <a:solidFill>
                <a:schemeClr val="dk1"/>
              </a:solidFill>
              <a:latin typeface="Arial"/>
              <a:ea typeface="Arial"/>
              <a:cs typeface="Arial"/>
              <a:sym typeface="Arial"/>
            </a:endParaRPr>
          </a:p>
          <a:p>
            <a:pPr indent="0" lvl="0" marL="0" rtl="0" algn="l">
              <a:spcBef>
                <a:spcPts val="120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685800" y="319314"/>
            <a:ext cx="6847200" cy="67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Sparse Johnson-Lindenstrauss (JL) Transform</a:t>
            </a:r>
            <a:endParaRPr/>
          </a:p>
        </p:txBody>
      </p:sp>
      <p:sp>
        <p:nvSpPr>
          <p:cNvPr id="141" name="Google Shape;141;p18"/>
          <p:cNvSpPr txBox="1"/>
          <p:nvPr>
            <p:ph idx="1" type="body"/>
          </p:nvPr>
        </p:nvSpPr>
        <p:spPr>
          <a:xfrm>
            <a:off x="685800" y="1196976"/>
            <a:ext cx="7772400" cy="4983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500">
                <a:solidFill>
                  <a:schemeClr val="dk1"/>
                </a:solidFill>
                <a:latin typeface="Arial"/>
                <a:ea typeface="Arial"/>
                <a:cs typeface="Arial"/>
                <a:sym typeface="Arial"/>
              </a:rPr>
              <a:t>A technique for </a:t>
            </a:r>
            <a:r>
              <a:rPr b="1" lang="en-US" sz="2500">
                <a:solidFill>
                  <a:schemeClr val="dk1"/>
                </a:solidFill>
                <a:latin typeface="Arial"/>
                <a:ea typeface="Arial"/>
                <a:cs typeface="Arial"/>
                <a:sym typeface="Arial"/>
              </a:rPr>
              <a:t>dimensionality reduction</a:t>
            </a:r>
            <a:r>
              <a:rPr lang="en-US" sz="2500">
                <a:solidFill>
                  <a:schemeClr val="dk1"/>
                </a:solidFill>
                <a:latin typeface="Arial"/>
                <a:ea typeface="Arial"/>
                <a:cs typeface="Arial"/>
                <a:sym typeface="Arial"/>
              </a:rPr>
              <a:t> that maintains pairwise distances between points with high probability.</a:t>
            </a:r>
            <a:endParaRPr sz="2500">
              <a:solidFill>
                <a:schemeClr val="dk1"/>
              </a:solidFill>
              <a:latin typeface="Arial"/>
              <a:ea typeface="Arial"/>
              <a:cs typeface="Arial"/>
              <a:sym typeface="Arial"/>
            </a:endParaRPr>
          </a:p>
          <a:p>
            <a:pPr indent="0" lvl="0" marL="0" rtl="0" algn="l">
              <a:spcBef>
                <a:spcPts val="1000"/>
              </a:spcBef>
              <a:spcAft>
                <a:spcPts val="0"/>
              </a:spcAft>
              <a:buNone/>
            </a:pPr>
            <a:r>
              <a:rPr b="1" lang="en-US" sz="2500">
                <a:solidFill>
                  <a:schemeClr val="dk1"/>
                </a:solidFill>
                <a:latin typeface="Arial"/>
                <a:ea typeface="Arial"/>
                <a:cs typeface="Arial"/>
                <a:sym typeface="Arial"/>
              </a:rPr>
              <a:t>Sparse variant</a:t>
            </a:r>
            <a:r>
              <a:rPr lang="en-US" sz="2500">
                <a:solidFill>
                  <a:schemeClr val="dk1"/>
                </a:solidFill>
                <a:latin typeface="Arial"/>
                <a:ea typeface="Arial"/>
                <a:cs typeface="Arial"/>
                <a:sym typeface="Arial"/>
              </a:rPr>
              <a:t>: Makes the projection matrix sparse for computational efficiency.</a:t>
            </a:r>
            <a:endParaRPr sz="2500">
              <a:solidFill>
                <a:schemeClr val="dk1"/>
              </a:solidFill>
              <a:latin typeface="Arial"/>
              <a:ea typeface="Arial"/>
              <a:cs typeface="Arial"/>
              <a:sym typeface="Arial"/>
            </a:endParaRPr>
          </a:p>
          <a:p>
            <a:pPr indent="0" lvl="0" marL="0" rtl="0" algn="l">
              <a:spcBef>
                <a:spcPts val="1000"/>
              </a:spcBef>
              <a:spcAft>
                <a:spcPts val="0"/>
              </a:spcAft>
              <a:buNone/>
            </a:pPr>
            <a:r>
              <a:rPr lang="en-US" sz="2500">
                <a:solidFill>
                  <a:schemeClr val="dk1"/>
                </a:solidFill>
                <a:latin typeface="Arial"/>
                <a:ea typeface="Arial"/>
                <a:cs typeface="Arial"/>
                <a:sym typeface="Arial"/>
              </a:rPr>
              <a:t>Ideal for large datasets where traditional methods are computationally expensive.</a:t>
            </a:r>
            <a:endParaRPr sz="2500">
              <a:solidFill>
                <a:schemeClr val="dk1"/>
              </a:solidFill>
              <a:latin typeface="Arial"/>
              <a:ea typeface="Arial"/>
              <a:cs typeface="Arial"/>
              <a:sym typeface="Arial"/>
            </a:endParaRPr>
          </a:p>
          <a:p>
            <a:pPr indent="0" lvl="0" marL="0" rtl="0" algn="l">
              <a:spcBef>
                <a:spcPts val="1000"/>
              </a:spcBef>
              <a:spcAft>
                <a:spcPts val="0"/>
              </a:spcAft>
              <a:buNone/>
            </a:pPr>
            <a:r>
              <a:rPr lang="en-US" sz="2500"/>
              <a:t>A simple diagram showing:</a:t>
            </a:r>
            <a:endParaRPr sz="2500"/>
          </a:p>
          <a:p>
            <a:pPr indent="0" lvl="0" marL="0" rtl="0" algn="l">
              <a:lnSpc>
                <a:spcPct val="115000"/>
              </a:lnSpc>
              <a:spcBef>
                <a:spcPts val="1200"/>
              </a:spcBef>
              <a:spcAft>
                <a:spcPts val="0"/>
              </a:spcAft>
              <a:buNone/>
            </a:pPr>
            <a:r>
              <a:rPr lang="en-US" sz="2500"/>
              <a:t>High-dimensional data (n-dimensional space).</a:t>
            </a:r>
            <a:endParaRPr sz="2500"/>
          </a:p>
          <a:p>
            <a:pPr indent="0" lvl="0" marL="0" rtl="0" algn="l">
              <a:lnSpc>
                <a:spcPct val="115000"/>
              </a:lnSpc>
              <a:spcBef>
                <a:spcPts val="1200"/>
              </a:spcBef>
              <a:spcAft>
                <a:spcPts val="0"/>
              </a:spcAft>
              <a:buNone/>
            </a:pPr>
            <a:r>
              <a:rPr lang="en-US" sz="2500"/>
              <a:t>Sparse JL matrix reducing it to lower dimensions (k-dimensional space).</a:t>
            </a:r>
            <a:endParaRPr sz="2500"/>
          </a:p>
          <a:p>
            <a:pPr indent="0" lvl="0" marL="0" rtl="0" algn="l">
              <a:spcBef>
                <a:spcPts val="1200"/>
              </a:spcBef>
              <a:spcAft>
                <a:spcPts val="0"/>
              </a:spcAft>
              <a:buNone/>
            </a:pPr>
            <a:r>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685800" y="319314"/>
            <a:ext cx="6847200" cy="67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None/>
            </a:pPr>
            <a:r>
              <a:rPr lang="en-US"/>
              <a:t>Scaling with Sparse Johnson-Lindenstrauss (JL) Transform</a:t>
            </a:r>
            <a:endParaRPr/>
          </a:p>
        </p:txBody>
      </p:sp>
      <p:sp>
        <p:nvSpPr>
          <p:cNvPr id="147" name="Google Shape;147;p19"/>
          <p:cNvSpPr txBox="1"/>
          <p:nvPr>
            <p:ph idx="1" type="body"/>
          </p:nvPr>
        </p:nvSpPr>
        <p:spPr>
          <a:xfrm>
            <a:off x="685800" y="1463826"/>
            <a:ext cx="7772400" cy="49833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1200"/>
              </a:spcBef>
              <a:spcAft>
                <a:spcPts val="0"/>
              </a:spcAft>
              <a:buSzPct val="75000"/>
              <a:buNone/>
            </a:pPr>
            <a:r>
              <a:rPr b="1" lang="en-US" sz="2400">
                <a:solidFill>
                  <a:schemeClr val="dk1"/>
                </a:solidFill>
                <a:latin typeface="Arial"/>
                <a:ea typeface="Arial"/>
                <a:cs typeface="Arial"/>
                <a:sym typeface="Arial"/>
              </a:rPr>
              <a:t>Technique Used:</a:t>
            </a:r>
            <a:r>
              <a:rPr lang="en-US" sz="2400">
                <a:solidFill>
                  <a:schemeClr val="dk1"/>
                </a:solidFill>
                <a:latin typeface="Arial"/>
                <a:ea typeface="Arial"/>
                <a:cs typeface="Arial"/>
                <a:sym typeface="Arial"/>
              </a:rPr>
              <a:t> Sparse JL Projection</a:t>
            </a:r>
            <a:endParaRPr sz="2400">
              <a:solidFill>
                <a:schemeClr val="dk1"/>
              </a:solidFill>
              <a:latin typeface="Arial"/>
              <a:ea typeface="Arial"/>
              <a:cs typeface="Arial"/>
              <a:sym typeface="Arial"/>
            </a:endParaRPr>
          </a:p>
          <a:p>
            <a:pPr indent="0" lvl="0" marL="0" rtl="0" algn="l">
              <a:spcBef>
                <a:spcPts val="1200"/>
              </a:spcBef>
              <a:spcAft>
                <a:spcPts val="0"/>
              </a:spcAft>
              <a:buClr>
                <a:schemeClr val="dk1"/>
              </a:buClr>
              <a:buSzPct val="45833"/>
              <a:buFont typeface="Arial"/>
              <a:buNone/>
            </a:pPr>
            <a:r>
              <a:rPr lang="en-US" sz="2400">
                <a:solidFill>
                  <a:schemeClr val="dk1"/>
                </a:solidFill>
                <a:latin typeface="Arial"/>
                <a:ea typeface="Arial"/>
                <a:cs typeface="Arial"/>
                <a:sym typeface="Arial"/>
              </a:rPr>
              <a:t>Efficient dimensionality reduction for large datasets.</a:t>
            </a:r>
            <a:endParaRPr sz="2400">
              <a:solidFill>
                <a:schemeClr val="dk1"/>
              </a:solidFill>
              <a:latin typeface="Arial"/>
              <a:ea typeface="Arial"/>
              <a:cs typeface="Arial"/>
              <a:sym typeface="Arial"/>
            </a:endParaRPr>
          </a:p>
          <a:p>
            <a:pPr indent="0" lvl="0" marL="0" rtl="0" algn="l">
              <a:spcBef>
                <a:spcPts val="1200"/>
              </a:spcBef>
              <a:spcAft>
                <a:spcPts val="0"/>
              </a:spcAft>
              <a:buClr>
                <a:schemeClr val="dk1"/>
              </a:buClr>
              <a:buSzPct val="45833"/>
              <a:buFont typeface="Arial"/>
              <a:buNone/>
            </a:pPr>
            <a:r>
              <a:rPr lang="en-US" sz="2400">
                <a:solidFill>
                  <a:schemeClr val="dk1"/>
                </a:solidFill>
                <a:latin typeface="Arial"/>
                <a:ea typeface="Arial"/>
                <a:cs typeface="Arial"/>
                <a:sym typeface="Arial"/>
              </a:rPr>
              <a:t>Preserves pairwise distances between points with high probability.</a:t>
            </a:r>
            <a:endParaRPr sz="2400">
              <a:solidFill>
                <a:schemeClr val="dk1"/>
              </a:solidFill>
              <a:latin typeface="Arial"/>
              <a:ea typeface="Arial"/>
              <a:cs typeface="Arial"/>
              <a:sym typeface="Arial"/>
            </a:endParaRPr>
          </a:p>
          <a:p>
            <a:pPr indent="0" lvl="0" marL="0" rtl="0" algn="l">
              <a:spcBef>
                <a:spcPts val="1200"/>
              </a:spcBef>
              <a:spcAft>
                <a:spcPts val="0"/>
              </a:spcAft>
              <a:buSzPct val="45833"/>
              <a:buNone/>
            </a:pPr>
            <a:r>
              <a:rPr lang="en-US" sz="2400">
                <a:solidFill>
                  <a:schemeClr val="dk1"/>
                </a:solidFill>
                <a:latin typeface="Arial"/>
                <a:ea typeface="Arial"/>
                <a:cs typeface="Arial"/>
                <a:sym typeface="Arial"/>
              </a:rPr>
              <a:t>Scales down the training dataset to enable faster training while maintaining accuracy.</a:t>
            </a:r>
            <a:endParaRPr sz="2400">
              <a:solidFill>
                <a:schemeClr val="dk1"/>
              </a:solidFill>
              <a:latin typeface="Arial"/>
              <a:ea typeface="Arial"/>
              <a:cs typeface="Arial"/>
              <a:sym typeface="Arial"/>
            </a:endParaRPr>
          </a:p>
          <a:p>
            <a:pPr indent="0" lvl="0" marL="0" rtl="0" algn="l">
              <a:spcBef>
                <a:spcPts val="1200"/>
              </a:spcBef>
              <a:spcAft>
                <a:spcPts val="0"/>
              </a:spcAft>
              <a:buSzPct val="45833"/>
              <a:buNone/>
            </a:pPr>
            <a:r>
              <a:rPr lang="en-US" sz="2400">
                <a:solidFill>
                  <a:schemeClr val="dk1"/>
                </a:solidFill>
                <a:latin typeface="Arial"/>
                <a:ea typeface="Arial"/>
                <a:cs typeface="Arial"/>
                <a:sym typeface="Arial"/>
              </a:rPr>
              <a:t>A Sparse JL matrix M∈Rk×nM M∈Rk×n, where n is the input dimensionality and k is the reduced dimensionality, is defined as:</a:t>
            </a:r>
            <a:endParaRPr sz="2400">
              <a:solidFill>
                <a:schemeClr val="dk1"/>
              </a:solidFill>
              <a:latin typeface="Arial"/>
              <a:ea typeface="Arial"/>
              <a:cs typeface="Arial"/>
              <a:sym typeface="Arial"/>
            </a:endParaRPr>
          </a:p>
          <a:p>
            <a:pPr indent="0" lvl="0" marL="0" rtl="0" algn="l">
              <a:spcBef>
                <a:spcPts val="1200"/>
              </a:spcBef>
              <a:spcAft>
                <a:spcPts val="0"/>
              </a:spcAft>
              <a:buClr>
                <a:schemeClr val="dk1"/>
              </a:buClr>
              <a:buSzPct val="45833"/>
              <a:buFont typeface="Arial"/>
              <a:buNone/>
            </a:pPr>
            <a:r>
              <a:t/>
            </a:r>
            <a:endParaRPr sz="2400">
              <a:solidFill>
                <a:schemeClr val="dk1"/>
              </a:solidFill>
              <a:latin typeface="Arial"/>
              <a:ea typeface="Arial"/>
              <a:cs typeface="Arial"/>
              <a:sym typeface="Arial"/>
            </a:endParaRPr>
          </a:p>
          <a:p>
            <a:pPr indent="0" lvl="0" marL="0" rtl="0" algn="l">
              <a:spcBef>
                <a:spcPts val="1200"/>
              </a:spcBef>
              <a:spcAft>
                <a:spcPts val="0"/>
              </a:spcAft>
              <a:buClr>
                <a:schemeClr val="dk1"/>
              </a:buClr>
              <a:buSzPct val="45833"/>
              <a:buFont typeface="Arial"/>
              <a:buNone/>
            </a:pPr>
            <a:r>
              <a:rPr lang="en-US" sz="2400">
                <a:solidFill>
                  <a:schemeClr val="dk1"/>
                </a:solidFill>
                <a:latin typeface="Arial"/>
                <a:ea typeface="Arial"/>
                <a:cs typeface="Arial"/>
                <a:sym typeface="Arial"/>
              </a:rPr>
              <a:t>M_ij = {</a:t>
            </a:r>
            <a:endParaRPr sz="2400">
              <a:solidFill>
                <a:schemeClr val="dk1"/>
              </a:solidFill>
              <a:latin typeface="Arial"/>
              <a:ea typeface="Arial"/>
              <a:cs typeface="Arial"/>
              <a:sym typeface="Arial"/>
            </a:endParaRPr>
          </a:p>
          <a:p>
            <a:pPr indent="0" lvl="0" marL="0" rtl="0" algn="l">
              <a:spcBef>
                <a:spcPts val="1200"/>
              </a:spcBef>
              <a:spcAft>
                <a:spcPts val="0"/>
              </a:spcAft>
              <a:buClr>
                <a:schemeClr val="dk1"/>
              </a:buClr>
              <a:buSzPct val="45833"/>
              <a:buFont typeface="Arial"/>
              <a:buNone/>
            </a:pPr>
            <a:r>
              <a:rPr lang="en-US" sz="2400">
                <a:solidFill>
                  <a:schemeClr val="dk1"/>
                </a:solidFill>
                <a:latin typeface="Arial"/>
                <a:ea typeface="Arial"/>
                <a:cs typeface="Arial"/>
                <a:sym typeface="Arial"/>
              </a:rPr>
              <a:t>  +sqrt(3/k), with probability 1/6,</a:t>
            </a:r>
            <a:endParaRPr sz="2400">
              <a:solidFill>
                <a:schemeClr val="dk1"/>
              </a:solidFill>
              <a:latin typeface="Arial"/>
              <a:ea typeface="Arial"/>
              <a:cs typeface="Arial"/>
              <a:sym typeface="Arial"/>
            </a:endParaRPr>
          </a:p>
          <a:p>
            <a:pPr indent="0" lvl="0" marL="0" rtl="0" algn="l">
              <a:spcBef>
                <a:spcPts val="1200"/>
              </a:spcBef>
              <a:spcAft>
                <a:spcPts val="0"/>
              </a:spcAft>
              <a:buClr>
                <a:schemeClr val="dk1"/>
              </a:buClr>
              <a:buSzPct val="45833"/>
              <a:buFont typeface="Arial"/>
              <a:buNone/>
            </a:pPr>
            <a:r>
              <a:rPr lang="en-US" sz="2400">
                <a:solidFill>
                  <a:schemeClr val="dk1"/>
                </a:solidFill>
                <a:latin typeface="Arial"/>
                <a:ea typeface="Arial"/>
                <a:cs typeface="Arial"/>
                <a:sym typeface="Arial"/>
              </a:rPr>
              <a:t>  -sqrt(3/k), with probability 1/6,</a:t>
            </a:r>
            <a:endParaRPr sz="2400">
              <a:solidFill>
                <a:schemeClr val="dk1"/>
              </a:solidFill>
              <a:latin typeface="Arial"/>
              <a:ea typeface="Arial"/>
              <a:cs typeface="Arial"/>
              <a:sym typeface="Arial"/>
            </a:endParaRPr>
          </a:p>
          <a:p>
            <a:pPr indent="0" lvl="0" marL="0" rtl="0" algn="l">
              <a:spcBef>
                <a:spcPts val="1200"/>
              </a:spcBef>
              <a:spcAft>
                <a:spcPts val="0"/>
              </a:spcAft>
              <a:buClr>
                <a:schemeClr val="dk1"/>
              </a:buClr>
              <a:buSzPct val="45833"/>
              <a:buFont typeface="Arial"/>
              <a:buNone/>
            </a:pPr>
            <a:r>
              <a:rPr lang="en-US" sz="2400">
                <a:solidFill>
                  <a:schemeClr val="dk1"/>
                </a:solidFill>
                <a:latin typeface="Arial"/>
                <a:ea typeface="Arial"/>
                <a:cs typeface="Arial"/>
                <a:sym typeface="Arial"/>
              </a:rPr>
              <a:t>  0,          with probability 2/3</a:t>
            </a:r>
            <a:endParaRPr sz="2400">
              <a:solidFill>
                <a:schemeClr val="dk1"/>
              </a:solidFill>
              <a:latin typeface="Arial"/>
              <a:ea typeface="Arial"/>
              <a:cs typeface="Arial"/>
              <a:sym typeface="Arial"/>
            </a:endParaRPr>
          </a:p>
          <a:p>
            <a:pPr indent="0" lvl="0" marL="0" rtl="0" algn="l">
              <a:spcBef>
                <a:spcPts val="1200"/>
              </a:spcBef>
              <a:spcAft>
                <a:spcPts val="0"/>
              </a:spcAft>
              <a:buClr>
                <a:schemeClr val="dk1"/>
              </a:buClr>
              <a:buSzPct val="45833"/>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0" rtl="0" algn="l">
              <a:spcBef>
                <a:spcPts val="1200"/>
              </a:spcBef>
              <a:spcAft>
                <a:spcPts val="0"/>
              </a:spcAft>
              <a:buClr>
                <a:schemeClr val="dk1"/>
              </a:buClr>
              <a:buSzPct val="45833"/>
              <a:buFont typeface="Arial"/>
              <a:buNone/>
            </a:pPr>
            <a:r>
              <a:rPr lang="en-US" sz="2400">
                <a:solidFill>
                  <a:schemeClr val="dk1"/>
                </a:solidFill>
                <a:latin typeface="Arial"/>
                <a:ea typeface="Arial"/>
                <a:cs typeface="Arial"/>
                <a:sym typeface="Arial"/>
              </a:rPr>
              <a:t>for all i ,j in (k,n)</a:t>
            </a:r>
            <a:endParaRPr sz="2400">
              <a:solidFill>
                <a:schemeClr val="dk1"/>
              </a:solidFill>
              <a:latin typeface="Arial"/>
              <a:ea typeface="Arial"/>
              <a:cs typeface="Arial"/>
              <a:sym typeface="Arial"/>
            </a:endParaRPr>
          </a:p>
          <a:p>
            <a:pPr indent="0" lvl="0" marL="0" rtl="0" algn="l">
              <a:lnSpc>
                <a:spcPct val="90000"/>
              </a:lnSpc>
              <a:spcBef>
                <a:spcPts val="1200"/>
              </a:spcBef>
              <a:spcAft>
                <a:spcPts val="0"/>
              </a:spcAft>
              <a:buSzPct val="75000"/>
              <a:buNone/>
            </a:pPr>
            <a:r>
              <a:t/>
            </a:r>
            <a:endParaRPr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Advantag</a:t>
            </a:r>
            <a:r>
              <a:rPr lang="en-US"/>
              <a:t>es</a:t>
            </a:r>
            <a:r>
              <a:rPr lang="en-US"/>
              <a:t> of JL matrix</a:t>
            </a:r>
            <a:endParaRPr/>
          </a:p>
        </p:txBody>
      </p:sp>
      <p:sp>
        <p:nvSpPr>
          <p:cNvPr id="153" name="Google Shape;153;p20"/>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1800">
                <a:solidFill>
                  <a:schemeClr val="dk1"/>
                </a:solidFill>
                <a:latin typeface="Arial"/>
                <a:ea typeface="Arial"/>
                <a:cs typeface="Arial"/>
                <a:sym typeface="Arial"/>
              </a:rPr>
              <a:t>Efficient Dimensionality Reduction:</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Reduces computational burden for high-dimensional data.</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Preserves Geometry:</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Ensures pairwise distances are approximately preserved in lower dimensions.</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Probabilistic Guarantees:</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High probability of maintaining accuracy during dimensionality reduction.</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Applications:</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Large-scale machine learning models.</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Preprocessing for data-intensive tasks.</a:t>
            </a:r>
            <a:endParaRPr sz="1800">
              <a:solidFill>
                <a:schemeClr val="dk1"/>
              </a:solidFill>
              <a:latin typeface="Arial"/>
              <a:ea typeface="Arial"/>
              <a:cs typeface="Arial"/>
              <a:sym typeface="Arial"/>
            </a:endParaRPr>
          </a:p>
          <a:p>
            <a:pPr indent="0" lvl="0" marL="0" rtl="0" algn="l">
              <a:spcBef>
                <a:spcPts val="120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Sparse JL Transform is Used in ML</a:t>
            </a:r>
            <a:endParaRPr/>
          </a:p>
        </p:txBody>
      </p:sp>
      <p:sp>
        <p:nvSpPr>
          <p:cNvPr id="159" name="Google Shape;159;p21"/>
          <p:cNvSpPr txBox="1"/>
          <p:nvPr>
            <p:ph idx="1" type="body"/>
          </p:nvPr>
        </p:nvSpPr>
        <p:spPr>
          <a:xfrm>
            <a:off x="685800" y="1196976"/>
            <a:ext cx="7772400" cy="4983300"/>
          </a:xfrm>
          <a:prstGeom prst="rect">
            <a:avLst/>
          </a:prstGeom>
        </p:spPr>
        <p:txBody>
          <a:bodyPr anchorCtr="0" anchor="t" bIns="45700" lIns="91425" spcFirstLastPara="1" rIns="91425" wrap="square" tIns="45700">
            <a:noAutofit/>
          </a:bodyPr>
          <a:lstStyle/>
          <a:p>
            <a:pPr indent="-361950" lvl="0" marL="457200" rtl="0" algn="l">
              <a:lnSpc>
                <a:spcPct val="115000"/>
              </a:lnSpc>
              <a:spcBef>
                <a:spcPts val="1200"/>
              </a:spcBef>
              <a:spcAft>
                <a:spcPts val="0"/>
              </a:spcAft>
              <a:buClr>
                <a:schemeClr val="dk1"/>
              </a:buClr>
              <a:buSzPts val="2100"/>
              <a:buFont typeface="Arial"/>
              <a:buChar char="●"/>
            </a:pPr>
            <a:r>
              <a:rPr b="1" lang="en-US" sz="2100">
                <a:solidFill>
                  <a:schemeClr val="dk1"/>
                </a:solidFill>
                <a:latin typeface="Arial"/>
                <a:ea typeface="Arial"/>
                <a:cs typeface="Arial"/>
                <a:sym typeface="Arial"/>
              </a:rPr>
              <a:t>Workflow:</a:t>
            </a:r>
            <a:endParaRPr b="1" sz="2100">
              <a:solidFill>
                <a:schemeClr val="dk1"/>
              </a:solidFill>
              <a:latin typeface="Arial"/>
              <a:ea typeface="Arial"/>
              <a:cs typeface="Arial"/>
              <a:sym typeface="Arial"/>
            </a:endParaRPr>
          </a:p>
          <a:p>
            <a:pPr indent="-361950" lvl="1" marL="914400" rtl="0" algn="l">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Original training data is transformed using a Sparse JL matrix.</a:t>
            </a:r>
            <a:endParaRPr sz="2100">
              <a:solidFill>
                <a:schemeClr val="dk1"/>
              </a:solidFill>
              <a:latin typeface="Arial"/>
              <a:ea typeface="Arial"/>
              <a:cs typeface="Arial"/>
              <a:sym typeface="Arial"/>
            </a:endParaRPr>
          </a:p>
          <a:p>
            <a:pPr indent="-361950" lvl="1" marL="914400" rtl="0" algn="l">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Scaled data is used to train machine learning models faster with minimal accuracy loss.</a:t>
            </a:r>
            <a:endParaRPr sz="2100">
              <a:solidFill>
                <a:schemeClr val="dk1"/>
              </a:solidFill>
              <a:latin typeface="Arial"/>
              <a:ea typeface="Arial"/>
              <a:cs typeface="Arial"/>
              <a:sym typeface="Arial"/>
            </a:endParaRPr>
          </a:p>
          <a:p>
            <a:pPr indent="-361950" lvl="0" marL="457200" rtl="0" algn="l">
              <a:lnSpc>
                <a:spcPct val="115000"/>
              </a:lnSpc>
              <a:spcBef>
                <a:spcPts val="0"/>
              </a:spcBef>
              <a:spcAft>
                <a:spcPts val="0"/>
              </a:spcAft>
              <a:buClr>
                <a:schemeClr val="dk1"/>
              </a:buClr>
              <a:buSzPts val="2100"/>
              <a:buFont typeface="Arial"/>
              <a:buChar char="●"/>
            </a:pPr>
            <a:r>
              <a:rPr b="1" lang="en-US" sz="2100">
                <a:solidFill>
                  <a:schemeClr val="dk1"/>
                </a:solidFill>
                <a:latin typeface="Arial"/>
                <a:ea typeface="Arial"/>
                <a:cs typeface="Arial"/>
                <a:sym typeface="Arial"/>
              </a:rPr>
              <a:t>Experiment Setup:</a:t>
            </a:r>
            <a:endParaRPr b="1" sz="2100">
              <a:solidFill>
                <a:schemeClr val="dk1"/>
              </a:solidFill>
              <a:latin typeface="Arial"/>
              <a:ea typeface="Arial"/>
              <a:cs typeface="Arial"/>
              <a:sym typeface="Arial"/>
            </a:endParaRPr>
          </a:p>
          <a:p>
            <a:pPr indent="-361950" lvl="1" marL="914400" rtl="0" algn="l">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Random Forest trained on original data vs. scaled data.</a:t>
            </a:r>
            <a:endParaRPr sz="2100">
              <a:solidFill>
                <a:schemeClr val="dk1"/>
              </a:solidFill>
              <a:latin typeface="Arial"/>
              <a:ea typeface="Arial"/>
              <a:cs typeface="Arial"/>
              <a:sym typeface="Arial"/>
            </a:endParaRPr>
          </a:p>
          <a:p>
            <a:pPr indent="-361950" lvl="1" marL="914400" rtl="0" algn="l">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Comparison of Mean Squared Error (MSE) and runtime.</a:t>
            </a:r>
            <a:endParaRPr sz="2100">
              <a:solidFill>
                <a:schemeClr val="dk1"/>
              </a:solidFill>
              <a:latin typeface="Arial"/>
              <a:ea typeface="Arial"/>
              <a:cs typeface="Arial"/>
              <a:sym typeface="Arial"/>
            </a:endParaRPr>
          </a:p>
          <a:p>
            <a:pPr indent="-361950" lvl="0" marL="457200" rtl="0" algn="l">
              <a:lnSpc>
                <a:spcPct val="115000"/>
              </a:lnSpc>
              <a:spcBef>
                <a:spcPts val="0"/>
              </a:spcBef>
              <a:spcAft>
                <a:spcPts val="0"/>
              </a:spcAft>
              <a:buClr>
                <a:schemeClr val="dk1"/>
              </a:buClr>
              <a:buSzPts val="2100"/>
              <a:buFont typeface="Arial"/>
              <a:buChar char="●"/>
            </a:pPr>
            <a:r>
              <a:rPr b="1" lang="en-US" sz="2100">
                <a:solidFill>
                  <a:schemeClr val="dk1"/>
                </a:solidFill>
                <a:latin typeface="Arial"/>
                <a:ea typeface="Arial"/>
                <a:cs typeface="Arial"/>
                <a:sym typeface="Arial"/>
              </a:rPr>
              <a:t>Observation:</a:t>
            </a:r>
            <a:endParaRPr b="1" sz="2100">
              <a:solidFill>
                <a:schemeClr val="dk1"/>
              </a:solidFill>
              <a:latin typeface="Arial"/>
              <a:ea typeface="Arial"/>
              <a:cs typeface="Arial"/>
              <a:sym typeface="Arial"/>
            </a:endParaRPr>
          </a:p>
          <a:p>
            <a:pPr indent="-361950" lvl="1" marL="914400" rtl="0" algn="l">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Sparse JL significantly reduces training time with comparable MSE.</a:t>
            </a:r>
            <a:endParaRPr sz="2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latin typeface="Arial"/>
              <a:ea typeface="Arial"/>
              <a:cs typeface="Arial"/>
              <a:sym typeface="Arial"/>
            </a:endParaRPr>
          </a:p>
          <a:p>
            <a:pPr indent="0" lvl="0" marL="0" rtl="0" algn="l">
              <a:spcBef>
                <a:spcPts val="1000"/>
              </a:spcBef>
              <a:spcAft>
                <a:spcPts val="0"/>
              </a:spcAft>
              <a:buNone/>
            </a:pPr>
            <a:r>
              <a:t/>
            </a:r>
            <a:endParaRPr sz="2100">
              <a:solidFill>
                <a:srgbClr val="3DACA7"/>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