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87e54846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87e54846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87e54846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87e54846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87e54846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87e54846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311500"/>
            <a:ext cx="8222100" cy="9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solidFill>
                  <a:srgbClr val="FFFFFF"/>
                </a:solidFill>
                <a:latin typeface="Arial"/>
                <a:ea typeface="Arial"/>
                <a:cs typeface="Arial"/>
                <a:sym typeface="Arial"/>
              </a:rPr>
              <a:t>Advanced Programming CSE201- Course Project (Snake vs Block)</a:t>
            </a:r>
            <a:endParaRPr>
              <a:solidFill>
                <a:srgbClr val="FFFFFF"/>
              </a:solidFill>
            </a:endParaRPr>
          </a:p>
        </p:txBody>
      </p:sp>
      <p:sp>
        <p:nvSpPr>
          <p:cNvPr id="68" name="Google Shape;68;p13"/>
          <p:cNvSpPr txBox="1"/>
          <p:nvPr>
            <p:ph idx="1" type="subTitle"/>
          </p:nvPr>
        </p:nvSpPr>
        <p:spPr>
          <a:xfrm>
            <a:off x="390525" y="1245105"/>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&amp; Implementations</a:t>
            </a:r>
            <a:endParaRPr/>
          </a:p>
        </p:txBody>
      </p:sp>
      <p:sp>
        <p:nvSpPr>
          <p:cNvPr id="69" name="Google Shape;69;p13"/>
          <p:cNvSpPr txBox="1"/>
          <p:nvPr/>
        </p:nvSpPr>
        <p:spPr>
          <a:xfrm>
            <a:off x="406350" y="1815725"/>
            <a:ext cx="8222100" cy="3058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a:solidFill>
                  <a:srgbClr val="FFFFFF"/>
                </a:solidFill>
              </a:rPr>
              <a:t>Our Game had a block class which instantiates sets of blocks that translate downward. The user can user the Keyboard to control the movement of the snake toward the left or the right.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Walls and tokens spawn during the gameplay. While the walls restrict the movement of the snake on the screen, bonus acts as a power up.</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A User class takes into account user profiling, and Leaderboard class maintains the top score with dates.</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Program can be serialized to save the state of the game at any point and this can be continued later.</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We have used abstract classes, Interfaces and Inheritance. Singleton and Observer design patterns were also used. Threads are created at various points in the game for for parallel execution or to stop execution for some time.</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Exceptions were handled and all points and extensive use of Java Collections Frameworks </a:t>
            </a:r>
            <a:endParaRPr>
              <a:solidFill>
                <a:srgbClr val="FFFFFF"/>
              </a:solidFill>
            </a:endParaRPr>
          </a:p>
          <a:p>
            <a:pPr indent="0" lvl="0" marL="457200" rtl="0" algn="l">
              <a:spcBef>
                <a:spcPts val="0"/>
              </a:spcBef>
              <a:spcAft>
                <a:spcPts val="0"/>
              </a:spcAft>
              <a:buNone/>
            </a:pPr>
            <a:r>
              <a:rPr lang="en">
                <a:solidFill>
                  <a:srgbClr val="FFFFFF"/>
                </a:solidFill>
              </a:rPr>
              <a:t>has been made.</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400">
                <a:solidFill>
                  <a:srgbClr val="FFFFFF"/>
                </a:solidFill>
                <a:latin typeface="Arial"/>
                <a:ea typeface="Arial"/>
                <a:cs typeface="Arial"/>
                <a:sym typeface="Arial"/>
              </a:rPr>
              <a:t>Issues faced and Remedies</a:t>
            </a:r>
            <a:endParaRPr>
              <a:solidFill>
                <a:srgbClr val="FFFFFF"/>
              </a:solidFill>
            </a:endParaRPr>
          </a:p>
        </p:txBody>
      </p:sp>
      <p:sp>
        <p:nvSpPr>
          <p:cNvPr id="75" name="Google Shape;75;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7500" lvl="0" marL="457200" rtl="0" algn="l">
              <a:lnSpc>
                <a:spcPct val="90000"/>
              </a:lnSpc>
              <a:spcBef>
                <a:spcPts val="1000"/>
              </a:spcBef>
              <a:spcAft>
                <a:spcPts val="0"/>
              </a:spcAft>
              <a:buClr>
                <a:srgbClr val="000000"/>
              </a:buClr>
              <a:buSzPts val="1400"/>
              <a:buFont typeface="Arial"/>
              <a:buChar char="●"/>
            </a:pPr>
            <a:r>
              <a:rPr lang="en" sz="1400">
                <a:solidFill>
                  <a:srgbClr val="000000"/>
                </a:solidFill>
                <a:latin typeface="Arial"/>
                <a:ea typeface="Arial"/>
                <a:cs typeface="Arial"/>
                <a:sym typeface="Arial"/>
              </a:rPr>
              <a:t>Team work: Our schedules clashed often, and it was tough to find a common time during the day to sit together. Hence we often worked for am entire night at a stretch to complete our project.</a:t>
            </a:r>
            <a:endParaRPr sz="1400">
              <a:solidFill>
                <a:srgbClr val="000000"/>
              </a:solidFill>
              <a:latin typeface="Arial"/>
              <a:ea typeface="Arial"/>
              <a:cs typeface="Arial"/>
              <a:sym typeface="Arial"/>
            </a:endParaRPr>
          </a:p>
          <a:p>
            <a:pPr indent="-317500" lvl="0" marL="457200" rtl="0" algn="l">
              <a:lnSpc>
                <a:spcPct val="9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Linking of GUI part with the backend Java code caused issues due to lack of familiarity with JavaFX. Reading documentation and online resources helped overcome this hurdle.</a:t>
            </a:r>
            <a:endParaRPr sz="1400">
              <a:solidFill>
                <a:srgbClr val="000000"/>
              </a:solidFill>
              <a:latin typeface="Arial"/>
              <a:ea typeface="Arial"/>
              <a:cs typeface="Arial"/>
              <a:sym typeface="Arial"/>
            </a:endParaRPr>
          </a:p>
          <a:p>
            <a:pPr indent="-317500" lvl="0" marL="457200" rtl="0" algn="l">
              <a:lnSpc>
                <a:spcPct val="9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Github merge conflicts: Were tackled easily due to familiarity with VCS.</a:t>
            </a:r>
            <a:endParaRPr sz="1400">
              <a:solidFill>
                <a:srgbClr val="000000"/>
              </a:solidFill>
              <a:latin typeface="Arial"/>
              <a:ea typeface="Arial"/>
              <a:cs typeface="Arial"/>
              <a:sym typeface="Arial"/>
            </a:endParaRPr>
          </a:p>
          <a:p>
            <a:pPr indent="-317500" lvl="0" marL="457200" rtl="0" algn="l">
              <a:lnSpc>
                <a:spcPct val="9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Serialization of Objects that cannot be serialized.</a:t>
            </a:r>
            <a:endParaRPr sz="1400">
              <a:solidFill>
                <a:srgbClr val="000000"/>
              </a:solidFill>
              <a:latin typeface="Arial"/>
              <a:ea typeface="Arial"/>
              <a:cs typeface="Arial"/>
              <a:sym typeface="Arial"/>
            </a:endParaRPr>
          </a:p>
          <a:p>
            <a:pPr indent="-317500" lvl="0" marL="457200" rtl="0" algn="l">
              <a:lnSpc>
                <a:spcPct val="9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Implementing collisions was tough due to different relative coordinate systems of objects</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460950" y="1933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FFFFFF"/>
                </a:solidFill>
                <a:latin typeface="Arial"/>
                <a:ea typeface="Arial"/>
                <a:cs typeface="Arial"/>
                <a:sym typeface="Arial"/>
              </a:rPr>
              <a:t>Individual Efforts</a:t>
            </a:r>
            <a:endParaRPr sz="3600">
              <a:solidFill>
                <a:srgbClr val="FFFFFF"/>
              </a:solidFill>
            </a:endParaRPr>
          </a:p>
        </p:txBody>
      </p:sp>
      <p:sp>
        <p:nvSpPr>
          <p:cNvPr id="81" name="Google Shape;81;p1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Arial"/>
                <a:ea typeface="Arial"/>
                <a:cs typeface="Arial"/>
                <a:sym typeface="Arial"/>
              </a:rPr>
              <a:t>Arsh Verma (2017221)</a:t>
            </a:r>
            <a:endParaRPr b="1">
              <a:solidFill>
                <a:srgbClr val="000000"/>
              </a:solidFill>
              <a:latin typeface="Arial"/>
              <a:ea typeface="Arial"/>
              <a:cs typeface="Arial"/>
              <a:sym typeface="Arial"/>
            </a:endParaRPr>
          </a:p>
          <a:p>
            <a:pPr indent="0" lvl="0" marL="0" rtl="0" algn="l">
              <a:spcBef>
                <a:spcPts val="0"/>
              </a:spcBef>
              <a:spcAft>
                <a:spcPts val="0"/>
              </a:spcAft>
              <a:buClr>
                <a:srgbClr val="000000"/>
              </a:buClr>
              <a:buSzPts val="1100"/>
              <a:buFont typeface="Arial"/>
              <a:buNone/>
            </a:pPr>
            <a:r>
              <a:t/>
            </a:r>
            <a:endParaRPr b="1">
              <a:solidFill>
                <a:srgbClr val="000000"/>
              </a:solidFill>
              <a:latin typeface="Arial"/>
              <a:ea typeface="Arial"/>
              <a:cs typeface="Arial"/>
              <a:sym typeface="Arial"/>
            </a:endParaRPr>
          </a:p>
          <a:p>
            <a:pPr indent="0" lvl="0" marL="0" rtl="0" algn="l">
              <a:spcBef>
                <a:spcPts val="0"/>
              </a:spcBef>
              <a:spcAft>
                <a:spcPts val="0"/>
              </a:spcAft>
              <a:buClr>
                <a:srgbClr val="000000"/>
              </a:buClr>
              <a:buSzPts val="1100"/>
              <a:buFont typeface="Arial"/>
              <a:buNone/>
            </a:pPr>
            <a:r>
              <a:rPr b="1" lang="en">
                <a:solidFill>
                  <a:srgbClr val="000000"/>
                </a:solidFill>
                <a:latin typeface="Arial"/>
                <a:ea typeface="Arial"/>
                <a:cs typeface="Arial"/>
                <a:sym typeface="Arial"/>
              </a:rPr>
              <a:t>Set up all FXML pages</a:t>
            </a:r>
            <a:endParaRPr b="1">
              <a:solidFill>
                <a:srgbClr val="000000"/>
              </a:solidFill>
              <a:latin typeface="Arial"/>
              <a:ea typeface="Arial"/>
              <a:cs typeface="Arial"/>
              <a:sym typeface="Arial"/>
            </a:endParaRPr>
          </a:p>
          <a:p>
            <a:pPr indent="0" lvl="0" marL="0" rtl="0" algn="l">
              <a:spcBef>
                <a:spcPts val="0"/>
              </a:spcBef>
              <a:spcAft>
                <a:spcPts val="0"/>
              </a:spcAft>
              <a:buClr>
                <a:srgbClr val="000000"/>
              </a:buClr>
              <a:buSzPts val="1100"/>
              <a:buFont typeface="Arial"/>
              <a:buNone/>
            </a:pPr>
            <a:r>
              <a:rPr b="1" lang="en">
                <a:solidFill>
                  <a:srgbClr val="000000"/>
                </a:solidFill>
                <a:latin typeface="Arial"/>
                <a:ea typeface="Arial"/>
                <a:cs typeface="Arial"/>
                <a:sym typeface="Arial"/>
              </a:rPr>
              <a:t>Linked pages and added button functionalities.</a:t>
            </a:r>
            <a:endParaRPr b="1">
              <a:solidFill>
                <a:srgbClr val="000000"/>
              </a:solidFill>
              <a:latin typeface="Arial"/>
              <a:ea typeface="Arial"/>
              <a:cs typeface="Arial"/>
              <a:sym typeface="Arial"/>
            </a:endParaRPr>
          </a:p>
          <a:p>
            <a:pPr indent="0" lvl="0" marL="0" rtl="0" algn="l">
              <a:spcBef>
                <a:spcPts val="0"/>
              </a:spcBef>
              <a:spcAft>
                <a:spcPts val="0"/>
              </a:spcAft>
              <a:buClr>
                <a:srgbClr val="000000"/>
              </a:buClr>
              <a:buSzPts val="1100"/>
              <a:buFont typeface="Arial"/>
              <a:buNone/>
            </a:pPr>
            <a:r>
              <a:rPr b="1" lang="en">
                <a:solidFill>
                  <a:srgbClr val="000000"/>
                </a:solidFill>
                <a:latin typeface="Arial"/>
                <a:ea typeface="Arial"/>
                <a:cs typeface="Arial"/>
                <a:sym typeface="Arial"/>
              </a:rPr>
              <a:t>Implemented KeyBoard interrupts and animation of snake, blocks and walls.</a:t>
            </a:r>
            <a:endParaRPr b="1">
              <a:solidFill>
                <a:srgbClr val="000000"/>
              </a:solidFill>
              <a:latin typeface="Arial"/>
              <a:ea typeface="Arial"/>
              <a:cs typeface="Arial"/>
              <a:sym typeface="Arial"/>
            </a:endParaRPr>
          </a:p>
          <a:p>
            <a:pPr indent="0" lvl="0" marL="0" rtl="0" algn="l">
              <a:spcBef>
                <a:spcPts val="0"/>
              </a:spcBef>
              <a:spcAft>
                <a:spcPts val="0"/>
              </a:spcAft>
              <a:buClr>
                <a:srgbClr val="000000"/>
              </a:buClr>
              <a:buSzPts val="1100"/>
              <a:buFont typeface="Arial"/>
              <a:buNone/>
            </a:pPr>
            <a:r>
              <a:rPr b="1" lang="en">
                <a:solidFill>
                  <a:srgbClr val="000000"/>
                </a:solidFill>
                <a:latin typeface="Arial"/>
                <a:ea typeface="Arial"/>
                <a:cs typeface="Arial"/>
                <a:sym typeface="Arial"/>
              </a:rPr>
              <a:t>Implemented the Leaderboard.</a:t>
            </a:r>
            <a:endParaRPr b="1">
              <a:solidFill>
                <a:srgbClr val="000000"/>
              </a:solidFill>
              <a:latin typeface="Arial"/>
              <a:ea typeface="Arial"/>
              <a:cs typeface="Arial"/>
              <a:sym typeface="Arial"/>
            </a:endParaRPr>
          </a:p>
          <a:p>
            <a:pPr indent="0" lvl="0" marL="0" rtl="0" algn="l">
              <a:spcBef>
                <a:spcPts val="0"/>
              </a:spcBef>
              <a:spcAft>
                <a:spcPts val="0"/>
              </a:spcAft>
              <a:buClr>
                <a:srgbClr val="000000"/>
              </a:buClr>
              <a:buSzPts val="1100"/>
              <a:buFont typeface="Arial"/>
              <a:buNone/>
            </a:pPr>
            <a:r>
              <a:rPr b="1" lang="en">
                <a:solidFill>
                  <a:srgbClr val="000000"/>
                </a:solidFill>
                <a:latin typeface="Arial"/>
                <a:ea typeface="Arial"/>
                <a:cs typeface="Arial"/>
                <a:sym typeface="Arial"/>
              </a:rPr>
              <a:t>Implemented Serialization and </a:t>
            </a:r>
            <a:r>
              <a:rPr b="1" lang="en">
                <a:solidFill>
                  <a:srgbClr val="000000"/>
                </a:solidFill>
                <a:latin typeface="Arial"/>
                <a:ea typeface="Arial"/>
                <a:cs typeface="Arial"/>
                <a:sym typeface="Arial"/>
              </a:rPr>
              <a:t>Deserialization</a:t>
            </a:r>
            <a:r>
              <a:rPr b="1" lang="en">
                <a:solidFill>
                  <a:srgbClr val="000000"/>
                </a:solidFill>
                <a:latin typeface="Arial"/>
                <a:ea typeface="Arial"/>
                <a:cs typeface="Arial"/>
                <a:sym typeface="Arial"/>
              </a:rPr>
              <a:t> to save state of game.</a:t>
            </a:r>
            <a:endParaRPr b="1">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
        <p:nvSpPr>
          <p:cNvPr id="82" name="Google Shape;82;p1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Arial"/>
                <a:ea typeface="Arial"/>
                <a:cs typeface="Arial"/>
                <a:sym typeface="Arial"/>
              </a:rPr>
              <a:t>Daksh Shah (2017336)</a:t>
            </a:r>
            <a:endParaRPr b="1">
              <a:solidFill>
                <a:srgbClr val="000000"/>
              </a:solidFill>
              <a:latin typeface="Arial"/>
              <a:ea typeface="Arial"/>
              <a:cs typeface="Arial"/>
              <a:sym typeface="Arial"/>
            </a:endParaRPr>
          </a:p>
          <a:p>
            <a:pPr indent="0" lvl="0" marL="0" rtl="0" algn="l">
              <a:spcBef>
                <a:spcPts val="0"/>
              </a:spcBef>
              <a:spcAft>
                <a:spcPts val="0"/>
              </a:spcAft>
              <a:buClr>
                <a:srgbClr val="000000"/>
              </a:buClr>
              <a:buSzPts val="1100"/>
              <a:buFont typeface="Arial"/>
              <a:buNone/>
            </a:pPr>
            <a:r>
              <a:t/>
            </a:r>
            <a:endParaRPr b="1">
              <a:solidFill>
                <a:srgbClr val="000000"/>
              </a:solidFill>
              <a:latin typeface="Arial"/>
              <a:ea typeface="Arial"/>
              <a:cs typeface="Arial"/>
              <a:sym typeface="Arial"/>
            </a:endParaRPr>
          </a:p>
          <a:p>
            <a:pPr indent="0" lvl="0" marL="0" rtl="0" algn="l">
              <a:spcBef>
                <a:spcPts val="0"/>
              </a:spcBef>
              <a:spcAft>
                <a:spcPts val="0"/>
              </a:spcAft>
              <a:buClr>
                <a:srgbClr val="000000"/>
              </a:buClr>
              <a:buSzPts val="1100"/>
              <a:buFont typeface="Arial"/>
              <a:buNone/>
            </a:pPr>
            <a:r>
              <a:rPr b="1" lang="en">
                <a:solidFill>
                  <a:srgbClr val="000000"/>
                </a:solidFill>
                <a:latin typeface="Arial"/>
                <a:ea typeface="Arial"/>
                <a:cs typeface="Arial"/>
                <a:sym typeface="Arial"/>
              </a:rPr>
              <a:t>Implemented the code for collision between walls and snake, blocks and snake.</a:t>
            </a:r>
            <a:endParaRPr b="1">
              <a:solidFill>
                <a:srgbClr val="000000"/>
              </a:solidFill>
              <a:latin typeface="Arial"/>
              <a:ea typeface="Arial"/>
              <a:cs typeface="Arial"/>
              <a:sym typeface="Arial"/>
            </a:endParaRPr>
          </a:p>
          <a:p>
            <a:pPr indent="0" lvl="0" marL="0" rtl="0" algn="l">
              <a:spcBef>
                <a:spcPts val="0"/>
              </a:spcBef>
              <a:spcAft>
                <a:spcPts val="0"/>
              </a:spcAft>
              <a:buClr>
                <a:srgbClr val="000000"/>
              </a:buClr>
              <a:buSzPts val="1100"/>
              <a:buFont typeface="Arial"/>
              <a:buNone/>
            </a:pPr>
            <a:r>
              <a:rPr b="1" lang="en">
                <a:solidFill>
                  <a:srgbClr val="000000"/>
                </a:solidFill>
                <a:latin typeface="Arial"/>
                <a:ea typeface="Arial"/>
                <a:cs typeface="Arial"/>
                <a:sym typeface="Arial"/>
              </a:rPr>
              <a:t>Improved design and UI components of blocks</a:t>
            </a:r>
            <a:endParaRPr b="1">
              <a:solidFill>
                <a:srgbClr val="000000"/>
              </a:solidFill>
              <a:latin typeface="Arial"/>
              <a:ea typeface="Arial"/>
              <a:cs typeface="Arial"/>
              <a:sym typeface="Arial"/>
            </a:endParaRPr>
          </a:p>
          <a:p>
            <a:pPr indent="0" lvl="0" marL="0" rtl="0" algn="l">
              <a:spcBef>
                <a:spcPts val="0"/>
              </a:spcBef>
              <a:spcAft>
                <a:spcPts val="0"/>
              </a:spcAft>
              <a:buClr>
                <a:srgbClr val="000000"/>
              </a:buClr>
              <a:buSzPts val="1100"/>
              <a:buFont typeface="Arial"/>
              <a:buNone/>
            </a:pPr>
            <a:r>
              <a:rPr b="1" lang="en">
                <a:solidFill>
                  <a:srgbClr val="000000"/>
                </a:solidFill>
                <a:latin typeface="Arial"/>
                <a:ea typeface="Arial"/>
                <a:cs typeface="Arial"/>
                <a:sym typeface="Arial"/>
              </a:rPr>
              <a:t>Collection of tokens during gameplay, increasing length of snake and functionalities for all tokens</a:t>
            </a:r>
            <a:endParaRPr b="1">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
        <p:nvSpPr>
          <p:cNvPr id="83" name="Google Shape;83;p15"/>
          <p:cNvSpPr txBox="1"/>
          <p:nvPr/>
        </p:nvSpPr>
        <p:spPr>
          <a:xfrm>
            <a:off x="540600" y="757075"/>
            <a:ext cx="8062800" cy="630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rgbClr val="000000"/>
              </a:buClr>
              <a:buSzPts val="1100"/>
              <a:buFont typeface="Arial"/>
              <a:buNone/>
            </a:pPr>
            <a:r>
              <a:rPr lang="en" sz="1800">
                <a:solidFill>
                  <a:srgbClr val="FFFFFF"/>
                </a:solidFill>
              </a:rPr>
              <a:t>Both of us worked together and contributed equally to the project. We coded most of the project together, and discussed idea and improvisations.</a:t>
            </a:r>
            <a:endParaRPr sz="1800">
              <a:solidFill>
                <a:srgbClr val="FFFFFF"/>
              </a:solidFill>
            </a:endParaRPr>
          </a:p>
          <a:p>
            <a:pPr indent="0" lvl="0" marL="0" rtl="0" algn="l">
              <a:spcBef>
                <a:spcPts val="0"/>
              </a:spcBef>
              <a:spcAft>
                <a:spcPts val="0"/>
              </a:spcAft>
              <a:buNone/>
            </a:pPr>
            <a:r>
              <a:t/>
            </a:r>
            <a:endParaRPr sz="18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txBox="1"/>
          <p:nvPr>
            <p:ph type="title"/>
          </p:nvPr>
        </p:nvSpPr>
        <p:spPr>
          <a:xfrm>
            <a:off x="247453" y="209505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400">
                <a:solidFill>
                  <a:srgbClr val="FFFFFF"/>
                </a:solidFill>
                <a:latin typeface="Arial"/>
                <a:ea typeface="Arial"/>
                <a:cs typeface="Arial"/>
                <a:sym typeface="Arial"/>
              </a:rPr>
              <a:t>Bonus Features</a:t>
            </a:r>
            <a:endParaRPr>
              <a:solidFill>
                <a:srgbClr val="FFFFFF"/>
              </a:solidFill>
            </a:endParaRPr>
          </a:p>
        </p:txBody>
      </p:sp>
      <p:sp>
        <p:nvSpPr>
          <p:cNvPr id="89" name="Google Shape;89;p16"/>
          <p:cNvSpPr txBox="1"/>
          <p:nvPr/>
        </p:nvSpPr>
        <p:spPr>
          <a:xfrm>
            <a:off x="3892375" y="521825"/>
            <a:ext cx="4812000" cy="4245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000"/>
              </a:spcBef>
              <a:spcAft>
                <a:spcPts val="0"/>
              </a:spcAft>
              <a:buSzPts val="1500"/>
              <a:buChar char="●"/>
            </a:pPr>
            <a:r>
              <a:rPr lang="en" sz="1500"/>
              <a:t>Log in as a Guest.</a:t>
            </a:r>
            <a:endParaRPr sz="1500"/>
          </a:p>
          <a:p>
            <a:pPr indent="-323850" lvl="0" marL="457200" rtl="0" algn="l">
              <a:lnSpc>
                <a:spcPct val="115000"/>
              </a:lnSpc>
              <a:spcBef>
                <a:spcPts val="0"/>
              </a:spcBef>
              <a:spcAft>
                <a:spcPts val="0"/>
              </a:spcAft>
              <a:buSzPts val="1500"/>
              <a:buChar char="●"/>
            </a:pPr>
            <a:r>
              <a:rPr lang="en" sz="1500"/>
              <a:t>Log in/ Sign up with username and password</a:t>
            </a:r>
            <a:endParaRPr sz="1500"/>
          </a:p>
          <a:p>
            <a:pPr indent="-323850" lvl="0" marL="457200" rtl="0" algn="l">
              <a:lnSpc>
                <a:spcPct val="115000"/>
              </a:lnSpc>
              <a:spcBef>
                <a:spcPts val="0"/>
              </a:spcBef>
              <a:spcAft>
                <a:spcPts val="0"/>
              </a:spcAft>
              <a:buSzPts val="1500"/>
              <a:buChar char="●"/>
            </a:pPr>
            <a:r>
              <a:rPr lang="en" sz="1500"/>
              <a:t>Background music for entertainment.</a:t>
            </a:r>
            <a:endParaRPr sz="1500"/>
          </a:p>
          <a:p>
            <a:pPr indent="-323850" lvl="0" marL="457200" rtl="0" algn="l">
              <a:lnSpc>
                <a:spcPct val="115000"/>
              </a:lnSpc>
              <a:spcBef>
                <a:spcPts val="0"/>
              </a:spcBef>
              <a:spcAft>
                <a:spcPts val="0"/>
              </a:spcAft>
              <a:buSzPts val="1500"/>
              <a:buChar char="●"/>
            </a:pPr>
            <a:r>
              <a:rPr lang="en" sz="1500"/>
              <a:t>User can collect coins as bonus during game.</a:t>
            </a:r>
            <a:endParaRPr sz="1500"/>
          </a:p>
          <a:p>
            <a:pPr indent="-323850" lvl="0" marL="457200" rtl="0" algn="l">
              <a:lnSpc>
                <a:spcPct val="115000"/>
              </a:lnSpc>
              <a:spcBef>
                <a:spcPts val="0"/>
              </a:spcBef>
              <a:spcAft>
                <a:spcPts val="0"/>
              </a:spcAft>
              <a:buSzPts val="1500"/>
              <a:buChar char="●"/>
            </a:pPr>
            <a:r>
              <a:rPr lang="en" sz="1500"/>
              <a:t>User can change avatar of snake head.</a:t>
            </a:r>
            <a:endParaRPr sz="1500"/>
          </a:p>
          <a:p>
            <a:pPr indent="-323850" lvl="0" marL="457200" rtl="0" algn="l">
              <a:lnSpc>
                <a:spcPct val="115000"/>
              </a:lnSpc>
              <a:spcBef>
                <a:spcPts val="0"/>
              </a:spcBef>
              <a:spcAft>
                <a:spcPts val="0"/>
              </a:spcAft>
              <a:buSzPts val="1500"/>
              <a:buChar char="●"/>
            </a:pPr>
            <a:r>
              <a:rPr lang="en" sz="1500"/>
              <a:t>User can change Theme of game.</a:t>
            </a:r>
            <a:endParaRPr sz="1500"/>
          </a:p>
          <a:p>
            <a:pPr indent="-323850" lvl="0" marL="457200" rtl="0" algn="l">
              <a:lnSpc>
                <a:spcPct val="115000"/>
              </a:lnSpc>
              <a:spcBef>
                <a:spcPts val="0"/>
              </a:spcBef>
              <a:spcAft>
                <a:spcPts val="0"/>
              </a:spcAft>
              <a:buSzPts val="1500"/>
              <a:buChar char="●"/>
            </a:pPr>
            <a:r>
              <a:rPr lang="en" sz="1500"/>
              <a:t>Speed of snake changes due to tokens – fast or slow.</a:t>
            </a:r>
            <a:endParaRPr sz="1500"/>
          </a:p>
          <a:p>
            <a:pPr indent="-323850" lvl="0" marL="457200" rtl="0" algn="l">
              <a:lnSpc>
                <a:spcPct val="115000"/>
              </a:lnSpc>
              <a:spcBef>
                <a:spcPts val="0"/>
              </a:spcBef>
              <a:spcAft>
                <a:spcPts val="0"/>
              </a:spcAft>
              <a:buSzPts val="1500"/>
              <a:buChar char="●"/>
            </a:pPr>
            <a:r>
              <a:rPr lang="en" sz="1500"/>
              <a:t>User can pause the game during game play and resume.</a:t>
            </a:r>
            <a:endParaRPr sz="1500"/>
          </a:p>
          <a:p>
            <a:pPr indent="-323850" lvl="0" marL="457200" rtl="0" algn="l">
              <a:lnSpc>
                <a:spcPct val="115000"/>
              </a:lnSpc>
              <a:spcBef>
                <a:spcPts val="0"/>
              </a:spcBef>
              <a:spcAft>
                <a:spcPts val="0"/>
              </a:spcAft>
              <a:buSzPts val="1500"/>
              <a:buChar char="●"/>
            </a:pPr>
            <a:r>
              <a:rPr lang="en" sz="1500"/>
              <a:t>Cheat codes using keyboard interrupts.</a:t>
            </a:r>
            <a:endParaRPr sz="1500"/>
          </a:p>
          <a:p>
            <a:pPr indent="-323850" lvl="0" marL="457200" rtl="0" algn="l">
              <a:lnSpc>
                <a:spcPct val="115000"/>
              </a:lnSpc>
              <a:spcBef>
                <a:spcPts val="0"/>
              </a:spcBef>
              <a:spcAft>
                <a:spcPts val="0"/>
              </a:spcAft>
              <a:buSzPts val="1500"/>
              <a:buChar char="●"/>
            </a:pPr>
            <a:r>
              <a:rPr lang="en" sz="1500"/>
              <a:t>If 10 coins collected, user gets bonus chance.</a:t>
            </a:r>
            <a:endParaRPr sz="1500"/>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