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8" r:id="rId8"/>
    <p:sldId id="261" r:id="rId9"/>
    <p:sldId id="279" r:id="rId10"/>
    <p:sldId id="270" r:id="rId11"/>
    <p:sldId id="272" r:id="rId12"/>
    <p:sldId id="273" r:id="rId13"/>
    <p:sldId id="274" r:id="rId14"/>
    <p:sldId id="262" r:id="rId15"/>
    <p:sldId id="275" r:id="rId16"/>
    <p:sldId id="263" r:id="rId17"/>
    <p:sldId id="276" r:id="rId18"/>
    <p:sldId id="277"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72409" autoAdjust="0"/>
  </p:normalViewPr>
  <p:slideViewPr>
    <p:cSldViewPr snapToGrid="0">
      <p:cViewPr varScale="1">
        <p:scale>
          <a:sx n="86" d="100"/>
          <a:sy n="86" d="100"/>
        </p:scale>
        <p:origin x="48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4740-7A18-C9AE-ECC9-345D81F88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E35B59-6788-C04A-0C61-A320B9BB1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CFCB67-E601-AD02-FA6E-89DDB909F928}"/>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5" name="Footer Placeholder 4">
            <a:extLst>
              <a:ext uri="{FF2B5EF4-FFF2-40B4-BE49-F238E27FC236}">
                <a16:creationId xmlns:a16="http://schemas.microsoft.com/office/drawing/2014/main" id="{24A30487-169D-CB81-FD67-5C355ED0E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C85FB-1E5F-94AC-8E3B-29675F1C3F5A}"/>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20426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8DA3-4AA2-9CA1-1ED0-19043E18E4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0E659B-86DB-FA8F-8770-BB081C711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A0FE7-41F6-427D-4D10-4086693C62EF}"/>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5" name="Footer Placeholder 4">
            <a:extLst>
              <a:ext uri="{FF2B5EF4-FFF2-40B4-BE49-F238E27FC236}">
                <a16:creationId xmlns:a16="http://schemas.microsoft.com/office/drawing/2014/main" id="{8D2A373C-EEB1-5E5B-E891-68BF5075F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8362A-5DC1-19BF-6CEC-7EF8A4B2A3C6}"/>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89737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0A5DE-69F6-3ABD-4394-673754C463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7B1268-6DA4-F4C1-E2CF-0EA54D934C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32A48D-285F-431F-F76F-2A274F8ECCD1}"/>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5" name="Footer Placeholder 4">
            <a:extLst>
              <a:ext uri="{FF2B5EF4-FFF2-40B4-BE49-F238E27FC236}">
                <a16:creationId xmlns:a16="http://schemas.microsoft.com/office/drawing/2014/main" id="{8A93336A-C685-6769-7742-AC4E219F8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A3207-CB3C-D2FC-4EC8-AC0C88662726}"/>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05292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76CD-AD9D-8395-5FFA-59698ECF4D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1BA4A8-A363-A22B-0A2F-2DE244CFB3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0FAB0-2F22-89F7-9EDF-4D0D7A1BAD5D}"/>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5" name="Footer Placeholder 4">
            <a:extLst>
              <a:ext uri="{FF2B5EF4-FFF2-40B4-BE49-F238E27FC236}">
                <a16:creationId xmlns:a16="http://schemas.microsoft.com/office/drawing/2014/main" id="{916903E1-A323-07A2-09C2-B85E45282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45FE8-FA70-9A73-3959-E2AEA0711CAD}"/>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12601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77D2-2F50-238C-292A-8BCC8E641C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EF3A07-D81C-9D01-F241-1003FB3062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5E25A7-FE98-B3A4-136F-C5DE75E8EE39}"/>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5" name="Footer Placeholder 4">
            <a:extLst>
              <a:ext uri="{FF2B5EF4-FFF2-40B4-BE49-F238E27FC236}">
                <a16:creationId xmlns:a16="http://schemas.microsoft.com/office/drawing/2014/main" id="{1F9123FE-CD52-3E54-B4E3-0DCE96F0A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F302E-88AB-C9D8-ABD0-30FA01B00C1B}"/>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2726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6BBA-0F93-7075-95AE-DF2235CC31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469AE7-F428-EC05-1EF5-415E1821C9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A3E8E-0CFA-9F3C-0025-8A585FB563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7C72B-C3C3-7A41-66CE-574E8072D1AA}"/>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6" name="Footer Placeholder 5">
            <a:extLst>
              <a:ext uri="{FF2B5EF4-FFF2-40B4-BE49-F238E27FC236}">
                <a16:creationId xmlns:a16="http://schemas.microsoft.com/office/drawing/2014/main" id="{F03B7DD1-C1B2-74B0-64C5-8F7EFE37A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FFC48D-DA49-0B0E-064E-82259DFC3547}"/>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03345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F0D9-7027-69D7-BFCC-2E700ED687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CC583A-2C9E-7EEC-34AB-1CD39CF9A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D65A02-43F3-4C65-FD1D-957090D47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D12124-9B03-F5B0-9C6B-64B61B49D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6F199-C9A3-4087-1887-1481DAC328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B6669D-27FA-6988-9460-50F74E0CF221}"/>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8" name="Footer Placeholder 7">
            <a:extLst>
              <a:ext uri="{FF2B5EF4-FFF2-40B4-BE49-F238E27FC236}">
                <a16:creationId xmlns:a16="http://schemas.microsoft.com/office/drawing/2014/main" id="{CAAC9618-D972-F4FB-6167-68FA758428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51D7D7-4AE5-4E7A-DE36-2A03C256C477}"/>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354927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75CC-7A20-5F4D-0251-7317AAA416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77463-86E7-EE1F-0B2A-F8F35AC81134}"/>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4" name="Footer Placeholder 3">
            <a:extLst>
              <a:ext uri="{FF2B5EF4-FFF2-40B4-BE49-F238E27FC236}">
                <a16:creationId xmlns:a16="http://schemas.microsoft.com/office/drawing/2014/main" id="{E14924BD-1266-CBB1-8138-8E46E4DEC5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46B0A9-519C-4B6A-94EC-EF3A1CCC50DF}"/>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106514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E513E-8580-2557-F22E-C97036F178A8}"/>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3" name="Footer Placeholder 2">
            <a:extLst>
              <a:ext uri="{FF2B5EF4-FFF2-40B4-BE49-F238E27FC236}">
                <a16:creationId xmlns:a16="http://schemas.microsoft.com/office/drawing/2014/main" id="{C3608FF2-709B-42B0-2DB3-4046652A7B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0648F2-888E-FC49-48A4-EE308D2A0621}"/>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233504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4F0B-5032-EB26-BA79-7F1164FC7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589A94-9CA8-C99E-5D26-893537B33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F5B825-AF77-B562-EDD5-E4EF74302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EB869-B149-A83A-9456-33EE45873090}"/>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6" name="Footer Placeholder 5">
            <a:extLst>
              <a:ext uri="{FF2B5EF4-FFF2-40B4-BE49-F238E27FC236}">
                <a16:creationId xmlns:a16="http://schemas.microsoft.com/office/drawing/2014/main" id="{6565830C-6611-4CC1-DA0D-1133238B6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1124A1-47D1-A90A-1E15-F68D9BA30C9F}"/>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208551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0C80-9707-24A9-547B-0E0A6EA61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3634AC-7C8E-73D0-4F2F-D4418BBB2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FA8468-58C1-1EA8-557E-4E52ECA53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1CAE6-2DF3-20FD-52AA-F3CF0FF4600D}"/>
              </a:ext>
            </a:extLst>
          </p:cNvPr>
          <p:cNvSpPr>
            <a:spLocks noGrp="1"/>
          </p:cNvSpPr>
          <p:nvPr>
            <p:ph type="dt" sz="half" idx="10"/>
          </p:nvPr>
        </p:nvSpPr>
        <p:spPr/>
        <p:txBody>
          <a:bodyPr/>
          <a:lstStyle/>
          <a:p>
            <a:fld id="{4013777D-A856-40F8-83D5-0D96FA3A6002}" type="datetimeFigureOut">
              <a:rPr lang="en-IN" smtClean="0"/>
              <a:t>09-02-2024</a:t>
            </a:fld>
            <a:endParaRPr lang="en-IN"/>
          </a:p>
        </p:txBody>
      </p:sp>
      <p:sp>
        <p:nvSpPr>
          <p:cNvPr id="6" name="Footer Placeholder 5">
            <a:extLst>
              <a:ext uri="{FF2B5EF4-FFF2-40B4-BE49-F238E27FC236}">
                <a16:creationId xmlns:a16="http://schemas.microsoft.com/office/drawing/2014/main" id="{E636FE9F-931A-B538-9F7E-60565FD74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40FD9-672E-0841-D4A7-9F44CDA8B36A}"/>
              </a:ext>
            </a:extLst>
          </p:cNvPr>
          <p:cNvSpPr>
            <a:spLocks noGrp="1"/>
          </p:cNvSpPr>
          <p:nvPr>
            <p:ph type="sldNum" sz="quarter" idx="12"/>
          </p:nvPr>
        </p:nvSpPr>
        <p:spPr/>
        <p:txBody>
          <a:bodyPr/>
          <a:lstStyle/>
          <a:p>
            <a:fld id="{7E92BA6A-7B5A-468C-A414-15D1FEDA6723}" type="slidenum">
              <a:rPr lang="en-IN" smtClean="0"/>
              <a:t>‹#›</a:t>
            </a:fld>
            <a:endParaRPr lang="en-IN"/>
          </a:p>
        </p:txBody>
      </p:sp>
    </p:spTree>
    <p:extLst>
      <p:ext uri="{BB962C8B-B14F-4D97-AF65-F5344CB8AC3E}">
        <p14:creationId xmlns:p14="http://schemas.microsoft.com/office/powerpoint/2010/main" val="63615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B873B-22E4-DC5F-A22D-0D2FF3319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45FF35-9480-BC4B-D458-64F4A73AD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4ADE4-E162-420D-05BF-CE0E99222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13777D-A856-40F8-83D5-0D96FA3A6002}" type="datetimeFigureOut">
              <a:rPr lang="en-IN" smtClean="0"/>
              <a:t>09-02-2024</a:t>
            </a:fld>
            <a:endParaRPr lang="en-IN"/>
          </a:p>
        </p:txBody>
      </p:sp>
      <p:sp>
        <p:nvSpPr>
          <p:cNvPr id="5" name="Footer Placeholder 4">
            <a:extLst>
              <a:ext uri="{FF2B5EF4-FFF2-40B4-BE49-F238E27FC236}">
                <a16:creationId xmlns:a16="http://schemas.microsoft.com/office/drawing/2014/main" id="{FF2D9677-A2DD-80AD-9A19-22977D892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E324770-C673-C9C1-D603-A0C957A87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92BA6A-7B5A-468C-A414-15D1FEDA6723}" type="slidenum">
              <a:rPr lang="en-IN" smtClean="0"/>
              <a:t>‹#›</a:t>
            </a:fld>
            <a:endParaRPr lang="en-IN"/>
          </a:p>
        </p:txBody>
      </p:sp>
    </p:spTree>
    <p:extLst>
      <p:ext uri="{BB962C8B-B14F-4D97-AF65-F5344CB8AC3E}">
        <p14:creationId xmlns:p14="http://schemas.microsoft.com/office/powerpoint/2010/main" val="135732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B55D-7951-5BDB-62F9-579FB0C72225}"/>
              </a:ext>
            </a:extLst>
          </p:cNvPr>
          <p:cNvSpPr>
            <a:spLocks noGrp="1"/>
          </p:cNvSpPr>
          <p:nvPr>
            <p:ph type="ctrTitle"/>
          </p:nvPr>
        </p:nvSpPr>
        <p:spPr>
          <a:xfrm>
            <a:off x="1464414" y="2092444"/>
            <a:ext cx="9256296" cy="1022732"/>
          </a:xfrm>
        </p:spPr>
        <p:txBody>
          <a:bodyPr>
            <a:normAutofit/>
          </a:bodyPr>
          <a:lstStyle/>
          <a:p>
            <a:r>
              <a:rPr lang="en-US" sz="4000" dirty="0">
                <a:latin typeface="Palatino Linotype"/>
                <a:ea typeface="Palatino Linotype"/>
                <a:cs typeface="Palatino Linotype"/>
                <a:sym typeface="Palatino Linotype"/>
              </a:rPr>
              <a:t>Enhanced Database Encryption System</a:t>
            </a:r>
            <a:endParaRPr lang="en-IN" sz="4000" dirty="0">
              <a:solidFill>
                <a:srgbClr val="002060"/>
              </a:solidFill>
            </a:endParaRPr>
          </a:p>
        </p:txBody>
      </p:sp>
      <p:sp>
        <p:nvSpPr>
          <p:cNvPr id="3" name="Subtitle 2">
            <a:extLst>
              <a:ext uri="{FF2B5EF4-FFF2-40B4-BE49-F238E27FC236}">
                <a16:creationId xmlns:a16="http://schemas.microsoft.com/office/drawing/2014/main" id="{0FCC96DE-A126-2F17-781A-D5BBAE8006EB}"/>
              </a:ext>
            </a:extLst>
          </p:cNvPr>
          <p:cNvSpPr>
            <a:spLocks noGrp="1"/>
          </p:cNvSpPr>
          <p:nvPr>
            <p:ph type="subTitle" idx="1"/>
          </p:nvPr>
        </p:nvSpPr>
        <p:spPr>
          <a:xfrm>
            <a:off x="1488276" y="4825100"/>
            <a:ext cx="9144000" cy="1655762"/>
          </a:xfrm>
        </p:spPr>
        <p:txBody>
          <a:bodyPr/>
          <a:lstStyle/>
          <a:p>
            <a:r>
              <a:rPr lang="en-US" dirty="0"/>
              <a:t>PIYUSH KUMAR</a:t>
            </a:r>
            <a:br>
              <a:rPr lang="en-US" dirty="0"/>
            </a:br>
            <a:r>
              <a:rPr lang="en-US" dirty="0" err="1"/>
              <a:t>B.Tech</a:t>
            </a:r>
            <a:r>
              <a:rPr lang="en-US" dirty="0"/>
              <a:t> | Student</a:t>
            </a:r>
            <a:br>
              <a:rPr lang="en-US" dirty="0"/>
            </a:br>
            <a:r>
              <a:rPr lang="en-US" dirty="0"/>
              <a:t>SRM INSTITUTE OF SCIENCE AND TECHNOLOGY</a:t>
            </a:r>
            <a:endParaRPr lang="en-IN" dirty="0"/>
          </a:p>
        </p:txBody>
      </p:sp>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extLst>
              <p:ext uri="{D42A27DB-BD31-4B8C-83A1-F6EECF244321}">
                <p14:modId xmlns:p14="http://schemas.microsoft.com/office/powerpoint/2010/main" val="2872346659"/>
              </p:ext>
            </p:extLst>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extLst>
              <p:ext uri="{D42A27DB-BD31-4B8C-83A1-F6EECF244321}">
                <p14:modId xmlns:p14="http://schemas.microsoft.com/office/powerpoint/2010/main" val="616369112"/>
              </p:ext>
            </p:extLst>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EDAA9E-C5EC-42B7-A11C-19B6565C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20EDF147-BE4A-96E4-B6E0-8A9A99D93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8E6A493-ECE9-5E68-F668-5D500866E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F3DD0913-C9E2-9537-D562-5143B586E3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9" name="Title 1">
            <a:extLst>
              <a:ext uri="{FF2B5EF4-FFF2-40B4-BE49-F238E27FC236}">
                <a16:creationId xmlns:a16="http://schemas.microsoft.com/office/drawing/2014/main" id="{B1F0939F-AFC3-547E-0CBB-3BDF543BBB1A}"/>
              </a:ext>
            </a:extLst>
          </p:cNvPr>
          <p:cNvSpPr txBox="1">
            <a:spLocks/>
          </p:cNvSpPr>
          <p:nvPr/>
        </p:nvSpPr>
        <p:spPr>
          <a:xfrm>
            <a:off x="1884375" y="2516475"/>
            <a:ext cx="8416375" cy="4426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200" dirty="0"/>
            </a:br>
            <a:endParaRPr lang="en-IN" sz="3200" dirty="0"/>
          </a:p>
        </p:txBody>
      </p:sp>
      <p:sp>
        <p:nvSpPr>
          <p:cNvPr id="20" name="Title 1">
            <a:extLst>
              <a:ext uri="{FF2B5EF4-FFF2-40B4-BE49-F238E27FC236}">
                <a16:creationId xmlns:a16="http://schemas.microsoft.com/office/drawing/2014/main" id="{AB349923-19BF-68C8-D95B-ECD7FDDFD296}"/>
              </a:ext>
            </a:extLst>
          </p:cNvPr>
          <p:cNvSpPr txBox="1">
            <a:spLocks/>
          </p:cNvSpPr>
          <p:nvPr/>
        </p:nvSpPr>
        <p:spPr>
          <a:xfrm>
            <a:off x="1464414" y="3344225"/>
            <a:ext cx="9256296" cy="7549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2060"/>
                </a:solidFill>
              </a:rPr>
              <a:t>Main Track</a:t>
            </a:r>
            <a:endParaRPr lang="en-IN" sz="4000" dirty="0">
              <a:solidFill>
                <a:srgbClr val="002060"/>
              </a:solidFill>
            </a:endParaRPr>
          </a:p>
        </p:txBody>
      </p:sp>
      <p:sp>
        <p:nvSpPr>
          <p:cNvPr id="21" name="Title 1">
            <a:extLst>
              <a:ext uri="{FF2B5EF4-FFF2-40B4-BE49-F238E27FC236}">
                <a16:creationId xmlns:a16="http://schemas.microsoft.com/office/drawing/2014/main" id="{542ED4F0-B264-4EB4-76A9-90D2DB90AFF4}"/>
              </a:ext>
            </a:extLst>
          </p:cNvPr>
          <p:cNvSpPr txBox="1">
            <a:spLocks/>
          </p:cNvSpPr>
          <p:nvPr/>
        </p:nvSpPr>
        <p:spPr>
          <a:xfrm>
            <a:off x="1608591" y="1738326"/>
            <a:ext cx="8903369" cy="44842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2060"/>
                </a:solidFill>
              </a:rPr>
              <a:t>113</a:t>
            </a:r>
            <a:endParaRPr lang="en-IN" sz="4000" dirty="0">
              <a:solidFill>
                <a:srgbClr val="002060"/>
              </a:solidFill>
            </a:endParaRPr>
          </a:p>
        </p:txBody>
      </p:sp>
      <p:graphicFrame>
        <p:nvGraphicFramePr>
          <p:cNvPr id="4" name="Table 3">
            <a:extLst>
              <a:ext uri="{FF2B5EF4-FFF2-40B4-BE49-F238E27FC236}">
                <a16:creationId xmlns:a16="http://schemas.microsoft.com/office/drawing/2014/main" id="{2CBF0466-9579-35C2-92C8-85812AAACBBB}"/>
              </a:ext>
            </a:extLst>
          </p:cNvPr>
          <p:cNvGraphicFramePr>
            <a:graphicFrameLocks noGrp="1"/>
          </p:cNvGraphicFramePr>
          <p:nvPr>
            <p:extLst>
              <p:ext uri="{D42A27DB-BD31-4B8C-83A1-F6EECF244321}">
                <p14:modId xmlns:p14="http://schemas.microsoft.com/office/powerpoint/2010/main" val="2875816961"/>
              </p:ext>
            </p:extLst>
          </p:nvPr>
        </p:nvGraphicFramePr>
        <p:xfrm>
          <a:off x="63225" y="877711"/>
          <a:ext cx="12058674" cy="762000"/>
        </p:xfrm>
        <a:graphic>
          <a:graphicData uri="http://schemas.openxmlformats.org/drawingml/2006/table">
            <a:tbl>
              <a:tblPr firstRow="1" bandRow="1">
                <a:tableStyleId>{5C22544A-7EE6-4342-B048-85BDC9FD1C3A}</a:tableStyleId>
              </a:tblPr>
              <a:tblGrid>
                <a:gridCol w="12058674">
                  <a:extLst>
                    <a:ext uri="{9D8B030D-6E8A-4147-A177-3AD203B41FA5}">
                      <a16:colId xmlns:a16="http://schemas.microsoft.com/office/drawing/2014/main" val="707249459"/>
                    </a:ext>
                  </a:extLst>
                </a:gridCol>
              </a:tblGrid>
              <a:tr h="687466">
                <a:tc>
                  <a:txBody>
                    <a:bodyPr/>
                    <a:lstStyle/>
                    <a:p>
                      <a:pPr algn="ctr"/>
                      <a:r>
                        <a:rPr lang="en-US" sz="2200" b="0" i="0" kern="1200" dirty="0">
                          <a:solidFill>
                            <a:schemeClr val="lt1"/>
                          </a:solidFill>
                          <a:effectLst/>
                          <a:latin typeface="Tahoma" panose="020B0604030504040204" pitchFamily="34" charset="0"/>
                          <a:ea typeface="Tahoma" panose="020B0604030504040204" pitchFamily="34" charset="0"/>
                          <a:cs typeface="Tahoma" panose="020B0604030504040204" pitchFamily="34" charset="0"/>
                        </a:rPr>
                        <a:t>2024 5th International Conference on Computing, Power, and Communication Technologies (IC2PCT)</a:t>
                      </a:r>
                      <a:endParaRPr lang="en-IN" sz="2200" dirty="0">
                        <a:latin typeface="Tahoma" panose="020B0604030504040204" pitchFamily="34" charset="0"/>
                        <a:ea typeface="Tahoma" panose="020B0604030504040204" pitchFamily="34" charset="0"/>
                        <a:cs typeface="Tahoma" panose="020B0604030504040204" pitchFamily="34" charset="0"/>
                      </a:endParaRPr>
                    </a:p>
                  </a:txBody>
                  <a:tcPr>
                    <a:solidFill>
                      <a:schemeClr val="accent3">
                        <a:lumMod val="75000"/>
                      </a:schemeClr>
                    </a:solidFill>
                  </a:tcPr>
                </a:tc>
                <a:extLst>
                  <a:ext uri="{0D108BD9-81ED-4DB2-BD59-A6C34878D82A}">
                    <a16:rowId xmlns:a16="http://schemas.microsoft.com/office/drawing/2014/main" val="606133725"/>
                  </a:ext>
                </a:extLst>
              </a:tr>
            </a:tbl>
          </a:graphicData>
        </a:graphic>
      </p:graphicFrame>
    </p:spTree>
    <p:extLst>
      <p:ext uri="{BB962C8B-B14F-4D97-AF65-F5344CB8AC3E}">
        <p14:creationId xmlns:p14="http://schemas.microsoft.com/office/powerpoint/2010/main" val="96661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CF3C2-521D-1685-0466-8EDC0168462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84BB6F1-D410-B91C-22BE-3C21798F096F}"/>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D342D705-EE0C-2FB4-CEED-204A59D97572}"/>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B73544E0-853A-2E6A-02CC-2562E427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B894E0E1-3F70-CB3D-F01C-C2E0B239E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0FDC1BD4-F98F-3884-6275-D937796B6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5B41A10E-4366-65AA-D174-290B293D96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graphicFrame>
        <p:nvGraphicFramePr>
          <p:cNvPr id="4" name="Table 3">
            <a:extLst>
              <a:ext uri="{FF2B5EF4-FFF2-40B4-BE49-F238E27FC236}">
                <a16:creationId xmlns:a16="http://schemas.microsoft.com/office/drawing/2014/main" id="{C52F8FC1-F33B-E605-8F14-5776BFDF3002}"/>
              </a:ext>
            </a:extLst>
          </p:cNvPr>
          <p:cNvGraphicFramePr>
            <a:graphicFrameLocks noGrp="1"/>
          </p:cNvGraphicFramePr>
          <p:nvPr>
            <p:extLst>
              <p:ext uri="{D42A27DB-BD31-4B8C-83A1-F6EECF244321}">
                <p14:modId xmlns:p14="http://schemas.microsoft.com/office/powerpoint/2010/main" val="2363635082"/>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Proposed Methodology/ </a:t>
                      </a:r>
                      <a:r>
                        <a:rPr lang="en-US" altLang="en-US" sz="2000" dirty="0" err="1">
                          <a:latin typeface="Times New Roman" panose="02020603050405020304" pitchFamily="18" charset="0"/>
                          <a:cs typeface="Times New Roman" panose="02020603050405020304" pitchFamily="18" charset="0"/>
                        </a:rPr>
                        <a:t>WorkFlow</a:t>
                      </a:r>
                      <a:endParaRPr lang="en-US" altLang="en-US" sz="2000" dirty="0">
                        <a:latin typeface="Times New Roman" panose="02020603050405020304" pitchFamily="18"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2" name="Picture 2">
            <a:extLst>
              <a:ext uri="{FF2B5EF4-FFF2-40B4-BE49-F238E27FC236}">
                <a16:creationId xmlns:a16="http://schemas.microsoft.com/office/drawing/2014/main" id="{4BDA949C-FDC8-4A82-1AC6-0A835E99CC17}"/>
              </a:ext>
            </a:extLst>
          </p:cNvPr>
          <p:cNvPicPr>
            <a:picLocks noChangeAspect="1" noChangeArrowheads="1"/>
          </p:cNvPicPr>
          <p:nvPr/>
        </p:nvPicPr>
        <p:blipFill>
          <a:blip r:embed="rId7"/>
          <a:srcRect/>
          <a:stretch>
            <a:fillRect/>
          </a:stretch>
        </p:blipFill>
        <p:spPr bwMode="auto">
          <a:xfrm>
            <a:off x="2325950" y="1285722"/>
            <a:ext cx="7732450" cy="4975214"/>
          </a:xfrm>
          <a:prstGeom prst="rect">
            <a:avLst/>
          </a:prstGeom>
          <a:noFill/>
          <a:ln w="9525">
            <a:noFill/>
            <a:miter lim="800000"/>
            <a:headEnd/>
            <a:tailEnd/>
          </a:ln>
          <a:effectLst/>
        </p:spPr>
      </p:pic>
    </p:spTree>
    <p:extLst>
      <p:ext uri="{BB962C8B-B14F-4D97-AF65-F5344CB8AC3E}">
        <p14:creationId xmlns:p14="http://schemas.microsoft.com/office/powerpoint/2010/main" val="419665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CF283-310F-D289-B998-6F54A0C1D57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A3D4CF5-7D5B-0FC8-6CA2-4006AC3CB32E}"/>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EC99E086-C45E-735A-BB7B-677EFDA85137}"/>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D0A0D494-1F8B-D753-A0D2-BEC4F8D8C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73D1D24B-4574-E35F-F015-AD24116CF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005841A9-732C-4DEB-FB59-3CDF18462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98CD87D3-5AC2-57C8-730D-7D8312A517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0345B3A7-728B-F87C-AB4E-1B3CABDCB3E2}"/>
              </a:ext>
            </a:extLst>
          </p:cNvPr>
          <p:cNvSpPr>
            <a:spLocks noGrp="1"/>
          </p:cNvSpPr>
          <p:nvPr>
            <p:ph type="body" sz="half" idx="2"/>
          </p:nvPr>
        </p:nvSpPr>
        <p:spPr>
          <a:xfrm>
            <a:off x="839787" y="1622544"/>
            <a:ext cx="10896157" cy="4246444"/>
          </a:xfrm>
        </p:spPr>
        <p:txBody>
          <a:bodyPr>
            <a:normAutofit/>
          </a:bodyPr>
          <a:lstStyle/>
          <a:p>
            <a:pPr algn="just"/>
            <a:r>
              <a:rPr lang="en-US" sz="1600" dirty="0"/>
              <a:t>1. KMF(Encryption Phase)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6F82B0F-187E-349D-AEDE-83EA179F6915}"/>
              </a:ext>
            </a:extLst>
          </p:cNvPr>
          <p:cNvGraphicFramePr>
            <a:graphicFrameLocks noGrp="1"/>
          </p:cNvGraphicFramePr>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Results and Discussion</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2" name="image9.jpeg">
            <a:extLst>
              <a:ext uri="{FF2B5EF4-FFF2-40B4-BE49-F238E27FC236}">
                <a16:creationId xmlns:a16="http://schemas.microsoft.com/office/drawing/2014/main" id="{F9293CD5-84C7-63CD-B1C7-9C6546417DEC}"/>
              </a:ext>
            </a:extLst>
          </p:cNvPr>
          <p:cNvPicPr>
            <a:picLocks noChangeAspect="1"/>
          </p:cNvPicPr>
          <p:nvPr/>
        </p:nvPicPr>
        <p:blipFill>
          <a:blip r:embed="rId7" cstate="print"/>
          <a:stretch>
            <a:fillRect/>
          </a:stretch>
        </p:blipFill>
        <p:spPr>
          <a:xfrm>
            <a:off x="3506344" y="1602001"/>
            <a:ext cx="8229600" cy="4262695"/>
          </a:xfrm>
          <a:prstGeom prst="rect">
            <a:avLst/>
          </a:prstGeom>
        </p:spPr>
      </p:pic>
    </p:spTree>
    <p:extLst>
      <p:ext uri="{BB962C8B-B14F-4D97-AF65-F5344CB8AC3E}">
        <p14:creationId xmlns:p14="http://schemas.microsoft.com/office/powerpoint/2010/main" val="23799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F76C2-0C90-3763-C123-38237F6647F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8DB3DB1-7671-2E8C-2BD4-94F2F7E64AC5}"/>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750C75BB-EA07-EDEC-E4CF-0B43A4BC4D97}"/>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D0FAD3A5-5385-75EF-94C2-A33F28BCF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92300A1A-52E7-E9ED-3EE9-AEA2CEB52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B02411D1-7575-5403-A7FF-9F1DB688B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21D5551F-BABC-F685-A75E-41013D2A34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C99C9858-0A2A-8B35-8ADD-01F38CE74A54}"/>
              </a:ext>
            </a:extLst>
          </p:cNvPr>
          <p:cNvSpPr>
            <a:spLocks noGrp="1"/>
          </p:cNvSpPr>
          <p:nvPr>
            <p:ph type="body" sz="half" idx="2"/>
          </p:nvPr>
        </p:nvSpPr>
        <p:spPr>
          <a:xfrm>
            <a:off x="839787" y="1622544"/>
            <a:ext cx="10896157" cy="4246444"/>
          </a:xfrm>
        </p:spPr>
        <p:txBody>
          <a:bodyPr>
            <a:normAutofit/>
          </a:bodyPr>
          <a:lstStyle/>
          <a:p>
            <a:pPr algn="just"/>
            <a:r>
              <a:rPr lang="en-US" sz="1600" dirty="0"/>
              <a:t>2. KMF(Decryption Phase)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57B961E-D20F-2729-47D0-083F1C7FD42F}"/>
              </a:ext>
            </a:extLst>
          </p:cNvPr>
          <p:cNvGraphicFramePr>
            <a:graphicFrameLocks noGrp="1"/>
          </p:cNvGraphicFramePr>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Results and Discussion</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2" name="image10.png">
            <a:extLst>
              <a:ext uri="{FF2B5EF4-FFF2-40B4-BE49-F238E27FC236}">
                <a16:creationId xmlns:a16="http://schemas.microsoft.com/office/drawing/2014/main" id="{840B22F5-02E9-0F5B-41F8-0B5B0BD8E26E}"/>
              </a:ext>
            </a:extLst>
          </p:cNvPr>
          <p:cNvPicPr>
            <a:picLocks noChangeAspect="1"/>
          </p:cNvPicPr>
          <p:nvPr/>
        </p:nvPicPr>
        <p:blipFill>
          <a:blip r:embed="rId7" cstate="print"/>
          <a:stretch>
            <a:fillRect/>
          </a:stretch>
        </p:blipFill>
        <p:spPr>
          <a:xfrm>
            <a:off x="4014594" y="1599783"/>
            <a:ext cx="7721350" cy="4246444"/>
          </a:xfrm>
          <a:prstGeom prst="rect">
            <a:avLst/>
          </a:prstGeom>
        </p:spPr>
      </p:pic>
    </p:spTree>
    <p:extLst>
      <p:ext uri="{BB962C8B-B14F-4D97-AF65-F5344CB8AC3E}">
        <p14:creationId xmlns:p14="http://schemas.microsoft.com/office/powerpoint/2010/main" val="33149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EA2DF-197E-4ABD-DA99-B6F278844CF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8407738-9986-72D3-71CF-C26EDD72E89F}"/>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39D0EF36-FD79-E863-85B3-0FA8F58357AF}"/>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5A404D90-F102-B5F3-FDED-D60FE09DB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0D811CD5-649D-BAC6-D0F7-2DC2F4DD6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3BE0BE4A-475E-CF81-7CEF-BB5D4FC8C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108C5AF2-2807-B33B-6C65-512AE2FDAA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CD3E7AF6-24D9-EF14-1655-4BD5A43DC0E5}"/>
              </a:ext>
            </a:extLst>
          </p:cNvPr>
          <p:cNvSpPr>
            <a:spLocks noGrp="1"/>
          </p:cNvSpPr>
          <p:nvPr>
            <p:ph type="body" sz="half" idx="2"/>
          </p:nvPr>
        </p:nvSpPr>
        <p:spPr>
          <a:xfrm>
            <a:off x="839787" y="1622544"/>
            <a:ext cx="10896157" cy="4246444"/>
          </a:xfrm>
        </p:spPr>
        <p:txBody>
          <a:bodyPr>
            <a:normAutofit/>
          </a:bodyPr>
          <a:lstStyle/>
          <a:p>
            <a:pPr marL="114300" indent="0">
              <a:buNone/>
            </a:pPr>
            <a:r>
              <a:rPr lang="en-US" u="sng" dirty="0"/>
              <a:t>3. Authentication</a:t>
            </a:r>
          </a:p>
          <a:p>
            <a:r>
              <a:rPr kumimoji="0" lang="en-IN" sz="1600" b="0" i="0" u="none" strike="noStrike" kern="1200" cap="none" spc="0" normalizeH="0" baseline="0" noProof="0" dirty="0">
                <a:ln>
                  <a:noFill/>
                </a:ln>
                <a:solidFill>
                  <a:prstClr val="black">
                    <a:lumMod val="75000"/>
                    <a:lumOff val="25000"/>
                  </a:prstClr>
                </a:solidFill>
                <a:effectLst/>
                <a:uLnTx/>
                <a:uFillTx/>
                <a:latin typeface="Calibri Light" panose="020F0302020204030204" pitchFamily="34" charset="0"/>
                <a:ea typeface="+mn-ea"/>
                <a:cs typeface="Calibri Light" panose="020F0302020204030204" pitchFamily="34" charset="0"/>
              </a:rPr>
              <a:t>Without validation of the credentials,</a:t>
            </a:r>
          </a:p>
          <a:p>
            <a:r>
              <a:rPr kumimoji="0" lang="en-IN" sz="1600" b="0" i="0" u="none" strike="noStrike" kern="1200" cap="none" spc="0" normalizeH="0" baseline="0" noProof="0" dirty="0">
                <a:ln>
                  <a:noFill/>
                </a:ln>
                <a:solidFill>
                  <a:prstClr val="black">
                    <a:lumMod val="75000"/>
                    <a:lumOff val="25000"/>
                  </a:prstClr>
                </a:solidFill>
                <a:effectLst/>
                <a:uLnTx/>
                <a:uFillTx/>
                <a:latin typeface="Calibri Light" panose="020F0302020204030204" pitchFamily="34" charset="0"/>
                <a:ea typeface="+mn-ea"/>
                <a:cs typeface="Calibri Light" panose="020F0302020204030204" pitchFamily="34" charset="0"/>
              </a:rPr>
              <a:t> user can’t access the database system.</a:t>
            </a:r>
          </a:p>
          <a:p>
            <a:pPr algn="just"/>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E0F7E79-F01E-67B6-7CD7-54F52CE05EBD}"/>
              </a:ext>
            </a:extLst>
          </p:cNvPr>
          <p:cNvGraphicFramePr>
            <a:graphicFrameLocks noGrp="1"/>
          </p:cNvGraphicFramePr>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Results and Discussion</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2" name="Picture 1">
            <a:extLst>
              <a:ext uri="{FF2B5EF4-FFF2-40B4-BE49-F238E27FC236}">
                <a16:creationId xmlns:a16="http://schemas.microsoft.com/office/drawing/2014/main" id="{8A4FA70D-21E2-5493-F814-AA17AD6957EE}"/>
              </a:ext>
            </a:extLst>
          </p:cNvPr>
          <p:cNvPicPr>
            <a:picLocks noChangeAspect="1"/>
          </p:cNvPicPr>
          <p:nvPr/>
        </p:nvPicPr>
        <p:blipFill>
          <a:blip r:embed="rId7"/>
          <a:stretch>
            <a:fillRect/>
          </a:stretch>
        </p:blipFill>
        <p:spPr>
          <a:xfrm>
            <a:off x="4137681" y="1562113"/>
            <a:ext cx="7598263" cy="4302583"/>
          </a:xfrm>
          <a:prstGeom prst="rect">
            <a:avLst/>
          </a:prstGeom>
        </p:spPr>
      </p:pic>
    </p:spTree>
    <p:extLst>
      <p:ext uri="{BB962C8B-B14F-4D97-AF65-F5344CB8AC3E}">
        <p14:creationId xmlns:p14="http://schemas.microsoft.com/office/powerpoint/2010/main" val="40081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EDAA9E-C5EC-42B7-A11C-19B6565C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20EDF147-BE4A-96E4-B6E0-8A9A99D93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8E6A493-ECE9-5E68-F668-5D500866E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F3DD0913-C9E2-9537-D562-5143B586E3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22544"/>
            <a:ext cx="10896157" cy="4246444"/>
          </a:xfrm>
        </p:spPr>
        <p:txBody>
          <a:bodyPr>
            <a:normAutofit/>
          </a:bodyPr>
          <a:lstStyle/>
          <a:p>
            <a:pPr algn="just"/>
            <a:r>
              <a:rPr lang="en-US" sz="1600" u="sng" dirty="0"/>
              <a:t>4. Cataloging Information In Database</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Light" panose="020F0302020204030204" pitchFamily="34" charset="0"/>
              <a:ea typeface="+mn-ea"/>
              <a:cs typeface="Calibri Light" panose="020F0302020204030204" pitchFamily="34" charset="0"/>
            </a:endParaRPr>
          </a:p>
          <a:p>
            <a:pPr algn="just"/>
            <a:r>
              <a:rPr kumimoji="0" lang="en-IN" sz="1600" b="0" i="0" u="none" strike="noStrike" kern="1200" cap="none" spc="0" normalizeH="0" baseline="0" noProof="0" dirty="0">
                <a:ln>
                  <a:noFill/>
                </a:ln>
                <a:solidFill>
                  <a:prstClr val="black">
                    <a:lumMod val="75000"/>
                    <a:lumOff val="25000"/>
                  </a:prstClr>
                </a:solidFill>
                <a:effectLst/>
                <a:uLnTx/>
                <a:uFillTx/>
                <a:latin typeface="Calibri Light" panose="020F0302020204030204" pitchFamily="34" charset="0"/>
                <a:ea typeface="+mn-ea"/>
                <a:cs typeface="Calibri Light" panose="020F0302020204030204" pitchFamily="34" charset="0"/>
              </a:rPr>
              <a:t>We can easily handle, maintain the</a:t>
            </a:r>
          </a:p>
          <a:p>
            <a:pPr algn="just"/>
            <a:r>
              <a:rPr kumimoji="0" lang="en-IN" sz="1600" b="0" i="0" u="none" strike="noStrike" kern="1200" cap="none" spc="0" normalizeH="0" baseline="0" noProof="0" dirty="0">
                <a:ln>
                  <a:noFill/>
                </a:ln>
                <a:solidFill>
                  <a:prstClr val="black">
                    <a:lumMod val="75000"/>
                    <a:lumOff val="25000"/>
                  </a:prstClr>
                </a:solidFill>
                <a:effectLst/>
                <a:uLnTx/>
                <a:uFillTx/>
                <a:latin typeface="Calibri Light" panose="020F0302020204030204" pitchFamily="34" charset="0"/>
                <a:ea typeface="+mn-ea"/>
                <a:cs typeface="Calibri Light" panose="020F0302020204030204" pitchFamily="34" charset="0"/>
              </a:rPr>
              <a:t> database and store the entries in the</a:t>
            </a:r>
          </a:p>
          <a:p>
            <a:pPr algn="just"/>
            <a:r>
              <a:rPr kumimoji="0" lang="en-IN" sz="1600" b="0" i="0" u="none" strike="noStrike" kern="1200" cap="none" spc="0" normalizeH="0" baseline="0" noProof="0" dirty="0">
                <a:ln>
                  <a:noFill/>
                </a:ln>
                <a:solidFill>
                  <a:prstClr val="black">
                    <a:lumMod val="75000"/>
                    <a:lumOff val="25000"/>
                  </a:prstClr>
                </a:solidFill>
                <a:effectLst/>
                <a:uLnTx/>
                <a:uFillTx/>
                <a:latin typeface="Calibri Light" panose="020F0302020204030204" pitchFamily="34" charset="0"/>
                <a:ea typeface="+mn-ea"/>
                <a:cs typeface="Calibri Light" panose="020F0302020204030204" pitchFamily="34" charset="0"/>
              </a:rPr>
              <a:t> system.</a:t>
            </a:r>
            <a:endParaRPr lang="en-IN" sz="1600" dirty="0"/>
          </a:p>
          <a:p>
            <a:pPr algn="just"/>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3850376333"/>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Results and Discussion</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3" name="Picture 2">
            <a:extLst>
              <a:ext uri="{FF2B5EF4-FFF2-40B4-BE49-F238E27FC236}">
                <a16:creationId xmlns:a16="http://schemas.microsoft.com/office/drawing/2014/main" id="{4ECBDFFE-1DA2-B459-3860-3CA2C4130A37}"/>
              </a:ext>
            </a:extLst>
          </p:cNvPr>
          <p:cNvPicPr>
            <a:picLocks noChangeAspect="1"/>
          </p:cNvPicPr>
          <p:nvPr/>
        </p:nvPicPr>
        <p:blipFill>
          <a:blip r:embed="rId7"/>
          <a:stretch>
            <a:fillRect/>
          </a:stretch>
        </p:blipFill>
        <p:spPr>
          <a:xfrm>
            <a:off x="4637607" y="1617485"/>
            <a:ext cx="7098337" cy="4263274"/>
          </a:xfrm>
          <a:prstGeom prst="rect">
            <a:avLst/>
          </a:prstGeom>
        </p:spPr>
      </p:pic>
    </p:spTree>
    <p:extLst>
      <p:ext uri="{BB962C8B-B14F-4D97-AF65-F5344CB8AC3E}">
        <p14:creationId xmlns:p14="http://schemas.microsoft.com/office/powerpoint/2010/main" val="93214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DBB8A-DEC8-D166-096A-ACE017EBB56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81EB122-02C6-719F-7821-204FAF78D04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A76D5191-ED77-1C7E-F8F4-1A6B12874287}"/>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7B197D40-2531-2632-90BE-F30CD986C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D452D62A-6E4D-AE4D-B16A-14B5AFBF6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F85923FF-2A8E-97D2-35FA-40EDA46A4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F0E5E7CC-AA70-40AD-6111-9D677B5A65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7EBA8C1E-6244-492E-4027-2A11ABCAE6E6}"/>
              </a:ext>
            </a:extLst>
          </p:cNvPr>
          <p:cNvSpPr>
            <a:spLocks noGrp="1"/>
          </p:cNvSpPr>
          <p:nvPr>
            <p:ph type="body" sz="half" idx="2"/>
          </p:nvPr>
        </p:nvSpPr>
        <p:spPr>
          <a:xfrm>
            <a:off x="839787" y="1622544"/>
            <a:ext cx="10896157" cy="4246444"/>
          </a:xfrm>
        </p:spPr>
        <p:txBody>
          <a:bodyPr>
            <a:normAutofit/>
          </a:bodyPr>
          <a:lstStyle/>
          <a:p>
            <a:pPr algn="just"/>
            <a:r>
              <a:rPr lang="en-US" dirty="0"/>
              <a:t>5</a:t>
            </a:r>
            <a:r>
              <a:rPr lang="en-US" sz="1600" dirty="0"/>
              <a:t>. </a:t>
            </a:r>
            <a:r>
              <a:rPr lang="en-US" sz="1600" u="sng" dirty="0"/>
              <a:t>Local Server Structure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9C685F1-DFCE-D13A-A354-E3EF147FF614}"/>
              </a:ext>
            </a:extLst>
          </p:cNvPr>
          <p:cNvGraphicFramePr>
            <a:graphicFrameLocks noGrp="1"/>
          </p:cNvGraphicFramePr>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Results and Discussion</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2" name="Picture 1">
            <a:extLst>
              <a:ext uri="{FF2B5EF4-FFF2-40B4-BE49-F238E27FC236}">
                <a16:creationId xmlns:a16="http://schemas.microsoft.com/office/drawing/2014/main" id="{CB9FD3E9-ADED-1951-CF33-6355D27ADF7C}"/>
              </a:ext>
            </a:extLst>
          </p:cNvPr>
          <p:cNvPicPr>
            <a:picLocks noChangeAspect="1"/>
          </p:cNvPicPr>
          <p:nvPr/>
        </p:nvPicPr>
        <p:blipFill>
          <a:blip r:embed="rId7"/>
          <a:stretch>
            <a:fillRect/>
          </a:stretch>
        </p:blipFill>
        <p:spPr>
          <a:xfrm>
            <a:off x="4062186" y="1620846"/>
            <a:ext cx="7673758" cy="4243849"/>
          </a:xfrm>
          <a:prstGeom prst="rect">
            <a:avLst/>
          </a:prstGeom>
        </p:spPr>
      </p:pic>
    </p:spTree>
    <p:extLst>
      <p:ext uri="{BB962C8B-B14F-4D97-AF65-F5344CB8AC3E}">
        <p14:creationId xmlns:p14="http://schemas.microsoft.com/office/powerpoint/2010/main" val="147863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EDAA9E-C5EC-42B7-A11C-19B6565C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20EDF147-BE4A-96E4-B6E0-8A9A99D93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8E6A493-ECE9-5E68-F668-5D500866E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F3DD0913-C9E2-9537-D562-5143B586E3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22544"/>
            <a:ext cx="10896157" cy="4246444"/>
          </a:xfrm>
        </p:spPr>
        <p:txBody>
          <a:bodyPr/>
          <a:lstStyle/>
          <a:p>
            <a:pPr algn="just"/>
            <a:r>
              <a:rPr lang="en-US" dirty="0">
                <a:latin typeface="Times New Roman" panose="02020603050405020304" pitchFamily="18" charset="0"/>
                <a:ea typeface="Tahoma" panose="020B0604030504040204" pitchFamily="34" charset="0"/>
                <a:cs typeface="Times New Roman" panose="02020603050405020304" pitchFamily="18" charset="0"/>
              </a:rPr>
              <a:t>	The "Enhanced Database Encryption System" is in continuous development to meet the growing demands for data security and privacy. This commitment involves addressing emerging challenges and incorporating advanced technologies. The development efforts include the integration of key technologies such as homomorphic encryption, allowing operations on encrypted data without decryption. Quantum-resistant encryption is also a focus to protect again .To further bolster security, the system incorporates improved zero-knowledge proofs, blockchain integration, and refined access control mechanisms. These measures collectively contribute to creating a robust defense against various security threats potential quantum threats. Additionally, multi-party computation facilitates secure collaborative data analysis.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      Advanced hardware security modules (HSMs) play a pivotal role in safeguarding encryption keys, ensuring the physical and logical protection of critical cryptographic components. Recognizing the importance of post-quantum cryptography for long-term security, the system is prepared to withstand potential threats posed by quantum computing. Privacy-preserving analytics enable data analysis without compromising individual privacy. This acknowledges the delicate balance between deriving insights and safeguarding personal information. The ever-evolving landscape of data security necessitates ongoing adaptation to emerging threats and technological advances. This adaptive approach ensures continuous protection of databases and associated assets. User-friendly interfaces and tools are integrated to streamline implementation and management, enhancing accessibility and usability. This contributes to a smoother overall user experience.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3970550821"/>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Conclusions and Future Work</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Tree>
    <p:extLst>
      <p:ext uri="{BB962C8B-B14F-4D97-AF65-F5344CB8AC3E}">
        <p14:creationId xmlns:p14="http://schemas.microsoft.com/office/powerpoint/2010/main" val="4271575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2AEDF-626C-D333-0E31-EBDFB96B94A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F78A050-903A-3EC1-0D49-A49A467B082C}"/>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82951A60-C0C6-8912-8209-23B21D5D5422}"/>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87F144FB-BB68-7B59-4686-2C5E9319C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E1041EE2-7B10-1E58-711D-1229CAED6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2718F1D0-D9D5-7459-33D8-70E94A20C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BE8DA0BC-FC7C-8E0E-A9E7-68E8C9C8DC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85CDB047-59FB-8776-1B02-2E0F5E7DE722}"/>
              </a:ext>
            </a:extLst>
          </p:cNvPr>
          <p:cNvSpPr>
            <a:spLocks noGrp="1"/>
          </p:cNvSpPr>
          <p:nvPr>
            <p:ph type="body" sz="half" idx="2"/>
          </p:nvPr>
        </p:nvSpPr>
        <p:spPr>
          <a:xfrm>
            <a:off x="839787" y="1622544"/>
            <a:ext cx="10896157" cy="4246444"/>
          </a:xfrm>
        </p:spPr>
        <p:txBody>
          <a:bodyPr>
            <a:normAutofit/>
          </a:bodyPr>
          <a:lstStyle/>
          <a:p>
            <a:pPr algn="just"/>
            <a:r>
              <a:rPr lang="en-US" dirty="0">
                <a:latin typeface="Times New Roman" panose="02020603050405020304" pitchFamily="18" charset="0"/>
                <a:ea typeface="Tahoma" panose="020B0604030504040204" pitchFamily="34" charset="0"/>
                <a:cs typeface="Times New Roman" panose="02020603050405020304" pitchFamily="18" charset="0"/>
              </a:rPr>
              <a:t>The project focuses on streamlining data governance within the company by implementing distinct roles for HR staff and managers, ensuring secure handling of sensitive data. Through a carefully designed use case and flowchart diagram, the system illustrates the efficient flow of information, maintaining confidentiality and integrity throughout the process.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Empowering employees is a key aspect of the project's design, particularly through the implementation of the "Retrieve Own Data" use case. By providing a self-service portal, employees gain direct access to their information, reducing dependency on administrative staff and fostering transparency within the organization.</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In addition to data management, the project emphasizes comprehensive communication by incorporating features like "Generate Report" and "Notify Employee." These functionalities enable seamless information dissemination across departments, enhancing collaboration and decision-making processes.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The project's success lies in its holistic approach, combining user-friendly interfaces, stringent security measures, and efficient data management practices. By prioritizing user experience and data integrity, the system not only enhances operational efficiency but also ensures the protection of sensitive company information against potential threats and vulnerabilities.</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BAB9338-A746-6FA7-1297-ACF338B50997}"/>
              </a:ext>
            </a:extLst>
          </p:cNvPr>
          <p:cNvGraphicFramePr>
            <a:graphicFrameLocks noGrp="1"/>
          </p:cNvGraphicFramePr>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Results and Discussion</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Tree>
    <p:extLst>
      <p:ext uri="{BB962C8B-B14F-4D97-AF65-F5344CB8AC3E}">
        <p14:creationId xmlns:p14="http://schemas.microsoft.com/office/powerpoint/2010/main" val="2343401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237FA-48FD-62C2-D603-52C50CA3A7B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25C3D03-E494-188A-385D-F929082452AE}"/>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476A4D98-3307-B205-8A11-6631D580D024}"/>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F1BCDA96-C613-6310-B83D-9DFA230DC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1891F60B-C233-CA6F-8409-C7F1EB013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36A180E-7D29-EAED-3B18-E80FDFFDF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0649A797-6071-381F-E35D-9A06CCC21F4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95F9C0F5-C755-09F2-72B9-6C9EB7BD5D7C}"/>
              </a:ext>
            </a:extLst>
          </p:cNvPr>
          <p:cNvSpPr>
            <a:spLocks noGrp="1"/>
          </p:cNvSpPr>
          <p:nvPr>
            <p:ph type="body" sz="half" idx="2"/>
          </p:nvPr>
        </p:nvSpPr>
        <p:spPr>
          <a:xfrm>
            <a:off x="839787" y="1622544"/>
            <a:ext cx="10896157" cy="4246444"/>
          </a:xfrm>
        </p:spPr>
        <p:txBody>
          <a:bodyPr>
            <a:normAutofit/>
          </a:bodyPr>
          <a:lstStyle/>
          <a:p>
            <a:pPr algn="just"/>
            <a:r>
              <a:rPr lang="en-US" dirty="0">
                <a:latin typeface="Times New Roman" panose="02020603050405020304" pitchFamily="18" charset="0"/>
                <a:ea typeface="Tahoma" panose="020B0604030504040204" pitchFamily="34" charset="0"/>
                <a:cs typeface="Times New Roman" panose="02020603050405020304" pitchFamily="18" charset="0"/>
              </a:rPr>
              <a:t>The project focuses on streamlining data governance within the company by implementing distinct roles for HR staff and managers, ensuring secure handling of sensitive data. Through a carefully designed use case and flowchart diagram, the system illustrates the efficient flow of information, maintaining confidentiality and integrity throughout the process.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Empowering employees is a key aspect of the project's design, particularly through the implementation of the "Retrieve Own Data" use case. By providing a self-service portal, employees gain direct access to their information, reducing dependency on administrative staff and fostering transparency within the organization.</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In addition to data management, the project emphasizes comprehensive communication by incorporating features like "Generate Report" and "Notify Employee." These functionalities enable seamless information dissemination across departments, enhancing collaboration and decision-making processes.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The project's success lies in its holistic approach, combining user-friendly interfaces, stringent security measures, and efficient data management practices. By prioritizing user experience and data integrity, the system not only enhances operational efficiency but also ensures the protection of sensitive company information against potential threats and vulnerabilities.</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3B92C1E-C0B7-AA90-073D-A0212540CE28}"/>
              </a:ext>
            </a:extLst>
          </p:cNvPr>
          <p:cNvGraphicFramePr>
            <a:graphicFrameLocks noGrp="1"/>
          </p:cNvGraphicFramePr>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Results and Discussion</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Tree>
    <p:extLst>
      <p:ext uri="{BB962C8B-B14F-4D97-AF65-F5344CB8AC3E}">
        <p14:creationId xmlns:p14="http://schemas.microsoft.com/office/powerpoint/2010/main" val="336612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EDAA9E-C5EC-42B7-A11C-19B6565C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20EDF147-BE4A-96E4-B6E0-8A9A99D93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8E6A493-ECE9-5E68-F668-5D500866E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F3DD0913-C9E2-9537-D562-5143B586E3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22544"/>
            <a:ext cx="10896157" cy="4246444"/>
          </a:xfrm>
        </p:spPr>
        <p:txBody>
          <a:bodyPr>
            <a:normAutofit fontScale="92500" lnSpcReduction="20000"/>
          </a:bodyPr>
          <a:lstStyle/>
          <a:p>
            <a:r>
              <a:rPr lang="en-IN" dirty="0">
                <a:latin typeface="Times New Roman" panose="02020603050405020304" pitchFamily="18" charset="0"/>
                <a:ea typeface="Tahoma" panose="020B0604030504040204" pitchFamily="34" charset="0"/>
                <a:cs typeface="Times New Roman" panose="02020603050405020304" pitchFamily="18" charset="0"/>
              </a:rPr>
              <a:t>[1] Data Compression in Database Systems | W.P. </a:t>
            </a:r>
            <a:r>
              <a:rPr lang="en-IN" dirty="0" err="1">
                <a:latin typeface="Times New Roman" panose="02020603050405020304" pitchFamily="18" charset="0"/>
                <a:ea typeface="Tahoma" panose="020B0604030504040204" pitchFamily="34" charset="0"/>
                <a:cs typeface="Times New Roman" panose="02020603050405020304" pitchFamily="18" charset="0"/>
              </a:rPr>
              <a:t>Cockshott</a:t>
            </a:r>
            <a:r>
              <a:rPr lang="en-IN" dirty="0">
                <a:latin typeface="Times New Roman" panose="02020603050405020304" pitchFamily="18" charset="0"/>
                <a:ea typeface="Tahoma" panose="020B0604030504040204" pitchFamily="34" charset="0"/>
                <a:cs typeface="Times New Roman" panose="02020603050405020304" pitchFamily="18" charset="0"/>
              </a:rPr>
              <a:t> | D. McGregor | N. </a:t>
            </a:r>
            <a:r>
              <a:rPr lang="en-IN" dirty="0" err="1">
                <a:latin typeface="Times New Roman" panose="02020603050405020304" pitchFamily="18" charset="0"/>
                <a:ea typeface="Tahoma" panose="020B0604030504040204" pitchFamily="34" charset="0"/>
                <a:cs typeface="Times New Roman" panose="02020603050405020304" pitchFamily="18" charset="0"/>
              </a:rPr>
              <a:t>Kotsis</a:t>
            </a:r>
            <a:r>
              <a:rPr lang="en-IN" dirty="0">
                <a:latin typeface="Times New Roman" panose="02020603050405020304" pitchFamily="18" charset="0"/>
                <a:ea typeface="Tahoma" panose="020B0604030504040204" pitchFamily="34" charset="0"/>
                <a:cs typeface="Times New Roman" panose="02020603050405020304" pitchFamily="18" charset="0"/>
              </a:rPr>
              <a:t> | J. Wilson Department of Computer Science, University of Strathclyde 26 Richmond Street, Glasgow, G1 1XH, Scotland MAY 2014 | - | 37643652</a:t>
            </a:r>
          </a:p>
          <a:p>
            <a:r>
              <a:rPr lang="en-IN" dirty="0">
                <a:latin typeface="Times New Roman" panose="02020603050405020304" pitchFamily="18" charset="0"/>
                <a:ea typeface="Tahoma" panose="020B0604030504040204" pitchFamily="34" charset="0"/>
                <a:cs typeface="Times New Roman" panose="02020603050405020304" pitchFamily="18" charset="0"/>
              </a:rPr>
              <a:t>[2] A Database Encryption Scheme for Enhanced Security and Easy Sharing; Computer Supported Cooperative Work in Design, 2006. CSCWD'06. 10th International Conference on; Publishing year 2006, page(s): 1–6</a:t>
            </a:r>
          </a:p>
          <a:p>
            <a:r>
              <a:rPr lang="en-IN" dirty="0">
                <a:latin typeface="Times New Roman" panose="02020603050405020304" pitchFamily="18" charset="0"/>
                <a:ea typeface="Tahoma" panose="020B0604030504040204" pitchFamily="34" charset="0"/>
                <a:cs typeface="Times New Roman" panose="02020603050405020304" pitchFamily="18" charset="0"/>
              </a:rPr>
              <a:t>[3] Advancing database security: a comprehensive systematic mapping study of potential challenges July 2023 Wireless Networks DOI: 10.1007/s11276-023-03436-z License. CC BY 4.0.</a:t>
            </a:r>
          </a:p>
          <a:p>
            <a:r>
              <a:rPr lang="en-IN" dirty="0">
                <a:latin typeface="Times New Roman" panose="02020603050405020304" pitchFamily="18" charset="0"/>
                <a:ea typeface="Tahoma" panose="020B0604030504040204" pitchFamily="34" charset="0"/>
                <a:cs typeface="Times New Roman" panose="02020603050405020304" pitchFamily="18" charset="0"/>
              </a:rPr>
              <a:t>[4] Query Optimization in Database Systems MATTHIAS ARKE Graduate School of Business Administration, New York University, New York, New York 10006 Jürgen KOCH Flacherie Informatic, Johann Wolfgang Goethe-Universiteit, 6000 Frankfurt 1, West Germany</a:t>
            </a:r>
          </a:p>
          <a:p>
            <a:r>
              <a:rPr lang="en-IN" dirty="0">
                <a:latin typeface="Times New Roman" panose="02020603050405020304" pitchFamily="18" charset="0"/>
                <a:ea typeface="Tahoma" panose="020B0604030504040204" pitchFamily="34" charset="0"/>
                <a:cs typeface="Times New Roman" panose="02020603050405020304" pitchFamily="18" charset="0"/>
              </a:rPr>
              <a:t>[5] Data Security and Privacy: Concepts, Approaches, and Research Directions | IEEE Conference Publication | IEEE Xplore</a:t>
            </a:r>
          </a:p>
          <a:p>
            <a:r>
              <a:rPr lang="en-IN" dirty="0">
                <a:latin typeface="Times New Roman" panose="02020603050405020304" pitchFamily="18" charset="0"/>
                <a:ea typeface="Tahoma" panose="020B0604030504040204" pitchFamily="34" charset="0"/>
                <a:cs typeface="Times New Roman" panose="02020603050405020304" pitchFamily="18" charset="0"/>
              </a:rPr>
              <a:t>[6] A semi-automatic data integration process of heterogeneous databases – ScienceDirect</a:t>
            </a:r>
          </a:p>
          <a:p>
            <a:r>
              <a:rPr lang="en-IN" dirty="0">
                <a:latin typeface="Times New Roman" panose="02020603050405020304" pitchFamily="18" charset="0"/>
                <a:ea typeface="Tahoma" panose="020B0604030504040204" pitchFamily="34" charset="0"/>
                <a:cs typeface="Times New Roman" panose="02020603050405020304" pitchFamily="18" charset="0"/>
              </a:rPr>
              <a:t>[7] COMPARATIVE STUDY OF INDEXING TECHNIQUES IN DBMS March 2012 Database System DOI: 333844844 License. CC - 9.2.5</a:t>
            </a:r>
          </a:p>
          <a:p>
            <a:r>
              <a:rPr lang="en-IN" dirty="0">
                <a:latin typeface="Times New Roman" panose="02020603050405020304" pitchFamily="18" charset="0"/>
                <a:ea typeface="Tahoma" panose="020B0604030504040204" pitchFamily="34" charset="0"/>
                <a:cs typeface="Times New Roman" panose="02020603050405020304" pitchFamily="18" charset="0"/>
              </a:rPr>
              <a:t>[8] Hsu, F.-H.; Hwang, Y.-L.; Tsai, C.-Y.; Cai, W.-T.; Lee, C.-H.; Chang, K. TRAP: A Three-Way Handshake Server for TCP Connection Establishment. Appl. Sci. 2016, 6, 358. https://doi.org/10.3390/app6110358</a:t>
            </a:r>
          </a:p>
          <a:p>
            <a:r>
              <a:rPr lang="en-IN" dirty="0">
                <a:latin typeface="Times New Roman" panose="02020603050405020304" pitchFamily="18" charset="0"/>
                <a:ea typeface="Tahoma" panose="020B0604030504040204" pitchFamily="34" charset="0"/>
                <a:cs typeface="Times New Roman" panose="02020603050405020304" pitchFamily="18" charset="0"/>
              </a:rPr>
              <a:t>[9] Data dependencies for query optimization | Jan Kossmann1 || Thorsten Papenbrock1 || Felix Naumann || JUNE 2021 DOI: 10.1007/s00778-021-00676- 3 </a:t>
            </a:r>
          </a:p>
          <a:p>
            <a:r>
              <a:rPr lang="en-IN" dirty="0">
                <a:latin typeface="Times New Roman" panose="02020603050405020304" pitchFamily="18" charset="0"/>
                <a:ea typeface="Tahoma" panose="020B0604030504040204" pitchFamily="34" charset="0"/>
                <a:cs typeface="Times New Roman" panose="02020603050405020304" pitchFamily="18" charset="0"/>
              </a:rPr>
              <a:t>[10] Analytical Approach for Data Encryption Standard Algorithm. May 2023 Interactive encryption technology DOI: 10.3991/</a:t>
            </a:r>
            <a:r>
              <a:rPr lang="en-IN" dirty="0" err="1">
                <a:latin typeface="Times New Roman" panose="02020603050405020304" pitchFamily="18" charset="0"/>
                <a:ea typeface="Tahoma" panose="020B0604030504040204" pitchFamily="34" charset="0"/>
                <a:cs typeface="Times New Roman" panose="02020603050405020304" pitchFamily="18" charset="0"/>
              </a:rPr>
              <a:t>ijxx.vx.ix.xxxx</a:t>
            </a:r>
            <a:r>
              <a:rPr lang="en-IN" dirty="0">
                <a:latin typeface="Times New Roman" panose="02020603050405020304" pitchFamily="18" charset="0"/>
                <a:ea typeface="Tahoma" panose="020B0604030504040204" pitchFamily="34" charset="0"/>
                <a:cs typeface="Times New Roman" panose="02020603050405020304" pitchFamily="18" charset="0"/>
              </a:rPr>
              <a:t> License. CC BY 2.2.0</a:t>
            </a: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1767836312"/>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228600" indent="0" algn="ctr" eaLnBrk="1" hangingPunct="1">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References</a:t>
                      </a:r>
                      <a:endParaRPr lang="en-US" altLang="en-US" sz="2000" b="1" i="1" dirty="0">
                        <a:latin typeface="Times New Roman" panose="02020603050405020304" pitchFamily="18"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Tree>
    <p:extLst>
      <p:ext uri="{BB962C8B-B14F-4D97-AF65-F5344CB8AC3E}">
        <p14:creationId xmlns:p14="http://schemas.microsoft.com/office/powerpoint/2010/main" val="160143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EDAA9E-C5EC-42B7-A11C-19B6565C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20EDF147-BE4A-96E4-B6E0-8A9A99D93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8E6A493-ECE9-5E68-F668-5D500866E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F3DD0913-C9E2-9537-D562-5143B586E3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22544"/>
            <a:ext cx="10896157" cy="4246444"/>
          </a:xfrm>
        </p:spPr>
        <p:txBody>
          <a:bodyPr/>
          <a:lstStyle/>
          <a:p>
            <a:pPr marL="514350" indent="-285750" algn="just" eaLnBrk="1" hangingPunct="1">
              <a:buFont typeface="Wingdings" panose="05000000000000000000" pitchFamily="2" charset="2"/>
              <a:buChar char="q"/>
            </a:pPr>
            <a:r>
              <a:rPr lang="en-IE" altLang="en-US" sz="1600" dirty="0">
                <a:latin typeface="Times New Roman" panose="02020603050405020304" pitchFamily="18" charset="0"/>
                <a:cs typeface="Times New Roman" panose="02020603050405020304" pitchFamily="18" charset="0"/>
              </a:rPr>
              <a:t>Introduction </a:t>
            </a:r>
          </a:p>
          <a:p>
            <a:pPr marL="514350" indent="-285750" algn="just" eaLnBrk="1" hangingPunct="1">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Existing Approaches/Related Works </a:t>
            </a:r>
          </a:p>
          <a:p>
            <a:pPr marL="514350" indent="-285750" algn="just" eaLnBrk="1" hangingPunct="1">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Problems in Existing Approaches</a:t>
            </a:r>
          </a:p>
          <a:p>
            <a:pPr marL="514350" indent="-285750" algn="just" eaLnBrk="1" hangingPunct="1">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Proposed Methodology </a:t>
            </a:r>
          </a:p>
          <a:p>
            <a:pPr marL="514350" indent="-285750" algn="just" eaLnBrk="1" hangingPunct="1">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Results and Discussion</a:t>
            </a:r>
          </a:p>
          <a:p>
            <a:pPr marL="514350" indent="-285750" algn="just" eaLnBrk="1" hangingPunct="1">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Conclusions and Future Work</a:t>
            </a:r>
          </a:p>
          <a:p>
            <a:pPr marL="514350" indent="-285750" algn="just" eaLnBrk="1" hangingPunct="1">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References</a:t>
            </a:r>
            <a:endParaRPr lang="en-US" altLang="en-US" sz="1600"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2556311356"/>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algn="ctr"/>
                      <a:r>
                        <a:rPr lang="en-US" sz="2000" dirty="0">
                          <a:latin typeface="Times New Roman" panose="02020603050405020304" pitchFamily="18" charset="0"/>
                          <a:ea typeface="Tahoma" panose="020B0604030504040204" pitchFamily="34" charset="0"/>
                          <a:cs typeface="Times New Roman" panose="02020603050405020304" pitchFamily="18" charset="0"/>
                        </a:rPr>
                        <a:t>Outline</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Tree>
    <p:extLst>
      <p:ext uri="{BB962C8B-B14F-4D97-AF65-F5344CB8AC3E}">
        <p14:creationId xmlns:p14="http://schemas.microsoft.com/office/powerpoint/2010/main" val="286049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EDAA9E-C5EC-42B7-A11C-19B6565C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20EDF147-BE4A-96E4-B6E0-8A9A99D93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8E6A493-ECE9-5E68-F668-5D500866E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F3DD0913-C9E2-9537-D562-5143B586E3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22544"/>
            <a:ext cx="10896157" cy="4246444"/>
          </a:xfrm>
        </p:spPr>
        <p:txBody>
          <a:bodyPr>
            <a:normAutofit lnSpcReduction="10000"/>
          </a:bodyPr>
          <a:lstStyle/>
          <a:p>
            <a:pPr marL="342900" indent="-342900" algn="just">
              <a:buAutoNum type="arabicPeriod"/>
            </a:pPr>
            <a:r>
              <a:rPr lang="en-US" sz="1600" dirty="0">
                <a:latin typeface="Palatino Linotype"/>
                <a:ea typeface="Palatino Linotype"/>
                <a:cs typeface="Palatino Linotype"/>
                <a:sym typeface="Palatino Linotype"/>
              </a:rPr>
              <a:t>Enhanced Database Encryption System </a:t>
            </a:r>
            <a:r>
              <a:rPr lang="en-US" dirty="0"/>
              <a:t>is basically a data storage system which allows us to store the employees data more efficient and in systemic manner with help of advanced data storage techniques such as indexing, compression, and partitioning to optimize storage space.</a:t>
            </a:r>
          </a:p>
          <a:p>
            <a:pPr marL="342900" indent="-342900" algn="just">
              <a:buAutoNum type="arabicPeriod"/>
            </a:pPr>
            <a:r>
              <a:rPr lang="en-US" dirty="0"/>
              <a:t>Through efficient data organization, the system ensures faster retrieval times, enabling users to access information promptly without delays or performance bottlenecks. By minimizing the storage footprint and enhancing data retrieval speed, the system contributes to cost savings by reducing the need for expensive storage infrastructure upgrades and maintenance.</a:t>
            </a:r>
          </a:p>
          <a:p>
            <a:pPr marL="342900" indent="-342900" algn="just">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 The system is made to be easy for people to use. It has things like personalized screens, simple ways to search, and tools to show information visually. This helps users find and work with data easily. It's easy for new users to learn, so more people use it. This makes everyone more productive and happy with the system.</a:t>
            </a:r>
          </a:p>
          <a:p>
            <a:pPr marL="342900" indent="-342900" algn="just">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The system has many helpful features to make work easier and faster. It can do tasks automatically, like checking data and following workflows. This saves time and makes fewer mistakes. It also helps teams work together better by sharing updates and messages in real-time. Plus, it gives reports and analysis to help make better decisions and use resources wisely.</a:t>
            </a:r>
          </a:p>
          <a:p>
            <a:pPr marL="342900" indent="-342900" algn="just">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The system is like a big storage room for all the important information in the company. It keeps everything organized and up-to-date, so when people need to make decisions, they can trust the information. It also helps them stay on top of what's happening right now in the business world. By looking at past data and making predictions, it helps the company make smart choices and stay ahead of the competition.</a:t>
            </a: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3974248796"/>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algn="ctr"/>
                      <a:r>
                        <a:rPr lang="en-IE" altLang="en-US" sz="2000" dirty="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Tree>
    <p:extLst>
      <p:ext uri="{BB962C8B-B14F-4D97-AF65-F5344CB8AC3E}">
        <p14:creationId xmlns:p14="http://schemas.microsoft.com/office/powerpoint/2010/main" val="326076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extLst>
              <p:ext uri="{D42A27DB-BD31-4B8C-83A1-F6EECF244321}">
                <p14:modId xmlns:p14="http://schemas.microsoft.com/office/powerpoint/2010/main" val="1744730096"/>
              </p:ext>
            </p:extLst>
          </p:nvPr>
        </p:nvGraphicFramePr>
        <p:xfrm>
          <a:off x="0" y="6286102"/>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extLst>
              <p:ext uri="{D42A27DB-BD31-4B8C-83A1-F6EECF244321}">
                <p14:modId xmlns:p14="http://schemas.microsoft.com/office/powerpoint/2010/main" val="4264452479"/>
              </p:ext>
            </p:extLst>
          </p:nvPr>
        </p:nvGraphicFramePr>
        <p:xfrm>
          <a:off x="-6874" y="0"/>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EDAA9E-C5EC-42B7-A11C-19B6565C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0"/>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20EDF147-BE4A-96E4-B6E0-8A9A99D93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26127"/>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8E6A493-ECE9-5E68-F668-5D500866E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64157"/>
            <a:ext cx="1973465" cy="687466"/>
          </a:xfrm>
          <a:prstGeom prst="rect">
            <a:avLst/>
          </a:prstGeom>
        </p:spPr>
      </p:pic>
      <p:pic>
        <p:nvPicPr>
          <p:cNvPr id="18" name="Graphic 17">
            <a:extLst>
              <a:ext uri="{FF2B5EF4-FFF2-40B4-BE49-F238E27FC236}">
                <a16:creationId xmlns:a16="http://schemas.microsoft.com/office/drawing/2014/main" id="{F3DD0913-C9E2-9537-D562-5143B586E3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46532"/>
            <a:ext cx="1529586" cy="453211"/>
          </a:xfrm>
          <a:prstGeom prst="rect">
            <a:avLst/>
          </a:prstGeom>
        </p:spPr>
      </p:pic>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31647"/>
            <a:ext cx="10896157" cy="4246444"/>
          </a:xfrm>
        </p:spPr>
        <p:txBody>
          <a:bodyPr/>
          <a:lstStyle/>
          <a:p>
            <a:pPr marL="228600" algn="just" eaLnBrk="1" hangingPunct="1"/>
            <a:endParaRPr lang="en-IE"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2906734050"/>
              </p:ext>
            </p:extLst>
          </p:nvPr>
        </p:nvGraphicFramePr>
        <p:xfrm>
          <a:off x="-6874" y="902877"/>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Existing Approaches/Related Works </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
        <p:nvSpPr>
          <p:cNvPr id="11" name="Text Placeholder 12">
            <a:extLst>
              <a:ext uri="{FF2B5EF4-FFF2-40B4-BE49-F238E27FC236}">
                <a16:creationId xmlns:a16="http://schemas.microsoft.com/office/drawing/2014/main" id="{CC5152E1-C66F-1BBE-4037-B30A92A27AE3}"/>
              </a:ext>
            </a:extLst>
          </p:cNvPr>
          <p:cNvSpPr txBox="1">
            <a:spLocks/>
          </p:cNvSpPr>
          <p:nvPr/>
        </p:nvSpPr>
        <p:spPr>
          <a:xfrm>
            <a:off x="992187" y="1784047"/>
            <a:ext cx="10896157" cy="42464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dirty="0">
                <a:latin typeface="Times New Roman" panose="02020603050405020304" pitchFamily="18" charset="0"/>
                <a:ea typeface="Tahoma" panose="020B0604030504040204" pitchFamily="34" charset="0"/>
                <a:cs typeface="Times New Roman" panose="02020603050405020304" pitchFamily="18" charset="0"/>
              </a:rPr>
              <a:t>1. </a:t>
            </a:r>
            <a:r>
              <a:rPr lang="en-US" b="1" dirty="0">
                <a:latin typeface="Times New Roman" panose="02020603050405020304" pitchFamily="18" charset="0"/>
                <a:ea typeface="Tahoma" panose="020B0604030504040204" pitchFamily="34" charset="0"/>
                <a:cs typeface="Times New Roman" panose="02020603050405020304" pitchFamily="18" charset="0"/>
              </a:rPr>
              <a:t>Manual Data Storage:</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Physical Files and Folders: This traditional approach involves storing data in physical files and folders, such as paper documents, notebooks, and filing cabinets.</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Handwritten Records: Before the digital era, handwritten records were commonly used for storing information. </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2</a:t>
            </a:r>
            <a:r>
              <a:rPr lang="en-US" b="1" dirty="0">
                <a:latin typeface="Times New Roman" panose="02020603050405020304" pitchFamily="18" charset="0"/>
                <a:ea typeface="Tahoma" panose="020B0604030504040204" pitchFamily="34" charset="0"/>
                <a:cs typeface="Times New Roman" panose="02020603050405020304" pitchFamily="18" charset="0"/>
              </a:rPr>
              <a:t>. Simple Digital Data Storage:</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Spreadsheet Software: Users input data into cells organized in rows and columns, allowing for simple.</a:t>
            </a:r>
          </a:p>
          <a:p>
            <a:pPr marL="285750" indent="-285750" algn="just">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Text Documents: Storing data in plain text documents, such as TXT files, is a straightforward method. </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3. </a:t>
            </a:r>
            <a:r>
              <a:rPr lang="en-US" b="1" dirty="0">
                <a:latin typeface="Times New Roman" panose="02020603050405020304" pitchFamily="18" charset="0"/>
                <a:ea typeface="Tahoma" panose="020B0604030504040204" pitchFamily="34" charset="0"/>
                <a:cs typeface="Times New Roman" panose="02020603050405020304" pitchFamily="18" charset="0"/>
              </a:rPr>
              <a:t>Flat File Databases:</a:t>
            </a:r>
            <a:r>
              <a:rPr lang="en-US" dirty="0">
                <a:latin typeface="Times New Roman" panose="02020603050405020304" pitchFamily="18" charset="0"/>
                <a:ea typeface="Tahoma" panose="020B0604030504040204" pitchFamily="34" charset="0"/>
                <a:cs typeface="Times New Roman" panose="02020603050405020304" pitchFamily="18" charset="0"/>
              </a:rPr>
              <a:t> Flat file databases store data in a simple, flat format without the use of tables or relationships. Data is stored in a single file, making it easy to implement but limited in scalability and complexity.</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4. </a:t>
            </a:r>
            <a:r>
              <a:rPr lang="en-US" b="1" dirty="0">
                <a:latin typeface="Times New Roman" panose="02020603050405020304" pitchFamily="18" charset="0"/>
                <a:ea typeface="Tahoma" panose="020B0604030504040204" pitchFamily="34" charset="0"/>
                <a:cs typeface="Times New Roman" panose="02020603050405020304" pitchFamily="18" charset="0"/>
              </a:rPr>
              <a:t>Relational Databases</a:t>
            </a:r>
            <a:r>
              <a:rPr lang="en-US" dirty="0">
                <a:latin typeface="Times New Roman" panose="02020603050405020304" pitchFamily="18" charset="0"/>
                <a:ea typeface="Tahoma" panose="020B0604030504040204" pitchFamily="34" charset="0"/>
                <a:cs typeface="Times New Roman" panose="02020603050405020304" pitchFamily="18" charset="0"/>
              </a:rPr>
              <a:t>: Relational databases organize data into tables with rows and columns, establishing relationships between tables. They use SQL (Structured Query Language) for querying and managing data, providing a powerful and widely used method for data storage.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1532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EDAA9E-C5EC-42B7-A11C-19B6565C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20EDF147-BE4A-96E4-B6E0-8A9A99D93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8E6A493-ECE9-5E68-F668-5D500866E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F3DD0913-C9E2-9537-D562-5143B586E3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22544"/>
            <a:ext cx="10896157" cy="4246444"/>
          </a:xfrm>
        </p:spPr>
        <p:txBody>
          <a:bodyPr>
            <a:normAutofit/>
          </a:bodyPr>
          <a:lstStyle/>
          <a:p>
            <a:pPr algn="just"/>
            <a:r>
              <a:rPr lang="en-US" dirty="0">
                <a:latin typeface="Times New Roman" panose="02020603050405020304" pitchFamily="18" charset="0"/>
                <a:ea typeface="Tahoma" panose="020B0604030504040204" pitchFamily="34" charset="0"/>
                <a:cs typeface="Times New Roman" panose="02020603050405020304" pitchFamily="18" charset="0"/>
              </a:rPr>
              <a:t>1. In </a:t>
            </a:r>
            <a:r>
              <a:rPr lang="en-US" b="1" dirty="0">
                <a:latin typeface="Times New Roman" panose="02020603050405020304" pitchFamily="18" charset="0"/>
                <a:ea typeface="Tahoma" panose="020B0604030504040204" pitchFamily="34" charset="0"/>
                <a:cs typeface="Times New Roman" panose="02020603050405020304" pitchFamily="18" charset="0"/>
              </a:rPr>
              <a:t>manual data storage</a:t>
            </a:r>
            <a:r>
              <a:rPr lang="en-US" dirty="0">
                <a:latin typeface="Times New Roman" panose="02020603050405020304" pitchFamily="18" charset="0"/>
                <a:ea typeface="Tahoma" panose="020B0604030504040204" pitchFamily="34" charset="0"/>
                <a:cs typeface="Times New Roman" panose="02020603050405020304" pitchFamily="18" charset="0"/>
              </a:rPr>
              <a:t>, Accessibility is also limited, as physical records are only accessible from specific locations, hindering remote access and collaboration efforts. Additionally, paper documents are susceptible to damage from environmental factors like water, fire, and wear and tear, risking potential data loss.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2. </a:t>
            </a:r>
            <a:r>
              <a:rPr lang="en-US" b="1" dirty="0">
                <a:latin typeface="Times New Roman" panose="02020603050405020304" pitchFamily="18" charset="0"/>
                <a:ea typeface="Tahoma" panose="020B0604030504040204" pitchFamily="34" charset="0"/>
                <a:cs typeface="Times New Roman" panose="02020603050405020304" pitchFamily="18" charset="0"/>
              </a:rPr>
              <a:t>Simple digital data storage</a:t>
            </a:r>
            <a:r>
              <a:rPr lang="en-US" dirty="0">
                <a:latin typeface="Times New Roman" panose="02020603050405020304" pitchFamily="18" charset="0"/>
                <a:ea typeface="Tahoma" panose="020B0604030504040204" pitchFamily="34" charset="0"/>
                <a:cs typeface="Times New Roman" panose="02020603050405020304" pitchFamily="18" charset="0"/>
              </a:rPr>
              <a:t>, such as spreadsheet software and text documents, faces scalability issues as they struggle to efficiently handle large datasets, leading to performance problems and data management challenges. Furthermore, these formats lack built-in mechanisms to ensure data integrity, making them prone to errors or inconsistencies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3. </a:t>
            </a:r>
            <a:r>
              <a:rPr lang="en-US" b="1" dirty="0">
                <a:latin typeface="Times New Roman" panose="02020603050405020304" pitchFamily="18" charset="0"/>
                <a:ea typeface="Tahoma" panose="020B0604030504040204" pitchFamily="34" charset="0"/>
                <a:cs typeface="Times New Roman" panose="02020603050405020304" pitchFamily="18" charset="0"/>
              </a:rPr>
              <a:t>Common database systems</a:t>
            </a:r>
            <a:r>
              <a:rPr lang="en-US" dirty="0">
                <a:latin typeface="Times New Roman" panose="02020603050405020304" pitchFamily="18" charset="0"/>
                <a:ea typeface="Tahoma" panose="020B0604030504040204" pitchFamily="34" charset="0"/>
                <a:cs typeface="Times New Roman" panose="02020603050405020304" pitchFamily="18" charset="0"/>
              </a:rPr>
              <a:t>, including hierarchical and network databases, suffer from data redundancy issues where the same information may be stored in multiple places, leading to inefficiencies and increased storage requirements. They also require intricate data modeling and management techniques, making them more challenging to design and maintain compared to relational databases. </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4. </a:t>
            </a:r>
            <a:r>
              <a:rPr lang="en-US" b="1" dirty="0">
                <a:latin typeface="Times New Roman" panose="02020603050405020304" pitchFamily="18" charset="0"/>
                <a:ea typeface="Tahoma" panose="020B0604030504040204" pitchFamily="34" charset="0"/>
                <a:cs typeface="Times New Roman" panose="02020603050405020304" pitchFamily="18" charset="0"/>
              </a:rPr>
              <a:t>Relational databases,</a:t>
            </a:r>
            <a:r>
              <a:rPr lang="en-US" dirty="0">
                <a:latin typeface="Times New Roman" panose="02020603050405020304" pitchFamily="18" charset="0"/>
                <a:ea typeface="Tahoma" panose="020B0604030504040204" pitchFamily="34" charset="0"/>
                <a:cs typeface="Times New Roman" panose="02020603050405020304" pitchFamily="18" charset="0"/>
              </a:rPr>
              <a:t> encounter performance bottlenecks when handling complex queries or large datasets, requiring optimization techniques like indexing and query tuning. Scaling relational databases to accommodate growing data volumes and user concurrency can be cumbersome, often requiring costly hardware upgrades or sharding techniques. The normalization process in relational databases leads to increased storage requirements and query complexity, impacting performance in certain scenarios. </a:t>
            </a: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742454912"/>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Problems in Existing Approaches</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Tree>
    <p:extLst>
      <p:ext uri="{BB962C8B-B14F-4D97-AF65-F5344CB8AC3E}">
        <p14:creationId xmlns:p14="http://schemas.microsoft.com/office/powerpoint/2010/main" val="372506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25775-1AB4-3B74-1453-1343D002FB6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F1080F4-599A-231F-2B11-CE6F1215C368}"/>
              </a:ext>
            </a:extLst>
          </p:cNvPr>
          <p:cNvGraphicFramePr>
            <a:graphicFrameLocks noGrp="1"/>
          </p:cNvGraphicFramePr>
          <p:nvPr/>
        </p:nvGraphicFramePr>
        <p:xfrm>
          <a:off x="0" y="6286102"/>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2EE1FC9-3717-77F4-5BF5-8F76882075AC}"/>
              </a:ext>
            </a:extLst>
          </p:cNvPr>
          <p:cNvGraphicFramePr>
            <a:graphicFrameLocks noGrp="1"/>
          </p:cNvGraphicFramePr>
          <p:nvPr/>
        </p:nvGraphicFramePr>
        <p:xfrm>
          <a:off x="-6874" y="0"/>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02048C-391D-E142-2EC8-50A7FFA7B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0"/>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71056F9B-68A4-2B41-B2FD-220CBBDEC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26127"/>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41324906-8CA0-3B83-186C-E5E2283AE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64157"/>
            <a:ext cx="1973465" cy="687466"/>
          </a:xfrm>
          <a:prstGeom prst="rect">
            <a:avLst/>
          </a:prstGeom>
        </p:spPr>
      </p:pic>
      <p:pic>
        <p:nvPicPr>
          <p:cNvPr id="18" name="Graphic 17">
            <a:extLst>
              <a:ext uri="{FF2B5EF4-FFF2-40B4-BE49-F238E27FC236}">
                <a16:creationId xmlns:a16="http://schemas.microsoft.com/office/drawing/2014/main" id="{8D8FD901-83D6-02DF-80EC-A709DCD3DB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46532"/>
            <a:ext cx="1529586" cy="453211"/>
          </a:xfrm>
          <a:prstGeom prst="rect">
            <a:avLst/>
          </a:prstGeom>
        </p:spPr>
      </p:pic>
      <p:sp>
        <p:nvSpPr>
          <p:cNvPr id="13" name="Text Placeholder 12">
            <a:extLst>
              <a:ext uri="{FF2B5EF4-FFF2-40B4-BE49-F238E27FC236}">
                <a16:creationId xmlns:a16="http://schemas.microsoft.com/office/drawing/2014/main" id="{8AB08099-55F4-D112-9EA8-70893A8ACF2A}"/>
              </a:ext>
            </a:extLst>
          </p:cNvPr>
          <p:cNvSpPr>
            <a:spLocks noGrp="1"/>
          </p:cNvSpPr>
          <p:nvPr>
            <p:ph type="body" sz="half" idx="2"/>
          </p:nvPr>
        </p:nvSpPr>
        <p:spPr>
          <a:xfrm>
            <a:off x="839787" y="1631647"/>
            <a:ext cx="10896157" cy="4246444"/>
          </a:xfrm>
        </p:spPr>
        <p:txBody>
          <a:bodyPr/>
          <a:lstStyle/>
          <a:p>
            <a:pPr marL="228600" algn="just" eaLnBrk="1" hangingPunct="1"/>
            <a:endParaRPr lang="en-IE"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5CC6454-34A4-3216-DBF9-090AE28CC223}"/>
              </a:ext>
            </a:extLst>
          </p:cNvPr>
          <p:cNvGraphicFramePr>
            <a:graphicFrameLocks noGrp="1"/>
          </p:cNvGraphicFramePr>
          <p:nvPr>
            <p:extLst>
              <p:ext uri="{D42A27DB-BD31-4B8C-83A1-F6EECF244321}">
                <p14:modId xmlns:p14="http://schemas.microsoft.com/office/powerpoint/2010/main" val="2973909068"/>
              </p:ext>
            </p:extLst>
          </p:nvPr>
        </p:nvGraphicFramePr>
        <p:xfrm>
          <a:off x="-6874" y="902877"/>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ea typeface="Tahoma" panose="020B0604030504040204" pitchFamily="34" charset="0"/>
                          <a:cs typeface="Times New Roman" panose="02020603050405020304" pitchFamily="18" charset="0"/>
                        </a:rPr>
                        <a:t>Literature Survey</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
        <p:nvSpPr>
          <p:cNvPr id="11" name="Text Placeholder 12">
            <a:extLst>
              <a:ext uri="{FF2B5EF4-FFF2-40B4-BE49-F238E27FC236}">
                <a16:creationId xmlns:a16="http://schemas.microsoft.com/office/drawing/2014/main" id="{63AA56B8-C8BA-62C4-FEA2-C2DAD9B7508F}"/>
              </a:ext>
            </a:extLst>
          </p:cNvPr>
          <p:cNvSpPr txBox="1">
            <a:spLocks/>
          </p:cNvSpPr>
          <p:nvPr/>
        </p:nvSpPr>
        <p:spPr>
          <a:xfrm>
            <a:off x="992187" y="1784047"/>
            <a:ext cx="10896157" cy="42464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R="0" algn="l" rtl="0" fontAlgn="t">
              <a:spcBef>
                <a:spcPts val="0"/>
              </a:spcBef>
              <a:spcAft>
                <a:spcPts val="0"/>
              </a:spcAft>
            </a:pPr>
            <a:endParaRPr lang="en-IN" sz="1800" b="0" i="0" u="none" strike="noStrike" dirty="0">
              <a:effectLst/>
              <a:latin typeface="Arial" panose="020B0604020202020204" pitchFamily="34" charset="0"/>
            </a:endParaRPr>
          </a:p>
        </p:txBody>
      </p:sp>
      <p:pic>
        <p:nvPicPr>
          <p:cNvPr id="3" name="Picture 2">
            <a:extLst>
              <a:ext uri="{FF2B5EF4-FFF2-40B4-BE49-F238E27FC236}">
                <a16:creationId xmlns:a16="http://schemas.microsoft.com/office/drawing/2014/main" id="{C10AD92A-9586-4F90-812C-16459E1B37A4}"/>
              </a:ext>
            </a:extLst>
          </p:cNvPr>
          <p:cNvPicPr>
            <a:picLocks noChangeAspect="1"/>
          </p:cNvPicPr>
          <p:nvPr/>
        </p:nvPicPr>
        <p:blipFill>
          <a:blip r:embed="rId7"/>
          <a:stretch>
            <a:fillRect/>
          </a:stretch>
        </p:blipFill>
        <p:spPr>
          <a:xfrm>
            <a:off x="687386" y="1631647"/>
            <a:ext cx="10896157" cy="4299868"/>
          </a:xfrm>
          <a:prstGeom prst="rect">
            <a:avLst/>
          </a:prstGeom>
        </p:spPr>
      </p:pic>
    </p:spTree>
    <p:extLst>
      <p:ext uri="{BB962C8B-B14F-4D97-AF65-F5344CB8AC3E}">
        <p14:creationId xmlns:p14="http://schemas.microsoft.com/office/powerpoint/2010/main" val="376026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43B7B-06A6-F1E0-FDA4-3FA4D109ABA7}"/>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DA9CA20-E28B-4331-44ED-EB8BFE96375C}"/>
              </a:ext>
            </a:extLst>
          </p:cNvPr>
          <p:cNvGraphicFramePr>
            <a:graphicFrameLocks noGrp="1"/>
          </p:cNvGraphicFramePr>
          <p:nvPr/>
        </p:nvGraphicFramePr>
        <p:xfrm>
          <a:off x="0" y="6286102"/>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59E29FE9-AEA6-8B7A-D206-A7597A200E51}"/>
              </a:ext>
            </a:extLst>
          </p:cNvPr>
          <p:cNvGraphicFramePr>
            <a:graphicFrameLocks noGrp="1"/>
          </p:cNvGraphicFramePr>
          <p:nvPr/>
        </p:nvGraphicFramePr>
        <p:xfrm>
          <a:off x="-6874" y="0"/>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AD43AD25-E510-4C9C-4318-7B21AE9DA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0"/>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5CE9C5C0-F3AE-86C9-379A-7286622F8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26127"/>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9A57ED3E-45C3-A5D0-1559-D8981036C6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64157"/>
            <a:ext cx="1973465" cy="687466"/>
          </a:xfrm>
          <a:prstGeom prst="rect">
            <a:avLst/>
          </a:prstGeom>
        </p:spPr>
      </p:pic>
      <p:pic>
        <p:nvPicPr>
          <p:cNvPr id="18" name="Graphic 17">
            <a:extLst>
              <a:ext uri="{FF2B5EF4-FFF2-40B4-BE49-F238E27FC236}">
                <a16:creationId xmlns:a16="http://schemas.microsoft.com/office/drawing/2014/main" id="{5B5EFB38-430F-2080-29D6-676356C8B4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46532"/>
            <a:ext cx="1529586" cy="453211"/>
          </a:xfrm>
          <a:prstGeom prst="rect">
            <a:avLst/>
          </a:prstGeom>
        </p:spPr>
      </p:pic>
      <p:sp>
        <p:nvSpPr>
          <p:cNvPr id="13" name="Text Placeholder 12">
            <a:extLst>
              <a:ext uri="{FF2B5EF4-FFF2-40B4-BE49-F238E27FC236}">
                <a16:creationId xmlns:a16="http://schemas.microsoft.com/office/drawing/2014/main" id="{B7DADD4A-2792-C476-D5EB-B42DF9957670}"/>
              </a:ext>
            </a:extLst>
          </p:cNvPr>
          <p:cNvSpPr>
            <a:spLocks noGrp="1"/>
          </p:cNvSpPr>
          <p:nvPr>
            <p:ph type="body" sz="half" idx="2"/>
          </p:nvPr>
        </p:nvSpPr>
        <p:spPr>
          <a:xfrm>
            <a:off x="839787" y="1631647"/>
            <a:ext cx="10896157" cy="4246444"/>
          </a:xfrm>
        </p:spPr>
        <p:txBody>
          <a:bodyPr/>
          <a:lstStyle/>
          <a:p>
            <a:pPr marL="228600" algn="just" eaLnBrk="1" hangingPunct="1"/>
            <a:endParaRPr lang="en-IE"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94924CE-AD4D-1300-C577-F95344366C59}"/>
              </a:ext>
            </a:extLst>
          </p:cNvPr>
          <p:cNvGraphicFramePr>
            <a:graphicFrameLocks noGrp="1"/>
          </p:cNvGraphicFramePr>
          <p:nvPr>
            <p:extLst>
              <p:ext uri="{D42A27DB-BD31-4B8C-83A1-F6EECF244321}">
                <p14:modId xmlns:p14="http://schemas.microsoft.com/office/powerpoint/2010/main" val="2706026292"/>
              </p:ext>
            </p:extLst>
          </p:nvPr>
        </p:nvGraphicFramePr>
        <p:xfrm>
          <a:off x="-6874" y="902877"/>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Related Works ….</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
        <p:nvSpPr>
          <p:cNvPr id="11" name="Text Placeholder 12">
            <a:extLst>
              <a:ext uri="{FF2B5EF4-FFF2-40B4-BE49-F238E27FC236}">
                <a16:creationId xmlns:a16="http://schemas.microsoft.com/office/drawing/2014/main" id="{DC4AB03D-3CD0-948C-3511-8F45F0A1DC7F}"/>
              </a:ext>
            </a:extLst>
          </p:cNvPr>
          <p:cNvSpPr txBox="1">
            <a:spLocks/>
          </p:cNvSpPr>
          <p:nvPr/>
        </p:nvSpPr>
        <p:spPr>
          <a:xfrm>
            <a:off x="992187" y="1784047"/>
            <a:ext cx="10896157" cy="42464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R="0" algn="l" rtl="0" fontAlgn="t">
              <a:spcBef>
                <a:spcPts val="0"/>
              </a:spcBef>
              <a:spcAft>
                <a:spcPts val="0"/>
              </a:spcAft>
            </a:pPr>
            <a:endParaRPr lang="en-IN" sz="1800" b="0" i="0" u="none" strike="noStrike" dirty="0">
              <a:effectLst/>
              <a:latin typeface="Arial" panose="020B0604020202020204" pitchFamily="34" charset="0"/>
            </a:endParaRPr>
          </a:p>
        </p:txBody>
      </p:sp>
      <p:pic>
        <p:nvPicPr>
          <p:cNvPr id="6" name="Picture 5">
            <a:extLst>
              <a:ext uri="{FF2B5EF4-FFF2-40B4-BE49-F238E27FC236}">
                <a16:creationId xmlns:a16="http://schemas.microsoft.com/office/drawing/2014/main" id="{8E1A3591-0980-12C8-E763-0E43A3934030}"/>
              </a:ext>
            </a:extLst>
          </p:cNvPr>
          <p:cNvPicPr>
            <a:picLocks noChangeAspect="1"/>
          </p:cNvPicPr>
          <p:nvPr/>
        </p:nvPicPr>
        <p:blipFill>
          <a:blip r:embed="rId7"/>
          <a:stretch>
            <a:fillRect/>
          </a:stretch>
        </p:blipFill>
        <p:spPr>
          <a:xfrm>
            <a:off x="456056" y="1629112"/>
            <a:ext cx="11173692" cy="3597241"/>
          </a:xfrm>
          <a:prstGeom prst="rect">
            <a:avLst/>
          </a:prstGeom>
        </p:spPr>
      </p:pic>
    </p:spTree>
    <p:extLst>
      <p:ext uri="{BB962C8B-B14F-4D97-AF65-F5344CB8AC3E}">
        <p14:creationId xmlns:p14="http://schemas.microsoft.com/office/powerpoint/2010/main" val="325974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50D8F1-5E10-B481-78FC-4F7C633FE02D}"/>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08C15576-D36F-8A5C-0CD8-3C5C54AEB431}"/>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2DEDAA9E-C5EC-42B7-A11C-19B6565C4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20EDF147-BE4A-96E4-B6E0-8A9A99D93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8E6A493-ECE9-5E68-F668-5D500866E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F3DD0913-C9E2-9537-D562-5143B586E3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85EC815B-08B2-00C1-3CF0-583E39EECF5E}"/>
              </a:ext>
            </a:extLst>
          </p:cNvPr>
          <p:cNvSpPr>
            <a:spLocks noGrp="1"/>
          </p:cNvSpPr>
          <p:nvPr>
            <p:ph type="body" sz="half" idx="2"/>
          </p:nvPr>
        </p:nvSpPr>
        <p:spPr>
          <a:xfrm>
            <a:off x="839787" y="1622544"/>
            <a:ext cx="10896157" cy="4246444"/>
          </a:xfrm>
        </p:spPr>
        <p:txBody>
          <a:bodyPr>
            <a:normAutofit lnSpcReduction="10000"/>
          </a:bodyPr>
          <a:lstStyle/>
          <a:p>
            <a:pPr marL="342900" indent="-342900" algn="just">
              <a:buAutoNum type="arabicPeriod"/>
            </a:pPr>
            <a:r>
              <a:rPr lang="en-US" sz="1600" b="1" dirty="0"/>
              <a:t>Query optimization Algorithm</a:t>
            </a:r>
            <a:r>
              <a:rPr lang="en-US" sz="1600" dirty="0"/>
              <a:t>: This algorithm analyzes database query structures and access patterns to generate efficient execution plans, minimizing resource usage and response time. By considering factors like index utilization and join strategies, it tailors plans to specific database configurations, enhancing overall system efficiency and user experience. Implementation of this algorithm significantly improves query performance, reducing processing time and enhancing system scalability.</a:t>
            </a:r>
          </a:p>
          <a:p>
            <a:pPr marL="342900" indent="-342900" algn="just">
              <a:buAutoNum type="arabicPeriod"/>
            </a:pPr>
            <a:r>
              <a:rPr lang="en-US" sz="1600" b="1" dirty="0"/>
              <a:t>Indexing Algorithm </a:t>
            </a:r>
            <a:r>
              <a:rPr lang="en-US" sz="1600" dirty="0"/>
              <a:t>: This algorithms design structures to optimize data retrieval from large databases, enhancing query performance. By organizing data for efficient access, these algorithms reduce search time and improve overall system responsiveness. They employ techniques like B-trees or hash tables to facilitate quick data lookup, enhancing database efficiency and user experience.</a:t>
            </a:r>
          </a:p>
          <a:p>
            <a:pPr marL="342900" indent="-342900" algn="just">
              <a:buAutoNum type="arabicPeriod"/>
            </a:pPr>
            <a:r>
              <a:rPr lang="en-US" b="1" dirty="0"/>
              <a:t>K</a:t>
            </a:r>
            <a:r>
              <a:rPr lang="en-US" sz="1600" b="1" dirty="0"/>
              <a:t>MF Algorithm</a:t>
            </a:r>
            <a:r>
              <a:rPr lang="en-US" sz="1600" dirty="0"/>
              <a:t>: The Key Management Framework (KMF) Algorithm facilitates secure key exchange between servers and clients. It employs cryptographic techniques to establish a shared key, ensuring confidentiality and integrity of communication. By securely managing cryptographic keys, KMF enables secure data transmission and enhances overall system security.</a:t>
            </a:r>
          </a:p>
          <a:p>
            <a:pPr marL="342900" indent="-342900" algn="just">
              <a:buAutoNum type="arabicPeriod"/>
            </a:pPr>
            <a:r>
              <a:rPr lang="en-US" sz="1600" b="1" dirty="0"/>
              <a:t>Differential Data Recovery Algorithm</a:t>
            </a:r>
            <a:r>
              <a:rPr lang="en-US" sz="1600" dirty="0"/>
              <a:t>: This is employed for synchronized periodic backups, utilizing a specialized timing coordination algorithm. This algorithm enables efficient backup processes by identifying and transferring only the changes made since the last backup, reducing storage and bandwidth requirements. By synchronizing backups at specific intervals, it ensures data consistency and minimizes the risk of data loss, enhancing overall backup efficiency and reliability.</a:t>
            </a:r>
          </a:p>
          <a:p>
            <a:pPr marL="342900" indent="-342900" algn="just">
              <a:buAutoNum type="arabicPeriod"/>
            </a:pPr>
            <a:endParaRPr lang="en-US" sz="1600" dirty="0"/>
          </a:p>
          <a:p>
            <a:pPr marL="342900" indent="-342900" algn="just">
              <a:buAutoNum type="arabicPeriod"/>
            </a:pPr>
            <a:endParaRPr lang="en-US" sz="1600" dirty="0"/>
          </a:p>
          <a:p>
            <a:pPr marL="342900" indent="-342900" algn="just">
              <a:buAutoNum type="arabicPeriod"/>
            </a:pPr>
            <a:endParaRPr lang="en-US" sz="1600" dirty="0"/>
          </a:p>
          <a:p>
            <a:pPr marL="342900" indent="-342900" algn="just">
              <a:buAutoNum type="arabicPeriod"/>
            </a:pPr>
            <a:endParaRPr lang="en-US" sz="1600" dirty="0"/>
          </a:p>
          <a:p>
            <a:pPr marL="342900" indent="-342900" algn="just">
              <a:buAutoNum type="arabicPeriod"/>
            </a:pPr>
            <a:endParaRPr lang="en-US" sz="1600" dirty="0"/>
          </a:p>
          <a:p>
            <a:pPr marL="285750" indent="-285750" algn="just">
              <a:buFont typeface="Arial" panose="020B0604020202020204" pitchFamily="34" charset="0"/>
              <a:buChar char="•"/>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C388030-8034-4B0F-880F-3BBCDCAAD73F}"/>
              </a:ext>
            </a:extLst>
          </p:cNvPr>
          <p:cNvGraphicFramePr>
            <a:graphicFrameLocks noGrp="1"/>
          </p:cNvGraphicFramePr>
          <p:nvPr>
            <p:extLst>
              <p:ext uri="{D42A27DB-BD31-4B8C-83A1-F6EECF244321}">
                <p14:modId xmlns:p14="http://schemas.microsoft.com/office/powerpoint/2010/main" val="1135757662"/>
              </p:ext>
            </p:extLst>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Proposed Methodology </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spTree>
    <p:extLst>
      <p:ext uri="{BB962C8B-B14F-4D97-AF65-F5344CB8AC3E}">
        <p14:creationId xmlns:p14="http://schemas.microsoft.com/office/powerpoint/2010/main" val="250073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E1160-2771-0DE9-42C3-92756078B62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D0394BA-1275-CAC2-C00B-76504BFB3807}"/>
              </a:ext>
            </a:extLst>
          </p:cNvPr>
          <p:cNvGraphicFramePr>
            <a:graphicFrameLocks noGrp="1"/>
          </p:cNvGraphicFramePr>
          <p:nvPr/>
        </p:nvGraphicFramePr>
        <p:xfrm>
          <a:off x="0" y="6276999"/>
          <a:ext cx="12192000" cy="57407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9596492"/>
                    </a:ext>
                  </a:extLst>
                </a:gridCol>
              </a:tblGrid>
              <a:tr h="574072">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765834764"/>
                  </a:ext>
                </a:extLst>
              </a:tr>
            </a:tbl>
          </a:graphicData>
        </a:graphic>
      </p:graphicFrame>
      <p:graphicFrame>
        <p:nvGraphicFramePr>
          <p:cNvPr id="10" name="Table 9">
            <a:extLst>
              <a:ext uri="{FF2B5EF4-FFF2-40B4-BE49-F238E27FC236}">
                <a16:creationId xmlns:a16="http://schemas.microsoft.com/office/drawing/2014/main" id="{10C63329-81A0-C57C-5CF7-08AB2464A23D}"/>
              </a:ext>
            </a:extLst>
          </p:cNvPr>
          <p:cNvGraphicFramePr>
            <a:graphicFrameLocks noGrp="1"/>
          </p:cNvGraphicFramePr>
          <p:nvPr/>
        </p:nvGraphicFramePr>
        <p:xfrm>
          <a:off x="-6874" y="-9103"/>
          <a:ext cx="12198874" cy="902877"/>
        </p:xfrm>
        <a:graphic>
          <a:graphicData uri="http://schemas.openxmlformats.org/drawingml/2006/table">
            <a:tbl>
              <a:tblPr firstRow="1" bandRow="1">
                <a:tableStyleId>{5C22544A-7EE6-4342-B048-85BDC9FD1C3A}</a:tableStyleId>
              </a:tblPr>
              <a:tblGrid>
                <a:gridCol w="12198874">
                  <a:extLst>
                    <a:ext uri="{9D8B030D-6E8A-4147-A177-3AD203B41FA5}">
                      <a16:colId xmlns:a16="http://schemas.microsoft.com/office/drawing/2014/main" val="3222558822"/>
                    </a:ext>
                  </a:extLst>
                </a:gridCol>
              </a:tblGrid>
              <a:tr h="902877">
                <a:tc>
                  <a:txBody>
                    <a:bodyPr/>
                    <a:lstStyle/>
                    <a:p>
                      <a:endParaRPr lang="en-IN" sz="1800" b="1" kern="1200" dirty="0">
                        <a:solidFill>
                          <a:schemeClr val="accent3">
                            <a:lumMod val="20000"/>
                            <a:lumOff val="80000"/>
                          </a:schemeClr>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3782383737"/>
                  </a:ext>
                </a:extLst>
              </a:tr>
            </a:tbl>
          </a:graphicData>
        </a:graphic>
      </p:graphicFrame>
      <p:pic>
        <p:nvPicPr>
          <p:cNvPr id="12" name="Picture 11" descr="A logo for a computer company&#10;&#10;Description automatically generated">
            <a:extLst>
              <a:ext uri="{FF2B5EF4-FFF2-40B4-BE49-F238E27FC236}">
                <a16:creationId xmlns:a16="http://schemas.microsoft.com/office/drawing/2014/main" id="{0217B23A-FB79-F366-FB86-F25D663DC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75" y="-9103"/>
            <a:ext cx="804802" cy="886814"/>
          </a:xfrm>
          <a:prstGeom prst="rect">
            <a:avLst/>
          </a:prstGeom>
        </p:spPr>
      </p:pic>
      <p:pic>
        <p:nvPicPr>
          <p:cNvPr id="14" name="Picture 13" descr="A red text on a black background&#10;&#10;Description automatically generated">
            <a:extLst>
              <a:ext uri="{FF2B5EF4-FFF2-40B4-BE49-F238E27FC236}">
                <a16:creationId xmlns:a16="http://schemas.microsoft.com/office/drawing/2014/main" id="{13ABA610-7010-408C-49E7-F376770D4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2" y="217024"/>
            <a:ext cx="1911670" cy="423521"/>
          </a:xfrm>
          <a:prstGeom prst="rect">
            <a:avLst/>
          </a:prstGeom>
        </p:spPr>
      </p:pic>
      <p:pic>
        <p:nvPicPr>
          <p:cNvPr id="16" name="Picture 15" descr="A blue and white logo&#10;&#10;Description automatically generated">
            <a:extLst>
              <a:ext uri="{FF2B5EF4-FFF2-40B4-BE49-F238E27FC236}">
                <a16:creationId xmlns:a16="http://schemas.microsoft.com/office/drawing/2014/main" id="{2D0E8C0E-AB4B-A7F2-1FD6-E651E073B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3961" y="55054"/>
            <a:ext cx="1973465" cy="687466"/>
          </a:xfrm>
          <a:prstGeom prst="rect">
            <a:avLst/>
          </a:prstGeom>
        </p:spPr>
      </p:pic>
      <p:pic>
        <p:nvPicPr>
          <p:cNvPr id="18" name="Graphic 17">
            <a:extLst>
              <a:ext uri="{FF2B5EF4-FFF2-40B4-BE49-F238E27FC236}">
                <a16:creationId xmlns:a16="http://schemas.microsoft.com/office/drawing/2014/main" id="{C6479735-4366-77A7-7E33-2DA5C7AEDB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7770" y="6337429"/>
            <a:ext cx="1529586" cy="453211"/>
          </a:xfrm>
          <a:prstGeom prst="rect">
            <a:avLst/>
          </a:prstGeom>
        </p:spPr>
      </p:pic>
      <p:sp>
        <p:nvSpPr>
          <p:cNvPr id="13" name="Text Placeholder 12">
            <a:extLst>
              <a:ext uri="{FF2B5EF4-FFF2-40B4-BE49-F238E27FC236}">
                <a16:creationId xmlns:a16="http://schemas.microsoft.com/office/drawing/2014/main" id="{A923EB70-67B9-9D96-0B76-7F622D8F7265}"/>
              </a:ext>
            </a:extLst>
          </p:cNvPr>
          <p:cNvSpPr>
            <a:spLocks noGrp="1"/>
          </p:cNvSpPr>
          <p:nvPr>
            <p:ph type="body" sz="half" idx="2"/>
          </p:nvPr>
        </p:nvSpPr>
        <p:spPr>
          <a:xfrm>
            <a:off x="839787" y="1622544"/>
            <a:ext cx="10896157" cy="4246444"/>
          </a:xfrm>
        </p:spPr>
        <p:txBody>
          <a:bodyPr>
            <a:normAutofit/>
          </a:bodyPr>
          <a:lstStyle/>
          <a:p>
            <a:pPr marL="285750" indent="-285750" algn="just">
              <a:buFont typeface="Arial" panose="020B0604020202020204" pitchFamily="34" charset="0"/>
              <a:buChar char="•"/>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86252D1-D8EA-4AA8-5F56-C27B0B84A2AD}"/>
              </a:ext>
            </a:extLst>
          </p:cNvPr>
          <p:cNvGraphicFramePr>
            <a:graphicFrameLocks noGrp="1"/>
          </p:cNvGraphicFramePr>
          <p:nvPr/>
        </p:nvGraphicFramePr>
        <p:xfrm>
          <a:off x="-6874" y="893774"/>
          <a:ext cx="12134299" cy="396240"/>
        </p:xfrm>
        <a:graphic>
          <a:graphicData uri="http://schemas.openxmlformats.org/drawingml/2006/table">
            <a:tbl>
              <a:tblPr firstRow="1" bandRow="1">
                <a:tableStyleId>{5C22544A-7EE6-4342-B048-85BDC9FD1C3A}</a:tableStyleId>
              </a:tblPr>
              <a:tblGrid>
                <a:gridCol w="12134299">
                  <a:extLst>
                    <a:ext uri="{9D8B030D-6E8A-4147-A177-3AD203B41FA5}">
                      <a16:colId xmlns:a16="http://schemas.microsoft.com/office/drawing/2014/main" val="128259646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Proposed Methodology </a:t>
                      </a:r>
                    </a:p>
                  </a:txBody>
                  <a:tcPr>
                    <a:solidFill>
                      <a:schemeClr val="accent3">
                        <a:lumMod val="75000"/>
                      </a:schemeClr>
                    </a:solidFill>
                  </a:tcPr>
                </a:tc>
                <a:extLst>
                  <a:ext uri="{0D108BD9-81ED-4DB2-BD59-A6C34878D82A}">
                    <a16:rowId xmlns:a16="http://schemas.microsoft.com/office/drawing/2014/main" val="1276173225"/>
                  </a:ext>
                </a:extLst>
              </a:tr>
            </a:tbl>
          </a:graphicData>
        </a:graphic>
      </p:graphicFrame>
      <p:pic>
        <p:nvPicPr>
          <p:cNvPr id="2" name="Picture 1">
            <a:extLst>
              <a:ext uri="{FF2B5EF4-FFF2-40B4-BE49-F238E27FC236}">
                <a16:creationId xmlns:a16="http://schemas.microsoft.com/office/drawing/2014/main" id="{A72F3C9B-E7C3-CFE9-EB19-10BE72E8B2B2}"/>
              </a:ext>
            </a:extLst>
          </p:cNvPr>
          <p:cNvPicPr>
            <a:picLocks noChangeAspect="1"/>
          </p:cNvPicPr>
          <p:nvPr/>
        </p:nvPicPr>
        <p:blipFill>
          <a:blip r:embed="rId7"/>
          <a:stretch>
            <a:fillRect/>
          </a:stretch>
        </p:blipFill>
        <p:spPr>
          <a:xfrm>
            <a:off x="701335" y="1366841"/>
            <a:ext cx="9552373" cy="4910157"/>
          </a:xfrm>
          <a:prstGeom prst="rect">
            <a:avLst/>
          </a:prstGeom>
        </p:spPr>
      </p:pic>
    </p:spTree>
    <p:extLst>
      <p:ext uri="{BB962C8B-B14F-4D97-AF65-F5344CB8AC3E}">
        <p14:creationId xmlns:p14="http://schemas.microsoft.com/office/powerpoint/2010/main" val="2413378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TotalTime>
  <Words>2132</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Aptos Display</vt:lpstr>
      <vt:lpstr>Arial</vt:lpstr>
      <vt:lpstr>Calibri Light</vt:lpstr>
      <vt:lpstr>Palatino Linotype</vt:lpstr>
      <vt:lpstr>Tahoma</vt:lpstr>
      <vt:lpstr>Times New Roman</vt:lpstr>
      <vt:lpstr>Wingdings</vt:lpstr>
      <vt:lpstr>Office Theme</vt:lpstr>
      <vt:lpstr>Enhanced Database Encryption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Aanjey Mani Tripathi</dc:creator>
  <cp:lastModifiedBy>Piyush kumar</cp:lastModifiedBy>
  <cp:revision>10</cp:revision>
  <dcterms:created xsi:type="dcterms:W3CDTF">2024-01-23T06:26:43Z</dcterms:created>
  <dcterms:modified xsi:type="dcterms:W3CDTF">2024-02-09T05:10:50Z</dcterms:modified>
</cp:coreProperties>
</file>