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95" r:id="rId3"/>
    <p:sldId id="297" r:id="rId4"/>
    <p:sldId id="298" r:id="rId5"/>
    <p:sldId id="325" r:id="rId6"/>
    <p:sldId id="299" r:id="rId7"/>
    <p:sldId id="305" r:id="rId8"/>
    <p:sldId id="306" r:id="rId9"/>
    <p:sldId id="307" r:id="rId10"/>
    <p:sldId id="308" r:id="rId11"/>
    <p:sldId id="309" r:id="rId12"/>
    <p:sldId id="310" r:id="rId13"/>
    <p:sldId id="311" r:id="rId14"/>
    <p:sldId id="312" r:id="rId15"/>
    <p:sldId id="313" r:id="rId16"/>
    <p:sldId id="327" r:id="rId17"/>
    <p:sldId id="328" r:id="rId18"/>
    <p:sldId id="314" r:id="rId19"/>
    <p:sldId id="315" r:id="rId20"/>
    <p:sldId id="318" r:id="rId21"/>
    <p:sldId id="317" r:id="rId22"/>
    <p:sldId id="303" r:id="rId23"/>
    <p:sldId id="319" r:id="rId24"/>
    <p:sldId id="321" r:id="rId25"/>
    <p:sldId id="324" r:id="rId26"/>
    <p:sldId id="322" r:id="rId27"/>
    <p:sldId id="323" r:id="rId28"/>
    <p:sldId id="296" r:id="rId29"/>
    <p:sldId id="294"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chawla" userId="c86698f696a9cfd4" providerId="LiveId" clId="{51769E34-B288-48C6-8BC5-FCA6BD50285A}"/>
    <pc:docChg chg="custSel modSld">
      <pc:chgData name="daksh chawla" userId="c86698f696a9cfd4" providerId="LiveId" clId="{51769E34-B288-48C6-8BC5-FCA6BD50285A}" dt="2024-05-15T15:24:58.809" v="3" actId="255"/>
      <pc:docMkLst>
        <pc:docMk/>
      </pc:docMkLst>
      <pc:sldChg chg="delSp modSp mod">
        <pc:chgData name="daksh chawla" userId="c86698f696a9cfd4" providerId="LiveId" clId="{51769E34-B288-48C6-8BC5-FCA6BD50285A}" dt="2024-05-15T15:24:58.809" v="3" actId="255"/>
        <pc:sldMkLst>
          <pc:docMk/>
          <pc:sldMk cId="0" sldId="298"/>
        </pc:sldMkLst>
        <pc:spChg chg="mod">
          <ac:chgData name="daksh chawla" userId="c86698f696a9cfd4" providerId="LiveId" clId="{51769E34-B288-48C6-8BC5-FCA6BD50285A}" dt="2024-05-15T15:24:58.809" v="3" actId="255"/>
          <ac:spMkLst>
            <pc:docMk/>
            <pc:sldMk cId="0" sldId="298"/>
            <ac:spMk id="3" creationId="{00000000-0000-0000-0000-000000000000}"/>
          </ac:spMkLst>
        </pc:spChg>
        <pc:picChg chg="del">
          <ac:chgData name="daksh chawla" userId="c86698f696a9cfd4" providerId="LiveId" clId="{51769E34-B288-48C6-8BC5-FCA6BD50285A}" dt="2024-05-15T15:24:34.177" v="1" actId="21"/>
          <ac:picMkLst>
            <pc:docMk/>
            <pc:sldMk cId="0" sldId="298"/>
            <ac:picMk id="8" creationId="{0E99AA33-2C14-1D8D-9534-DCD41DC5AD43}"/>
          </ac:picMkLst>
        </pc:picChg>
      </pc:sldChg>
      <pc:sldChg chg="modSp mod">
        <pc:chgData name="daksh chawla" userId="c86698f696a9cfd4" providerId="LiveId" clId="{51769E34-B288-48C6-8BC5-FCA6BD50285A}" dt="2024-05-15T15:18:38.530" v="0" actId="20577"/>
        <pc:sldMkLst>
          <pc:docMk/>
          <pc:sldMk cId="0" sldId="299"/>
        </pc:sldMkLst>
        <pc:spChg chg="mod">
          <ac:chgData name="daksh chawla" userId="c86698f696a9cfd4" providerId="LiveId" clId="{51769E34-B288-48C6-8BC5-FCA6BD50285A}" dt="2024-05-15T15:18:38.530" v="0" actId="20577"/>
          <ac:spMkLst>
            <pc:docMk/>
            <pc:sldMk cId="0" sldId="29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23919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ndara"/>
            </a:endParaRPr>
          </a:p>
          <a:p>
            <a:pPr marL="0" marR="0" lvl="0" indent="0" algn="ctr" rtl="0">
              <a:spcBef>
                <a:spcPts val="0"/>
              </a:spcBef>
              <a:spcAft>
                <a:spcPts val="0"/>
              </a:spcAft>
              <a:buNone/>
            </a:pPr>
            <a:r>
              <a:rPr lang="en-US" sz="32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ndara"/>
              </a:rPr>
              <a:t>Wine Quality Prediction</a:t>
            </a:r>
            <a:endParaRPr sz="3200" b="1"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ndara"/>
            </a:endParaRPr>
          </a:p>
          <a:p>
            <a:pPr marL="0" marR="0" lvl="0" indent="0" algn="ctr" rtl="0">
              <a:spcBef>
                <a:spcPts val="0"/>
              </a:spcBef>
              <a:spcAft>
                <a:spcPts val="0"/>
              </a:spcAft>
              <a:buNone/>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IN" sz="32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Team Member and Roll No:</a:t>
            </a:r>
          </a:p>
          <a:p>
            <a:pPr marL="0" marR="0" lvl="0" indent="0" algn="ctr" rtl="0">
              <a:spcBef>
                <a:spcPts val="0"/>
              </a:spcBef>
              <a:spcAft>
                <a:spcPts val="0"/>
              </a:spcAft>
              <a:buNone/>
            </a:pP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Avikam Bir(2210990198)</a:t>
            </a:r>
          </a:p>
          <a:p>
            <a:pPr marL="0" marR="0" lvl="0" indent="0" algn="ctr" rtl="0">
              <a:spcBef>
                <a:spcPts val="0"/>
              </a:spcBef>
              <a:spcAft>
                <a:spcPts val="0"/>
              </a:spcAft>
              <a:buNone/>
            </a:pPr>
            <a:r>
              <a:rPr lang="en-US" sz="2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Daksh Chawla(2210990243)</a:t>
            </a:r>
          </a:p>
          <a:p>
            <a:pPr marL="0" marR="0" lvl="0" indent="0" algn="ctr" rtl="0">
              <a:spcBef>
                <a:spcPts val="0"/>
              </a:spcBef>
              <a:spcAft>
                <a:spcPts val="0"/>
              </a:spcAft>
              <a:buNone/>
            </a:pP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Ashish </a:t>
            </a:r>
            <a:r>
              <a:rPr lang="en-US" sz="2800" b="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Karakoti</a:t>
            </a: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(2210990186)</a:t>
            </a:r>
            <a:endParaRPr sz="2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7" name="Picture 6">
            <a:extLst>
              <a:ext uri="{FF2B5EF4-FFF2-40B4-BE49-F238E27FC236}">
                <a16:creationId xmlns:a16="http://schemas.microsoft.com/office/drawing/2014/main" id="{0B7F38AF-61D5-2DB9-CD7C-20B717554C11}"/>
              </a:ext>
            </a:extLst>
          </p:cNvPr>
          <p:cNvPicPr>
            <a:picLocks noChangeAspect="1"/>
          </p:cNvPicPr>
          <p:nvPr/>
        </p:nvPicPr>
        <p:blipFill>
          <a:blip r:embed="rId2"/>
          <a:stretch>
            <a:fillRect/>
          </a:stretch>
        </p:blipFill>
        <p:spPr>
          <a:xfrm>
            <a:off x="228600" y="1950422"/>
            <a:ext cx="8686800" cy="3293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7" name="Picture 6">
            <a:extLst>
              <a:ext uri="{FF2B5EF4-FFF2-40B4-BE49-F238E27FC236}">
                <a16:creationId xmlns:a16="http://schemas.microsoft.com/office/drawing/2014/main" id="{DFEF7A83-FCB0-D1B2-A1D1-2D2F4682CFD5}"/>
              </a:ext>
            </a:extLst>
          </p:cNvPr>
          <p:cNvPicPr>
            <a:picLocks noChangeAspect="1"/>
          </p:cNvPicPr>
          <p:nvPr/>
        </p:nvPicPr>
        <p:blipFill>
          <a:blip r:embed="rId2"/>
          <a:stretch>
            <a:fillRect/>
          </a:stretch>
        </p:blipFill>
        <p:spPr>
          <a:xfrm>
            <a:off x="457200" y="1911556"/>
            <a:ext cx="8224934" cy="3381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7" name="Picture 6">
            <a:extLst>
              <a:ext uri="{FF2B5EF4-FFF2-40B4-BE49-F238E27FC236}">
                <a16:creationId xmlns:a16="http://schemas.microsoft.com/office/drawing/2014/main" id="{29986069-0C12-76B6-934A-55D84FE7DA83}"/>
              </a:ext>
            </a:extLst>
          </p:cNvPr>
          <p:cNvPicPr>
            <a:picLocks noChangeAspect="1"/>
          </p:cNvPicPr>
          <p:nvPr/>
        </p:nvPicPr>
        <p:blipFill rotWithShape="1">
          <a:blip r:embed="rId2"/>
          <a:srcRect t="-1" r="38082" b="2447"/>
          <a:stretch/>
        </p:blipFill>
        <p:spPr>
          <a:xfrm>
            <a:off x="1087016" y="2479367"/>
            <a:ext cx="6969967" cy="1899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7" name="Picture 6">
            <a:extLst>
              <a:ext uri="{FF2B5EF4-FFF2-40B4-BE49-F238E27FC236}">
                <a16:creationId xmlns:a16="http://schemas.microsoft.com/office/drawing/2014/main" id="{E1CAEC84-F06D-831F-6218-990B553417B3}"/>
              </a:ext>
            </a:extLst>
          </p:cNvPr>
          <p:cNvPicPr>
            <a:picLocks noChangeAspect="1"/>
          </p:cNvPicPr>
          <p:nvPr/>
        </p:nvPicPr>
        <p:blipFill>
          <a:blip r:embed="rId2"/>
          <a:stretch>
            <a:fillRect/>
          </a:stretch>
        </p:blipFill>
        <p:spPr>
          <a:xfrm>
            <a:off x="223934" y="2044793"/>
            <a:ext cx="8696132" cy="2768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7" name="Picture 6">
            <a:extLst>
              <a:ext uri="{FF2B5EF4-FFF2-40B4-BE49-F238E27FC236}">
                <a16:creationId xmlns:a16="http://schemas.microsoft.com/office/drawing/2014/main" id="{2EF03910-A4C2-A23C-B4D4-23205CA7F3E0}"/>
              </a:ext>
            </a:extLst>
          </p:cNvPr>
          <p:cNvPicPr>
            <a:picLocks noChangeAspect="1"/>
          </p:cNvPicPr>
          <p:nvPr/>
        </p:nvPicPr>
        <p:blipFill>
          <a:blip r:embed="rId2"/>
          <a:stretch>
            <a:fillRect/>
          </a:stretch>
        </p:blipFill>
        <p:spPr>
          <a:xfrm>
            <a:off x="223934" y="2452499"/>
            <a:ext cx="8696132" cy="2755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7" name="Picture 6">
            <a:extLst>
              <a:ext uri="{FF2B5EF4-FFF2-40B4-BE49-F238E27FC236}">
                <a16:creationId xmlns:a16="http://schemas.microsoft.com/office/drawing/2014/main" id="{04C64CB1-3A44-3006-F7C6-528239A3C40D}"/>
              </a:ext>
            </a:extLst>
          </p:cNvPr>
          <p:cNvPicPr>
            <a:picLocks noChangeAspect="1"/>
          </p:cNvPicPr>
          <p:nvPr/>
        </p:nvPicPr>
        <p:blipFill>
          <a:blip r:embed="rId2"/>
          <a:stretch>
            <a:fillRect/>
          </a:stretch>
        </p:blipFill>
        <p:spPr>
          <a:xfrm>
            <a:off x="139959" y="2330506"/>
            <a:ext cx="8864081" cy="2775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35CF-41E1-D82E-1841-97932E6D40D2}"/>
              </a:ext>
            </a:extLst>
          </p:cNvPr>
          <p:cNvSpPr>
            <a:spLocks noGrp="1"/>
          </p:cNvSpPr>
          <p:nvPr>
            <p:ph type="title"/>
          </p:nvPr>
        </p:nvSpPr>
        <p:spPr/>
        <p:txBody>
          <a:bodyPr/>
          <a:lstStyle/>
          <a:p>
            <a:r>
              <a:rPr lang="en-IN" dirty="0"/>
              <a:t>Source Code (screenshots)</a:t>
            </a:r>
            <a:br>
              <a:rPr lang="en-IN" dirty="0"/>
            </a:br>
            <a:endParaRPr lang="en-IN" dirty="0"/>
          </a:p>
        </p:txBody>
      </p:sp>
      <p:sp>
        <p:nvSpPr>
          <p:cNvPr id="4" name="Date Placeholder 3">
            <a:extLst>
              <a:ext uri="{FF2B5EF4-FFF2-40B4-BE49-F238E27FC236}">
                <a16:creationId xmlns:a16="http://schemas.microsoft.com/office/drawing/2014/main" id="{DFEE3F0B-6FEA-7BBB-DC67-6D276167B4A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3B499BB-5D33-D0B4-BA0C-EF1C24594B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7" name="Picture 6">
            <a:extLst>
              <a:ext uri="{FF2B5EF4-FFF2-40B4-BE49-F238E27FC236}">
                <a16:creationId xmlns:a16="http://schemas.microsoft.com/office/drawing/2014/main" id="{962FE2C2-258B-487E-C54E-F3F4E4E9A342}"/>
              </a:ext>
            </a:extLst>
          </p:cNvPr>
          <p:cNvPicPr>
            <a:picLocks noChangeAspect="1"/>
          </p:cNvPicPr>
          <p:nvPr/>
        </p:nvPicPr>
        <p:blipFill>
          <a:blip r:embed="rId2"/>
          <a:stretch>
            <a:fillRect/>
          </a:stretch>
        </p:blipFill>
        <p:spPr>
          <a:xfrm>
            <a:off x="83976" y="1976215"/>
            <a:ext cx="8938726" cy="2905570"/>
          </a:xfrm>
          <a:prstGeom prst="rect">
            <a:avLst/>
          </a:prstGeom>
        </p:spPr>
      </p:pic>
    </p:spTree>
    <p:extLst>
      <p:ext uri="{BB962C8B-B14F-4D97-AF65-F5344CB8AC3E}">
        <p14:creationId xmlns:p14="http://schemas.microsoft.com/office/powerpoint/2010/main" val="325065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533-765A-2175-4EA5-E0F07217A1EC}"/>
              </a:ext>
            </a:extLst>
          </p:cNvPr>
          <p:cNvSpPr>
            <a:spLocks noGrp="1"/>
          </p:cNvSpPr>
          <p:nvPr>
            <p:ph type="title"/>
          </p:nvPr>
        </p:nvSpPr>
        <p:spPr/>
        <p:txBody>
          <a:bodyPr/>
          <a:lstStyle/>
          <a:p>
            <a:r>
              <a:rPr lang="en-IN" dirty="0"/>
              <a:t>Source Code (screenshots)</a:t>
            </a:r>
            <a:br>
              <a:rPr lang="en-IN" dirty="0"/>
            </a:br>
            <a:endParaRPr lang="en-IN" dirty="0"/>
          </a:p>
        </p:txBody>
      </p:sp>
      <p:sp>
        <p:nvSpPr>
          <p:cNvPr id="4" name="Date Placeholder 3">
            <a:extLst>
              <a:ext uri="{FF2B5EF4-FFF2-40B4-BE49-F238E27FC236}">
                <a16:creationId xmlns:a16="http://schemas.microsoft.com/office/drawing/2014/main" id="{6F39EFAA-974F-EA89-DBD3-F7276515BAF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DFF96F4-D3F7-52B5-4B74-991A112EE9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7" name="Picture 6">
            <a:extLst>
              <a:ext uri="{FF2B5EF4-FFF2-40B4-BE49-F238E27FC236}">
                <a16:creationId xmlns:a16="http://schemas.microsoft.com/office/drawing/2014/main" id="{6BB4F559-CBDE-B91B-0A9D-1CACF97E224D}"/>
              </a:ext>
            </a:extLst>
          </p:cNvPr>
          <p:cNvPicPr>
            <a:picLocks noChangeAspect="1"/>
          </p:cNvPicPr>
          <p:nvPr/>
        </p:nvPicPr>
        <p:blipFill rotWithShape="1">
          <a:blip r:embed="rId2"/>
          <a:srcRect r="34817"/>
          <a:stretch/>
        </p:blipFill>
        <p:spPr>
          <a:xfrm>
            <a:off x="1333500" y="1468808"/>
            <a:ext cx="6477000" cy="3920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5551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Result</a:t>
            </a:r>
            <a:br>
              <a:rPr lang="en-IN" dirty="0"/>
            </a:br>
            <a:endParaRPr lang="en-US" dirty="0"/>
          </a:p>
        </p:txBody>
      </p:sp>
      <p:sp>
        <p:nvSpPr>
          <p:cNvPr id="3" name="Text Placeholder 2"/>
          <p:cNvSpPr>
            <a:spLocks noGrp="1"/>
          </p:cNvSpPr>
          <p:nvPr>
            <p:ph type="body" idx="1"/>
          </p:nvPr>
        </p:nvSpPr>
        <p:spPr>
          <a:xfrm>
            <a:off x="457200" y="1045029"/>
            <a:ext cx="8229600" cy="942392"/>
          </a:xfrm>
        </p:spPr>
        <p:txBody>
          <a:bodyPr/>
          <a:lstStyle/>
          <a:p>
            <a:pPr marL="114300" indent="0" algn="ctr">
              <a:buNone/>
            </a:pPr>
            <a:r>
              <a:rPr lang="en-US" dirty="0"/>
              <a:t>Probability Distribution Functions(PDF):</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7" name="Picture 6">
            <a:extLst>
              <a:ext uri="{FF2B5EF4-FFF2-40B4-BE49-F238E27FC236}">
                <a16:creationId xmlns:a16="http://schemas.microsoft.com/office/drawing/2014/main" id="{667ACA55-CD06-0A1F-0E68-D0AFD27390D8}"/>
              </a:ext>
            </a:extLst>
          </p:cNvPr>
          <p:cNvPicPr>
            <a:picLocks noChangeAspect="1"/>
          </p:cNvPicPr>
          <p:nvPr/>
        </p:nvPicPr>
        <p:blipFill rotWithShape="1">
          <a:blip r:embed="rId2"/>
          <a:srcRect b="761"/>
          <a:stretch/>
        </p:blipFill>
        <p:spPr>
          <a:xfrm>
            <a:off x="223934" y="2099389"/>
            <a:ext cx="8696132" cy="3937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Result</a:t>
            </a:r>
            <a:endParaRPr lang="en-US" dirty="0"/>
          </a:p>
        </p:txBody>
      </p:sp>
      <p:sp>
        <p:nvSpPr>
          <p:cNvPr id="3" name="Text Placeholder 2"/>
          <p:cNvSpPr>
            <a:spLocks noGrp="1"/>
          </p:cNvSpPr>
          <p:nvPr>
            <p:ph type="body" idx="1"/>
          </p:nvPr>
        </p:nvSpPr>
        <p:spPr>
          <a:xfrm>
            <a:off x="443205" y="1166327"/>
            <a:ext cx="8229600" cy="690466"/>
          </a:xfrm>
        </p:spPr>
        <p:txBody>
          <a:bodyPr/>
          <a:lstStyle/>
          <a:p>
            <a:pPr marL="114300" indent="0" algn="ctr">
              <a:buNone/>
            </a:pPr>
            <a:r>
              <a:rPr lang="en-US" dirty="0"/>
              <a:t>Box-Plot:</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8" name="Picture 7">
            <a:extLst>
              <a:ext uri="{FF2B5EF4-FFF2-40B4-BE49-F238E27FC236}">
                <a16:creationId xmlns:a16="http://schemas.microsoft.com/office/drawing/2014/main" id="{6C7E0788-6AD3-FB55-E098-BD0D211CB76C}"/>
              </a:ext>
            </a:extLst>
          </p:cNvPr>
          <p:cNvPicPr>
            <a:picLocks noChangeAspect="1"/>
          </p:cNvPicPr>
          <p:nvPr/>
        </p:nvPicPr>
        <p:blipFill>
          <a:blip r:embed="rId2"/>
          <a:stretch>
            <a:fillRect/>
          </a:stretch>
        </p:blipFill>
        <p:spPr>
          <a:xfrm>
            <a:off x="275253" y="1942970"/>
            <a:ext cx="8593494" cy="441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Problem Statement</a:t>
            </a:r>
          </a:p>
          <a:p>
            <a:r>
              <a:rPr lang="en-IN" dirty="0"/>
              <a:t>Methodology, Approach &amp; Techniques</a:t>
            </a:r>
          </a:p>
          <a:p>
            <a:r>
              <a:rPr lang="en-IN" dirty="0"/>
              <a:t>Algorithm</a:t>
            </a:r>
          </a:p>
          <a:p>
            <a:r>
              <a:rPr lang="en-IN" dirty="0"/>
              <a:t>Result </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endParaRPr lang="en-US" dirty="0"/>
          </a:p>
        </p:txBody>
      </p:sp>
      <p:sp>
        <p:nvSpPr>
          <p:cNvPr id="3" name="Text Placeholder 2"/>
          <p:cNvSpPr>
            <a:spLocks noGrp="1"/>
          </p:cNvSpPr>
          <p:nvPr>
            <p:ph type="body" idx="1"/>
          </p:nvPr>
        </p:nvSpPr>
        <p:spPr>
          <a:xfrm>
            <a:off x="597160" y="1067578"/>
            <a:ext cx="8229600" cy="838200"/>
          </a:xfrm>
        </p:spPr>
        <p:txBody>
          <a:bodyPr/>
          <a:lstStyle/>
          <a:p>
            <a:pPr marL="114300" indent="0" algn="ctr">
              <a:buNone/>
            </a:pPr>
            <a:r>
              <a:rPr lang="en-US" sz="2800" b="0" i="1"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Visualizing the count of all 6 classes of target label:</a:t>
            </a:r>
            <a:endParaRPr lang="en-US" sz="28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10" name="Picture 9">
            <a:extLst>
              <a:ext uri="{FF2B5EF4-FFF2-40B4-BE49-F238E27FC236}">
                <a16:creationId xmlns:a16="http://schemas.microsoft.com/office/drawing/2014/main" id="{D92EFF3B-1973-2440-DD1D-8F66CBEA5149}"/>
              </a:ext>
            </a:extLst>
          </p:cNvPr>
          <p:cNvPicPr>
            <a:picLocks noChangeAspect="1"/>
          </p:cNvPicPr>
          <p:nvPr/>
        </p:nvPicPr>
        <p:blipFill>
          <a:blip r:embed="rId2"/>
          <a:stretch>
            <a:fillRect/>
          </a:stretch>
        </p:blipFill>
        <p:spPr>
          <a:xfrm>
            <a:off x="2157075" y="2135156"/>
            <a:ext cx="4829849" cy="4095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a:xfrm>
            <a:off x="457200" y="963311"/>
            <a:ext cx="8229600" cy="765110"/>
          </a:xfrm>
        </p:spPr>
        <p:txBody>
          <a:bodyPr/>
          <a:lstStyle/>
          <a:p>
            <a:pPr marL="114300" indent="0" algn="ctr">
              <a:buNone/>
            </a:pPr>
            <a:r>
              <a:rPr lang="en-US" dirty="0"/>
              <a:t>Correlation Matrix:</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8" name="Picture 7">
            <a:extLst>
              <a:ext uri="{FF2B5EF4-FFF2-40B4-BE49-F238E27FC236}">
                <a16:creationId xmlns:a16="http://schemas.microsoft.com/office/drawing/2014/main" id="{958D9A37-14AE-EC40-469B-5665E78D4A9F}"/>
              </a:ext>
            </a:extLst>
          </p:cNvPr>
          <p:cNvPicPr>
            <a:picLocks noChangeAspect="1"/>
          </p:cNvPicPr>
          <p:nvPr/>
        </p:nvPicPr>
        <p:blipFill>
          <a:blip r:embed="rId2"/>
          <a:stretch>
            <a:fillRect/>
          </a:stretch>
        </p:blipFill>
        <p:spPr>
          <a:xfrm>
            <a:off x="769776" y="1853532"/>
            <a:ext cx="7604449" cy="4515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US" dirty="0"/>
          </a:p>
        </p:txBody>
      </p:sp>
      <p:sp>
        <p:nvSpPr>
          <p:cNvPr id="3" name="Text Placeholder 2"/>
          <p:cNvSpPr>
            <a:spLocks noGrp="1"/>
          </p:cNvSpPr>
          <p:nvPr>
            <p:ph type="body" idx="1"/>
          </p:nvPr>
        </p:nvSpPr>
        <p:spPr>
          <a:xfrm>
            <a:off x="457200" y="1371600"/>
            <a:ext cx="8229600" cy="690465"/>
          </a:xfrm>
        </p:spPr>
        <p:txBody>
          <a:bodyPr/>
          <a:lstStyle/>
          <a:p>
            <a:pPr marL="114300" indent="0" algn="ctr">
              <a:buNone/>
            </a:pPr>
            <a:r>
              <a:rPr lang="en-US" sz="2800" dirty="0"/>
              <a:t>Confusion matrix for decision tree</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10" name="TextBox 9">
            <a:extLst>
              <a:ext uri="{FF2B5EF4-FFF2-40B4-BE49-F238E27FC236}">
                <a16:creationId xmlns:a16="http://schemas.microsoft.com/office/drawing/2014/main" id="{FDBBD68B-B49E-3E34-6880-3C7317B7B7B3}"/>
              </a:ext>
            </a:extLst>
          </p:cNvPr>
          <p:cNvSpPr txBox="1"/>
          <p:nvPr/>
        </p:nvSpPr>
        <p:spPr>
          <a:xfrm>
            <a:off x="2904153" y="227738"/>
            <a:ext cx="4329404" cy="584775"/>
          </a:xfrm>
          <a:prstGeom prst="rect">
            <a:avLst/>
          </a:prstGeom>
          <a:noFill/>
        </p:spPr>
        <p:txBody>
          <a:bodyPr wrap="square" rtlCol="0">
            <a:sp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Result</a:t>
            </a:r>
          </a:p>
        </p:txBody>
      </p:sp>
      <p:pic>
        <p:nvPicPr>
          <p:cNvPr id="12" name="Picture 11">
            <a:extLst>
              <a:ext uri="{FF2B5EF4-FFF2-40B4-BE49-F238E27FC236}">
                <a16:creationId xmlns:a16="http://schemas.microsoft.com/office/drawing/2014/main" id="{CA422CFA-B02B-3737-112B-AECED6BC05E4}"/>
              </a:ext>
            </a:extLst>
          </p:cNvPr>
          <p:cNvPicPr>
            <a:picLocks noChangeAspect="1"/>
          </p:cNvPicPr>
          <p:nvPr/>
        </p:nvPicPr>
        <p:blipFill rotWithShape="1">
          <a:blip r:embed="rId2"/>
          <a:srcRect l="2213" t="2047" r="2373" b="2562"/>
          <a:stretch/>
        </p:blipFill>
        <p:spPr>
          <a:xfrm>
            <a:off x="1805473" y="2062065"/>
            <a:ext cx="5533053" cy="3862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6477000" cy="615820"/>
          </a:xfrm>
        </p:spPr>
        <p:txBody>
          <a:bodyPr/>
          <a:lstStyle/>
          <a:p>
            <a:br>
              <a:rPr lang="en-IN" dirty="0"/>
            </a:br>
            <a:r>
              <a:rPr lang="en-IN" dirty="0"/>
              <a:t>Result</a:t>
            </a:r>
            <a:endParaRPr lang="en-US" dirty="0"/>
          </a:p>
        </p:txBody>
      </p:sp>
      <p:sp>
        <p:nvSpPr>
          <p:cNvPr id="3" name="Text Placeholder 2"/>
          <p:cNvSpPr>
            <a:spLocks noGrp="1"/>
          </p:cNvSpPr>
          <p:nvPr>
            <p:ph type="body" idx="1"/>
          </p:nvPr>
        </p:nvSpPr>
        <p:spPr>
          <a:xfrm>
            <a:off x="457200" y="1059372"/>
            <a:ext cx="8229600" cy="838201"/>
          </a:xfrm>
        </p:spPr>
        <p:txBody>
          <a:bodyPr/>
          <a:lstStyle/>
          <a:p>
            <a:pPr marL="114300" indent="0" algn="ctr">
              <a:buNone/>
            </a:pPr>
            <a:r>
              <a:rPr lang="en-US" dirty="0"/>
              <a:t>Confusion matrix for SVC</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7" name="Picture 6">
            <a:extLst>
              <a:ext uri="{FF2B5EF4-FFF2-40B4-BE49-F238E27FC236}">
                <a16:creationId xmlns:a16="http://schemas.microsoft.com/office/drawing/2014/main" id="{6BE78E14-11BC-1401-3FDF-2F24831791EE}"/>
              </a:ext>
            </a:extLst>
          </p:cNvPr>
          <p:cNvPicPr>
            <a:picLocks noChangeAspect="1"/>
          </p:cNvPicPr>
          <p:nvPr/>
        </p:nvPicPr>
        <p:blipFill>
          <a:blip r:embed="rId2"/>
          <a:stretch>
            <a:fillRect/>
          </a:stretch>
        </p:blipFill>
        <p:spPr>
          <a:xfrm>
            <a:off x="1595534" y="2118746"/>
            <a:ext cx="6316824" cy="42376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1B0E-1E82-648D-2315-339AB16686A2}"/>
              </a:ext>
            </a:extLst>
          </p:cNvPr>
          <p:cNvSpPr>
            <a:spLocks noGrp="1"/>
          </p:cNvSpPr>
          <p:nvPr>
            <p:ph type="title"/>
          </p:nvPr>
        </p:nvSpPr>
        <p:spPr/>
        <p:txBody>
          <a:bodyPr/>
          <a:lstStyle/>
          <a:p>
            <a:r>
              <a:rPr lang="en-IN" dirty="0"/>
              <a:t>Result</a:t>
            </a:r>
          </a:p>
        </p:txBody>
      </p:sp>
      <p:sp>
        <p:nvSpPr>
          <p:cNvPr id="4" name="Date Placeholder 3">
            <a:extLst>
              <a:ext uri="{FF2B5EF4-FFF2-40B4-BE49-F238E27FC236}">
                <a16:creationId xmlns:a16="http://schemas.microsoft.com/office/drawing/2014/main" id="{7F23BF26-A37A-D862-246E-CC47C0BF174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E5C9327-6FD2-A52B-979C-5F9977850C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3" name="TextBox 2">
            <a:extLst>
              <a:ext uri="{FF2B5EF4-FFF2-40B4-BE49-F238E27FC236}">
                <a16:creationId xmlns:a16="http://schemas.microsoft.com/office/drawing/2014/main" id="{84FDFD81-6FBF-DC6A-6963-EC9AB39ADBF2}"/>
              </a:ext>
            </a:extLst>
          </p:cNvPr>
          <p:cNvSpPr txBox="1"/>
          <p:nvPr/>
        </p:nvSpPr>
        <p:spPr>
          <a:xfrm>
            <a:off x="345234" y="1362269"/>
            <a:ext cx="8005665" cy="523220"/>
          </a:xfrm>
          <a:prstGeom prst="rect">
            <a:avLst/>
          </a:prstGeom>
          <a:noFill/>
        </p:spPr>
        <p:txBody>
          <a:bodyPr wrap="square" rtlCol="0">
            <a:spAutoFit/>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Confusion matrix for logistic regression</a:t>
            </a:r>
            <a:r>
              <a:rPr lang="en-IN" dirty="0">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20B69F42-9E8B-439B-6D0F-0D637D75F981}"/>
              </a:ext>
            </a:extLst>
          </p:cNvPr>
          <p:cNvPicPr>
            <a:picLocks noChangeAspect="1"/>
          </p:cNvPicPr>
          <p:nvPr/>
        </p:nvPicPr>
        <p:blipFill>
          <a:blip r:embed="rId2"/>
          <a:stretch>
            <a:fillRect/>
          </a:stretch>
        </p:blipFill>
        <p:spPr>
          <a:xfrm>
            <a:off x="1896500" y="2034074"/>
            <a:ext cx="5182323" cy="4012163"/>
          </a:xfrm>
          <a:prstGeom prst="rect">
            <a:avLst/>
          </a:prstGeom>
        </p:spPr>
      </p:pic>
    </p:spTree>
    <p:extLst>
      <p:ext uri="{BB962C8B-B14F-4D97-AF65-F5344CB8AC3E}">
        <p14:creationId xmlns:p14="http://schemas.microsoft.com/office/powerpoint/2010/main" val="240447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8079-C5AC-0DD4-67E4-F4BD1C35C563}"/>
              </a:ext>
            </a:extLst>
          </p:cNvPr>
          <p:cNvSpPr>
            <a:spLocks noGrp="1"/>
          </p:cNvSpPr>
          <p:nvPr>
            <p:ph type="title"/>
          </p:nvPr>
        </p:nvSpPr>
        <p:spPr/>
        <p:txBody>
          <a:bodyPr/>
          <a:lstStyle/>
          <a:p>
            <a:r>
              <a:rPr lang="en-IN" dirty="0"/>
              <a:t>Result</a:t>
            </a:r>
          </a:p>
        </p:txBody>
      </p:sp>
      <p:sp>
        <p:nvSpPr>
          <p:cNvPr id="4" name="Date Placeholder 3">
            <a:extLst>
              <a:ext uri="{FF2B5EF4-FFF2-40B4-BE49-F238E27FC236}">
                <a16:creationId xmlns:a16="http://schemas.microsoft.com/office/drawing/2014/main" id="{491496C2-2B3B-7014-77A1-554F0905DE9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78A40C1-9689-36D7-076A-B9C5A14346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7" name="TextBox 6">
            <a:extLst>
              <a:ext uri="{FF2B5EF4-FFF2-40B4-BE49-F238E27FC236}">
                <a16:creationId xmlns:a16="http://schemas.microsoft.com/office/drawing/2014/main" id="{BE417F40-9421-FE45-0617-7A94DE47B8EF}"/>
              </a:ext>
            </a:extLst>
          </p:cNvPr>
          <p:cNvSpPr txBox="1"/>
          <p:nvPr/>
        </p:nvSpPr>
        <p:spPr>
          <a:xfrm>
            <a:off x="737118" y="1520890"/>
            <a:ext cx="7604449" cy="523220"/>
          </a:xfrm>
          <a:prstGeom prst="rect">
            <a:avLst/>
          </a:prstGeom>
          <a:noFill/>
        </p:spPr>
        <p:txBody>
          <a:bodyPr wrap="square" rtlCol="0">
            <a:spAutoFit/>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Confusion matrix for random forest:</a:t>
            </a:r>
          </a:p>
        </p:txBody>
      </p:sp>
      <p:pic>
        <p:nvPicPr>
          <p:cNvPr id="9" name="Picture 8">
            <a:extLst>
              <a:ext uri="{FF2B5EF4-FFF2-40B4-BE49-F238E27FC236}">
                <a16:creationId xmlns:a16="http://schemas.microsoft.com/office/drawing/2014/main" id="{9CF2C407-2D6F-6E24-42DE-10E2FBD1094C}"/>
              </a:ext>
            </a:extLst>
          </p:cNvPr>
          <p:cNvPicPr>
            <a:picLocks noChangeAspect="1"/>
          </p:cNvPicPr>
          <p:nvPr/>
        </p:nvPicPr>
        <p:blipFill>
          <a:blip r:embed="rId2"/>
          <a:stretch>
            <a:fillRect/>
          </a:stretch>
        </p:blipFill>
        <p:spPr>
          <a:xfrm>
            <a:off x="1885309" y="2227889"/>
            <a:ext cx="4591691" cy="3982006"/>
          </a:xfrm>
          <a:prstGeom prst="rect">
            <a:avLst/>
          </a:prstGeom>
        </p:spPr>
      </p:pic>
    </p:spTree>
    <p:extLst>
      <p:ext uri="{BB962C8B-B14F-4D97-AF65-F5344CB8AC3E}">
        <p14:creationId xmlns:p14="http://schemas.microsoft.com/office/powerpoint/2010/main" val="230068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7ED8080-76DF-C9C4-AB93-00138AB7949A}"/>
              </a:ext>
            </a:extLst>
          </p:cNvPr>
          <p:cNvSpPr>
            <a:spLocks noGrp="1"/>
          </p:cNvSpPr>
          <p:nvPr>
            <p:ph type="title"/>
          </p:nvPr>
        </p:nvSpPr>
        <p:spPr/>
        <p:txBody>
          <a:bodyPr/>
          <a:lstStyle/>
          <a:p>
            <a:r>
              <a:rPr lang="en-IN" dirty="0"/>
              <a:t>Result</a:t>
            </a:r>
          </a:p>
        </p:txBody>
      </p:sp>
      <p:sp>
        <p:nvSpPr>
          <p:cNvPr id="4" name="Date Placeholder 3">
            <a:extLst>
              <a:ext uri="{FF2B5EF4-FFF2-40B4-BE49-F238E27FC236}">
                <a16:creationId xmlns:a16="http://schemas.microsoft.com/office/drawing/2014/main" id="{7D8AD530-9439-2572-5EB0-7A705CE60D2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478488D-83D7-537B-39EB-506ABAFFBF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2" name="TextBox 1">
            <a:extLst>
              <a:ext uri="{FF2B5EF4-FFF2-40B4-BE49-F238E27FC236}">
                <a16:creationId xmlns:a16="http://schemas.microsoft.com/office/drawing/2014/main" id="{C34017BC-E631-1339-14E6-AFBF74BC3EB7}"/>
              </a:ext>
            </a:extLst>
          </p:cNvPr>
          <p:cNvSpPr txBox="1"/>
          <p:nvPr/>
        </p:nvSpPr>
        <p:spPr>
          <a:xfrm>
            <a:off x="653142" y="957579"/>
            <a:ext cx="7837715" cy="954107"/>
          </a:xfrm>
          <a:prstGeom prst="rect">
            <a:avLst/>
          </a:prstGeom>
          <a:noFill/>
        </p:spPr>
        <p:txBody>
          <a:bodyPr wrap="square" rtlCol="0">
            <a:spAutoFit/>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Selecting the best features on which </a:t>
            </a:r>
            <a:r>
              <a:rPr lang="en-IN" sz="2800" dirty="0" err="1">
                <a:latin typeface="Calibri" panose="020F0502020204030204" pitchFamily="34" charset="0"/>
                <a:ea typeface="Calibri" panose="020F0502020204030204" pitchFamily="34" charset="0"/>
                <a:cs typeface="Calibri" panose="020F0502020204030204" pitchFamily="34" charset="0"/>
              </a:rPr>
              <a:t>which</a:t>
            </a:r>
            <a:r>
              <a:rPr lang="en-IN" sz="2800" dirty="0">
                <a:latin typeface="Calibri" panose="020F0502020204030204" pitchFamily="34" charset="0"/>
                <a:ea typeface="Calibri" panose="020F0502020204030204" pitchFamily="34" charset="0"/>
                <a:cs typeface="Calibri" panose="020F0502020204030204" pitchFamily="34" charset="0"/>
              </a:rPr>
              <a:t> wine quality depends</a:t>
            </a:r>
          </a:p>
        </p:txBody>
      </p:sp>
      <p:pic>
        <p:nvPicPr>
          <p:cNvPr id="7" name="Picture 6">
            <a:extLst>
              <a:ext uri="{FF2B5EF4-FFF2-40B4-BE49-F238E27FC236}">
                <a16:creationId xmlns:a16="http://schemas.microsoft.com/office/drawing/2014/main" id="{24CCB51C-E3DF-E237-F248-AFB702AA3C7F}"/>
              </a:ext>
            </a:extLst>
          </p:cNvPr>
          <p:cNvPicPr>
            <a:picLocks noChangeAspect="1"/>
          </p:cNvPicPr>
          <p:nvPr/>
        </p:nvPicPr>
        <p:blipFill rotWithShape="1">
          <a:blip r:embed="rId2"/>
          <a:srcRect l="1206" r="769" b="2088"/>
          <a:stretch/>
        </p:blipFill>
        <p:spPr>
          <a:xfrm>
            <a:off x="457200" y="2031065"/>
            <a:ext cx="8341568" cy="4232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7047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9FCD-B3DE-C4D0-0186-BAB9DA9546C9}"/>
              </a:ext>
            </a:extLst>
          </p:cNvPr>
          <p:cNvSpPr>
            <a:spLocks noGrp="1"/>
          </p:cNvSpPr>
          <p:nvPr>
            <p:ph type="title"/>
          </p:nvPr>
        </p:nvSpPr>
        <p:spPr/>
        <p:txBody>
          <a:bodyPr/>
          <a:lstStyle/>
          <a:p>
            <a:r>
              <a:rPr lang="en-IN" dirty="0"/>
              <a:t>Conclusion</a:t>
            </a:r>
          </a:p>
        </p:txBody>
      </p:sp>
      <p:sp>
        <p:nvSpPr>
          <p:cNvPr id="4" name="Date Placeholder 3">
            <a:extLst>
              <a:ext uri="{FF2B5EF4-FFF2-40B4-BE49-F238E27FC236}">
                <a16:creationId xmlns:a16="http://schemas.microsoft.com/office/drawing/2014/main" id="{D008DFD1-A550-8EE5-3E17-217B040E440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4CC49C6-846E-E9AF-AB5B-001891B302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3" name="TextBox 2">
            <a:extLst>
              <a:ext uri="{FF2B5EF4-FFF2-40B4-BE49-F238E27FC236}">
                <a16:creationId xmlns:a16="http://schemas.microsoft.com/office/drawing/2014/main" id="{C6958D7B-7BEA-713C-2EAC-6915F471F0C0}"/>
              </a:ext>
            </a:extLst>
          </p:cNvPr>
          <p:cNvSpPr txBox="1"/>
          <p:nvPr/>
        </p:nvSpPr>
        <p:spPr>
          <a:xfrm>
            <a:off x="643812" y="1567543"/>
            <a:ext cx="8042988"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Accuracy of each model used</a:t>
            </a:r>
            <a:r>
              <a:rPr lang="en-IN" dirty="0">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FF1E3F5E-646E-4A60-CF99-00B753B401FA}"/>
              </a:ext>
            </a:extLst>
          </p:cNvPr>
          <p:cNvPicPr>
            <a:picLocks noChangeAspect="1"/>
          </p:cNvPicPr>
          <p:nvPr/>
        </p:nvPicPr>
        <p:blipFill>
          <a:blip r:embed="rId2"/>
          <a:stretch>
            <a:fillRect/>
          </a:stretch>
        </p:blipFill>
        <p:spPr>
          <a:xfrm>
            <a:off x="758889" y="2329997"/>
            <a:ext cx="4307633" cy="876422"/>
          </a:xfrm>
          <a:prstGeom prst="rect">
            <a:avLst/>
          </a:prstGeom>
        </p:spPr>
      </p:pic>
      <p:sp>
        <p:nvSpPr>
          <p:cNvPr id="9" name="TextBox 8">
            <a:extLst>
              <a:ext uri="{FF2B5EF4-FFF2-40B4-BE49-F238E27FC236}">
                <a16:creationId xmlns:a16="http://schemas.microsoft.com/office/drawing/2014/main" id="{24ABFF37-CE49-8438-D389-199449CED5AE}"/>
              </a:ext>
            </a:extLst>
          </p:cNvPr>
          <p:cNvSpPr txBox="1"/>
          <p:nvPr/>
        </p:nvSpPr>
        <p:spPr>
          <a:xfrm>
            <a:off x="758889" y="3937518"/>
            <a:ext cx="7815944" cy="246221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Therefore after applying the most suitable machine learning </a:t>
            </a:r>
            <a:r>
              <a:rPr lang="en-IN" sz="2000" dirty="0" err="1">
                <a:latin typeface="Calibri" panose="020F0502020204030204" pitchFamily="34" charset="0"/>
                <a:ea typeface="Calibri" panose="020F0502020204030204" pitchFamily="34" charset="0"/>
                <a:cs typeface="Calibri" panose="020F0502020204030204" pitchFamily="34" charset="0"/>
              </a:rPr>
              <a:t>algorithms,</a:t>
            </a:r>
            <a:r>
              <a:rPr lang="en-IN" sz="2000" b="1" dirty="0" err="1">
                <a:latin typeface="Calibri" panose="020F0502020204030204" pitchFamily="34" charset="0"/>
                <a:ea typeface="Calibri" panose="020F0502020204030204" pitchFamily="34" charset="0"/>
                <a:cs typeface="Calibri" panose="020F0502020204030204" pitchFamily="34" charset="0"/>
              </a:rPr>
              <a:t>random</a:t>
            </a:r>
            <a:r>
              <a:rPr lang="en-IN" sz="2000" b="1" dirty="0">
                <a:latin typeface="Calibri" panose="020F0502020204030204" pitchFamily="34" charset="0"/>
                <a:ea typeface="Calibri" panose="020F0502020204030204" pitchFamily="34" charset="0"/>
                <a:cs typeface="Calibri" panose="020F0502020204030204" pitchFamily="34" charset="0"/>
              </a:rPr>
              <a:t> forest </a:t>
            </a:r>
            <a:r>
              <a:rPr lang="en-IN" sz="2000" dirty="0">
                <a:latin typeface="Calibri" panose="020F0502020204030204" pitchFamily="34" charset="0"/>
                <a:ea typeface="Calibri" panose="020F0502020204030204" pitchFamily="34" charset="0"/>
                <a:cs typeface="Calibri" panose="020F0502020204030204" pitchFamily="34" charset="0"/>
              </a:rPr>
              <a:t>was the most accurate algorithm with 91.25% accuracy.</a:t>
            </a:r>
          </a:p>
          <a:p>
            <a:pPr marL="34290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Another conclusion that came into light after using these algorithms was that </a:t>
            </a:r>
            <a:r>
              <a:rPr lang="en-IN" sz="2000" b="1" dirty="0">
                <a:latin typeface="Calibri" panose="020F0502020204030204" pitchFamily="34" charset="0"/>
                <a:ea typeface="Calibri" panose="020F0502020204030204" pitchFamily="34" charset="0"/>
                <a:cs typeface="Calibri" panose="020F0502020204030204" pitchFamily="34" charset="0"/>
              </a:rPr>
              <a:t>alcohol content </a:t>
            </a:r>
            <a:r>
              <a:rPr lang="en-IN" sz="2000" dirty="0">
                <a:latin typeface="Calibri" panose="020F0502020204030204" pitchFamily="34" charset="0"/>
                <a:ea typeface="Calibri" panose="020F0502020204030204" pitchFamily="34" charset="0"/>
                <a:cs typeface="Calibri" panose="020F0502020204030204" pitchFamily="34" charset="0"/>
              </a:rPr>
              <a:t>was the most important factor in predicting wine quality.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7677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r>
              <a:rPr lang="en-IN" sz="2000" u="sng" dirty="0">
                <a:solidFill>
                  <a:srgbClr val="00B0F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https://www.youtube.com/</a:t>
            </a:r>
            <a:r>
              <a:rPr lang="en-IN" sz="2000" u="sng" dirty="0">
                <a:solidFill>
                  <a:srgbClr val="00B0F0"/>
                </a:solidFill>
                <a:latin typeface="Calibri" panose="020F0502020204030204" pitchFamily="34" charset="0"/>
                <a:cs typeface="Calibri" panose="020F0502020204030204" pitchFamily="34" charset="0"/>
              </a:rPr>
              <a:t>siddhardhan</a:t>
            </a:r>
          </a:p>
          <a:p>
            <a:r>
              <a:rPr lang="en-IN" sz="2000" u="sng" dirty="0">
                <a:solidFill>
                  <a:srgbClr val="00B0F0"/>
                </a:solidFill>
                <a:latin typeface="Calibri" panose="020F0502020204030204" pitchFamily="34" charset="0"/>
                <a:cs typeface="Calibri" panose="020F0502020204030204" pitchFamily="34" charset="0"/>
              </a:rPr>
              <a:t>https://www.geeksforgeeks.com</a:t>
            </a:r>
          </a:p>
          <a:p>
            <a:r>
              <a:rPr lang="en-US" sz="2000" u="sng" dirty="0">
                <a:solidFill>
                  <a:srgbClr val="00B0F0"/>
                </a:solidFill>
              </a:rPr>
              <a:t>www.javatpoint.com</a:t>
            </a:r>
          </a:p>
          <a:p>
            <a:pPr marL="114300" indent="0">
              <a:buNone/>
            </a:pP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p14="http://schemas.microsoft.com/office/powerpoint/2010/main" val="159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US" dirty="0"/>
          </a:p>
        </p:txBody>
      </p:sp>
      <p:sp>
        <p:nvSpPr>
          <p:cNvPr id="3" name="Text Placeholder 2"/>
          <p:cNvSpPr>
            <a:spLocks noGrp="1"/>
          </p:cNvSpPr>
          <p:nvPr>
            <p:ph type="body" idx="1"/>
          </p:nvPr>
        </p:nvSpPr>
        <p:spPr>
          <a:xfrm>
            <a:off x="457200" y="1312985"/>
            <a:ext cx="8229600" cy="4697045"/>
          </a:xfrm>
        </p:spPr>
        <p:txBody>
          <a:bodyPr/>
          <a:lstStyle/>
          <a:p>
            <a:pPr algn="just"/>
            <a:r>
              <a:rPr lang="en-US" sz="2800" dirty="0"/>
              <a:t>Develop a predictive model using machine learning techniques to predict wine quality. </a:t>
            </a:r>
          </a:p>
          <a:p>
            <a:pPr algn="just"/>
            <a:r>
              <a:rPr lang="en-US" dirty="0"/>
              <a:t>Main objectives that we have focused on are</a:t>
            </a:r>
          </a:p>
          <a:p>
            <a:endParaRPr lang="en-US" dirty="0"/>
          </a:p>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7" name="Flowchart: Preparation 6">
            <a:extLst>
              <a:ext uri="{FF2B5EF4-FFF2-40B4-BE49-F238E27FC236}">
                <a16:creationId xmlns:a16="http://schemas.microsoft.com/office/drawing/2014/main" id="{5045E249-B51A-ED52-6CC7-018DC134093E}"/>
              </a:ext>
            </a:extLst>
          </p:cNvPr>
          <p:cNvSpPr/>
          <p:nvPr/>
        </p:nvSpPr>
        <p:spPr>
          <a:xfrm>
            <a:off x="1406770" y="3614981"/>
            <a:ext cx="6861906"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latin typeface="Calibri" panose="020F0502020204030204" pitchFamily="34" charset="0"/>
              </a:rPr>
              <a:t>Data Collection and Preprocessing</a:t>
            </a:r>
          </a:p>
        </p:txBody>
      </p:sp>
      <p:sp>
        <p:nvSpPr>
          <p:cNvPr id="8" name="Flowchart: Preparation 7">
            <a:extLst>
              <a:ext uri="{FF2B5EF4-FFF2-40B4-BE49-F238E27FC236}">
                <a16:creationId xmlns:a16="http://schemas.microsoft.com/office/drawing/2014/main" id="{2A17FC92-94D0-4D4C-D705-21B89AE2BCD0}"/>
              </a:ext>
            </a:extLst>
          </p:cNvPr>
          <p:cNvSpPr/>
          <p:nvPr/>
        </p:nvSpPr>
        <p:spPr>
          <a:xfrm>
            <a:off x="1688121" y="4412151"/>
            <a:ext cx="6580553"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latin typeface="Calibri" panose="020F0502020204030204" pitchFamily="34" charset="0"/>
              </a:rPr>
              <a:t>Model Development</a:t>
            </a:r>
          </a:p>
        </p:txBody>
      </p:sp>
      <p:sp>
        <p:nvSpPr>
          <p:cNvPr id="9" name="Flowchart: Preparation 8">
            <a:extLst>
              <a:ext uri="{FF2B5EF4-FFF2-40B4-BE49-F238E27FC236}">
                <a16:creationId xmlns:a16="http://schemas.microsoft.com/office/drawing/2014/main" id="{703B8544-C59A-31A4-D37C-7EE7FC2CA913}"/>
              </a:ext>
            </a:extLst>
          </p:cNvPr>
          <p:cNvSpPr/>
          <p:nvPr/>
        </p:nvSpPr>
        <p:spPr>
          <a:xfrm>
            <a:off x="1524000" y="5121030"/>
            <a:ext cx="6580553"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latin typeface="Calibri" panose="020F0502020204030204" pitchFamily="34" charset="0"/>
              </a:rPr>
              <a:t>Evaluation and Validation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Text Placeholder 2"/>
          <p:cNvSpPr>
            <a:spLocks noGrp="1"/>
          </p:cNvSpPr>
          <p:nvPr>
            <p:ph type="body" idx="1"/>
          </p:nvPr>
        </p:nvSpPr>
        <p:spPr>
          <a:xfrm>
            <a:off x="891073" y="1219200"/>
            <a:ext cx="7361853" cy="4978400"/>
          </a:xfrm>
        </p:spPr>
        <p:txBody>
          <a:bodyPr/>
          <a:lstStyle/>
          <a:p>
            <a:pPr algn="l"/>
            <a:r>
              <a:rPr lang="en-US" sz="1800" b="0" i="0" dirty="0">
                <a:solidFill>
                  <a:schemeClr val="tx1">
                    <a:lumMod val="95000"/>
                    <a:lumOff val="5000"/>
                  </a:schemeClr>
                </a:solidFill>
                <a:effectLst/>
                <a:latin typeface="Calibri" panose="020F0502020204030204" pitchFamily="34" charset="0"/>
              </a:rPr>
              <a:t>Wine quality prediction is a compelling application of machine learning (ML) that combines data science with oenology, the study of wines. </a:t>
            </a:r>
            <a:r>
              <a:rPr lang="en-US" sz="1800" b="1" i="0" dirty="0">
                <a:solidFill>
                  <a:schemeClr val="tx1">
                    <a:lumMod val="95000"/>
                    <a:lumOff val="5000"/>
                  </a:schemeClr>
                </a:solidFill>
                <a:effectLst/>
                <a:latin typeface="Calibri" panose="020F0502020204030204" pitchFamily="34" charset="0"/>
              </a:rPr>
              <a:t>The objective of this project is to develop an ML model capable of predicting the quality of wines based on various physicochemical properties. </a:t>
            </a:r>
            <a:r>
              <a:rPr lang="en-US" sz="1800" b="0" i="0" dirty="0">
                <a:solidFill>
                  <a:schemeClr val="tx1">
                    <a:lumMod val="95000"/>
                    <a:lumOff val="5000"/>
                  </a:schemeClr>
                </a:solidFill>
                <a:effectLst/>
                <a:latin typeface="Calibri" panose="020F0502020204030204" pitchFamily="34" charset="0"/>
              </a:rPr>
              <a:t>By analyzing a dataset containing attributes such as </a:t>
            </a:r>
            <a:r>
              <a:rPr lang="en-US" sz="1800" b="1" i="0" dirty="0">
                <a:solidFill>
                  <a:schemeClr val="tx1">
                    <a:lumMod val="95000"/>
                    <a:lumOff val="5000"/>
                  </a:schemeClr>
                </a:solidFill>
                <a:effectLst/>
                <a:latin typeface="Calibri" panose="020F0502020204030204" pitchFamily="34" charset="0"/>
              </a:rPr>
              <a:t>acidity, residual sugar, pH level, and alcohol content</a:t>
            </a:r>
            <a:r>
              <a:rPr lang="en-US" sz="1800" b="0" i="0" dirty="0">
                <a:solidFill>
                  <a:schemeClr val="tx1">
                    <a:lumMod val="95000"/>
                    <a:lumOff val="5000"/>
                  </a:schemeClr>
                </a:solidFill>
                <a:effectLst/>
                <a:latin typeface="Calibri" panose="020F0502020204030204" pitchFamily="34" charset="0"/>
              </a:rPr>
              <a:t>, the model will learn to estimate the quality ratings typically assigned by human experts.</a:t>
            </a:r>
          </a:p>
          <a:p>
            <a:pPr algn="l"/>
            <a:r>
              <a:rPr lang="en-US" sz="1800" b="0" i="0" dirty="0">
                <a:solidFill>
                  <a:schemeClr val="tx1">
                    <a:lumMod val="95000"/>
                    <a:lumOff val="5000"/>
                  </a:schemeClr>
                </a:solidFill>
                <a:effectLst/>
                <a:latin typeface="Calibri" panose="020F0502020204030204" pitchFamily="34" charset="0"/>
              </a:rPr>
              <a:t>This project not </a:t>
            </a:r>
            <a:r>
              <a:rPr lang="en-US" sz="1800" b="1" i="0" dirty="0">
                <a:solidFill>
                  <a:schemeClr val="tx1">
                    <a:lumMod val="95000"/>
                    <a:lumOff val="5000"/>
                  </a:schemeClr>
                </a:solidFill>
                <a:effectLst/>
                <a:latin typeface="Calibri" panose="020F0502020204030204" pitchFamily="34" charset="0"/>
              </a:rPr>
              <a:t>only aids winemakers in quality control but also enhances the efficiency of the wine production process</a:t>
            </a:r>
            <a:r>
              <a:rPr lang="en-US" sz="1800" b="0" i="0" dirty="0">
                <a:solidFill>
                  <a:schemeClr val="tx1">
                    <a:lumMod val="95000"/>
                    <a:lumOff val="5000"/>
                  </a:schemeClr>
                </a:solidFill>
                <a:effectLst/>
                <a:latin typeface="Calibri" panose="020F0502020204030204" pitchFamily="34" charset="0"/>
              </a:rPr>
              <a:t>. Leveraging ML techniques for such predictions can significantly reduce the need for extensive manual tasting sessions, thereby saving time and resources while maintaining high standards of quality. Furthermore, it opens the door for new insights into how different chemical properties influence the perceived quality of wine, potentially guiding the production of superior wines in the future.</a:t>
            </a:r>
          </a:p>
          <a:p>
            <a:pPr marL="114300" indent="0" algn="l">
              <a:buNone/>
            </a:pPr>
            <a:endParaRPr lang="en-US" sz="1200" b="0" i="0" dirty="0">
              <a:solidFill>
                <a:srgbClr val="ECECEC"/>
              </a:solidFill>
              <a:effectLst/>
              <a:highlight>
                <a:srgbClr val="212121"/>
              </a:highlight>
              <a:latin typeface="Calibri" panose="020F0502020204030204" pitchFamily="34" charset="0"/>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ECE7-78A0-CC13-BDC3-DB27216B56B9}"/>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6215DEC8-79CD-46CA-38B3-7E9D5542628A}"/>
              </a:ext>
            </a:extLst>
          </p:cNvPr>
          <p:cNvSpPr>
            <a:spLocks noGrp="1"/>
          </p:cNvSpPr>
          <p:nvPr>
            <p:ph type="body" idx="1"/>
          </p:nvPr>
        </p:nvSpPr>
        <p:spPr/>
        <p:txBody>
          <a:bodyPr/>
          <a:lstStyle/>
          <a:p>
            <a:pPr marL="114300" indent="0" algn="just">
              <a:buNone/>
            </a:pPr>
            <a:r>
              <a:rPr lang="en-IN" sz="2400" dirty="0">
                <a:latin typeface="Calibri" panose="020F0502020204030204" pitchFamily="34" charset="0"/>
                <a:cs typeface="Calibri" panose="020F0502020204030204" pitchFamily="34" charset="0"/>
              </a:rPr>
              <a:t>Develop a model of Wine Quality prediction using machine learning.</a:t>
            </a:r>
          </a:p>
          <a:p>
            <a:pPr marL="114300" indent="0" algn="just">
              <a:buNone/>
            </a:pPr>
            <a:endParaRPr lang="en-IN" sz="2800" dirty="0"/>
          </a:p>
        </p:txBody>
      </p:sp>
      <p:sp>
        <p:nvSpPr>
          <p:cNvPr id="4" name="Date Placeholder 3">
            <a:extLst>
              <a:ext uri="{FF2B5EF4-FFF2-40B4-BE49-F238E27FC236}">
                <a16:creationId xmlns:a16="http://schemas.microsoft.com/office/drawing/2014/main" id="{0C776E05-777D-7AF5-CCC8-2E7187E2670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4A35771-0B04-1932-7B69-455685D72C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8" name="Picture 7">
            <a:extLst>
              <a:ext uri="{FF2B5EF4-FFF2-40B4-BE49-F238E27FC236}">
                <a16:creationId xmlns:a16="http://schemas.microsoft.com/office/drawing/2014/main" id="{767731F4-6B01-ACDF-8466-C4A32C652ACC}"/>
              </a:ext>
            </a:extLst>
          </p:cNvPr>
          <p:cNvPicPr>
            <a:picLocks noChangeAspect="1"/>
          </p:cNvPicPr>
          <p:nvPr/>
        </p:nvPicPr>
        <p:blipFill>
          <a:blip r:embed="rId2"/>
          <a:stretch>
            <a:fillRect/>
          </a:stretch>
        </p:blipFill>
        <p:spPr>
          <a:xfrm>
            <a:off x="625151" y="2668555"/>
            <a:ext cx="7893698" cy="3229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719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Approach &amp; Techniques</a:t>
            </a:r>
            <a:endParaRPr lang="en-US" dirty="0"/>
          </a:p>
        </p:txBody>
      </p:sp>
      <p:sp>
        <p:nvSpPr>
          <p:cNvPr id="3" name="Text Placeholder 2"/>
          <p:cNvSpPr>
            <a:spLocks noGrp="1"/>
          </p:cNvSpPr>
          <p:nvPr>
            <p:ph type="body" idx="1"/>
          </p:nvPr>
        </p:nvSpPr>
        <p:spPr/>
        <p:txBody>
          <a:bodyPr/>
          <a:lstStyle/>
          <a:p>
            <a:pPr marL="114300" indent="0" algn="just">
              <a:buNone/>
            </a:pPr>
            <a:r>
              <a:rPr lang="en-US" sz="2000" b="1" dirty="0"/>
              <a:t>Methodology:</a:t>
            </a:r>
            <a:endParaRPr lang="en-US" sz="2000" dirty="0"/>
          </a:p>
          <a:p>
            <a:pPr lvl="0" algn="just"/>
            <a:r>
              <a:rPr lang="en-IN" sz="1800" dirty="0"/>
              <a:t>Data Preprocessing: Handle missing values: Impute missing data using techniques like mean, median, or mode imputation.</a:t>
            </a:r>
          </a:p>
          <a:p>
            <a:pPr lvl="0" algn="just"/>
            <a:endParaRPr lang="en-US" sz="1800" dirty="0"/>
          </a:p>
          <a:p>
            <a:pPr lvl="0" algn="just"/>
            <a:r>
              <a:rPr lang="en-IN" sz="1800" dirty="0"/>
              <a:t>Compare the performance of different models and choose the best-performing one.</a:t>
            </a:r>
          </a:p>
          <a:p>
            <a:pPr lvl="0" algn="just"/>
            <a:endParaRPr lang="en-US" sz="1800" dirty="0"/>
          </a:p>
          <a:p>
            <a:pPr marL="114300" indent="0" algn="just">
              <a:buNone/>
            </a:pPr>
            <a:endParaRPr lang="en-US" sz="2000"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Approach &amp; Techniques</a:t>
            </a:r>
            <a:endParaRPr lang="en-US" dirty="0"/>
          </a:p>
        </p:txBody>
      </p:sp>
      <p:sp>
        <p:nvSpPr>
          <p:cNvPr id="3" name="Text Placeholder 2"/>
          <p:cNvSpPr>
            <a:spLocks noGrp="1"/>
          </p:cNvSpPr>
          <p:nvPr>
            <p:ph type="body" idx="1"/>
          </p:nvPr>
        </p:nvSpPr>
        <p:spPr/>
        <p:txBody>
          <a:bodyPr/>
          <a:lstStyle/>
          <a:p>
            <a:pPr marL="114300" indent="0" algn="just">
              <a:buNone/>
            </a:pPr>
            <a:r>
              <a:rPr lang="en-US" sz="2400" b="1" dirty="0"/>
              <a:t>APPROACH:</a:t>
            </a:r>
          </a:p>
          <a:p>
            <a:pPr marL="114300" indent="0" algn="just">
              <a:buNone/>
            </a:pPr>
            <a:endParaRPr lang="en-US" sz="2000" b="1" dirty="0"/>
          </a:p>
          <a:p>
            <a:pPr marL="114300" indent="0" algn="just">
              <a:buNone/>
            </a:pPr>
            <a:r>
              <a:rPr lang="en-US" sz="2000" b="1" dirty="0"/>
              <a:t>  	Data Import and Cleaning:</a:t>
            </a:r>
            <a:endParaRPr lang="en-US" sz="2000" dirty="0"/>
          </a:p>
          <a:p>
            <a:pPr lvl="2" algn="just">
              <a:buFont typeface="Arial" panose="020B0604020202020204" pitchFamily="34" charset="0"/>
              <a:buChar char="•"/>
            </a:pPr>
            <a:r>
              <a:rPr lang="en-US" sz="1600" dirty="0"/>
              <a:t>Imported necessary libraries for data analysis and visualization.</a:t>
            </a:r>
          </a:p>
          <a:p>
            <a:pPr lvl="2" algn="just">
              <a:buFont typeface="Arial" panose="020B0604020202020204" pitchFamily="34" charset="0"/>
              <a:buChar char="•"/>
            </a:pPr>
            <a:r>
              <a:rPr lang="en-US" sz="1600" dirty="0"/>
              <a:t>Read the dataset from a CSV file using Pandas.</a:t>
            </a:r>
          </a:p>
          <a:p>
            <a:pPr lvl="2" algn="just">
              <a:buFont typeface="Arial" panose="020B0604020202020204" pitchFamily="34" charset="0"/>
              <a:buChar char="•"/>
            </a:pPr>
            <a:r>
              <a:rPr lang="en-US" sz="1600" dirty="0"/>
              <a:t>Made a copy of the dataset for manipulation.</a:t>
            </a:r>
          </a:p>
          <a:p>
            <a:pPr marL="571500" lvl="1" indent="0" algn="just">
              <a:buNone/>
            </a:pPr>
            <a:r>
              <a:rPr lang="en-US" sz="2000" b="1" i="0" dirty="0">
                <a:solidFill>
                  <a:srgbClr val="000000"/>
                </a:solidFill>
                <a:effectLst/>
                <a:latin typeface="Calibri" panose="020F0502020204030204" pitchFamily="34" charset="0"/>
              </a:rPr>
              <a:t>	Exploratory data analysis</a:t>
            </a:r>
          </a:p>
          <a:p>
            <a:pPr marL="114300" indent="0" algn="l" rtl="0">
              <a:buNone/>
            </a:pPr>
            <a:endParaRPr lang="en-US" sz="300" b="0" i="0" dirty="0">
              <a:solidFill>
                <a:srgbClr val="000000"/>
              </a:solidFill>
              <a:effectLst/>
              <a:latin typeface="Calibri" panose="020F0502020204030204" pitchFamily="34" charset="0"/>
            </a:endParaRPr>
          </a:p>
          <a:p>
            <a:pPr lvl="2">
              <a:buFont typeface="Arial" panose="020B0604020202020204" pitchFamily="34" charset="0"/>
              <a:buChar char="•"/>
            </a:pPr>
            <a:r>
              <a:rPr lang="en-US" sz="1600" b="0" i="0" dirty="0">
                <a:solidFill>
                  <a:srgbClr val="000000"/>
                </a:solidFill>
                <a:effectLst/>
                <a:latin typeface="Calibri" panose="020F0502020204030204" pitchFamily="34" charset="0"/>
              </a:rPr>
              <a:t>It helps us to uncover the underlying structure of data and its dynamics through which we can maximize the insights.</a:t>
            </a:r>
          </a:p>
          <a:p>
            <a:pPr lvl="2">
              <a:buFont typeface="Arial" panose="020B0604020202020204" pitchFamily="34" charset="0"/>
              <a:buChar char="•"/>
            </a:pPr>
            <a:r>
              <a:rPr lang="en-US" sz="1600" b="0" i="0" dirty="0">
                <a:solidFill>
                  <a:srgbClr val="000000"/>
                </a:solidFill>
                <a:effectLst/>
                <a:latin typeface="Calibri" panose="020F0502020204030204" pitchFamily="34" charset="0"/>
              </a:rPr>
              <a:t>EDA is also critical to extract important variables and detect outliers and anomalies.</a:t>
            </a:r>
          </a:p>
          <a:p>
            <a:pPr lvl="2">
              <a:buFont typeface="Arial" panose="020B0604020202020204" pitchFamily="34" charset="0"/>
              <a:buChar char="•"/>
            </a:pPr>
            <a:r>
              <a:rPr lang="en-US" sz="1600" b="0" i="0" dirty="0">
                <a:solidFill>
                  <a:srgbClr val="000000"/>
                </a:solidFill>
                <a:effectLst/>
                <a:latin typeface="Calibri" panose="020F0502020204030204" pitchFamily="34" charset="0"/>
              </a:rPr>
              <a:t>EDA is considered one of the most critical parts to understand the data.</a:t>
            </a:r>
          </a:p>
          <a:p>
            <a:pPr marL="114300" indent="0" algn="just">
              <a:buNone/>
            </a:pPr>
            <a:endParaRPr lang="en-US" sz="1800"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Approach &amp; Techniques</a:t>
            </a:r>
            <a:endParaRPr lang="en-US" dirty="0"/>
          </a:p>
        </p:txBody>
      </p:sp>
      <p:sp>
        <p:nvSpPr>
          <p:cNvPr id="3" name="Text Placeholder 2"/>
          <p:cNvSpPr>
            <a:spLocks noGrp="1"/>
          </p:cNvSpPr>
          <p:nvPr>
            <p:ph type="body" idx="1"/>
          </p:nvPr>
        </p:nvSpPr>
        <p:spPr/>
        <p:txBody>
          <a:bodyPr/>
          <a:lstStyle/>
          <a:p>
            <a:pPr marL="114300" indent="0" algn="just">
              <a:buNone/>
            </a:pPr>
            <a:r>
              <a:rPr lang="en-IN" altLang="en-US" sz="2000" b="1" dirty="0"/>
              <a:t>TECHNIQUES </a:t>
            </a:r>
          </a:p>
          <a:p>
            <a:pPr marL="114300" indent="0" algn="just">
              <a:buNone/>
            </a:pPr>
            <a:endParaRPr lang="en-IN" altLang="en-US" sz="2000" b="1" dirty="0"/>
          </a:p>
          <a:p>
            <a:pPr marL="114300" indent="0" algn="just">
              <a:buNone/>
            </a:pPr>
            <a:r>
              <a:rPr lang="en-US" sz="2000" b="1" dirty="0"/>
              <a:t>Machine Learning Models:</a:t>
            </a:r>
          </a:p>
          <a:p>
            <a:pPr marL="114300" indent="0" algn="just">
              <a:buNone/>
            </a:pPr>
            <a:endParaRPr lang="en-US" sz="2000" dirty="0"/>
          </a:p>
          <a:p>
            <a:pPr lvl="1" algn="just">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rPr>
              <a:t>Decision trees are particularly useful for predicting wine quality due to their interpretability, ability to handle both numerical and categorical data, and robustness to non-linear relationships.</a:t>
            </a:r>
          </a:p>
          <a:p>
            <a:pPr lvl="1" algn="just">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rPr>
              <a:t>Random Forest is particularly useful for predicting wine quality due to its high accuracy, ability to handle a large number of input features, and resistance to overfitting. </a:t>
            </a:r>
          </a:p>
          <a:p>
            <a:pPr lvl="1" algn="just">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rPr>
              <a:t>SVM is particularly useful for predicting wine quality due to its effectiveness in high-dimensional spaces, versatility with different kernel functions, and robustness against overfitting</a:t>
            </a:r>
            <a:endParaRPr lang="en-US" sz="1600" dirty="0">
              <a:solidFill>
                <a:srgbClr val="ECECEC"/>
              </a:solidFill>
              <a:highlight>
                <a:srgbClr val="212121"/>
              </a:highlight>
              <a:latin typeface="Calibri" panose="020F0502020204030204" pitchFamily="34" charset="0"/>
            </a:endParaRPr>
          </a:p>
          <a:p>
            <a:pPr lvl="1" algn="just">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rPr>
              <a:t>Logistic Regression is particularly useful for predicting wine quality due to its simplicity, interpretability, and efficiency with large datasets. </a:t>
            </a:r>
            <a:endParaRPr lang="en-US" sz="1600" dirty="0">
              <a:solidFill>
                <a:schemeClr val="tx1">
                  <a:lumMod val="95000"/>
                  <a:lumOff val="5000"/>
                </a:schemeClr>
              </a:solidFill>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Source Code (screenshots)</a:t>
            </a:r>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6" name="Picture 5">
            <a:extLst>
              <a:ext uri="{FF2B5EF4-FFF2-40B4-BE49-F238E27FC236}">
                <a16:creationId xmlns:a16="http://schemas.microsoft.com/office/drawing/2014/main" id="{CAA9CD9F-00FC-3082-BF4F-C2B8C777FC17}"/>
              </a:ext>
            </a:extLst>
          </p:cNvPr>
          <p:cNvPicPr>
            <a:picLocks noChangeAspect="1"/>
          </p:cNvPicPr>
          <p:nvPr/>
        </p:nvPicPr>
        <p:blipFill>
          <a:blip r:embed="rId2"/>
          <a:stretch>
            <a:fillRect/>
          </a:stretch>
        </p:blipFill>
        <p:spPr>
          <a:xfrm>
            <a:off x="541176" y="1721486"/>
            <a:ext cx="8210939" cy="3671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TotalTime>
  <Words>757</Words>
  <Application>Microsoft Office PowerPoint</Application>
  <PresentationFormat>On-screen Show (4:3)</PresentationFormat>
  <Paragraphs>151</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Arial</vt:lpstr>
      <vt:lpstr>Office Theme</vt:lpstr>
      <vt:lpstr>PowerPoint Presentation</vt:lpstr>
      <vt:lpstr>Index</vt:lpstr>
      <vt:lpstr>Objective</vt:lpstr>
      <vt:lpstr>Introduction</vt:lpstr>
      <vt:lpstr>Problem Statement</vt:lpstr>
      <vt:lpstr>Methodology, Approach &amp; Techniques</vt:lpstr>
      <vt:lpstr>Methodology, Approach &amp; Techniques</vt:lpstr>
      <vt:lpstr>Methodology, Approach &amp; Techniques</vt:lpstr>
      <vt:lpstr> Source Code (screenshots) </vt:lpstr>
      <vt:lpstr>    Source Code (screenshots) </vt:lpstr>
      <vt:lpstr>Source Code (screenshots) </vt:lpstr>
      <vt:lpstr>Source Code (screenshots) </vt:lpstr>
      <vt:lpstr>Source Code (screenshots) </vt:lpstr>
      <vt:lpstr>Source Code (screenshots) </vt:lpstr>
      <vt:lpstr>Source Code (screenshots) </vt:lpstr>
      <vt:lpstr>Source Code (screenshots) </vt:lpstr>
      <vt:lpstr>Source Code (screenshots) </vt:lpstr>
      <vt:lpstr> Result </vt:lpstr>
      <vt:lpstr> Result</vt:lpstr>
      <vt:lpstr>Result</vt:lpstr>
      <vt:lpstr>Result</vt:lpstr>
      <vt:lpstr> </vt:lpstr>
      <vt:lpstr> Result</vt:lpstr>
      <vt:lpstr>Result</vt:lpstr>
      <vt:lpstr>Result</vt:lpstr>
      <vt:lpstr>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Avikam Bir</cp:lastModifiedBy>
  <cp:revision>90</cp:revision>
  <dcterms:created xsi:type="dcterms:W3CDTF">2010-04-09T07:36:15Z</dcterms:created>
  <dcterms:modified xsi:type="dcterms:W3CDTF">2024-05-16T04:31:09Z</dcterms:modified>
</cp:coreProperties>
</file>