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1" r:id="rId4"/>
    <p:sldId id="259" r:id="rId5"/>
    <p:sldId id="262" r:id="rId6"/>
    <p:sldId id="260" r:id="rId7"/>
    <p:sldId id="263" r:id="rId8"/>
    <p:sldId id="258"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7" autoAdjust="0"/>
    <p:restoredTop sz="74603" autoAdjust="0"/>
  </p:normalViewPr>
  <p:slideViewPr>
    <p:cSldViewPr snapToGrid="0">
      <p:cViewPr varScale="1">
        <p:scale>
          <a:sx n="55" d="100"/>
          <a:sy n="55" d="100"/>
        </p:scale>
        <p:origin x="1296" y="5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D00E1-2DAA-4012-B096-8A9033383F4F}" type="datetimeFigureOut">
              <a:rPr lang="en-US" smtClean="0"/>
              <a:t>8/21/2019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750288-FCCA-49C1-B84D-FC05AB1E2FBA}" type="slidenum">
              <a:rPr lang="en-US" smtClean="0"/>
              <a:t>‹#›</a:t>
            </a:fld>
            <a:endParaRPr lang="en-US"/>
          </a:p>
        </p:txBody>
      </p:sp>
    </p:spTree>
    <p:extLst>
      <p:ext uri="{BB962C8B-B14F-4D97-AF65-F5344CB8AC3E}">
        <p14:creationId xmlns:p14="http://schemas.microsoft.com/office/powerpoint/2010/main" val="449704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Additional Reading Material:</a:t>
            </a:r>
          </a:p>
          <a:p>
            <a:endParaRPr lang="en-US" baseline="0" dirty="0" smtClean="0"/>
          </a:p>
          <a:p>
            <a:r>
              <a:rPr lang="en-US" baseline="0" dirty="0" smtClean="0"/>
              <a:t>Page 27 in the “environmental reader” textbook. </a:t>
            </a:r>
          </a:p>
          <a:p>
            <a:r>
              <a:rPr lang="en-US" dirty="0" smtClean="0"/>
              <a:t>https://www.downtoearth.org.in/news/natural-disasters/why-chennai-floods-are-a-man-made-disaster-51980</a:t>
            </a:r>
          </a:p>
          <a:p>
            <a:r>
              <a:rPr lang="en-US" dirty="0" smtClean="0"/>
              <a:t>https://www.downtoearth.org.in/coverage/natural-disasters/reeling-under-floods-55089</a:t>
            </a:r>
          </a:p>
          <a:p>
            <a:r>
              <a:rPr lang="en-US" dirty="0" smtClean="0"/>
              <a:t>http://www.dmcii.com/?p=11230</a:t>
            </a:r>
          </a:p>
          <a:p>
            <a:r>
              <a:rPr lang="en-US" dirty="0" smtClean="0"/>
              <a:t>https://reliefweb.int/map/india/second-wave-catastrophic-flooding-chennai-tamil-nadu-india-09-december-2015</a:t>
            </a:r>
          </a:p>
          <a:p>
            <a:r>
              <a:rPr lang="en-US" dirty="0" smtClean="0"/>
              <a:t>https://india.mongabay.com/2019/04/commentary-looking-beyond-the-chennai-city-at-the-chennai-watershed/</a:t>
            </a:r>
          </a:p>
          <a:p>
            <a:r>
              <a:rPr lang="en-US" dirty="0" smtClean="0"/>
              <a:t>https://indianexpress.com/photos/india-news/chennai-water-crisis-chennai-weather-rains-imd-5792701/</a:t>
            </a:r>
          </a:p>
          <a:p>
            <a:endParaRPr lang="en-US" dirty="0" smtClean="0"/>
          </a:p>
          <a:p>
            <a:r>
              <a:rPr lang="en-US" dirty="0" smtClean="0"/>
              <a:t>Prepared By:</a:t>
            </a:r>
            <a:r>
              <a:rPr lang="en-US" baseline="0" dirty="0" smtClean="0"/>
              <a:t> Shaurya Rahul Narlanka</a:t>
            </a:r>
            <a:endParaRPr lang="en-US" dirty="0"/>
          </a:p>
        </p:txBody>
      </p:sp>
      <p:sp>
        <p:nvSpPr>
          <p:cNvPr id="4" name="Slide Number Placeholder 3"/>
          <p:cNvSpPr>
            <a:spLocks noGrp="1"/>
          </p:cNvSpPr>
          <p:nvPr>
            <p:ph type="sldNum" sz="quarter" idx="10"/>
          </p:nvPr>
        </p:nvSpPr>
        <p:spPr/>
        <p:txBody>
          <a:bodyPr/>
          <a:lstStyle/>
          <a:p>
            <a:fld id="{D7750288-FCCA-49C1-B84D-FC05AB1E2FBA}" type="slidenum">
              <a:rPr lang="en-US" smtClean="0"/>
              <a:t>1</a:t>
            </a:fld>
            <a:endParaRPr lang="en-US"/>
          </a:p>
        </p:txBody>
      </p:sp>
    </p:spTree>
    <p:extLst>
      <p:ext uri="{BB962C8B-B14F-4D97-AF65-F5344CB8AC3E}">
        <p14:creationId xmlns:p14="http://schemas.microsoft.com/office/powerpoint/2010/main" val="126823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Chennai, based on its geography and geology,</a:t>
            </a:r>
            <a:r>
              <a:rPr lang="en-US" baseline="0" dirty="0" smtClean="0"/>
              <a:t> has historically been characterized as a flood plain where a set of interconnected wetlands and natural water channels store and drain the surcharge during its two monsoonal seasons (the south-west monsoons and the north-east monsoons) from what is essentially a flat land (as you can see from the elevation in the above provided maps. For reference, Manipal is 73m over mean sea level (MSL)). It is also dependent on many of these wetlands for protection against cyclones, to which the entire Indian Eastern coastline is particularly vulnerable to. These complex network of  wetlands are therefore extremely important for they city’s resiliency and it is crucial that any urban planning of the city is sensitive to them. </a:t>
            </a:r>
          </a:p>
          <a:p>
            <a:endParaRPr lang="en-US" baseline="0" dirty="0" smtClean="0"/>
          </a:p>
          <a:p>
            <a:r>
              <a:rPr lang="en-US" baseline="0" dirty="0" smtClean="0"/>
              <a:t>Citation:</a:t>
            </a:r>
          </a:p>
          <a:p>
            <a:r>
              <a:rPr lang="en-US" dirty="0" smtClean="0"/>
              <a:t>Narasimhan, B &amp; </a:t>
            </a:r>
            <a:r>
              <a:rPr lang="en-US" dirty="0" err="1" smtClean="0"/>
              <a:t>Murty</a:t>
            </a:r>
            <a:r>
              <a:rPr lang="en-US" dirty="0" smtClean="0"/>
              <a:t> </a:t>
            </a:r>
            <a:r>
              <a:rPr lang="en-US" dirty="0" err="1" smtClean="0"/>
              <a:t>Bhallamud</a:t>
            </a:r>
            <a:r>
              <a:rPr lang="en-US" dirty="0" smtClean="0"/>
              <a:t>, S &amp; </a:t>
            </a:r>
            <a:r>
              <a:rPr lang="en-US" dirty="0" err="1" smtClean="0"/>
              <a:t>Mondal</a:t>
            </a:r>
            <a:r>
              <a:rPr lang="en-US" dirty="0" smtClean="0"/>
              <a:t>, Arpita &amp; Ghosh, </a:t>
            </a:r>
            <a:r>
              <a:rPr lang="en-US" dirty="0" err="1" smtClean="0"/>
              <a:t>Subimal</a:t>
            </a:r>
            <a:r>
              <a:rPr lang="en-US" dirty="0" smtClean="0"/>
              <a:t> &amp; Mujumdar, P. (2016). Chennai Floods 2015 : A Rapid Assessment. </a:t>
            </a:r>
            <a:endParaRPr lang="en-US" dirty="0"/>
          </a:p>
        </p:txBody>
      </p:sp>
      <p:sp>
        <p:nvSpPr>
          <p:cNvPr id="4" name="Slide Number Placeholder 3"/>
          <p:cNvSpPr>
            <a:spLocks noGrp="1"/>
          </p:cNvSpPr>
          <p:nvPr>
            <p:ph type="sldNum" sz="quarter" idx="10"/>
          </p:nvPr>
        </p:nvSpPr>
        <p:spPr/>
        <p:txBody>
          <a:bodyPr/>
          <a:lstStyle/>
          <a:p>
            <a:fld id="{D7750288-FCCA-49C1-B84D-FC05AB1E2FBA}" type="slidenum">
              <a:rPr lang="en-US" smtClean="0"/>
              <a:t>2</a:t>
            </a:fld>
            <a:endParaRPr lang="en-US"/>
          </a:p>
        </p:txBody>
      </p:sp>
    </p:spTree>
    <p:extLst>
      <p:ext uri="{BB962C8B-B14F-4D97-AF65-F5344CB8AC3E}">
        <p14:creationId xmlns:p14="http://schemas.microsoft.com/office/powerpoint/2010/main" val="414477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 Unfortunately, since independence and more recently in 2000s, due to the IT boom, the city has seen an unsustainable and unscientific urbanization which in numerous cases has led to loss of green cover and encroachment of waterbodies. The entire urban plan of the fast expanding city was disconnected from the hydrology of the area and this led to a sharp decrease in the effectiveness of Chennai’s wetlands to perform their water regulatory functions. </a:t>
            </a:r>
            <a:endParaRPr lang="en-US" dirty="0" smtClean="0"/>
          </a:p>
          <a:p>
            <a:endParaRPr lang="en-US" dirty="0" smtClean="0"/>
          </a:p>
          <a:p>
            <a:r>
              <a:rPr lang="en-US" dirty="0" smtClean="0"/>
              <a:t>Citations: </a:t>
            </a:r>
          </a:p>
          <a:p>
            <a:r>
              <a:rPr lang="en-US" sz="1200" b="0" i="1" kern="1200" dirty="0" smtClean="0">
                <a:solidFill>
                  <a:schemeClr val="tx1"/>
                </a:solidFill>
                <a:effectLst/>
                <a:latin typeface="+mn-lt"/>
                <a:ea typeface="+mn-ea"/>
                <a:cs typeface="+mn-cs"/>
              </a:rPr>
              <a:t>Narmada K, </a:t>
            </a:r>
            <a:r>
              <a:rPr lang="en-US" sz="1200" b="0" i="1" kern="1200" dirty="0" err="1" smtClean="0">
                <a:solidFill>
                  <a:schemeClr val="tx1"/>
                </a:solidFill>
                <a:effectLst/>
                <a:latin typeface="+mn-lt"/>
                <a:ea typeface="+mn-ea"/>
                <a:cs typeface="+mn-cs"/>
              </a:rPr>
              <a:t>Bhaskaran</a:t>
            </a:r>
            <a:r>
              <a:rPr lang="en-US" sz="1200" b="0" i="1" kern="1200" dirty="0" smtClean="0">
                <a:solidFill>
                  <a:schemeClr val="tx1"/>
                </a:solidFill>
                <a:effectLst/>
                <a:latin typeface="+mn-lt"/>
                <a:ea typeface="+mn-ea"/>
                <a:cs typeface="+mn-cs"/>
              </a:rPr>
              <a:t> G (2017) Multi-Temporal Analysis and Quantification of the Carbon Stocks in the Urban Forests of Chennai Metropolitan Area Using </a:t>
            </a:r>
            <a:r>
              <a:rPr lang="en-US" sz="1200" b="0" i="1" kern="1200" dirty="0" err="1" smtClean="0">
                <a:solidFill>
                  <a:schemeClr val="tx1"/>
                </a:solidFill>
                <a:effectLst/>
                <a:latin typeface="+mn-lt"/>
                <a:ea typeface="+mn-ea"/>
                <a:cs typeface="+mn-cs"/>
              </a:rPr>
              <a:t>Geoinformatics</a:t>
            </a:r>
            <a:r>
              <a:rPr lang="en-US" sz="1200" b="0" i="1" kern="1200" dirty="0" smtClean="0">
                <a:solidFill>
                  <a:schemeClr val="tx1"/>
                </a:solidFill>
                <a:effectLst/>
                <a:latin typeface="+mn-lt"/>
                <a:ea typeface="+mn-ea"/>
                <a:cs typeface="+mn-cs"/>
              </a:rPr>
              <a:t> Techniques to Identify Their Role in Climate Change Mitigation. </a:t>
            </a:r>
            <a:r>
              <a:rPr lang="en-US" sz="1200" b="0" i="1" kern="1200" dirty="0" err="1" smtClean="0">
                <a:solidFill>
                  <a:schemeClr val="tx1"/>
                </a:solidFill>
                <a:effectLst/>
                <a:latin typeface="+mn-lt"/>
                <a:ea typeface="+mn-ea"/>
                <a:cs typeface="+mn-cs"/>
              </a:rPr>
              <a:t>Geoinfor</a:t>
            </a:r>
            <a:r>
              <a:rPr lang="en-US" sz="1200" b="0" i="1"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Geostat</a:t>
            </a:r>
            <a:r>
              <a:rPr lang="en-US" sz="1200" b="0" i="1" kern="1200" dirty="0" smtClean="0">
                <a:solidFill>
                  <a:schemeClr val="tx1"/>
                </a:solidFill>
                <a:effectLst/>
                <a:latin typeface="+mn-lt"/>
                <a:ea typeface="+mn-ea"/>
                <a:cs typeface="+mn-cs"/>
              </a:rPr>
              <a:t>: An Overview 5:4. </a:t>
            </a:r>
            <a:r>
              <a:rPr lang="en-US" sz="1200" b="0" i="1" kern="1200" dirty="0" err="1" smtClean="0">
                <a:solidFill>
                  <a:schemeClr val="tx1"/>
                </a:solidFill>
                <a:effectLst/>
                <a:latin typeface="+mn-lt"/>
                <a:ea typeface="+mn-ea"/>
                <a:cs typeface="+mn-cs"/>
              </a:rPr>
              <a:t>doi</a:t>
            </a:r>
            <a:r>
              <a:rPr lang="en-US" sz="1200" b="0" i="1" kern="1200" dirty="0" smtClean="0">
                <a:solidFill>
                  <a:schemeClr val="tx1"/>
                </a:solidFill>
                <a:effectLst/>
                <a:latin typeface="+mn-lt"/>
                <a:ea typeface="+mn-ea"/>
                <a:cs typeface="+mn-cs"/>
              </a:rPr>
              <a:t>: 10.4172/2327-4581.1000172</a:t>
            </a:r>
            <a:endParaRPr lang="en-US" dirty="0"/>
          </a:p>
        </p:txBody>
      </p:sp>
      <p:sp>
        <p:nvSpPr>
          <p:cNvPr id="4" name="Slide Number Placeholder 3"/>
          <p:cNvSpPr>
            <a:spLocks noGrp="1"/>
          </p:cNvSpPr>
          <p:nvPr>
            <p:ph type="sldNum" sz="quarter" idx="10"/>
          </p:nvPr>
        </p:nvSpPr>
        <p:spPr/>
        <p:txBody>
          <a:bodyPr/>
          <a:lstStyle/>
          <a:p>
            <a:fld id="{D7750288-FCCA-49C1-B84D-FC05AB1E2FBA}" type="slidenum">
              <a:rPr lang="en-US" smtClean="0"/>
              <a:t>4</a:t>
            </a:fld>
            <a:endParaRPr lang="en-US"/>
          </a:p>
        </p:txBody>
      </p:sp>
    </p:spTree>
    <p:extLst>
      <p:ext uri="{BB962C8B-B14F-4D97-AF65-F5344CB8AC3E}">
        <p14:creationId xmlns:p14="http://schemas.microsoft.com/office/powerpoint/2010/main" val="3977083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result, during</a:t>
            </a:r>
            <a:r>
              <a:rPr lang="en-US" baseline="0" dirty="0" smtClean="0"/>
              <a:t> the months of</a:t>
            </a:r>
            <a:r>
              <a:rPr lang="en-US" dirty="0" smtClean="0"/>
              <a:t> November-December</a:t>
            </a:r>
            <a:r>
              <a:rPr lang="en-US" baseline="0" dirty="0" smtClean="0"/>
              <a:t> in 2015 Chennai received record setting rainfall (highest recorded) due to an exceptional warming of the eastern equatorial pacific ocean (now dubbed as the 2014-16 El Nino event. More information here: https://en.wikipedia.org/wiki/2014–16_El_Niño_event). Since, the lakes which would have otherwise help absorb the excess flow and their network was encroached on, and the urbanization stopped the flow of water where it should not have stopped, the effect of the heavy rains was amplified; multiplying the scale of the disaster. The above maps show the scale of the flooding. The dark blue zones are natural water bodies, light blue zones are the flooded areas and the red areas are urban areas. </a:t>
            </a:r>
            <a:endParaRPr lang="en-US" dirty="0"/>
          </a:p>
        </p:txBody>
      </p:sp>
      <p:sp>
        <p:nvSpPr>
          <p:cNvPr id="4" name="Slide Number Placeholder 3"/>
          <p:cNvSpPr>
            <a:spLocks noGrp="1"/>
          </p:cNvSpPr>
          <p:nvPr>
            <p:ph type="sldNum" sz="quarter" idx="10"/>
          </p:nvPr>
        </p:nvSpPr>
        <p:spPr/>
        <p:txBody>
          <a:bodyPr/>
          <a:lstStyle/>
          <a:p>
            <a:fld id="{D7750288-FCCA-49C1-B84D-FC05AB1E2FBA}" type="slidenum">
              <a:rPr lang="en-US" smtClean="0"/>
              <a:t>6</a:t>
            </a:fld>
            <a:endParaRPr lang="en-US"/>
          </a:p>
        </p:txBody>
      </p:sp>
    </p:spTree>
    <p:extLst>
      <p:ext uri="{BB962C8B-B14F-4D97-AF65-F5344CB8AC3E}">
        <p14:creationId xmlns:p14="http://schemas.microsoft.com/office/powerpoint/2010/main" val="1196617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encroachment has caused another serious</a:t>
            </a:r>
            <a:r>
              <a:rPr lang="en-US" baseline="0" dirty="0" smtClean="0"/>
              <a:t> issue. Water shortages. Since the wetlands are not connected or are encroached on, they don’t receive sufficient water to ensure that they have water during the summer months. As a consequence, the city has had to rely on ground water in the summer for its supply which has also started to dry (again, due to poor surface water circulation and storage). Furthermore, since Chennai is on the coast, the drained aquifers are intruded by sea water, increasing the salinity of the land above them (and of the aquifers themselves, of course), destroying the agriculture of the region. This has led to increased burden on the already in-debt farmers leading to a sharp rise in farmer suicides (read more about it here: https://en.wikipedia.org/wiki/2016–17_Drought_in_Tamil_Nadu).  In the above images, you can see the sharp decreased in the water level in the </a:t>
            </a:r>
            <a:r>
              <a:rPr lang="en-US" baseline="0" dirty="0" err="1" smtClean="0"/>
              <a:t>Puzhal</a:t>
            </a:r>
            <a:r>
              <a:rPr lang="en-US" baseline="0" dirty="0" smtClean="0"/>
              <a:t> Reservoir, the largest reservoir in Chennai over the summer months between 2018-2019 as a consequence of the bad urban planning, over extraction of ground water and a drought.  </a:t>
            </a:r>
            <a:endParaRPr lang="en-US" dirty="0"/>
          </a:p>
        </p:txBody>
      </p:sp>
      <p:sp>
        <p:nvSpPr>
          <p:cNvPr id="4" name="Slide Number Placeholder 3"/>
          <p:cNvSpPr>
            <a:spLocks noGrp="1"/>
          </p:cNvSpPr>
          <p:nvPr>
            <p:ph type="sldNum" sz="quarter" idx="10"/>
          </p:nvPr>
        </p:nvSpPr>
        <p:spPr/>
        <p:txBody>
          <a:bodyPr/>
          <a:lstStyle/>
          <a:p>
            <a:fld id="{D7750288-FCCA-49C1-B84D-FC05AB1E2FBA}" type="slidenum">
              <a:rPr lang="en-US" smtClean="0"/>
              <a:t>8</a:t>
            </a:fld>
            <a:endParaRPr lang="en-US"/>
          </a:p>
        </p:txBody>
      </p:sp>
    </p:spTree>
    <p:extLst>
      <p:ext uri="{BB962C8B-B14F-4D97-AF65-F5344CB8AC3E}">
        <p14:creationId xmlns:p14="http://schemas.microsoft.com/office/powerpoint/2010/main" val="546378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A714B9-9B0F-4A21-B55A-BCA14B3A18AB}"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EF621-94A6-4B60-AB09-7392A31DFF20}" type="slidenum">
              <a:rPr lang="en-US" smtClean="0"/>
              <a:t>‹#›</a:t>
            </a:fld>
            <a:endParaRPr lang="en-US"/>
          </a:p>
        </p:txBody>
      </p:sp>
    </p:spTree>
    <p:extLst>
      <p:ext uri="{BB962C8B-B14F-4D97-AF65-F5344CB8AC3E}">
        <p14:creationId xmlns:p14="http://schemas.microsoft.com/office/powerpoint/2010/main" val="3392811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A714B9-9B0F-4A21-B55A-BCA14B3A18AB}"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EF621-94A6-4B60-AB09-7392A31DFF20}" type="slidenum">
              <a:rPr lang="en-US" smtClean="0"/>
              <a:t>‹#›</a:t>
            </a:fld>
            <a:endParaRPr lang="en-US"/>
          </a:p>
        </p:txBody>
      </p:sp>
    </p:spTree>
    <p:extLst>
      <p:ext uri="{BB962C8B-B14F-4D97-AF65-F5344CB8AC3E}">
        <p14:creationId xmlns:p14="http://schemas.microsoft.com/office/powerpoint/2010/main" val="2255435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A714B9-9B0F-4A21-B55A-BCA14B3A18AB}"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EF621-94A6-4B60-AB09-7392A31DFF20}" type="slidenum">
              <a:rPr lang="en-US" smtClean="0"/>
              <a:t>‹#›</a:t>
            </a:fld>
            <a:endParaRPr lang="en-US"/>
          </a:p>
        </p:txBody>
      </p:sp>
    </p:spTree>
    <p:extLst>
      <p:ext uri="{BB962C8B-B14F-4D97-AF65-F5344CB8AC3E}">
        <p14:creationId xmlns:p14="http://schemas.microsoft.com/office/powerpoint/2010/main" val="109810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A714B9-9B0F-4A21-B55A-BCA14B3A18AB}"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EF621-94A6-4B60-AB09-7392A31DFF20}" type="slidenum">
              <a:rPr lang="en-US" smtClean="0"/>
              <a:t>‹#›</a:t>
            </a:fld>
            <a:endParaRPr lang="en-US"/>
          </a:p>
        </p:txBody>
      </p:sp>
    </p:spTree>
    <p:extLst>
      <p:ext uri="{BB962C8B-B14F-4D97-AF65-F5344CB8AC3E}">
        <p14:creationId xmlns:p14="http://schemas.microsoft.com/office/powerpoint/2010/main" val="2177679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A714B9-9B0F-4A21-B55A-BCA14B3A18AB}"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EF621-94A6-4B60-AB09-7392A31DFF20}" type="slidenum">
              <a:rPr lang="en-US" smtClean="0"/>
              <a:t>‹#›</a:t>
            </a:fld>
            <a:endParaRPr lang="en-US"/>
          </a:p>
        </p:txBody>
      </p:sp>
    </p:spTree>
    <p:extLst>
      <p:ext uri="{BB962C8B-B14F-4D97-AF65-F5344CB8AC3E}">
        <p14:creationId xmlns:p14="http://schemas.microsoft.com/office/powerpoint/2010/main" val="1271193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A714B9-9B0F-4A21-B55A-BCA14B3A18AB}"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5EF621-94A6-4B60-AB09-7392A31DFF20}" type="slidenum">
              <a:rPr lang="en-US" smtClean="0"/>
              <a:t>‹#›</a:t>
            </a:fld>
            <a:endParaRPr lang="en-US"/>
          </a:p>
        </p:txBody>
      </p:sp>
    </p:spTree>
    <p:extLst>
      <p:ext uri="{BB962C8B-B14F-4D97-AF65-F5344CB8AC3E}">
        <p14:creationId xmlns:p14="http://schemas.microsoft.com/office/powerpoint/2010/main" val="3267025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A714B9-9B0F-4A21-B55A-BCA14B3A18AB}" type="datetimeFigureOut">
              <a:rPr lang="en-US" smtClean="0"/>
              <a:t>8/21/2019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5EF621-94A6-4B60-AB09-7392A31DFF20}" type="slidenum">
              <a:rPr lang="en-US" smtClean="0"/>
              <a:t>‹#›</a:t>
            </a:fld>
            <a:endParaRPr lang="en-US"/>
          </a:p>
        </p:txBody>
      </p:sp>
    </p:spTree>
    <p:extLst>
      <p:ext uri="{BB962C8B-B14F-4D97-AF65-F5344CB8AC3E}">
        <p14:creationId xmlns:p14="http://schemas.microsoft.com/office/powerpoint/2010/main" val="3390132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A714B9-9B0F-4A21-B55A-BCA14B3A18AB}" type="datetimeFigureOut">
              <a:rPr lang="en-US" smtClean="0"/>
              <a:t>8/21/2019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5EF621-94A6-4B60-AB09-7392A31DFF20}" type="slidenum">
              <a:rPr lang="en-US" smtClean="0"/>
              <a:t>‹#›</a:t>
            </a:fld>
            <a:endParaRPr lang="en-US"/>
          </a:p>
        </p:txBody>
      </p:sp>
    </p:spTree>
    <p:extLst>
      <p:ext uri="{BB962C8B-B14F-4D97-AF65-F5344CB8AC3E}">
        <p14:creationId xmlns:p14="http://schemas.microsoft.com/office/powerpoint/2010/main" val="348770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A714B9-9B0F-4A21-B55A-BCA14B3A18AB}" type="datetimeFigureOut">
              <a:rPr lang="en-US" smtClean="0"/>
              <a:t>8/21/2019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5EF621-94A6-4B60-AB09-7392A31DFF20}" type="slidenum">
              <a:rPr lang="en-US" smtClean="0"/>
              <a:t>‹#›</a:t>
            </a:fld>
            <a:endParaRPr lang="en-US"/>
          </a:p>
        </p:txBody>
      </p:sp>
    </p:spTree>
    <p:extLst>
      <p:ext uri="{BB962C8B-B14F-4D97-AF65-F5344CB8AC3E}">
        <p14:creationId xmlns:p14="http://schemas.microsoft.com/office/powerpoint/2010/main" val="3845521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A714B9-9B0F-4A21-B55A-BCA14B3A18AB}"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5EF621-94A6-4B60-AB09-7392A31DFF20}" type="slidenum">
              <a:rPr lang="en-US" smtClean="0"/>
              <a:t>‹#›</a:t>
            </a:fld>
            <a:endParaRPr lang="en-US"/>
          </a:p>
        </p:txBody>
      </p:sp>
    </p:spTree>
    <p:extLst>
      <p:ext uri="{BB962C8B-B14F-4D97-AF65-F5344CB8AC3E}">
        <p14:creationId xmlns:p14="http://schemas.microsoft.com/office/powerpoint/2010/main" val="2626509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A714B9-9B0F-4A21-B55A-BCA14B3A18AB}"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5EF621-94A6-4B60-AB09-7392A31DFF20}" type="slidenum">
              <a:rPr lang="en-US" smtClean="0"/>
              <a:t>‹#›</a:t>
            </a:fld>
            <a:endParaRPr lang="en-US"/>
          </a:p>
        </p:txBody>
      </p:sp>
    </p:spTree>
    <p:extLst>
      <p:ext uri="{BB962C8B-B14F-4D97-AF65-F5344CB8AC3E}">
        <p14:creationId xmlns:p14="http://schemas.microsoft.com/office/powerpoint/2010/main" val="191229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A714B9-9B0F-4A21-B55A-BCA14B3A18AB}" type="datetimeFigureOut">
              <a:rPr lang="en-US" smtClean="0"/>
              <a:t>8/21/2019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5EF621-94A6-4B60-AB09-7392A31DFF20}" type="slidenum">
              <a:rPr lang="en-US" smtClean="0"/>
              <a:t>‹#›</a:t>
            </a:fld>
            <a:endParaRPr lang="en-US"/>
          </a:p>
        </p:txBody>
      </p:sp>
    </p:spTree>
    <p:extLst>
      <p:ext uri="{BB962C8B-B14F-4D97-AF65-F5344CB8AC3E}">
        <p14:creationId xmlns:p14="http://schemas.microsoft.com/office/powerpoint/2010/main" val="105829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5000" b="-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4"/>
            <a:ext cx="5326966" cy="1058128"/>
          </a:xfrm>
          <a:solidFill>
            <a:schemeClr val="tx1"/>
          </a:solidFill>
        </p:spPr>
        <p:txBody>
          <a:bodyPr/>
          <a:lstStyle/>
          <a:p>
            <a:r>
              <a:rPr lang="en-US" b="1" dirty="0" smtClean="0">
                <a:solidFill>
                  <a:schemeClr val="bg1"/>
                </a:solidFill>
              </a:rPr>
              <a:t>Chennai Floods</a:t>
            </a:r>
            <a:endParaRPr lang="en-US" dirty="0">
              <a:solidFill>
                <a:schemeClr val="bg1"/>
              </a:solidFill>
            </a:endParaRPr>
          </a:p>
        </p:txBody>
      </p:sp>
      <p:sp>
        <p:nvSpPr>
          <p:cNvPr id="3" name="Subtitle 2"/>
          <p:cNvSpPr>
            <a:spLocks noGrp="1"/>
          </p:cNvSpPr>
          <p:nvPr>
            <p:ph type="subTitle" idx="1"/>
          </p:nvPr>
        </p:nvSpPr>
        <p:spPr>
          <a:xfrm>
            <a:off x="6850967" y="3647427"/>
            <a:ext cx="3828535" cy="1045342"/>
          </a:xfrm>
          <a:solidFill>
            <a:schemeClr val="tx1"/>
          </a:solidFill>
        </p:spPr>
        <p:txBody>
          <a:bodyPr>
            <a:noAutofit/>
          </a:bodyPr>
          <a:lstStyle/>
          <a:p>
            <a:r>
              <a:rPr lang="en-US" sz="3200" b="1" dirty="0" smtClean="0">
                <a:solidFill>
                  <a:schemeClr val="bg1"/>
                </a:solidFill>
              </a:rPr>
              <a:t>A Man-made Natural Disaster</a:t>
            </a:r>
            <a:endParaRPr lang="en-US" sz="3200" b="1" dirty="0">
              <a:solidFill>
                <a:schemeClr val="bg1"/>
              </a:solidFill>
            </a:endParaRPr>
          </a:p>
        </p:txBody>
      </p:sp>
      <p:sp>
        <p:nvSpPr>
          <p:cNvPr id="4" name="TextBox 3"/>
          <p:cNvSpPr txBox="1"/>
          <p:nvPr/>
        </p:nvSpPr>
        <p:spPr>
          <a:xfrm>
            <a:off x="3481201" y="2180492"/>
            <a:ext cx="1412566" cy="369332"/>
          </a:xfrm>
          <a:prstGeom prst="rect">
            <a:avLst/>
          </a:prstGeom>
          <a:solidFill>
            <a:schemeClr val="tx1"/>
          </a:solidFill>
        </p:spPr>
        <p:txBody>
          <a:bodyPr wrap="none" rtlCol="0">
            <a:spAutoFit/>
          </a:bodyPr>
          <a:lstStyle/>
          <a:p>
            <a:r>
              <a:rPr lang="en-US" b="1" dirty="0" smtClean="0">
                <a:solidFill>
                  <a:schemeClr val="bg1"/>
                </a:solidFill>
              </a:rPr>
              <a:t>Case Study-3</a:t>
            </a:r>
            <a:endParaRPr lang="en-US" b="1" dirty="0">
              <a:solidFill>
                <a:schemeClr val="bg1"/>
              </a:solidFill>
            </a:endParaRPr>
          </a:p>
        </p:txBody>
      </p:sp>
      <p:sp>
        <p:nvSpPr>
          <p:cNvPr id="5" name="TextBox 4"/>
          <p:cNvSpPr txBox="1"/>
          <p:nvPr/>
        </p:nvSpPr>
        <p:spPr>
          <a:xfrm>
            <a:off x="11077644" y="6581001"/>
            <a:ext cx="1114356" cy="276999"/>
          </a:xfrm>
          <a:prstGeom prst="rect">
            <a:avLst/>
          </a:prstGeom>
          <a:solidFill>
            <a:schemeClr val="tx1"/>
          </a:solidFill>
        </p:spPr>
        <p:txBody>
          <a:bodyPr wrap="square" rtlCol="0">
            <a:spAutoFit/>
          </a:bodyPr>
          <a:lstStyle/>
          <a:p>
            <a:r>
              <a:rPr lang="en-US" sz="1200" dirty="0" smtClean="0">
                <a:solidFill>
                  <a:schemeClr val="bg1"/>
                </a:solidFill>
              </a:rPr>
              <a:t>Source: IWMI</a:t>
            </a:r>
            <a:endParaRPr lang="en-US" sz="1200" dirty="0">
              <a:solidFill>
                <a:schemeClr val="bg1"/>
              </a:solidFill>
            </a:endParaRPr>
          </a:p>
        </p:txBody>
      </p:sp>
    </p:spTree>
    <p:extLst>
      <p:ext uri="{BB962C8B-B14F-4D97-AF65-F5344CB8AC3E}">
        <p14:creationId xmlns:p14="http://schemas.microsoft.com/office/powerpoint/2010/main" val="3662099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21" y="557727"/>
            <a:ext cx="11993556" cy="6481755"/>
          </a:xfrm>
          <a:prstGeom prst="rect">
            <a:avLst/>
          </a:prstGeom>
        </p:spPr>
      </p:pic>
      <p:sp>
        <p:nvSpPr>
          <p:cNvPr id="5" name="Rectangle 4"/>
          <p:cNvSpPr/>
          <p:nvPr/>
        </p:nvSpPr>
        <p:spPr>
          <a:xfrm>
            <a:off x="690114" y="6473756"/>
            <a:ext cx="1467068" cy="246221"/>
          </a:xfrm>
          <a:prstGeom prst="rect">
            <a:avLst/>
          </a:prstGeom>
          <a:solidFill>
            <a:schemeClr val="tx1"/>
          </a:solidFill>
        </p:spPr>
        <p:txBody>
          <a:bodyPr wrap="none">
            <a:spAutoFit/>
          </a:bodyPr>
          <a:lstStyle/>
          <a:p>
            <a:r>
              <a:rPr lang="en-US" sz="1000" dirty="0" smtClean="0">
                <a:solidFill>
                  <a:schemeClr val="bg1"/>
                </a:solidFill>
              </a:rPr>
              <a:t>Narasimhan et. al (2015)</a:t>
            </a:r>
            <a:endParaRPr lang="en-US" sz="1000" dirty="0">
              <a:solidFill>
                <a:schemeClr val="bg1"/>
              </a:solidFill>
            </a:endParaRPr>
          </a:p>
        </p:txBody>
      </p:sp>
      <p:sp>
        <p:nvSpPr>
          <p:cNvPr id="6" name="Rectangle 5"/>
          <p:cNvSpPr/>
          <p:nvPr/>
        </p:nvSpPr>
        <p:spPr>
          <a:xfrm>
            <a:off x="0" y="34507"/>
            <a:ext cx="12191999" cy="553998"/>
          </a:xfrm>
          <a:prstGeom prst="rect">
            <a:avLst/>
          </a:prstGeom>
          <a:solidFill>
            <a:schemeClr val="tx1"/>
          </a:solidFill>
        </p:spPr>
        <p:txBody>
          <a:bodyPr wrap="square">
            <a:spAutoFit/>
          </a:bodyPr>
          <a:lstStyle/>
          <a:p>
            <a:pPr algn="ctr"/>
            <a:r>
              <a:rPr lang="en-US" sz="3000" b="1" dirty="0" smtClean="0">
                <a:solidFill>
                  <a:schemeClr val="bg1"/>
                </a:solidFill>
              </a:rPr>
              <a:t>Elevation within suburbs of Chennai and within the Chennai District </a:t>
            </a:r>
            <a:endParaRPr lang="en-US" sz="3000" b="1" dirty="0">
              <a:solidFill>
                <a:schemeClr val="bg1"/>
              </a:solidFill>
            </a:endParaRPr>
          </a:p>
        </p:txBody>
      </p:sp>
    </p:spTree>
    <p:extLst>
      <p:ext uri="{BB962C8B-B14F-4D97-AF65-F5344CB8AC3E}">
        <p14:creationId xmlns:p14="http://schemas.microsoft.com/office/powerpoint/2010/main" val="3988241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5056" y="1012997"/>
            <a:ext cx="11421374" cy="3416320"/>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Chennai, based on its geography and geology, has historically been characterized as a flood plain where a set of interconnected wetlands and natural water channels store and drain the surcharge during its two monsoonal seasons (the south-west monsoons and the north-east monsoons) from what is essentially a flat land (as you can see from the elevation in the above provided maps. For reference, </a:t>
            </a:r>
            <a:r>
              <a:rPr lang="en-US" sz="2400" dirty="0" err="1">
                <a:latin typeface="Times New Roman" panose="02020603050405020304" pitchFamily="18" charset="0"/>
                <a:cs typeface="Times New Roman" panose="02020603050405020304" pitchFamily="18" charset="0"/>
              </a:rPr>
              <a:t>Manipal</a:t>
            </a:r>
            <a:r>
              <a:rPr lang="en-US" sz="2400" dirty="0">
                <a:latin typeface="Times New Roman" panose="02020603050405020304" pitchFamily="18" charset="0"/>
                <a:cs typeface="Times New Roman" panose="02020603050405020304" pitchFamily="18" charset="0"/>
              </a:rPr>
              <a:t> is 73m over mean sea level (MSL)). It is also dependent on many of these wetlands for protection against cyclones, to which the entire Indian Eastern coastline is particularly vulnerable to. These complex network of  wetlands are therefore extremely important </a:t>
            </a:r>
            <a:r>
              <a:rPr lang="en-US" sz="2400">
                <a:latin typeface="Times New Roman" panose="02020603050405020304" pitchFamily="18" charset="0"/>
                <a:cs typeface="Times New Roman" panose="02020603050405020304" pitchFamily="18" charset="0"/>
              </a:rPr>
              <a:t>for </a:t>
            </a:r>
            <a:r>
              <a:rPr lang="en-US" sz="240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city’s resiliency and it is crucial that any urban planning of the city is sensitive to them. </a:t>
            </a:r>
          </a:p>
        </p:txBody>
      </p:sp>
    </p:spTree>
    <p:extLst>
      <p:ext uri="{BB962C8B-B14F-4D97-AF65-F5344CB8AC3E}">
        <p14:creationId xmlns:p14="http://schemas.microsoft.com/office/powerpoint/2010/main" val="3148570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imgs.mongabay.com/wp-content/uploads/sites/30/2019/04/16100450/CHennaiGIF.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102476" y="-34063"/>
            <a:ext cx="5089524" cy="68920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www.scitechnol.com/articles-images/geoinformatics-geostatistics-vegetation-index-5-172-g0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93630"/>
            <a:ext cx="7102476" cy="486840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5662037"/>
            <a:ext cx="1888659" cy="246221"/>
          </a:xfrm>
          <a:prstGeom prst="rect">
            <a:avLst/>
          </a:prstGeom>
          <a:solidFill>
            <a:schemeClr val="tx1"/>
          </a:solidFill>
        </p:spPr>
        <p:txBody>
          <a:bodyPr wrap="none">
            <a:spAutoFit/>
          </a:bodyPr>
          <a:lstStyle/>
          <a:p>
            <a:r>
              <a:rPr lang="en-US" sz="1000" dirty="0">
                <a:solidFill>
                  <a:schemeClr val="bg1"/>
                </a:solidFill>
              </a:rPr>
              <a:t>Narmada K, </a:t>
            </a:r>
            <a:r>
              <a:rPr lang="en-US" sz="1000" dirty="0" err="1">
                <a:solidFill>
                  <a:schemeClr val="bg1"/>
                </a:solidFill>
              </a:rPr>
              <a:t>Bhaskaran</a:t>
            </a:r>
            <a:r>
              <a:rPr lang="en-US" sz="1000" dirty="0">
                <a:solidFill>
                  <a:schemeClr val="bg1"/>
                </a:solidFill>
              </a:rPr>
              <a:t> G (2017) </a:t>
            </a:r>
          </a:p>
        </p:txBody>
      </p:sp>
    </p:spTree>
    <p:extLst>
      <p:ext uri="{BB962C8B-B14F-4D97-AF65-F5344CB8AC3E}">
        <p14:creationId xmlns:p14="http://schemas.microsoft.com/office/powerpoint/2010/main" val="40393100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3079" y="756589"/>
            <a:ext cx="11145328" cy="2308324"/>
          </a:xfrm>
          <a:prstGeom prst="rect">
            <a:avLst/>
          </a:prstGeom>
        </p:spPr>
        <p:txBody>
          <a:bodyPr wrap="square">
            <a:spAutoFit/>
          </a:bodyPr>
          <a:lstStyle/>
          <a:p>
            <a:pPr lvl="0" algn="just">
              <a:defRPr/>
            </a:pPr>
            <a:r>
              <a:rPr lang="en-US" dirty="0"/>
              <a:t> </a:t>
            </a:r>
            <a:r>
              <a:rPr lang="en-US" sz="2400" dirty="0">
                <a:latin typeface="Times New Roman" panose="02020603050405020304" pitchFamily="18" charset="0"/>
                <a:cs typeface="Times New Roman" panose="02020603050405020304" pitchFamily="18" charset="0"/>
              </a:rPr>
              <a:t>Unfortunately, since independence and more recently in 2000s, due to the IT boom, the city has seen an unsustainable and unscientific urbanization which in numerous cases has led to loss of green cover and encroachment of </a:t>
            </a:r>
            <a:r>
              <a:rPr lang="en-US" sz="2400" dirty="0" err="1">
                <a:latin typeface="Times New Roman" panose="02020603050405020304" pitchFamily="18" charset="0"/>
                <a:cs typeface="Times New Roman" panose="02020603050405020304" pitchFamily="18" charset="0"/>
              </a:rPr>
              <a:t>waterbodies</a:t>
            </a:r>
            <a:r>
              <a:rPr lang="en-US" sz="2400" dirty="0">
                <a:latin typeface="Times New Roman" panose="02020603050405020304" pitchFamily="18" charset="0"/>
                <a:cs typeface="Times New Roman" panose="02020603050405020304" pitchFamily="18" charset="0"/>
              </a:rPr>
              <a:t>. The entire urban plan of the fast expanding city was disconnected from the hydrology of the area and this led to a sharp decrease in the effectiveness of Chennai’s wetlands to perform their water regulatory functions. </a:t>
            </a:r>
          </a:p>
        </p:txBody>
      </p:sp>
    </p:spTree>
    <p:extLst>
      <p:ext uri="{BB962C8B-B14F-4D97-AF65-F5344CB8AC3E}">
        <p14:creationId xmlns:p14="http://schemas.microsoft.com/office/powerpoint/2010/main" val="1340987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2038" y="-2960"/>
            <a:ext cx="7047062" cy="686096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2038" y="5295900"/>
            <a:ext cx="1485900" cy="1562100"/>
          </a:xfrm>
          <a:prstGeom prst="rect">
            <a:avLst/>
          </a:prstGeom>
        </p:spPr>
      </p:pic>
      <p:sp>
        <p:nvSpPr>
          <p:cNvPr id="4" name="TextBox 3"/>
          <p:cNvSpPr txBox="1"/>
          <p:nvPr/>
        </p:nvSpPr>
        <p:spPr>
          <a:xfrm>
            <a:off x="258792" y="2704245"/>
            <a:ext cx="4280885" cy="1446550"/>
          </a:xfrm>
          <a:prstGeom prst="rect">
            <a:avLst/>
          </a:prstGeom>
          <a:solidFill>
            <a:schemeClr val="tx1"/>
          </a:solidFill>
        </p:spPr>
        <p:txBody>
          <a:bodyPr wrap="square" rtlCol="0">
            <a:spAutoFit/>
          </a:bodyPr>
          <a:lstStyle/>
          <a:p>
            <a:pPr algn="ctr"/>
            <a:r>
              <a:rPr lang="en-US" sz="4400" b="1" dirty="0" smtClean="0">
                <a:solidFill>
                  <a:schemeClr val="bg1"/>
                </a:solidFill>
              </a:rPr>
              <a:t>2015 CHENNAI FLOODING</a:t>
            </a:r>
            <a:endParaRPr lang="en-US" sz="4400" b="1" dirty="0">
              <a:solidFill>
                <a:schemeClr val="bg1"/>
              </a:solidFill>
            </a:endParaRPr>
          </a:p>
        </p:txBody>
      </p:sp>
      <p:sp>
        <p:nvSpPr>
          <p:cNvPr id="5" name="TextBox 4"/>
          <p:cNvSpPr txBox="1"/>
          <p:nvPr/>
        </p:nvSpPr>
        <p:spPr>
          <a:xfrm>
            <a:off x="10696644" y="6581001"/>
            <a:ext cx="1114356" cy="276999"/>
          </a:xfrm>
          <a:prstGeom prst="rect">
            <a:avLst/>
          </a:prstGeom>
          <a:solidFill>
            <a:schemeClr val="tx1"/>
          </a:solidFill>
        </p:spPr>
        <p:txBody>
          <a:bodyPr wrap="square" rtlCol="0">
            <a:spAutoFit/>
          </a:bodyPr>
          <a:lstStyle/>
          <a:p>
            <a:r>
              <a:rPr lang="en-US" sz="1200" dirty="0" smtClean="0">
                <a:solidFill>
                  <a:schemeClr val="bg1"/>
                </a:solidFill>
              </a:rPr>
              <a:t>Source: IWMI</a:t>
            </a:r>
            <a:endParaRPr lang="en-US" sz="1200" dirty="0">
              <a:solidFill>
                <a:schemeClr val="bg1"/>
              </a:solidFill>
            </a:endParaRPr>
          </a:p>
        </p:txBody>
      </p:sp>
    </p:spTree>
    <p:extLst>
      <p:ext uri="{BB962C8B-B14F-4D97-AF65-F5344CB8AC3E}">
        <p14:creationId xmlns:p14="http://schemas.microsoft.com/office/powerpoint/2010/main" val="4289410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2091" y="844761"/>
            <a:ext cx="11041811" cy="332398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As a result, during the months of November-December in 2015 Chennai received record setting rainfall (highest recorded) due to an exceptional warming of the eastern equatorial pacific </a:t>
            </a:r>
            <a:r>
              <a:rPr lang="en-US" sz="2400" dirty="0" smtClean="0">
                <a:latin typeface="Times New Roman" panose="02020603050405020304" pitchFamily="18" charset="0"/>
                <a:cs typeface="Times New Roman" panose="02020603050405020304" pitchFamily="18" charset="0"/>
              </a:rPr>
              <a:t>ocean. </a:t>
            </a:r>
            <a:r>
              <a:rPr lang="en-US" sz="2400" dirty="0">
                <a:latin typeface="Times New Roman" panose="02020603050405020304" pitchFamily="18" charset="0"/>
                <a:cs typeface="Times New Roman" panose="02020603050405020304" pitchFamily="18" charset="0"/>
              </a:rPr>
              <a:t>Since, the lakes which would have otherwise help absorb the excess flow and their network was encroached on, and the urbanization stopped the flow of water where it should not have stopped, the effect of the heavy rains was amplified; multiplying the scale of the disaster. The above maps show the scale of the flooding. The dark blue zones are natural water bodies, light blue zones are the flooded areas and the red areas are urban areas. </a:t>
            </a:r>
          </a:p>
          <a:p>
            <a:endParaRPr lang="en-US" dirty="0"/>
          </a:p>
        </p:txBody>
      </p:sp>
    </p:spTree>
    <p:extLst>
      <p:ext uri="{BB962C8B-B14F-4D97-AF65-F5344CB8AC3E}">
        <p14:creationId xmlns:p14="http://schemas.microsoft.com/office/powerpoint/2010/main" val="1676873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206218"/>
            <a:ext cx="4699001" cy="3253954"/>
          </a:xfrm>
          <a:prstGeom prst="rect">
            <a:avLst/>
          </a:prstGeom>
        </p:spPr>
      </p:pic>
      <p:pic>
        <p:nvPicPr>
          <p:cNvPr id="3" name="Picture 2"/>
          <p:cNvPicPr>
            <a:picLocks noChangeAspect="1"/>
          </p:cNvPicPr>
          <p:nvPr/>
        </p:nvPicPr>
        <p:blipFill>
          <a:blip r:embed="rId4"/>
          <a:stretch>
            <a:fillRect/>
          </a:stretch>
        </p:blipFill>
        <p:spPr>
          <a:xfrm>
            <a:off x="-1" y="3632200"/>
            <a:ext cx="4658343" cy="3225800"/>
          </a:xfrm>
          <a:prstGeom prst="rect">
            <a:avLst/>
          </a:prstGeom>
        </p:spPr>
      </p:pic>
      <p:pic>
        <p:nvPicPr>
          <p:cNvPr id="2050" name="Picture 2" descr="chennai, chennai water crisis, chennai water shortage, chennai weather, chennai rain, chennai weather forecast, chennai weather today, chennai rain news, chennai new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0929" y="1905000"/>
            <a:ext cx="7371071" cy="4953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926166" y="206218"/>
            <a:ext cx="6952890" cy="1446550"/>
          </a:xfrm>
          <a:prstGeom prst="rect">
            <a:avLst/>
          </a:prstGeom>
          <a:solidFill>
            <a:schemeClr val="tx1"/>
          </a:solidFill>
        </p:spPr>
        <p:txBody>
          <a:bodyPr wrap="square" rtlCol="0">
            <a:spAutoFit/>
          </a:bodyPr>
          <a:lstStyle/>
          <a:p>
            <a:pPr algn="ctr"/>
            <a:r>
              <a:rPr lang="en-US" sz="4400" b="1" dirty="0" smtClean="0">
                <a:solidFill>
                  <a:schemeClr val="bg1"/>
                </a:solidFill>
              </a:rPr>
              <a:t>CHENNAI WATER SHORTAGE: PUZHAL RESERVOIR</a:t>
            </a:r>
            <a:endParaRPr lang="en-US" sz="4400" b="1" dirty="0">
              <a:solidFill>
                <a:schemeClr val="bg1"/>
              </a:solidFill>
            </a:endParaRPr>
          </a:p>
        </p:txBody>
      </p:sp>
      <p:sp>
        <p:nvSpPr>
          <p:cNvPr id="4" name="Down Arrow 3"/>
          <p:cNvSpPr/>
          <p:nvPr/>
        </p:nvSpPr>
        <p:spPr>
          <a:xfrm>
            <a:off x="2591835" y="3137329"/>
            <a:ext cx="496422" cy="81771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9990178">
            <a:off x="3580630" y="4434535"/>
            <a:ext cx="2691072" cy="53483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0560170" y="6581001"/>
            <a:ext cx="1631830" cy="276999"/>
          </a:xfrm>
          <a:prstGeom prst="rect">
            <a:avLst/>
          </a:prstGeom>
          <a:solidFill>
            <a:schemeClr val="tx1"/>
          </a:solidFill>
        </p:spPr>
        <p:txBody>
          <a:bodyPr wrap="square" rtlCol="0">
            <a:spAutoFit/>
          </a:bodyPr>
          <a:lstStyle/>
          <a:p>
            <a:r>
              <a:rPr lang="en-US" sz="1200" dirty="0" smtClean="0">
                <a:solidFill>
                  <a:schemeClr val="bg1"/>
                </a:solidFill>
              </a:rPr>
              <a:t>Source: </a:t>
            </a:r>
            <a:r>
              <a:rPr lang="en-US" sz="1200" dirty="0">
                <a:solidFill>
                  <a:schemeClr val="bg1"/>
                </a:solidFill>
              </a:rPr>
              <a:t>I</a:t>
            </a:r>
            <a:r>
              <a:rPr lang="en-US" sz="1200" dirty="0" smtClean="0">
                <a:solidFill>
                  <a:schemeClr val="bg1"/>
                </a:solidFill>
              </a:rPr>
              <a:t>ndian Express</a:t>
            </a:r>
            <a:endParaRPr lang="en-US" sz="1200" dirty="0">
              <a:solidFill>
                <a:schemeClr val="bg1"/>
              </a:solidFill>
            </a:endParaRPr>
          </a:p>
        </p:txBody>
      </p:sp>
      <p:sp>
        <p:nvSpPr>
          <p:cNvPr id="8" name="Rectangle 7"/>
          <p:cNvSpPr/>
          <p:nvPr/>
        </p:nvSpPr>
        <p:spPr>
          <a:xfrm>
            <a:off x="4820929" y="1905000"/>
            <a:ext cx="1535998" cy="369332"/>
          </a:xfrm>
          <a:prstGeom prst="rect">
            <a:avLst/>
          </a:prstGeom>
          <a:solidFill>
            <a:schemeClr val="tx1"/>
          </a:solidFill>
        </p:spPr>
        <p:txBody>
          <a:bodyPr wrap="none">
            <a:spAutoFit/>
          </a:bodyPr>
          <a:lstStyle/>
          <a:p>
            <a:pPr algn="ctr"/>
            <a:r>
              <a:rPr lang="en-US" b="1" dirty="0" smtClean="0">
                <a:solidFill>
                  <a:schemeClr val="bg1"/>
                </a:solidFill>
              </a:rPr>
              <a:t>June 15, 2019 </a:t>
            </a:r>
            <a:endParaRPr lang="en-US" b="1" dirty="0">
              <a:solidFill>
                <a:schemeClr val="bg1"/>
              </a:solidFill>
            </a:endParaRPr>
          </a:p>
        </p:txBody>
      </p:sp>
      <p:sp>
        <p:nvSpPr>
          <p:cNvPr id="11" name="Rectangle 10"/>
          <p:cNvSpPr/>
          <p:nvPr/>
        </p:nvSpPr>
        <p:spPr>
          <a:xfrm>
            <a:off x="-1" y="206218"/>
            <a:ext cx="1483098" cy="369332"/>
          </a:xfrm>
          <a:prstGeom prst="rect">
            <a:avLst/>
          </a:prstGeom>
          <a:solidFill>
            <a:schemeClr val="tx1"/>
          </a:solidFill>
        </p:spPr>
        <p:txBody>
          <a:bodyPr wrap="none">
            <a:spAutoFit/>
          </a:bodyPr>
          <a:lstStyle/>
          <a:p>
            <a:pPr algn="ctr"/>
            <a:r>
              <a:rPr lang="en-US" b="1" dirty="0" smtClean="0">
                <a:solidFill>
                  <a:schemeClr val="bg1"/>
                </a:solidFill>
              </a:rPr>
              <a:t>June 15, 2018</a:t>
            </a:r>
            <a:endParaRPr lang="en-US" b="1" dirty="0">
              <a:solidFill>
                <a:schemeClr val="bg1"/>
              </a:solidFill>
            </a:endParaRPr>
          </a:p>
        </p:txBody>
      </p:sp>
      <p:sp>
        <p:nvSpPr>
          <p:cNvPr id="13" name="Rectangle 12"/>
          <p:cNvSpPr/>
          <p:nvPr/>
        </p:nvSpPr>
        <p:spPr>
          <a:xfrm>
            <a:off x="0" y="3632200"/>
            <a:ext cx="1444626" cy="369332"/>
          </a:xfrm>
          <a:prstGeom prst="rect">
            <a:avLst/>
          </a:prstGeom>
          <a:solidFill>
            <a:schemeClr val="tx1"/>
          </a:solidFill>
        </p:spPr>
        <p:txBody>
          <a:bodyPr wrap="none">
            <a:spAutoFit/>
          </a:bodyPr>
          <a:lstStyle/>
          <a:p>
            <a:pPr algn="ctr"/>
            <a:r>
              <a:rPr lang="en-US" b="1" dirty="0">
                <a:solidFill>
                  <a:schemeClr val="bg1"/>
                </a:solidFill>
              </a:rPr>
              <a:t> April 6, 2019</a:t>
            </a:r>
          </a:p>
        </p:txBody>
      </p:sp>
    </p:spTree>
    <p:extLst>
      <p:ext uri="{BB962C8B-B14F-4D97-AF65-F5344CB8AC3E}">
        <p14:creationId xmlns:p14="http://schemas.microsoft.com/office/powerpoint/2010/main" val="858570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2309" y="598930"/>
            <a:ext cx="11369615" cy="4524315"/>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This encroachment has caused another serious issue. Water shortages. Since the wetlands are not connected or are encroached on, they don’t receive sufficient water to ensure that they have water during the summer months. As a consequence, the city has had to rely on ground water in the summer for its supply which has also started to dry (again, due to poor surface water circulation and storage). Furthermore, since Chennai is on the coast, the drained aquifers are intruded by sea water, increasing the salinity of the land above them (and of the aquifers themselves, of course), destroying the agriculture of the region. This has led to increased burden on the already in-debt farmers leading to a sharp rise in farmer </a:t>
            </a:r>
            <a:r>
              <a:rPr lang="en-US" sz="2400" dirty="0" smtClean="0">
                <a:latin typeface="Times New Roman" panose="02020603050405020304" pitchFamily="18" charset="0"/>
                <a:cs typeface="Times New Roman" panose="02020603050405020304" pitchFamily="18" charset="0"/>
              </a:rPr>
              <a:t>suicides.</a:t>
            </a:r>
            <a:r>
              <a:rPr lang="en-US" sz="2400" dirty="0">
                <a:latin typeface="Times New Roman" panose="02020603050405020304" pitchFamily="18" charset="0"/>
                <a:cs typeface="Times New Roman" panose="02020603050405020304" pitchFamily="18" charset="0"/>
              </a:rPr>
              <a:t> In the above images, you can see the sharp decreased in the water level in the </a:t>
            </a:r>
            <a:r>
              <a:rPr lang="en-US" sz="2400" dirty="0" err="1">
                <a:latin typeface="Times New Roman" panose="02020603050405020304" pitchFamily="18" charset="0"/>
                <a:cs typeface="Times New Roman" panose="02020603050405020304" pitchFamily="18" charset="0"/>
              </a:rPr>
              <a:t>Puzhal</a:t>
            </a:r>
            <a:r>
              <a:rPr lang="en-US" sz="2400" dirty="0">
                <a:latin typeface="Times New Roman" panose="02020603050405020304" pitchFamily="18" charset="0"/>
                <a:cs typeface="Times New Roman" panose="02020603050405020304" pitchFamily="18" charset="0"/>
              </a:rPr>
              <a:t> Reservoir, the largest reservoir in Chennai over the summer months between 2018-2019 as a consequence of the bad urban planning, over extraction of ground water and a drought. </a:t>
            </a:r>
          </a:p>
        </p:txBody>
      </p:sp>
    </p:spTree>
    <p:extLst>
      <p:ext uri="{BB962C8B-B14F-4D97-AF65-F5344CB8AC3E}">
        <p14:creationId xmlns:p14="http://schemas.microsoft.com/office/powerpoint/2010/main" val="1881420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201A318613B7A45A677AB87448EBEFD" ma:contentTypeVersion="4" ma:contentTypeDescription="Create a new document." ma:contentTypeScope="" ma:versionID="00a54ceccb2f2fb58c66e94e5c812e7d">
  <xsd:schema xmlns:xsd="http://www.w3.org/2001/XMLSchema" xmlns:xs="http://www.w3.org/2001/XMLSchema" xmlns:p="http://schemas.microsoft.com/office/2006/metadata/properties" xmlns:ns2="ddd0c2c3-955d-470d-9d2d-390866fe4cfb" targetNamespace="http://schemas.microsoft.com/office/2006/metadata/properties" ma:root="true" ma:fieldsID="6db6b25aacd2fa6aa60937532fb499b0" ns2:_="">
    <xsd:import namespace="ddd0c2c3-955d-470d-9d2d-390866fe4cf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d0c2c3-955d-470d-9d2d-390866fe4c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052D2C-147A-4678-812E-7E95109B271C}"/>
</file>

<file path=customXml/itemProps2.xml><?xml version="1.0" encoding="utf-8"?>
<ds:datastoreItem xmlns:ds="http://schemas.openxmlformats.org/officeDocument/2006/customXml" ds:itemID="{D4BA03E3-8A37-4722-9595-E6A166F29B44}"/>
</file>

<file path=customXml/itemProps3.xml><?xml version="1.0" encoding="utf-8"?>
<ds:datastoreItem xmlns:ds="http://schemas.openxmlformats.org/officeDocument/2006/customXml" ds:itemID="{E254B0B2-2120-4AC9-9C3E-F5F53F38CC48}"/>
</file>

<file path=docProps/app.xml><?xml version="1.0" encoding="utf-8"?>
<Properties xmlns="http://schemas.openxmlformats.org/officeDocument/2006/extended-properties" xmlns:vt="http://schemas.openxmlformats.org/officeDocument/2006/docPropsVTypes">
  <TotalTime>490</TotalTime>
  <Words>1257</Words>
  <Application>Microsoft Office PowerPoint</Application>
  <PresentationFormat>Widescreen</PresentationFormat>
  <Paragraphs>44</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Chennai Floods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Shaurya Rahul Narlanka</dc:creator>
  <cp:lastModifiedBy>Mahe</cp:lastModifiedBy>
  <cp:revision>43</cp:revision>
  <dcterms:created xsi:type="dcterms:W3CDTF">2019-07-13T05:09:30Z</dcterms:created>
  <dcterms:modified xsi:type="dcterms:W3CDTF">2019-08-21T04:08:37Z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0x0101005201A318613B7A45A677AB87448EBEFD</vt:lpwstr>
  </property>
</Properties>
</file>