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2" r:id="rId21"/>
    <p:sldId id="275" r:id="rId22"/>
    <p:sldId id="276" r:id="rId23"/>
    <p:sldId id="277" r:id="rId24"/>
    <p:sldId id="288" r:id="rId25"/>
    <p:sldId id="289" r:id="rId26"/>
    <p:sldId id="290" r:id="rId27"/>
    <p:sldId id="278" r:id="rId28"/>
    <p:sldId id="279" r:id="rId29"/>
    <p:sldId id="280" r:id="rId30"/>
    <p:sldId id="281" r:id="rId31"/>
    <p:sldId id="282" r:id="rId32"/>
    <p:sldId id="283" r:id="rId33"/>
    <p:sldId id="284" r:id="rId34"/>
    <p:sldId id="286" r:id="rId35"/>
    <p:sldId id="291"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545" autoAdjust="0"/>
  </p:normalViewPr>
  <p:slideViewPr>
    <p:cSldViewPr snapToGrid="0">
      <p:cViewPr varScale="1">
        <p:scale>
          <a:sx n="55" d="100"/>
          <a:sy n="55" d="100"/>
        </p:scale>
        <p:origin x="12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DEEBE-979E-4766-8DCD-07FEB58CD854}"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A668C-F45F-461A-B342-DF7B6AE115B0}" type="slidenum">
              <a:rPr lang="en-US" smtClean="0"/>
              <a:t>‹#›</a:t>
            </a:fld>
            <a:endParaRPr lang="en-US"/>
          </a:p>
        </p:txBody>
      </p:sp>
    </p:spTree>
    <p:extLst>
      <p:ext uri="{BB962C8B-B14F-4D97-AF65-F5344CB8AC3E}">
        <p14:creationId xmlns:p14="http://schemas.microsoft.com/office/powerpoint/2010/main" val="296357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 xmlns:a16="http://schemas.microsoft.com/office/drawing/2014/main" id="{1E25040D-79A8-45CF-83F6-5AF173D74D7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AB60F9D-6D39-4691-8C6D-B73E97F40037}" type="slidenum">
              <a:rPr lang="en-US" altLang="en-US"/>
              <a:pPr>
                <a:spcBef>
                  <a:spcPct val="0"/>
                </a:spcBef>
              </a:pPr>
              <a:t>2</a:t>
            </a:fld>
            <a:endParaRPr lang="en-US" altLang="en-US"/>
          </a:p>
        </p:txBody>
      </p:sp>
      <p:sp>
        <p:nvSpPr>
          <p:cNvPr id="21507" name="Rectangle 7">
            <a:extLst>
              <a:ext uri="{FF2B5EF4-FFF2-40B4-BE49-F238E27FC236}">
                <a16:creationId xmlns="" xmlns:a16="http://schemas.microsoft.com/office/drawing/2014/main" id="{2D1504A2-210B-458E-9B99-B8062D4E886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C67FAEBA-66A7-45D5-9047-5123DB5A0D3B}" type="slidenum">
              <a:rPr lang="en-US" altLang="en-US">
                <a:latin typeface="Times New Roman" panose="02020603050405020304" pitchFamily="18" charset="0"/>
              </a:rPr>
              <a:pPr algn="r">
                <a:spcBef>
                  <a:spcPct val="0"/>
                </a:spcBef>
              </a:pPr>
              <a:t>2</a:t>
            </a:fld>
            <a:endParaRPr lang="en-US" altLang="en-US">
              <a:latin typeface="Times New Roman" panose="02020603050405020304" pitchFamily="18" charset="0"/>
            </a:endParaRPr>
          </a:p>
        </p:txBody>
      </p:sp>
      <p:sp>
        <p:nvSpPr>
          <p:cNvPr id="21508" name="Rectangle 2">
            <a:extLst>
              <a:ext uri="{FF2B5EF4-FFF2-40B4-BE49-F238E27FC236}">
                <a16:creationId xmlns="" xmlns:a16="http://schemas.microsoft.com/office/drawing/2014/main" id="{398CA5B2-FB43-4460-9020-BAE025AF8352}"/>
              </a:ext>
            </a:extLst>
          </p:cNvPr>
          <p:cNvSpPr>
            <a:spLocks noGrp="1" noRot="1" noChangeAspect="1" noChangeArrowheads="1" noTextEdit="1"/>
          </p:cNvSpPr>
          <p:nvPr>
            <p:ph type="sldImg"/>
          </p:nvPr>
        </p:nvSpPr>
        <p:spPr>
          <a:ln/>
        </p:spPr>
      </p:sp>
      <p:sp>
        <p:nvSpPr>
          <p:cNvPr id="21509" name="Rectangle 3">
            <a:extLst>
              <a:ext uri="{FF2B5EF4-FFF2-40B4-BE49-F238E27FC236}">
                <a16:creationId xmlns="" xmlns:a16="http://schemas.microsoft.com/office/drawing/2014/main" id="{21A10AC3-64B0-402C-B089-8E78956018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Ecology is essentially the study of living organisms and their environment. One aspect of this study is the biology and the chemistry of the organism and their environment. But the other aspect is from a system dynamics perspective, where we are interested in how the system distributes energy and nutrients through it to enable life. We will be looking at the later aspect in more detail in this class. </a:t>
            </a:r>
          </a:p>
        </p:txBody>
      </p:sp>
    </p:spTree>
    <p:extLst>
      <p:ext uri="{BB962C8B-B14F-4D97-AF65-F5344CB8AC3E}">
        <p14:creationId xmlns:p14="http://schemas.microsoft.com/office/powerpoint/2010/main" val="1496863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nitrogen cycle is an example of the biogeochemical cycle. It shows the cycling of nitrogen through the abiotic and biotic components of the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11</a:t>
            </a:fld>
            <a:endParaRPr lang="en-US" altLang="en-US"/>
          </a:p>
        </p:txBody>
      </p:sp>
    </p:spTree>
    <p:extLst>
      <p:ext uri="{BB962C8B-B14F-4D97-AF65-F5344CB8AC3E}">
        <p14:creationId xmlns:p14="http://schemas.microsoft.com/office/powerpoint/2010/main" val="2721355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nutrient cycling is represented through biogeochemical cycles, the energy transmission is represented through food chains. Please keep in mind though that food chains for most cases are hypothetical. In real life, an ecosystem consists of many food chains which are very interlinked and its nearly impossible to take them apart.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12</a:t>
            </a:fld>
            <a:endParaRPr lang="en-US" altLang="en-US"/>
          </a:p>
        </p:txBody>
      </p:sp>
    </p:spTree>
    <p:extLst>
      <p:ext uri="{BB962C8B-B14F-4D97-AF65-F5344CB8AC3E}">
        <p14:creationId xmlns:p14="http://schemas.microsoft.com/office/powerpoint/2010/main" val="404715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here that the plant doesn’t eat the sun. Similarly many decomposers do not eat the dead. They have a different mechanism to process energy and nutrients.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13</a:t>
            </a:fld>
            <a:endParaRPr lang="en-US" altLang="en-US"/>
          </a:p>
        </p:txBody>
      </p:sp>
    </p:spTree>
    <p:extLst>
      <p:ext uri="{BB962C8B-B14F-4D97-AF65-F5344CB8AC3E}">
        <p14:creationId xmlns:p14="http://schemas.microsoft.com/office/powerpoint/2010/main" val="2753503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668C-F45F-461A-B342-DF7B6AE115B0}" type="slidenum">
              <a:rPr lang="en-US" smtClean="0"/>
              <a:t>14</a:t>
            </a:fld>
            <a:endParaRPr lang="en-US"/>
          </a:p>
        </p:txBody>
      </p:sp>
    </p:spTree>
    <p:extLst>
      <p:ext uri="{BB962C8B-B14F-4D97-AF65-F5344CB8AC3E}">
        <p14:creationId xmlns:p14="http://schemas.microsoft.com/office/powerpoint/2010/main" val="267847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webs consist of various levels (producers, primary consumers etc.) in it and show how energy is transferred from one to another in an ecosystem. A food chain is a </a:t>
            </a:r>
            <a:r>
              <a:rPr lang="en-US" dirty="0" smtClean="0"/>
              <a:t>single vertical </a:t>
            </a:r>
            <a:r>
              <a:rPr lang="en-US" dirty="0"/>
              <a:t>cross-section of a food web.  It is a necessary that the 1</a:t>
            </a:r>
            <a:r>
              <a:rPr lang="en-US" baseline="30000" dirty="0"/>
              <a:t>st</a:t>
            </a:r>
            <a:r>
              <a:rPr lang="en-US" dirty="0"/>
              <a:t> level has more energy than the second and the second level has more energy than the third for Law of conservation of energy to be valid. But if you look at the diagram, the energy possessed in the tertiary consumers (weight of </a:t>
            </a:r>
            <a:r>
              <a:rPr lang="en-US" dirty="0" err="1"/>
              <a:t>coyote+lion+bobcat</a:t>
            </a:r>
            <a:r>
              <a:rPr lang="en-US" dirty="0"/>
              <a:t>) is more than the combined energy present in the secondary consumers level. This is similarly true between secondary consumers and primary consumers. How is this possible? Think about this for a minute. (answer below)</a:t>
            </a:r>
          </a:p>
          <a:p>
            <a:endParaRPr lang="en-US" dirty="0"/>
          </a:p>
          <a:p>
            <a:r>
              <a:rPr lang="en-US" dirty="0" smtClean="0"/>
              <a:t>Solution</a:t>
            </a:r>
            <a:r>
              <a:rPr lang="en-US" dirty="0"/>
              <a:t>: Though the weight of </a:t>
            </a:r>
            <a:r>
              <a:rPr lang="en-US" dirty="0" err="1"/>
              <a:t>coyote+lion+bobcat</a:t>
            </a:r>
            <a:r>
              <a:rPr lang="en-US" dirty="0"/>
              <a:t> in the tertiary consumers level is more than the individual weight of organisms in the secondary consumers level, the ecosystem is not composed of only one of each </a:t>
            </a:r>
            <a:r>
              <a:rPr lang="en-US" dirty="0" smtClean="0"/>
              <a:t>organism. </a:t>
            </a:r>
            <a:r>
              <a:rPr lang="en-US" dirty="0"/>
              <a:t>An ecosystem will carry far bigger population of organisms in the secondary consumers level than in the tertiary consumers. The </a:t>
            </a:r>
            <a:r>
              <a:rPr lang="en-US" b="1" dirty="0"/>
              <a:t>combined weight of population </a:t>
            </a:r>
            <a:r>
              <a:rPr lang="en-US" dirty="0"/>
              <a:t>of each organism in the secondary consumers level will necessarily be larger than the combined population of organisms in the tertiary consumers level. This is how ecosystems guide productivity and stabilization. A higher level organism will necessarily evolve to have fewer offspring and have a lower population than an organism in the lower levels. And the higher the amount of energy available in the producers level will dictate the amount of diversity present in the rest of the levels.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15</a:t>
            </a:fld>
            <a:endParaRPr lang="en-US" altLang="en-US"/>
          </a:p>
        </p:txBody>
      </p:sp>
    </p:spTree>
    <p:extLst>
      <p:ext uri="{BB962C8B-B14F-4D97-AF65-F5344CB8AC3E}">
        <p14:creationId xmlns:p14="http://schemas.microsoft.com/office/powerpoint/2010/main" val="2535402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levels we were referring to in the food webs are called trophic levels. In a food chain, only one organism is present in one trophic level. In a food web, multiple organisms exists in a trophic level. Each organism in any given trophic level does the same function from the perspective of energy transfer in the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16</a:t>
            </a:fld>
            <a:endParaRPr lang="en-US" altLang="en-US"/>
          </a:p>
        </p:txBody>
      </p:sp>
    </p:spTree>
    <p:extLst>
      <p:ext uri="{BB962C8B-B14F-4D97-AF65-F5344CB8AC3E}">
        <p14:creationId xmlns:p14="http://schemas.microsoft.com/office/powerpoint/2010/main" val="293297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Biomass is the weight of all living things in an ecosystem. An interesting question is how does one actually go about calculating this? For example, what is the biomass of the Western Ghats? Would you go about measuring the weight of everything in the Ghats? That’s simply not possible. Think about this for a minute.</a:t>
            </a:r>
          </a:p>
          <a:p>
            <a:endParaRPr lang="en-US" dirty="0"/>
          </a:p>
          <a:p>
            <a:r>
              <a:rPr lang="en-US" dirty="0" smtClean="0"/>
              <a:t>Solution</a:t>
            </a:r>
            <a:r>
              <a:rPr lang="en-US" dirty="0"/>
              <a:t>: To measure the weight of an entire biome or an ecosystem, we divide the entire area into a grid of some size (determined through some statistical tools). We then randomly select required amount of boxes (determined through statistical analysis) and then go to those actual areas and record the frequency/area of all life forms and measure the weight of some individuals (again the number of individuals required is preset through some statistical analysis) of each organism. Once we finish this for all selected boxes, we get an idea of rough population of each organism. We then simply multiply the average measured weight of each organism to the population to get weight of the entire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17</a:t>
            </a:fld>
            <a:endParaRPr lang="en-US" altLang="en-US"/>
          </a:p>
        </p:txBody>
      </p:sp>
    </p:spTree>
    <p:extLst>
      <p:ext uri="{BB962C8B-B14F-4D97-AF65-F5344CB8AC3E}">
        <p14:creationId xmlns:p14="http://schemas.microsoft.com/office/powerpoint/2010/main" val="220228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Energy pyramids are very useful. They are not only used for visual representation of energy transfer in the ecosystem but are also used to approximate the health of an ecosystem.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18</a:t>
            </a:fld>
            <a:endParaRPr lang="en-US" altLang="en-US"/>
          </a:p>
        </p:txBody>
      </p:sp>
    </p:spTree>
    <p:extLst>
      <p:ext uri="{BB962C8B-B14F-4D97-AF65-F5344CB8AC3E}">
        <p14:creationId xmlns:p14="http://schemas.microsoft.com/office/powerpoint/2010/main" val="173620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to understand the health of an ecosystem is by looking at</a:t>
            </a:r>
            <a:r>
              <a:rPr lang="en-US" baseline="0" dirty="0" smtClean="0"/>
              <a:t> it as a complex system. A complex system is defined as a system that is composed of many components which interact with each other in often unexpectable ways and in a non-linear fashion to show emergent behavior (unexpected behavior) and spontaneous order (they show some unexpected pattern in otherwise what looks like chaos).  These factors make such systems very difficult to model or simulate on a computer. Ecosystems are a classic example of a complex system where each component in the system is the biodiversity it hosts. </a:t>
            </a:r>
          </a:p>
          <a:p>
            <a:endParaRPr lang="en-US" baseline="0" dirty="0" smtClean="0"/>
          </a:p>
          <a:p>
            <a:r>
              <a:rPr lang="en-US" baseline="0" dirty="0" smtClean="0"/>
              <a:t>When a complex system has few components, it is known as a “efficient system” as it can transmit anything through it with very little loss. But it is also very susceptible to collapse if a few components fail and hence have very low sustainability ( meaning Complex systems which are efficient, usually fail more often). On the flipside, if the system has too many components, it becomes a “stagnant system” as there is a lot of loss from whatever it is that you are trying to transmit through the system and hence again have very low sustainability. But they are very resilient to changes as they can withstand failure of many components in them.</a:t>
            </a:r>
          </a:p>
          <a:p>
            <a:endParaRPr lang="en-US" baseline="0" dirty="0" smtClean="0"/>
          </a:p>
          <a:p>
            <a:r>
              <a:rPr lang="en-US" baseline="0" dirty="0" smtClean="0"/>
              <a:t>As research has shown in the graph above, most stable ecosystems occupy a space called the “window of vitality” where they have just the right amount of biodiversity that allows them good sustainability and also resiliency. Any changes to the biodiversity to the ecosystem can push it away from this window of vitality and accelerate their demise. This is another reason why biodiversity of ecosystems need to be protected. </a:t>
            </a:r>
          </a:p>
        </p:txBody>
      </p:sp>
      <p:sp>
        <p:nvSpPr>
          <p:cNvPr id="4" name="Slide Number Placeholder 3"/>
          <p:cNvSpPr>
            <a:spLocks noGrp="1"/>
          </p:cNvSpPr>
          <p:nvPr>
            <p:ph type="sldNum" sz="quarter" idx="10"/>
          </p:nvPr>
        </p:nvSpPr>
        <p:spPr/>
        <p:txBody>
          <a:bodyPr/>
          <a:lstStyle/>
          <a:p>
            <a:fld id="{DEEA668C-F45F-461A-B342-DF7B6AE115B0}" type="slidenum">
              <a:rPr lang="en-US" smtClean="0"/>
              <a:t>20</a:t>
            </a:fld>
            <a:endParaRPr lang="en-US"/>
          </a:p>
        </p:txBody>
      </p:sp>
    </p:spTree>
    <p:extLst>
      <p:ext uri="{BB962C8B-B14F-4D97-AF65-F5344CB8AC3E}">
        <p14:creationId xmlns:p14="http://schemas.microsoft.com/office/powerpoint/2010/main" val="2251945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A668C-F45F-461A-B342-DF7B6AE115B0}" type="slidenum">
              <a:rPr lang="en-US" smtClean="0"/>
              <a:t>21</a:t>
            </a:fld>
            <a:endParaRPr lang="en-US"/>
          </a:p>
        </p:txBody>
      </p:sp>
    </p:spTree>
    <p:extLst>
      <p:ext uri="{BB962C8B-B14F-4D97-AF65-F5344CB8AC3E}">
        <p14:creationId xmlns:p14="http://schemas.microsoft.com/office/powerpoint/2010/main" val="308641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definition of an ecosystem. One thing to notice here is that the definition does not include a sense of scale. This is very important. An ecosystem does not have a scale. It could be something as small as a puddle/small pond to the entire planet. It all depends on what one is trying to understand. A large ecosystem like a forest or an ocean where large number of flora and fauna live in their environment is usually defined as a biome.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3</a:t>
            </a:fld>
            <a:endParaRPr lang="en-US" altLang="en-US"/>
          </a:p>
        </p:txBody>
      </p:sp>
    </p:spTree>
    <p:extLst>
      <p:ext uri="{BB962C8B-B14F-4D97-AF65-F5344CB8AC3E}">
        <p14:creationId xmlns:p14="http://schemas.microsoft.com/office/powerpoint/2010/main" val="4252407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Holdridge life zones generally encapsulates the amount of life present in various ecosystems. Grasslands and pelagic zone of the oceans have the most diversity and the diversity, generally speaking, reduces as you move away from the mean sea level.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22</a:t>
            </a:fld>
            <a:endParaRPr lang="en-US" altLang="en-US"/>
          </a:p>
        </p:txBody>
      </p:sp>
    </p:spTree>
    <p:extLst>
      <p:ext uri="{BB962C8B-B14F-4D97-AF65-F5344CB8AC3E}">
        <p14:creationId xmlns:p14="http://schemas.microsoft.com/office/powerpoint/2010/main" val="210714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 is home to one of the richest biodiversity in the world. This biodiversity is crucial to balancing the ecosystems and sustain life on this sub-continent. Unfortunately, many organisms are being threatened with extinction due to man-made issues. It is therefore important to conserve them before they disappear and alter the balance of crucial ecosystems. For this, we need to be able to prioritize which parts of the biodiversity need more immediate attention so that we can conserve them first. We do this with the help of IUCN red list.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23</a:t>
            </a:fld>
            <a:endParaRPr lang="en-US" altLang="en-US"/>
          </a:p>
        </p:txBody>
      </p:sp>
    </p:spTree>
    <p:extLst>
      <p:ext uri="{BB962C8B-B14F-4D97-AF65-F5344CB8AC3E}">
        <p14:creationId xmlns:p14="http://schemas.microsoft.com/office/powerpoint/2010/main" val="284565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a:t>Natural ecosystems provide us with a variety of services, including supporting </a:t>
            </a:r>
            <a:r>
              <a:rPr lang="en-GB" b="1" baseline="0" dirty="0"/>
              <a:t>pollination </a:t>
            </a:r>
            <a:r>
              <a:rPr lang="en-GB" b="0" baseline="0" dirty="0"/>
              <a:t>of our crops, which is thought to be worth over</a:t>
            </a:r>
            <a:r>
              <a:rPr lang="en-GB" baseline="0" dirty="0"/>
              <a:t> </a:t>
            </a:r>
            <a:r>
              <a:rPr lang="en-GB" b="1" baseline="0" dirty="0"/>
              <a:t>110 billion USD</a:t>
            </a:r>
            <a:r>
              <a:rPr lang="en-GB" baseline="0" dirty="0"/>
              <a:t> per year globally. (</a:t>
            </a:r>
            <a:r>
              <a:rPr lang="en-GB" baseline="0" dirty="0" err="1"/>
              <a:t>Gallai</a:t>
            </a:r>
            <a:r>
              <a:rPr lang="en-GB" baseline="0" dirty="0"/>
              <a:t> et al. Ecological Economics)</a:t>
            </a:r>
            <a:r>
              <a:rPr lang="en-GB" b="0" baseline="0" dirty="0"/>
              <a:t>, raw materials (</a:t>
            </a:r>
            <a:r>
              <a:rPr lang="en-GB" b="1" baseline="0" dirty="0"/>
              <a:t>Timber</a:t>
            </a:r>
            <a:r>
              <a:rPr lang="en-GB" baseline="0" dirty="0"/>
              <a:t> alone is responsible for </a:t>
            </a:r>
            <a:r>
              <a:rPr lang="en-GB" b="1" baseline="0" dirty="0"/>
              <a:t>200 billion </a:t>
            </a:r>
            <a:r>
              <a:rPr lang="en-GB" b="0" baseline="0" dirty="0"/>
              <a:t>globally) and countless other services. </a:t>
            </a:r>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E69CD3AD-CDC0-4EED-84E8-01ABEF695A21}" type="slidenum">
              <a:rPr lang="en-GB" smtClean="0"/>
              <a:pPr/>
              <a:t>24</a:t>
            </a:fld>
            <a:endParaRPr lang="en-GB"/>
          </a:p>
        </p:txBody>
      </p:sp>
    </p:spTree>
    <p:extLst>
      <p:ext uri="{BB962C8B-B14F-4D97-AF65-F5344CB8AC3E}">
        <p14:creationId xmlns:p14="http://schemas.microsoft.com/office/powerpoint/2010/main" val="3008989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we are slated to lose many of these services due to the looming extinction threat to many species in our ecosystems. India is particularly prone to extinction due to extensive habitat loss and climate change. </a:t>
            </a:r>
            <a:endParaRPr lang="en-US" dirty="0"/>
          </a:p>
        </p:txBody>
      </p:sp>
      <p:sp>
        <p:nvSpPr>
          <p:cNvPr id="4" name="Slide Number Placeholder 3"/>
          <p:cNvSpPr>
            <a:spLocks noGrp="1"/>
          </p:cNvSpPr>
          <p:nvPr>
            <p:ph type="sldNum" sz="quarter" idx="10"/>
          </p:nvPr>
        </p:nvSpPr>
        <p:spPr/>
        <p:txBody>
          <a:bodyPr/>
          <a:lstStyle/>
          <a:p>
            <a:fld id="{FD502914-46FB-421C-BAF2-DD1DF73CCEAD}" type="slidenum">
              <a:rPr lang="en-US" smtClean="0"/>
              <a:t>25</a:t>
            </a:fld>
            <a:endParaRPr lang="en-US" dirty="0"/>
          </a:p>
        </p:txBody>
      </p:sp>
    </p:spTree>
    <p:extLst>
      <p:ext uri="{BB962C8B-B14F-4D97-AF65-F5344CB8AC3E}">
        <p14:creationId xmlns:p14="http://schemas.microsoft.com/office/powerpoint/2010/main" val="3730399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CA" sz="1200" kern="1200" dirty="0" smtClean="0">
                <a:solidFill>
                  <a:schemeClr val="tx1"/>
                </a:solidFill>
                <a:effectLst/>
                <a:latin typeface="+mn-lt"/>
                <a:ea typeface="+mn-ea"/>
                <a:cs typeface="+mn-cs"/>
              </a:rPr>
              <a:t>Another important</a:t>
            </a:r>
            <a:r>
              <a:rPr lang="en-CA" sz="1200" kern="1200" baseline="0" dirty="0" smtClean="0">
                <a:solidFill>
                  <a:schemeClr val="tx1"/>
                </a:solidFill>
                <a:effectLst/>
                <a:latin typeface="+mn-lt"/>
                <a:ea typeface="+mn-ea"/>
                <a:cs typeface="+mn-cs"/>
              </a:rPr>
              <a:t> factor affecting biodiversity is climate change, through a phenomenon known as trophic mismatch. The above is an example of what is known as a temporal trophic mismatch. Here, climate change is affecting the timing on which many animals rely on to maximise their productivity. In this example, b</a:t>
            </a:r>
            <a:r>
              <a:rPr lang="en-CA" sz="1200" kern="1200" dirty="0" smtClean="0">
                <a:solidFill>
                  <a:schemeClr val="tx1"/>
                </a:solidFill>
                <a:effectLst/>
                <a:latin typeface="+mn-lt"/>
                <a:ea typeface="+mn-ea"/>
                <a:cs typeface="+mn-cs"/>
              </a:rPr>
              <a:t>irds find their mates, build</a:t>
            </a:r>
            <a:r>
              <a:rPr lang="en-CA" sz="1200" kern="1200" baseline="0" dirty="0" smtClean="0">
                <a:solidFill>
                  <a:schemeClr val="tx1"/>
                </a:solidFill>
                <a:effectLst/>
                <a:latin typeface="+mn-lt"/>
                <a:ea typeface="+mn-ea"/>
                <a:cs typeface="+mn-cs"/>
              </a:rPr>
              <a:t> nests and lay eggs so that they can hatch at the time when caterpillars are the most abundant in the ecosystem. This ensures that maximum number of their off springs receive adequate amount of food to grow well, </a:t>
            </a:r>
            <a:r>
              <a:rPr lang="en-CA" sz="1200" kern="1200" dirty="0" smtClean="0">
                <a:solidFill>
                  <a:schemeClr val="tx1"/>
                </a:solidFill>
                <a:effectLst/>
                <a:latin typeface="+mn-lt"/>
                <a:ea typeface="+mn-ea"/>
                <a:cs typeface="+mn-cs"/>
              </a:rPr>
              <a:t>build stores they might need for migration</a:t>
            </a:r>
            <a:r>
              <a:rPr lang="en-CA" sz="1200" kern="1200" baseline="0" dirty="0" smtClean="0">
                <a:solidFill>
                  <a:schemeClr val="tx1"/>
                </a:solidFill>
                <a:effectLst/>
                <a:latin typeface="+mn-lt"/>
                <a:ea typeface="+mn-ea"/>
                <a:cs typeface="+mn-cs"/>
              </a:rPr>
              <a:t> and succeed in becoming productive adults. G</a:t>
            </a:r>
            <a:r>
              <a:rPr lang="en-CA" sz="1200" kern="1200" dirty="0" smtClean="0">
                <a:solidFill>
                  <a:schemeClr val="tx1"/>
                </a:solidFill>
                <a:effectLst/>
                <a:latin typeface="+mn-lt"/>
                <a:ea typeface="+mn-ea"/>
                <a:cs typeface="+mn-cs"/>
              </a:rPr>
              <a:t>etting this timing right is very crucial</a:t>
            </a:r>
            <a:r>
              <a:rPr lang="en-CA" sz="1200" kern="1200" baseline="0" dirty="0" smtClean="0">
                <a:solidFill>
                  <a:schemeClr val="tx1"/>
                </a:solidFill>
                <a:effectLst/>
                <a:latin typeface="+mn-lt"/>
                <a:ea typeface="+mn-ea"/>
                <a:cs typeface="+mn-cs"/>
              </a:rPr>
              <a:t> for the survivability of many species like the bird in this example. Climate change is causing havoc to this temporal balance. </a:t>
            </a:r>
            <a:r>
              <a:rPr lang="en-CA" sz="1200" kern="1200" dirty="0" smtClean="0">
                <a:solidFill>
                  <a:schemeClr val="tx1"/>
                </a:solidFill>
                <a:effectLst/>
                <a:latin typeface="+mn-lt"/>
                <a:ea typeface="+mn-ea"/>
                <a:cs typeface="+mn-cs"/>
              </a:rPr>
              <a:t>The prevailing thought in research is that many species are not probably able</a:t>
            </a:r>
            <a:r>
              <a:rPr lang="en-CA" sz="1200" kern="1200" baseline="0" dirty="0" smtClean="0">
                <a:solidFill>
                  <a:schemeClr val="tx1"/>
                </a:solidFill>
                <a:effectLst/>
                <a:latin typeface="+mn-lt"/>
                <a:ea typeface="+mn-ea"/>
                <a:cs typeface="+mn-cs"/>
              </a:rPr>
              <a:t> to </a:t>
            </a:r>
            <a:r>
              <a:rPr lang="en-CA" sz="1200" kern="1200" dirty="0" smtClean="0">
                <a:solidFill>
                  <a:schemeClr val="tx1"/>
                </a:solidFill>
                <a:effectLst/>
                <a:latin typeface="+mn-lt"/>
                <a:ea typeface="+mn-ea"/>
                <a:cs typeface="+mn-cs"/>
              </a:rPr>
              <a:t>keep pace with this timing mismatch and which will</a:t>
            </a:r>
            <a:r>
              <a:rPr lang="en-CA" sz="1200" kern="1200" baseline="0" dirty="0" smtClean="0">
                <a:solidFill>
                  <a:schemeClr val="tx1"/>
                </a:solidFill>
                <a:effectLst/>
                <a:latin typeface="+mn-lt"/>
                <a:ea typeface="+mn-ea"/>
                <a:cs typeface="+mn-cs"/>
              </a:rPr>
              <a:t> eventually </a:t>
            </a:r>
            <a:r>
              <a:rPr lang="en-CA" sz="1200" kern="1200" dirty="0" smtClean="0">
                <a:solidFill>
                  <a:schemeClr val="tx1"/>
                </a:solidFill>
                <a:effectLst/>
                <a:latin typeface="+mn-lt"/>
                <a:ea typeface="+mn-ea"/>
                <a:cs typeface="+mn-cs"/>
              </a:rPr>
              <a:t>have an effect on their productivity.</a:t>
            </a:r>
            <a:endParaRPr lang="en-GB"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EA668C-F45F-461A-B342-DF7B6AE115B0}" type="slidenum">
              <a:rPr lang="en-US" smtClean="0"/>
              <a:t>26</a:t>
            </a:fld>
            <a:endParaRPr lang="en-US"/>
          </a:p>
        </p:txBody>
      </p:sp>
    </p:spTree>
    <p:extLst>
      <p:ext uri="{BB962C8B-B14F-4D97-AF65-F5344CB8AC3E}">
        <p14:creationId xmlns:p14="http://schemas.microsoft.com/office/powerpoint/2010/main" val="1175913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 xmlns:a16="http://schemas.microsoft.com/office/drawing/2014/main" id="{91004B68-5335-4DB2-BAE6-6E95D0FCF998}"/>
              </a:ext>
            </a:extLst>
          </p:cNvPr>
          <p:cNvSpPr>
            <a:spLocks noGrp="1" noRot="1" noChangeAspect="1" noTextEdit="1"/>
          </p:cNvSpPr>
          <p:nvPr>
            <p:ph type="sldImg"/>
          </p:nvPr>
        </p:nvSpPr>
        <p:spPr>
          <a:ln/>
        </p:spPr>
      </p:sp>
      <p:sp>
        <p:nvSpPr>
          <p:cNvPr id="55299" name="Notes Placeholder 2">
            <a:extLst>
              <a:ext uri="{FF2B5EF4-FFF2-40B4-BE49-F238E27FC236}">
                <a16:creationId xmlns="" xmlns:a16="http://schemas.microsoft.com/office/drawing/2014/main" id="{D1012864-B2F2-4A45-840C-3954AA66B1C7}"/>
              </a:ext>
            </a:extLst>
          </p:cNvPr>
          <p:cNvSpPr>
            <a:spLocks noGrp="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International Union for Conservation of Nature (IUCN) Red list founded in 1964 as a list of flora and fauna whose extinction risk was assessed using set of defined criteria and categories. Since then, it has become the most comprehensive list of conservation status of species around the world. The main purpose of creating this list is to assess the extinction risk of all known species and sub-species, bring to attention the ones which are in most dire need of conservation and, influence international and national policy to conserve biodiversity. The criteria and categories used in the red list have their roots in robust scientific principles and can be applied anywhere in the world without any changes. Each species in red list undergoes an evaluation every 5 years, or at minimum every 10 years to reassess their extinction risk through a peer review process.  </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Full report can be read here: https://portals.iucn.org/library/sites/library/files/documents/RL-2001-001-2nd.pdf</a:t>
            </a:r>
          </a:p>
          <a:p>
            <a:endParaRPr lang="en-US" altLang="en-US" dirty="0">
              <a:latin typeface="Arial" panose="020B0604020202020204" pitchFamily="34" charset="0"/>
              <a:cs typeface="Arial" panose="020B0604020202020204" pitchFamily="34" charset="0"/>
            </a:endParaRPr>
          </a:p>
        </p:txBody>
      </p:sp>
      <p:sp>
        <p:nvSpPr>
          <p:cNvPr id="55300" name="Date Placeholder 3">
            <a:extLst>
              <a:ext uri="{FF2B5EF4-FFF2-40B4-BE49-F238E27FC236}">
                <a16:creationId xmlns="" xmlns:a16="http://schemas.microsoft.com/office/drawing/2014/main" id="{47DA92CB-A1B2-40C0-BA43-A3CE9DDD850F}"/>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41C315-813E-43CF-B013-8BE29FFD23BF}" type="datetime1">
              <a:rPr lang="en-US" altLang="en-US" smtClean="0">
                <a:ea typeface="SimSun" panose="02010600030101010101" pitchFamily="2" charset="-122"/>
              </a:rPr>
              <a:pPr/>
              <a:t>3/3/2021</a:t>
            </a:fld>
            <a:endParaRPr lang="en-US" altLang="en-US">
              <a:ea typeface="SimSun" panose="02010600030101010101" pitchFamily="2" charset="-122"/>
            </a:endParaRPr>
          </a:p>
        </p:txBody>
      </p:sp>
      <p:sp>
        <p:nvSpPr>
          <p:cNvPr id="55301" name="Slide Number Placeholder 4">
            <a:extLst>
              <a:ext uri="{FF2B5EF4-FFF2-40B4-BE49-F238E27FC236}">
                <a16:creationId xmlns="" xmlns:a16="http://schemas.microsoft.com/office/drawing/2014/main" id="{77A3D8BC-DBE0-4A86-9102-8D577C8B172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0F74EF-58AE-41A7-B00E-26C89D9329DB}" type="slidenum">
              <a:rPr lang="en-US" altLang="en-US">
                <a:ea typeface="SimSun" panose="02010600030101010101" pitchFamily="2" charset="-122"/>
              </a:rPr>
              <a:pPr/>
              <a:t>27</a:t>
            </a:fld>
            <a:endParaRPr lang="en-US" altLang="en-US">
              <a:ea typeface="SimSun" panose="02010600030101010101" pitchFamily="2" charset="-122"/>
            </a:endParaRPr>
          </a:p>
        </p:txBody>
      </p:sp>
    </p:spTree>
    <p:extLst>
      <p:ext uri="{BB962C8B-B14F-4D97-AF65-F5344CB8AC3E}">
        <p14:creationId xmlns:p14="http://schemas.microsoft.com/office/powerpoint/2010/main" val="80323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 xmlns:a16="http://schemas.microsoft.com/office/drawing/2014/main" id="{263CFFFD-C4D5-4BF6-A566-EBD8AC44D850}"/>
              </a:ext>
            </a:extLst>
          </p:cNvPr>
          <p:cNvSpPr>
            <a:spLocks noGrp="1" noRot="1" noChangeAspect="1" noTextEdit="1"/>
          </p:cNvSpPr>
          <p:nvPr>
            <p:ph type="sldImg"/>
          </p:nvPr>
        </p:nvSpPr>
        <p:spPr>
          <a:ln/>
        </p:spPr>
      </p:sp>
      <p:sp>
        <p:nvSpPr>
          <p:cNvPr id="57347" name="Notes Placeholder 2">
            <a:extLst>
              <a:ext uri="{FF2B5EF4-FFF2-40B4-BE49-F238E27FC236}">
                <a16:creationId xmlns="" xmlns:a16="http://schemas.microsoft.com/office/drawing/2014/main" id="{44B1345A-4C77-4928-BF8B-715C7DA44A1F}"/>
              </a:ext>
            </a:extLst>
          </p:cNvPr>
          <p:cNvSpPr>
            <a:spLocks noGrp="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is how the various extinction risk levels are </a:t>
            </a:r>
            <a:r>
              <a:rPr lang="en-US" altLang="en-US" dirty="0" smtClean="0">
                <a:latin typeface="Arial" panose="020B0604020202020204" pitchFamily="34" charset="0"/>
                <a:cs typeface="Arial" panose="020B0604020202020204" pitchFamily="34" charset="0"/>
              </a:rPr>
              <a:t>assessed: </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According to this report,</a:t>
            </a:r>
          </a:p>
          <a:p>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Extinct (EX) – A taxon is no longer extant in its known or expected habitat at appropriate times beyond reasonable doubt.</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Extinct in the wild (EW) –  A taxon survives only in captivity, cultivation and/or as naturalized  population outside its native range, as presumed after exhaustive surveys.</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Critically endangered (CR) – A taxon is in an extremely critical state if it meets all set out for this category in the red list and is therefore facing extremely high probability of extinction in the wild </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Endangered (EN) – A taxon is in this state if it meets all set out for this category in the red list and is therefore facing high probability of extinction in the wild </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Vulnerable (VU) – A taxon is in this state if it meets all set out for this category in the red list and is therefore facing some degree of threat of extinction in the wild. </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Near threatened (NT) – A taxon is close to being at high risk of extinction in the near future.</a:t>
            </a:r>
          </a:p>
          <a:p>
            <a:pPr algn="just">
              <a:spcBef>
                <a:spcPct val="0"/>
              </a:spcBef>
            </a:pPr>
            <a:endParaRPr lang="en-US" altLang="en-US" dirty="0">
              <a:latin typeface="Arial" panose="020B0604020202020204" pitchFamily="34" charset="0"/>
              <a:cs typeface="Arial" panose="020B0604020202020204" pitchFamily="34" charset="0"/>
            </a:endParaRPr>
          </a:p>
          <a:p>
            <a:pPr algn="just">
              <a:spcBef>
                <a:spcPct val="0"/>
              </a:spcBef>
            </a:pPr>
            <a:r>
              <a:rPr lang="en-US" altLang="en-US" dirty="0">
                <a:latin typeface="Arial" panose="020B0604020202020204" pitchFamily="34" charset="0"/>
                <a:cs typeface="Arial" panose="020B0604020202020204" pitchFamily="34" charset="0"/>
              </a:rPr>
              <a:t>Least concern (LC) – A taxon is unlikely to become extinct in the near future.</a:t>
            </a:r>
          </a:p>
          <a:p>
            <a:pPr algn="just">
              <a:spcBef>
                <a:spcPct val="0"/>
              </a:spcBef>
            </a:pPr>
            <a:endParaRPr lang="en-US" altLang="en-US"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en-US" dirty="0">
                <a:latin typeface="Arial" panose="020B0604020202020204" pitchFamily="34" charset="0"/>
                <a:cs typeface="Arial" panose="020B0604020202020204" pitchFamily="34" charset="0"/>
              </a:rPr>
              <a:t>Full report can be read here: https://portals.iucn.org/library/sites/library/files/documents/RL-2001-001-2nd.pdf</a:t>
            </a:r>
          </a:p>
          <a:p>
            <a:pPr algn="just">
              <a:spcBef>
                <a:spcPct val="0"/>
              </a:spcBef>
            </a:pP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57348" name="Date Placeholder 3">
            <a:extLst>
              <a:ext uri="{FF2B5EF4-FFF2-40B4-BE49-F238E27FC236}">
                <a16:creationId xmlns="" xmlns:a16="http://schemas.microsoft.com/office/drawing/2014/main" id="{1168AFE0-2D40-4460-89A2-1F3FC69F99BE}"/>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6F597D-865D-44AE-B16F-1EA4F3ED672C}" type="datetime1">
              <a:rPr lang="en-US" altLang="en-US" smtClean="0">
                <a:ea typeface="SimSun" panose="02010600030101010101" pitchFamily="2" charset="-122"/>
              </a:rPr>
              <a:pPr/>
              <a:t>3/3/2021</a:t>
            </a:fld>
            <a:endParaRPr lang="en-US" altLang="en-US">
              <a:ea typeface="SimSun" panose="02010600030101010101" pitchFamily="2" charset="-122"/>
            </a:endParaRPr>
          </a:p>
        </p:txBody>
      </p:sp>
      <p:sp>
        <p:nvSpPr>
          <p:cNvPr id="57349" name="Slide Number Placeholder 4">
            <a:extLst>
              <a:ext uri="{FF2B5EF4-FFF2-40B4-BE49-F238E27FC236}">
                <a16:creationId xmlns="" xmlns:a16="http://schemas.microsoft.com/office/drawing/2014/main" id="{E867D410-7C84-438A-8B22-DBD16CEFE8F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6BAEB2-C433-4CA2-A21D-C29D0593E229}" type="slidenum">
              <a:rPr lang="en-US" altLang="en-US">
                <a:ea typeface="SimSun" panose="02010600030101010101" pitchFamily="2" charset="-122"/>
              </a:rPr>
              <a:pPr/>
              <a:t>28</a:t>
            </a:fld>
            <a:endParaRPr lang="en-US" altLang="en-US">
              <a:ea typeface="SimSun" panose="02010600030101010101" pitchFamily="2" charset="-122"/>
            </a:endParaRPr>
          </a:p>
        </p:txBody>
      </p:sp>
    </p:spTree>
    <p:extLst>
      <p:ext uri="{BB962C8B-B14F-4D97-AF65-F5344CB8AC3E}">
        <p14:creationId xmlns:p14="http://schemas.microsoft.com/office/powerpoint/2010/main" val="3848699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Biodiversity conservation can be broadly categorized into two; </a:t>
            </a:r>
            <a:r>
              <a:rPr lang="en-US" dirty="0" err="1"/>
              <a:t>Insitu</a:t>
            </a:r>
            <a:r>
              <a:rPr lang="en-US" dirty="0"/>
              <a:t> or on-site conservation (conservation in their original habitat), and </a:t>
            </a:r>
            <a:r>
              <a:rPr lang="en-US" dirty="0" err="1"/>
              <a:t>exsitu</a:t>
            </a:r>
            <a:r>
              <a:rPr lang="en-US" dirty="0"/>
              <a:t> or off-site conservation (conservation in a </a:t>
            </a:r>
            <a:r>
              <a:rPr lang="en-US"/>
              <a:t>built habitat).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29</a:t>
            </a:fld>
            <a:endParaRPr lang="en-US" altLang="en-US"/>
          </a:p>
        </p:txBody>
      </p:sp>
    </p:spTree>
    <p:extLst>
      <p:ext uri="{BB962C8B-B14F-4D97-AF65-F5344CB8AC3E}">
        <p14:creationId xmlns:p14="http://schemas.microsoft.com/office/powerpoint/2010/main" val="1170454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 xmlns:a16="http://schemas.microsoft.com/office/drawing/2014/main" id="{7D6A922B-34D3-4F34-BA77-C72990075E3B}"/>
              </a:ext>
            </a:extLst>
          </p:cNvPr>
          <p:cNvSpPr>
            <a:spLocks noGrp="1" noRot="1" noChangeAspect="1" noTextEdit="1"/>
          </p:cNvSpPr>
          <p:nvPr>
            <p:ph type="sldImg"/>
          </p:nvPr>
        </p:nvSpPr>
        <p:spPr>
          <a:ln/>
        </p:spPr>
      </p:sp>
      <p:sp>
        <p:nvSpPr>
          <p:cNvPr id="66563" name="Notes Placeholder 2">
            <a:extLst>
              <a:ext uri="{FF2B5EF4-FFF2-40B4-BE49-F238E27FC236}">
                <a16:creationId xmlns="" xmlns:a16="http://schemas.microsoft.com/office/drawing/2014/main" id="{B6DE7826-8274-4022-B23E-50FF657752E2}"/>
              </a:ext>
            </a:extLst>
          </p:cNvPr>
          <p:cNvSpPr>
            <a:spLocks noGrp="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Svalbard global seed vault is an underground secure seed vault on an isolated island in Norway. Its primary purpose is to ensure that there is no absolute floral diversity loss due </a:t>
            </a:r>
            <a:r>
              <a:rPr lang="en-US" altLang="en-US" dirty="0" smtClean="0">
                <a:latin typeface="Arial" panose="020B0604020202020204" pitchFamily="34" charset="0"/>
                <a:cs typeface="Arial" panose="020B0604020202020204" pitchFamily="34" charset="0"/>
              </a:rPr>
              <a:t>to a national </a:t>
            </a:r>
            <a:r>
              <a:rPr lang="en-US" altLang="en-US" dirty="0">
                <a:latin typeface="Arial" panose="020B0604020202020204" pitchFamily="34" charset="0"/>
                <a:cs typeface="Arial" panose="020B0604020202020204" pitchFamily="34" charset="0"/>
              </a:rPr>
              <a:t>or global </a:t>
            </a:r>
            <a:r>
              <a:rPr lang="en-US" altLang="en-US" dirty="0" smtClean="0">
                <a:latin typeface="Arial" panose="020B0604020202020204" pitchFamily="34" charset="0"/>
                <a:cs typeface="Arial" panose="020B0604020202020204" pitchFamily="34" charset="0"/>
              </a:rPr>
              <a:t>crisis</a:t>
            </a:r>
            <a:r>
              <a:rPr lang="en-US" altLang="en-US" dirty="0">
                <a:latin typeface="Arial" panose="020B0604020202020204" pitchFamily="34" charset="0"/>
                <a:cs typeface="Arial" panose="020B0604020202020204" pitchFamily="34" charset="0"/>
              </a:rPr>
              <a:t>. This is especially important to maintain crop seeds which are important to reboot the agricultural industry after a disaster</a:t>
            </a:r>
            <a:r>
              <a:rPr lang="en-US" altLang="en-US" dirty="0" smtClean="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66564" name="Date Placeholder 3">
            <a:extLst>
              <a:ext uri="{FF2B5EF4-FFF2-40B4-BE49-F238E27FC236}">
                <a16:creationId xmlns="" xmlns:a16="http://schemas.microsoft.com/office/drawing/2014/main" id="{123BDF82-BCC3-4E25-8A41-038BBF97E2DB}"/>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B07F02-F625-44EC-A325-33E946A307F7}" type="datetime1">
              <a:rPr lang="en-US" altLang="en-US" smtClean="0">
                <a:ea typeface="SimSun" panose="02010600030101010101" pitchFamily="2" charset="-122"/>
              </a:rPr>
              <a:pPr/>
              <a:t>3/3/2021</a:t>
            </a:fld>
            <a:endParaRPr lang="en-US" altLang="en-US">
              <a:ea typeface="SimSun" panose="02010600030101010101" pitchFamily="2" charset="-122"/>
            </a:endParaRPr>
          </a:p>
        </p:txBody>
      </p:sp>
      <p:sp>
        <p:nvSpPr>
          <p:cNvPr id="66565" name="Slide Number Placeholder 4">
            <a:extLst>
              <a:ext uri="{FF2B5EF4-FFF2-40B4-BE49-F238E27FC236}">
                <a16:creationId xmlns="" xmlns:a16="http://schemas.microsoft.com/office/drawing/2014/main" id="{6411D13E-51EF-49A1-B828-DA3DD237DA2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3B5E5C-DA3F-47F1-BE6F-0A0933292947}" type="slidenum">
              <a:rPr lang="en-US" altLang="en-US">
                <a:ea typeface="SimSun" panose="02010600030101010101" pitchFamily="2" charset="-122"/>
              </a:rPr>
              <a:pPr/>
              <a:t>34</a:t>
            </a:fld>
            <a:endParaRPr lang="en-US" altLang="en-US">
              <a:ea typeface="SimSun" panose="02010600030101010101" pitchFamily="2" charset="-122"/>
            </a:endParaRPr>
          </a:p>
        </p:txBody>
      </p:sp>
    </p:spTree>
    <p:extLst>
      <p:ext uri="{BB962C8B-B14F-4D97-AF65-F5344CB8AC3E}">
        <p14:creationId xmlns:p14="http://schemas.microsoft.com/office/powerpoint/2010/main" val="410319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668C-F45F-461A-B342-DF7B6AE115B0}" type="slidenum">
              <a:rPr lang="en-US" smtClean="0"/>
              <a:t>35</a:t>
            </a:fld>
            <a:endParaRPr lang="en-US"/>
          </a:p>
        </p:txBody>
      </p:sp>
    </p:spTree>
    <p:extLst>
      <p:ext uri="{BB962C8B-B14F-4D97-AF65-F5344CB8AC3E}">
        <p14:creationId xmlns:p14="http://schemas.microsoft.com/office/powerpoint/2010/main" val="158421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ecosystem can be broken down to two key components: The biotic and abiotic components. The biotic components include all the living things in the ecosystem and the abiotic components include various aspects of the non-living environment. Both are dynamic components as they are ever changing.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4</a:t>
            </a:fld>
            <a:endParaRPr lang="en-US" altLang="en-US"/>
          </a:p>
        </p:txBody>
      </p:sp>
    </p:spTree>
    <p:extLst>
      <p:ext uri="{BB962C8B-B14F-4D97-AF65-F5344CB8AC3E}">
        <p14:creationId xmlns:p14="http://schemas.microsoft.com/office/powerpoint/2010/main" val="3391848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Prepared by Shaurya </a:t>
            </a:r>
            <a:r>
              <a:rPr lang="en-US" smtClean="0"/>
              <a:t>Rahul</a:t>
            </a:r>
            <a:r>
              <a:rPr lang="en-US" baseline="0" smtClean="0"/>
              <a:t> Narlanka</a:t>
            </a:r>
            <a:endParaRPr lang="en-US"/>
          </a:p>
        </p:txBody>
      </p:sp>
      <p:sp>
        <p:nvSpPr>
          <p:cNvPr id="4" name="Slide Number Placeholder 3"/>
          <p:cNvSpPr>
            <a:spLocks noGrp="1"/>
          </p:cNvSpPr>
          <p:nvPr>
            <p:ph type="sldNum" sz="quarter" idx="10"/>
          </p:nvPr>
        </p:nvSpPr>
        <p:spPr/>
        <p:txBody>
          <a:bodyPr/>
          <a:lstStyle/>
          <a:p>
            <a:fld id="{DEEA668C-F45F-461A-B342-DF7B6AE115B0}" type="slidenum">
              <a:rPr lang="en-US" smtClean="0"/>
              <a:t>36</a:t>
            </a:fld>
            <a:endParaRPr lang="en-US"/>
          </a:p>
        </p:txBody>
      </p:sp>
    </p:spTree>
    <p:extLst>
      <p:ext uri="{BB962C8B-B14F-4D97-AF65-F5344CB8AC3E}">
        <p14:creationId xmlns:p14="http://schemas.microsoft.com/office/powerpoint/2010/main" val="139663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functions of an ecosystem have to do with distribution of energy and nutrients through it. Those factors combined with climate, geography, biological productivity (for example, the diversity of flora growing or the amount of tree cover in an area) of the area and the rate of decomposition lead to formation of “niches” (pronounced “</a:t>
            </a:r>
            <a:r>
              <a:rPr lang="en-US" dirty="0" err="1"/>
              <a:t>neeshes</a:t>
            </a:r>
            <a:r>
              <a:rPr lang="en-US" dirty="0"/>
              <a:t>”) which enable development of life in the ecosystem. Once all the niches of an ecosystem are filled, the degree of diversity stabilizes. We will now discuss what is an ecological niche.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5</a:t>
            </a:fld>
            <a:endParaRPr lang="en-US" altLang="en-US"/>
          </a:p>
        </p:txBody>
      </p:sp>
    </p:spTree>
    <p:extLst>
      <p:ext uri="{BB962C8B-B14F-4D97-AF65-F5344CB8AC3E}">
        <p14:creationId xmlns:p14="http://schemas.microsoft.com/office/powerpoint/2010/main" val="422349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how</a:t>
            </a:r>
            <a:r>
              <a:rPr lang="en-US" baseline="0" dirty="0" smtClean="0"/>
              <a:t> ecosystems function, we need to understand the idea </a:t>
            </a:r>
            <a:r>
              <a:rPr lang="en-US" baseline="0" smtClean="0"/>
              <a:t>of an ecological </a:t>
            </a:r>
            <a:r>
              <a:rPr lang="en-US" baseline="0" dirty="0" smtClean="0"/>
              <a:t>niche. </a:t>
            </a:r>
            <a:r>
              <a:rPr lang="en-US" dirty="0" smtClean="0"/>
              <a:t>If </a:t>
            </a:r>
            <a:r>
              <a:rPr lang="en-US" dirty="0"/>
              <a:t>two forms of life live in the same area, and have similar needs, then they will compete each other for resources. When two or more species compete, eventually some of these species will be driven away, or go extinct. As a result, in any place, only one species occupies a niche in the ecosystem: Two different forms of life can live in the same place, but only if they have different roles. e.g. They hunt at different times of the day or eat different foods. The word niche comes from French term “</a:t>
            </a:r>
            <a:r>
              <a:rPr lang="en-US" dirty="0" err="1"/>
              <a:t>nicher</a:t>
            </a:r>
            <a:r>
              <a:rPr lang="en-US" dirty="0"/>
              <a:t>” which means to make nest. Life will evolve to take advantages of niches that it can decipher in an ecosystem. Sharing a niche implies constant competition which is not ideal for survival. Next, we will look at some examples of ecological niches.</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6</a:t>
            </a:fld>
            <a:endParaRPr lang="en-US" altLang="en-US"/>
          </a:p>
        </p:txBody>
      </p:sp>
    </p:spTree>
    <p:extLst>
      <p:ext uri="{BB962C8B-B14F-4D97-AF65-F5344CB8AC3E}">
        <p14:creationId xmlns:p14="http://schemas.microsoft.com/office/powerpoint/2010/main" val="59831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various wading birds occupying various ecological niches. Waders are a type of birds which wade into water to get food from the mud/sand underneath. You can clearly see that each wader has specialized to take advantage of its own ecological niche. If two waders occupy the same niche, they will be directly in competition with each other, resulting in one of them either being driven away or going extinct.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7</a:t>
            </a:fld>
            <a:endParaRPr lang="en-US" altLang="en-US"/>
          </a:p>
        </p:txBody>
      </p:sp>
    </p:spTree>
    <p:extLst>
      <p:ext uri="{BB962C8B-B14F-4D97-AF65-F5344CB8AC3E}">
        <p14:creationId xmlns:p14="http://schemas.microsoft.com/office/powerpoint/2010/main" val="170557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 within the same family of birds. All these birds are in the warbler family. But they occupy different ecological niches to coexist.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8</a:t>
            </a:fld>
            <a:endParaRPr lang="en-US" altLang="en-US"/>
          </a:p>
        </p:txBody>
      </p:sp>
    </p:spTree>
    <p:extLst>
      <p:ext uri="{BB962C8B-B14F-4D97-AF65-F5344CB8AC3E}">
        <p14:creationId xmlns:p14="http://schemas.microsoft.com/office/powerpoint/2010/main" val="3203193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Ecosystems themselves can be seen a Macro niches. Terrestrial ecosystems are primarily defined by the amount of sunlight and water available to them. The Holdridge life zones show how ecosystems are distributed based on those two factors. The organisms of one ecosystem usually do not interact with organisms of the other. In effect, each of these ecosystems are like a very rough niche (not an exact niche as a niche is usually associated with one organism) of the organisms that reside in it.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9</a:t>
            </a:fld>
            <a:endParaRPr lang="en-US" altLang="en-US"/>
          </a:p>
        </p:txBody>
      </p:sp>
    </p:spTree>
    <p:extLst>
      <p:ext uri="{BB962C8B-B14F-4D97-AF65-F5344CB8AC3E}">
        <p14:creationId xmlns:p14="http://schemas.microsoft.com/office/powerpoint/2010/main" val="2249271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the energy and nutrient flow in an ecosystem. Energy flows only in one direction  but matter (nutrient) cycles around the system through both abiotic and biotic components in the ecosystem. We encapsulate the nutrient flows through biogeochemical cycles. </a:t>
            </a:r>
            <a:endParaRPr lang="en-IN" dirty="0"/>
          </a:p>
        </p:txBody>
      </p:sp>
      <p:sp>
        <p:nvSpPr>
          <p:cNvPr id="4" name="Slide Number Placeholder 3"/>
          <p:cNvSpPr>
            <a:spLocks noGrp="1"/>
          </p:cNvSpPr>
          <p:nvPr>
            <p:ph type="sldNum" sz="quarter" idx="5"/>
          </p:nvPr>
        </p:nvSpPr>
        <p:spPr/>
        <p:txBody>
          <a:bodyPr/>
          <a:lstStyle/>
          <a:p>
            <a:fld id="{197D9ACC-45AB-4B87-8156-7E0D87D2F73E}" type="slidenum">
              <a:rPr lang="en-US" altLang="en-US" smtClean="0"/>
              <a:pPr/>
              <a:t>10</a:t>
            </a:fld>
            <a:endParaRPr lang="en-US" altLang="en-US"/>
          </a:p>
        </p:txBody>
      </p:sp>
    </p:spTree>
    <p:extLst>
      <p:ext uri="{BB962C8B-B14F-4D97-AF65-F5344CB8AC3E}">
        <p14:creationId xmlns:p14="http://schemas.microsoft.com/office/powerpoint/2010/main" val="17366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6951D0-94FA-453C-B65B-B3EE7AD789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60580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951D0-94FA-453C-B65B-B3EE7AD789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22071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951D0-94FA-453C-B65B-B3EE7AD789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337412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951D0-94FA-453C-B65B-B3EE7AD789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62933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951D0-94FA-453C-B65B-B3EE7AD789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223387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6951D0-94FA-453C-B65B-B3EE7AD7893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213374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6951D0-94FA-453C-B65B-B3EE7AD7893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2541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6951D0-94FA-453C-B65B-B3EE7AD7893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313308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951D0-94FA-453C-B65B-B3EE7AD7893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140978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951D0-94FA-453C-B65B-B3EE7AD7893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55587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951D0-94FA-453C-B65B-B3EE7AD7893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9900C-51A8-4C68-A4AB-23CAC99498F4}" type="slidenum">
              <a:rPr lang="en-US" smtClean="0"/>
              <a:t>‹#›</a:t>
            </a:fld>
            <a:endParaRPr lang="en-US"/>
          </a:p>
        </p:txBody>
      </p:sp>
    </p:spTree>
    <p:extLst>
      <p:ext uri="{BB962C8B-B14F-4D97-AF65-F5344CB8AC3E}">
        <p14:creationId xmlns:p14="http://schemas.microsoft.com/office/powerpoint/2010/main" val="428458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951D0-94FA-453C-B65B-B3EE7AD7893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9900C-51A8-4C68-A4AB-23CAC99498F4}" type="slidenum">
              <a:rPr lang="en-US" smtClean="0"/>
              <a:t>‹#›</a:t>
            </a:fld>
            <a:endParaRPr lang="en-US"/>
          </a:p>
        </p:txBody>
      </p:sp>
    </p:spTree>
    <p:extLst>
      <p:ext uri="{BB962C8B-B14F-4D97-AF65-F5344CB8AC3E}">
        <p14:creationId xmlns:p14="http://schemas.microsoft.com/office/powerpoint/2010/main" val="1760655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r>
              <a:rPr lang="en-US" altLang="en-US" dirty="0" smtClean="0"/>
              <a:t>Ecosystem and Biodiversity</a:t>
            </a:r>
          </a:p>
        </p:txBody>
      </p:sp>
    </p:spTree>
    <p:extLst>
      <p:ext uri="{BB962C8B-B14F-4D97-AF65-F5344CB8AC3E}">
        <p14:creationId xmlns:p14="http://schemas.microsoft.com/office/powerpoint/2010/main" val="399152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A786C5D0-B8D9-456E-A39B-CE443269F240}"/>
              </a:ext>
            </a:extLst>
          </p:cNvPr>
          <p:cNvSpPr>
            <a:spLocks noGrp="1" noChangeArrowheads="1"/>
          </p:cNvSpPr>
          <p:nvPr>
            <p:ph type="title" idx="4294967295"/>
          </p:nvPr>
        </p:nvSpPr>
        <p:spPr>
          <a:xfrm>
            <a:off x="2428336" y="508959"/>
            <a:ext cx="7182928" cy="533400"/>
          </a:xfrm>
        </p:spPr>
        <p:txBody>
          <a:bodyPr>
            <a:noAutofit/>
          </a:bodyPr>
          <a:lstStyle/>
          <a:p>
            <a:pPr algn="ctr" eaLnBrk="1" hangingPunct="1"/>
            <a:r>
              <a:rPr lang="en-US" altLang="en-US" sz="4000" b="1" dirty="0"/>
              <a:t>Energy and Nutrient Flow in an Ecosystem</a:t>
            </a:r>
          </a:p>
        </p:txBody>
      </p:sp>
      <p:sp>
        <p:nvSpPr>
          <p:cNvPr id="25603" name="Rectangle 3">
            <a:extLst>
              <a:ext uri="{FF2B5EF4-FFF2-40B4-BE49-F238E27FC236}">
                <a16:creationId xmlns="" xmlns:a16="http://schemas.microsoft.com/office/drawing/2014/main" id="{7F3BA907-B0CA-42CA-80E3-8B61E9720C2D}"/>
              </a:ext>
            </a:extLst>
          </p:cNvPr>
          <p:cNvSpPr>
            <a:spLocks noGrp="1" noChangeArrowheads="1"/>
          </p:cNvSpPr>
          <p:nvPr>
            <p:ph type="body" idx="4294967295"/>
          </p:nvPr>
        </p:nvSpPr>
        <p:spPr>
          <a:xfrm>
            <a:off x="1676400" y="1600200"/>
            <a:ext cx="8686800" cy="5257800"/>
          </a:xfrm>
        </p:spPr>
        <p:txBody>
          <a:bodyPr>
            <a:normAutofit lnSpcReduction="10000"/>
          </a:bodyPr>
          <a:lstStyle/>
          <a:p>
            <a:pPr marL="225425" indent="-225425" algn="just"/>
            <a:r>
              <a:rPr lang="en-US" altLang="en-US" sz="2400" dirty="0">
                <a:latin typeface="Times New Roman" panose="02020603050405020304" pitchFamily="18" charset="0"/>
                <a:cs typeface="Times New Roman" panose="02020603050405020304" pitchFamily="18" charset="0"/>
              </a:rPr>
              <a:t>Energy flows through the ecosystem in one direction. </a:t>
            </a:r>
          </a:p>
          <a:p>
            <a:pPr marL="225425" indent="-225425" algn="just"/>
            <a:endParaRPr lang="en-US" altLang="en-US" sz="2400" dirty="0">
              <a:latin typeface="Times New Roman" panose="02020603050405020304" pitchFamily="18" charset="0"/>
              <a:cs typeface="Times New Roman" panose="02020603050405020304" pitchFamily="18" charset="0"/>
            </a:endParaRPr>
          </a:p>
          <a:p>
            <a:pPr marL="225425" indent="-225425" algn="just"/>
            <a:r>
              <a:rPr lang="en-US" altLang="en-US" sz="2400" dirty="0">
                <a:latin typeface="Times New Roman" panose="02020603050405020304" pitchFamily="18" charset="0"/>
                <a:cs typeface="Times New Roman" panose="02020603050405020304" pitchFamily="18" charset="0"/>
              </a:rPr>
              <a:t>On the other hand, matter moves through ecosystem in numerous cycles. The nutrients that organisms needs to grow, live, and reproduce are continuously taken from the abiotic environment, consumed, and then recycled back to the environment. </a:t>
            </a:r>
          </a:p>
          <a:p>
            <a:pPr marL="225425" indent="-225425" algn="just"/>
            <a:endParaRPr lang="en-US" altLang="en-US" sz="2400" dirty="0">
              <a:latin typeface="Times New Roman" panose="02020603050405020304" pitchFamily="18" charset="0"/>
              <a:cs typeface="Times New Roman" panose="02020603050405020304" pitchFamily="18" charset="0"/>
            </a:endParaRPr>
          </a:p>
          <a:p>
            <a:pPr marL="225425" indent="-225425" algn="just"/>
            <a:r>
              <a:rPr lang="en-US" altLang="en-US" sz="2400" dirty="0">
                <a:latin typeface="Times New Roman" panose="02020603050405020304" pitchFamily="18" charset="0"/>
                <a:cs typeface="Times New Roman" panose="02020603050405020304" pitchFamily="18" charset="0"/>
              </a:rPr>
              <a:t>There are several such </a:t>
            </a:r>
            <a:r>
              <a:rPr lang="en-US" altLang="en-US" sz="2400" i="1" dirty="0">
                <a:latin typeface="Times New Roman" panose="02020603050405020304" pitchFamily="18" charset="0"/>
                <a:cs typeface="Times New Roman" panose="02020603050405020304" pitchFamily="18" charset="0"/>
              </a:rPr>
              <a:t>biogeochemical cycles</a:t>
            </a:r>
            <a:r>
              <a:rPr lang="en-US" altLang="en-US" sz="2400" dirty="0">
                <a:latin typeface="Times New Roman" panose="02020603050405020304" pitchFamily="18" charset="0"/>
                <a:cs typeface="Times New Roman" panose="02020603050405020304" pitchFamily="18" charset="0"/>
              </a:rPr>
              <a:t>(with biological, geological and chemical interaction), powered directly or indirectly by solar energy. They include </a:t>
            </a:r>
            <a:r>
              <a:rPr lang="en-US" altLang="en-US" sz="2400" i="1" dirty="0">
                <a:latin typeface="Times New Roman" panose="02020603050405020304" pitchFamily="18" charset="0"/>
                <a:cs typeface="Times New Roman" panose="02020603050405020304" pitchFamily="18" charset="0"/>
              </a:rPr>
              <a:t>Water cycle, Carbon cycle, Oxygen cycle, Nitrogen cycle, Phosphorous cycle.</a:t>
            </a:r>
            <a:r>
              <a:rPr lang="en-US" altLang="en-US" sz="2400" dirty="0">
                <a:latin typeface="Times New Roman" panose="02020603050405020304" pitchFamily="18" charset="0"/>
                <a:cs typeface="Times New Roman" panose="02020603050405020304" pitchFamily="18" charset="0"/>
              </a:rPr>
              <a:t> </a:t>
            </a:r>
          </a:p>
          <a:p>
            <a:pPr marL="225425" indent="-225425" algn="just"/>
            <a:endParaRPr lang="en-US" altLang="en-US" sz="2400" dirty="0">
              <a:latin typeface="Times New Roman" panose="02020603050405020304" pitchFamily="18" charset="0"/>
              <a:cs typeface="Times New Roman" panose="02020603050405020304" pitchFamily="18" charset="0"/>
            </a:endParaRPr>
          </a:p>
          <a:p>
            <a:pPr marL="225425" indent="-225425" algn="just"/>
            <a:r>
              <a:rPr lang="en-US" altLang="en-US" sz="2400" dirty="0">
                <a:latin typeface="Times New Roman" panose="02020603050405020304" pitchFamily="18" charset="0"/>
                <a:cs typeface="Times New Roman" panose="02020603050405020304" pitchFamily="18" charset="0"/>
              </a:rPr>
              <a:t>Earth is essentially closed system- matter can not escape from its boundaries.</a:t>
            </a:r>
          </a:p>
        </p:txBody>
      </p:sp>
    </p:spTree>
    <p:extLst>
      <p:ext uri="{BB962C8B-B14F-4D97-AF65-F5344CB8AC3E}">
        <p14:creationId xmlns:p14="http://schemas.microsoft.com/office/powerpoint/2010/main" val="4040024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upload.wikimedia.org/wikipedia/en/thumb/e/e3/The_Nitrogen_Cycle.png/400px-The_Nitrogen_Cycle.png">
            <a:extLst>
              <a:ext uri="{FF2B5EF4-FFF2-40B4-BE49-F238E27FC236}">
                <a16:creationId xmlns="" xmlns:a16="http://schemas.microsoft.com/office/drawing/2014/main" id="{C5CA69FA-96B7-4B09-B6BB-150C91676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361" y="911778"/>
            <a:ext cx="4180975" cy="59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3">
            <a:extLst>
              <a:ext uri="{FF2B5EF4-FFF2-40B4-BE49-F238E27FC236}">
                <a16:creationId xmlns="" xmlns:a16="http://schemas.microsoft.com/office/drawing/2014/main" id="{95F0330C-063B-415C-A7A4-2A7D8ABB4AC9}"/>
              </a:ext>
            </a:extLst>
          </p:cNvPr>
          <p:cNvSpPr txBox="1">
            <a:spLocks noChangeArrowheads="1"/>
          </p:cNvSpPr>
          <p:nvPr/>
        </p:nvSpPr>
        <p:spPr bwMode="auto">
          <a:xfrm>
            <a:off x="3475099" y="73325"/>
            <a:ext cx="52417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400" dirty="0">
                <a:latin typeface="Times New Roman" panose="02020603050405020304" pitchFamily="18" charset="0"/>
                <a:cs typeface="Times New Roman" panose="02020603050405020304" pitchFamily="18" charset="0"/>
              </a:rPr>
              <a:t>Biogeochemical cycle</a:t>
            </a:r>
          </a:p>
        </p:txBody>
      </p:sp>
    </p:spTree>
    <p:extLst>
      <p:ext uri="{BB962C8B-B14F-4D97-AF65-F5344CB8AC3E}">
        <p14:creationId xmlns:p14="http://schemas.microsoft.com/office/powerpoint/2010/main" val="1636075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D764A137-607A-4408-B18C-507FB93679E0}"/>
              </a:ext>
            </a:extLst>
          </p:cNvPr>
          <p:cNvSpPr>
            <a:spLocks noGrp="1" noChangeArrowheads="1"/>
          </p:cNvSpPr>
          <p:nvPr>
            <p:ph type="title" idx="4294967295"/>
          </p:nvPr>
        </p:nvSpPr>
        <p:spPr>
          <a:xfrm>
            <a:off x="1981200" y="457200"/>
            <a:ext cx="8229600" cy="1143000"/>
          </a:xfrm>
        </p:spPr>
        <p:txBody>
          <a:bodyPr/>
          <a:lstStyle/>
          <a:p>
            <a:r>
              <a:rPr lang="en-US" altLang="zh-CN" dirty="0">
                <a:solidFill>
                  <a:schemeClr val="tx1"/>
                </a:solidFill>
              </a:rPr>
              <a:t>Food Chains</a:t>
            </a:r>
          </a:p>
        </p:txBody>
      </p:sp>
      <p:sp>
        <p:nvSpPr>
          <p:cNvPr id="34819" name="Rectangle 3">
            <a:extLst>
              <a:ext uri="{FF2B5EF4-FFF2-40B4-BE49-F238E27FC236}">
                <a16:creationId xmlns="" xmlns:a16="http://schemas.microsoft.com/office/drawing/2014/main" id="{54A1CB51-A449-4560-824F-0C28E27E480F}"/>
              </a:ext>
            </a:extLst>
          </p:cNvPr>
          <p:cNvSpPr>
            <a:spLocks noGrp="1" noChangeArrowheads="1"/>
          </p:cNvSpPr>
          <p:nvPr>
            <p:ph type="body" idx="1"/>
          </p:nvPr>
        </p:nvSpPr>
        <p:spPr>
          <a:xfrm>
            <a:off x="1981200" y="2133601"/>
            <a:ext cx="8229600" cy="3992563"/>
          </a:xfrm>
        </p:spPr>
        <p:txBody>
          <a:bodyPr/>
          <a:lstStyle/>
          <a:p>
            <a:pPr marL="342900" indent="-342900" algn="just">
              <a:buFont typeface="Arial" panose="020B0604020202020204" pitchFamily="34" charset="0"/>
              <a:buChar char="•"/>
            </a:pPr>
            <a:r>
              <a:rPr lang="en-US" altLang="zh-CN" sz="3200" dirty="0"/>
              <a:t>The producers, consumers, and decomposers of each ecosystem make up a food chain.</a:t>
            </a:r>
          </a:p>
          <a:p>
            <a:pPr marL="342900" indent="-342900" algn="just">
              <a:buFont typeface="Arial" panose="020B0604020202020204" pitchFamily="34" charset="0"/>
              <a:buChar char="•"/>
            </a:pPr>
            <a:r>
              <a:rPr lang="en-US" altLang="zh-CN" sz="3200" dirty="0"/>
              <a:t>There are many food chains in an ecosystem.</a:t>
            </a:r>
          </a:p>
          <a:p>
            <a:pPr marL="342900" indent="-342900" algn="just">
              <a:buFont typeface="Arial" panose="020B0604020202020204" pitchFamily="34" charset="0"/>
              <a:buChar char="•"/>
            </a:pPr>
            <a:r>
              <a:rPr lang="en-US" altLang="zh-CN" sz="3200" dirty="0">
                <a:solidFill>
                  <a:srgbClr val="FF0000"/>
                </a:solidFill>
              </a:rPr>
              <a:t>Food chains show how energy is transferred and not who eats who.</a:t>
            </a:r>
          </a:p>
        </p:txBody>
      </p:sp>
    </p:spTree>
    <p:extLst>
      <p:ext uri="{BB962C8B-B14F-4D97-AF65-F5344CB8AC3E}">
        <p14:creationId xmlns:p14="http://schemas.microsoft.com/office/powerpoint/2010/main" val="1780508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F584894E-4E1A-44CC-A791-DCFB0D3C9688}"/>
              </a:ext>
            </a:extLst>
          </p:cNvPr>
          <p:cNvSpPr>
            <a:spLocks noGrp="1" noChangeArrowheads="1"/>
          </p:cNvSpPr>
          <p:nvPr>
            <p:ph type="title"/>
          </p:nvPr>
        </p:nvSpPr>
        <p:spPr/>
        <p:txBody>
          <a:bodyPr/>
          <a:lstStyle/>
          <a:p>
            <a:pPr eaLnBrk="1" hangingPunct="1"/>
            <a:r>
              <a:rPr lang="en-US" altLang="en-US" sz="3200">
                <a:latin typeface="Times New Roman" panose="02020603050405020304" pitchFamily="18" charset="0"/>
                <a:cs typeface="Times New Roman" panose="02020603050405020304" pitchFamily="18" charset="0"/>
              </a:rPr>
              <a:t>Example of a Food Chain</a:t>
            </a:r>
          </a:p>
        </p:txBody>
      </p:sp>
      <p:pic>
        <p:nvPicPr>
          <p:cNvPr id="31747" name="Picture 4" descr="food chain">
            <a:extLst>
              <a:ext uri="{FF2B5EF4-FFF2-40B4-BE49-F238E27FC236}">
                <a16:creationId xmlns="" xmlns:a16="http://schemas.microsoft.com/office/drawing/2014/main" id="{9B3F1F6C-BD37-4CBD-A0DD-2313380DE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62188"/>
            <a:ext cx="70866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832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 xmlns:a16="http://schemas.microsoft.com/office/drawing/2014/main" id="{99092362-E0E8-441D-B4D7-42956EA6CDE2}"/>
              </a:ext>
            </a:extLst>
          </p:cNvPr>
          <p:cNvSpPr>
            <a:spLocks noChangeArrowheads="1"/>
          </p:cNvSpPr>
          <p:nvPr/>
        </p:nvSpPr>
        <p:spPr bwMode="auto">
          <a:xfrm>
            <a:off x="2209800" y="838201"/>
            <a:ext cx="746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800" b="1" dirty="0" smtClean="0">
                <a:latin typeface="Times New Roman" panose="02020603050405020304" pitchFamily="18" charset="0"/>
              </a:rPr>
              <a:t>Food Web</a:t>
            </a:r>
          </a:p>
          <a:p>
            <a:pPr algn="ctr">
              <a:spcBef>
                <a:spcPct val="0"/>
              </a:spcBef>
              <a:buFontTx/>
              <a:buNone/>
            </a:pPr>
            <a:endParaRPr lang="en-US" altLang="en-US" sz="2800" b="1" dirty="0">
              <a:latin typeface="Times New Roman" panose="02020603050405020304" pitchFamily="18" charset="0"/>
            </a:endParaRPr>
          </a:p>
          <a:p>
            <a:pPr algn="ctr">
              <a:spcBef>
                <a:spcPct val="0"/>
              </a:spcBef>
              <a:buFontTx/>
              <a:buNone/>
            </a:pPr>
            <a:endParaRPr lang="en-US" altLang="en-US" sz="2800" dirty="0">
              <a:latin typeface="Times New Roman" panose="02020603050405020304" pitchFamily="18" charset="0"/>
            </a:endParaRPr>
          </a:p>
          <a:p>
            <a:pPr>
              <a:spcBef>
                <a:spcPct val="0"/>
              </a:spcBef>
              <a:buFontTx/>
              <a:buNone/>
            </a:pPr>
            <a:r>
              <a:rPr lang="en-US" altLang="en-US" sz="2800" dirty="0">
                <a:latin typeface="Times New Roman" panose="02020603050405020304" pitchFamily="18" charset="0"/>
              </a:rPr>
              <a:t>Many food chains overlap, since most organisms have more than one item on their menu. Again an organism can be found on the menus of many other organisms. Thus we have a complex network of interconnected food chains, which is called as Food Web.</a:t>
            </a:r>
          </a:p>
        </p:txBody>
      </p:sp>
    </p:spTree>
    <p:extLst>
      <p:ext uri="{BB962C8B-B14F-4D97-AF65-F5344CB8AC3E}">
        <p14:creationId xmlns:p14="http://schemas.microsoft.com/office/powerpoint/2010/main" val="194099386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enter image source here">
            <a:extLst>
              <a:ext uri="{FF2B5EF4-FFF2-40B4-BE49-F238E27FC236}">
                <a16:creationId xmlns="" xmlns:a16="http://schemas.microsoft.com/office/drawing/2014/main" id="{49B2A1E8-327C-4AB5-B5D2-6D7893067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228601"/>
            <a:ext cx="6042025" cy="641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832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81879137-0BB8-455B-9D8A-A7ECC1FD2AE2}"/>
              </a:ext>
            </a:extLst>
          </p:cNvPr>
          <p:cNvSpPr>
            <a:spLocks noGrp="1" noChangeArrowheads="1"/>
          </p:cNvSpPr>
          <p:nvPr>
            <p:ph type="title"/>
          </p:nvPr>
        </p:nvSpPr>
        <p:spPr>
          <a:xfrm>
            <a:off x="1266645" y="0"/>
            <a:ext cx="9506309" cy="1447800"/>
          </a:xfrm>
        </p:spPr>
        <p:txBody>
          <a:bodyPr/>
          <a:lstStyle/>
          <a:p>
            <a:pPr eaLnBrk="1" hangingPunct="1"/>
            <a:r>
              <a:rPr lang="en-US" altLang="en-US" dirty="0"/>
              <a:t>Understanding Food webs-Trophic Levels</a:t>
            </a:r>
          </a:p>
        </p:txBody>
      </p:sp>
      <p:sp>
        <p:nvSpPr>
          <p:cNvPr id="36867" name="Rectangle 3">
            <a:extLst>
              <a:ext uri="{FF2B5EF4-FFF2-40B4-BE49-F238E27FC236}">
                <a16:creationId xmlns="" xmlns:a16="http://schemas.microsoft.com/office/drawing/2014/main" id="{98C1AA4B-B99D-44D4-9CC0-5FEF2FA30BFD}"/>
              </a:ext>
            </a:extLst>
          </p:cNvPr>
          <p:cNvSpPr>
            <a:spLocks noGrp="1" noChangeArrowheads="1"/>
          </p:cNvSpPr>
          <p:nvPr>
            <p:ph idx="1"/>
          </p:nvPr>
        </p:nvSpPr>
        <p:spPr>
          <a:xfrm>
            <a:off x="1600199" y="1686466"/>
            <a:ext cx="8839200" cy="4525963"/>
          </a:xfrm>
        </p:spPr>
        <p:txBody>
          <a:bodyPr>
            <a:normAutofit fontScale="92500" lnSpcReduction="20000"/>
          </a:bodyPr>
          <a:lstStyle/>
          <a:p>
            <a:r>
              <a:rPr lang="en-US" altLang="en-US" sz="2400" dirty="0"/>
              <a:t>A trophic level is the position occupied by an organism in a food chain.</a:t>
            </a:r>
          </a:p>
          <a:p>
            <a:endParaRPr lang="en-US" altLang="en-US" sz="2400" dirty="0"/>
          </a:p>
          <a:p>
            <a:r>
              <a:rPr lang="en-US" altLang="en-US" sz="2400" dirty="0"/>
              <a:t>Trophic levels can be analyzed on an energy pyramid.</a:t>
            </a:r>
          </a:p>
          <a:p>
            <a:endParaRPr lang="en-US" altLang="en-US" sz="2400" dirty="0"/>
          </a:p>
          <a:p>
            <a:r>
              <a:rPr lang="en-US" altLang="en-US" sz="2400" b="1" dirty="0"/>
              <a:t>Producers</a:t>
            </a:r>
            <a:r>
              <a:rPr lang="en-US" altLang="en-US" sz="2400" dirty="0"/>
              <a:t> are found at the base of the pyramid and compromise the </a:t>
            </a:r>
            <a:r>
              <a:rPr lang="en-US" altLang="en-US" sz="2400" b="1" dirty="0"/>
              <a:t>first trophic level. </a:t>
            </a:r>
          </a:p>
          <a:p>
            <a:endParaRPr lang="en-US" altLang="en-US" sz="2400" b="1" dirty="0"/>
          </a:p>
          <a:p>
            <a:r>
              <a:rPr lang="en-US" altLang="en-US" sz="2400" b="1" dirty="0"/>
              <a:t>Primary consumers</a:t>
            </a:r>
            <a:r>
              <a:rPr lang="en-US" altLang="en-US" sz="2400" dirty="0"/>
              <a:t> make up the </a:t>
            </a:r>
            <a:r>
              <a:rPr lang="en-US" altLang="en-US" sz="2400" b="1" dirty="0"/>
              <a:t>second trophic level.</a:t>
            </a:r>
          </a:p>
          <a:p>
            <a:endParaRPr lang="en-US" altLang="en-US" sz="2400" b="1" dirty="0"/>
          </a:p>
          <a:p>
            <a:r>
              <a:rPr lang="en-US" altLang="en-US" sz="2400" b="1" dirty="0"/>
              <a:t>Secondary consumers </a:t>
            </a:r>
            <a:r>
              <a:rPr lang="en-US" altLang="en-US" sz="2400" dirty="0"/>
              <a:t>make up the </a:t>
            </a:r>
            <a:r>
              <a:rPr lang="en-US" altLang="en-US" sz="2400" b="1" dirty="0"/>
              <a:t>third trophic level</a:t>
            </a:r>
            <a:r>
              <a:rPr lang="en-US" altLang="en-US" sz="2400" dirty="0"/>
              <a:t>.</a:t>
            </a:r>
          </a:p>
          <a:p>
            <a:endParaRPr lang="en-US" altLang="en-US" sz="2400" dirty="0"/>
          </a:p>
          <a:p>
            <a:r>
              <a:rPr lang="en-US" altLang="en-US" sz="2400" dirty="0"/>
              <a:t>Finally </a:t>
            </a:r>
            <a:r>
              <a:rPr lang="en-US" altLang="en-US" sz="2400" b="1" dirty="0"/>
              <a:t>tertiary consumers</a:t>
            </a:r>
            <a:r>
              <a:rPr lang="en-US" altLang="en-US" sz="2400" dirty="0"/>
              <a:t> make up the </a:t>
            </a:r>
            <a:r>
              <a:rPr lang="en-US" altLang="en-US" sz="2400" b="1" dirty="0"/>
              <a:t>top trophic level</a:t>
            </a:r>
            <a:r>
              <a:rPr lang="en-US" altLang="en-US" sz="2400" dirty="0"/>
              <a:t>.</a:t>
            </a:r>
          </a:p>
        </p:txBody>
      </p:sp>
    </p:spTree>
    <p:extLst>
      <p:ext uri="{BB962C8B-B14F-4D97-AF65-F5344CB8AC3E}">
        <p14:creationId xmlns:p14="http://schemas.microsoft.com/office/powerpoint/2010/main" val="1239384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 xmlns:a16="http://schemas.microsoft.com/office/drawing/2014/main" id="{1A94F9FD-C200-4AD3-BFC3-1BA0AA3A8A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eaLnBrk="0" fontAlgn="base" hangingPunct="0">
              <a:spcBef>
                <a:spcPct val="0"/>
              </a:spcBef>
              <a:spcAft>
                <a:spcPct val="0"/>
              </a:spcAft>
              <a:buNone/>
              <a:defRPr/>
            </a:pPr>
            <a:fld id="{25BF0BD8-CAEB-493F-8F42-9B156DAA5AB8}" type="slidenum">
              <a:rPr lang="en-US" altLang="en-US" sz="1200">
                <a:solidFill>
                  <a:srgbClr val="898989"/>
                </a:solidFill>
                <a:latin typeface="Arial" panose="020B0604020202020204" pitchFamily="34" charset="0"/>
                <a:sym typeface="Calibri" panose="020F0502020204030204" pitchFamily="34" charset="0"/>
              </a:rPr>
              <a:pPr eaLnBrk="0" fontAlgn="base" hangingPunct="0">
                <a:spcBef>
                  <a:spcPct val="0"/>
                </a:spcBef>
                <a:spcAft>
                  <a:spcPct val="0"/>
                </a:spcAft>
                <a:buNone/>
                <a:defRPr/>
              </a:pPr>
              <a:t>17</a:t>
            </a:fld>
            <a:endParaRPr lang="en-US" altLang="en-US" sz="1800">
              <a:solidFill>
                <a:prstClr val="black"/>
              </a:solidFill>
              <a:latin typeface="Arial" panose="020B0604020202020204" pitchFamily="34" charset="0"/>
              <a:sym typeface="Calibri" panose="020F0502020204030204" pitchFamily="34" charset="0"/>
            </a:endParaRPr>
          </a:p>
        </p:txBody>
      </p:sp>
      <p:sp>
        <p:nvSpPr>
          <p:cNvPr id="60419" name="Rectangle 2">
            <a:extLst>
              <a:ext uri="{FF2B5EF4-FFF2-40B4-BE49-F238E27FC236}">
                <a16:creationId xmlns="" xmlns:a16="http://schemas.microsoft.com/office/drawing/2014/main" id="{415E54E9-0844-4C97-9DEA-876017B3181B}"/>
              </a:ext>
            </a:extLst>
          </p:cNvPr>
          <p:cNvSpPr>
            <a:spLocks noGrp="1" noChangeArrowheads="1"/>
          </p:cNvSpPr>
          <p:nvPr>
            <p:ph type="title" idx="4294967295"/>
          </p:nvPr>
        </p:nvSpPr>
        <p:spPr>
          <a:xfrm>
            <a:off x="1981200" y="0"/>
            <a:ext cx="8229600" cy="914400"/>
          </a:xfrm>
        </p:spPr>
        <p:txBody>
          <a:bodyPr>
            <a:normAutofit/>
          </a:bodyPr>
          <a:lstStyle/>
          <a:p>
            <a:pPr algn="ctr" eaLnBrk="1" hangingPunct="1"/>
            <a:r>
              <a:rPr lang="en-US" altLang="zh-CN" sz="5400" b="1" dirty="0">
                <a:solidFill>
                  <a:srgbClr val="FF0000"/>
                </a:solidFill>
              </a:rPr>
              <a:t>Biomass</a:t>
            </a:r>
          </a:p>
        </p:txBody>
      </p:sp>
      <p:sp>
        <p:nvSpPr>
          <p:cNvPr id="27652" name="Rectangle 3">
            <a:extLst>
              <a:ext uri="{FF2B5EF4-FFF2-40B4-BE49-F238E27FC236}">
                <a16:creationId xmlns="" xmlns:a16="http://schemas.microsoft.com/office/drawing/2014/main" id="{C3E2EE6C-1CC5-482A-97E7-08C9DA330A3F}"/>
              </a:ext>
            </a:extLst>
          </p:cNvPr>
          <p:cNvSpPr>
            <a:spLocks noGrp="1" noChangeArrowheads="1"/>
          </p:cNvSpPr>
          <p:nvPr>
            <p:ph type="body" idx="1"/>
          </p:nvPr>
        </p:nvSpPr>
        <p:spPr>
          <a:xfrm>
            <a:off x="1676400" y="990600"/>
            <a:ext cx="8839200" cy="5562600"/>
          </a:xfrm>
        </p:spPr>
        <p:txBody>
          <a:bodyPr rtlCol="0">
            <a:normAutofit/>
          </a:bodyPr>
          <a:lstStyle/>
          <a:p>
            <a:pPr marL="342900" indent="-342900" algn="just">
              <a:buFont typeface="Arial" panose="020B0604020202020204" pitchFamily="34" charset="0"/>
              <a:buChar char="•"/>
              <a:defRPr/>
            </a:pPr>
            <a:r>
              <a:rPr lang="en-US" altLang="zh-CN" sz="2800" dirty="0">
                <a:solidFill>
                  <a:schemeClr val="bg2">
                    <a:lumMod val="10000"/>
                  </a:schemeClr>
                </a:solidFill>
              </a:rPr>
              <a:t>Energy is sometimes considered in terms of biomass, the mass of all the organisms and organic material in an area.</a:t>
            </a:r>
          </a:p>
          <a:p>
            <a:pPr marL="342900" indent="-342900" algn="just">
              <a:buFont typeface="Arial" panose="020B0604020202020204" pitchFamily="34" charset="0"/>
              <a:buChar char="•"/>
              <a:defRPr/>
            </a:pPr>
            <a:endParaRPr lang="en-US" altLang="zh-CN" sz="2800" dirty="0">
              <a:solidFill>
                <a:schemeClr val="bg2">
                  <a:lumMod val="10000"/>
                </a:schemeClr>
              </a:solidFill>
            </a:endParaRPr>
          </a:p>
          <a:p>
            <a:pPr marL="342900" indent="-342900" algn="just">
              <a:buFont typeface="Arial" panose="020B0604020202020204" pitchFamily="34" charset="0"/>
              <a:buChar char="•"/>
              <a:defRPr/>
            </a:pPr>
            <a:r>
              <a:rPr lang="en-US" altLang="zh-CN" sz="2800" dirty="0">
                <a:solidFill>
                  <a:schemeClr val="bg2">
                    <a:lumMod val="10000"/>
                  </a:schemeClr>
                </a:solidFill>
              </a:rPr>
              <a:t>There is </a:t>
            </a:r>
            <a:r>
              <a:rPr lang="en-US" altLang="zh-CN" sz="2800" b="1" dirty="0">
                <a:solidFill>
                  <a:schemeClr val="bg2">
                    <a:lumMod val="10000"/>
                  </a:schemeClr>
                </a:solidFill>
              </a:rPr>
              <a:t>more</a:t>
            </a:r>
            <a:r>
              <a:rPr lang="en-US" altLang="zh-CN" sz="2800" dirty="0">
                <a:solidFill>
                  <a:schemeClr val="bg2">
                    <a:lumMod val="10000"/>
                  </a:schemeClr>
                </a:solidFill>
              </a:rPr>
              <a:t> biomass</a:t>
            </a:r>
            <a:r>
              <a:rPr lang="en-US" altLang="zh-CN" sz="2800" b="1" dirty="0">
                <a:solidFill>
                  <a:schemeClr val="bg2">
                    <a:lumMod val="10000"/>
                  </a:schemeClr>
                </a:solidFill>
              </a:rPr>
              <a:t> </a:t>
            </a:r>
            <a:r>
              <a:rPr lang="en-US" altLang="zh-CN" sz="2800" dirty="0">
                <a:solidFill>
                  <a:schemeClr val="bg2">
                    <a:lumMod val="10000"/>
                  </a:schemeClr>
                </a:solidFill>
              </a:rPr>
              <a:t>at the trophic level of </a:t>
            </a:r>
            <a:r>
              <a:rPr lang="en-US" altLang="zh-CN" sz="2800" b="1" dirty="0">
                <a:solidFill>
                  <a:schemeClr val="bg2">
                    <a:lumMod val="10000"/>
                  </a:schemeClr>
                </a:solidFill>
              </a:rPr>
              <a:t>producers</a:t>
            </a:r>
            <a:r>
              <a:rPr lang="en-US" altLang="zh-CN" sz="2800" dirty="0">
                <a:solidFill>
                  <a:schemeClr val="bg2">
                    <a:lumMod val="10000"/>
                  </a:schemeClr>
                </a:solidFill>
              </a:rPr>
              <a:t> and </a:t>
            </a:r>
            <a:r>
              <a:rPr lang="en-US" altLang="zh-CN" sz="2800" b="1" dirty="0">
                <a:solidFill>
                  <a:schemeClr val="bg2">
                    <a:lumMod val="10000"/>
                  </a:schemeClr>
                </a:solidFill>
              </a:rPr>
              <a:t>fewer </a:t>
            </a:r>
            <a:r>
              <a:rPr lang="en-US" altLang="zh-CN" sz="2800" dirty="0">
                <a:solidFill>
                  <a:schemeClr val="bg2">
                    <a:lumMod val="10000"/>
                  </a:schemeClr>
                </a:solidFill>
              </a:rPr>
              <a:t>at the trophic level of tertiary </a:t>
            </a:r>
            <a:r>
              <a:rPr lang="en-US" altLang="zh-CN" sz="2800" b="1" dirty="0">
                <a:solidFill>
                  <a:schemeClr val="bg2">
                    <a:lumMod val="10000"/>
                  </a:schemeClr>
                </a:solidFill>
              </a:rPr>
              <a:t>consumers</a:t>
            </a:r>
            <a:r>
              <a:rPr lang="en-US" altLang="zh-CN" sz="2800" dirty="0">
                <a:solidFill>
                  <a:schemeClr val="bg2">
                    <a:lumMod val="10000"/>
                  </a:schemeClr>
                </a:solidFill>
              </a:rPr>
              <a:t>.</a:t>
            </a:r>
          </a:p>
          <a:p>
            <a:pPr algn="just">
              <a:defRPr/>
            </a:pPr>
            <a:endParaRPr lang="en-US" altLang="zh-CN" sz="2800" dirty="0">
              <a:solidFill>
                <a:schemeClr val="bg2">
                  <a:lumMod val="10000"/>
                </a:schemeClr>
              </a:solidFill>
            </a:endParaRPr>
          </a:p>
          <a:p>
            <a:pPr marL="342900" indent="-342900" algn="just">
              <a:buFont typeface="Arial" panose="020B0604020202020204" pitchFamily="34" charset="0"/>
              <a:buChar char="•"/>
              <a:defRPr/>
            </a:pPr>
            <a:r>
              <a:rPr lang="en-US" altLang="zh-CN" sz="2800" b="1" dirty="0">
                <a:solidFill>
                  <a:srgbClr val="C00000"/>
                </a:solidFill>
              </a:rPr>
              <a:t>Bio=life    </a:t>
            </a:r>
            <a:r>
              <a:rPr lang="en-US" altLang="zh-CN" sz="2800" b="1" dirty="0" smtClean="0">
                <a:solidFill>
                  <a:srgbClr val="C00000"/>
                </a:solidFill>
              </a:rPr>
              <a:t>Mass=weight</a:t>
            </a:r>
            <a:endParaRPr lang="en-US" altLang="zh-CN" sz="2800" b="1" dirty="0">
              <a:solidFill>
                <a:srgbClr val="C00000"/>
              </a:solidFill>
            </a:endParaRPr>
          </a:p>
          <a:p>
            <a:pPr marL="342900" indent="-342900" algn="just">
              <a:buFont typeface="Arial" panose="020B0604020202020204" pitchFamily="34" charset="0"/>
              <a:buChar char="•"/>
              <a:defRPr/>
            </a:pPr>
            <a:r>
              <a:rPr lang="en-US" altLang="zh-CN" sz="2800" b="1" dirty="0">
                <a:solidFill>
                  <a:srgbClr val="C00000"/>
                </a:solidFill>
              </a:rPr>
              <a:t>Bio + Mass = Weight of living things within an ecosystem.</a:t>
            </a:r>
            <a:endParaRPr lang="en-US" altLang="zh-CN" dirty="0">
              <a:solidFill>
                <a:srgbClr val="C00000"/>
              </a:solidFill>
            </a:endParaRPr>
          </a:p>
        </p:txBody>
      </p:sp>
    </p:spTree>
    <p:extLst>
      <p:ext uri="{BB962C8B-B14F-4D97-AF65-F5344CB8AC3E}">
        <p14:creationId xmlns:p14="http://schemas.microsoft.com/office/powerpoint/2010/main" val="2303336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FCD76E86-AB89-4B07-A317-38145C614E64}"/>
              </a:ext>
            </a:extLst>
          </p:cNvPr>
          <p:cNvSpPr>
            <a:spLocks noGrp="1" noChangeArrowheads="1"/>
          </p:cNvSpPr>
          <p:nvPr>
            <p:ph type="title" idx="4294967295"/>
          </p:nvPr>
        </p:nvSpPr>
        <p:spPr>
          <a:xfrm>
            <a:off x="1981200" y="0"/>
            <a:ext cx="8229600" cy="1143000"/>
          </a:xfrm>
        </p:spPr>
        <p:txBody>
          <a:bodyPr/>
          <a:lstStyle/>
          <a:p>
            <a:pPr algn="ctr" eaLnBrk="1" hangingPunct="1"/>
            <a:r>
              <a:rPr lang="en-US" altLang="zh-CN" sz="3600" b="1" dirty="0"/>
              <a:t>Energy/Biomass Pyramids</a:t>
            </a:r>
          </a:p>
        </p:txBody>
      </p:sp>
      <p:sp>
        <p:nvSpPr>
          <p:cNvPr id="61443" name="Rectangle 3">
            <a:extLst>
              <a:ext uri="{FF2B5EF4-FFF2-40B4-BE49-F238E27FC236}">
                <a16:creationId xmlns="" xmlns:a16="http://schemas.microsoft.com/office/drawing/2014/main" id="{EA1A4566-4878-4F1A-9E65-9D3F110FD505}"/>
              </a:ext>
            </a:extLst>
          </p:cNvPr>
          <p:cNvSpPr>
            <a:spLocks noGrp="1" noChangeArrowheads="1"/>
          </p:cNvSpPr>
          <p:nvPr>
            <p:ph type="body" idx="1"/>
          </p:nvPr>
        </p:nvSpPr>
        <p:spPr>
          <a:xfrm>
            <a:off x="5906218" y="2455504"/>
            <a:ext cx="5308121" cy="2271772"/>
          </a:xfrm>
        </p:spPr>
        <p:txBody>
          <a:bodyPr/>
          <a:lstStyle/>
          <a:p>
            <a:pPr marL="342900" indent="-342900" algn="l">
              <a:buFont typeface="Arial" panose="020B0604020202020204" pitchFamily="34" charset="0"/>
              <a:buChar char="•"/>
            </a:pPr>
            <a:r>
              <a:rPr lang="en-US" altLang="zh-CN" dirty="0"/>
              <a:t>The greatest amount of energy/biomass is found at the base of the pyramid.</a:t>
            </a:r>
          </a:p>
          <a:p>
            <a:pPr marL="342900" indent="-342900" algn="l">
              <a:buFont typeface="Arial" panose="020B0604020202020204" pitchFamily="34" charset="0"/>
              <a:buChar char="•"/>
            </a:pPr>
            <a:r>
              <a:rPr lang="en-US" altLang="zh-CN" dirty="0"/>
              <a:t>The least amount of energy/biomass is found at top of the pyramid.</a:t>
            </a:r>
          </a:p>
        </p:txBody>
      </p:sp>
      <p:pic>
        <p:nvPicPr>
          <p:cNvPr id="61444" name="Picture 4">
            <a:extLst>
              <a:ext uri="{FF2B5EF4-FFF2-40B4-BE49-F238E27FC236}">
                <a16:creationId xmlns="" xmlns:a16="http://schemas.microsoft.com/office/drawing/2014/main" id="{7B0E53F4-E6F9-4C94-8F57-1671F570B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15" y="1819030"/>
            <a:ext cx="4993256" cy="342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6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 xmlns:a16="http://schemas.microsoft.com/office/drawing/2014/main" id="{53989D12-BEF1-4078-B68F-095346AEBC53}"/>
              </a:ext>
            </a:extLst>
          </p:cNvPr>
          <p:cNvSpPr>
            <a:spLocks noGrp="1"/>
          </p:cNvSpPr>
          <p:nvPr>
            <p:ph type="title"/>
          </p:nvPr>
        </p:nvSpPr>
        <p:spPr>
          <a:xfrm>
            <a:off x="1828800" y="288984"/>
            <a:ext cx="8229600" cy="1143000"/>
          </a:xfrm>
        </p:spPr>
        <p:txBody>
          <a:bodyPr>
            <a:normAutofit fontScale="90000"/>
          </a:bodyPr>
          <a:lstStyle/>
          <a:p>
            <a:pPr algn="ctr" eaLnBrk="1" hangingPunct="1"/>
            <a:r>
              <a:rPr lang="en-US" altLang="zh-CN" b="1" dirty="0"/>
              <a:t>Assessing Health of Ecosystems Through Energy/Biomass Pyramids</a:t>
            </a:r>
            <a:endParaRPr lang="en-US" altLang="en-US" dirty="0"/>
          </a:p>
        </p:txBody>
      </p:sp>
      <p:sp>
        <p:nvSpPr>
          <p:cNvPr id="3" name="Content Placeholder 2">
            <a:extLst>
              <a:ext uri="{FF2B5EF4-FFF2-40B4-BE49-F238E27FC236}">
                <a16:creationId xmlns="" xmlns:a16="http://schemas.microsoft.com/office/drawing/2014/main" id="{04A65762-DBA8-4619-9B93-9B9486CDBEE1}"/>
              </a:ext>
            </a:extLst>
          </p:cNvPr>
          <p:cNvSpPr>
            <a:spLocks noGrp="1"/>
          </p:cNvSpPr>
          <p:nvPr>
            <p:ph idx="1"/>
          </p:nvPr>
        </p:nvSpPr>
        <p:spPr>
          <a:xfrm>
            <a:off x="1552754" y="1807800"/>
            <a:ext cx="8781691" cy="4525963"/>
          </a:xfrm>
        </p:spPr>
        <p:txBody>
          <a:bodyPr rtlCol="0">
            <a:normAutofit/>
          </a:bodyPr>
          <a:lstStyle/>
          <a:p>
            <a:pPr algn="just">
              <a:defRPr/>
            </a:pPr>
            <a:r>
              <a:rPr lang="en-US" dirty="0"/>
              <a:t>A energy/biomass pyramid can never be inverted for a </a:t>
            </a:r>
            <a:r>
              <a:rPr lang="en-US" dirty="0" smtClean="0"/>
              <a:t>healthy “closed” </a:t>
            </a:r>
            <a:r>
              <a:rPr lang="en-US" dirty="0"/>
              <a:t>ecosystem </a:t>
            </a:r>
          </a:p>
          <a:p>
            <a:pPr algn="just">
              <a:defRPr/>
            </a:pPr>
            <a:r>
              <a:rPr lang="en-US" dirty="0"/>
              <a:t>The slope and the trophic levels of the pyramid can be approximated for a healthy ecosystem (different ecosystems will have different constituent in each trophic level and slope in the energy/biomass pyramid). </a:t>
            </a:r>
          </a:p>
          <a:p>
            <a:pPr algn="just">
              <a:defRPr/>
            </a:pPr>
            <a:r>
              <a:rPr lang="en-US" dirty="0"/>
              <a:t>A significant deviation from the approximated norm can point to serious problems in an ecosystem</a:t>
            </a:r>
          </a:p>
        </p:txBody>
      </p:sp>
    </p:spTree>
    <p:extLst>
      <p:ext uri="{BB962C8B-B14F-4D97-AF65-F5344CB8AC3E}">
        <p14:creationId xmlns:p14="http://schemas.microsoft.com/office/powerpoint/2010/main" val="26216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B151D1A0-F8AC-4ED1-8C53-CF8C88213D97}"/>
              </a:ext>
            </a:extLst>
          </p:cNvPr>
          <p:cNvSpPr>
            <a:spLocks noGrp="1" noChangeArrowheads="1"/>
          </p:cNvSpPr>
          <p:nvPr>
            <p:ph type="ctrTitle" idx="4294967295"/>
          </p:nvPr>
        </p:nvSpPr>
        <p:spPr>
          <a:xfrm>
            <a:off x="2209800" y="228600"/>
            <a:ext cx="7772400" cy="1066800"/>
          </a:xfrm>
        </p:spPr>
        <p:txBody>
          <a:bodyPr>
            <a:normAutofit/>
          </a:bodyPr>
          <a:lstStyle/>
          <a:p>
            <a:pPr algn="ctr" eaLnBrk="1" hangingPunct="1"/>
            <a:r>
              <a:rPr lang="en-US" altLang="en-US" sz="4800" b="1" dirty="0">
                <a:latin typeface="Times New Roman" panose="02020603050405020304" pitchFamily="18" charset="0"/>
                <a:cs typeface="Times New Roman" panose="02020603050405020304" pitchFamily="18" charset="0"/>
              </a:rPr>
              <a:t>Ecology</a:t>
            </a:r>
          </a:p>
        </p:txBody>
      </p:sp>
      <p:sp>
        <p:nvSpPr>
          <p:cNvPr id="20483" name="Rectangle 3">
            <a:extLst>
              <a:ext uri="{FF2B5EF4-FFF2-40B4-BE49-F238E27FC236}">
                <a16:creationId xmlns="" xmlns:a16="http://schemas.microsoft.com/office/drawing/2014/main" id="{BE79E90C-5312-4EA5-B0ED-C3D5BA3CE362}"/>
              </a:ext>
            </a:extLst>
          </p:cNvPr>
          <p:cNvSpPr>
            <a:spLocks noGrp="1" noChangeArrowheads="1"/>
          </p:cNvSpPr>
          <p:nvPr>
            <p:ph type="subTitle" idx="4294967295"/>
          </p:nvPr>
        </p:nvSpPr>
        <p:spPr>
          <a:xfrm>
            <a:off x="2019300" y="1943100"/>
            <a:ext cx="8153400" cy="4279900"/>
          </a:xfrm>
        </p:spPr>
        <p:txBody>
          <a:bodyPr>
            <a:normAutofit/>
          </a:bodyPr>
          <a:lstStyle/>
          <a:p>
            <a:pPr marL="0" indent="0" algn="just">
              <a:buNone/>
            </a:pPr>
            <a:r>
              <a:rPr lang="en-US" altLang="en-US" sz="2400" dirty="0">
                <a:latin typeface="Times New Roman" panose="02020603050405020304" pitchFamily="18" charset="0"/>
                <a:cs typeface="Times New Roman" panose="02020603050405020304" pitchFamily="18" charset="0"/>
              </a:rPr>
              <a:t>The word ecology is derived from Greek word ‘</a:t>
            </a:r>
            <a:r>
              <a:rPr lang="en-US" altLang="en-US" sz="2400" dirty="0" err="1">
                <a:latin typeface="Times New Roman" panose="02020603050405020304" pitchFamily="18" charset="0"/>
                <a:cs typeface="Times New Roman" panose="02020603050405020304" pitchFamily="18" charset="0"/>
              </a:rPr>
              <a:t>Oekologic</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Oikos means ‘habitation’ or ‘house’ and logos means study. </a:t>
            </a:r>
          </a:p>
          <a:p>
            <a:pPr marL="0" indent="0" algn="just">
              <a:buNone/>
            </a:pPr>
            <a:r>
              <a:rPr lang="en-US" altLang="en-US" sz="2400" dirty="0">
                <a:latin typeface="Times New Roman" panose="02020603050405020304" pitchFamily="18" charset="0"/>
                <a:cs typeface="Times New Roman" panose="02020603050405020304" pitchFamily="18" charset="0"/>
              </a:rPr>
              <a:t>It was first coined by the German biologist Ernst </a:t>
            </a:r>
            <a:r>
              <a:rPr lang="en-US" altLang="en-US" sz="2400" dirty="0" err="1">
                <a:latin typeface="Times New Roman" panose="02020603050405020304" pitchFamily="18" charset="0"/>
                <a:cs typeface="Times New Roman" panose="02020603050405020304" pitchFamily="18" charset="0"/>
              </a:rPr>
              <a:t>Hoeckl</a:t>
            </a:r>
            <a:r>
              <a:rPr lang="en-US" altLang="en-US" sz="2400" dirty="0">
                <a:latin typeface="Times New Roman" panose="02020603050405020304" pitchFamily="18" charset="0"/>
                <a:cs typeface="Times New Roman" panose="02020603050405020304" pitchFamily="18" charset="0"/>
              </a:rPr>
              <a:t> in 1886, who defined it as </a:t>
            </a:r>
            <a:r>
              <a:rPr lang="en-US" altLang="en-US" sz="2400" dirty="0">
                <a:solidFill>
                  <a:srgbClr val="FF0000"/>
                </a:solidFill>
                <a:latin typeface="Times New Roman" panose="02020603050405020304" pitchFamily="18" charset="0"/>
                <a:cs typeface="Times New Roman" panose="02020603050405020304" pitchFamily="18" charset="0"/>
              </a:rPr>
              <a:t>“The comprehensive science of the relationship of the organism to the environment”</a:t>
            </a:r>
            <a:r>
              <a:rPr lang="en-US" altLang="en-US" sz="2400" dirty="0">
                <a:latin typeface="Times New Roman" panose="02020603050405020304" pitchFamily="18" charset="0"/>
                <a:cs typeface="Times New Roman" panose="02020603050405020304" pitchFamily="18" charset="0"/>
              </a:rPr>
              <a:t>.</a:t>
            </a:r>
          </a:p>
          <a:p>
            <a:pPr marL="0" indent="0" algn="just">
              <a:buNone/>
            </a:pPr>
            <a:r>
              <a:rPr lang="en-US" altLang="en-US" sz="2400" dirty="0">
                <a:latin typeface="Times New Roman" panose="02020603050405020304" pitchFamily="18" charset="0"/>
                <a:cs typeface="Times New Roman" panose="02020603050405020304" pitchFamily="18" charset="0"/>
              </a:rPr>
              <a:t>It can also be defined as </a:t>
            </a:r>
            <a:r>
              <a:rPr lang="en-US" altLang="en-US" sz="2400" dirty="0">
                <a:solidFill>
                  <a:srgbClr val="FF0000"/>
                </a:solidFill>
                <a:latin typeface="Times New Roman" panose="02020603050405020304" pitchFamily="18" charset="0"/>
                <a:cs typeface="Times New Roman" panose="02020603050405020304" pitchFamily="18" charset="0"/>
              </a:rPr>
              <a:t>“ The scientific study of the relationship of living organism with each other and with their environment”.</a:t>
            </a:r>
          </a:p>
        </p:txBody>
      </p:sp>
    </p:spTree>
    <p:extLst>
      <p:ext uri="{BB962C8B-B14F-4D97-AF65-F5344CB8AC3E}">
        <p14:creationId xmlns:p14="http://schemas.microsoft.com/office/powerpoint/2010/main" val="325506695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36" y="-138022"/>
            <a:ext cx="10515600" cy="1325563"/>
          </a:xfrm>
        </p:spPr>
        <p:txBody>
          <a:bodyPr>
            <a:normAutofit/>
          </a:bodyPr>
          <a:lstStyle/>
          <a:p>
            <a:pPr algn="ctr"/>
            <a:r>
              <a:rPr lang="en-US" sz="3600" b="1" dirty="0" smtClean="0"/>
              <a:t>Health of Ecosystems: A complex systems perspective</a:t>
            </a:r>
            <a:endParaRPr lang="en-US" sz="3600" b="1" dirty="0"/>
          </a:p>
        </p:txBody>
      </p:sp>
      <p:pic>
        <p:nvPicPr>
          <p:cNvPr id="4" name="Content Placeholder 3" descr="F:\Proposals\For Bejoy and Sharad\Graph\Slide1.JP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85222" y="828136"/>
            <a:ext cx="11329229" cy="6029864"/>
          </a:xfrm>
          <a:prstGeom prst="rect">
            <a:avLst/>
          </a:prstGeom>
          <a:noFill/>
          <a:ln>
            <a:noFill/>
          </a:ln>
        </p:spPr>
      </p:pic>
      <p:sp>
        <p:nvSpPr>
          <p:cNvPr id="5" name="Rectangle 4"/>
          <p:cNvSpPr/>
          <p:nvPr/>
        </p:nvSpPr>
        <p:spPr>
          <a:xfrm>
            <a:off x="8772922" y="6488668"/>
            <a:ext cx="3419078" cy="369332"/>
          </a:xfrm>
          <a:prstGeom prst="rect">
            <a:avLst/>
          </a:prstGeom>
        </p:spPr>
        <p:txBody>
          <a:bodyPr wrap="non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Adapted from Goerner et al., 2009</a:t>
            </a:r>
            <a:endParaRPr lang="en-US" dirty="0"/>
          </a:p>
        </p:txBody>
      </p:sp>
    </p:spTree>
    <p:extLst>
      <p:ext uri="{BB962C8B-B14F-4D97-AF65-F5344CB8AC3E}">
        <p14:creationId xmlns:p14="http://schemas.microsoft.com/office/powerpoint/2010/main" val="136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 xmlns:a16="http://schemas.microsoft.com/office/drawing/2014/main" id="{D58D216E-61DB-4CD5-8830-4973EFD7B94F}"/>
              </a:ext>
            </a:extLst>
          </p:cNvPr>
          <p:cNvSpPr>
            <a:spLocks noChangeArrowheads="1"/>
          </p:cNvSpPr>
          <p:nvPr/>
        </p:nvSpPr>
        <p:spPr bwMode="auto">
          <a:xfrm>
            <a:off x="2133600" y="1676401"/>
            <a:ext cx="754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dirty="0">
                <a:latin typeface="Times New Roman" panose="02020603050405020304" pitchFamily="18" charset="0"/>
                <a:cs typeface="Times New Roman" panose="02020603050405020304" pitchFamily="18" charset="0"/>
              </a:rPr>
              <a:t>The term biodiversity refers to the totality of species, populations, communities and ecosystems, both wild and domesticated that constitute the life of any one area or of the entire plant.</a:t>
            </a:r>
          </a:p>
          <a:p>
            <a:pPr algn="ctr" eaLnBrk="1" hangingPunct="1">
              <a:spcBef>
                <a:spcPct val="0"/>
              </a:spcBef>
              <a:buFontTx/>
              <a:buNone/>
            </a:pPr>
            <a:endParaRPr lang="en-US" altLang="en-US"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800" dirty="0">
                <a:latin typeface="Times New Roman" panose="02020603050405020304" pitchFamily="18" charset="0"/>
                <a:cs typeface="Times New Roman" panose="02020603050405020304" pitchFamily="18" charset="0"/>
              </a:rPr>
              <a:t>Degree of variety in life in an ecosystem</a:t>
            </a:r>
          </a:p>
        </p:txBody>
      </p:sp>
      <p:sp>
        <p:nvSpPr>
          <p:cNvPr id="50179" name="Rectangle 2">
            <a:extLst>
              <a:ext uri="{FF2B5EF4-FFF2-40B4-BE49-F238E27FC236}">
                <a16:creationId xmlns="" xmlns:a16="http://schemas.microsoft.com/office/drawing/2014/main" id="{D7C308EA-8083-4438-BA39-CC04A24262D0}"/>
              </a:ext>
            </a:extLst>
          </p:cNvPr>
          <p:cNvSpPr>
            <a:spLocks noChangeArrowheads="1"/>
          </p:cNvSpPr>
          <p:nvPr/>
        </p:nvSpPr>
        <p:spPr bwMode="auto">
          <a:xfrm>
            <a:off x="4106864" y="457201"/>
            <a:ext cx="3597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3600" b="1">
                <a:solidFill>
                  <a:srgbClr val="0070C0"/>
                </a:solidFill>
                <a:latin typeface="Times New Roman" panose="02020603050405020304" pitchFamily="18" charset="0"/>
                <a:cs typeface="Times New Roman" panose="02020603050405020304" pitchFamily="18" charset="0"/>
              </a:rPr>
              <a:t>BIODIVERSITY</a:t>
            </a:r>
            <a:endParaRPr lang="en-US" altLang="en-US" sz="3600">
              <a:solidFill>
                <a:srgbClr val="0070C0"/>
              </a:solidFill>
            </a:endParaRPr>
          </a:p>
        </p:txBody>
      </p:sp>
    </p:spTree>
    <p:extLst>
      <p:ext uri="{BB962C8B-B14F-4D97-AF65-F5344CB8AC3E}">
        <p14:creationId xmlns:p14="http://schemas.microsoft.com/office/powerpoint/2010/main" val="4209766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a:extLst>
              <a:ext uri="{FF2B5EF4-FFF2-40B4-BE49-F238E27FC236}">
                <a16:creationId xmlns="" xmlns:a16="http://schemas.microsoft.com/office/drawing/2014/main" id="{26E122FA-8B41-4127-90DF-E2576403D2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117" y="963284"/>
            <a:ext cx="8632166" cy="562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a:extLst>
              <a:ext uri="{FF2B5EF4-FFF2-40B4-BE49-F238E27FC236}">
                <a16:creationId xmlns="" xmlns:a16="http://schemas.microsoft.com/office/drawing/2014/main" id="{1F1F009D-E9C1-43AE-97B4-52A57EBCA6F2}"/>
              </a:ext>
            </a:extLst>
          </p:cNvPr>
          <p:cNvSpPr>
            <a:spLocks noChangeArrowheads="1"/>
          </p:cNvSpPr>
          <p:nvPr/>
        </p:nvSpPr>
        <p:spPr bwMode="auto">
          <a:xfrm>
            <a:off x="3352800" y="76200"/>
            <a:ext cx="563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400" b="1">
                <a:solidFill>
                  <a:srgbClr val="0070C0"/>
                </a:solidFill>
              </a:rPr>
              <a:t>Relationship between altitude, ecosystem and biodiversity- Holdrige Life zones</a:t>
            </a:r>
          </a:p>
        </p:txBody>
      </p:sp>
    </p:spTree>
    <p:extLst>
      <p:ext uri="{BB962C8B-B14F-4D97-AF65-F5344CB8AC3E}">
        <p14:creationId xmlns:p14="http://schemas.microsoft.com/office/powerpoint/2010/main" val="107475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 xmlns:a16="http://schemas.microsoft.com/office/drawing/2014/main" id="{241E647F-7813-48CA-B076-348F50271923}"/>
              </a:ext>
            </a:extLst>
          </p:cNvPr>
          <p:cNvSpPr>
            <a:spLocks noChangeArrowheads="1"/>
          </p:cNvSpPr>
          <p:nvPr/>
        </p:nvSpPr>
        <p:spPr bwMode="auto">
          <a:xfrm>
            <a:off x="5976666" y="1641285"/>
            <a:ext cx="59594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India is home to 33% of the life forms found in the world, 2 % of the world landmass 8% of the biodiversity of the world</a:t>
            </a:r>
            <a:r>
              <a:rPr lang="en-US" altLang="en-US" sz="2400" dirty="0" smtClean="0">
                <a:latin typeface="Times New Roman" panose="02020603050405020304" pitchFamily="18" charset="0"/>
                <a:cs typeface="Times New Roman" panose="02020603050405020304" pitchFamily="18" charset="0"/>
              </a:rPr>
              <a:t>.</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More than 18000 plants</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1337 birds</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More than 400 mammals</a:t>
            </a:r>
          </a:p>
          <a:p>
            <a:pPr lvl="1" algn="just">
              <a:spcBef>
                <a:spcPct val="0"/>
              </a:spcBef>
              <a:buFont typeface="Wingdings" panose="05000000000000000000" pitchFamily="2" charset="2"/>
              <a:buChar char="Ø"/>
            </a:pPr>
            <a:r>
              <a:rPr lang="en-US" altLang="en-US" sz="2000" dirty="0" smtClean="0">
                <a:latin typeface="Times New Roman" panose="02020603050405020304" pitchFamily="18" charset="0"/>
                <a:cs typeface="Times New Roman" panose="02020603050405020304" pitchFamily="18" charset="0"/>
              </a:rPr>
              <a:t>More than 600 reptiles and amphibians</a:t>
            </a:r>
          </a:p>
          <a:p>
            <a:pPr algn="just" eaLnBrk="1" hangingPunct="1">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60% of this wealth can be found in the Western Ghats</a:t>
            </a:r>
          </a:p>
        </p:txBody>
      </p:sp>
      <p:sp>
        <p:nvSpPr>
          <p:cNvPr id="53251" name="Rectangle 2">
            <a:extLst>
              <a:ext uri="{FF2B5EF4-FFF2-40B4-BE49-F238E27FC236}">
                <a16:creationId xmlns="" xmlns:a16="http://schemas.microsoft.com/office/drawing/2014/main" id="{14D72522-2B7D-4101-B171-8EDBEC0D73BA}"/>
              </a:ext>
            </a:extLst>
          </p:cNvPr>
          <p:cNvSpPr>
            <a:spLocks noChangeArrowheads="1"/>
          </p:cNvSpPr>
          <p:nvPr/>
        </p:nvSpPr>
        <p:spPr bwMode="auto">
          <a:xfrm>
            <a:off x="6337611" y="279422"/>
            <a:ext cx="5237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3600" b="1" dirty="0">
                <a:solidFill>
                  <a:srgbClr val="0070C0"/>
                </a:solidFill>
                <a:cs typeface="Times New Roman" panose="02020603050405020304" pitchFamily="18" charset="0"/>
              </a:rPr>
              <a:t>INDIA’S BIODIVERSITY</a:t>
            </a:r>
            <a:endParaRPr lang="en-US" altLang="en-US" sz="3600" b="1" dirty="0">
              <a:solidFill>
                <a:srgbClr val="0070C0"/>
              </a:solidFill>
            </a:endParaRPr>
          </a:p>
        </p:txBody>
      </p:sp>
      <p:pic>
        <p:nvPicPr>
          <p:cNvPr id="4" name="Picture 2">
            <a:extLst>
              <a:ext uri="{FF2B5EF4-FFF2-40B4-BE49-F238E27FC236}">
                <a16:creationId xmlns:a16="http://schemas.microsoft.com/office/drawing/2014/main" xmlns="" id="{0F564333-1F5E-47DC-8F8B-2FEF180E51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6000"/>
            <a:ext cx="5592398" cy="689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6DFCC84B-E25A-4D2C-BB9C-7A933BBAB575}"/>
              </a:ext>
            </a:extLst>
          </p:cNvPr>
          <p:cNvSpPr/>
          <p:nvPr/>
        </p:nvSpPr>
        <p:spPr>
          <a:xfrm>
            <a:off x="9692081" y="6611779"/>
            <a:ext cx="2499919" cy="246221"/>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rPr>
              <a:t>TNAU</a:t>
            </a:r>
          </a:p>
        </p:txBody>
      </p:sp>
    </p:spTree>
    <p:extLst>
      <p:ext uri="{BB962C8B-B14F-4D97-AF65-F5344CB8AC3E}">
        <p14:creationId xmlns:p14="http://schemas.microsoft.com/office/powerpoint/2010/main" val="767060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228600"/>
            <a:ext cx="9144000" cy="1143000"/>
          </a:xfrm>
        </p:spPr>
        <p:txBody>
          <a:bodyPr>
            <a:normAutofit/>
          </a:bodyPr>
          <a:lstStyle/>
          <a:p>
            <a:pPr algn="ctr"/>
            <a:r>
              <a:rPr lang="en-GB" sz="2800" dirty="0">
                <a:solidFill>
                  <a:schemeClr val="accent6">
                    <a:lumMod val="50000"/>
                  </a:schemeClr>
                </a:solidFill>
                <a:latin typeface="Gill Sans MT" panose="020B0502020104020203" pitchFamily="34" charset="0"/>
              </a:rPr>
              <a:t>Natural systems provide society with many goods and services: </a:t>
            </a:r>
            <a:r>
              <a:rPr lang="en-GB" sz="2800" b="1" dirty="0">
                <a:solidFill>
                  <a:schemeClr val="accent6">
                    <a:lumMod val="50000"/>
                  </a:schemeClr>
                </a:solidFill>
                <a:latin typeface="Gill Sans MT" panose="020B0502020104020203" pitchFamily="34" charset="0"/>
              </a:rPr>
              <a:t>ecosystem services</a:t>
            </a:r>
          </a:p>
        </p:txBody>
      </p:sp>
      <p:grpSp>
        <p:nvGrpSpPr>
          <p:cNvPr id="2" name="Group 1">
            <a:extLst>
              <a:ext uri="{FF2B5EF4-FFF2-40B4-BE49-F238E27FC236}">
                <a16:creationId xmlns:a16="http://schemas.microsoft.com/office/drawing/2014/main" xmlns="" id="{3CD9A492-6701-4223-B0AE-61A2E9FAA257}"/>
              </a:ext>
            </a:extLst>
          </p:cNvPr>
          <p:cNvGrpSpPr/>
          <p:nvPr/>
        </p:nvGrpSpPr>
        <p:grpSpPr>
          <a:xfrm>
            <a:off x="2133600" y="1592510"/>
            <a:ext cx="2567016" cy="2276324"/>
            <a:chOff x="609600" y="1676400"/>
            <a:chExt cx="2281893" cy="2033288"/>
          </a:xfrm>
        </p:grpSpPr>
        <p:pic>
          <p:nvPicPr>
            <p:cNvPr id="337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3707" y="1676400"/>
              <a:ext cx="2277786" cy="1703388"/>
            </a:xfrm>
            <a:prstGeom prst="rect">
              <a:avLst/>
            </a:prstGeom>
            <a:noFill/>
            <a:ln w="9525">
              <a:noFill/>
              <a:miter lim="800000"/>
              <a:headEnd/>
              <a:tailEnd/>
            </a:ln>
            <a:effectLst/>
          </p:spPr>
        </p:pic>
        <p:sp>
          <p:nvSpPr>
            <p:cNvPr id="33797" name="Text Box 5"/>
            <p:cNvSpPr txBox="1">
              <a:spLocks noChangeArrowheads="1"/>
            </p:cNvSpPr>
            <p:nvPr/>
          </p:nvSpPr>
          <p:spPr bwMode="auto">
            <a:xfrm>
              <a:off x="609600" y="3379788"/>
              <a:ext cx="2277786" cy="329900"/>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Pollination</a:t>
              </a:r>
            </a:p>
          </p:txBody>
        </p:sp>
      </p:grpSp>
      <p:grpSp>
        <p:nvGrpSpPr>
          <p:cNvPr id="9" name="Group 8">
            <a:extLst>
              <a:ext uri="{FF2B5EF4-FFF2-40B4-BE49-F238E27FC236}">
                <a16:creationId xmlns:a16="http://schemas.microsoft.com/office/drawing/2014/main" xmlns="" id="{D43DB010-3DFC-4153-A7D1-B5C6289D825A}"/>
              </a:ext>
            </a:extLst>
          </p:cNvPr>
          <p:cNvGrpSpPr/>
          <p:nvPr/>
        </p:nvGrpSpPr>
        <p:grpSpPr>
          <a:xfrm>
            <a:off x="3052155" y="4257157"/>
            <a:ext cx="2897981" cy="2219568"/>
            <a:chOff x="1143000" y="4419601"/>
            <a:chExt cx="2311400" cy="1873916"/>
          </a:xfrm>
        </p:grpSpPr>
        <p:pic>
          <p:nvPicPr>
            <p:cNvPr id="33799" name="Picture 7" descr="E:\Robdocs\talks\wolfson09\logging.JPG"/>
            <p:cNvPicPr>
              <a:picLocks noChangeAspect="1" noChangeArrowheads="1"/>
            </p:cNvPicPr>
            <p:nvPr/>
          </p:nvPicPr>
          <p:blipFill>
            <a:blip r:embed="rId4" cstate="print"/>
            <a:srcRect/>
            <a:stretch>
              <a:fillRect/>
            </a:stretch>
          </p:blipFill>
          <p:spPr bwMode="auto">
            <a:xfrm>
              <a:off x="1143000" y="4419601"/>
              <a:ext cx="2311400" cy="1562100"/>
            </a:xfrm>
            <a:prstGeom prst="rect">
              <a:avLst/>
            </a:prstGeom>
            <a:noFill/>
          </p:spPr>
        </p:pic>
        <p:sp>
          <p:nvSpPr>
            <p:cNvPr id="33800" name="Text Box 8"/>
            <p:cNvSpPr txBox="1">
              <a:spLocks noChangeArrowheads="1"/>
            </p:cNvSpPr>
            <p:nvPr/>
          </p:nvSpPr>
          <p:spPr bwMode="auto">
            <a:xfrm>
              <a:off x="1143000" y="5981701"/>
              <a:ext cx="2311400" cy="311816"/>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Raw materials</a:t>
              </a:r>
            </a:p>
          </p:txBody>
        </p:sp>
      </p:grpSp>
      <p:grpSp>
        <p:nvGrpSpPr>
          <p:cNvPr id="7" name="Group 6">
            <a:extLst>
              <a:ext uri="{FF2B5EF4-FFF2-40B4-BE49-F238E27FC236}">
                <a16:creationId xmlns:a16="http://schemas.microsoft.com/office/drawing/2014/main" xmlns="" id="{D3BA3DF7-3FEA-4758-B9A4-9CE89C133AA9}"/>
              </a:ext>
            </a:extLst>
          </p:cNvPr>
          <p:cNvGrpSpPr/>
          <p:nvPr/>
        </p:nvGrpSpPr>
        <p:grpSpPr>
          <a:xfrm>
            <a:off x="5041633" y="1592511"/>
            <a:ext cx="1928729" cy="2249377"/>
            <a:chOff x="3619500" y="1916832"/>
            <a:chExt cx="1714501" cy="2009219"/>
          </a:xfrm>
        </p:grpSpPr>
        <p:pic>
          <p:nvPicPr>
            <p:cNvPr id="33802" name="Picture 10"/>
            <p:cNvPicPr>
              <a:picLocks noChangeAspect="1" noChangeArrowheads="1"/>
            </p:cNvPicPr>
            <p:nvPr/>
          </p:nvPicPr>
          <p:blipFill>
            <a:blip r:embed="rId5" cstate="print"/>
            <a:srcRect/>
            <a:stretch>
              <a:fillRect/>
            </a:stretch>
          </p:blipFill>
          <p:spPr bwMode="auto">
            <a:xfrm>
              <a:off x="3624263" y="1916832"/>
              <a:ext cx="1709738" cy="1679575"/>
            </a:xfrm>
            <a:prstGeom prst="rect">
              <a:avLst/>
            </a:prstGeom>
            <a:noFill/>
            <a:ln w="9525">
              <a:noFill/>
              <a:miter lim="800000"/>
              <a:headEnd/>
              <a:tailEnd/>
            </a:ln>
            <a:effectLst/>
          </p:spPr>
        </p:pic>
        <p:sp>
          <p:nvSpPr>
            <p:cNvPr id="33803" name="Text Box 11"/>
            <p:cNvSpPr txBox="1">
              <a:spLocks noChangeArrowheads="1"/>
            </p:cNvSpPr>
            <p:nvPr/>
          </p:nvSpPr>
          <p:spPr bwMode="auto">
            <a:xfrm>
              <a:off x="3619500" y="3596151"/>
              <a:ext cx="1709738" cy="329900"/>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Flood control</a:t>
              </a:r>
            </a:p>
          </p:txBody>
        </p:sp>
      </p:grpSp>
      <p:grpSp>
        <p:nvGrpSpPr>
          <p:cNvPr id="8" name="Group 7">
            <a:extLst>
              <a:ext uri="{FF2B5EF4-FFF2-40B4-BE49-F238E27FC236}">
                <a16:creationId xmlns:a16="http://schemas.microsoft.com/office/drawing/2014/main" xmlns="" id="{B3DA6DD0-CDAE-4C41-A3C7-1466ED62B5B4}"/>
              </a:ext>
            </a:extLst>
          </p:cNvPr>
          <p:cNvGrpSpPr/>
          <p:nvPr/>
        </p:nvGrpSpPr>
        <p:grpSpPr>
          <a:xfrm>
            <a:off x="7336395" y="1592510"/>
            <a:ext cx="2727599" cy="2529744"/>
            <a:chOff x="6391275" y="1768476"/>
            <a:chExt cx="2066925" cy="2081108"/>
          </a:xfrm>
        </p:grpSpPr>
        <p:pic>
          <p:nvPicPr>
            <p:cNvPr id="33805" name="Picture 13" descr="E:\Robdocs\talks\wolfson09\NTFP.jpg"/>
            <p:cNvPicPr>
              <a:picLocks noChangeAspect="1" noChangeArrowheads="1"/>
            </p:cNvPicPr>
            <p:nvPr/>
          </p:nvPicPr>
          <p:blipFill>
            <a:blip r:embed="rId6" cstate="print"/>
            <a:srcRect/>
            <a:stretch>
              <a:fillRect/>
            </a:stretch>
          </p:blipFill>
          <p:spPr bwMode="auto">
            <a:xfrm>
              <a:off x="6391275" y="1768476"/>
              <a:ext cx="2066925" cy="1549400"/>
            </a:xfrm>
            <a:prstGeom prst="rect">
              <a:avLst/>
            </a:prstGeom>
            <a:noFill/>
          </p:spPr>
        </p:pic>
        <p:sp>
          <p:nvSpPr>
            <p:cNvPr id="33806" name="Text Box 14"/>
            <p:cNvSpPr txBox="1">
              <a:spLocks noChangeArrowheads="1"/>
            </p:cNvSpPr>
            <p:nvPr/>
          </p:nvSpPr>
          <p:spPr bwMode="auto">
            <a:xfrm>
              <a:off x="6391275" y="3317876"/>
              <a:ext cx="2066925" cy="531708"/>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Non-timber forest products</a:t>
              </a:r>
            </a:p>
          </p:txBody>
        </p:sp>
      </p:grpSp>
      <p:grpSp>
        <p:nvGrpSpPr>
          <p:cNvPr id="10" name="Group 9">
            <a:extLst>
              <a:ext uri="{FF2B5EF4-FFF2-40B4-BE49-F238E27FC236}">
                <a16:creationId xmlns:a16="http://schemas.microsoft.com/office/drawing/2014/main" xmlns="" id="{B7F22AF5-CA70-4D42-80E5-80892FB8B338}"/>
              </a:ext>
            </a:extLst>
          </p:cNvPr>
          <p:cNvGrpSpPr/>
          <p:nvPr/>
        </p:nvGrpSpPr>
        <p:grpSpPr>
          <a:xfrm>
            <a:off x="6286475" y="4256983"/>
            <a:ext cx="2897980" cy="2243758"/>
            <a:chOff x="4929872" y="4529932"/>
            <a:chExt cx="2520950" cy="2004200"/>
          </a:xfrm>
        </p:grpSpPr>
        <p:pic>
          <p:nvPicPr>
            <p:cNvPr id="33808" name="Picture 16" descr="E:\Robdocs\talks\wolfson09\tourism.JPG"/>
            <p:cNvPicPr>
              <a:picLocks noChangeAspect="1" noChangeArrowheads="1"/>
            </p:cNvPicPr>
            <p:nvPr/>
          </p:nvPicPr>
          <p:blipFill>
            <a:blip r:embed="rId7" cstate="print"/>
            <a:srcRect/>
            <a:stretch>
              <a:fillRect/>
            </a:stretch>
          </p:blipFill>
          <p:spPr bwMode="auto">
            <a:xfrm>
              <a:off x="4929872" y="4529932"/>
              <a:ext cx="2520950" cy="1674813"/>
            </a:xfrm>
            <a:prstGeom prst="rect">
              <a:avLst/>
            </a:prstGeom>
            <a:noFill/>
          </p:spPr>
        </p:pic>
        <p:sp>
          <p:nvSpPr>
            <p:cNvPr id="33809" name="Text Box 17"/>
            <p:cNvSpPr txBox="1">
              <a:spLocks noChangeArrowheads="1"/>
            </p:cNvSpPr>
            <p:nvPr/>
          </p:nvSpPr>
          <p:spPr bwMode="auto">
            <a:xfrm>
              <a:off x="4929872" y="6204232"/>
              <a:ext cx="2520950" cy="329900"/>
            </a:xfrm>
            <a:prstGeom prst="rect">
              <a:avLst/>
            </a:prstGeom>
            <a:noFill/>
            <a:ln w="9525">
              <a:noFill/>
              <a:miter lim="800000"/>
              <a:headEnd/>
              <a:tailEnd/>
            </a:ln>
            <a:effectLst/>
          </p:spPr>
          <p:txBody>
            <a:bodyPr wrap="square">
              <a:spAutoFit/>
            </a:bodyPr>
            <a:lstStyle/>
            <a:p>
              <a:pPr algn="ctr">
                <a:spcBef>
                  <a:spcPct val="50000"/>
                </a:spcBef>
              </a:pPr>
              <a:r>
                <a:rPr lang="en-GB" dirty="0">
                  <a:latin typeface="Gill Sans MT" panose="020B0502020104020203" pitchFamily="34" charset="0"/>
                </a:rPr>
                <a:t>Recreation</a:t>
              </a:r>
            </a:p>
          </p:txBody>
        </p:sp>
      </p:grpSp>
      <p:sp>
        <p:nvSpPr>
          <p:cNvPr id="18" name="Rectangle 17">
            <a:extLst>
              <a:ext uri="{FF2B5EF4-FFF2-40B4-BE49-F238E27FC236}">
                <a16:creationId xmlns:a16="http://schemas.microsoft.com/office/drawing/2014/main" xmlns="" id="{186D9EC1-7989-44A2-867D-074521EDEE2F}"/>
              </a:ext>
            </a:extLst>
          </p:cNvPr>
          <p:cNvSpPr/>
          <p:nvPr/>
        </p:nvSpPr>
        <p:spPr>
          <a:xfrm>
            <a:off x="9692081" y="6611779"/>
            <a:ext cx="2499919" cy="246221"/>
          </a:xfrm>
          <a:prstGeom prst="rect">
            <a:avLst/>
          </a:prstGeom>
        </p:spPr>
        <p:txBody>
          <a:bodyPr wrap="square">
            <a:spAutoFit/>
          </a:bodyPr>
          <a:lstStyle/>
          <a:p>
            <a:pPr algn="r" defTabSz="457200">
              <a:defRPr/>
            </a:pPr>
            <a:r>
              <a:rPr lang="en-US" sz="1000" dirty="0">
                <a:solidFill>
                  <a:prstClr val="black"/>
                </a:solidFill>
                <a:latin typeface="Gill Sans MT" panose="020B0502020104020203" pitchFamily="34" charset="77"/>
              </a:rPr>
              <a:t>Gallai et al, </a:t>
            </a:r>
            <a:r>
              <a:rPr lang="fr-FR" sz="1000" dirty="0">
                <a:solidFill>
                  <a:prstClr val="black"/>
                </a:solidFill>
                <a:latin typeface="Gill Sans MT" panose="020B0502020104020203" pitchFamily="34" charset="77"/>
              </a:rPr>
              <a:t>2009</a:t>
            </a:r>
            <a:endParaRPr lang="en-US" sz="1000" dirty="0">
              <a:solidFill>
                <a:prstClr val="black"/>
              </a:solidFill>
              <a:latin typeface="Gill Sans MT" panose="020B0502020104020203" pitchFamily="34" charset="77"/>
            </a:endParaRPr>
          </a:p>
        </p:txBody>
      </p:sp>
    </p:spTree>
    <p:extLst>
      <p:ext uri="{BB962C8B-B14F-4D97-AF65-F5344CB8AC3E}">
        <p14:creationId xmlns:p14="http://schemas.microsoft.com/office/powerpoint/2010/main" val="3015746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7535510" cy="6450710"/>
          </a:xfrm>
        </p:spPr>
      </p:pic>
      <p:sp>
        <p:nvSpPr>
          <p:cNvPr id="2" name="Rectangle 1"/>
          <p:cNvSpPr/>
          <p:nvPr/>
        </p:nvSpPr>
        <p:spPr>
          <a:xfrm>
            <a:off x="8328689" y="529680"/>
            <a:ext cx="2613351" cy="769441"/>
          </a:xfrm>
          <a:prstGeom prst="rect">
            <a:avLst/>
          </a:prstGeom>
        </p:spPr>
        <p:txBody>
          <a:bodyPr wrap="square">
            <a:spAutoFit/>
          </a:bodyPr>
          <a:lstStyle/>
          <a:p>
            <a:pPr algn="just"/>
            <a:r>
              <a:rPr lang="en-US" sz="4400" b="1" dirty="0"/>
              <a:t>Extinction</a:t>
            </a:r>
          </a:p>
        </p:txBody>
      </p:sp>
      <p:pic>
        <p:nvPicPr>
          <p:cNvPr id="5" name="Picture 4">
            <a:extLst>
              <a:ext uri="{FF2B5EF4-FFF2-40B4-BE49-F238E27FC236}">
                <a16:creationId xmlns:a16="http://schemas.microsoft.com/office/drawing/2014/main" xmlns="" id="{32C0E025-7D33-784F-8A4D-58A2943F3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531" y="1828800"/>
            <a:ext cx="9126747" cy="4796288"/>
          </a:xfrm>
          <a:prstGeom prst="rect">
            <a:avLst/>
          </a:prstGeom>
        </p:spPr>
      </p:pic>
      <p:sp>
        <p:nvSpPr>
          <p:cNvPr id="6" name="Rectangle 5">
            <a:extLst>
              <a:ext uri="{FF2B5EF4-FFF2-40B4-BE49-F238E27FC236}">
                <a16:creationId xmlns:a16="http://schemas.microsoft.com/office/drawing/2014/main" xmlns="" id="{05565A38-DE6A-4432-8646-4458366BE7D2}"/>
              </a:ext>
            </a:extLst>
          </p:cNvPr>
          <p:cNvSpPr/>
          <p:nvPr/>
        </p:nvSpPr>
        <p:spPr>
          <a:xfrm>
            <a:off x="9692081" y="6625088"/>
            <a:ext cx="2499919" cy="246221"/>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rPr>
              <a:t>Williams, </a:t>
            </a:r>
            <a:r>
              <a:rPr kumimoji="0" lang="fr-FR"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rPr>
              <a:t>2013</a:t>
            </a:r>
            <a:endParaRPr kumimoji="0" lang="en-US" sz="10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272015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5" y="0"/>
            <a:ext cx="10515600" cy="1325563"/>
          </a:xfrm>
        </p:spPr>
        <p:txBody>
          <a:bodyPr/>
          <a:lstStyle/>
          <a:p>
            <a:pPr algn="ctr"/>
            <a:r>
              <a:rPr lang="en-US" b="1" dirty="0" smtClean="0"/>
              <a:t>Effect of climate change- Trophic Mismatch</a:t>
            </a:r>
            <a:endParaRPr lang="en-US" b="1" dirty="0"/>
          </a:p>
        </p:txBody>
      </p:sp>
      <p:pic>
        <p:nvPicPr>
          <p:cNvPr id="1026" name="Picture 2" descr="Temporal mismatch illustrated for migratory birds under climate chan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1985" y="1086928"/>
            <a:ext cx="9017479" cy="577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973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4">
            <a:extLst>
              <a:ext uri="{FF2B5EF4-FFF2-40B4-BE49-F238E27FC236}">
                <a16:creationId xmlns="" xmlns:a16="http://schemas.microsoft.com/office/drawing/2014/main" id="{DA1E40EE-70D7-43F1-B133-C65C592A682F}"/>
              </a:ext>
            </a:extLst>
          </p:cNvPr>
          <p:cNvSpPr>
            <a:spLocks noGrp="1"/>
          </p:cNvSpPr>
          <p:nvPr>
            <p:ph type="title"/>
          </p:nvPr>
        </p:nvSpPr>
        <p:spPr/>
        <p:txBody>
          <a:bodyPr/>
          <a:lstStyle/>
          <a:p>
            <a:r>
              <a:rPr lang="en-US" altLang="en-US" b="1"/>
              <a:t>Biodiversity Conservation</a:t>
            </a:r>
          </a:p>
        </p:txBody>
      </p:sp>
      <p:sp>
        <p:nvSpPr>
          <p:cNvPr id="54275" name="Date Placeholder 3">
            <a:extLst>
              <a:ext uri="{FF2B5EF4-FFF2-40B4-BE49-F238E27FC236}">
                <a16:creationId xmlns="" xmlns:a16="http://schemas.microsoft.com/office/drawing/2014/main" id="{4873687D-2C59-44CB-9F83-15B5792DCB0E}"/>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7F3BE58-FD12-44F5-B8C1-2924A972D494}" type="datetime1">
              <a:rPr lang="en-US" altLang="en-US" sz="1200">
                <a:solidFill>
                  <a:srgbClr val="898989"/>
                </a:solidFill>
                <a:ea typeface="SimSun" panose="02010600030101010101" pitchFamily="2" charset="-122"/>
                <a:sym typeface="Calibri" panose="020F0502020204030204" pitchFamily="34" charset="0"/>
              </a:rPr>
              <a:pPr>
                <a:spcBef>
                  <a:spcPct val="0"/>
                </a:spcBef>
                <a:buFontTx/>
                <a:buNone/>
              </a:pPr>
              <a:t>3/3/2021</a:t>
            </a:fld>
            <a:endParaRPr lang="en-US" altLang="en-US" sz="1800">
              <a:ea typeface="SimSun" panose="02010600030101010101" pitchFamily="2" charset="-122"/>
              <a:sym typeface="Calibri" panose="020F0502020204030204" pitchFamily="34" charset="0"/>
            </a:endParaRPr>
          </a:p>
        </p:txBody>
      </p:sp>
      <p:pic>
        <p:nvPicPr>
          <p:cNvPr id="54276" name="Picture 2" descr="IUCN Red List.svg">
            <a:extLst>
              <a:ext uri="{FF2B5EF4-FFF2-40B4-BE49-F238E27FC236}">
                <a16:creationId xmlns="" xmlns:a16="http://schemas.microsoft.com/office/drawing/2014/main" id="{45C3A24E-6B8D-476C-AD07-EBD730224705}"/>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305676" y="1528763"/>
            <a:ext cx="3197225" cy="2971800"/>
          </a:xfrm>
          <a:noFill/>
        </p:spPr>
      </p:pic>
      <p:sp>
        <p:nvSpPr>
          <p:cNvPr id="54277" name="Rectangle 8">
            <a:extLst>
              <a:ext uri="{FF2B5EF4-FFF2-40B4-BE49-F238E27FC236}">
                <a16:creationId xmlns="" xmlns:a16="http://schemas.microsoft.com/office/drawing/2014/main" id="{023D6F3C-36B0-478D-8E18-E51A1ACECDA6}"/>
              </a:ext>
            </a:extLst>
          </p:cNvPr>
          <p:cNvSpPr>
            <a:spLocks noChangeArrowheads="1"/>
          </p:cNvSpPr>
          <p:nvPr/>
        </p:nvSpPr>
        <p:spPr bwMode="auto">
          <a:xfrm>
            <a:off x="9355138" y="4268789"/>
            <a:ext cx="11477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900">
                <a:ea typeface="SimSun" panose="02010600030101010101" pitchFamily="2" charset="-122"/>
                <a:sym typeface="Calibri" panose="020F0502020204030204" pitchFamily="34" charset="0"/>
              </a:rPr>
              <a:t>Source: Wikimedia</a:t>
            </a:r>
          </a:p>
        </p:txBody>
      </p:sp>
      <p:pic>
        <p:nvPicPr>
          <p:cNvPr id="54278" name="Picture 6" descr="Image result for endangered status">
            <a:extLst>
              <a:ext uri="{FF2B5EF4-FFF2-40B4-BE49-F238E27FC236}">
                <a16:creationId xmlns="" xmlns:a16="http://schemas.microsoft.com/office/drawing/2014/main" id="{FFF0F546-1273-4987-8B1F-CFFC8BAD6B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3100" y="2590800"/>
            <a:ext cx="43434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Rectangle 12">
            <a:extLst>
              <a:ext uri="{FF2B5EF4-FFF2-40B4-BE49-F238E27FC236}">
                <a16:creationId xmlns="" xmlns:a16="http://schemas.microsoft.com/office/drawing/2014/main" id="{518EC392-AF27-4AFF-9E26-F450D352AB99}"/>
              </a:ext>
            </a:extLst>
          </p:cNvPr>
          <p:cNvSpPr>
            <a:spLocks noChangeArrowheads="1"/>
          </p:cNvSpPr>
          <p:nvPr/>
        </p:nvSpPr>
        <p:spPr bwMode="auto">
          <a:xfrm>
            <a:off x="1943101" y="3735388"/>
            <a:ext cx="1249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000">
                <a:ea typeface="SimSun" panose="02010600030101010101" pitchFamily="2" charset="-122"/>
                <a:sym typeface="Calibri" panose="020F0502020204030204" pitchFamily="34" charset="0"/>
              </a:rPr>
              <a:t>Source: Wikimedia</a:t>
            </a:r>
          </a:p>
        </p:txBody>
      </p:sp>
    </p:spTree>
    <p:extLst>
      <p:ext uri="{BB962C8B-B14F-4D97-AF65-F5344CB8AC3E}">
        <p14:creationId xmlns:p14="http://schemas.microsoft.com/office/powerpoint/2010/main" val="282460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 xmlns:a16="http://schemas.microsoft.com/office/drawing/2014/main" id="{F9B04813-2FCB-4CC3-9BE6-8B6A06F2BF7E}"/>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829EEFA-8319-4B9F-977A-5D0CB14B4420}" type="datetime1">
              <a:rPr lang="en-US" altLang="en-US" sz="1200">
                <a:solidFill>
                  <a:srgbClr val="898989"/>
                </a:solidFill>
                <a:ea typeface="SimSun" panose="02010600030101010101" pitchFamily="2" charset="-122"/>
                <a:sym typeface="Calibri" panose="020F0502020204030204" pitchFamily="34" charset="0"/>
              </a:rPr>
              <a:pPr>
                <a:spcBef>
                  <a:spcPct val="0"/>
                </a:spcBef>
                <a:buFontTx/>
                <a:buNone/>
              </a:pPr>
              <a:t>3/3/2021</a:t>
            </a:fld>
            <a:endParaRPr lang="en-US" altLang="en-US" sz="1800">
              <a:ea typeface="SimSun" panose="02010600030101010101" pitchFamily="2" charset="-122"/>
              <a:sym typeface="Calibri" panose="020F0502020204030204" pitchFamily="34" charset="0"/>
            </a:endParaRPr>
          </a:p>
        </p:txBody>
      </p:sp>
      <p:pic>
        <p:nvPicPr>
          <p:cNvPr id="56323" name="Picture 4">
            <a:extLst>
              <a:ext uri="{FF2B5EF4-FFF2-40B4-BE49-F238E27FC236}">
                <a16:creationId xmlns="" xmlns:a16="http://schemas.microsoft.com/office/drawing/2014/main" id="{A8D11655-2AB8-468A-B9BA-A595D781B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7214" y="533400"/>
            <a:ext cx="83851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5">
            <a:extLst>
              <a:ext uri="{FF2B5EF4-FFF2-40B4-BE49-F238E27FC236}">
                <a16:creationId xmlns="" xmlns:a16="http://schemas.microsoft.com/office/drawing/2014/main" id="{C997058E-481D-4698-BDF7-EB748FC58F3D}"/>
              </a:ext>
            </a:extLst>
          </p:cNvPr>
          <p:cNvSpPr txBox="1">
            <a:spLocks noChangeArrowheads="1"/>
          </p:cNvSpPr>
          <p:nvPr/>
        </p:nvSpPr>
        <p:spPr bwMode="auto">
          <a:xfrm>
            <a:off x="1827214" y="185739"/>
            <a:ext cx="297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ea typeface="SimSun" panose="02010600030101010101" pitchFamily="2" charset="-122"/>
                <a:sym typeface="Calibri" panose="020F0502020204030204" pitchFamily="34" charset="0"/>
              </a:rPr>
              <a:t>IUCN Red List Categories</a:t>
            </a:r>
          </a:p>
        </p:txBody>
      </p:sp>
      <p:sp>
        <p:nvSpPr>
          <p:cNvPr id="56325" name="Rectangle 6">
            <a:extLst>
              <a:ext uri="{FF2B5EF4-FFF2-40B4-BE49-F238E27FC236}">
                <a16:creationId xmlns="" xmlns:a16="http://schemas.microsoft.com/office/drawing/2014/main" id="{39CA12E0-9B49-4FFC-BD6C-C519A4503B86}"/>
              </a:ext>
            </a:extLst>
          </p:cNvPr>
          <p:cNvSpPr>
            <a:spLocks noChangeArrowheads="1"/>
          </p:cNvSpPr>
          <p:nvPr/>
        </p:nvSpPr>
        <p:spPr bwMode="auto">
          <a:xfrm>
            <a:off x="9072564" y="6313489"/>
            <a:ext cx="1131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ea typeface="SimSun" panose="02010600030101010101" pitchFamily="2" charset="-122"/>
                <a:sym typeface="Calibri" panose="020F0502020204030204" pitchFamily="34" charset="0"/>
              </a:rPr>
              <a:t>Source: IUCN</a:t>
            </a:r>
          </a:p>
        </p:txBody>
      </p:sp>
    </p:spTree>
    <p:extLst>
      <p:ext uri="{BB962C8B-B14F-4D97-AF65-F5344CB8AC3E}">
        <p14:creationId xmlns:p14="http://schemas.microsoft.com/office/powerpoint/2010/main" val="154926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ACER\Desktop\biodiversity-conservation-in-situ-ex-situ.jpeg">
            <a:extLst>
              <a:ext uri="{FF2B5EF4-FFF2-40B4-BE49-F238E27FC236}">
                <a16:creationId xmlns="" xmlns:a16="http://schemas.microsoft.com/office/drawing/2014/main" id="{B22F67ED-3D73-473C-9569-86ABD93F0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588" y="381000"/>
            <a:ext cx="83804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01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83B3312B-20B0-47D1-945D-521E1CB56F1B}"/>
              </a:ext>
            </a:extLst>
          </p:cNvPr>
          <p:cNvSpPr>
            <a:spLocks noGrp="1" noChangeArrowheads="1"/>
          </p:cNvSpPr>
          <p:nvPr>
            <p:ph type="title" idx="4294967295"/>
          </p:nvPr>
        </p:nvSpPr>
        <p:spPr>
          <a:xfrm>
            <a:off x="2362200" y="533400"/>
            <a:ext cx="7772400" cy="457200"/>
          </a:xfrm>
        </p:spPr>
        <p:txBody>
          <a:bodyPr>
            <a:normAutofit fontScale="90000"/>
          </a:bodyPr>
          <a:lstStyle/>
          <a:p>
            <a:pPr eaLnBrk="1" hangingPunct="1"/>
            <a:r>
              <a:rPr lang="en-US" altLang="en-US" sz="3600" b="1"/>
              <a:t>Ecosystem</a:t>
            </a:r>
          </a:p>
        </p:txBody>
      </p:sp>
      <p:sp>
        <p:nvSpPr>
          <p:cNvPr id="22531" name="Rectangle 3">
            <a:extLst>
              <a:ext uri="{FF2B5EF4-FFF2-40B4-BE49-F238E27FC236}">
                <a16:creationId xmlns="" xmlns:a16="http://schemas.microsoft.com/office/drawing/2014/main" id="{3F763E4B-2CD7-4948-BAFF-BFDF7805B004}"/>
              </a:ext>
            </a:extLst>
          </p:cNvPr>
          <p:cNvSpPr>
            <a:spLocks noGrp="1" noChangeArrowheads="1"/>
          </p:cNvSpPr>
          <p:nvPr>
            <p:ph type="body" idx="4294967295"/>
          </p:nvPr>
        </p:nvSpPr>
        <p:spPr>
          <a:xfrm>
            <a:off x="1752600" y="1600200"/>
            <a:ext cx="8763000" cy="5257800"/>
          </a:xfrm>
        </p:spPr>
        <p:txBody>
          <a:bodyPr/>
          <a:lstStyle/>
          <a:p>
            <a:pPr marL="0" indent="0" algn="just">
              <a:buNone/>
            </a:pPr>
            <a:r>
              <a:rPr lang="en-US" altLang="en-US" dirty="0" smtClean="0">
                <a:solidFill>
                  <a:srgbClr val="FF0000"/>
                </a:solidFill>
                <a:latin typeface="Times New Roman" panose="02020603050405020304" pitchFamily="18" charset="0"/>
                <a:cs typeface="Times New Roman" panose="02020603050405020304" pitchFamily="18" charset="0"/>
              </a:rPr>
              <a:t>Definition</a:t>
            </a:r>
            <a:r>
              <a:rPr lang="en-US" altLang="en-US" dirty="0" smtClean="0">
                <a:latin typeface="Times New Roman" panose="02020603050405020304" pitchFamily="18" charset="0"/>
                <a:cs typeface="Times New Roman" panose="02020603050405020304" pitchFamily="18" charset="0"/>
              </a:rPr>
              <a:t>: The </a:t>
            </a:r>
            <a:r>
              <a:rPr lang="en-US" altLang="en-US" dirty="0">
                <a:latin typeface="Times New Roman" panose="02020603050405020304" pitchFamily="18" charset="0"/>
                <a:cs typeface="Times New Roman" panose="02020603050405020304" pitchFamily="18" charset="0"/>
              </a:rPr>
              <a:t>living community of plants and animals (Biotic) in any area together with the non-living components of the environment such as soil, air and water (Abiotic) constitute the ecosystem</a:t>
            </a:r>
          </a:p>
          <a:p>
            <a:pPr marL="0" indent="0" algn="just">
              <a:buNone/>
            </a:pPr>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dirty="0">
                <a:latin typeface="Times New Roman" panose="02020603050405020304" pitchFamily="18" charset="0"/>
                <a:cs typeface="Times New Roman" panose="02020603050405020304" pitchFamily="18" charset="0"/>
              </a:rPr>
              <a:t>It is also defined as a Natural unit of living organisms and their non-living environment that interact to form a stable system.</a:t>
            </a:r>
          </a:p>
          <a:p>
            <a:pPr marL="114300" lvl="1" indent="0" algn="ctr">
              <a:buNone/>
            </a:pPr>
            <a:endParaRPr lang="en-US" altLang="en-US" b="1" dirty="0">
              <a:solidFill>
                <a:srgbClr val="0033CC"/>
              </a:solidFill>
            </a:endParaRPr>
          </a:p>
        </p:txBody>
      </p:sp>
    </p:spTree>
    <p:extLst>
      <p:ext uri="{BB962C8B-B14F-4D97-AF65-F5344CB8AC3E}">
        <p14:creationId xmlns:p14="http://schemas.microsoft.com/office/powerpoint/2010/main" val="1755762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555A8B77-3741-4E54-A091-C093427216B5}"/>
              </a:ext>
            </a:extLst>
          </p:cNvPr>
          <p:cNvSpPr>
            <a:spLocks noGrp="1"/>
          </p:cNvSpPr>
          <p:nvPr>
            <p:ph type="title"/>
          </p:nvPr>
        </p:nvSpPr>
        <p:spPr>
          <a:xfrm>
            <a:off x="838200" y="681517"/>
            <a:ext cx="10515600" cy="1325563"/>
          </a:xfrm>
        </p:spPr>
        <p:txBody>
          <a:bodyPr/>
          <a:lstStyle/>
          <a:p>
            <a:pPr algn="l" eaLnBrk="1" hangingPunct="1"/>
            <a:r>
              <a:rPr lang="en-US" altLang="en-US" sz="2800" b="1" dirty="0">
                <a:solidFill>
                  <a:srgbClr val="0070C0"/>
                </a:solidFill>
                <a:latin typeface="Times New Roman" panose="02020603050405020304" pitchFamily="18" charset="0"/>
                <a:cs typeface="Times New Roman" panose="02020603050405020304" pitchFamily="18" charset="0"/>
              </a:rPr>
              <a:t>In situ Conservation Strategies</a:t>
            </a:r>
          </a:p>
        </p:txBody>
      </p:sp>
      <p:sp>
        <p:nvSpPr>
          <p:cNvPr id="59395" name="Content Placeholder 2">
            <a:extLst>
              <a:ext uri="{FF2B5EF4-FFF2-40B4-BE49-F238E27FC236}">
                <a16:creationId xmlns="" xmlns:a16="http://schemas.microsoft.com/office/drawing/2014/main" id="{5E073367-F15B-43CA-A390-BA7C88674BD4}"/>
              </a:ext>
            </a:extLst>
          </p:cNvPr>
          <p:cNvSpPr>
            <a:spLocks noGrp="1"/>
          </p:cNvSpPr>
          <p:nvPr>
            <p:ph idx="1"/>
          </p:nvPr>
        </p:nvSpPr>
        <p:spPr>
          <a:xfrm>
            <a:off x="1981200" y="2007080"/>
            <a:ext cx="8229600" cy="4525963"/>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It means the conservation of ecosystems, natural habitats and the maintenance and recovery of viable populations of species in their natural surrounding and in the case of domesticated or cultivated species, in the surroundings where they have developed their distinctive properties.</a:t>
            </a:r>
          </a:p>
          <a:p>
            <a:pPr algn="just" eaLnBrk="1" hangingPunct="1"/>
            <a:endParaRPr lang="en-US" altLang="en-US" dirty="0"/>
          </a:p>
        </p:txBody>
      </p:sp>
    </p:spTree>
    <p:extLst>
      <p:ext uri="{BB962C8B-B14F-4D97-AF65-F5344CB8AC3E}">
        <p14:creationId xmlns:p14="http://schemas.microsoft.com/office/powerpoint/2010/main" val="2745252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 xmlns:a16="http://schemas.microsoft.com/office/drawing/2014/main" id="{232CD92D-735F-442A-ADC1-A74523E140AA}"/>
              </a:ext>
            </a:extLst>
          </p:cNvPr>
          <p:cNvSpPr>
            <a:spLocks noGrp="1"/>
          </p:cNvSpPr>
          <p:nvPr>
            <p:ph idx="1"/>
          </p:nvPr>
        </p:nvSpPr>
        <p:spPr>
          <a:xfrm>
            <a:off x="1877683" y="615352"/>
            <a:ext cx="8229600" cy="5592763"/>
          </a:xfrm>
        </p:spPr>
        <p:txBody>
          <a:bodyPr>
            <a:normAutofit lnSpcReduction="10000"/>
          </a:bodyPr>
          <a:lstStyle/>
          <a:p>
            <a:pPr marL="0" indent="0" algn="just">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Protected areas:</a:t>
            </a:r>
          </a:p>
          <a:p>
            <a:pPr marL="571500" indent="-571500" algn="just">
              <a:buNone/>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These are the areas of land and/or sea, especially dedicated to the protection and maintenance of biological diversity and of natural and associated cultural resources.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Maintaining viable populations of all native species and subspecies.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Maintaining the number and distribution of communities and habitats and conserving the genetic diversity of all the existing species.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Preventing man created introduction of exotic species.</a:t>
            </a:r>
          </a:p>
          <a:p>
            <a:pPr marL="571500" indent="-57150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Making it possible for species to shift in response to environmental changes.</a:t>
            </a:r>
          </a:p>
        </p:txBody>
      </p:sp>
    </p:spTree>
    <p:extLst>
      <p:ext uri="{BB962C8B-B14F-4D97-AF65-F5344CB8AC3E}">
        <p14:creationId xmlns:p14="http://schemas.microsoft.com/office/powerpoint/2010/main" val="167239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 xmlns:a16="http://schemas.microsoft.com/office/drawing/2014/main" id="{F65A36B4-2308-4938-A3E5-5DFD07E532ED}"/>
              </a:ext>
            </a:extLst>
          </p:cNvPr>
          <p:cNvSpPr>
            <a:spLocks noGrp="1"/>
          </p:cNvSpPr>
          <p:nvPr>
            <p:ph idx="1"/>
          </p:nvPr>
        </p:nvSpPr>
        <p:spPr>
          <a:xfrm>
            <a:off x="1981200" y="533401"/>
            <a:ext cx="8229600" cy="5592763"/>
          </a:xfrm>
        </p:spPr>
        <p:txBody>
          <a:bodyPr/>
          <a:lstStyle/>
          <a:p>
            <a:pPr marL="0" indent="0" algn="just">
              <a:buNone/>
            </a:pPr>
            <a:r>
              <a:rPr lang="en-US" altLang="en-US" b="1" dirty="0">
                <a:solidFill>
                  <a:srgbClr val="0070C0"/>
                </a:solidFill>
                <a:latin typeface="Times New Roman" panose="02020603050405020304" pitchFamily="18" charset="0"/>
                <a:cs typeface="Times New Roman" panose="02020603050405020304" pitchFamily="18" charset="0"/>
              </a:rPr>
              <a:t>Ex situ conservation strategies : </a:t>
            </a:r>
          </a:p>
          <a:p>
            <a:pPr marL="0" indent="0" algn="just">
              <a:buNone/>
            </a:pPr>
            <a:endParaRPr lang="en-US" altLang="en-US" sz="2700" b="1" u="sng" dirty="0">
              <a:solidFill>
                <a:srgbClr val="FFFF00"/>
              </a:solidFill>
              <a:latin typeface="Times New Roman" panose="02020603050405020304" pitchFamily="18" charset="0"/>
              <a:cs typeface="Times New Roman" panose="02020603050405020304" pitchFamily="18" charset="0"/>
            </a:endParaRPr>
          </a:p>
          <a:p>
            <a:pPr marL="0" indent="0" algn="just"/>
            <a:r>
              <a:rPr lang="en-US" altLang="en-US" dirty="0">
                <a:latin typeface="Times New Roman" panose="02020603050405020304" pitchFamily="18" charset="0"/>
                <a:cs typeface="Times New Roman" panose="02020603050405020304" pitchFamily="18" charset="0"/>
              </a:rPr>
              <a:t>It is defines as the conservation of components of biological diversity outside their natural habitat.</a:t>
            </a:r>
          </a:p>
          <a:p>
            <a:pPr marL="0" indent="0" algn="just"/>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Botanical gardens, zoos, aquaria, gene banks, seed banks, use of biotechnology and DNA preservation.</a:t>
            </a:r>
          </a:p>
          <a:p>
            <a:pPr marL="0" indent="0" algn="just">
              <a:buNone/>
            </a:pPr>
            <a:r>
              <a:rPr lang="en-US" altLang="en-US" b="1" u="sng" dirty="0">
                <a:latin typeface="Times New Roman" panose="02020603050405020304" pitchFamily="18" charset="0"/>
                <a:cs typeface="Times New Roman" panose="02020603050405020304" pitchFamily="18" charset="0"/>
              </a:rPr>
              <a:t>Botanical gardens and zoos:-</a:t>
            </a:r>
          </a:p>
          <a:p>
            <a:pPr marL="0" indent="0" algn="just">
              <a:buNone/>
            </a:pPr>
            <a:r>
              <a:rPr lang="en-US" altLang="en-US" dirty="0">
                <a:latin typeface="Times New Roman" panose="02020603050405020304" pitchFamily="18" charset="0"/>
                <a:cs typeface="Times New Roman" panose="02020603050405020304" pitchFamily="18" charset="0"/>
              </a:rPr>
              <a:t>There are more than 1500 botanical gardens and arboreta in the world with more than 80000 species.</a:t>
            </a:r>
          </a:p>
          <a:p>
            <a:pPr marL="0" indent="0" algn="just">
              <a:buNone/>
            </a:pPr>
            <a:r>
              <a:rPr lang="en-US" altLang="en-US" dirty="0">
                <a:latin typeface="Times New Roman" panose="02020603050405020304" pitchFamily="18" charset="0"/>
                <a:cs typeface="Times New Roman" panose="02020603050405020304" pitchFamily="18" charset="0"/>
              </a:rPr>
              <a:t>Similarly there are more than 800 professionally managed zoos around the world with about 3000 species.</a:t>
            </a:r>
          </a:p>
          <a:p>
            <a:pPr marL="0" indent="0"/>
            <a:endParaRPr lang="en-US" altLang="en-US" sz="2700" dirty="0"/>
          </a:p>
        </p:txBody>
      </p:sp>
    </p:spTree>
    <p:extLst>
      <p:ext uri="{BB962C8B-B14F-4D97-AF65-F5344CB8AC3E}">
        <p14:creationId xmlns:p14="http://schemas.microsoft.com/office/powerpoint/2010/main" val="718913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 xmlns:a16="http://schemas.microsoft.com/office/drawing/2014/main" id="{C5DB7ED3-41B7-4DF6-A05A-6D978380B614}"/>
              </a:ext>
            </a:extLst>
          </p:cNvPr>
          <p:cNvSpPr>
            <a:spLocks noGrp="1"/>
          </p:cNvSpPr>
          <p:nvPr>
            <p:ph idx="1"/>
          </p:nvPr>
        </p:nvSpPr>
        <p:spPr>
          <a:xfrm>
            <a:off x="1360097" y="629729"/>
            <a:ext cx="9129623" cy="5891841"/>
          </a:xfrm>
        </p:spPr>
        <p:txBody>
          <a:bodyPr>
            <a:normAutofit lnSpcReduction="10000"/>
          </a:bodyPr>
          <a:lstStyle/>
          <a:p>
            <a:pPr marL="0" indent="0" algn="just">
              <a:buNone/>
            </a:pPr>
            <a:r>
              <a:rPr lang="en-US" altLang="en-US" b="1" u="sng" dirty="0" smtClean="0">
                <a:latin typeface="Times New Roman" panose="02020603050405020304" pitchFamily="18" charset="0"/>
                <a:cs typeface="Times New Roman" panose="02020603050405020304" pitchFamily="18" charset="0"/>
              </a:rPr>
              <a:t>Biotechnological </a:t>
            </a:r>
            <a:r>
              <a:rPr lang="en-US" altLang="en-US" b="1" u="sng" dirty="0">
                <a:latin typeface="Times New Roman" panose="02020603050405020304" pitchFamily="18" charset="0"/>
                <a:cs typeface="Times New Roman" panose="02020603050405020304" pitchFamily="18" charset="0"/>
              </a:rPr>
              <a:t>methods:-</a:t>
            </a:r>
          </a:p>
          <a:p>
            <a:pPr marL="0" indent="0" algn="just">
              <a:buNone/>
            </a:pPr>
            <a:r>
              <a:rPr lang="en-US" altLang="en-US" dirty="0">
                <a:latin typeface="Times New Roman" panose="02020603050405020304" pitchFamily="18" charset="0"/>
                <a:cs typeface="Times New Roman" panose="02020603050405020304" pitchFamily="18" charset="0"/>
              </a:rPr>
              <a:t>It has provided many new conservation tools in agriculture, animal husbandry, fisheries, forestry and medicine</a:t>
            </a:r>
            <a:r>
              <a:rPr lang="en-US" altLang="en-US" dirty="0" smtClean="0">
                <a:latin typeface="Times New Roman" panose="02020603050405020304" pitchFamily="18" charset="0"/>
                <a:cs typeface="Times New Roman" panose="02020603050405020304" pitchFamily="18" charset="0"/>
              </a:rPr>
              <a:t>.</a:t>
            </a:r>
            <a:r>
              <a:rPr lang="en-US" altLang="en-US" dirty="0" smtClean="0">
                <a:solidFill>
                  <a:schemeClr val="bg1"/>
                </a:solidFill>
                <a:latin typeface="Times New Roman" panose="02020603050405020304" pitchFamily="18" charset="0"/>
                <a:cs typeface="Times New Roman" panose="02020603050405020304" pitchFamily="18" charset="0"/>
              </a:rPr>
              <a:t>.</a:t>
            </a:r>
          </a:p>
          <a:p>
            <a:pPr marL="0" indent="0" algn="just">
              <a:buNone/>
            </a:pPr>
            <a:endParaRPr lang="en-US" altLang="en-US" dirty="0" smtClean="0">
              <a:solidFill>
                <a:schemeClr val="bg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en-US" b="1" u="sng" dirty="0">
                <a:latin typeface="Times New Roman" panose="02020603050405020304" pitchFamily="18" charset="0"/>
                <a:cs typeface="Times New Roman" panose="02020603050405020304" pitchFamily="18" charset="0"/>
              </a:rPr>
              <a:t>Gene banks</a:t>
            </a:r>
            <a:r>
              <a:rPr lang="en-US" altLang="en-US" b="1" u="sng"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provides a method of conservation of diverse genetic resources, particularly of threatened species and those seeds which are not viable for longer periods under natural conditions.</a:t>
            </a:r>
          </a:p>
          <a:p>
            <a:pPr marL="514350" indent="-514350" algn="just">
              <a:buFont typeface="+mj-lt"/>
              <a:buAutoNum type="arabicPeriod"/>
            </a:pPr>
            <a:endParaRPr lang="en-US" alt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en-US" b="1" u="sng" dirty="0">
                <a:latin typeface="Times New Roman" panose="02020603050405020304" pitchFamily="18" charset="0"/>
                <a:cs typeface="Times New Roman" panose="02020603050405020304" pitchFamily="18" charset="0"/>
              </a:rPr>
              <a:t>Conservation of DNA</a:t>
            </a:r>
            <a:r>
              <a:rPr lang="en-US" altLang="en-US" b="1" u="sng"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An </a:t>
            </a:r>
            <a:r>
              <a:rPr lang="en-US" altLang="en-US" dirty="0">
                <a:latin typeface="Times New Roman" panose="02020603050405020304" pitchFamily="18" charset="0"/>
                <a:cs typeface="Times New Roman" panose="02020603050405020304" pitchFamily="18" charset="0"/>
              </a:rPr>
              <a:t>emerging and promising technique in preserving biodiversity is isolation and conservation of DNA. It can be used for endangered or even extinct species by taking samples of material from hair, bones and herbarium specimens of the target species.</a:t>
            </a:r>
          </a:p>
          <a:p>
            <a:pPr marL="0" indent="0" algn="just">
              <a:buNone/>
            </a:pPr>
            <a:endParaRPr lang="en-US" alt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altLang="en-US" dirty="0"/>
          </a:p>
        </p:txBody>
      </p:sp>
    </p:spTree>
    <p:extLst>
      <p:ext uri="{BB962C8B-B14F-4D97-AF65-F5344CB8AC3E}">
        <p14:creationId xmlns:p14="http://schemas.microsoft.com/office/powerpoint/2010/main" val="1204060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s://cdn.croptrust.org/wp-content/uploads/2014/12/svalbard3-1920x1200.jpg">
            <a:extLst>
              <a:ext uri="{FF2B5EF4-FFF2-40B4-BE49-F238E27FC236}">
                <a16:creationId xmlns="" xmlns:a16="http://schemas.microsoft.com/office/drawing/2014/main" id="{E87118E1-F9CE-44B1-87B4-9A7A2524B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312" y="1066801"/>
            <a:ext cx="8672925" cy="542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1">
            <a:extLst>
              <a:ext uri="{FF2B5EF4-FFF2-40B4-BE49-F238E27FC236}">
                <a16:creationId xmlns="" xmlns:a16="http://schemas.microsoft.com/office/drawing/2014/main" id="{FADB5DC1-96D4-4195-B655-762EEFFDB2D6}"/>
              </a:ext>
            </a:extLst>
          </p:cNvPr>
          <p:cNvSpPr txBox="1">
            <a:spLocks noChangeArrowheads="1"/>
          </p:cNvSpPr>
          <p:nvPr/>
        </p:nvSpPr>
        <p:spPr bwMode="auto">
          <a:xfrm>
            <a:off x="3780274" y="318639"/>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a:latin typeface="Calibri" panose="020F0502020204030204" pitchFamily="34" charset="0"/>
              </a:rPr>
              <a:t>SVALBARD GLOBAL SEED VAULT</a:t>
            </a:r>
          </a:p>
        </p:txBody>
      </p:sp>
      <p:sp>
        <p:nvSpPr>
          <p:cNvPr id="65540" name="TextBox 2">
            <a:extLst>
              <a:ext uri="{FF2B5EF4-FFF2-40B4-BE49-F238E27FC236}">
                <a16:creationId xmlns="" xmlns:a16="http://schemas.microsoft.com/office/drawing/2014/main" id="{1166557D-DD81-4458-BD93-5ADB2C925062}"/>
              </a:ext>
            </a:extLst>
          </p:cNvPr>
          <p:cNvSpPr txBox="1">
            <a:spLocks noChangeArrowheads="1"/>
          </p:cNvSpPr>
          <p:nvPr/>
        </p:nvSpPr>
        <p:spPr bwMode="auto">
          <a:xfrm>
            <a:off x="11010181" y="6642339"/>
            <a:ext cx="1371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dirty="0" smtClean="0">
                <a:latin typeface="Calibri" panose="020F0502020204030204" pitchFamily="34" charset="0"/>
              </a:rPr>
              <a:t>CROPTRUST.ORG</a:t>
            </a:r>
            <a:endParaRPr lang="en-US" altLang="en-US" sz="1200" dirty="0">
              <a:latin typeface="Calibri" panose="020F0502020204030204" pitchFamily="34" charset="0"/>
            </a:endParaRPr>
          </a:p>
        </p:txBody>
      </p:sp>
    </p:spTree>
    <p:extLst>
      <p:ext uri="{BB962C8B-B14F-4D97-AF65-F5344CB8AC3E}">
        <p14:creationId xmlns:p14="http://schemas.microsoft.com/office/powerpoint/2010/main" val="1509320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52" y="135970"/>
            <a:ext cx="10515600" cy="1325563"/>
          </a:xfrm>
        </p:spPr>
        <p:txBody>
          <a:bodyPr/>
          <a:lstStyle/>
          <a:p>
            <a:r>
              <a:rPr lang="en-US" b="1" dirty="0" smtClean="0"/>
              <a:t>Chang-la Gene bank, </a:t>
            </a:r>
            <a:r>
              <a:rPr lang="en-US" b="1" dirty="0" err="1" smtClean="0"/>
              <a:t>Leh</a:t>
            </a:r>
            <a:endParaRPr lang="en-US" b="1" dirty="0"/>
          </a:p>
        </p:txBody>
      </p:sp>
      <p:pic>
        <p:nvPicPr>
          <p:cNvPr id="3074" name="Picture 2" descr="https://www.natureasia.com/en/nindia/figures/34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64447" y="1328468"/>
            <a:ext cx="5112187" cy="42959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52" y="2359208"/>
            <a:ext cx="6096000" cy="2677656"/>
          </a:xfrm>
          <a:prstGeom prst="rect">
            <a:avLst/>
          </a:prstGeom>
        </p:spPr>
        <p:txBody>
          <a:bodyPr>
            <a:spAutoFit/>
          </a:bodyPr>
          <a:lstStyle/>
          <a:p>
            <a:pPr algn="just"/>
            <a:r>
              <a:rPr lang="en-US" sz="2800" dirty="0"/>
              <a:t>India </a:t>
            </a:r>
            <a:r>
              <a:rPr lang="en-US" sz="2800" dirty="0" smtClean="0"/>
              <a:t>commissioned </a:t>
            </a:r>
            <a:r>
              <a:rPr lang="en-US" sz="2800" dirty="0"/>
              <a:t>its own </a:t>
            </a:r>
            <a:r>
              <a:rPr lang="en-US" sz="2800" dirty="0" smtClean="0"/>
              <a:t>seed bank called the Chang-la Gene Banks for </a:t>
            </a:r>
            <a:r>
              <a:rPr lang="en-US" sz="2800" dirty="0"/>
              <a:t>long-term storage of crops germplasm at a permanently frozen mountain in </a:t>
            </a:r>
            <a:r>
              <a:rPr lang="en-US" sz="2800" dirty="0" err="1" smtClean="0"/>
              <a:t>Leh</a:t>
            </a:r>
            <a:r>
              <a:rPr lang="en-US" sz="2800" dirty="0" smtClean="0"/>
              <a:t>. It’s the  </a:t>
            </a:r>
            <a:r>
              <a:rPr lang="en-US" sz="2800" dirty="0"/>
              <a:t>s</a:t>
            </a:r>
            <a:r>
              <a:rPr lang="en-US" sz="2800" dirty="0" smtClean="0"/>
              <a:t>econd seed bank in the world after Svalbard. </a:t>
            </a:r>
            <a:endParaRPr lang="en-US" sz="2800" dirty="0"/>
          </a:p>
        </p:txBody>
      </p:sp>
      <p:sp>
        <p:nvSpPr>
          <p:cNvPr id="6" name="Rectangle 5"/>
          <p:cNvSpPr/>
          <p:nvPr/>
        </p:nvSpPr>
        <p:spPr>
          <a:xfrm>
            <a:off x="10601427" y="6488668"/>
            <a:ext cx="1629933" cy="369332"/>
          </a:xfrm>
          <a:prstGeom prst="rect">
            <a:avLst/>
          </a:prstGeom>
        </p:spPr>
        <p:txBody>
          <a:bodyPr wrap="none">
            <a:spAutoFit/>
          </a:bodyPr>
          <a:lstStyle/>
          <a:p>
            <a:r>
              <a:rPr lang="en-US" dirty="0"/>
              <a:t>natureasia.com</a:t>
            </a:r>
          </a:p>
        </p:txBody>
      </p:sp>
    </p:spTree>
    <p:extLst>
      <p:ext uri="{BB962C8B-B14F-4D97-AF65-F5344CB8AC3E}">
        <p14:creationId xmlns:p14="http://schemas.microsoft.com/office/powerpoint/2010/main" val="2805775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5313A4-5C4B-47AA-AC96-144A20241F8C}"/>
              </a:ext>
            </a:extLst>
          </p:cNvPr>
          <p:cNvSpPr>
            <a:spLocks noGrp="1"/>
          </p:cNvSpPr>
          <p:nvPr>
            <p:ph idx="1"/>
          </p:nvPr>
        </p:nvSpPr>
        <p:spPr>
          <a:xfrm>
            <a:off x="1981200" y="457201"/>
            <a:ext cx="8229600" cy="5668963"/>
          </a:xfrm>
        </p:spPr>
        <p:txBody>
          <a:bodyPr/>
          <a:lstStyle/>
          <a:p>
            <a:pPr marL="0" indent="0" algn="just">
              <a:buNone/>
            </a:pPr>
            <a:r>
              <a:rPr lang="en-US" altLang="en-US" b="1" u="sng" dirty="0">
                <a:latin typeface="Times New Roman" panose="02020603050405020304" pitchFamily="18" charset="0"/>
                <a:cs typeface="Times New Roman" panose="02020603050405020304" pitchFamily="18" charset="0"/>
              </a:rPr>
              <a:t>Problems in Conservation:-</a:t>
            </a:r>
          </a:p>
          <a:p>
            <a:pPr marL="0" indent="0" algn="just">
              <a:buNone/>
            </a:pPr>
            <a:endParaRPr lang="en-US" altLang="en-US" b="1" u="sng"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en-US" dirty="0">
                <a:latin typeface="Times New Roman" panose="02020603050405020304" pitchFamily="18" charset="0"/>
                <a:cs typeface="Times New Roman" panose="02020603050405020304" pitchFamily="18" charset="0"/>
              </a:rPr>
              <a:t>Very little understanding of what is to be conserved, especially with regard to complex natural ecosystems like tropical rain forests.</a:t>
            </a:r>
          </a:p>
          <a:p>
            <a:pPr marL="514350" indent="-514350" algn="just">
              <a:buFont typeface="+mj-lt"/>
              <a:buAutoNum type="arabicPeriod"/>
            </a:pPr>
            <a:r>
              <a:rPr lang="en-US" altLang="en-US" dirty="0" smtClean="0">
                <a:latin typeface="Times New Roman" panose="02020603050405020304" pitchFamily="18" charset="0"/>
                <a:cs typeface="Times New Roman" panose="02020603050405020304" pitchFamily="18" charset="0"/>
              </a:rPr>
              <a:t>Limited </a:t>
            </a:r>
            <a:r>
              <a:rPr lang="en-US" altLang="en-US" dirty="0">
                <a:latin typeface="Times New Roman" panose="02020603050405020304" pitchFamily="18" charset="0"/>
                <a:cs typeface="Times New Roman" panose="02020603050405020304" pitchFamily="18" charset="0"/>
              </a:rPr>
              <a:t>Financial resources to protect and manage ecosystems.</a:t>
            </a:r>
          </a:p>
          <a:p>
            <a:pPr marL="514350" indent="-514350" algn="just">
              <a:buFont typeface="+mj-lt"/>
              <a:buAutoNum type="arabicPeriod"/>
            </a:pPr>
            <a:r>
              <a:rPr lang="en-US" altLang="en-US" dirty="0" smtClean="0">
                <a:latin typeface="Times New Roman" panose="02020603050405020304" pitchFamily="18" charset="0"/>
                <a:cs typeface="Times New Roman" panose="02020603050405020304" pitchFamily="18" charset="0"/>
              </a:rPr>
              <a:t>Alienation </a:t>
            </a:r>
            <a:r>
              <a:rPr lang="en-US" altLang="en-US" dirty="0">
                <a:latin typeface="Times New Roman" panose="02020603050405020304" pitchFamily="18" charset="0"/>
                <a:cs typeface="Times New Roman" panose="02020603050405020304" pitchFamily="18" charset="0"/>
              </a:rPr>
              <a:t>of people from their natural resources bring in resentment among local people and no protected area. </a:t>
            </a:r>
          </a:p>
        </p:txBody>
      </p:sp>
    </p:spTree>
    <p:extLst>
      <p:ext uri="{BB962C8B-B14F-4D97-AF65-F5344CB8AC3E}">
        <p14:creationId xmlns:p14="http://schemas.microsoft.com/office/powerpoint/2010/main" val="1875131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48" name="Text Box 56">
            <a:extLst>
              <a:ext uri="{FF2B5EF4-FFF2-40B4-BE49-F238E27FC236}">
                <a16:creationId xmlns="" xmlns:a16="http://schemas.microsoft.com/office/drawing/2014/main" id="{9E2D0D8E-E1F3-4E6D-B78C-BC6CF4C50080}"/>
              </a:ext>
            </a:extLst>
          </p:cNvPr>
          <p:cNvSpPr txBox="1">
            <a:spLocks noChangeArrowheads="1"/>
          </p:cNvSpPr>
          <p:nvPr/>
        </p:nvSpPr>
        <p:spPr bwMode="auto">
          <a:xfrm>
            <a:off x="151779" y="199367"/>
            <a:ext cx="4343478" cy="307777"/>
          </a:xfrm>
          <a:prstGeom prst="rect">
            <a:avLst/>
          </a:prstGeom>
          <a:noFill/>
          <a:ln w="9525">
            <a:noFill/>
            <a:miter lim="800000"/>
            <a:headEnd/>
            <a:tailEnd/>
          </a:ln>
          <a:effectLst/>
        </p:spPr>
        <p:txBody>
          <a:bodyPr wrap="square" lIns="0" tIns="0" rIns="0" bIns="0">
            <a:spAutoFit/>
          </a:bodyPr>
          <a:lstStyle/>
          <a:p>
            <a:pPr algn="ctr">
              <a:spcBef>
                <a:spcPct val="50000"/>
              </a:spcBef>
              <a:defRPr/>
            </a:pPr>
            <a:r>
              <a:rPr lang="en-US" sz="2000" b="1" dirty="0" smtClean="0">
                <a:latin typeface="Arial" charset="0"/>
              </a:rPr>
              <a:t>STRUCTURE </a:t>
            </a:r>
            <a:r>
              <a:rPr lang="en-US" sz="2000" b="1" dirty="0">
                <a:latin typeface="Arial" charset="0"/>
              </a:rPr>
              <a:t>OF AN ECOSYSTEM</a:t>
            </a:r>
          </a:p>
        </p:txBody>
      </p:sp>
      <p:pic>
        <p:nvPicPr>
          <p:cNvPr id="2050" name="Picture 2"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726" y="507144"/>
            <a:ext cx="8115994" cy="604307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0712749" y="6550223"/>
            <a:ext cx="1479251" cy="307777"/>
          </a:xfrm>
          <a:prstGeom prst="rect">
            <a:avLst/>
          </a:prstGeom>
        </p:spPr>
        <p:txBody>
          <a:bodyPr wrap="none">
            <a:spAutoFit/>
          </a:bodyPr>
          <a:lstStyle/>
          <a:p>
            <a:r>
              <a:rPr lang="en-US" sz="1400" dirty="0" smtClean="0"/>
              <a:t>theintactone.com</a:t>
            </a:r>
            <a:endParaRPr lang="en-US" sz="1400" dirty="0"/>
          </a:p>
        </p:txBody>
      </p:sp>
    </p:spTree>
    <p:extLst>
      <p:ext uri="{BB962C8B-B14F-4D97-AF65-F5344CB8AC3E}">
        <p14:creationId xmlns:p14="http://schemas.microsoft.com/office/powerpoint/2010/main" val="192532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1">
            <a:extLst>
              <a:ext uri="{FF2B5EF4-FFF2-40B4-BE49-F238E27FC236}">
                <a16:creationId xmlns="" xmlns:a16="http://schemas.microsoft.com/office/drawing/2014/main" id="{CEF70889-72B5-4895-A0BC-04E42E234554}"/>
              </a:ext>
            </a:extLst>
          </p:cNvPr>
          <p:cNvSpPr>
            <a:spLocks noGrp="1" noChangeArrowheads="1"/>
          </p:cNvSpPr>
          <p:nvPr>
            <p:ph type="body" idx="4294967295"/>
          </p:nvPr>
        </p:nvSpPr>
        <p:spPr>
          <a:xfrm>
            <a:off x="1821611" y="332117"/>
            <a:ext cx="8763000" cy="6324600"/>
          </a:xfrm>
        </p:spPr>
        <p:txBody>
          <a:bodyPr/>
          <a:lstStyle/>
          <a:p>
            <a:pPr algn="ctr" eaLnBrk="1" hangingPunct="1">
              <a:buFontTx/>
              <a:buNone/>
            </a:pPr>
            <a:r>
              <a:rPr lang="en-US" altLang="en-US" sz="4000" dirty="0" smtClean="0"/>
              <a:t>Functions </a:t>
            </a:r>
            <a:r>
              <a:rPr lang="en-US" altLang="en-US" sz="4000" dirty="0"/>
              <a:t>of an ecosystem</a:t>
            </a:r>
          </a:p>
          <a:p>
            <a:pPr marL="0" indent="0" algn="just">
              <a:buNone/>
            </a:pPr>
            <a:endParaRPr lang="en-US" altLang="en-US" dirty="0">
              <a:solidFill>
                <a:srgbClr val="0033CC"/>
              </a:solidFill>
              <a:cs typeface="Times New Roman" panose="02020603050405020304" pitchFamily="18" charset="0"/>
            </a:endParaRPr>
          </a:p>
          <a:p>
            <a:pPr marL="0" indent="0" algn="just">
              <a:buNone/>
            </a:pPr>
            <a:endParaRPr lang="en-US" altLang="en-US" dirty="0">
              <a:solidFill>
                <a:srgbClr val="0033CC"/>
              </a:solidFill>
              <a:latin typeface="Times New Roman" panose="02020603050405020304" pitchFamily="18" charset="0"/>
              <a:cs typeface="Times New Roman" panose="02020603050405020304" pitchFamily="18" charset="0"/>
            </a:endParaRPr>
          </a:p>
          <a:p>
            <a:pPr marL="0" indent="0" algn="just">
              <a:buNone/>
            </a:pPr>
            <a:r>
              <a:rPr lang="en-US" altLang="en-US" dirty="0">
                <a:latin typeface="Times New Roman" panose="02020603050405020304" pitchFamily="18" charset="0"/>
                <a:cs typeface="Times New Roman" panose="02020603050405020304" pitchFamily="18" charset="0"/>
              </a:rPr>
              <a:t>Major functional attributes of ecosystem are </a:t>
            </a:r>
          </a:p>
          <a:p>
            <a:pPr algn="just" eaLnBrk="1" hangingPunct="1"/>
            <a:r>
              <a:rPr lang="en-US" altLang="en-US" dirty="0">
                <a:latin typeface="Times New Roman" panose="02020603050405020304" pitchFamily="18" charset="0"/>
                <a:cs typeface="Times New Roman" panose="02020603050405020304" pitchFamily="18" charset="0"/>
              </a:rPr>
              <a:t>Energy Flow</a:t>
            </a:r>
          </a:p>
          <a:p>
            <a:pPr algn="just" eaLnBrk="1" hangingPunct="1"/>
            <a:r>
              <a:rPr lang="en-US" altLang="en-US" dirty="0">
                <a:latin typeface="Times New Roman" panose="02020603050405020304" pitchFamily="18" charset="0"/>
                <a:cs typeface="Times New Roman" panose="02020603050405020304" pitchFamily="18" charset="0"/>
              </a:rPr>
              <a:t>Nutrients cycling</a:t>
            </a:r>
          </a:p>
          <a:p>
            <a:pPr algn="just" eaLnBrk="1" hangingPunct="1"/>
            <a:r>
              <a:rPr lang="en-US" altLang="en-US" dirty="0">
                <a:latin typeface="Times New Roman" panose="02020603050405020304" pitchFamily="18" charset="0"/>
                <a:cs typeface="Times New Roman" panose="02020603050405020304" pitchFamily="18" charset="0"/>
              </a:rPr>
              <a:t>Productivity and decomposition</a:t>
            </a:r>
          </a:p>
          <a:p>
            <a:pPr algn="just" eaLnBrk="1" hangingPunct="1"/>
            <a:r>
              <a:rPr lang="en-US" altLang="en-US" dirty="0">
                <a:latin typeface="Times New Roman" panose="02020603050405020304" pitchFamily="18" charset="0"/>
                <a:cs typeface="Times New Roman" panose="02020603050405020304" pitchFamily="18" charset="0"/>
              </a:rPr>
              <a:t>Development and stabilization</a:t>
            </a:r>
          </a:p>
        </p:txBody>
      </p:sp>
    </p:spTree>
    <p:extLst>
      <p:ext uri="{BB962C8B-B14F-4D97-AF65-F5344CB8AC3E}">
        <p14:creationId xmlns:p14="http://schemas.microsoft.com/office/powerpoint/2010/main" val="2595239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 xmlns:a16="http://schemas.microsoft.com/office/drawing/2014/main" id="{F6F1EA31-232C-49D2-84C2-5D40C1E3003B}"/>
              </a:ext>
            </a:extLst>
          </p:cNvPr>
          <p:cNvSpPr>
            <a:spLocks noGrp="1"/>
          </p:cNvSpPr>
          <p:nvPr>
            <p:ph type="ctrTitle"/>
          </p:nvPr>
        </p:nvSpPr>
        <p:spPr>
          <a:xfrm>
            <a:off x="1524001" y="984340"/>
            <a:ext cx="9144000" cy="2387600"/>
          </a:xfrm>
        </p:spPr>
        <p:txBody>
          <a:bodyPr/>
          <a:lstStyle/>
          <a:p>
            <a:r>
              <a:rPr lang="en-US" altLang="en-US" b="1" dirty="0">
                <a:solidFill>
                  <a:schemeClr val="bg2">
                    <a:lumMod val="10000"/>
                  </a:schemeClr>
                </a:solidFill>
              </a:rPr>
              <a:t>Ecological Niche</a:t>
            </a:r>
          </a:p>
        </p:txBody>
      </p:sp>
      <p:sp>
        <p:nvSpPr>
          <p:cNvPr id="39939" name="Subtitle 2">
            <a:extLst>
              <a:ext uri="{FF2B5EF4-FFF2-40B4-BE49-F238E27FC236}">
                <a16:creationId xmlns="" xmlns:a16="http://schemas.microsoft.com/office/drawing/2014/main" id="{B66595B3-4E6B-48A4-8399-F8AC31A51791}"/>
              </a:ext>
            </a:extLst>
          </p:cNvPr>
          <p:cNvSpPr>
            <a:spLocks noGrp="1"/>
          </p:cNvSpPr>
          <p:nvPr>
            <p:ph type="subTitle" idx="1"/>
          </p:nvPr>
        </p:nvSpPr>
        <p:spPr>
          <a:xfrm>
            <a:off x="2895600" y="3587750"/>
            <a:ext cx="6400800" cy="1752600"/>
          </a:xfrm>
        </p:spPr>
        <p:txBody>
          <a:bodyPr/>
          <a:lstStyle/>
          <a:p>
            <a:r>
              <a:rPr lang="en-US" altLang="en-US" dirty="0">
                <a:solidFill>
                  <a:schemeClr val="bg2">
                    <a:lumMod val="10000"/>
                  </a:schemeClr>
                </a:solidFill>
              </a:rPr>
              <a:t>An Ecological niche is the match of a species to a specific environmental condition</a:t>
            </a:r>
          </a:p>
        </p:txBody>
      </p:sp>
      <p:sp>
        <p:nvSpPr>
          <p:cNvPr id="39940" name="Rectangle 4">
            <a:extLst>
              <a:ext uri="{FF2B5EF4-FFF2-40B4-BE49-F238E27FC236}">
                <a16:creationId xmlns="" xmlns:a16="http://schemas.microsoft.com/office/drawing/2014/main" id="{7DDD0903-96A2-4AF7-9642-70F668D0120D}"/>
              </a:ext>
            </a:extLst>
          </p:cNvPr>
          <p:cNvSpPr>
            <a:spLocks noChangeArrowheads="1"/>
          </p:cNvSpPr>
          <p:nvPr/>
        </p:nvSpPr>
        <p:spPr bwMode="auto">
          <a:xfrm>
            <a:off x="10209213" y="6581775"/>
            <a:ext cx="1982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eaLnBrk="0" fontAlgn="base" hangingPunct="0">
              <a:spcBef>
                <a:spcPct val="0"/>
              </a:spcBef>
              <a:spcAft>
                <a:spcPct val="0"/>
              </a:spcAft>
              <a:buNone/>
              <a:defRPr/>
            </a:pPr>
            <a:r>
              <a:rPr lang="en-US" altLang="en-US" sz="1200" dirty="0" err="1">
                <a:solidFill>
                  <a:schemeClr val="bg2">
                    <a:lumMod val="10000"/>
                  </a:schemeClr>
                </a:solidFill>
                <a:latin typeface="Arial" panose="020B0604020202020204" pitchFamily="34" charset="0"/>
              </a:rPr>
              <a:t>Pocheville</a:t>
            </a:r>
            <a:r>
              <a:rPr lang="en-US" altLang="en-US" sz="1200" dirty="0">
                <a:solidFill>
                  <a:schemeClr val="bg2">
                    <a:lumMod val="10000"/>
                  </a:schemeClr>
                </a:solidFill>
                <a:latin typeface="Arial" panose="020B0604020202020204" pitchFamily="34" charset="0"/>
              </a:rPr>
              <a:t>, Arnaud (2015)</a:t>
            </a:r>
          </a:p>
        </p:txBody>
      </p:sp>
    </p:spTree>
    <p:extLst>
      <p:ext uri="{BB962C8B-B14F-4D97-AF65-F5344CB8AC3E}">
        <p14:creationId xmlns:p14="http://schemas.microsoft.com/office/powerpoint/2010/main" val="110844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FDFDB-1635-43F5-A6D9-450D6C243834}"/>
              </a:ext>
            </a:extLst>
          </p:cNvPr>
          <p:cNvSpPr>
            <a:spLocks noGrp="1"/>
          </p:cNvSpPr>
          <p:nvPr>
            <p:ph type="title"/>
          </p:nvPr>
        </p:nvSpPr>
        <p:spPr>
          <a:xfrm>
            <a:off x="2152650" y="365126"/>
            <a:ext cx="7886700" cy="1325563"/>
          </a:xfrm>
        </p:spPr>
        <p:txBody>
          <a:bodyPr>
            <a:normAutofit/>
          </a:bodyPr>
          <a:lstStyle/>
          <a:p>
            <a:r>
              <a:rPr lang="en-US" dirty="0"/>
              <a:t>Ecological Niche- Wading Birds</a:t>
            </a:r>
            <a:endParaRPr lang="en-IN" dirty="0"/>
          </a:p>
        </p:txBody>
      </p:sp>
      <p:pic>
        <p:nvPicPr>
          <p:cNvPr id="1026" name="Picture 2" descr="Niches">
            <a:extLst>
              <a:ext uri="{FF2B5EF4-FFF2-40B4-BE49-F238E27FC236}">
                <a16:creationId xmlns="" xmlns:a16="http://schemas.microsoft.com/office/drawing/2014/main" id="{5458AFE8-FAFC-4686-A59E-DEC20DD20D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5506" y="2333721"/>
            <a:ext cx="7893844" cy="333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749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iche birds">
            <a:extLst>
              <a:ext uri="{FF2B5EF4-FFF2-40B4-BE49-F238E27FC236}">
                <a16:creationId xmlns="" xmlns:a16="http://schemas.microsoft.com/office/drawing/2014/main" id="{8EAD9185-2291-473B-A5A8-DE22E95355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81956" y="643467"/>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upload.wikimedia.org/wikipedia/commons/thumb/c/cb/Lifezones_Pengo.svg/1280px-Lifezones_Pengo.svg.png">
            <a:extLst>
              <a:ext uri="{FF2B5EF4-FFF2-40B4-BE49-F238E27FC236}">
                <a16:creationId xmlns="" xmlns:a16="http://schemas.microsoft.com/office/drawing/2014/main" id="{69D645CE-B35B-4F90-972E-7E1522D5D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623" y="612776"/>
            <a:ext cx="9693679" cy="602068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8131" name="TextBox 3">
            <a:extLst>
              <a:ext uri="{FF2B5EF4-FFF2-40B4-BE49-F238E27FC236}">
                <a16:creationId xmlns="" xmlns:a16="http://schemas.microsoft.com/office/drawing/2014/main" id="{DBDB82C1-6B25-4A28-B9D0-6FEF0D89E0FE}"/>
              </a:ext>
            </a:extLst>
          </p:cNvPr>
          <p:cNvSpPr txBox="1">
            <a:spLocks noChangeArrowheads="1"/>
          </p:cNvSpPr>
          <p:nvPr/>
        </p:nvSpPr>
        <p:spPr bwMode="auto">
          <a:xfrm>
            <a:off x="2733676" y="152401"/>
            <a:ext cx="701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ea typeface="SimSun" panose="02010600030101010101" pitchFamily="2" charset="-122"/>
                <a:sym typeface="Calibri" panose="020F0502020204030204" pitchFamily="34" charset="0"/>
              </a:rPr>
              <a:t>Holdridge life zones- Terrestrial Ecosystems</a:t>
            </a:r>
          </a:p>
        </p:txBody>
      </p:sp>
    </p:spTree>
    <p:extLst>
      <p:ext uri="{BB962C8B-B14F-4D97-AF65-F5344CB8AC3E}">
        <p14:creationId xmlns:p14="http://schemas.microsoft.com/office/powerpoint/2010/main" val="311622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01A318613B7A45A677AB87448EBEFD" ma:contentTypeVersion="4" ma:contentTypeDescription="Create a new document." ma:contentTypeScope="" ma:versionID="00a54ceccb2f2fb58c66e94e5c812e7d">
  <xsd:schema xmlns:xsd="http://www.w3.org/2001/XMLSchema" xmlns:xs="http://www.w3.org/2001/XMLSchema" xmlns:p="http://schemas.microsoft.com/office/2006/metadata/properties" xmlns:ns2="ddd0c2c3-955d-470d-9d2d-390866fe4cfb" targetNamespace="http://schemas.microsoft.com/office/2006/metadata/properties" ma:root="true" ma:fieldsID="6db6b25aacd2fa6aa60937532fb499b0" ns2:_="">
    <xsd:import namespace="ddd0c2c3-955d-470d-9d2d-390866fe4c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0c2c3-955d-470d-9d2d-390866fe4c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1FC838-8368-4073-89CE-E1EA12E00B2E}"/>
</file>

<file path=customXml/itemProps2.xml><?xml version="1.0" encoding="utf-8"?>
<ds:datastoreItem xmlns:ds="http://schemas.openxmlformats.org/officeDocument/2006/customXml" ds:itemID="{256A4D00-30F0-45B3-BA11-139B576DA2D1}"/>
</file>

<file path=customXml/itemProps3.xml><?xml version="1.0" encoding="utf-8"?>
<ds:datastoreItem xmlns:ds="http://schemas.openxmlformats.org/officeDocument/2006/customXml" ds:itemID="{5278B255-071D-4CF1-995A-5CD4F2D6DE34}"/>
</file>

<file path=docProps/app.xml><?xml version="1.0" encoding="utf-8"?>
<Properties xmlns="http://schemas.openxmlformats.org/officeDocument/2006/extended-properties" xmlns:vt="http://schemas.openxmlformats.org/officeDocument/2006/docPropsVTypes">
  <TotalTime>310</TotalTime>
  <Words>3820</Words>
  <Application>Microsoft Office PowerPoint</Application>
  <PresentationFormat>Widescreen</PresentationFormat>
  <Paragraphs>223</Paragraphs>
  <Slides>36</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SimSun</vt:lpstr>
      <vt:lpstr>SimSun</vt:lpstr>
      <vt:lpstr>Arial</vt:lpstr>
      <vt:lpstr>Calibri</vt:lpstr>
      <vt:lpstr>Calibri Light</vt:lpstr>
      <vt:lpstr>Gill Sans MT</vt:lpstr>
      <vt:lpstr>Times New Roman</vt:lpstr>
      <vt:lpstr>Wingdings</vt:lpstr>
      <vt:lpstr>Office Theme</vt:lpstr>
      <vt:lpstr>Ecosystem and Biodiversity</vt:lpstr>
      <vt:lpstr>Ecology</vt:lpstr>
      <vt:lpstr>Ecosystem</vt:lpstr>
      <vt:lpstr>PowerPoint Presentation</vt:lpstr>
      <vt:lpstr>PowerPoint Presentation</vt:lpstr>
      <vt:lpstr>Ecological Niche</vt:lpstr>
      <vt:lpstr>Ecological Niche- Wading Birds</vt:lpstr>
      <vt:lpstr>PowerPoint Presentation</vt:lpstr>
      <vt:lpstr>PowerPoint Presentation</vt:lpstr>
      <vt:lpstr>Energy and Nutrient Flow in an Ecosystem</vt:lpstr>
      <vt:lpstr>PowerPoint Presentation</vt:lpstr>
      <vt:lpstr>Food Chains</vt:lpstr>
      <vt:lpstr>Example of a Food Chain</vt:lpstr>
      <vt:lpstr>PowerPoint Presentation</vt:lpstr>
      <vt:lpstr>PowerPoint Presentation</vt:lpstr>
      <vt:lpstr>Understanding Food webs-Trophic Levels</vt:lpstr>
      <vt:lpstr>Biomass</vt:lpstr>
      <vt:lpstr>Energy/Biomass Pyramids</vt:lpstr>
      <vt:lpstr>Assessing Health of Ecosystems Through Energy/Biomass Pyramids</vt:lpstr>
      <vt:lpstr>Health of Ecosystems: A complex systems perspective</vt:lpstr>
      <vt:lpstr>PowerPoint Presentation</vt:lpstr>
      <vt:lpstr>PowerPoint Presentation</vt:lpstr>
      <vt:lpstr>PowerPoint Presentation</vt:lpstr>
      <vt:lpstr>Natural systems provide society with many goods and services: ecosystem services</vt:lpstr>
      <vt:lpstr>PowerPoint Presentation</vt:lpstr>
      <vt:lpstr>Effect of climate change- Trophic Mismatch</vt:lpstr>
      <vt:lpstr>Biodiversity Conservation</vt:lpstr>
      <vt:lpstr>PowerPoint Presentation</vt:lpstr>
      <vt:lpstr>PowerPoint Presentation</vt:lpstr>
      <vt:lpstr>In situ Conservation Strategies</vt:lpstr>
      <vt:lpstr>PowerPoint Presentation</vt:lpstr>
      <vt:lpstr>PowerPoint Presentation</vt:lpstr>
      <vt:lpstr>PowerPoint Presentation</vt:lpstr>
      <vt:lpstr>PowerPoint Presentation</vt:lpstr>
      <vt:lpstr>Chang-la Gene bank, Leh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Ecosystem and Biodiversity</dc:title>
  <dc:creator>Shaurya Narlanka</dc:creator>
  <cp:lastModifiedBy>Mahe</cp:lastModifiedBy>
  <cp:revision>37</cp:revision>
  <dcterms:created xsi:type="dcterms:W3CDTF">2020-07-02T06:31:58Z</dcterms:created>
  <dcterms:modified xsi:type="dcterms:W3CDTF">2021-03-03T04:42:50Z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0x0101005201A318613B7A45A677AB87448EBEFD</vt:lpwstr>
  </property>
</Properties>
</file>