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87" r:id="rId3"/>
    <p:sldId id="25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9" r:id="rId20"/>
    <p:sldId id="280" r:id="rId21"/>
    <p:sldId id="288" r:id="rId22"/>
    <p:sldId id="281" r:id="rId23"/>
    <p:sldId id="282" r:id="rId24"/>
    <p:sldId id="283" r:id="rId25"/>
    <p:sldId id="284" r:id="rId26"/>
    <p:sldId id="285" r:id="rId27"/>
    <p:sldId id="286" r:id="rId28"/>
    <p:sldId id="274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9E44-E101-4B1B-8B45-E21EB17A1318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0AE5-74DE-43CF-9BF2-F187BA62D9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6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0AE5-74DE-43CF-9BF2-F187BA62D9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DEAB5-B4EF-4049-8467-B12F007E7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15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D178-E392-4041-A787-024A2D1F0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45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E4ABC-D4BD-455B-A795-EF7C1DDCC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9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077FA-DF4B-4D7B-A028-C6B2D5B2C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8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FD3D-E3F3-4514-9F9E-28D604974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39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7AA5D-94FC-4D24-8A83-74892F839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012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3B90-4A00-4100-BDE8-C15EE792D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10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55A6-9ECC-4BDB-87DC-31073660C8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2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B810-EF6E-42DA-B6E3-A482470D8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34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ACAD0-C7D1-4159-953F-74A7E1937D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0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19D7-813C-47E6-ACA6-92C2B4407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9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1C4B21B-0ED5-4C34-B0A8-36E4009E4C4E}" type="slidenum">
              <a:rPr lang="en-US" altLang="en-US">
                <a:cs typeface="Arial" panose="020B0604020202020204" pitchFamily="34" charset="0"/>
              </a:rPr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roid Sans Fallback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Droid Sans Fallback" charset="0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roid Sans Fallback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roid Sans Fallback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roid Sans Fallback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roid Sans Fallback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977599" y="2101850"/>
            <a:ext cx="4949090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800" b="1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262857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flow in evaluating fact(4)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43694" y="1639094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532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5613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096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4" idx="1"/>
          </p:cNvCxnSpPr>
          <p:nvPr/>
        </p:nvCxnSpPr>
        <p:spPr>
          <a:xfrm flipH="1">
            <a:off x="609600" y="16383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096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38" name="TextBox 20"/>
          <p:cNvSpPr txBox="1">
            <a:spLocks noChangeArrowheads="1"/>
          </p:cNvSpPr>
          <p:nvPr/>
        </p:nvSpPr>
        <p:spPr bwMode="auto">
          <a:xfrm>
            <a:off x="609600" y="2362201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76139" name="TextBox 21"/>
          <p:cNvSpPr txBox="1">
            <a:spLocks noChangeArrowheads="1"/>
          </p:cNvSpPr>
          <p:nvPr/>
        </p:nvSpPr>
        <p:spPr bwMode="auto">
          <a:xfrm>
            <a:off x="685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31615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6949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3060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429000" y="1600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4290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48" name="TextBox 32"/>
          <p:cNvSpPr txBox="1">
            <a:spLocks noChangeArrowheads="1"/>
          </p:cNvSpPr>
          <p:nvPr/>
        </p:nvSpPr>
        <p:spPr bwMode="auto">
          <a:xfrm>
            <a:off x="35052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49" name="TextBox 33"/>
          <p:cNvSpPr txBox="1">
            <a:spLocks noChangeArrowheads="1"/>
          </p:cNvSpPr>
          <p:nvPr/>
        </p:nvSpPr>
        <p:spPr bwMode="auto">
          <a:xfrm>
            <a:off x="35052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50" name="TextBox 34"/>
          <p:cNvSpPr txBox="1">
            <a:spLocks noChangeArrowheads="1"/>
          </p:cNvSpPr>
          <p:nvPr/>
        </p:nvSpPr>
        <p:spPr bwMode="auto">
          <a:xfrm>
            <a:off x="39624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0571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5905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2001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2484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6248400" y="1598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248400" y="1979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59" name="TextBox 43"/>
          <p:cNvSpPr txBox="1">
            <a:spLocks noChangeArrowheads="1"/>
          </p:cNvSpPr>
          <p:nvPr/>
        </p:nvSpPr>
        <p:spPr bwMode="auto">
          <a:xfrm>
            <a:off x="6400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60" name="TextBox 44"/>
          <p:cNvSpPr txBox="1">
            <a:spLocks noChangeArrowheads="1"/>
          </p:cNvSpPr>
          <p:nvPr/>
        </p:nvSpPr>
        <p:spPr bwMode="auto">
          <a:xfrm>
            <a:off x="6400800" y="1600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61" name="TextBox 45"/>
          <p:cNvSpPr txBox="1">
            <a:spLocks noChangeArrowheads="1"/>
          </p:cNvSpPr>
          <p:nvPr/>
        </p:nvSpPr>
        <p:spPr bwMode="auto">
          <a:xfrm>
            <a:off x="6858000" y="161038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62" name="TextBox 46"/>
          <p:cNvSpPr txBox="1">
            <a:spLocks noChangeArrowheads="1"/>
          </p:cNvSpPr>
          <p:nvPr/>
        </p:nvSpPr>
        <p:spPr bwMode="auto">
          <a:xfrm>
            <a:off x="6400800" y="121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63" name="TextBox 47"/>
          <p:cNvSpPr txBox="1">
            <a:spLocks noChangeArrowheads="1"/>
          </p:cNvSpPr>
          <p:nvPr/>
        </p:nvSpPr>
        <p:spPr bwMode="auto">
          <a:xfrm>
            <a:off x="6858000" y="121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6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52401" y="4953000"/>
            <a:ext cx="1828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86594" y="4952206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294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609600" y="44942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609600" y="5027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609600" y="54086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74" name="TextBox 60"/>
          <p:cNvSpPr txBox="1">
            <a:spLocks noChangeArrowheads="1"/>
          </p:cNvSpPr>
          <p:nvPr/>
        </p:nvSpPr>
        <p:spPr bwMode="auto">
          <a:xfrm>
            <a:off x="685800" y="5486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75" name="TextBox 61"/>
          <p:cNvSpPr txBox="1">
            <a:spLocks noChangeArrowheads="1"/>
          </p:cNvSpPr>
          <p:nvPr/>
        </p:nvSpPr>
        <p:spPr bwMode="auto">
          <a:xfrm>
            <a:off x="685800" y="502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76" name="TextBox 62"/>
          <p:cNvSpPr txBox="1">
            <a:spLocks noChangeArrowheads="1"/>
          </p:cNvSpPr>
          <p:nvPr/>
        </p:nvSpPr>
        <p:spPr bwMode="auto">
          <a:xfrm>
            <a:off x="685800" y="41148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77" name="TextBox 63"/>
          <p:cNvSpPr txBox="1">
            <a:spLocks noChangeArrowheads="1"/>
          </p:cNvSpPr>
          <p:nvPr/>
        </p:nvSpPr>
        <p:spPr bwMode="auto">
          <a:xfrm>
            <a:off x="685800" y="4648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78" name="TextBox 64"/>
          <p:cNvSpPr txBox="1">
            <a:spLocks noChangeArrowheads="1"/>
          </p:cNvSpPr>
          <p:nvPr/>
        </p:nvSpPr>
        <p:spPr bwMode="auto">
          <a:xfrm>
            <a:off x="1219200" y="5029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79" name="TextBox 65"/>
          <p:cNvSpPr txBox="1">
            <a:spLocks noChangeArrowheads="1"/>
          </p:cNvSpPr>
          <p:nvPr/>
        </p:nvSpPr>
        <p:spPr bwMode="auto">
          <a:xfrm>
            <a:off x="1219200" y="45720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80" name="TextBox 66"/>
          <p:cNvSpPr txBox="1">
            <a:spLocks noChangeArrowheads="1"/>
          </p:cNvSpPr>
          <p:nvPr/>
        </p:nvSpPr>
        <p:spPr bwMode="auto">
          <a:xfrm>
            <a:off x="1219200" y="41148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52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0472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580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1140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3505200" y="4419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3505200" y="4799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3505200" y="5181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>
            <a:off x="3505200" y="54848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89" name="TextBox 75"/>
          <p:cNvSpPr txBox="1">
            <a:spLocks noChangeArrowheads="1"/>
          </p:cNvSpPr>
          <p:nvPr/>
        </p:nvSpPr>
        <p:spPr bwMode="auto">
          <a:xfrm>
            <a:off x="3581400" y="5486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90" name="TextBox 76"/>
          <p:cNvSpPr txBox="1">
            <a:spLocks noChangeArrowheads="1"/>
          </p:cNvSpPr>
          <p:nvPr/>
        </p:nvSpPr>
        <p:spPr bwMode="auto">
          <a:xfrm>
            <a:off x="35814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91" name="TextBox 77"/>
          <p:cNvSpPr txBox="1">
            <a:spLocks noChangeArrowheads="1"/>
          </p:cNvSpPr>
          <p:nvPr/>
        </p:nvSpPr>
        <p:spPr bwMode="auto">
          <a:xfrm>
            <a:off x="3581400" y="4811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192" name="TextBox 78"/>
          <p:cNvSpPr txBox="1">
            <a:spLocks noChangeArrowheads="1"/>
          </p:cNvSpPr>
          <p:nvPr/>
        </p:nvSpPr>
        <p:spPr bwMode="auto">
          <a:xfrm>
            <a:off x="35814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93" name="TextBox 79"/>
          <p:cNvSpPr txBox="1">
            <a:spLocks noChangeArrowheads="1"/>
          </p:cNvSpPr>
          <p:nvPr/>
        </p:nvSpPr>
        <p:spPr bwMode="auto">
          <a:xfrm>
            <a:off x="35814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194" name="TextBox 80"/>
          <p:cNvSpPr txBox="1">
            <a:spLocks noChangeArrowheads="1"/>
          </p:cNvSpPr>
          <p:nvPr/>
        </p:nvSpPr>
        <p:spPr bwMode="auto">
          <a:xfrm>
            <a:off x="4038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6195" name="TextBox 81"/>
          <p:cNvSpPr txBox="1">
            <a:spLocks noChangeArrowheads="1"/>
          </p:cNvSpPr>
          <p:nvPr/>
        </p:nvSpPr>
        <p:spPr bwMode="auto">
          <a:xfrm>
            <a:off x="4038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196" name="TextBox 82"/>
          <p:cNvSpPr txBox="1">
            <a:spLocks noChangeArrowheads="1"/>
          </p:cNvSpPr>
          <p:nvPr/>
        </p:nvSpPr>
        <p:spPr bwMode="auto">
          <a:xfrm>
            <a:off x="4038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197" name="TextBox 83"/>
          <p:cNvSpPr txBox="1">
            <a:spLocks noChangeArrowheads="1"/>
          </p:cNvSpPr>
          <p:nvPr/>
        </p:nvSpPr>
        <p:spPr bwMode="auto">
          <a:xfrm>
            <a:off x="40386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722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7142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247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782594" y="4952206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6172200" y="54864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6172200" y="5180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6172200" y="4800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6172200" y="4418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06" name="TextBox 92"/>
          <p:cNvSpPr txBox="1">
            <a:spLocks noChangeArrowheads="1"/>
          </p:cNvSpPr>
          <p:nvPr/>
        </p:nvSpPr>
        <p:spPr bwMode="auto">
          <a:xfrm>
            <a:off x="62484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207" name="TextBox 93"/>
          <p:cNvSpPr txBox="1">
            <a:spLocks noChangeArrowheads="1"/>
          </p:cNvSpPr>
          <p:nvPr/>
        </p:nvSpPr>
        <p:spPr bwMode="auto">
          <a:xfrm>
            <a:off x="62484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08" name="TextBox 94"/>
          <p:cNvSpPr txBox="1">
            <a:spLocks noChangeArrowheads="1"/>
          </p:cNvSpPr>
          <p:nvPr/>
        </p:nvSpPr>
        <p:spPr bwMode="auto">
          <a:xfrm>
            <a:off x="62484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09" name="TextBox 95"/>
          <p:cNvSpPr txBox="1">
            <a:spLocks noChangeArrowheads="1"/>
          </p:cNvSpPr>
          <p:nvPr/>
        </p:nvSpPr>
        <p:spPr bwMode="auto">
          <a:xfrm>
            <a:off x="62484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0" name="TextBox 96"/>
          <p:cNvSpPr txBox="1">
            <a:spLocks noChangeArrowheads="1"/>
          </p:cNvSpPr>
          <p:nvPr/>
        </p:nvSpPr>
        <p:spPr bwMode="auto">
          <a:xfrm>
            <a:off x="6705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6211" name="TextBox 97"/>
          <p:cNvSpPr txBox="1">
            <a:spLocks noChangeArrowheads="1"/>
          </p:cNvSpPr>
          <p:nvPr/>
        </p:nvSpPr>
        <p:spPr bwMode="auto">
          <a:xfrm>
            <a:off x="6705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2" name="TextBox 98"/>
          <p:cNvSpPr txBox="1">
            <a:spLocks noChangeArrowheads="1"/>
          </p:cNvSpPr>
          <p:nvPr/>
        </p:nvSpPr>
        <p:spPr bwMode="auto">
          <a:xfrm>
            <a:off x="6705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3" name="TextBox 99"/>
          <p:cNvSpPr txBox="1">
            <a:spLocks noChangeArrowheads="1"/>
          </p:cNvSpPr>
          <p:nvPr/>
        </p:nvSpPr>
        <p:spPr bwMode="auto">
          <a:xfrm>
            <a:off x="67056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14" name="TextBox 100"/>
          <p:cNvSpPr txBox="1">
            <a:spLocks noChangeArrowheads="1"/>
          </p:cNvSpPr>
          <p:nvPr/>
        </p:nvSpPr>
        <p:spPr bwMode="auto">
          <a:xfrm>
            <a:off x="73152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5" name="TextBox 101"/>
          <p:cNvSpPr txBox="1">
            <a:spLocks noChangeArrowheads="1"/>
          </p:cNvSpPr>
          <p:nvPr/>
        </p:nvSpPr>
        <p:spPr bwMode="auto">
          <a:xfrm>
            <a:off x="73152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6" name="TextBox 102"/>
          <p:cNvSpPr txBox="1">
            <a:spLocks noChangeArrowheads="1"/>
          </p:cNvSpPr>
          <p:nvPr/>
        </p:nvSpPr>
        <p:spPr bwMode="auto">
          <a:xfrm>
            <a:off x="73152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7" name="TextBox 103"/>
          <p:cNvSpPr txBox="1">
            <a:spLocks noChangeArrowheads="1"/>
          </p:cNvSpPr>
          <p:nvPr/>
        </p:nvSpPr>
        <p:spPr bwMode="auto">
          <a:xfrm>
            <a:off x="73152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18" name="TextBox 104"/>
          <p:cNvSpPr txBox="1">
            <a:spLocks noChangeArrowheads="1"/>
          </p:cNvSpPr>
          <p:nvPr/>
        </p:nvSpPr>
        <p:spPr bwMode="auto">
          <a:xfrm>
            <a:off x="7848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9" name="TextBox 105"/>
          <p:cNvSpPr txBox="1">
            <a:spLocks noChangeArrowheads="1"/>
          </p:cNvSpPr>
          <p:nvPr/>
        </p:nvSpPr>
        <p:spPr bwMode="auto">
          <a:xfrm>
            <a:off x="7848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20" name="TextBox 106"/>
          <p:cNvSpPr txBox="1">
            <a:spLocks noChangeArrowheads="1"/>
          </p:cNvSpPr>
          <p:nvPr/>
        </p:nvSpPr>
        <p:spPr bwMode="auto">
          <a:xfrm>
            <a:off x="7848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21" name="TextBox 107"/>
          <p:cNvSpPr txBox="1">
            <a:spLocks noChangeArrowheads="1"/>
          </p:cNvSpPr>
          <p:nvPr/>
        </p:nvSpPr>
        <p:spPr bwMode="auto">
          <a:xfrm>
            <a:off x="7848600" y="5105400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934200" y="4267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34200" y="4646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34200" y="4648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934200" y="5027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934200" y="5029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934200" y="5408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934200" y="41894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3429000" y="2362200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6248400" y="2362200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6096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4" name="TextBox 20"/>
          <p:cNvSpPr txBox="1">
            <a:spLocks noChangeArrowheads="1"/>
          </p:cNvSpPr>
          <p:nvPr/>
        </p:nvSpPr>
        <p:spPr bwMode="auto">
          <a:xfrm>
            <a:off x="34290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60960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for multiplying 2 numbers</a:t>
            </a:r>
          </a:p>
          <a:p>
            <a:pPr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 {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if(m==0 || n==0)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else{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(m, n-1);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return(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find the nth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number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(fib(n-1) + fib(n-2));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}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do a binary search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item,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low,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if(low &gt;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mid=(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low+high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if(item==a[mid])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 if(item&lt;a[mid])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high=mid-1;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binary(item, a, low, high);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low=mid+1;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binary(item, a, low, high);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chains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need not call itself directly. It can call itself indirectly as shown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A(parameters)			B(parameters)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				{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. . ………..				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…………..				 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B(arguments)		A(arguments)	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					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086100" y="2171700"/>
            <a:ext cx="19050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2667000" y="2057402"/>
            <a:ext cx="2286000" cy="182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629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Towers of Hanoi problem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setup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3 pegs A,B, and C and five disks of different diameters placed on peg A so that a larger disk is always below a smaller disk.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aim is to move five disks to peg C using peg B as auxiliary. Only the top disk on any peg may be moved to another peg, and a larger disk may never rest on a smaller one.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261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1262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1263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After passing all the 5 disks to peg C: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88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Lets consider the general case of n disks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move n disks from A to C using B as auxiliary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1.If n==1, move single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2.Move the top n-1 disks from A to B using C as auxiliary.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3.Move the remaining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4.Move the n-1 disks from B to C, using A as auxiliary.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if n==1, step1 will produce a correct solution.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n==2, we know that we already have a solution for n-1. i.e. 1.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n==3, we know that we have a solution for n-1. i.e. 2.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way we have solutions for 1,2,3…..up to any value.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clearly indicates the concept of recursion involved and hence this problem can be solved by recursion.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458200" cy="6858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n==3. moving n-1 disks from A to B using C as auxiliary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																																												</a:t>
            </a:r>
          </a:p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remaining 1 disk from A to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16002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03" name="TextBox 10"/>
          <p:cNvSpPr txBox="1">
            <a:spLocks noChangeArrowheads="1"/>
          </p:cNvSpPr>
          <p:nvPr/>
        </p:nvSpPr>
        <p:spPr bwMode="auto">
          <a:xfrm>
            <a:off x="11430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08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09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" y="3657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6576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48400" y="36576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16" name="TextBox 23"/>
          <p:cNvSpPr txBox="1">
            <a:spLocks noChangeArrowheads="1"/>
          </p:cNvSpPr>
          <p:nvPr/>
        </p:nvSpPr>
        <p:spPr bwMode="auto">
          <a:xfrm>
            <a:off x="1143000" y="3810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3317" name="TextBox 24"/>
          <p:cNvSpPr txBox="1">
            <a:spLocks noChangeArrowheads="1"/>
          </p:cNvSpPr>
          <p:nvPr/>
        </p:nvSpPr>
        <p:spPr bwMode="auto">
          <a:xfrm>
            <a:off x="39624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18" name="TextBox 25"/>
          <p:cNvSpPr txBox="1">
            <a:spLocks noChangeArrowheads="1"/>
          </p:cNvSpPr>
          <p:nvPr/>
        </p:nvSpPr>
        <p:spPr bwMode="auto">
          <a:xfrm>
            <a:off x="67056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7400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25" name="TextBox 32"/>
          <p:cNvSpPr txBox="1">
            <a:spLocks noChangeArrowheads="1"/>
          </p:cNvSpPr>
          <p:nvPr/>
        </p:nvSpPr>
        <p:spPr bwMode="auto">
          <a:xfrm>
            <a:off x="1219200" y="6477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6324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52800" y="63246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0" name="TextBox 37"/>
          <p:cNvSpPr txBox="1">
            <a:spLocks noChangeArrowheads="1"/>
          </p:cNvSpPr>
          <p:nvPr/>
        </p:nvSpPr>
        <p:spPr bwMode="auto">
          <a:xfrm>
            <a:off x="39624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5200" y="60960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4" name="TextBox 41"/>
          <p:cNvSpPr txBox="1">
            <a:spLocks noChangeArrowheads="1"/>
          </p:cNvSpPr>
          <p:nvPr/>
        </p:nvSpPr>
        <p:spPr bwMode="auto">
          <a:xfrm>
            <a:off x="67056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6" idx="3"/>
          </p:cNvCxnSpPr>
          <p:nvPr/>
        </p:nvCxnSpPr>
        <p:spPr>
          <a:xfrm>
            <a:off x="2209800" y="17145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57400" y="1447800"/>
            <a:ext cx="464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4191000" y="3505200"/>
            <a:ext cx="2514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828800" y="4876800"/>
            <a:ext cx="1524000" cy="1446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52800" y="4876800"/>
            <a:ext cx="32004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4582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n-1 disks from B to C using A as auxiliary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																					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0" y="18288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27" name="TextBox 10"/>
          <p:cNvSpPr txBox="1">
            <a:spLocks noChangeArrowheads="1"/>
          </p:cNvSpPr>
          <p:nvPr/>
        </p:nvSpPr>
        <p:spPr bwMode="auto">
          <a:xfrm>
            <a:off x="12192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32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33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810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0" y="3579812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0" y="3808412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40" name="TextBox 23"/>
          <p:cNvSpPr txBox="1">
            <a:spLocks noChangeArrowheads="1"/>
          </p:cNvSpPr>
          <p:nvPr/>
        </p:nvSpPr>
        <p:spPr bwMode="auto">
          <a:xfrm>
            <a:off x="12192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4341" name="TextBox 24"/>
          <p:cNvSpPr txBox="1">
            <a:spLocks noChangeArrowheads="1"/>
          </p:cNvSpPr>
          <p:nvPr/>
        </p:nvSpPr>
        <p:spPr bwMode="auto">
          <a:xfrm>
            <a:off x="39624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42" name="TextBox 25"/>
          <p:cNvSpPr txBox="1">
            <a:spLocks noChangeArrowheads="1"/>
          </p:cNvSpPr>
          <p:nvPr/>
        </p:nvSpPr>
        <p:spPr bwMode="auto">
          <a:xfrm>
            <a:off x="67056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4035425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4038600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037012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9" name="TextBox 32"/>
          <p:cNvSpPr txBox="1">
            <a:spLocks noChangeArrowheads="1"/>
          </p:cNvSpPr>
          <p:nvPr/>
        </p:nvSpPr>
        <p:spPr bwMode="auto">
          <a:xfrm>
            <a:off x="1219200" y="6096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5943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57150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4" name="TextBox 37"/>
          <p:cNvSpPr txBox="1">
            <a:spLocks noChangeArrowheads="1"/>
          </p:cNvSpPr>
          <p:nvPr/>
        </p:nvSpPr>
        <p:spPr bwMode="auto">
          <a:xfrm>
            <a:off x="39624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48400" y="54864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8" name="TextBox 41"/>
          <p:cNvSpPr txBox="1">
            <a:spLocks noChangeArrowheads="1"/>
          </p:cNvSpPr>
          <p:nvPr/>
        </p:nvSpPr>
        <p:spPr bwMode="auto">
          <a:xfrm>
            <a:off x="67056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7" idx="1"/>
          </p:cNvCxnSpPr>
          <p:nvPr/>
        </p:nvCxnSpPr>
        <p:spPr>
          <a:xfrm rot="10800000" flipV="1">
            <a:off x="1524000" y="1714500"/>
            <a:ext cx="19812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</p:cNvCxnSpPr>
          <p:nvPr/>
        </p:nvCxnSpPr>
        <p:spPr>
          <a:xfrm flipV="1">
            <a:off x="4876800" y="16764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752600" y="3427412"/>
            <a:ext cx="480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629400"/>
          </a:xfrm>
        </p:spPr>
        <p:txBody>
          <a:bodyPr>
            <a:normAutofit fontScale="77500" lnSpcReduction="20000"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is the name given for expressing anything in terms of itself.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is a function which calls itself until a particular condition is met.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factorial function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positive integer n, factorial is defined as the product of all integers between n and1.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factorial of 4 is 4*3*2*1=24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we have the formula </a:t>
            </a:r>
          </a:p>
          <a:p>
            <a:pPr>
              <a:lnSpc>
                <a:spcPts val="23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n!=1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n!=n*(n-1)*(n-2) … *1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if(n&gt;0)</a:t>
            </a:r>
          </a:p>
          <a:p>
            <a:pPr>
              <a:lnSpc>
                <a:spcPts val="2300"/>
              </a:lnSpc>
              <a:buFontTx/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n!=n*(n-1)!	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n!=n*(n-1)*(n-2)!	….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)*… *0!  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 …*1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this can be achieved by having a function which calls itself until 0 is reached. This is recursive function for factorial.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buFontTx/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 program for tower of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tower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n, char source, char temp, char destination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if(n==1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&lt;&lt;“move disk 1 from “&lt;&lt;source&lt;&lt;“ to “&lt;&lt;destination&lt;&lt;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return;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/*moving n-1 disks from A to B using C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tower(n-1, source, destination, temp);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&lt;&lt;“move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disk “&lt;&lt;n&lt;&lt;“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“&lt;&lt;source&lt;&lt;“ to “&lt;&lt;destination&lt;&lt;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/*moving n-1 disks from B to C using A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tower(n-1, temp, source, destination);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7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Length of a string using recursion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StrLen</a:t>
            </a:r>
            <a:r>
              <a:rPr lang="en-IN" sz="2800" dirty="0" smtClean="0"/>
              <a:t>(</a:t>
            </a:r>
            <a:r>
              <a:rPr lang="en-IN" sz="2800" dirty="0" err="1" smtClean="0"/>
              <a:t>str</a:t>
            </a:r>
            <a:r>
              <a:rPr lang="en-IN" sz="2800" dirty="0" smtClean="0"/>
              <a:t>[], </a:t>
            </a:r>
            <a:r>
              <a:rPr lang="en-IN" sz="2800" dirty="0" err="1" smtClean="0"/>
              <a:t>int</a:t>
            </a:r>
            <a:r>
              <a:rPr lang="en-IN" sz="2800" dirty="0" smtClean="0"/>
              <a:t> index)</a:t>
            </a:r>
          </a:p>
          <a:p>
            <a:pPr fontAlgn="base">
              <a:buNone/>
            </a:pPr>
            <a:r>
              <a:rPr lang="en-IN" sz="2800" dirty="0" smtClean="0"/>
              <a:t>{</a:t>
            </a:r>
          </a:p>
          <a:p>
            <a:pPr fontAlgn="base">
              <a:buNone/>
            </a:pPr>
            <a:r>
              <a:rPr lang="en-IN" sz="2800" dirty="0" smtClean="0"/>
              <a:t>    if (</a:t>
            </a:r>
            <a:r>
              <a:rPr lang="en-IN" sz="2800" dirty="0" err="1" smtClean="0"/>
              <a:t>str</a:t>
            </a:r>
            <a:r>
              <a:rPr lang="en-IN" sz="2800" dirty="0" smtClean="0"/>
              <a:t>[index] == '\0') return 0;</a:t>
            </a:r>
          </a:p>
          <a:p>
            <a:pPr fontAlgn="base">
              <a:buNone/>
            </a:pPr>
            <a:endParaRPr lang="en-IN" sz="2800" dirty="0" smtClean="0"/>
          </a:p>
          <a:p>
            <a:pPr fontAlgn="base">
              <a:buNone/>
            </a:pPr>
            <a:r>
              <a:rPr lang="en-IN" sz="2800" dirty="0" smtClean="0"/>
              <a:t>    return (1 + </a:t>
            </a:r>
            <a:r>
              <a:rPr lang="en-IN" sz="2800" dirty="0" err="1" smtClean="0"/>
              <a:t>StrLen</a:t>
            </a:r>
            <a:r>
              <a:rPr lang="en-IN" sz="2800" dirty="0" smtClean="0"/>
              <a:t>(</a:t>
            </a:r>
            <a:r>
              <a:rPr lang="en-IN" sz="2800" dirty="0" err="1" smtClean="0"/>
              <a:t>str</a:t>
            </a:r>
            <a:r>
              <a:rPr lang="en-IN" sz="2800" dirty="0" smtClean="0"/>
              <a:t>, index + 1));</a:t>
            </a:r>
          </a:p>
          <a:p>
            <a:pPr fontAlgn="base">
              <a:buNone/>
            </a:pPr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Length of a string using recursion using static variable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StrLen</a:t>
            </a:r>
            <a:r>
              <a:rPr lang="en-IN" dirty="0" smtClean="0"/>
              <a:t>(char *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pPr fontAlgn="base">
              <a:buNone/>
            </a:pPr>
            <a:r>
              <a:rPr lang="en-IN" dirty="0" smtClean="0"/>
              <a:t>{</a:t>
            </a:r>
          </a:p>
          <a:p>
            <a:pPr fontAlgn="base">
              <a:buNone/>
            </a:pPr>
            <a:r>
              <a:rPr lang="en-IN" dirty="0" smtClean="0"/>
              <a:t>    static </a:t>
            </a:r>
            <a:r>
              <a:rPr lang="en-IN" dirty="0" err="1" smtClean="0"/>
              <a:t>int</a:t>
            </a:r>
            <a:r>
              <a:rPr lang="en-IN" dirty="0" smtClean="0"/>
              <a:t> length=0;</a:t>
            </a:r>
          </a:p>
          <a:p>
            <a:pPr fontAlgn="base">
              <a:buNone/>
            </a:pPr>
            <a:r>
              <a:rPr lang="en-IN" dirty="0" smtClean="0"/>
              <a:t>    if(*</a:t>
            </a:r>
            <a:r>
              <a:rPr lang="en-IN" dirty="0" err="1" smtClean="0"/>
              <a:t>str</a:t>
            </a:r>
            <a:r>
              <a:rPr lang="en-IN" dirty="0" smtClean="0"/>
              <a:t> != ‘\0’)</a:t>
            </a:r>
          </a:p>
          <a:p>
            <a:pPr fontAlgn="base">
              <a:buNone/>
            </a:pPr>
            <a:r>
              <a:rPr lang="en-IN" dirty="0" smtClean="0"/>
              <a:t>    {</a:t>
            </a:r>
          </a:p>
          <a:p>
            <a:pPr fontAlgn="base">
              <a:buNone/>
            </a:pPr>
            <a:r>
              <a:rPr lang="en-IN" dirty="0" smtClean="0"/>
              <a:t>        length++;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StrLen</a:t>
            </a:r>
            <a:r>
              <a:rPr lang="en-IN" dirty="0" smtClean="0"/>
              <a:t>(++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r>
              <a:rPr lang="en-IN" dirty="0" smtClean="0"/>
              <a:t>    }</a:t>
            </a:r>
          </a:p>
          <a:p>
            <a:pPr fontAlgn="base">
              <a:buNone/>
            </a:pPr>
            <a:r>
              <a:rPr lang="en-IN" dirty="0" smtClean="0"/>
              <a:t>    return length;</a:t>
            </a:r>
          </a:p>
          <a:p>
            <a:pPr fontAlgn="base">
              <a:buNone/>
            </a:pPr>
            <a:r>
              <a:rPr lang="en-IN" dirty="0" smtClean="0"/>
              <a:t>  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 smtClean="0"/>
              <a:t>To Check whether a given String is Palindrome or not using Recursion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isPalindrome</a:t>
            </a:r>
            <a:r>
              <a:rPr lang="en-IN" dirty="0" smtClean="0"/>
              <a:t>(char *</a:t>
            </a:r>
            <a:r>
              <a:rPr lang="en-IN" dirty="0" err="1" smtClean="0"/>
              <a:t>inputString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leftIndex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rightIndex</a:t>
            </a:r>
            <a:r>
              <a:rPr lang="en-IN" dirty="0" smtClean="0"/>
              <a:t>) {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      /* Recursion termination condition */</a:t>
            </a:r>
          </a:p>
          <a:p>
            <a:pPr fontAlgn="base">
              <a:buNone/>
            </a:pPr>
            <a:r>
              <a:rPr lang="en-IN" dirty="0" smtClean="0"/>
              <a:t>     if(</a:t>
            </a:r>
            <a:r>
              <a:rPr lang="en-IN" dirty="0" err="1" smtClean="0"/>
              <a:t>leftIndex</a:t>
            </a:r>
            <a:r>
              <a:rPr lang="en-IN" dirty="0" smtClean="0"/>
              <a:t> &gt;= </a:t>
            </a:r>
            <a:r>
              <a:rPr lang="en-IN" dirty="0" err="1" smtClean="0"/>
              <a:t>rightIndex</a:t>
            </a:r>
            <a:r>
              <a:rPr lang="en-IN" dirty="0" smtClean="0"/>
              <a:t>) return 1;</a:t>
            </a:r>
          </a:p>
          <a:p>
            <a:pPr fontAlgn="base">
              <a:buNone/>
            </a:pPr>
            <a:r>
              <a:rPr lang="en-IN" dirty="0" smtClean="0"/>
              <a:t>     if(</a:t>
            </a:r>
            <a:r>
              <a:rPr lang="en-IN" dirty="0" err="1" smtClean="0"/>
              <a:t>inputString</a:t>
            </a:r>
            <a:r>
              <a:rPr lang="en-IN" dirty="0" smtClean="0"/>
              <a:t>[</a:t>
            </a:r>
            <a:r>
              <a:rPr lang="en-IN" dirty="0" err="1" smtClean="0"/>
              <a:t>leftIndex</a:t>
            </a:r>
            <a:r>
              <a:rPr lang="en-IN" dirty="0" smtClean="0"/>
              <a:t>] == </a:t>
            </a:r>
            <a:r>
              <a:rPr lang="en-IN" dirty="0" err="1" smtClean="0"/>
              <a:t>inputString</a:t>
            </a:r>
            <a:r>
              <a:rPr lang="en-IN" dirty="0" smtClean="0"/>
              <a:t>[</a:t>
            </a:r>
            <a:r>
              <a:rPr lang="en-IN" dirty="0" err="1" smtClean="0"/>
              <a:t>rightIndex</a:t>
            </a:r>
            <a:r>
              <a:rPr lang="en-IN" dirty="0" smtClean="0"/>
              <a:t>]){</a:t>
            </a:r>
          </a:p>
          <a:p>
            <a:pPr fontAlgn="base">
              <a:buNone/>
            </a:pPr>
            <a:r>
              <a:rPr lang="en-IN" dirty="0" smtClean="0"/>
              <a:t>         return </a:t>
            </a:r>
            <a:r>
              <a:rPr lang="en-IN" dirty="0" err="1" smtClean="0"/>
              <a:t>isPalindrome</a:t>
            </a:r>
            <a:r>
              <a:rPr lang="en-IN" dirty="0" smtClean="0"/>
              <a:t>(</a:t>
            </a:r>
            <a:r>
              <a:rPr lang="en-IN" dirty="0" err="1" smtClean="0"/>
              <a:t>inputString</a:t>
            </a:r>
            <a:r>
              <a:rPr lang="en-IN" dirty="0" smtClean="0"/>
              <a:t>, </a:t>
            </a:r>
            <a:r>
              <a:rPr lang="en-IN" dirty="0" err="1" smtClean="0"/>
              <a:t>leftIndex</a:t>
            </a:r>
            <a:r>
              <a:rPr lang="en-IN" dirty="0" smtClean="0"/>
              <a:t> + 1, </a:t>
            </a:r>
            <a:r>
              <a:rPr lang="en-IN" dirty="0" err="1" smtClean="0"/>
              <a:t>rightIndex</a:t>
            </a:r>
            <a:r>
              <a:rPr lang="en-IN" dirty="0" smtClean="0"/>
              <a:t> - 1);</a:t>
            </a:r>
          </a:p>
          <a:p>
            <a:pPr fontAlgn="base">
              <a:buNone/>
            </a:pPr>
            <a:r>
              <a:rPr lang="en-IN" dirty="0" smtClean="0"/>
              <a:t>     }</a:t>
            </a:r>
          </a:p>
          <a:p>
            <a:pPr fontAlgn="base">
              <a:buNone/>
            </a:pPr>
            <a:r>
              <a:rPr lang="en-IN" dirty="0" smtClean="0"/>
              <a:t>     return 0;</a:t>
            </a:r>
          </a:p>
          <a:p>
            <a:pPr fontAlgn="base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pPr fontAlgn="base">
              <a:buNone/>
            </a:pPr>
            <a:r>
              <a:rPr lang="en-IN" dirty="0" smtClean="0"/>
              <a:t>    char </a:t>
            </a:r>
            <a:r>
              <a:rPr lang="en-IN" dirty="0" err="1" smtClean="0"/>
              <a:t>inputString</a:t>
            </a:r>
            <a:r>
              <a:rPr lang="en-IN" dirty="0" smtClean="0"/>
              <a:t>[100];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printf</a:t>
            </a:r>
            <a:r>
              <a:rPr lang="en-IN" dirty="0" smtClean="0"/>
              <a:t>("Enter a string for palindrome check\n");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scanf</a:t>
            </a:r>
            <a:r>
              <a:rPr lang="en-IN" dirty="0" smtClean="0"/>
              <a:t>("%s", </a:t>
            </a:r>
            <a:r>
              <a:rPr lang="en-IN" dirty="0" err="1" smtClean="0"/>
              <a:t>inputString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r>
              <a:rPr lang="en-IN" dirty="0" smtClean="0"/>
              <a:t>    if(</a:t>
            </a:r>
            <a:r>
              <a:rPr lang="en-IN" dirty="0" err="1" smtClean="0"/>
              <a:t>isPalindrome</a:t>
            </a:r>
            <a:r>
              <a:rPr lang="en-IN" dirty="0" smtClean="0"/>
              <a:t>(</a:t>
            </a:r>
            <a:r>
              <a:rPr lang="en-IN" dirty="0" err="1" smtClean="0"/>
              <a:t>inputString</a:t>
            </a:r>
            <a:r>
              <a:rPr lang="en-IN" dirty="0" smtClean="0"/>
              <a:t>, 0, </a:t>
            </a:r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inputString</a:t>
            </a:r>
            <a:r>
              <a:rPr lang="en-IN" dirty="0" smtClean="0"/>
              <a:t>) - 1))</a:t>
            </a:r>
          </a:p>
          <a:p>
            <a:pPr fontAlgn="base">
              <a:buNone/>
            </a:pPr>
            <a:r>
              <a:rPr lang="en-IN" dirty="0" smtClean="0"/>
              <a:t>        	</a:t>
            </a:r>
            <a:r>
              <a:rPr lang="en-IN" dirty="0" err="1" smtClean="0"/>
              <a:t>printf</a:t>
            </a:r>
            <a:r>
              <a:rPr lang="en-IN" dirty="0" smtClean="0"/>
              <a:t>("%s is a Palindrome \n", </a:t>
            </a:r>
            <a:r>
              <a:rPr lang="en-IN" dirty="0" err="1" smtClean="0"/>
              <a:t>inputString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r>
              <a:rPr lang="en-IN" dirty="0" smtClean="0"/>
              <a:t>    else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printf</a:t>
            </a:r>
            <a:r>
              <a:rPr lang="en-IN" dirty="0" smtClean="0"/>
              <a:t>("%s is not a Palindrome \n", </a:t>
            </a:r>
            <a:r>
              <a:rPr lang="en-IN" dirty="0" err="1" smtClean="0"/>
              <a:t>inputString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fontAlgn="base">
              <a:buNone/>
            </a:pPr>
            <a:r>
              <a:rPr lang="en-IN" dirty="0" smtClean="0"/>
              <a:t>    return 0;</a:t>
            </a:r>
          </a:p>
          <a:p>
            <a:pPr fontAlgn="base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 smtClean="0"/>
              <a:t>To Copy One String to another using Recursion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r>
              <a:rPr lang="en-IN" sz="2800" dirty="0" smtClean="0"/>
              <a:t>void copy(char str1[], char str2[], </a:t>
            </a:r>
            <a:r>
              <a:rPr lang="en-IN" sz="2800" dirty="0" err="1" smtClean="0"/>
              <a:t>int</a:t>
            </a:r>
            <a:r>
              <a:rPr lang="en-IN" sz="2800" dirty="0" smtClean="0"/>
              <a:t> index)</a:t>
            </a:r>
          </a:p>
          <a:p>
            <a:pPr fontAlgn="t">
              <a:buNone/>
            </a:pPr>
            <a:r>
              <a:rPr lang="en-IN" sz="2800" dirty="0" smtClean="0"/>
              <a:t>{</a:t>
            </a:r>
          </a:p>
          <a:p>
            <a:pPr fontAlgn="t">
              <a:buNone/>
            </a:pPr>
            <a:r>
              <a:rPr lang="en-IN" sz="2800" dirty="0" smtClean="0"/>
              <a:t>    str2[index] = str1[index];</a:t>
            </a:r>
          </a:p>
          <a:p>
            <a:pPr fontAlgn="t">
              <a:buNone/>
            </a:pPr>
            <a:r>
              <a:rPr lang="en-IN" sz="2800" dirty="0" smtClean="0"/>
              <a:t>    if (str1[index] == '</a:t>
            </a:r>
            <a:r>
              <a:rPr lang="en-IN" sz="2800" b="1" dirty="0" smtClean="0"/>
              <a:t>\0</a:t>
            </a:r>
            <a:r>
              <a:rPr lang="en-IN" sz="2800" dirty="0" smtClean="0"/>
              <a:t>') return;</a:t>
            </a:r>
          </a:p>
          <a:p>
            <a:pPr fontAlgn="t">
              <a:buNone/>
            </a:pPr>
            <a:r>
              <a:rPr lang="en-IN" sz="2800" dirty="0" smtClean="0"/>
              <a:t>    copy(str1, str2, index + 1);</a:t>
            </a:r>
          </a:p>
          <a:p>
            <a:pPr fontAlgn="t">
              <a:buNone/>
            </a:pPr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0"/>
            <a:ext cx="419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void multiply (</a:t>
            </a:r>
            <a:r>
              <a:rPr lang="en-US" sz="2200" dirty="0" err="1"/>
              <a:t>int</a:t>
            </a:r>
            <a:r>
              <a:rPr lang="en-US" sz="2200" dirty="0"/>
              <a:t> m1, </a:t>
            </a:r>
            <a:r>
              <a:rPr lang="en-US" sz="2200" dirty="0" err="1"/>
              <a:t>int</a:t>
            </a:r>
            <a:r>
              <a:rPr lang="en-US" sz="2200" dirty="0"/>
              <a:t> n1,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  	a[10</a:t>
            </a:r>
            <a:r>
              <a:rPr lang="en-US" sz="2200" dirty="0"/>
              <a:t>][10], </a:t>
            </a:r>
            <a:r>
              <a:rPr lang="en-US" sz="2200" dirty="0" err="1"/>
              <a:t>int</a:t>
            </a:r>
            <a:r>
              <a:rPr lang="en-US" sz="2200" dirty="0"/>
              <a:t> m2, </a:t>
            </a:r>
            <a:r>
              <a:rPr lang="en-US" sz="2200" dirty="0" err="1"/>
              <a:t>int</a:t>
            </a:r>
            <a:r>
              <a:rPr lang="en-US" sz="2200" dirty="0"/>
              <a:t> n2, </a:t>
            </a: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b[10</a:t>
            </a:r>
            <a:r>
              <a:rPr lang="en-US" sz="2200" dirty="0"/>
              <a:t>][10], </a:t>
            </a:r>
            <a:r>
              <a:rPr lang="en-US" sz="2200" dirty="0" err="1"/>
              <a:t>int</a:t>
            </a:r>
            <a:r>
              <a:rPr lang="en-US" sz="2200" dirty="0"/>
              <a:t> c[10][10])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static </a:t>
            </a:r>
            <a:r>
              <a:rPr lang="en-US" sz="2200" dirty="0" err="1"/>
              <a:t>int</a:t>
            </a:r>
            <a:r>
              <a:rPr lang="en-US" sz="2200" dirty="0"/>
              <a:t> i = 0, j = 0, k = 0;</a:t>
            </a:r>
          </a:p>
          <a:p>
            <a:endParaRPr lang="en-US" sz="2200" dirty="0"/>
          </a:p>
          <a:p>
            <a:r>
              <a:rPr lang="en-US" sz="2200" dirty="0"/>
              <a:t>    if (i &gt;= m1)</a:t>
            </a:r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return;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"/>
            <a:ext cx="479367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200" dirty="0"/>
              <a:t>else if (i &lt; m1)</a:t>
            </a:r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if (j &lt; n2)</a:t>
            </a:r>
          </a:p>
          <a:p>
            <a:r>
              <a:rPr lang="en-US" sz="2200" dirty="0"/>
              <a:t>        {</a:t>
            </a:r>
          </a:p>
          <a:p>
            <a:r>
              <a:rPr lang="en-US" sz="2200" dirty="0"/>
              <a:t>            if (k &lt; n1)</a:t>
            </a:r>
          </a:p>
          <a:p>
            <a:r>
              <a:rPr lang="en-US" sz="2200" dirty="0"/>
              <a:t>            {</a:t>
            </a:r>
          </a:p>
          <a:p>
            <a:r>
              <a:rPr lang="en-US" sz="2200" dirty="0"/>
              <a:t>               </a:t>
            </a:r>
            <a:r>
              <a:rPr lang="en-US" sz="2200" dirty="0" smtClean="0"/>
              <a:t>c[i</a:t>
            </a:r>
            <a:r>
              <a:rPr lang="en-US" sz="2200" dirty="0"/>
              <a:t>][j] += a[i][k] * b[k][j];</a:t>
            </a:r>
          </a:p>
          <a:p>
            <a:r>
              <a:rPr lang="en-US" sz="2200" dirty="0"/>
              <a:t>              </a:t>
            </a:r>
            <a:r>
              <a:rPr lang="en-US" sz="2200" dirty="0" smtClean="0"/>
              <a:t> </a:t>
            </a:r>
            <a:r>
              <a:rPr lang="en-US" sz="2200" dirty="0"/>
              <a:t>k++;</a:t>
            </a:r>
          </a:p>
          <a:p>
            <a:r>
              <a:rPr lang="en-US" sz="2200" dirty="0"/>
              <a:t>              </a:t>
            </a:r>
            <a:r>
              <a:rPr lang="en-US" sz="2200" dirty="0" smtClean="0"/>
              <a:t>multiply(m1</a:t>
            </a:r>
            <a:r>
              <a:rPr lang="en-US" sz="2200" dirty="0"/>
              <a:t>, n1, a, m2, n2, b, c);</a:t>
            </a:r>
          </a:p>
          <a:p>
            <a:r>
              <a:rPr lang="en-US" sz="2200" dirty="0"/>
              <a:t>            }</a:t>
            </a:r>
          </a:p>
          <a:p>
            <a:r>
              <a:rPr lang="en-US" sz="2200" dirty="0"/>
              <a:t>            k = 0;</a:t>
            </a:r>
          </a:p>
          <a:p>
            <a:r>
              <a:rPr lang="en-US" sz="2200" dirty="0"/>
              <a:t>            j++;</a:t>
            </a:r>
          </a:p>
          <a:p>
            <a:r>
              <a:rPr lang="en-US" sz="2200" dirty="0"/>
              <a:t>            multiply(m1, n1, a, m2, n2, b, c);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    j = 0;</a:t>
            </a:r>
          </a:p>
          <a:p>
            <a:r>
              <a:rPr lang="en-US" sz="2200" dirty="0"/>
              <a:t>        i++;</a:t>
            </a:r>
          </a:p>
          <a:p>
            <a:r>
              <a:rPr lang="en-US" sz="2200" dirty="0"/>
              <a:t>        multiply(m1, n1, a, m2, n2, b, c);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Advantages of Recursion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Clearer and simpler versions of algorithms can be created using recursion.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definition of a problem can be easily translated into a recursive function.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bookkeeping activities such as initialization etc required in iterative solution is avoided.</a:t>
            </a:r>
          </a:p>
          <a:p>
            <a:pPr marL="457200" indent="-457200"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function is called, the function saves formal parameters, local variables and return address and hence consumes a lot of memory.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time is spent in pushing and popping and hence consumes more time to compute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324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Uses loops			     uses if-else and repetitive function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calls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Counter controlled and body   Terminates when base condition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of loop terminates when the    is reached.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termination condition fails.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Execution is faster and takes   Consumes time and space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less space.		                  because of push and pop.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 to design for some     Best suited for some problems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problems.			      and easy to design.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886200" y="228600"/>
            <a:ext cx="7620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5!=5* 4!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120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4 * 3!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24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3 * 2!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2 * 1!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     1 * 0!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     1				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256506" y="1408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789906" y="24757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323308" y="3466308"/>
            <a:ext cx="68579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32906" y="45331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467100" y="55245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352801" y="4191000"/>
            <a:ext cx="990601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819400" y="3124201"/>
            <a:ext cx="9144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286000" y="2133601"/>
            <a:ext cx="990600" cy="685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676400" y="1066801"/>
            <a:ext cx="10668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771901" y="5295900"/>
            <a:ext cx="838200" cy="609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0" y="60198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Multiplication of natural numbers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example of recursive function.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product a*b, where a and b are positive integers is defined as a added to itself b times, which is a iterative definition.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definition: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	if b==1			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a*b=a*(b-1)+a	if  b&gt;1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5*4=5  *  3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20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	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5  *  2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5  *  1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5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74812" y="3808413"/>
            <a:ext cx="609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2132806" y="4723606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513806" y="5561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514600" y="44196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133600" y="35052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6019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705100" y="54483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Fibonacci sequence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0,1,1,2,3,5,8,…..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element is the sum of two preceding elements.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of a number is nothing but the value at that position in sequence.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fib(0)==0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fib(1)==1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fib(2)==1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fib(3)==2 and so on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is defined in formula as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n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 or n==1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fib(n-2) + fib(n-1)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n&gt;=2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Fib(4)=fib(2)			+	fib(3)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fib(0)+fib(1)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fib(2)    +    fib(1)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0    +   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fib(1)+fib(0)   + 1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1	   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	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7899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1942306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085306" y="54475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44958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5143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828506" y="5523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54094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409406" y="6095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46812" y="6094412"/>
            <a:ext cx="3048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6781800" y="4572000"/>
            <a:ext cx="1600200" cy="990600"/>
          </a:xfrm>
          <a:prstGeom prst="curvedConnector3">
            <a:avLst>
              <a:gd name="adj1" fmla="val -39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581401" y="5334000"/>
            <a:ext cx="1143000" cy="5334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791325" y="6019800"/>
            <a:ext cx="828675" cy="3810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Autofit/>
          </a:bodyPr>
          <a:lstStyle/>
          <a:p>
            <a:pPr algn="just">
              <a:lnSpc>
                <a:spcPts val="30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algn="just">
              <a:lnSpc>
                <a:spcPts val="3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search is an efficient method of search.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 element is compared with the middle element in the array. If the middle element is the element to be searched, search is successful.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2. if element is less than the middle element, then searching is restricted to the first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3. if element is greater than the middle element, then searching is restricted to the second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4. this process is continued until the element is found or not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0           1           2          3           4           5          6           7          8    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Middle element is 5 and 2 is less than 5. hence first half is considered, which is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0           1           2          3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middle element is 2 and hence search is successful and element is found at position 1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0           1           2           3          4          5           6           7          8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7           8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 is not found.</a:t>
            </a:r>
          </a:p>
          <a:p>
            <a:pPr>
              <a:lnSpc>
                <a:spcPts val="25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Properties of recursive algorithms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algorithm should terminate at some point, otherwise recursion will never end.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recursive algorithm should have stopping condition to terminate along with recursive calls.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for ex: in factorial stopping condition is n!=1 if n==0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multiplication of 2 numbers, it is a*b=a if b==1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Fibonacci it is fib(0)=0 and fib(1)=1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` 	In binary search it is low &gt;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Factorial in C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x, y, res;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return n*fact(n-1);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/*		x=n-1;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y=fact(x);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res=n*y;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res; */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Here y=fact(x), function gets called by itself each time with 1 less number than previous one until number gets zero.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Droid Sans Fallback"/>
      </a:majorFont>
      <a:minorFont>
        <a:latin typeface="Calibri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920</Words>
  <Application>Microsoft Office PowerPoint</Application>
  <PresentationFormat>On-screen Show (4:3)</PresentationFormat>
  <Paragraphs>357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Droid Sans Fallback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 of a string using recursion</vt:lpstr>
      <vt:lpstr>Length of a string using recursion using static variable</vt:lpstr>
      <vt:lpstr>To Check whether a given String is Palindrome or not using Recursion</vt:lpstr>
      <vt:lpstr>PowerPoint Presentation</vt:lpstr>
      <vt:lpstr>To Copy One String to another using Recursion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Harish SV</cp:lastModifiedBy>
  <cp:revision>59</cp:revision>
  <dcterms:created xsi:type="dcterms:W3CDTF">2006-08-16T00:00:00Z</dcterms:created>
  <dcterms:modified xsi:type="dcterms:W3CDTF">2019-08-08T04:14:25Z</dcterms:modified>
</cp:coreProperties>
</file>