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1" r:id="rId4"/>
    <p:sldId id="262" r:id="rId5"/>
    <p:sldId id="264" r:id="rId6"/>
    <p:sldId id="265" r:id="rId7"/>
    <p:sldId id="268" r:id="rId8"/>
    <p:sldId id="269" r:id="rId9"/>
    <p:sldId id="270" r:id="rId10"/>
    <p:sldId id="274" r:id="rId11"/>
    <p:sldId id="306" r:id="rId12"/>
    <p:sldId id="278" r:id="rId13"/>
    <p:sldId id="279" r:id="rId14"/>
    <p:sldId id="280" r:id="rId15"/>
    <p:sldId id="307" r:id="rId16"/>
    <p:sldId id="308" r:id="rId17"/>
    <p:sldId id="309" r:id="rId18"/>
    <p:sldId id="310" r:id="rId19"/>
    <p:sldId id="311" r:id="rId20"/>
    <p:sldId id="286" r:id="rId21"/>
    <p:sldId id="312" r:id="rId22"/>
    <p:sldId id="313" r:id="rId23"/>
    <p:sldId id="314" r:id="rId24"/>
    <p:sldId id="287" r:id="rId25"/>
    <p:sldId id="315" r:id="rId26"/>
    <p:sldId id="290" r:id="rId27"/>
    <p:sldId id="316" r:id="rId28"/>
    <p:sldId id="317" r:id="rId29"/>
    <p:sldId id="305" r:id="rId30"/>
    <p:sldId id="318" r:id="rId31"/>
    <p:sldId id="319" r:id="rId32"/>
    <p:sldId id="320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77CA7-031F-4321-8A3C-6C79A10DB2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78E56-F080-4623-9AB3-4123C0C716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25F86-A782-4737-A7F0-6CE2115F1F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76126-0D38-4B62-95B8-CE483BCA45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0FE8F-A441-48FE-A247-AF40A7C0A6C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10BCE-C311-4E36-9F72-77EB523614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8AE4F-8630-42BE-8807-6165897351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65911-1E2F-4162-9D8F-B1AE107098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DA93E-D001-4CE4-BB35-194CD1FBE1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CBF019A-5F17-499B-9088-D3ED0FC79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CFF1F6-410C-4DC0-BFD4-9B68AF23A94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EB016F6-7A7E-49E2-BF06-A733358507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ABA7A4C-DB61-451B-B5A6-9B9E76B99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F277819-B0F7-4B46-BBFA-A7BF1A752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660012-CE19-4AFE-B4AF-AA0E6E9E6462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3115E2D-6F31-411E-942A-8C5A397340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DF44FD1-18A5-48DD-AA49-B93640AB9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44C65-1775-4CFB-B5A2-8A45F2EEF7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2AE9852-9DF1-4C48-9D99-077568E29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42A78D-371D-4512-8297-AB2A0B647A64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C7F4E37-153B-452D-9A2A-9D68442A6F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E626859-9B40-4D36-8ECC-57C88D880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2992FC3-056C-401B-BAF7-90AF9E964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FDC901-0E5A-49AF-9686-C2D52AE54D4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38E5FA-BA54-4C57-B441-445F77BDE0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E60C17F-3C4A-41FB-8B47-CD924A4ED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6B36B41-0777-4A65-B328-1CA2D0EFB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E0D044-4E22-4569-A578-44D00A39966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C2ECCC1-277F-4872-8C17-CBBD1033B6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B7341F1-0D4A-4314-AA1A-832B30A1F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264DFCB-A2A9-4101-B377-FB3754144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8F2593-BD4E-4904-AF64-C6162B73C92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CB68451-EAE1-41FE-A6CB-54CAE47B7E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3C8B85D-C35F-4251-8621-A1A69C975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DBC140E-9BE3-4EBD-B327-39396C1EA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4F5424-0C36-4898-875F-24EC7D8AE73C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17FB67C-E2F5-474B-AF41-CE76535C9D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46166EB-6D62-4933-88C4-85F21085A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318B3-1E00-4F9F-976B-BD063485D2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1A6D9-77FD-4503-A0A7-BE6F1A49B98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16D6D-F2DD-456F-A605-3579797546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3C22-3169-4524-B929-A9B63742E6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74624-4460-4A31-8656-B9DEB7F2EB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3E59C-679D-49E3-8D87-EC1EF5D77B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E59EE-B252-43C7-AC87-0204A13E0B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B4C-7C7A-47C7-971E-18A219F0AB8B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5D63-CF8F-4124-9617-B2B41C858429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E521-2CA0-41FB-A4D2-3278E5FA22F3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71F-DEE9-41A3-AA07-EDCC5633F9CC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F5FF-C3AD-4558-ABAC-22DDD3D9BDC7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802-8949-48FF-8A85-FDC9A0623A7F}" type="datetime1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214-6EFB-4CCA-8B63-660D55E5B648}" type="datetime1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715E-8465-441A-8CA9-15B2EF589744}" type="datetime1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C8C-B5F1-43D0-9289-D6381D03109D}" type="datetime1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0565-01EA-4651-9C2F-445474671145}" type="datetime1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AFB-147E-4785-8F78-CA3F40E2D634}" type="datetime1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7CF1-9837-4034-8168-46A96BC18A5C}" type="datetime1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213-1E46-421D-AB5B-FA53C341513E}" type="datetime1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 initialization</a:t>
            </a:r>
          </a:p>
        </p:txBody>
      </p:sp>
      <p:sp>
        <p:nvSpPr>
          <p:cNvPr id="14339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7BBB1CC-87ED-4E65-BF08-4931EFBD30DF}" type="datetime1">
              <a:rPr lang="en-IN" smtClean="0"/>
              <a:t>16-09-2021</a:t>
            </a:fld>
            <a:endParaRPr lang="en-US"/>
          </a:p>
        </p:txBody>
      </p:sp>
      <p:sp>
        <p:nvSpPr>
          <p:cNvPr id="1434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D8B0B-BB03-4885-B199-84427A832F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228726"/>
            <a:ext cx="4495800" cy="2505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main ( ){ 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endParaRPr lang="fr-FR" sz="2700" b="1" dirty="0">
              <a:solidFill>
                <a:srgbClr val="660033"/>
              </a:solidFill>
              <a:latin typeface="Courier New" pitchFamily="49" charset="0"/>
            </a:endParaRP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 {	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={20, 21};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7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10200" y="1406526"/>
            <a:ext cx="5181600" cy="1108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Arial Rounded MT Bold" pitchFamily="34" charset="0"/>
              </a:rPr>
              <a:t>There is one-to-one correspondence between the members and their initializing values. </a:t>
            </a:r>
            <a:endParaRPr lang="en-US" sz="2200"/>
          </a:p>
        </p:txBody>
      </p:sp>
      <p:sp>
        <p:nvSpPr>
          <p:cNvPr id="10" name="Rectangle 9"/>
          <p:cNvSpPr/>
          <p:nvPr/>
        </p:nvSpPr>
        <p:spPr>
          <a:xfrm>
            <a:off x="1676400" y="3627438"/>
            <a:ext cx="6324600" cy="2849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main ( ){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  {	</a:t>
            </a:r>
            <a:r>
              <a:rPr lang="fr-FR" sz="2700" b="1" dirty="0" err="1">
                <a:latin typeface="Courier New" pitchFamily="49" charset="0"/>
              </a:rPr>
              <a:t>int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rollno</a:t>
            </a:r>
            <a:r>
              <a:rPr lang="fr-FR" sz="2700" b="1" dirty="0">
                <a:latin typeface="Courier New" pitchFamily="49" charset="0"/>
              </a:rPr>
              <a:t>;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		</a:t>
            </a:r>
            <a:r>
              <a:rPr lang="fr-FR" sz="2700" b="1" dirty="0" err="1">
                <a:latin typeface="Courier New" pitchFamily="49" charset="0"/>
              </a:rPr>
              <a:t>int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age</a:t>
            </a:r>
            <a:r>
              <a:rPr lang="fr-FR" sz="2700" b="1" dirty="0">
                <a:latin typeface="Courier New" pitchFamily="49" charset="0"/>
              </a:rPr>
              <a:t>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s1={20, 21};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s2={21, 21};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7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3540126"/>
            <a:ext cx="4724400" cy="4302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200">
                <a:solidFill>
                  <a:srgbClr val="660033"/>
                </a:solidFill>
                <a:latin typeface="Arial Rounded MT Bold" pitchFamily="34" charset="0"/>
              </a:rPr>
              <a:t>First one without tag name.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81638" y="4038601"/>
            <a:ext cx="4729162" cy="4302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 startAt="2"/>
            </a:pPr>
            <a:r>
              <a:rPr lang="en-US" sz="2200">
                <a:latin typeface="Arial Rounded MT Bold" pitchFamily="34" charset="0"/>
              </a:rPr>
              <a:t>Second one  uses a tag name.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 initialization</a:t>
            </a:r>
          </a:p>
        </p:txBody>
      </p:sp>
      <p:sp>
        <p:nvSpPr>
          <p:cNvPr id="15363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FE792F6-FC4F-40E6-B7BF-40B2913C33B3}" type="datetime1">
              <a:rPr lang="en-IN" smtClean="0"/>
              <a:t>16-09-2021</a:t>
            </a:fld>
            <a:endParaRPr lang="en-US"/>
          </a:p>
        </p:txBody>
      </p:sp>
      <p:sp>
        <p:nvSpPr>
          <p:cNvPr id="1536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0E14F-2835-4AA0-BE56-9F09E04FC1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1592264"/>
            <a:ext cx="6324600" cy="3748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</a:rPr>
              <a:t>stud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{	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rollno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age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}s1={20, 21};</a:t>
            </a:r>
          </a:p>
          <a:p>
            <a:pPr marL="1295400" lvl="2" indent="-381000">
              <a:lnSpc>
                <a:spcPct val="80000"/>
              </a:lnSpc>
              <a:defRPr/>
            </a:pPr>
            <a:endParaRPr lang="fr-FR" sz="27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main ( )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{ 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s2={21, 21};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4725989"/>
            <a:ext cx="5092700" cy="76993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Third one  uses a tag name and defined outside the function.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 and Compare structure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student1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student2</a:t>
            </a:r>
            <a:r>
              <a:rPr lang="en-US" sz="2400" dirty="0"/>
              <a:t> belong to the same structure, then the following operations are valid: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1200" b="1" dirty="0"/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dirty="0">
                <a:latin typeface="Tempus Sans ITC" pitchFamily="82" charset="0"/>
              </a:rPr>
              <a:t>student1  </a:t>
            </a:r>
            <a:r>
              <a:rPr lang="en-US" sz="2400" dirty="0"/>
              <a:t>= </a:t>
            </a:r>
            <a:r>
              <a:rPr lang="en-US" sz="2400" b="1" dirty="0">
                <a:latin typeface="Tempus Sans ITC" pitchFamily="82" charset="0"/>
              </a:rPr>
              <a:t>student2</a:t>
            </a:r>
            <a:r>
              <a:rPr lang="en-US" sz="2400" dirty="0"/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// Assign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student2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student1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empus Sans ITC" pitchFamily="82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2"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if(</a:t>
            </a:r>
            <a:r>
              <a:rPr lang="en-US" sz="2400" b="1" dirty="0">
                <a:latin typeface="Tempus Sans ITC" pitchFamily="82" charset="0"/>
              </a:rPr>
              <a:t>student1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dirty="0"/>
              <a:t>== </a:t>
            </a:r>
            <a:r>
              <a:rPr lang="en-US" sz="2400" b="1" dirty="0">
                <a:latin typeface="Tempus Sans ITC" pitchFamily="82" charset="0"/>
              </a:rPr>
              <a:t>student2.rollno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)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Tempus Sans ITC" pitchFamily="82" charset="0"/>
              </a:rPr>
              <a:t>//comparison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/>
              <a:t>	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Compare all members of 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student1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student2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with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respect to the member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rollno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    		</a:t>
            </a:r>
            <a:r>
              <a:rPr lang="en-US" sz="2000" dirty="0">
                <a:solidFill>
                  <a:srgbClr val="CC0000"/>
                </a:solidFill>
              </a:rPr>
              <a:t>return 	1</a:t>
            </a:r>
            <a:r>
              <a:rPr lang="en-US" sz="2000" dirty="0"/>
              <a:t> 	if they are equal,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>
                <a:solidFill>
                  <a:srgbClr val="CC0000"/>
                </a:solidFill>
              </a:rPr>
              <a:t>	    		0</a:t>
            </a:r>
            <a:r>
              <a:rPr lang="en-US" sz="2000" dirty="0"/>
              <a:t> 	otherwise.			</a:t>
            </a:r>
            <a:endParaRPr lang="en-US" sz="2000" dirty="0">
              <a:solidFill>
                <a:srgbClr val="C00000"/>
              </a:solidFill>
              <a:latin typeface="Algerian" pitchFamily="82" charset="0"/>
            </a:endParaRP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1100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/>
              <a:t>3. </a:t>
            </a:r>
            <a:r>
              <a:rPr lang="en-US" sz="2400" b="1" dirty="0">
                <a:latin typeface="Tempus Sans ITC" pitchFamily="82" charset="0"/>
              </a:rPr>
              <a:t> 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if(</a:t>
            </a:r>
            <a:r>
              <a:rPr lang="en-US" sz="2400" b="1" dirty="0">
                <a:latin typeface="Tempus Sans ITC" pitchFamily="82" charset="0"/>
              </a:rPr>
              <a:t>student1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dirty="0"/>
              <a:t>!=</a:t>
            </a:r>
            <a:r>
              <a:rPr lang="en-US" sz="2400" b="1" dirty="0">
                <a:latin typeface="Tempus Sans ITC" pitchFamily="82" charset="0"/>
              </a:rPr>
              <a:t> student2</a:t>
            </a:r>
            <a:r>
              <a:rPr lang="en-US" sz="2400" dirty="0"/>
              <a:t>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)</a:t>
            </a:r>
            <a:endParaRPr lang="en-US" sz="2400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		</a:t>
            </a:r>
            <a:r>
              <a:rPr lang="en-US" sz="2000" dirty="0">
                <a:solidFill>
                  <a:srgbClr val="CC0000"/>
                </a:solidFill>
              </a:rPr>
              <a:t>return 		1</a:t>
            </a:r>
            <a:r>
              <a:rPr lang="en-US" sz="2000" dirty="0"/>
              <a:t> 	if they are not equal,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>
                <a:solidFill>
                  <a:srgbClr val="CC0000"/>
                </a:solidFill>
              </a:rPr>
              <a:t>				0        	</a:t>
            </a:r>
            <a:r>
              <a:rPr lang="en-US" sz="2000" dirty="0"/>
              <a:t>otherwise.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500" dirty="0"/>
          </a:p>
          <a:p>
            <a:pPr marL="609600" indent="-609600" algn="ctr">
              <a:lnSpc>
                <a:spcPct val="80000"/>
              </a:lnSpc>
              <a:buNone/>
              <a:defRPr/>
            </a:pPr>
            <a:r>
              <a:rPr lang="en-US" sz="1800" dirty="0">
                <a:solidFill>
                  <a:srgbClr val="660033"/>
                </a:solidFill>
                <a:latin typeface="Arial Rounded MT Bold" pitchFamily="34" charset="0"/>
              </a:rPr>
              <a:t>Th</a:t>
            </a:r>
            <a:r>
              <a:rPr lang="en-US" sz="2000" dirty="0">
                <a:solidFill>
                  <a:srgbClr val="660033"/>
                </a:solidFill>
                <a:latin typeface="Arial Rounded MT Bold" pitchFamily="34" charset="0"/>
              </a:rPr>
              <a:t>e comparison should be done with respect to any member variables.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12F8A8A-24C2-4EB7-B035-615BDD1235A1}" type="datetime1">
              <a:rPr lang="en-IN" smtClean="0"/>
              <a:t>16-09-2021</a:t>
            </a:fld>
            <a:endParaRPr lang="en-US"/>
          </a:p>
        </p:txBody>
      </p:sp>
      <p:sp>
        <p:nvSpPr>
          <p:cNvPr id="1639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9AD068-2142-4924-9046-6200ADA9035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64391" y="4038601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lgerian" pitchFamily="82" charset="0"/>
              </a:rPr>
              <a:t>OR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" y="181844"/>
            <a:ext cx="11239501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Assigning and Comparing structure variables :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524001"/>
            <a:ext cx="8229600" cy="4602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class1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char name[20];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float marks;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s1={111, “Joe”, 72.50};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s2={222, “Rishi”, 67.00};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s3;</a:t>
            </a:r>
          </a:p>
        </p:txBody>
      </p:sp>
      <p:sp>
        <p:nvSpPr>
          <p:cNvPr id="1741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AF4E308-7BB8-4D29-B9D9-26FD81D6C817}" type="datetime1">
              <a:rPr lang="en-IN" smtClean="0"/>
              <a:t>16-09-2021</a:t>
            </a:fld>
            <a:endParaRPr lang="en-US"/>
          </a:p>
        </p:txBody>
      </p:sp>
      <p:sp>
        <p:nvSpPr>
          <p:cNvPr id="1741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3D44E-307A-4584-AFFE-482BBA139E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256458"/>
            <a:ext cx="112395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Assigning and Comparing structure variables :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8434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EECDE0-B0B6-4474-9B68-DF31F3661D4C}" type="datetime1">
              <a:rPr lang="en-IN" smtClean="0"/>
              <a:t>16-09-2021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0F54B-1295-46D5-BD4F-27CE8C68CC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33600" y="17526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s3=s2;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assignment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  <a:sym typeface="Wingdings" pitchFamily="2" charset="2"/>
              </a:rPr>
              <a:t> : 	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s2 to s3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b="1" kern="0" dirty="0">
              <a:latin typeface="Tempus Sans ITC" pitchFamily="82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//comparison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if((s3.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kern="0" dirty="0">
                <a:latin typeface="Arial Rounded MT Bold" pitchFamily="34" charset="0"/>
              </a:rPr>
              <a:t>==</a:t>
            </a:r>
            <a:r>
              <a:rPr lang="en-US" sz="2400" b="1" kern="0" dirty="0">
                <a:latin typeface="Tempus Sans ITC" pitchFamily="82" charset="0"/>
              </a:rPr>
              <a:t>s2.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kern="0" dirty="0">
                <a:latin typeface="Tempus Sans ITC" pitchFamily="82" charset="0"/>
              </a:rPr>
              <a:t>)&amp;&amp;(s3.marks</a:t>
            </a:r>
            <a:r>
              <a:rPr lang="en-US" sz="2400" b="1" kern="0" dirty="0">
                <a:latin typeface="Arial Rounded MT Bold" pitchFamily="34" charset="0"/>
              </a:rPr>
              <a:t> == </a:t>
            </a:r>
            <a:r>
              <a:rPr lang="en-US" sz="2400" b="1" kern="0" dirty="0">
                <a:latin typeface="Tempus Sans ITC" pitchFamily="82" charset="0"/>
              </a:rPr>
              <a:t>s2.marks))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	</a:t>
            </a:r>
            <a:r>
              <a:rPr lang="en-US" sz="2400" b="1" kern="0" dirty="0" err="1">
                <a:latin typeface="Tempus Sans ITC" pitchFamily="82" charset="0"/>
              </a:rPr>
              <a:t>cout</a:t>
            </a:r>
            <a:r>
              <a:rPr lang="en-US" sz="2400" b="1" kern="0" dirty="0">
                <a:latin typeface="Tempus Sans ITC" pitchFamily="82" charset="0"/>
              </a:rPr>
              <a:t>&lt;&lt;“\nStudent3 and student2 are same\n”;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else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	</a:t>
            </a:r>
            <a:r>
              <a:rPr lang="en-US" sz="2400" b="1" kern="0" dirty="0" err="1">
                <a:latin typeface="Tempus Sans ITC" pitchFamily="82" charset="0"/>
              </a:rPr>
              <a:t>cout</a:t>
            </a:r>
            <a:r>
              <a:rPr lang="en-US" sz="2400" b="1" kern="0" dirty="0">
                <a:latin typeface="Tempus Sans ITC" pitchFamily="82" charset="0"/>
              </a:rPr>
              <a:t>&lt;&lt;“\nStudent3 and student2 are NOT same\n”;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b="1" kern="0" dirty="0">
              <a:latin typeface="Tempus Sans ITC" pitchFamily="82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/>
              <a:t>Operation on Individual members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Individual members are identified using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member operator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dot operator.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A member with the dot operator along with its structure variable can be treated like any other variable name.</a:t>
            </a:r>
            <a:endParaRPr lang="en-US" sz="1200" b="1" dirty="0"/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050" dirty="0"/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 (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s1.rollno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==  111)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   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s1.marks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+=  10.0;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1050" b="1" dirty="0">
                <a:latin typeface="Tempus Sans ITC" pitchFamily="82" charset="0"/>
              </a:rPr>
              <a:t>  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float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sum = s1.marks + s2.marks;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100" b="1" dirty="0">
              <a:latin typeface="Tempus Sans ITC" pitchFamily="82" charset="0"/>
            </a:endParaRP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</a:t>
            </a:r>
            <a:r>
              <a:rPr lang="en-US" sz="2400" b="1" dirty="0">
                <a:solidFill>
                  <a:srgbClr val="663300"/>
                </a:solidFill>
                <a:latin typeface="Tempus Sans ITC" pitchFamily="82" charset="0"/>
              </a:rPr>
              <a:t>s1.rollno ++;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3300"/>
                </a:solidFill>
                <a:latin typeface="Tempus Sans ITC" pitchFamily="82" charset="0"/>
              </a:rPr>
              <a:t>	++ s1.rollno;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itchFamily="18" charset="0"/>
              </a:rPr>
              <a:t>//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itchFamily="18" charset="0"/>
              </a:rPr>
              <a:t>applicable to numeric type members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Baskerville Old Face" pitchFamily="18" charset="0"/>
            </a:endParaRP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The precedence of the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member operator </a:t>
            </a:r>
            <a:r>
              <a:rPr lang="en-US" sz="2400" dirty="0"/>
              <a:t>is higher than all arithmetic and relational operators and therefore no parentheses are required.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F1149C6-3CD0-42ED-AF58-71896041F3CC}" type="datetime1">
              <a:rPr lang="en-IN" smtClean="0"/>
              <a:t>16-09-2021</a:t>
            </a:fld>
            <a:endParaRPr lang="en-US"/>
          </a:p>
        </p:txBody>
      </p:sp>
      <p:sp>
        <p:nvSpPr>
          <p:cNvPr id="1946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7BC11-4089-44EF-B561-32D34DFAFC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To be solved …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Define a structure type,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personal </a:t>
            </a:r>
            <a:r>
              <a:rPr lang="en-US" sz="2400" dirty="0"/>
              <a:t>that would contain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person name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date of joining </a:t>
            </a:r>
            <a:r>
              <a:rPr lang="en-US" sz="2000" b="1" dirty="0">
                <a:solidFill>
                  <a:srgbClr val="7030A0"/>
                </a:solidFill>
                <a:latin typeface="Tempus Sans ITC" pitchFamily="82" charset="0"/>
              </a:rPr>
              <a:t>(only day(</a:t>
            </a:r>
            <a:r>
              <a:rPr lang="en-US" sz="2000" b="1" dirty="0" err="1">
                <a:solidFill>
                  <a:srgbClr val="7030A0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Tempus Sans ITC" pitchFamily="82" charset="0"/>
              </a:rPr>
              <a:t>))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salary</a:t>
            </a:r>
            <a:r>
              <a:rPr lang="en-US" sz="2400" dirty="0"/>
              <a:t>.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	Using this structure write a program to read the information for </a:t>
            </a:r>
            <a:r>
              <a:rPr lang="en-US" sz="2400" dirty="0">
                <a:solidFill>
                  <a:schemeClr val="accent2"/>
                </a:solidFill>
              </a:rPr>
              <a:t>3 persons </a:t>
            </a:r>
            <a:r>
              <a:rPr lang="en-US" sz="2400" dirty="0"/>
              <a:t>from the keyboard and print all the details of person having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highest salary</a:t>
            </a:r>
            <a:r>
              <a:rPr lang="en-US" sz="2400" dirty="0"/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ctr"/>
            <a:fld id="{88B545E5-3C11-4C7F-A862-4242AA1551A9}" type="slidenum">
              <a:rPr lang="en-US" smtClean="0"/>
              <a:pPr algn="ctr"/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5EE5D1-0DC1-4757-A7D2-8C5F6B245907}" type="datetime1">
              <a:rPr lang="en-IN" smtClean="0"/>
              <a:t>16-09-2021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Solution:</a:t>
            </a:r>
            <a:endParaRPr lang="en-US" sz="4000" dirty="0">
              <a:latin typeface="Tempus Sans ITC" pitchFamily="82" charset="0"/>
            </a:endParaRPr>
          </a:p>
        </p:txBody>
      </p:sp>
      <p:sp>
        <p:nvSpPr>
          <p:cNvPr id="2150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DD5FF3D-1C54-4CCF-AA15-7E04A618B600}" type="datetime1">
              <a:rPr lang="en-IN" smtClean="0"/>
              <a:t>16-09-2021</a:t>
            </a:fld>
            <a:endParaRPr lang="en-US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1B68C-0595-4604-8D2E-C612100D962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438400" y="1295401"/>
            <a:ext cx="7543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Tempus Sans ITC" pitchFamily="82" charset="0"/>
              </a:rPr>
              <a:t>struct person	{</a:t>
            </a:r>
          </a:p>
          <a:p>
            <a:r>
              <a:rPr lang="en-US" sz="2400" b="1">
                <a:latin typeface="Tempus Sans ITC" pitchFamily="82" charset="0"/>
              </a:rPr>
              <a:t>	char name[15];</a:t>
            </a:r>
          </a:p>
          <a:p>
            <a:r>
              <a:rPr lang="en-US" sz="2400" b="1">
                <a:latin typeface="Tempus Sans ITC" pitchFamily="82" charset="0"/>
              </a:rPr>
              <a:t>	int doj;</a:t>
            </a:r>
          </a:p>
          <a:p>
            <a:r>
              <a:rPr lang="en-US" sz="2400" b="1">
                <a:latin typeface="Tempus Sans ITC" pitchFamily="82" charset="0"/>
              </a:rPr>
              <a:t>	float sal;</a:t>
            </a:r>
          </a:p>
          <a:p>
            <a:r>
              <a:rPr lang="en-US" sz="2400" b="1">
                <a:latin typeface="Tempus Sans ITC" pitchFamily="82" charset="0"/>
              </a:rPr>
              <a:t>	};</a:t>
            </a:r>
          </a:p>
          <a:p>
            <a:r>
              <a:rPr lang="en-US" sz="2400" b="1">
                <a:latin typeface="Tempus Sans ITC" pitchFamily="82" charset="0"/>
              </a:rPr>
              <a:t>void main(){</a:t>
            </a:r>
          </a:p>
          <a:p>
            <a:r>
              <a:rPr lang="en-US" sz="2400" b="1">
                <a:latin typeface="Tempus Sans ITC" pitchFamily="82" charset="0"/>
              </a:rPr>
              <a:t>struct person p1, p2, p3;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1:- \n";</a:t>
            </a:r>
          </a:p>
          <a:p>
            <a:r>
              <a:rPr lang="en-US" sz="2400" b="1">
                <a:latin typeface="Tempus Sans ITC" pitchFamily="82" charset="0"/>
              </a:rPr>
              <a:t>cin&gt;&gt;p1.name&gt;&gt;p1.doj&gt;&gt;p1.sal;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2:- \n";</a:t>
            </a:r>
          </a:p>
          <a:p>
            <a:r>
              <a:rPr lang="en-US" sz="2400" b="1">
                <a:latin typeface="Tempus Sans ITC" pitchFamily="82" charset="0"/>
              </a:rPr>
              <a:t>cin&gt;&gt;p2.name&gt;&gt;p2.doj&gt;&gt;p2.sal;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3:- \n";</a:t>
            </a:r>
          </a:p>
          <a:p>
            <a:r>
              <a:rPr lang="en-US" sz="2400" b="1">
                <a:latin typeface="Tempus Sans ITC" pitchFamily="82" charset="0"/>
              </a:rPr>
              <a:t>cin&gt;&gt;p3.name&gt;&gt;p3.doj&gt;&gt;p3.sal;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if (</a:t>
            </a:r>
            <a:r>
              <a:rPr lang="en-US" sz="2400" b="1" dirty="0">
                <a:latin typeface="Tempus Sans ITC" pitchFamily="82" charset="0"/>
              </a:rPr>
              <a:t>p1.sal&gt;p2.sal &amp;&amp; p1.sal &gt;p3.sal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else  if (</a:t>
            </a:r>
            <a:r>
              <a:rPr lang="en-US" sz="2400" b="1" dirty="0">
                <a:latin typeface="Tempus Sans ITC" pitchFamily="82" charset="0"/>
              </a:rPr>
              <a:t>p2.sal&gt; p1.sal &amp;&amp; p2.sal &gt; p3.sal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}</a:t>
            </a:r>
          </a:p>
        </p:txBody>
      </p:sp>
      <p:sp>
        <p:nvSpPr>
          <p:cNvPr id="2253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5B72F48-A3F7-40A3-A095-27B8546BD7D4}" type="datetime1">
              <a:rPr lang="en-IN" smtClean="0"/>
              <a:t>16-09-2021</a:t>
            </a:fld>
            <a:endParaRPr lang="en-US"/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8719C-BF7E-4166-BD10-2C7063378F1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Problems…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3200" dirty="0">
                <a:latin typeface="Baskerville Old Face" pitchFamily="18" charset="0"/>
              </a:rPr>
              <a:t>Write programs to</a:t>
            </a:r>
          </a:p>
          <a:p>
            <a:pPr marL="914400" lvl="1" indent="-514350" algn="just">
              <a:buFontTx/>
              <a:buAutoNum type="arabicPeriod"/>
            </a:pPr>
            <a:r>
              <a:rPr lang="en-US" sz="2800" dirty="0">
                <a:latin typeface="Baskerville Old Face" pitchFamily="18" charset="0"/>
              </a:rPr>
              <a:t>Create  a student record with name, </a:t>
            </a:r>
            <a:r>
              <a:rPr lang="en-US" sz="2800" dirty="0" err="1">
                <a:latin typeface="Baskerville Old Face" pitchFamily="18" charset="0"/>
              </a:rPr>
              <a:t>rollno</a:t>
            </a:r>
            <a:r>
              <a:rPr lang="en-US" sz="2800" dirty="0">
                <a:latin typeface="Baskerville Old Face" pitchFamily="18" charset="0"/>
              </a:rPr>
              <a:t>, marks of 3 subjects (m1, m2, m3). Display the details of the students in ascending order of their average marks.</a:t>
            </a:r>
          </a:p>
          <a:p>
            <a:pPr marL="914400" lvl="1" indent="-514350" algn="just">
              <a:buFontTx/>
              <a:buAutoNum type="arabicPeriod"/>
            </a:pPr>
            <a:r>
              <a:rPr lang="en-US" sz="2800" dirty="0">
                <a:latin typeface="Baskerville Old Face" pitchFamily="18" charset="0"/>
              </a:rPr>
              <a:t>Create an employee record with </a:t>
            </a:r>
            <a:r>
              <a:rPr lang="en-US" sz="2800" dirty="0" err="1">
                <a:latin typeface="Baskerville Old Face" pitchFamily="18" charset="0"/>
              </a:rPr>
              <a:t>emp</a:t>
            </a:r>
            <a:r>
              <a:rPr lang="en-US" sz="2800" dirty="0">
                <a:latin typeface="Baskerville Old Face" pitchFamily="18" charset="0"/>
              </a:rPr>
              <a:t>-no, name, age, date-of-joining (year), and salary. If there is 20% hike on salary per annum, compute the retirement  year of each employee and the salary at that time. [standard age of retirement is 55]</a:t>
            </a:r>
          </a:p>
          <a:p>
            <a:pPr marL="914400" lvl="1" indent="-514350" algn="just">
              <a:buFontTx/>
              <a:buAutoNum type="arabicPeriod"/>
            </a:pPr>
            <a:endParaRPr lang="en-US" dirty="0">
              <a:latin typeface="Baskerville Old Face" pitchFamily="18" charset="0"/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ctr"/>
            <a:fld id="{6ECAD5EB-6191-4994-826A-8D03F52A0FF5}" type="slidenum">
              <a:rPr lang="en-US" smtClean="0"/>
              <a:pPr algn="ctr"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B8981-7B24-40B5-BEA1-09E1BA3159F2}" type="datetime1">
              <a:rPr lang="en-IN" smtClean="0"/>
              <a:t>16-09-2021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AU" dirty="0"/>
              <a:t>A structure is a collection of one or more variables, possibly of different types, grouped together under a single name for convenient handling 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AU" sz="5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The variables in a structure can be </a:t>
            </a:r>
            <a:r>
              <a:rPr lang="en-US" dirty="0" err="1"/>
              <a:t>int</a:t>
            </a:r>
            <a:r>
              <a:rPr lang="en-US" dirty="0"/>
              <a:t>,  float, and so on. 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7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This is unlike the array, in which all the variables must be the same type.</a:t>
            </a:r>
          </a:p>
          <a:p>
            <a:pPr algn="just" eaLnBrk="1" hangingPunct="1">
              <a:buFontTx/>
              <a:buNone/>
              <a:defRPr/>
            </a:pPr>
            <a:r>
              <a:rPr lang="en-US" sz="1050" dirty="0"/>
              <a:t> </a:t>
            </a:r>
            <a:endParaRPr lang="en-US" sz="1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 items </a:t>
            </a:r>
            <a:r>
              <a:rPr lang="en-US" dirty="0"/>
              <a:t>in a structure are called the </a:t>
            </a:r>
            <a:r>
              <a:rPr lang="en-US" i="1" dirty="0">
                <a:solidFill>
                  <a:srgbClr val="C00000"/>
                </a:solidFill>
              </a:rPr>
              <a:t>members</a:t>
            </a:r>
            <a:r>
              <a:rPr lang="en-US" dirty="0"/>
              <a:t> of the structure.</a:t>
            </a:r>
            <a:endParaRPr lang="en-AU" dirty="0"/>
          </a:p>
        </p:txBody>
      </p:sp>
      <p:sp>
        <p:nvSpPr>
          <p:cNvPr id="6147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A7FC18E-56B9-49E1-863B-477DFB73E21F}" type="datetime1">
              <a:rPr lang="en-IN" smtClean="0"/>
              <a:t>16-09-2021</a:t>
            </a:fld>
            <a:endParaRPr lang="en-US"/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8457B-F259-4B13-8702-94E99225BC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106D5D-986C-4154-91D0-BA50CE065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29D763E-0189-40FA-A6B5-B89E4495C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algn="just">
              <a:lnSpc>
                <a:spcPct val="80000"/>
              </a:lnSpc>
              <a:buNone/>
            </a:pPr>
            <a:r>
              <a:rPr lang="en-US" altLang="en-US"/>
              <a:t>We can define single or multidimensional arrays as </a:t>
            </a:r>
            <a:r>
              <a:rPr lang="en-US" altLang="en-US" b="1">
                <a:solidFill>
                  <a:srgbClr val="FF0000"/>
                </a:solidFill>
                <a:latin typeface="Tempus Sans ITC" panose="04020404030D07020202" pitchFamily="82" charset="0"/>
              </a:rPr>
              <a:t>structure variables</a:t>
            </a:r>
            <a:r>
              <a:rPr lang="en-US" altLang="en-US"/>
              <a:t>.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struct marks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   {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subject1;  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subject2;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subject3;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 	   }  ;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 sz="2400" b="1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chemeClr val="accent2"/>
                </a:solidFill>
                <a:latin typeface="Tempus Sans ITC" panose="04020404030D07020202" pitchFamily="82" charset="0"/>
              </a:rPr>
              <a:t>struct marks </a:t>
            </a: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student[84]; </a:t>
            </a:r>
          </a:p>
          <a:p>
            <a:pPr marL="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empus Sans ITC" panose="04020404030D07020202" pitchFamily="82" charset="0"/>
              </a:rPr>
              <a:t>defines an array called </a:t>
            </a:r>
            <a:r>
              <a:rPr lang="en-US" altLang="en-US" sz="2400" b="1">
                <a:solidFill>
                  <a:schemeClr val="accent2"/>
                </a:solidFill>
                <a:latin typeface="Tempus Sans ITC" panose="04020404030D07020202" pitchFamily="82" charset="0"/>
              </a:rPr>
              <a:t>student</a:t>
            </a:r>
            <a:r>
              <a:rPr lang="en-US" altLang="en-US" sz="2400" b="1">
                <a:latin typeface="Tempus Sans ITC" panose="04020404030D07020202" pitchFamily="82" charset="0"/>
              </a:rPr>
              <a:t>, that consists of 84 elements.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 sz="1100">
              <a:solidFill>
                <a:schemeClr val="accent2"/>
              </a:solidFill>
            </a:endParaRPr>
          </a:p>
          <a:p>
            <a:pPr marL="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/>
              <a:t>Each element is defined to be the type</a:t>
            </a:r>
            <a:r>
              <a:rPr lang="en-US" altLang="en-US" sz="2400" b="1">
                <a:solidFill>
                  <a:srgbClr val="800000"/>
                </a:solidFill>
                <a:latin typeface="Tempus Sans ITC" panose="04020404030D07020202" pitchFamily="82" charset="0"/>
              </a:rPr>
              <a:t> struct marks</a:t>
            </a:r>
            <a:r>
              <a:rPr lang="en-US" altLang="en-US" sz="2400"/>
              <a:t>.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/>
          </a:p>
        </p:txBody>
      </p:sp>
      <p:sp>
        <p:nvSpPr>
          <p:cNvPr id="7172" name="Date Placeholder 5">
            <a:extLst>
              <a:ext uri="{FF2B5EF4-FFF2-40B4-BE49-F238E27FC236}">
                <a16:creationId xmlns:a16="http://schemas.microsoft.com/office/drawing/2014/main" id="{85724EA8-42F3-4C07-8FF4-1D0191C77C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0C51D0-56D2-4BB9-B97D-69A0BA5283FE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7173" name="Footer Placeholder 7">
            <a:extLst>
              <a:ext uri="{FF2B5EF4-FFF2-40B4-BE49-F238E27FC236}">
                <a16:creationId xmlns:a16="http://schemas.microsoft.com/office/drawing/2014/main" id="{3ABAE401-EDD1-46F0-B2E4-FFE2AF5B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7174" name="Slide Number Placeholder 6">
            <a:extLst>
              <a:ext uri="{FF2B5EF4-FFF2-40B4-BE49-F238E27FC236}">
                <a16:creationId xmlns:a16="http://schemas.microsoft.com/office/drawing/2014/main" id="{ADBF2353-15BF-4E67-A44D-820C3DE3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3C49B2-9287-4856-ABDD-347186ACB22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50983D-DE4A-46EC-9653-7101BA144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CEE292-3190-43FA-8FFE-B94F1435C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subject1;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subject2;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subject3;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	   }  ;</a:t>
            </a:r>
            <a:endParaRPr lang="en-US" sz="105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main(){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marks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student[3]={ {45,47,49},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		 {43,44,45},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		 {46,42,43} };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This declares the student as an array of three elements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student[0], student[1], student[2]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8196" name="Date Placeholder 5">
            <a:extLst>
              <a:ext uri="{FF2B5EF4-FFF2-40B4-BE49-F238E27FC236}">
                <a16:creationId xmlns:a16="http://schemas.microsoft.com/office/drawing/2014/main" id="{719F810B-5F1D-4596-8611-8845FBB067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27BFA4-5809-4B6D-9F20-E8A84A821A59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8197" name="Footer Placeholder 7">
            <a:extLst>
              <a:ext uri="{FF2B5EF4-FFF2-40B4-BE49-F238E27FC236}">
                <a16:creationId xmlns:a16="http://schemas.microsoft.com/office/drawing/2014/main" id="{40D43DBE-F15B-4D07-B9B3-05FF21AE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8198" name="Slide Number Placeholder 6">
            <a:extLst>
              <a:ext uri="{FF2B5EF4-FFF2-40B4-BE49-F238E27FC236}">
                <a16:creationId xmlns:a16="http://schemas.microsoft.com/office/drawing/2014/main" id="{B4C16BFC-B672-41DB-B2A1-AB1CE6BA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A28CA6-2EE3-49C0-A621-E695CB988043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F20A37-9D70-4480-8C50-7A36D2180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BDC47C-EF2F-437B-9515-3CB9E09DA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The members can be initialized as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student[0].subject1 = 45;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student[0].subject2= 47;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…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…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student[2].subject3= 43;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>
                <a:solidFill>
                  <a:schemeClr val="accent2"/>
                </a:solidFill>
              </a:rPr>
              <a:t>		Stored in the memory as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student[1].subject2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refer to marks obtained in the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second subject by the second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student.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>
                <a:latin typeface="Tempus Sans ITC" pitchFamily="82" charset="0"/>
              </a:rPr>
              <a:t>	</a:t>
            </a:r>
            <a:endParaRPr lang="en-US" sz="2400"/>
          </a:p>
        </p:txBody>
      </p:sp>
      <p:sp>
        <p:nvSpPr>
          <p:cNvPr id="9220" name="Date Placeholder 5">
            <a:extLst>
              <a:ext uri="{FF2B5EF4-FFF2-40B4-BE49-F238E27FC236}">
                <a16:creationId xmlns:a16="http://schemas.microsoft.com/office/drawing/2014/main" id="{03485AAE-5D98-40EC-8A68-385724DFF7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66751F-7747-4545-BDD9-DBA66A867EC6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9221" name="Footer Placeholder 7">
            <a:extLst>
              <a:ext uri="{FF2B5EF4-FFF2-40B4-BE49-F238E27FC236}">
                <a16:creationId xmlns:a16="http://schemas.microsoft.com/office/drawing/2014/main" id="{23D53041-EE63-48BA-9B20-A8B927D0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9222" name="Slide Number Placeholder 6">
            <a:extLst>
              <a:ext uri="{FF2B5EF4-FFF2-40B4-BE49-F238E27FC236}">
                <a16:creationId xmlns:a16="http://schemas.microsoft.com/office/drawing/2014/main" id="{9A4C427F-7181-455B-B683-0100FBC1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87BF57-7BF9-4675-9C54-C36607540F9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DDCBA9-B02B-461F-A62B-154CF535DA2B}"/>
              </a:ext>
            </a:extLst>
          </p:cNvPr>
          <p:cNvGraphicFramePr>
            <a:graphicFrameLocks noGrp="1"/>
          </p:cNvGraphicFramePr>
          <p:nvPr/>
        </p:nvGraphicFramePr>
        <p:xfrm>
          <a:off x="6759576" y="1905000"/>
          <a:ext cx="3146425" cy="4064000"/>
        </p:xfrm>
        <a:graphic>
          <a:graphicData uri="http://schemas.openxmlformats.org/drawingml/2006/table">
            <a:tbl>
              <a:tblPr/>
              <a:tblGrid>
                <a:gridCol w="196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Memory </a:t>
                      </a:r>
                    </a:p>
                  </a:txBody>
                  <a:tcPr marL="67423" marR="67423" marT="93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47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student[0].subject3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49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student[1].subject2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44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46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student[2].subject2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42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CD73C3-FC48-410E-9156-9B304C051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2380C41-6630-495F-A951-8BF5A34A3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We can define single or multidimensional arrays inside a structure.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{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;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float  subject[3];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} student[2] 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Baskerville Old Face" pitchFamily="18" charset="0"/>
              </a:rPr>
              <a:t>The member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subject </a:t>
            </a:r>
            <a:r>
              <a:rPr lang="en-US" sz="2400" dirty="0">
                <a:latin typeface="Baskerville Old Face" pitchFamily="18" charset="0"/>
              </a:rPr>
              <a:t>contains 3 elements;</a:t>
            </a:r>
            <a:r>
              <a:rPr lang="en-US" sz="2400" dirty="0">
                <a:solidFill>
                  <a:srgbClr val="660033"/>
                </a:solidFill>
                <a:latin typeface="Baskerville Old Face" pitchFamily="18" charset="0"/>
              </a:rPr>
              <a:t> </a:t>
            </a:r>
            <a:r>
              <a:rPr lang="en-US" sz="2400" b="1" dirty="0">
                <a:latin typeface="Tempus Sans ITC" pitchFamily="82" charset="0"/>
              </a:rPr>
              <a:t>subject[0], subject[1] &amp; subject[2].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student[1].subject[2];</a:t>
            </a:r>
            <a:endParaRPr lang="en-US" sz="240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Tempus Sans ITC" pitchFamily="82" charset="0"/>
              </a:rPr>
              <a:t>Refer to the marks obtained in the third subject by the second student.</a:t>
            </a:r>
            <a:endParaRPr lang="en-US" dirty="0"/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9AD5F1BC-DF19-48E5-B523-C13A52A826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40E25E-7368-4A58-B3C7-E9D739E60090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0245" name="Footer Placeholder 4">
            <a:extLst>
              <a:ext uri="{FF2B5EF4-FFF2-40B4-BE49-F238E27FC236}">
                <a16:creationId xmlns:a16="http://schemas.microsoft.com/office/drawing/2014/main" id="{D7371D74-DD59-4C87-97C4-49F31B5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0246" name="Slide Number Placeholder 5">
            <a:extLst>
              <a:ext uri="{FF2B5EF4-FFF2-40B4-BE49-F238E27FC236}">
                <a16:creationId xmlns:a16="http://schemas.microsoft.com/office/drawing/2014/main" id="{3BEBA70C-52BD-49E4-A606-B3235B62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32A760-D63E-44A5-B65D-DEB4678630A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15691B-26C3-4477-A3FF-E81F0AAA0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 : </a:t>
            </a:r>
            <a:r>
              <a:rPr lang="en-US" altLang="en-US" sz="4000">
                <a:solidFill>
                  <a:srgbClr val="C00000"/>
                </a:solidFill>
                <a:latin typeface="Tempus Sans ITC" panose="04020404030D07020202" pitchFamily="82" charset="0"/>
              </a:rPr>
              <a:t>example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CE59E75-C1BB-4F9F-9421-5DE380032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struct</a:t>
            </a:r>
            <a:r>
              <a:rPr lang="en-US" sz="2400" b="1" dirty="0">
                <a:latin typeface="Tempus Sans ITC" pitchFamily="82" charset="0"/>
              </a:rPr>
              <a:t> marks{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total;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sub[3];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void main(){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marks student[3] </a:t>
            </a:r>
            <a:r>
              <a:rPr lang="en-US" sz="2300" b="1" dirty="0">
                <a:latin typeface="Tempus Sans ITC" pitchFamily="82" charset="0"/>
              </a:rPr>
              <a:t>={</a:t>
            </a:r>
            <a:r>
              <a:rPr lang="en-US" sz="2300" b="1" dirty="0">
                <a:solidFill>
                  <a:srgbClr val="660033"/>
                </a:solidFill>
                <a:latin typeface="Tempus Sans ITC" pitchFamily="82" charset="0"/>
              </a:rPr>
              <a:t>{0,45,47,49}, {0,43,44,45}, {0,46,42,43}</a:t>
            </a:r>
            <a:r>
              <a:rPr lang="en-US" sz="2400" b="1" dirty="0">
                <a:latin typeface="Tempus Sans ITC" pitchFamily="82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, j 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for(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=0;i&lt;=2;i++) 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 for(j=0;j&lt;=2;j++)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    student[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].total+=student[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].sub[j];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//students total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 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</a:p>
        </p:txBody>
      </p:sp>
      <p:sp>
        <p:nvSpPr>
          <p:cNvPr id="11268" name="Date Placeholder 4">
            <a:extLst>
              <a:ext uri="{FF2B5EF4-FFF2-40B4-BE49-F238E27FC236}">
                <a16:creationId xmlns:a16="http://schemas.microsoft.com/office/drawing/2014/main" id="{961B322F-40D7-4F01-A851-BE1ECE1890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B49C41-A4AC-43CC-81FE-FBA7AFA7C09F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1269" name="Footer Placeholder 6">
            <a:extLst>
              <a:ext uri="{FF2B5EF4-FFF2-40B4-BE49-F238E27FC236}">
                <a16:creationId xmlns:a16="http://schemas.microsoft.com/office/drawing/2014/main" id="{98656449-A413-4CAF-B85B-2FCE182D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065880DC-2C86-4F3E-A309-25A3F677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4D6FFB-B463-4736-A13D-70E5FEB8551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DE3410EF-ACD7-431A-8CDA-7545641B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 : </a:t>
            </a:r>
            <a:r>
              <a:rPr lang="en-US" altLang="en-US" sz="4000">
                <a:solidFill>
                  <a:srgbClr val="C00000"/>
                </a:solidFill>
                <a:latin typeface="Tempus Sans ITC" panose="04020404030D07020202" pitchFamily="82" charset="0"/>
              </a:rPr>
              <a:t>example</a:t>
            </a:r>
            <a:endParaRPr lang="en-US" altLang="en-US" sz="4000"/>
          </a:p>
        </p:txBody>
      </p:sp>
      <p:sp>
        <p:nvSpPr>
          <p:cNvPr id="12291" name="Date Placeholder 3">
            <a:extLst>
              <a:ext uri="{FF2B5EF4-FFF2-40B4-BE49-F238E27FC236}">
                <a16:creationId xmlns:a16="http://schemas.microsoft.com/office/drawing/2014/main" id="{DA76EF6E-BE80-4BF0-A4AD-11650D6277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D6160D-3C2C-4E57-8A61-11D5149021E0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D95CD5D0-AFBA-4870-85F0-C7FD09F3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8FAFB5C0-296F-43FB-86FE-21857A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CB5296-F099-4F7D-9A14-46A8161424A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EBEBB98-1C0F-420F-84E6-0E544573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71600"/>
            <a:ext cx="80010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cout&lt;&lt;“Grand Total of each student.";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for(i=0;i&lt;=2;i++)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 cout&lt;&lt;"\nTotal of student["&lt;&lt; i &lt;&lt;"]="&lt;&lt;student[i].total;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b="1">
              <a:latin typeface="Tempus Sans ITC" panose="04020404030D07020202" pitchFamily="8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8595F1-C001-4858-9E7C-F20CCC10C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within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D57068-AC6C-42B3-9C75-91497773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/>
              <a:t>Structure within structure means nesting of structures.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900" dirty="0"/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Consider the following structure defined to store information  about students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1100" dirty="0"/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  	    char name[15];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{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marks for 3 subjects under structure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sub1;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sub2;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sub3;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     }marks;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}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[3];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//3 students</a:t>
            </a:r>
          </a:p>
        </p:txBody>
      </p:sp>
      <p:sp>
        <p:nvSpPr>
          <p:cNvPr id="13316" name="Date Placeholder 5">
            <a:extLst>
              <a:ext uri="{FF2B5EF4-FFF2-40B4-BE49-F238E27FC236}">
                <a16:creationId xmlns:a16="http://schemas.microsoft.com/office/drawing/2014/main" id="{22E71F21-1377-45D6-B64C-72C6817734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F8B1B-8FD8-4B11-B8C6-426444227C50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3317" name="Footer Placeholder 7">
            <a:extLst>
              <a:ext uri="{FF2B5EF4-FFF2-40B4-BE49-F238E27FC236}">
                <a16:creationId xmlns:a16="http://schemas.microsoft.com/office/drawing/2014/main" id="{4073F8BA-BD4A-4C78-8E91-E2E8665B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3318" name="Slide Number Placeholder 6">
            <a:extLst>
              <a:ext uri="{FF2B5EF4-FFF2-40B4-BE49-F238E27FC236}">
                <a16:creationId xmlns:a16="http://schemas.microsoft.com/office/drawing/2014/main" id="{5302D369-0029-4C10-B321-16546429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BF6093-9A9A-4821-AF83-56A8CA088AE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D623EC-5829-4C34-9CAF-5516331D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within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81419E3-B8A2-4561-A8D2-E45470524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       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  	    char name[15];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m marks; 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}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[3]; 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The members contained in the inner structure namely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sub1, sub2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sub3 </a:t>
            </a:r>
            <a:r>
              <a:rPr lang="en-US" sz="2400" dirty="0"/>
              <a:t>can be referred to as: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].marks.sub1;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].marks.sub2;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].marks.sub3;</a:t>
            </a:r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b="1" dirty="0">
              <a:latin typeface="Tempus Sans ITC" pitchFamily="82" charset="0"/>
            </a:endParaRPr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14340" name="Date Placeholder 5">
            <a:extLst>
              <a:ext uri="{FF2B5EF4-FFF2-40B4-BE49-F238E27FC236}">
                <a16:creationId xmlns:a16="http://schemas.microsoft.com/office/drawing/2014/main" id="{03F052B3-8441-4EDC-BB8C-7649644EDD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49B6E5-6BCB-421D-8C7E-E06DAC88B571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4341" name="Footer Placeholder 7">
            <a:extLst>
              <a:ext uri="{FF2B5EF4-FFF2-40B4-BE49-F238E27FC236}">
                <a16:creationId xmlns:a16="http://schemas.microsoft.com/office/drawing/2014/main" id="{A60E283C-D9A4-4D44-9392-8F069BB0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4342" name="Slide Number Placeholder 6">
            <a:extLst>
              <a:ext uri="{FF2B5EF4-FFF2-40B4-BE49-F238E27FC236}">
                <a16:creationId xmlns:a16="http://schemas.microsoft.com/office/drawing/2014/main" id="{490C7CE3-7F73-48BA-A624-03C3931B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020C1A-755F-4852-B70F-A34BBB1F73F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0F82E205-2E23-4B91-815B-0ED100A0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43001"/>
            <a:ext cx="40386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struct m{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sub1;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sub2;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sub3;	     };</a:t>
            </a:r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DB32EE17-30D1-4EB3-BA3E-0E0BEF3A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741614"/>
            <a:ext cx="4038600" cy="701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Baskerville Old Face" panose="02020602080505020303" pitchFamily="18" charset="0"/>
              </a:rPr>
              <a:t>Tag name is used to define inner structure </a:t>
            </a:r>
            <a:r>
              <a:rPr lang="en-US" altLang="en-US" sz="2400" b="1">
                <a:latin typeface="Tempus Sans ITC" panose="04020404030D07020202" pitchFamily="82" charset="0"/>
              </a:rPr>
              <a:t>marks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C0B4244-D10E-49AF-B6BD-3B57D4373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and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659852-0F95-491A-800F-52C9492BE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void read(book x[]);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 prototype</a:t>
            </a:r>
            <a:endParaRPr lang="en-US" sz="20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void main() 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struct</a:t>
            </a:r>
            <a:r>
              <a:rPr lang="en-US" sz="2000" b="1" dirty="0">
                <a:latin typeface="Tempus Sans ITC" pitchFamily="82" charset="0"/>
              </a:rPr>
              <a:t> book b1[2];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&lt;&lt;"\n </a:t>
            </a:r>
            <a:r>
              <a:rPr lang="en-US" sz="1800" b="1" dirty="0">
                <a:latin typeface="Tempus Sans ITC" pitchFamily="82" charset="0"/>
              </a:rPr>
              <a:t>Enter IBN, Author name &amp; Price \n</a:t>
            </a:r>
            <a:r>
              <a:rPr lang="en-US" sz="2000" b="1" dirty="0">
                <a:latin typeface="Tempus Sans ITC" pitchFamily="82" charset="0"/>
              </a:rPr>
              <a:t>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 read(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b1</a:t>
            </a:r>
            <a:r>
              <a:rPr lang="en-US" sz="2000" b="1" dirty="0">
                <a:latin typeface="Tempus Sans ITC" pitchFamily="82" charset="0"/>
              </a:rPr>
              <a:t>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 function call</a:t>
            </a:r>
            <a:endParaRPr lang="en-US" sz="2000" b="1" dirty="0"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000" b="1" dirty="0"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</a:t>
            </a:r>
            <a:r>
              <a:rPr lang="en-US" sz="2000" b="1" dirty="0" err="1">
                <a:latin typeface="Tempus Sans ITC" pitchFamily="82" charset="0"/>
              </a:rPr>
              <a:t>nThe</a:t>
            </a:r>
            <a:r>
              <a:rPr lang="en-US" sz="2000" b="1" dirty="0">
                <a:latin typeface="Tempus Sans ITC" pitchFamily="82" charset="0"/>
              </a:rPr>
              <a:t> book details entered:\n";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=0;i&lt;2;i++){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&lt;&lt;"\n"&lt;&lt;i+1&lt;&lt;" Book:";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nIBN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nAuthor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].author;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nPrice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].price;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}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}</a:t>
            </a: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15364" name="Date Placeholder 5">
            <a:extLst>
              <a:ext uri="{FF2B5EF4-FFF2-40B4-BE49-F238E27FC236}">
                <a16:creationId xmlns:a16="http://schemas.microsoft.com/office/drawing/2014/main" id="{BAE27AF9-4D4F-4A8F-90E7-820A016EF4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0BF541-6ECB-487D-B366-1C7006D04A9A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5365" name="Footer Placeholder 7">
            <a:extLst>
              <a:ext uri="{FF2B5EF4-FFF2-40B4-BE49-F238E27FC236}">
                <a16:creationId xmlns:a16="http://schemas.microsoft.com/office/drawing/2014/main" id="{05CF1275-552C-4C45-B8AB-B95DBFA9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5366" name="Slide Number Placeholder 6">
            <a:extLst>
              <a:ext uri="{FF2B5EF4-FFF2-40B4-BE49-F238E27FC236}">
                <a16:creationId xmlns:a16="http://schemas.microsoft.com/office/drawing/2014/main" id="{EC7A8A11-A82F-4B22-A298-E80CFC7D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7D03D1-CE29-483A-88BE-2594A38E8814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3591A844-9540-48F1-AE83-D1F03B3D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539876"/>
            <a:ext cx="28956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660033"/>
                </a:solidFill>
                <a:latin typeface="Tempus Sans ITC" panose="04020404030D07020202" pitchFamily="82" charset="0"/>
              </a:rPr>
              <a:t>struct book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660033"/>
                </a:solidFill>
                <a:latin typeface="Tempus Sans ITC" panose="04020404030D07020202" pitchFamily="82" charset="0"/>
              </a:rPr>
              <a:t>	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660033"/>
                </a:solidFill>
                <a:latin typeface="Tempus Sans ITC" panose="04020404030D07020202" pitchFamily="82" charset="0"/>
              </a:rPr>
              <a:t>	int ibn;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660033"/>
                </a:solidFill>
                <a:latin typeface="Tempus Sans ITC" panose="04020404030D07020202" pitchFamily="82" charset="0"/>
              </a:rPr>
              <a:t>	char author[15];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660033"/>
                </a:solidFill>
                <a:latin typeface="Tempus Sans ITC" panose="04020404030D07020202" pitchFamily="82" charset="0"/>
              </a:rPr>
              <a:t>	float price;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660033"/>
                </a:solidFill>
                <a:latin typeface="Tempus Sans ITC" panose="04020404030D07020202" pitchFamily="82" charset="0"/>
              </a:rPr>
              <a:t>	};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621138B-71F6-44EA-9342-B7581B7D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3276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function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void read(book 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a[]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{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for(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=0;i&lt;2;i++){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nbook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"&lt;&lt;i+1&lt;&lt;".\n";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].author;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].price;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8652B2A-DD70-40F9-9C69-B64A21783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7B26742-C316-4BB4-86BB-58BE512D5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00" dirty="0"/>
          </a:p>
          <a:p>
            <a:pPr marL="514350" indent="-514350"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/>
              <a:t>Create an array of student structure to store the roll no., name and marks in 3 subjects. Input the details of N students in to the array and display the name and % of marks for the first 2 toppers[Sorting NOT allowed].</a:t>
            </a:r>
          </a:p>
          <a:p>
            <a:pPr marL="514350" indent="-514350" algn="just">
              <a:spcAft>
                <a:spcPts val="600"/>
              </a:spcAft>
              <a:buFontTx/>
              <a:buAutoNum type="arabicPeriod"/>
              <a:defRPr/>
            </a:pPr>
            <a:endParaRPr lang="en-US" sz="2400" dirty="0"/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300" dirty="0"/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6388" name="Date Placeholder 5">
            <a:extLst>
              <a:ext uri="{FF2B5EF4-FFF2-40B4-BE49-F238E27FC236}">
                <a16:creationId xmlns:a16="http://schemas.microsoft.com/office/drawing/2014/main" id="{826B44FE-3383-425D-BEDA-60EBD1853F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F101C1-3877-4B56-81F1-48372A33CC61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6389" name="Footer Placeholder 7">
            <a:extLst>
              <a:ext uri="{FF2B5EF4-FFF2-40B4-BE49-F238E27FC236}">
                <a16:creationId xmlns:a16="http://schemas.microsoft.com/office/drawing/2014/main" id="{AA0231AB-41E9-4AE2-B1F7-2C4244B3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6390" name="Slide Number Placeholder 6">
            <a:extLst>
              <a:ext uri="{FF2B5EF4-FFF2-40B4-BE49-F238E27FC236}">
                <a16:creationId xmlns:a16="http://schemas.microsoft.com/office/drawing/2014/main" id="{21FB08F0-E641-4DED-9A1B-F0251400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19D7B6-F545-45FF-9F7F-ED0D702E830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AU" sz="3200" dirty="0">
                <a:solidFill>
                  <a:srgbClr val="C00000"/>
                </a:solidFill>
              </a:rPr>
              <a:t>Structures are user-defined aggregate types</a:t>
            </a:r>
            <a:r>
              <a:rPr lang="en-AU" sz="3200" dirty="0">
                <a:solidFill>
                  <a:schemeClr val="accent2"/>
                </a:solidFill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AU" sz="3200" dirty="0"/>
              <a:t>They assist program organisation by</a:t>
            </a:r>
          </a:p>
          <a:p>
            <a:pPr lvl="1" algn="just" eaLnBrk="1" hangingPunct="1"/>
            <a:r>
              <a:rPr lang="en-AU" sz="2800" dirty="0"/>
              <a:t>Grouping logically related data, and giving this set of variables a higher-level name and more abstract representation.</a:t>
            </a:r>
          </a:p>
          <a:p>
            <a:pPr lvl="1" algn="just" eaLnBrk="1" hangingPunct="1"/>
            <a:r>
              <a:rPr lang="en-AU" sz="2800" dirty="0"/>
              <a:t>Enabling related variables to be manipulated as a </a:t>
            </a:r>
            <a:r>
              <a:rPr lang="en-AU" sz="2800" dirty="0">
                <a:solidFill>
                  <a:srgbClr val="C00000"/>
                </a:solidFill>
              </a:rPr>
              <a:t>single unit</a:t>
            </a:r>
            <a:r>
              <a:rPr lang="en-AU" sz="2800" dirty="0">
                <a:solidFill>
                  <a:schemeClr val="accent2"/>
                </a:solidFill>
              </a:rPr>
              <a:t> </a:t>
            </a:r>
            <a:r>
              <a:rPr lang="en-AU" sz="2800" dirty="0"/>
              <a:t>rather than as separate entities.</a:t>
            </a:r>
          </a:p>
          <a:p>
            <a:pPr lvl="1" algn="just" eaLnBrk="1" hangingPunct="1"/>
            <a:r>
              <a:rPr lang="en-AU" sz="2800" dirty="0">
                <a:solidFill>
                  <a:srgbClr val="C00000"/>
                </a:solidFill>
              </a:rPr>
              <a:t>Reducing the number of parameters </a:t>
            </a:r>
            <a:r>
              <a:rPr lang="en-AU" sz="2800" dirty="0"/>
              <a:t>that need to be passed between functions.</a:t>
            </a:r>
          </a:p>
          <a:p>
            <a:pPr lvl="1" algn="just" eaLnBrk="1" hangingPunct="1"/>
            <a:r>
              <a:rPr lang="en-AU" sz="2800" dirty="0"/>
              <a:t>Providing another means to </a:t>
            </a:r>
            <a:r>
              <a:rPr lang="en-AU" sz="2800" dirty="0">
                <a:solidFill>
                  <a:srgbClr val="C00000"/>
                </a:solidFill>
              </a:rPr>
              <a:t>return multiple v</a:t>
            </a:r>
            <a:r>
              <a:rPr lang="en-AU" sz="2800" dirty="0">
                <a:solidFill>
                  <a:schemeClr val="accent2"/>
                </a:solidFill>
              </a:rPr>
              <a:t>alues </a:t>
            </a:r>
            <a:r>
              <a:rPr lang="en-AU" sz="2800" dirty="0"/>
              <a:t>from a function.</a:t>
            </a:r>
          </a:p>
          <a:p>
            <a:pPr algn="just" eaLnBrk="1" hangingPunct="1"/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717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2A02E1D-D6B9-49F2-9646-E29E3F839786}" type="datetime1">
              <a:rPr lang="en-IN" smtClean="0"/>
              <a:t>16-09-2021</a:t>
            </a:fld>
            <a:endParaRPr lang="en-US"/>
          </a:p>
        </p:txBody>
      </p:sp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8A74E-18EE-42E5-A4EA-104328939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F916C7D-061A-4A10-8CAD-468C01D51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Solution-1</a:t>
            </a:r>
          </a:p>
        </p:txBody>
      </p:sp>
      <p:sp>
        <p:nvSpPr>
          <p:cNvPr id="17411" name="Date Placeholder 3">
            <a:extLst>
              <a:ext uri="{FF2B5EF4-FFF2-40B4-BE49-F238E27FC236}">
                <a16:creationId xmlns:a16="http://schemas.microsoft.com/office/drawing/2014/main" id="{4BF24C04-9EB0-4053-A076-E89EF623B2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BEEE15-838D-4244-BCD6-3653646FB4CB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EBACE32D-DE0A-4DB5-9670-E98B64E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3575BCDA-CEA3-4F8E-A4DF-B192728C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70AAE9-5D6E-4C8E-8D31-9127E8166E53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C40FC908-4E69-46F6-8C95-3C288074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19201"/>
            <a:ext cx="6046788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void main()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student temp,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[3] ={{1,"manish",45,47,49}, 			 {2,"ankur",43,40,45},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			 {3,"swati",46,42,43}};</a:t>
            </a:r>
          </a:p>
          <a:p>
            <a:pPr>
              <a:defRPr/>
            </a:pP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, n=3, total[3]={0},tot=0;</a:t>
            </a:r>
          </a:p>
          <a:p>
            <a:pPr>
              <a:defRPr/>
            </a:pP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for(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=0;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&lt; n;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++)   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total[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]=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].marks.sub1+fs[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].marks.sub2+ 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].marks.sub3;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//students total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</a:t>
            </a:r>
            <a:r>
              <a:rPr lang="en-US" sz="2400" b="1" dirty="0" err="1">
                <a:latin typeface="Tempus Sans ITC" pitchFamily="82" charset="0"/>
              </a:rPr>
              <a:t>avg</a:t>
            </a:r>
            <a:r>
              <a:rPr lang="en-US" sz="2400" b="1" dirty="0">
                <a:latin typeface="Tempus Sans ITC" pitchFamily="82" charset="0"/>
              </a:rPr>
              <a:t>=total[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]/3;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//students  average</a:t>
            </a: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}</a:t>
            </a: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E6F41A7B-F095-419F-AFB0-45D1E498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52600"/>
            <a:ext cx="2667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>
              <a:defRPr/>
            </a:pP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char name[15];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   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struct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{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sub1;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sub2;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sub3;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}marks;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;   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>
            <a:extLst>
              <a:ext uri="{FF2B5EF4-FFF2-40B4-BE49-F238E27FC236}">
                <a16:creationId xmlns:a16="http://schemas.microsoft.com/office/drawing/2014/main" id="{35A46638-D59B-44CC-9701-9587F24C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Solution-1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484C0687-927D-453C-ABCD-5E13B03A5B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1D76B4-4FA6-4140-8380-AD0581C0BB5C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74EFF273-0F4E-40C6-B617-79BDBF90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F67C4CC8-EA29-491B-A28D-0BA84EE3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3A3CC5-DD94-46E9-9037-E5977437A14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AB2A8015-5407-45ED-B6A5-5D3881D8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1"/>
            <a:ext cx="83058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//display: name, total and average each student</a:t>
            </a:r>
          </a:p>
          <a:p>
            <a:pPr>
              <a:defRPr/>
            </a:pPr>
            <a:r>
              <a:rPr lang="en-US" sz="2800" dirty="0" err="1">
                <a:latin typeface="Tempus Sans ITC" pitchFamily="82" charset="0"/>
              </a:rPr>
              <a:t>cout</a:t>
            </a:r>
            <a:r>
              <a:rPr lang="en-US" sz="2800" dirty="0">
                <a:latin typeface="Tempus Sans ITC" pitchFamily="82" charset="0"/>
              </a:rPr>
              <a:t>&lt;&lt;"Total &amp; Average of each student.\n";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for(</a:t>
            </a:r>
            <a:r>
              <a:rPr lang="en-US" sz="2800" dirty="0" err="1">
                <a:latin typeface="Tempus Sans ITC" pitchFamily="82" charset="0"/>
              </a:rPr>
              <a:t>i</a:t>
            </a:r>
            <a:r>
              <a:rPr lang="en-US" sz="2800" dirty="0">
                <a:latin typeface="Tempus Sans ITC" pitchFamily="82" charset="0"/>
              </a:rPr>
              <a:t>=0;i&lt;</a:t>
            </a:r>
            <a:r>
              <a:rPr lang="en-US" sz="2800" dirty="0" err="1">
                <a:latin typeface="Tempus Sans ITC" pitchFamily="82" charset="0"/>
              </a:rPr>
              <a:t>n;i</a:t>
            </a:r>
            <a:r>
              <a:rPr lang="en-US" sz="2800" dirty="0">
                <a:latin typeface="Tempus Sans ITC" pitchFamily="82" charset="0"/>
              </a:rPr>
              <a:t>++){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</a:t>
            </a:r>
            <a:r>
              <a:rPr lang="en-US" sz="2800" dirty="0" err="1">
                <a:latin typeface="Tempus Sans ITC" pitchFamily="82" charset="0"/>
              </a:rPr>
              <a:t>cout</a:t>
            </a:r>
            <a:r>
              <a:rPr lang="en-US" sz="2800" dirty="0">
                <a:latin typeface="Tempus Sans ITC" pitchFamily="82" charset="0"/>
              </a:rPr>
              <a:t>&lt;&lt;"\</a:t>
            </a:r>
            <a:r>
              <a:rPr lang="en-US" sz="2800" dirty="0" err="1">
                <a:latin typeface="Tempus Sans ITC" pitchFamily="82" charset="0"/>
              </a:rPr>
              <a:t>nTotal</a:t>
            </a:r>
            <a:r>
              <a:rPr lang="en-US" sz="2800" dirty="0">
                <a:latin typeface="Tempus Sans ITC" pitchFamily="82" charset="0"/>
              </a:rPr>
              <a:t> of "&lt;&lt;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].name</a:t>
            </a:r>
            <a:r>
              <a:rPr lang="en-US" sz="2800" dirty="0">
                <a:latin typeface="Tempus Sans ITC" pitchFamily="82" charset="0"/>
              </a:rPr>
              <a:t>&lt;&lt;"="&lt;&lt;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total[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</a:t>
            </a:r>
            <a:r>
              <a:rPr lang="en-US" sz="2800" dirty="0">
                <a:latin typeface="Tempus Sans ITC" pitchFamily="82" charset="0"/>
              </a:rPr>
              <a:t>&lt;&lt;"   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&amp; </a:t>
            </a:r>
            <a:r>
              <a:rPr lang="en-US" sz="2800" dirty="0" err="1">
                <a:latin typeface="Tempus Sans ITC" pitchFamily="82" charset="0"/>
              </a:rPr>
              <a:t>avg</a:t>
            </a:r>
            <a:r>
              <a:rPr lang="en-US" sz="2800" dirty="0">
                <a:latin typeface="Tempus Sans ITC" pitchFamily="82" charset="0"/>
              </a:rPr>
              <a:t> =" 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dirty="0"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tot</a:t>
            </a:r>
            <a:r>
              <a:rPr lang="en-US" sz="2800" dirty="0">
                <a:latin typeface="Tempus Sans ITC" pitchFamily="82" charset="0"/>
              </a:rPr>
              <a:t>+=total[</a:t>
            </a:r>
            <a:r>
              <a:rPr lang="en-US" sz="2800" dirty="0" err="1">
                <a:latin typeface="Tempus Sans ITC" pitchFamily="82" charset="0"/>
              </a:rPr>
              <a:t>i</a:t>
            </a:r>
            <a:r>
              <a:rPr lang="en-US" sz="2800" dirty="0">
                <a:latin typeface="Tempus Sans ITC" pitchFamily="82" charset="0"/>
              </a:rPr>
              <a:t>];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>
            <a:extLst>
              <a:ext uri="{FF2B5EF4-FFF2-40B4-BE49-F238E27FC236}">
                <a16:creationId xmlns:a16="http://schemas.microsoft.com/office/drawing/2014/main" id="{C98B8FBE-AFA5-4B95-A6C0-24BF49C2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Solution-1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149CA8B2-017F-4D67-8857-737082F70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F4042C-FA28-4D98-9E96-C40FF9D769CF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DE096F27-D8EF-4720-AB12-30AC07B2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F2CDD918-F505-4E76-BE7E-CAB278B5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EA2F91-192D-4BD5-A0F2-59B1C9BA0EE7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8B273-5E86-4AD6-8883-B40CA68E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066801"/>
            <a:ext cx="7467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 sorting</a:t>
            </a:r>
            <a:endParaRPr lang="en-US" sz="2800" dirty="0">
              <a:latin typeface="Baskerville Old Face" pitchFamily="18" charset="0"/>
            </a:endParaRP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for(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=0;i&lt;3;i++)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empus Sans ITC" pitchFamily="82" charset="0"/>
            </a:endParaRP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for(</a:t>
            </a:r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j=i+1;j&lt;3;j++)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if(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 &gt; 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[j].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latin typeface="Tempus Sans ITC" pitchFamily="82" charset="0"/>
              </a:rPr>
              <a:t>)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{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temp=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];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//Swapping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]=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[j];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[j]=temp;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}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for(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=0;i&lt;3;i++)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//Sorted list w.r.to average marks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</a:t>
            </a:r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].name</a:t>
            </a:r>
            <a:r>
              <a:rPr lang="en-US" sz="2800" b="1" dirty="0"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}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//end of main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2E33405-70F8-4893-9F47-BC1638C03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Problems</a:t>
            </a: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3B17657F-94DF-4A9C-B731-9D18498CAF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3A8D74-6D8B-4431-AB0D-F61D54620A10}" type="datetime1">
              <a:rPr lang="en-IN" altLang="en-US" smtClean="0"/>
              <a:t>16-09-2021</a:t>
            </a:fld>
            <a:endParaRPr lang="en-US" altLang="en-US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B03417D9-A1F4-4A61-AA1D-247206C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344BF861-02F1-4A3D-B7DA-F1BA5632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E9DD5-CBF3-4EE0-92BC-22C3D22E8892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BD9D8-1D37-4248-8251-93FEE785DA17}"/>
              </a:ext>
            </a:extLst>
          </p:cNvPr>
          <p:cNvSpPr/>
          <p:nvPr/>
        </p:nvSpPr>
        <p:spPr>
          <a:xfrm>
            <a:off x="448614" y="906601"/>
            <a:ext cx="1151585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menu driven program for a “</a:t>
            </a:r>
            <a:r>
              <a:rPr lang="en-US" sz="2300" b="1" i="1" dirty="0">
                <a:latin typeface="Times New Roman" panose="02020603050405020304" pitchFamily="18" charset="0"/>
                <a:cs typeface="Times New Roman" pitchFamily="18" charset="0"/>
              </a:rPr>
              <a:t>BOOK MART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the following menu options</a:t>
            </a:r>
          </a:p>
          <a:p>
            <a:pPr algn="just"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BOOKMART MENU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Availability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Purchase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Exit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books are stored in a structure “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the member variables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book_number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book_name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book_price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book_author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number_of_copies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different member variables (use meaningful abbreviations for the variables; e.g.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number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copies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 with appropriate data types.  Use an array of structure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book[ ]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insert details for at least 5 books. Your program shall run continuously for all the operations until you press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in the menu. Purchase menu should be used to purchase a particular book using the book number as user input. [Hint: usage of SWITCH within WHILE statement (repeating loop)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/>
              <a:t>The general format of a structure 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definition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struct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 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tag_name</a:t>
            </a:r>
            <a:endParaRPr lang="en-US" dirty="0">
              <a:solidFill>
                <a:srgbClr val="CC000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Data_type</a:t>
            </a:r>
            <a:r>
              <a:rPr lang="en-US" dirty="0">
                <a:solidFill>
                  <a:srgbClr val="CC0000"/>
                </a:solidFill>
              </a:rPr>
              <a:t> member1;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Data_type</a:t>
            </a:r>
            <a:r>
              <a:rPr lang="en-US" dirty="0">
                <a:solidFill>
                  <a:srgbClr val="CC0000"/>
                </a:solidFill>
              </a:rPr>
              <a:t> member2;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CC0000"/>
                </a:solidFill>
              </a:rPr>
              <a:t>	…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};</a:t>
            </a:r>
            <a:endParaRPr lang="en-US" sz="2000" dirty="0"/>
          </a:p>
        </p:txBody>
      </p:sp>
      <p:sp>
        <p:nvSpPr>
          <p:cNvPr id="8195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D02B72F-EE03-43E8-A90E-2F8C622A3CF6}" type="datetime1">
              <a:rPr lang="en-IN" smtClean="0"/>
              <a:t>16-09-2021</a:t>
            </a:fld>
            <a:endParaRPr lang="en-US"/>
          </a:p>
        </p:txBody>
      </p:sp>
      <p:sp>
        <p:nvSpPr>
          <p:cNvPr id="819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A52AF6-F0AB-4D1E-A6E1-8278CEAFA8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334000" y="3733801"/>
            <a:ext cx="51054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e.g.</a:t>
            </a:r>
          </a:p>
          <a:p>
            <a:pPr>
              <a:lnSpc>
                <a:spcPct val="80000"/>
              </a:lnSpc>
            </a:pPr>
            <a:r>
              <a:rPr lang="fr-FR" sz="2800" b="1" dirty="0">
                <a:solidFill>
                  <a:schemeClr val="accent2"/>
                </a:solidFill>
                <a:latin typeface="Tempus Sans ITC" pitchFamily="82" charset="0"/>
              </a:rPr>
              <a:t>      </a:t>
            </a:r>
            <a:r>
              <a:rPr lang="fr-FR" sz="2800" b="1" dirty="0" err="1">
                <a:latin typeface="Tempus Sans ITC" pitchFamily="82" charset="0"/>
              </a:rPr>
              <a:t>struct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student</a:t>
            </a:r>
            <a:r>
              <a:rPr lang="fr-FR" sz="2800" b="1" dirty="0">
                <a:latin typeface="Tempus Sans ITC" pitchFamily="82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     { 	</a:t>
            </a:r>
            <a:r>
              <a:rPr lang="fr-FR" sz="2800" b="1" dirty="0" err="1">
                <a:latin typeface="Tempus Sans ITC" pitchFamily="82" charset="0"/>
              </a:rPr>
              <a:t>int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rollno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</a:t>
            </a:r>
            <a:r>
              <a:rPr lang="fr-FR" sz="2800" b="1" dirty="0" err="1">
                <a:latin typeface="Tempus Sans ITC" pitchFamily="82" charset="0"/>
              </a:rPr>
              <a:t>int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age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char </a:t>
            </a:r>
            <a:r>
              <a:rPr lang="fr-FR" sz="2800" b="1" dirty="0" err="1">
                <a:latin typeface="Tempus Sans ITC" pitchFamily="82" charset="0"/>
              </a:rPr>
              <a:t>name</a:t>
            </a:r>
            <a:r>
              <a:rPr lang="fr-FR" sz="2800" b="1" dirty="0">
                <a:latin typeface="Tempus Sans ITC" pitchFamily="82" charset="0"/>
              </a:rPr>
              <a:t>[10];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</a:t>
            </a:r>
            <a:r>
              <a:rPr lang="fr-FR" sz="2800" b="1" dirty="0" err="1">
                <a:latin typeface="Tempus Sans ITC" pitchFamily="82" charset="0"/>
              </a:rPr>
              <a:t>float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height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     };</a:t>
            </a:r>
            <a:endParaRPr lang="en-US" b="1" dirty="0">
              <a:latin typeface="Tempus Sans ITC" pitchFamily="82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AU" sz="4000" dirty="0"/>
              <a:t>Declaring Structure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AU" sz="2400" dirty="0"/>
              <a:t>There are several equivalent ways to define/declare variables of a particular structure type.</a:t>
            </a:r>
          </a:p>
          <a:p>
            <a:pPr marL="533400" indent="-533400" algn="just">
              <a:lnSpc>
                <a:spcPct val="80000"/>
              </a:lnSpc>
              <a:buNone/>
              <a:defRPr/>
            </a:pPr>
            <a:endParaRPr lang="en-AU" sz="800" dirty="0"/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en-AU" sz="2400" dirty="0">
                <a:solidFill>
                  <a:schemeClr val="accent2"/>
                </a:solidFill>
              </a:rPr>
              <a:t>Declare them at the structure definition</a:t>
            </a:r>
            <a:endParaRPr lang="en-AU" sz="2400" dirty="0"/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		</a:t>
            </a:r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		  </a:t>
            </a:r>
            <a:r>
              <a:rPr lang="fr-FR" sz="28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endParaRPr lang="fr-FR" b="1" dirty="0">
              <a:solidFill>
                <a:srgbClr val="660033"/>
              </a:solidFill>
              <a:latin typeface="Courier New" pitchFamily="49" charset="0"/>
            </a:endParaRP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char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[10];			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			</a:t>
            </a:r>
          </a:p>
          <a:p>
            <a:pPr marL="495300" indent="-3810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}s1, s2, s3;</a:t>
            </a:r>
            <a:r>
              <a:rPr lang="fr-FR" sz="2000" b="1" dirty="0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/* </a:t>
            </a:r>
            <a:r>
              <a:rPr lang="fr-FR" sz="2000" b="1" dirty="0" err="1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Define</a:t>
            </a:r>
            <a:r>
              <a:rPr lang="fr-FR" sz="2000" b="1" dirty="0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 3 variables */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      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sz="1600" dirty="0">
                <a:solidFill>
                  <a:srgbClr val="660033"/>
                </a:solidFill>
              </a:rPr>
              <a:t>			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565377-74D5-4CB6-86CE-D0C5CD188EF1}" type="datetime1">
              <a:rPr lang="en-IN" smtClean="0"/>
              <a:t>16-09-2021</a:t>
            </a:fld>
            <a:endParaRPr lang="en-US"/>
          </a:p>
        </p:txBody>
      </p:sp>
      <p:sp>
        <p:nvSpPr>
          <p:cNvPr id="922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7CF03A-DD87-417F-8E12-F2F19CAC80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05000" y="2513012"/>
            <a:ext cx="87630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				   	{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char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[10];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495300" indent="-3810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				   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    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};</a:t>
            </a:r>
            <a:endParaRPr lang="fr-FR" sz="2000" b="1" dirty="0">
              <a:solidFill>
                <a:srgbClr val="660033"/>
              </a:solidFill>
              <a:latin typeface="Tempus Sans ITC" pitchFamily="82" charset="0"/>
              <a:cs typeface="Courier New" pitchFamily="49" charset="0"/>
            </a:endParaRP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sz="1600" dirty="0">
                <a:solidFill>
                  <a:srgbClr val="660033"/>
                </a:solidFill>
              </a:rPr>
              <a:t>			</a:t>
            </a:r>
          </a:p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en-AU" sz="2400" dirty="0">
                <a:solidFill>
                  <a:schemeClr val="accent2"/>
                </a:solidFill>
              </a:rPr>
              <a:t>Define the variables at some point </a:t>
            </a:r>
            <a:r>
              <a:rPr lang="en-AU" sz="2400" i="1" dirty="0">
                <a:solidFill>
                  <a:schemeClr val="accent2"/>
                </a:solidFill>
              </a:rPr>
              <a:t>after</a:t>
            </a:r>
            <a:r>
              <a:rPr lang="en-AU" sz="2400" dirty="0">
                <a:solidFill>
                  <a:schemeClr val="accent2"/>
                </a:solidFill>
              </a:rPr>
              <a:t> the structure definition</a:t>
            </a:r>
            <a:endParaRPr lang="en-AU" sz="2400" dirty="0"/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en-AU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en-AU" b="1" dirty="0">
                <a:solidFill>
                  <a:srgbClr val="660033"/>
                </a:solidFill>
                <a:latin typeface="Courier New" pitchFamily="49" charset="0"/>
              </a:rPr>
              <a:t> student s1, s2, s3;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Declaring Structure Variables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Defining a Structure Variable in 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main()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without using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tag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dirty="0"/>
              <a:t>It can be in the main() as, definition of the structure should be done before</a:t>
            </a:r>
            <a:r>
              <a:rPr lang="en-US" dirty="0"/>
              <a:t>,</a:t>
            </a:r>
          </a:p>
          <a:p>
            <a:pPr algn="just" eaLnBrk="1" hangingPunct="1">
              <a:buFontTx/>
              <a:buNone/>
            </a:pPr>
            <a:r>
              <a:rPr lang="en-US" dirty="0"/>
              <a:t>			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			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student s1; </a:t>
            </a:r>
          </a:p>
          <a:p>
            <a:pPr algn="just" eaLnBrk="1" hangingPunct="1">
              <a:buFontTx/>
              <a:buNone/>
            </a:pPr>
            <a:r>
              <a:rPr lang="en-US" dirty="0"/>
              <a:t>	Note:</a:t>
            </a:r>
          </a:p>
          <a:p>
            <a:pPr algn="ctr" eaLnBrk="1" hangingPunct="1">
              <a:buFontTx/>
              <a:buNone/>
            </a:pPr>
            <a:r>
              <a:rPr lang="en-US" dirty="0"/>
              <a:t>	</a:t>
            </a:r>
            <a:r>
              <a:rPr lang="en-US" sz="2400" dirty="0">
                <a:latin typeface="Arial Rounded MT Bold" pitchFamily="34" charset="0"/>
              </a:rPr>
              <a:t>Members of a structure themselves are not variables. </a:t>
            </a:r>
          </a:p>
          <a:p>
            <a:pPr algn="ctr" eaLnBrk="1" hangingPunct="1">
              <a:buFontTx/>
              <a:buNone/>
            </a:pPr>
            <a:r>
              <a:rPr lang="en-US" sz="2400" dirty="0">
                <a:latin typeface="Arial Rounded MT Bold" pitchFamily="34" charset="0"/>
              </a:rPr>
              <a:t>i.e. </a:t>
            </a:r>
            <a:r>
              <a:rPr lang="en-US" sz="2400" dirty="0" err="1">
                <a:solidFill>
                  <a:srgbClr val="660033"/>
                </a:solidFill>
                <a:latin typeface="Arial Rounded MT Bold" pitchFamily="34" charset="0"/>
              </a:rPr>
              <a:t>rollno</a:t>
            </a:r>
            <a:r>
              <a:rPr lang="en-US" sz="2400" dirty="0">
                <a:latin typeface="Arial Rounded MT Bold" pitchFamily="34" charset="0"/>
              </a:rPr>
              <a:t> alone does not have any value or meaning.</a:t>
            </a:r>
            <a:endParaRPr lang="en-US" dirty="0">
              <a:latin typeface="Arial Rounded MT Bold" pitchFamily="34" charset="0"/>
            </a:endParaRPr>
          </a:p>
          <a:p>
            <a:pPr algn="just" eaLnBrk="1" hangingPunct="1">
              <a:buFontTx/>
              <a:buNone/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243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003237D-0810-4733-8422-88ADE819FB6F}" type="datetime1">
              <a:rPr lang="en-IN" smtClean="0"/>
              <a:t>16-09-2021</a:t>
            </a:fld>
            <a:endParaRPr lang="en-US"/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25333-97AA-4B57-863C-D528E8778E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6503830" y="2117611"/>
            <a:ext cx="3886200" cy="15881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char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[20];</a:t>
            </a:r>
          </a:p>
          <a:p>
            <a:pPr marL="1295400" lvl="2" indent="-3810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Member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or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dot </a:t>
            </a:r>
            <a:r>
              <a:rPr lang="en-US" sz="3600" dirty="0"/>
              <a:t>operator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The link between member and a structure variable  is established using the 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member operator</a:t>
            </a:r>
            <a:r>
              <a:rPr lang="en-US" dirty="0"/>
              <a:t> </a:t>
            </a:r>
            <a:r>
              <a:rPr lang="en-US" b="1" dirty="0">
                <a:solidFill>
                  <a:srgbClr val="CC0000"/>
                </a:solidFill>
              </a:rPr>
              <a:t>‘.’</a:t>
            </a:r>
            <a:r>
              <a:rPr lang="en-US" dirty="0"/>
              <a:t> which is also known as ‘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dot operator</a:t>
            </a:r>
            <a:r>
              <a:rPr lang="en-US" dirty="0"/>
              <a:t>’ 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1600" dirty="0"/>
          </a:p>
          <a:p>
            <a:pPr algn="just" eaLnBrk="1" hangingPunct="1">
              <a:buFontTx/>
              <a:buNone/>
            </a:pPr>
            <a:r>
              <a:rPr lang="en-US" dirty="0"/>
              <a:t>	e.g. </a:t>
            </a:r>
          </a:p>
          <a:p>
            <a:pPr algn="just" eaLnBrk="1" hangingPunct="1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	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 </a:t>
            </a: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rollno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		s1. age;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		s1. name;</a:t>
            </a:r>
            <a:endParaRPr lang="en-US" b="1" dirty="0">
              <a:latin typeface="Tempus Sans ITC" pitchFamily="82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663E59C-9690-40C7-B91B-CD505C604D59}" type="datetime1">
              <a:rPr lang="en-IN" smtClean="0"/>
              <a:t>16-09-2021</a:t>
            </a:fld>
            <a:endParaRPr lang="en-US"/>
          </a:p>
        </p:txBody>
      </p:sp>
      <p:sp>
        <p:nvSpPr>
          <p:cNvPr id="1127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CC69B-59EB-4729-8EC9-E0C2C9A466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Giving values to members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  <a:defRPr/>
            </a:pPr>
            <a:r>
              <a:rPr lang="en-US" dirty="0"/>
              <a:t>How to assign values to the members of student s1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strcpy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(s1.name, “Rama”);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s1.rollno = 1335;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s1.age = 18;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s1.height = 5.8;</a:t>
            </a:r>
          </a:p>
          <a:p>
            <a:pPr algn="just" eaLnBrk="1" hangingPunct="1">
              <a:buFontTx/>
              <a:buNone/>
              <a:defRPr/>
            </a:pPr>
            <a:endParaRPr lang="en-US" sz="700" dirty="0"/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cin</a:t>
            </a:r>
            <a:r>
              <a:rPr lang="en-US" dirty="0"/>
              <a:t>: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		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cin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s1.name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s1.age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s1.rollno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s1.height</a:t>
            </a: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; </a:t>
            </a:r>
          </a:p>
        </p:txBody>
      </p:sp>
      <p:sp>
        <p:nvSpPr>
          <p:cNvPr id="1229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4E794A6-9E4F-415A-A68B-800FD908A4BA}" type="datetime1">
              <a:rPr lang="en-IN" smtClean="0"/>
              <a:t>16-09-2021</a:t>
            </a:fld>
            <a:endParaRPr lang="en-US"/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1B341-5C3D-4984-8BDE-D00DA4C4E2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67500" y="2310797"/>
            <a:ext cx="3886200" cy="18835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char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[20];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}s1;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Structure: </a:t>
            </a:r>
            <a:r>
              <a:rPr lang="en-US" sz="40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err="1">
                <a:latin typeface="Arial Rounded MT Bold" pitchFamily="34" charset="0"/>
              </a:rPr>
              <a:t>struct</a:t>
            </a:r>
            <a:r>
              <a:rPr lang="en-US" sz="2400" dirty="0">
                <a:latin typeface="Arial Rounded MT Bold" pitchFamily="34" charset="0"/>
              </a:rPr>
              <a:t> book	{ 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declaration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char title[20];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char author[15];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pages;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float price;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};</a:t>
            </a:r>
          </a:p>
        </p:txBody>
      </p:sp>
      <p:sp>
        <p:nvSpPr>
          <p:cNvPr id="13315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DCC87CB-06C0-41E9-8D12-90FF389DCF43}" type="datetime1">
              <a:rPr lang="en-IN" smtClean="0"/>
              <a:t>16-09-2021</a:t>
            </a:fld>
            <a:endParaRPr lang="en-US"/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898E84-5B6C-40EB-A572-780C21D369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3581400"/>
            <a:ext cx="7467600" cy="2806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void main( ){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struct</a:t>
            </a:r>
            <a:r>
              <a:rPr lang="en-US" sz="2800" dirty="0">
                <a:latin typeface="Baskerville Old Face" pitchFamily="18" charset="0"/>
              </a:rPr>
              <a:t> book b1, b2, b3;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&lt;&lt;“Input values”;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cin</a:t>
            </a:r>
            <a:r>
              <a:rPr lang="en-US" sz="2800" dirty="0">
                <a:latin typeface="Baskerville Old Face" pitchFamily="18" charset="0"/>
              </a:rPr>
              <a:t>&gt;&gt;b1.title&gt;&gt;b1.author&gt;&gt;b1.pages&gt;&gt;b1.price;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//output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&lt;&lt;b1.title&lt;&lt;b1.author&lt;&lt;b1.pages&lt;&lt;b1.price;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24600" y="1447800"/>
            <a:ext cx="411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>
                <a:latin typeface="Arial Rounded MT Bold" pitchFamily="34" charset="0"/>
              </a:rPr>
              <a:t>struct</a:t>
            </a:r>
            <a:r>
              <a:rPr lang="en-US" sz="2400" kern="0" dirty="0">
                <a:latin typeface="Arial Rounded MT Bold" pitchFamily="34" charset="0"/>
              </a:rPr>
              <a:t> { 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declaration</a:t>
            </a:r>
            <a:r>
              <a:rPr lang="en-US" sz="2400" kern="0" dirty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char title[20];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char author[15];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</a:t>
            </a:r>
            <a:r>
              <a:rPr lang="en-US" sz="2400" kern="0" dirty="0" err="1">
                <a:latin typeface="Arial Rounded MT Bold" pitchFamily="34" charset="0"/>
              </a:rPr>
              <a:t>int</a:t>
            </a:r>
            <a:r>
              <a:rPr lang="en-US" sz="2400" kern="0" dirty="0">
                <a:latin typeface="Arial Rounded MT Bold" pitchFamily="34" charset="0"/>
              </a:rPr>
              <a:t> pages;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float price;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} b1,b2,b3;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410200" y="2514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600" kern="0" dirty="0">
                <a:solidFill>
                  <a:srgbClr val="C00000"/>
                </a:solidFill>
                <a:latin typeface="Arial Rounded MT Bold" pitchFamily="34" charset="0"/>
              </a:rPr>
              <a:t>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3581400"/>
            <a:ext cx="7467600" cy="2806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void main( ){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struct</a:t>
            </a:r>
            <a:r>
              <a:rPr lang="en-US" sz="2800" dirty="0">
                <a:latin typeface="Baskerville Old Face" pitchFamily="18" charset="0"/>
              </a:rPr>
              <a:t> book b1, b2, b3;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//not allowed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&lt;&lt;“Input values”;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cin</a:t>
            </a:r>
            <a:r>
              <a:rPr lang="en-US" sz="2800" dirty="0">
                <a:latin typeface="Baskerville Old Face" pitchFamily="18" charset="0"/>
              </a:rPr>
              <a:t>&gt;&gt;b1.title&gt;&gt;b1.author&gt;&gt;b1.pages&gt;&gt;b1.price;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//output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&lt;&lt;b1.title&lt;&lt;b1.author&lt;&lt;b1.pages&lt;&lt;b1.price;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663" y="3962401"/>
            <a:ext cx="5257800" cy="4619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2" ma:contentTypeDescription="Create a new document." ma:contentTypeScope="" ma:versionID="a56f835a96bb4da5eaaf56fd60d53a98">
  <xsd:schema xmlns:xsd="http://www.w3.org/2001/XMLSchema" xmlns:xs="http://www.w3.org/2001/XMLSchema" xmlns:p="http://schemas.microsoft.com/office/2006/metadata/properties" xmlns:ns2="0c7b7ddb-7ad4-4fa6-81c8-6823178666ed" targetNamespace="http://schemas.microsoft.com/office/2006/metadata/properties" ma:root="true" ma:fieldsID="17269ae46dd3b745665caa6094c26260" ns2:_="">
    <xsd:import namespace="0c7b7ddb-7ad4-4fa6-81c8-6823178666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b7ddb-7ad4-4fa6-81c8-682317866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F0EAF-5EB1-43E5-A0F8-A228534AB458}"/>
</file>

<file path=customXml/itemProps2.xml><?xml version="1.0" encoding="utf-8"?>
<ds:datastoreItem xmlns:ds="http://schemas.openxmlformats.org/officeDocument/2006/customXml" ds:itemID="{0C6B599D-CAB4-4343-A349-9650FDBC6477}"/>
</file>

<file path=customXml/itemProps3.xml><?xml version="1.0" encoding="utf-8"?>
<ds:datastoreItem xmlns:ds="http://schemas.openxmlformats.org/officeDocument/2006/customXml" ds:itemID="{3E821C8A-7CDC-4C13-B8A8-F89E2B13DF2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3343</Words>
  <Application>Microsoft Office PowerPoint</Application>
  <PresentationFormat>Widescreen</PresentationFormat>
  <Paragraphs>562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Algerian</vt:lpstr>
      <vt:lpstr>Arial</vt:lpstr>
      <vt:lpstr>Arial Rounded MT Bold</vt:lpstr>
      <vt:lpstr>Baskerville Old Face</vt:lpstr>
      <vt:lpstr>Calibri</vt:lpstr>
      <vt:lpstr>Calibri Light</vt:lpstr>
      <vt:lpstr>Courier New</vt:lpstr>
      <vt:lpstr>Tempus Sans ITC</vt:lpstr>
      <vt:lpstr>Times New Roman</vt:lpstr>
      <vt:lpstr>Wingdings</vt:lpstr>
      <vt:lpstr>Office Theme</vt:lpstr>
      <vt:lpstr>STRUCTURES</vt:lpstr>
      <vt:lpstr>Structures </vt:lpstr>
      <vt:lpstr>Structures </vt:lpstr>
      <vt:lpstr>Structures </vt:lpstr>
      <vt:lpstr>Declaring Structure Variables</vt:lpstr>
      <vt:lpstr>Declaring Structure Variables</vt:lpstr>
      <vt:lpstr>Member or dot operator</vt:lpstr>
      <vt:lpstr>Giving values to members</vt:lpstr>
      <vt:lpstr>Structure: Example</vt:lpstr>
      <vt:lpstr>Structure initialization</vt:lpstr>
      <vt:lpstr>Structure initialization</vt:lpstr>
      <vt:lpstr>Assign and Compare structure variables</vt:lpstr>
      <vt:lpstr>Assigning and Comparing structure variables : example</vt:lpstr>
      <vt:lpstr>Assigning and Comparing structure variables : example</vt:lpstr>
      <vt:lpstr>Operation on Individual members</vt:lpstr>
      <vt:lpstr>To be solved …</vt:lpstr>
      <vt:lpstr>Solution:</vt:lpstr>
      <vt:lpstr>Solution:</vt:lpstr>
      <vt:lpstr>Problems…</vt:lpstr>
      <vt:lpstr>Array of structures</vt:lpstr>
      <vt:lpstr>Array of structures</vt:lpstr>
      <vt:lpstr>Array of structures</vt:lpstr>
      <vt:lpstr>Arrays within Structures</vt:lpstr>
      <vt:lpstr>Arrays within structures : example</vt:lpstr>
      <vt:lpstr>Arrays within structures : example</vt:lpstr>
      <vt:lpstr>Structures within Structures</vt:lpstr>
      <vt:lpstr>Structures within Structures</vt:lpstr>
      <vt:lpstr>Structures and functions</vt:lpstr>
      <vt:lpstr>Problems</vt:lpstr>
      <vt:lpstr>Solution-1</vt:lpstr>
      <vt:lpstr>Solution-1</vt:lpstr>
      <vt:lpstr>Solution-1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Akshay K. C. [MAHE-MIT]</cp:lastModifiedBy>
  <cp:revision>5</cp:revision>
  <dcterms:created xsi:type="dcterms:W3CDTF">2021-09-14T14:47:52Z</dcterms:created>
  <dcterms:modified xsi:type="dcterms:W3CDTF">2021-09-16T05:04:06Z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0x010100C8781420EC84F4489D4A24638756578A</vt:lpwstr>
  </property>
</Properties>
</file>