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40"/>
  </p:notesMasterIdLst>
  <p:sldIdLst>
    <p:sldId id="507" r:id="rId2"/>
    <p:sldId id="257" r:id="rId3"/>
    <p:sldId id="258" r:id="rId4"/>
    <p:sldId id="259" r:id="rId5"/>
    <p:sldId id="260" r:id="rId6"/>
    <p:sldId id="261" r:id="rId7"/>
    <p:sldId id="262" r:id="rId8"/>
    <p:sldId id="263" r:id="rId9"/>
    <p:sldId id="264" r:id="rId10"/>
    <p:sldId id="265" r:id="rId11"/>
    <p:sldId id="266" r:id="rId12"/>
    <p:sldId id="267" r:id="rId13"/>
    <p:sldId id="499" r:id="rId14"/>
    <p:sldId id="501" r:id="rId15"/>
    <p:sldId id="502" r:id="rId16"/>
    <p:sldId id="503" r:id="rId17"/>
    <p:sldId id="504" r:id="rId18"/>
    <p:sldId id="505" r:id="rId19"/>
    <p:sldId id="268" r:id="rId20"/>
    <p:sldId id="269" r:id="rId21"/>
    <p:sldId id="270" r:id="rId22"/>
    <p:sldId id="271" r:id="rId23"/>
    <p:sldId id="506"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511" r:id="rId38"/>
    <p:sldId id="28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Rectangle 1"/>
          <p:cNvSpPr/>
          <p:nvPr/>
        </p:nvSpPr>
        <p:spPr>
          <a:xfrm>
            <a:off x="0" y="0"/>
            <a:ext cx="6858000" cy="9144000"/>
          </a:xfrm>
          <a:prstGeom prst="rect">
            <a:avLst/>
          </a:prstGeom>
          <a:solidFill>
            <a:srgbClr val="FFFFFF"/>
          </a:solidFill>
          <a:ln>
            <a:noFill/>
          </a:ln>
        </p:spPr>
      </p:sp>
      <p:sp>
        <p:nvSpPr>
          <p:cNvPr id="39" name="CustomShape 2"/>
          <p:cNvSpPr/>
          <p:nvPr/>
        </p:nvSpPr>
        <p:spPr>
          <a:xfrm>
            <a:off x="0" y="0"/>
            <a:ext cx="6858000" cy="9144000"/>
          </a:xfrm>
          <a:custGeom>
            <a:avLst/>
            <a:gdLst/>
            <a:ahLst/>
            <a:cxn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0" name="PlaceHolder 3"/>
          <p:cNvSpPr>
            <a:spLocks noGrp="1"/>
          </p:cNvSpPr>
          <p:nvPr>
            <p:ph type="body"/>
          </p:nvPr>
        </p:nvSpPr>
        <p:spPr>
          <a:xfrm>
            <a:off x="914400" y="4343400"/>
            <a:ext cx="5029200" cy="4114800"/>
          </a:xfrm>
          <a:prstGeom prst="rect">
            <a:avLst/>
          </a:prstGeom>
        </p:spPr>
        <p:txBody>
          <a:bodyPr lIns="90360" tIns="44280" rIns="90360" bIns="44280"/>
          <a:lstStyle/>
          <a:p>
            <a:r>
              <a:rPr lang="en-IN" sz="1200" b="0" strike="noStrike" spc="-1">
                <a:solidFill>
                  <a:srgbClr val="000000"/>
                </a:solidFill>
                <a:uFill>
                  <a:solidFill>
                    <a:srgbClr val="FFFFFF"/>
                  </a:solidFill>
                </a:uFill>
                <a:latin typeface="Times New Roman"/>
              </a:rPr>
              <a:t>Click to edit the notes format</a:t>
            </a:r>
          </a:p>
        </p:txBody>
      </p:sp>
      <p:sp>
        <p:nvSpPr>
          <p:cNvPr id="41" name="CustomShape 4"/>
          <p:cNvSpPr/>
          <p:nvPr/>
        </p:nvSpPr>
        <p:spPr>
          <a:xfrm>
            <a:off x="5269320" y="674640"/>
            <a:ext cx="1459440" cy="455400"/>
          </a:xfrm>
          <a:custGeom>
            <a:avLst/>
            <a:gdLst/>
            <a:ahLst/>
            <a:cxnLst/>
            <a:rect l="0" t="0" r="r" b="b"/>
            <a:pathLst>
              <a:path w="4056" h="1267">
                <a:moveTo>
                  <a:pt x="4" y="0"/>
                </a:moveTo>
                <a:cubicBezTo>
                  <a:pt x="2" y="0"/>
                  <a:pt x="0" y="2"/>
                  <a:pt x="0" y="4"/>
                </a:cubicBezTo>
                <a:lnTo>
                  <a:pt x="0" y="1261"/>
                </a:lnTo>
                <a:cubicBezTo>
                  <a:pt x="0" y="1263"/>
                  <a:pt x="2" y="1266"/>
                  <a:pt x="4" y="1266"/>
                </a:cubicBezTo>
                <a:lnTo>
                  <a:pt x="4050" y="1266"/>
                </a:lnTo>
                <a:cubicBezTo>
                  <a:pt x="4052" y="1266"/>
                  <a:pt x="4055" y="1263"/>
                  <a:pt x="4055" y="1261"/>
                </a:cubicBezTo>
                <a:lnTo>
                  <a:pt x="4055" y="4"/>
                </a:lnTo>
                <a:cubicBezTo>
                  <a:pt x="4055" y="2"/>
                  <a:pt x="4052" y="0"/>
                  <a:pt x="4050"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fld id="{1C5441E9-3CE7-4A37-8FF2-FACFEE6F6EF0}" type="slidenum">
              <a:rPr lang="en-GB" sz="2400" b="0" strike="noStrike" spc="-1">
                <a:solidFill>
                  <a:srgbClr val="618FFD"/>
                </a:solidFill>
                <a:uFill>
                  <a:solidFill>
                    <a:srgbClr val="FFFFFF"/>
                  </a:solidFill>
                </a:uFill>
                <a:latin typeface="Times New Roman"/>
              </a:rPr>
              <a:t>‹#›</a:t>
            </a:fld>
            <a:endParaRPr lang="en-IN" sz="18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 heap is a data structure with several applications, including a way to implement Priority Queues, as shown in Chapter 11. The definition of a heap is a special kind of complete binary tree.</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You probably recall that a complete binary tree requires that its nodes are added in a particular order...</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So, a heap is a complete binary tree. Each node in a heap contains a key, and these keys must be organized in a particular manner. Notice that this is </a:t>
            </a:r>
            <a:r>
              <a:rPr lang="en-GB" sz="1200" b="0" u="sng" strike="noStrike" spc="-1">
                <a:solidFill>
                  <a:srgbClr val="000000"/>
                </a:solidFill>
                <a:uFill>
                  <a:solidFill>
                    <a:srgbClr val="FFFFFF"/>
                  </a:solidFill>
                </a:uFill>
                <a:latin typeface="Arial"/>
                <a:ea typeface="Arial Unicode MS"/>
              </a:rPr>
              <a:t>not</a:t>
            </a:r>
            <a:r>
              <a:rPr lang="en-GB" sz="1200" b="0" strike="noStrike" spc="-1">
                <a:solidFill>
                  <a:srgbClr val="000000"/>
                </a:solidFill>
                <a:uFill>
                  <a:solidFill>
                    <a:srgbClr val="FFFFFF"/>
                  </a:solidFill>
                </a:uFill>
                <a:latin typeface="Arial"/>
                <a:ea typeface="Arial Unicode MS"/>
              </a:rPr>
              <a:t> a binary search tree, but the keys do follow some semblance of order.</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Can you see what rule is being enforced here?</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heap property requires that each node's key is &gt;= to the keys of its children.</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This is a handy property because the biggest node is always at the top. Because of this, a heap can easily implement a priority queue (where we need quick access to the highest priority item).</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850114-16FF-413C-AE8A-429491D950DF}"/>
              </a:ext>
            </a:extLst>
          </p:cNvPr>
          <p:cNvSpPr>
            <a:spLocks noGrp="1" noChangeArrowheads="1"/>
          </p:cNvSpPr>
          <p:nvPr>
            <p:ph type="sldNum" sz="quarter" idx="5"/>
          </p:nvPr>
        </p:nvSpPr>
        <p:spPr>
          <a:ln/>
        </p:spPr>
        <p:txBody>
          <a:bodyPr/>
          <a:lstStyle/>
          <a:p>
            <a:fld id="{10B59739-F528-417B-9948-5C972F3FE654}" type="slidenum">
              <a:rPr lang="en-US" altLang="en-US"/>
              <a:pPr/>
              <a:t>13</a:t>
            </a:fld>
            <a:endParaRPr lang="en-US" altLang="en-US"/>
          </a:p>
        </p:txBody>
      </p:sp>
      <p:sp>
        <p:nvSpPr>
          <p:cNvPr id="501762" name="Rectangle 2">
            <a:extLst>
              <a:ext uri="{FF2B5EF4-FFF2-40B4-BE49-F238E27FC236}">
                <a16:creationId xmlns:a16="http://schemas.microsoft.com/office/drawing/2014/main" id="{6381979F-6B43-4B57-B953-054E9F56F12F}"/>
              </a:ext>
            </a:extLst>
          </p:cNvPr>
          <p:cNvSpPr>
            <a:spLocks noGrp="1" noRot="1" noChangeAspect="1" noChangeArrowheads="1" noTextEdit="1"/>
          </p:cNvSpPr>
          <p:nvPr>
            <p:ph type="sldImg"/>
          </p:nvPr>
        </p:nvSpPr>
        <p:spPr>
          <a:ln/>
        </p:spPr>
      </p:sp>
      <p:sp>
        <p:nvSpPr>
          <p:cNvPr id="501763" name="Rectangle 3">
            <a:extLst>
              <a:ext uri="{FF2B5EF4-FFF2-40B4-BE49-F238E27FC236}">
                <a16:creationId xmlns:a16="http://schemas.microsoft.com/office/drawing/2014/main" id="{6818CEEE-B61D-400B-BA9A-38537C187D1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34512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F45346-DF45-4CE9-83BC-B046A157B9C2}"/>
              </a:ext>
            </a:extLst>
          </p:cNvPr>
          <p:cNvSpPr>
            <a:spLocks noGrp="1" noChangeArrowheads="1"/>
          </p:cNvSpPr>
          <p:nvPr>
            <p:ph type="sldNum" sz="quarter" idx="5"/>
          </p:nvPr>
        </p:nvSpPr>
        <p:spPr>
          <a:ln/>
        </p:spPr>
        <p:txBody>
          <a:bodyPr/>
          <a:lstStyle/>
          <a:p>
            <a:fld id="{873AEAEE-8F9E-402A-8957-5CC9F71A1021}" type="slidenum">
              <a:rPr lang="en-US" altLang="en-US"/>
              <a:pPr/>
              <a:t>14</a:t>
            </a:fld>
            <a:endParaRPr lang="en-US" altLang="en-US"/>
          </a:p>
        </p:txBody>
      </p:sp>
      <p:sp>
        <p:nvSpPr>
          <p:cNvPr id="502786" name="Rectangle 2">
            <a:extLst>
              <a:ext uri="{FF2B5EF4-FFF2-40B4-BE49-F238E27FC236}">
                <a16:creationId xmlns:a16="http://schemas.microsoft.com/office/drawing/2014/main" id="{78CB2064-E996-45EB-A1B1-312E3373B157}"/>
              </a:ext>
            </a:extLst>
          </p:cNvPr>
          <p:cNvSpPr>
            <a:spLocks noGrp="1" noRot="1" noChangeAspect="1" noChangeArrowheads="1" noTextEdit="1"/>
          </p:cNvSpPr>
          <p:nvPr>
            <p:ph type="sldImg"/>
          </p:nvPr>
        </p:nvSpPr>
        <p:spPr>
          <a:ln/>
        </p:spPr>
      </p:sp>
      <p:sp>
        <p:nvSpPr>
          <p:cNvPr id="502787" name="Rectangle 3">
            <a:extLst>
              <a:ext uri="{FF2B5EF4-FFF2-40B4-BE49-F238E27FC236}">
                <a16:creationId xmlns:a16="http://schemas.microsoft.com/office/drawing/2014/main" id="{889C5A7D-2FEF-4A5E-B789-E63EA263E87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1180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E46A10-C5BB-42BC-AA28-1505CC82104A}" type="slidenum">
              <a:rPr lang="en-US" altLang="zh-TW" smtClean="0"/>
              <a:pPr>
                <a:defRPr/>
              </a:pPr>
              <a:t>16</a:t>
            </a:fld>
            <a:endParaRPr lang="en-US" altLang="zh-TW"/>
          </a:p>
        </p:txBody>
      </p:sp>
    </p:spTree>
    <p:extLst>
      <p:ext uri="{BB962C8B-B14F-4D97-AF65-F5344CB8AC3E}">
        <p14:creationId xmlns:p14="http://schemas.microsoft.com/office/powerpoint/2010/main" val="3281609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We can add new elements to a heap whenever we like. Because the heap is a complete binary search tree, we must add the new element at the next available location, filling in the levels from left-to-right.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In this example, I have just added the new element with a key of 42.</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Of course, we now have a problem: The heap property is no longer valid. The 42 is bigger than its parent 27.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To fix the problem, we will push the new node upwards until it reaches an acceptable location.</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Here we have pushed the 42 upward one level, swapping it with its smaller parent 27.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We can't stop here though, because the parent 35 is still smaller than the new node 42.</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Can we stop now?  Yes, because the 42 is less than or equal to its parent.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In general, there are two conditions that can stop the pushing upward:</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1. We reach a spot where the parent is &gt;= the new node, or</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2. We reach the root.</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This process is called </a:t>
            </a:r>
            <a:r>
              <a:rPr lang="en-GB" sz="1200" b="0" u="sng" strike="noStrike" spc="-1">
                <a:solidFill>
                  <a:srgbClr val="000000"/>
                </a:solidFill>
                <a:uFill>
                  <a:solidFill>
                    <a:srgbClr val="FFFFFF"/>
                  </a:solidFill>
                </a:uFill>
                <a:latin typeface="Arial"/>
                <a:ea typeface="Arial Unicode MS"/>
              </a:rPr>
              <a:t>reheapification upward </a:t>
            </a:r>
            <a:r>
              <a:rPr lang="en-GB" sz="1200" b="0" strike="noStrike" spc="-1">
                <a:solidFill>
                  <a:srgbClr val="000000"/>
                </a:solidFill>
                <a:uFill>
                  <a:solidFill>
                    <a:srgbClr val="FFFFFF"/>
                  </a:solidFill>
                </a:uFill>
                <a:latin typeface="Arial"/>
                <a:ea typeface="Arial Unicode MS"/>
              </a:rPr>
              <a:t>(I didn't just make up that name, really).</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We can also remove the top node from a heap. The first step of the removal is to move the last node of the tree onto the root. In this example we move the 27 onto the root.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first node of a complete binary tree is always the root...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Now the 27 is on top of the heap, and the original root (45) is no longer around. But the heap property is once again violated.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We'll fix the problem by pushing the out-of-place node downward. Perhaps you can guess what the downward pushing is called....</a:t>
            </a:r>
            <a:r>
              <a:rPr lang="en-GB" sz="1200" b="0" u="sng" strike="noStrike" spc="-1">
                <a:solidFill>
                  <a:srgbClr val="000000"/>
                </a:solidFill>
                <a:uFill>
                  <a:solidFill>
                    <a:srgbClr val="FFFFFF"/>
                  </a:solidFill>
                </a:uFill>
                <a:latin typeface="Arial"/>
                <a:ea typeface="Arial Unicode MS"/>
              </a:rPr>
              <a:t>reheapification downward</a:t>
            </a:r>
            <a:r>
              <a:rPr lang="en-GB" sz="1200" b="0" strike="noStrike" spc="-1">
                <a:solidFill>
                  <a:srgbClr val="000000"/>
                </a:solidFill>
                <a:uFill>
                  <a:solidFill>
                    <a:srgbClr val="FFFFFF"/>
                  </a:solidFill>
                </a:uFill>
                <a:latin typeface="Arial"/>
                <a:ea typeface="Arial Unicode MS"/>
              </a:rPr>
              <a: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When we push a node downward it is important to swap it with its largest child.  (Otherwise we are creating extra problems by placing the smaller child on top of the larger child.) This is what the tree looks like after one swap.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Should I continue with the reheapification downward?</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Yes, I swap again, and now the 27 is in an acceptable location.</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Reheapification downward can stop under two circumstances:</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1. The children all have keys that are &lt;= the out-of-place node.</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2. The out-of-place node reaches a leaf.</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This slide shows the typical way that a heap is implemented. For the most part, there is nothing new here, because you already know how to implement a complete binary tree using a partially-filled array. That is what we are doing with the heap.</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Following the usual technique for implementing a complete binary tree, the data from the root is stored in the first entry of the array.</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next two nodes go in the next two locations of the array.</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and so on.</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As with any partially-filled array, we are only concerned with the front part of the array. If the tree has five nodes, then we are only concerned with the entries in the first five components of the array.</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second node is always the left child of the root...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With this implementation of a heap, there are no pointers. The only way that we know that the array is a heap is the manner in which we manipulate it.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manipulations are the same manipulations that you've used for a complete binary tree, making it easy to compute the index where various nodes are stored.</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 quick summary . .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...then the right child of the root...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...and so on. The nodes always fill each level from left-to-right...</a:t>
            </a:r>
            <a:endParaRPr lang="en-IN" sz="1200" b="0" strike="noStrike" spc="-1">
              <a:solidFill>
                <a:srgbClr val="000000"/>
              </a:solidFill>
              <a:uFill>
                <a:solidFill>
                  <a:srgbClr val="FFFFFF"/>
                </a:solidFill>
              </a:uFill>
              <a:latin typeface="Times New Roman"/>
            </a:endParaRPr>
          </a:p>
          <a:p>
            <a:pPr marL="1828800" lvl="4">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...from left-to-right...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...from left-to-right...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...from left-to-right...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...and when a level is filled you start the next level at the left.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07BD8275-A461-4343-9D22-3272D671EE3C}" type="datetime5">
              <a:rPr lang="en-IN" smtClean="0"/>
              <a:t>29-Dec-21</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08250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3BE14488-D99F-4770-A132-EFBEB0203444}" type="datetime5">
              <a:rPr lang="en-IN" smtClean="0"/>
              <a:t>29-Dec-21</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70348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333C62D7-8E78-49DC-AD7C-0F2E3FD9A72A}" type="datetime5">
              <a:rPr lang="en-IN" smtClean="0"/>
              <a:t>29-Dec-21</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543315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4F46-3916-40B3-B96A-4F4F92ABB9D2}"/>
              </a:ext>
            </a:extLst>
          </p:cNvPr>
          <p:cNvSpPr>
            <a:spLocks noGrp="1"/>
          </p:cNvSpPr>
          <p:nvPr>
            <p:ph type="title"/>
          </p:nvPr>
        </p:nvSpPr>
        <p:spPr>
          <a:xfrm>
            <a:off x="341313" y="100013"/>
            <a:ext cx="8229600" cy="90646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63DB8BC-0357-4B20-AEBA-9177B57BA823}"/>
              </a:ext>
            </a:extLst>
          </p:cNvPr>
          <p:cNvSpPr>
            <a:spLocks noGrp="1"/>
          </p:cNvSpPr>
          <p:nvPr>
            <p:ph sz="quarter" idx="1"/>
          </p:nvPr>
        </p:nvSpPr>
        <p:spPr>
          <a:xfrm>
            <a:off x="350838" y="1214438"/>
            <a:ext cx="4038600" cy="24622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9A0055-2EC8-45F7-A86B-74C1B9015E3D}"/>
              </a:ext>
            </a:extLst>
          </p:cNvPr>
          <p:cNvSpPr>
            <a:spLocks noGrp="1"/>
          </p:cNvSpPr>
          <p:nvPr>
            <p:ph sz="quarter" idx="2"/>
          </p:nvPr>
        </p:nvSpPr>
        <p:spPr>
          <a:xfrm>
            <a:off x="350838" y="3829052"/>
            <a:ext cx="4038600" cy="2462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1C1049-0C25-47C8-BCA5-84ABCC410F4E}"/>
              </a:ext>
            </a:extLst>
          </p:cNvPr>
          <p:cNvSpPr>
            <a:spLocks noGrp="1"/>
          </p:cNvSpPr>
          <p:nvPr>
            <p:ph type="body" sz="half" idx="3"/>
          </p:nvPr>
        </p:nvSpPr>
        <p:spPr>
          <a:xfrm>
            <a:off x="4541838" y="1214440"/>
            <a:ext cx="4038600" cy="5076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2AB439F7-188D-4EB8-9B23-B97AA78D43AC}"/>
              </a:ext>
            </a:extLst>
          </p:cNvPr>
          <p:cNvSpPr>
            <a:spLocks noGrp="1"/>
          </p:cNvSpPr>
          <p:nvPr>
            <p:ph type="dt" sz="half" idx="10"/>
          </p:nvPr>
        </p:nvSpPr>
        <p:spPr>
          <a:xfrm>
            <a:off x="457200" y="6397625"/>
            <a:ext cx="2133600" cy="323850"/>
          </a:xfrm>
        </p:spPr>
        <p:txBody>
          <a:bodyPr/>
          <a:lstStyle>
            <a:lvl1pPr>
              <a:defRPr/>
            </a:lvl1pPr>
          </a:lstStyle>
          <a:p>
            <a:fld id="{8FF35C8C-FF02-4A46-B567-18540E49F538}" type="datetime5">
              <a:rPr lang="en-IN" altLang="en-US" smtClean="0"/>
              <a:t>29-Dec-21</a:t>
            </a:fld>
            <a:endParaRPr lang="en-US" altLang="en-US"/>
          </a:p>
        </p:txBody>
      </p:sp>
      <p:sp>
        <p:nvSpPr>
          <p:cNvPr id="7" name="Slide Number Placeholder 6">
            <a:extLst>
              <a:ext uri="{FF2B5EF4-FFF2-40B4-BE49-F238E27FC236}">
                <a16:creationId xmlns:a16="http://schemas.microsoft.com/office/drawing/2014/main" id="{40064659-3AF5-4ECC-AD93-74E9F1AD0143}"/>
              </a:ext>
            </a:extLst>
          </p:cNvPr>
          <p:cNvSpPr>
            <a:spLocks noGrp="1"/>
          </p:cNvSpPr>
          <p:nvPr>
            <p:ph type="sldNum" sz="quarter" idx="11"/>
          </p:nvPr>
        </p:nvSpPr>
        <p:spPr>
          <a:xfrm>
            <a:off x="6553200" y="6397625"/>
            <a:ext cx="2133600" cy="323850"/>
          </a:xfrm>
        </p:spPr>
        <p:txBody>
          <a:bodyPr/>
          <a:lstStyle>
            <a:lvl1pPr>
              <a:defRPr/>
            </a:lvl1pPr>
          </a:lstStyle>
          <a:p>
            <a:fld id="{D0B6BF4F-B5BB-440B-850E-CC1DA678CC90}" type="slidenum">
              <a:rPr lang="en-US" altLang="en-US"/>
              <a:pPr/>
              <a:t>‹#›</a:t>
            </a:fld>
            <a:endParaRPr lang="en-US" altLang="en-US"/>
          </a:p>
        </p:txBody>
      </p:sp>
    </p:spTree>
    <p:extLst>
      <p:ext uri="{BB962C8B-B14F-4D97-AF65-F5344CB8AC3E}">
        <p14:creationId xmlns:p14="http://schemas.microsoft.com/office/powerpoint/2010/main" val="27709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0D846E7E-AE56-4144-8B45-2D194016C502}" type="datetime5">
              <a:rPr lang="en-IN" smtClean="0"/>
              <a:t>29-Dec-21</a:t>
            </a:fld>
            <a:endParaRPr lang="en-US"/>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US"/>
              <a:t>Dept of I&amp;CT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95CA3A74-EBC6-4612-9977-D555204A682F}" type="slidenum">
              <a:rPr lang="en-US" smtClean="0"/>
              <a:t>‹#›</a:t>
            </a:fld>
            <a:endParaRPr lang="en-US"/>
          </a:p>
        </p:txBody>
      </p:sp>
    </p:spTree>
    <p:extLst>
      <p:ext uri="{BB962C8B-B14F-4D97-AF65-F5344CB8AC3E}">
        <p14:creationId xmlns:p14="http://schemas.microsoft.com/office/powerpoint/2010/main" val="12762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91481D07-2B1C-4117-9E0F-31BF65C64272}" type="datetime5">
              <a:rPr lang="en-IN" smtClean="0"/>
              <a:t>29-Dec-21</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76216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04B19E10-EF38-4764-8282-78DED288A560}" type="datetime5">
              <a:rPr lang="en-IN" smtClean="0"/>
              <a:t>29-Dec-21</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8575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629841" y="365126"/>
            <a:ext cx="78867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95C244C7-B5B5-4D44-9A88-8F88D079E859}" type="datetime5">
              <a:rPr lang="en-IN" smtClean="0"/>
              <a:t>29-Dec-21</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96035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21F82BBA-9BCA-4083-B52D-2D4238DB1D66}" type="datetime5">
              <a:rPr lang="en-IN" smtClean="0"/>
              <a:t>29-Dec-21</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I&amp;CT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89019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00C7AD75-3432-49DD-A645-2FF52EC1454C}" type="datetime5">
              <a:rPr lang="en-IN" smtClean="0"/>
              <a:t>29-Dec-21</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01036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2F2E946E-8D08-4058-9A2F-4ED7865415DE}" type="datetime5">
              <a:rPr lang="en-IN" smtClean="0"/>
              <a:t>29-Dec-21</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81597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AE2074AA-793B-45D9-BC34-CAFBC28B75D9}" type="datetime5">
              <a:rPr lang="en-IN" smtClean="0"/>
              <a:t>29-Dec-21</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59962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182336" y="1143453"/>
            <a:ext cx="8798379" cy="5124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D526D25-A47E-445C-B5F9-442EE2A42DA8}" type="datetime5">
              <a:rPr lang="en-IN" smtClean="0"/>
              <a:t>29-Dec-21</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Dept of I&amp;CT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44385C-0615-4A46-ADB2-FB00C56C0F04}"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415130" y="1"/>
            <a:ext cx="72887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p:nvSpPr>
        <p:spPr>
          <a:xfrm>
            <a:off x="1" y="854788"/>
            <a:ext cx="9143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163285" y="45719"/>
            <a:ext cx="8352065" cy="809068"/>
          </a:xfrm>
          <a:prstGeom prst="rect">
            <a:avLst/>
          </a:prstGeom>
        </p:spPr>
        <p:txBody>
          <a:bodyPr vert="horz" lIns="91440" tIns="45720" rIns="91440" bIns="45720" rtlCol="0" anchor="ctr">
            <a:normAutofit/>
          </a:bodyPr>
          <a:lstStyle/>
          <a:p>
            <a:r>
              <a:rPr lang="en-US"/>
              <a:t>Click to edit Master title style</a:t>
            </a:r>
            <a:endParaRPr lang="en-IN" dirty="0"/>
          </a:p>
        </p:txBody>
      </p:sp>
    </p:spTree>
    <p:extLst>
      <p:ext uri="{BB962C8B-B14F-4D97-AF65-F5344CB8AC3E}">
        <p14:creationId xmlns:p14="http://schemas.microsoft.com/office/powerpoint/2010/main" val="149950359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p:txStyles>
    <p:titleStyle>
      <a:lvl1pPr algn="l" defTabSz="685800" rtl="0" eaLnBrk="1" latinLnBrk="0" hangingPunct="1">
        <a:lnSpc>
          <a:spcPct val="90000"/>
        </a:lnSpc>
        <a:spcBef>
          <a:spcPct val="0"/>
        </a:spcBef>
        <a:buNone/>
        <a:defRPr sz="33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482A-5C4F-4A9C-9CE8-D61BB3C84518}"/>
              </a:ext>
            </a:extLst>
          </p:cNvPr>
          <p:cNvSpPr>
            <a:spLocks noGrp="1"/>
          </p:cNvSpPr>
          <p:nvPr>
            <p:ph type="ctrTitle"/>
          </p:nvPr>
        </p:nvSpPr>
        <p:spPr/>
        <p:txBody>
          <a:bodyPr/>
          <a:lstStyle/>
          <a:p>
            <a:r>
              <a:rPr lang="en-US" dirty="0"/>
              <a:t>Heaps</a:t>
            </a:r>
            <a:endParaRPr lang="en-IN" dirty="0"/>
          </a:p>
        </p:txBody>
      </p:sp>
      <p:sp>
        <p:nvSpPr>
          <p:cNvPr id="3" name="Subtitle 2">
            <a:extLst>
              <a:ext uri="{FF2B5EF4-FFF2-40B4-BE49-F238E27FC236}">
                <a16:creationId xmlns:a16="http://schemas.microsoft.com/office/drawing/2014/main" id="{1BF6D4DD-1DC9-4D4A-9812-C64914ABF26D}"/>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C8AE85F6-B454-419D-B962-40B322DF3AB4}"/>
              </a:ext>
            </a:extLst>
          </p:cNvPr>
          <p:cNvSpPr>
            <a:spLocks noGrp="1"/>
          </p:cNvSpPr>
          <p:nvPr>
            <p:ph type="dt" sz="half" idx="10"/>
          </p:nvPr>
        </p:nvSpPr>
        <p:spPr/>
        <p:txBody>
          <a:bodyPr/>
          <a:lstStyle/>
          <a:p>
            <a:fld id="{07BD8275-A461-4343-9D22-3272D671EE3C}" type="datetime5">
              <a:rPr lang="en-IN" smtClean="0"/>
              <a:t>29-Dec-21</a:t>
            </a:fld>
            <a:endParaRPr lang="en-IN"/>
          </a:p>
        </p:txBody>
      </p:sp>
      <p:sp>
        <p:nvSpPr>
          <p:cNvPr id="5" name="Footer Placeholder 4">
            <a:extLst>
              <a:ext uri="{FF2B5EF4-FFF2-40B4-BE49-F238E27FC236}">
                <a16:creationId xmlns:a16="http://schemas.microsoft.com/office/drawing/2014/main" id="{8C7D0016-EE5C-4422-AD71-2AB0207C423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A2E9FE02-7BCA-45F1-8362-6C7F01460FAF}"/>
              </a:ext>
            </a:extLst>
          </p:cNvPr>
          <p:cNvSpPr>
            <a:spLocks noGrp="1"/>
          </p:cNvSpPr>
          <p:nvPr>
            <p:ph type="sldNum" sz="quarter" idx="12"/>
          </p:nvPr>
        </p:nvSpPr>
        <p:spPr/>
        <p:txBody>
          <a:bodyPr/>
          <a:lstStyle/>
          <a:p>
            <a:fld id="{1B44385C-0615-4A46-ADB2-FB00C56C0F04}" type="slidenum">
              <a:rPr lang="en-IN" smtClean="0"/>
              <a:t>1</a:t>
            </a:fld>
            <a:endParaRPr lang="en-IN"/>
          </a:p>
        </p:txBody>
      </p:sp>
    </p:spTree>
    <p:extLst>
      <p:ext uri="{BB962C8B-B14F-4D97-AF65-F5344CB8AC3E}">
        <p14:creationId xmlns:p14="http://schemas.microsoft.com/office/powerpoint/2010/main" val="6339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Line 1"/>
          <p:cNvSpPr/>
          <p:nvPr/>
        </p:nvSpPr>
        <p:spPr>
          <a:xfrm flipH="1">
            <a:off x="4509720" y="38829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31" name="CustomShape 2"/>
          <p:cNvSpPr/>
          <p:nvPr/>
        </p:nvSpPr>
        <p:spPr>
          <a:xfrm>
            <a:off x="3917880" y="4253760"/>
            <a:ext cx="792720" cy="732240"/>
          </a:xfrm>
          <a:custGeom>
            <a:avLst/>
            <a:gdLst/>
            <a:ahLst/>
            <a:cxnLst/>
            <a:rect l="0" t="0" r="r" b="b"/>
            <a:pathLst>
              <a:path w="2204" h="2035">
                <a:moveTo>
                  <a:pt x="255" y="0"/>
                </a:moveTo>
                <a:cubicBezTo>
                  <a:pt x="127" y="0"/>
                  <a:pt x="0" y="127"/>
                  <a:pt x="0" y="255"/>
                </a:cubicBezTo>
                <a:lnTo>
                  <a:pt x="0" y="1779"/>
                </a:lnTo>
                <a:cubicBezTo>
                  <a:pt x="0" y="1906"/>
                  <a:pt x="127" y="2034"/>
                  <a:pt x="255" y="2034"/>
                </a:cubicBezTo>
                <a:lnTo>
                  <a:pt x="1947" y="2034"/>
                </a:lnTo>
                <a:cubicBezTo>
                  <a:pt x="2075" y="2034"/>
                  <a:pt x="2203" y="1906"/>
                  <a:pt x="2203" y="1779"/>
                </a:cubicBezTo>
                <a:lnTo>
                  <a:pt x="2203" y="255"/>
                </a:lnTo>
                <a:cubicBezTo>
                  <a:pt x="2203" y="127"/>
                  <a:pt x="2075" y="0"/>
                  <a:pt x="1947"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32" name="Line 3"/>
          <p:cNvSpPr/>
          <p:nvPr/>
        </p:nvSpPr>
        <p:spPr>
          <a:xfrm>
            <a:off x="769788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33" name="CustomShape 4"/>
          <p:cNvSpPr/>
          <p:nvPr/>
        </p:nvSpPr>
        <p:spPr>
          <a:xfrm>
            <a:off x="806076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35" name="TextShape 6"/>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136" name="Line 7"/>
          <p:cNvSpPr/>
          <p:nvPr/>
        </p:nvSpPr>
        <p:spPr>
          <a:xfrm flipH="1">
            <a:off x="748476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37" name="CustomShape 8"/>
          <p:cNvSpPr/>
          <p:nvPr/>
        </p:nvSpPr>
        <p:spPr>
          <a:xfrm>
            <a:off x="6892920" y="3312360"/>
            <a:ext cx="792720" cy="732240"/>
          </a:xfrm>
          <a:custGeom>
            <a:avLst/>
            <a:gdLst/>
            <a:ahLst/>
            <a:cxnLst/>
            <a:rect l="0" t="0" r="r" b="b"/>
            <a:pathLst>
              <a:path w="2204" h="2035">
                <a:moveTo>
                  <a:pt x="255" y="0"/>
                </a:moveTo>
                <a:cubicBezTo>
                  <a:pt x="127" y="0"/>
                  <a:pt x="0" y="127"/>
                  <a:pt x="0" y="255"/>
                </a:cubicBezTo>
                <a:lnTo>
                  <a:pt x="0" y="1779"/>
                </a:lnTo>
                <a:cubicBezTo>
                  <a:pt x="0" y="1906"/>
                  <a:pt x="127" y="2034"/>
                  <a:pt x="255" y="2034"/>
                </a:cubicBezTo>
                <a:lnTo>
                  <a:pt x="1947" y="2034"/>
                </a:lnTo>
                <a:cubicBezTo>
                  <a:pt x="2075" y="2034"/>
                  <a:pt x="2203" y="1906"/>
                  <a:pt x="2203" y="1779"/>
                </a:cubicBezTo>
                <a:lnTo>
                  <a:pt x="2203" y="255"/>
                </a:lnTo>
                <a:cubicBezTo>
                  <a:pt x="2203" y="127"/>
                  <a:pt x="2075" y="0"/>
                  <a:pt x="1947"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38" name="Line 9"/>
          <p:cNvSpPr/>
          <p:nvPr/>
        </p:nvSpPr>
        <p:spPr>
          <a:xfrm>
            <a:off x="551664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39" name="CustomShape 10"/>
          <p:cNvSpPr/>
          <p:nvPr/>
        </p:nvSpPr>
        <p:spPr>
          <a:xfrm>
            <a:off x="587952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40" name="Line 11"/>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41" name="CustomShape 12"/>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42" name="Line 13"/>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43" name="CustomShape 14"/>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44" name="Line 15"/>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45" name="CustomShape 16"/>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46" name="CustomShape 17"/>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36880C02-1ABF-4EC0-B207-8D151E13DB93}"/>
              </a:ext>
            </a:extLst>
          </p:cNvPr>
          <p:cNvSpPr>
            <a:spLocks noGrp="1"/>
          </p:cNvSpPr>
          <p:nvPr>
            <p:ph type="dt" sz="half" idx="10"/>
          </p:nvPr>
        </p:nvSpPr>
        <p:spPr/>
        <p:txBody>
          <a:bodyPr/>
          <a:lstStyle/>
          <a:p>
            <a:fld id="{A5EDD008-AE93-4816-9941-02DA2A764115}" type="datetime5">
              <a:rPr lang="en-IN" smtClean="0"/>
              <a:t>29-Dec-21</a:t>
            </a:fld>
            <a:endParaRPr lang="en-IN"/>
          </a:p>
        </p:txBody>
      </p:sp>
      <p:sp>
        <p:nvSpPr>
          <p:cNvPr id="3" name="Footer Placeholder 2">
            <a:extLst>
              <a:ext uri="{FF2B5EF4-FFF2-40B4-BE49-F238E27FC236}">
                <a16:creationId xmlns:a16="http://schemas.microsoft.com/office/drawing/2014/main" id="{0D2A07EA-482E-4495-B102-A7C6C8189EEA}"/>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20193D24-48FA-4E88-B019-9406FE73056F}"/>
              </a:ext>
            </a:extLst>
          </p:cNvPr>
          <p:cNvSpPr>
            <a:spLocks noGrp="1"/>
          </p:cNvSpPr>
          <p:nvPr>
            <p:ph type="sldNum" sz="quarter" idx="12"/>
          </p:nvPr>
        </p:nvSpPr>
        <p:spPr/>
        <p:txBody>
          <a:bodyPr/>
          <a:lstStyle/>
          <a:p>
            <a:fld id="{1B44385C-0615-4A46-ADB2-FB00C56C0F04}" type="slidenum">
              <a:rPr lang="en-IN" smtClean="0"/>
              <a:t>10</a:t>
            </a:fld>
            <a:endParaRPr lang="en-IN"/>
          </a:p>
        </p:txBody>
      </p:sp>
      <p:sp>
        <p:nvSpPr>
          <p:cNvPr id="22" name="TextShape 1">
            <a:extLst>
              <a:ext uri="{FF2B5EF4-FFF2-40B4-BE49-F238E27FC236}">
                <a16:creationId xmlns:a16="http://schemas.microsoft.com/office/drawing/2014/main" id="{EEF7D667-1AED-460C-98C3-B24F925C0C80}"/>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A heap is a </a:t>
            </a:r>
            <a:r>
              <a:rPr lang="en-GB" sz="3200" b="1" u="sng" strike="noStrike" spc="-1" dirty="0">
                <a:uFill>
                  <a:solidFill>
                    <a:srgbClr val="FFFFFF"/>
                  </a:solidFill>
                </a:uFill>
                <a:latin typeface="Times New Roman"/>
              </a:rPr>
              <a:t>certain</a:t>
            </a:r>
            <a:r>
              <a:rPr lang="en-GB" sz="3200" b="0" strike="noStrike" spc="-1" dirty="0">
                <a:uFill>
                  <a:solidFill>
                    <a:srgbClr val="FFFFFF"/>
                  </a:solidFill>
                </a:uFill>
                <a:latin typeface="Times New Roman"/>
              </a:rPr>
              <a:t> kind of complete binary tree.</a:t>
            </a:r>
            <a:endParaRPr lang="en-IN" sz="3200" b="0" strike="noStrike" spc="-1" dirty="0">
              <a:uFill>
                <a:solidFill>
                  <a:srgbClr val="FFFFFF"/>
                </a:solidFill>
              </a:uFill>
              <a:latin typeface="Times New Roman"/>
            </a:endParaRPr>
          </a:p>
        </p:txBody>
      </p:sp>
      <p:sp>
        <p:nvSpPr>
          <p:cNvPr id="149" name="CustomShape 3"/>
          <p:cNvSpPr/>
          <p:nvPr/>
        </p:nvSpPr>
        <p:spPr>
          <a:xfrm>
            <a:off x="4975200" y="4610160"/>
            <a:ext cx="3186000" cy="1569960"/>
          </a:xfrm>
          <a:custGeom>
            <a:avLst/>
            <a:gdLst/>
            <a:ahLst/>
            <a:cxnLst/>
            <a:rect l="0" t="0" r="r" b="b"/>
            <a:pathLst>
              <a:path w="8852" h="4363">
                <a:moveTo>
                  <a:pt x="546" y="0"/>
                </a:moveTo>
                <a:cubicBezTo>
                  <a:pt x="273" y="0"/>
                  <a:pt x="0" y="273"/>
                  <a:pt x="0" y="546"/>
                </a:cubicBezTo>
                <a:lnTo>
                  <a:pt x="0" y="3815"/>
                </a:lnTo>
                <a:cubicBezTo>
                  <a:pt x="0" y="4088"/>
                  <a:pt x="273" y="4362"/>
                  <a:pt x="546" y="4362"/>
                </a:cubicBezTo>
                <a:lnTo>
                  <a:pt x="8304" y="4362"/>
                </a:lnTo>
                <a:cubicBezTo>
                  <a:pt x="8577" y="4362"/>
                  <a:pt x="8851" y="4088"/>
                  <a:pt x="8851" y="3815"/>
                </a:cubicBezTo>
                <a:lnTo>
                  <a:pt x="8851" y="546"/>
                </a:lnTo>
                <a:cubicBezTo>
                  <a:pt x="8851" y="273"/>
                  <a:pt x="8577" y="0"/>
                  <a:pt x="8304"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150" name="CustomShape 4"/>
          <p:cNvSpPr/>
          <p:nvPr/>
        </p:nvSpPr>
        <p:spPr>
          <a:xfrm>
            <a:off x="5040000" y="4674960"/>
            <a:ext cx="3055680" cy="1440000"/>
          </a:xfrm>
          <a:custGeom>
            <a:avLst/>
            <a:gdLst/>
            <a:ahLst/>
            <a:cxnLst/>
            <a:rect l="0" t="0" r="r" b="b"/>
            <a:pathLst>
              <a:path w="8490" h="4001">
                <a:moveTo>
                  <a:pt x="4" y="0"/>
                </a:moveTo>
                <a:cubicBezTo>
                  <a:pt x="2" y="0"/>
                  <a:pt x="0" y="2"/>
                  <a:pt x="0" y="4"/>
                </a:cubicBezTo>
                <a:lnTo>
                  <a:pt x="0" y="3996"/>
                </a:lnTo>
                <a:cubicBezTo>
                  <a:pt x="0" y="3998"/>
                  <a:pt x="2" y="4000"/>
                  <a:pt x="4" y="4000"/>
                </a:cubicBezTo>
                <a:lnTo>
                  <a:pt x="8484" y="4000"/>
                </a:lnTo>
                <a:cubicBezTo>
                  <a:pt x="8486" y="4000"/>
                  <a:pt x="8489" y="3998"/>
                  <a:pt x="8489" y="3996"/>
                </a:cubicBezTo>
                <a:lnTo>
                  <a:pt x="8489" y="4"/>
                </a:lnTo>
                <a:cubicBezTo>
                  <a:pt x="8489" y="2"/>
                  <a:pt x="8486" y="0"/>
                  <a:pt x="848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Each node in a heap</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contains a key that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can be compared to</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other nodes' keys.</a:t>
            </a:r>
            <a:endParaRPr lang="en-IN" sz="1800" b="0" strike="noStrike" spc="-1">
              <a:solidFill>
                <a:srgbClr val="FFFFFF"/>
              </a:solidFill>
              <a:uFill>
                <a:solidFill>
                  <a:srgbClr val="FFFFFF"/>
                </a:solidFill>
              </a:uFill>
              <a:latin typeface="Times New Roman"/>
            </a:endParaRPr>
          </a:p>
        </p:txBody>
      </p:sp>
      <p:sp>
        <p:nvSpPr>
          <p:cNvPr id="151" name="Line 5"/>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52" name="CustomShape 6"/>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53" name="CustomShape 7"/>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154" name="Line 8"/>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55" name="CustomShape 9"/>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56" name="CustomShape 10"/>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157" name="Line 11"/>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58" name="CustomShape 12"/>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59" name="CustomShape 13"/>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160"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61"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62"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163"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64"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65"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166"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67"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68"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169"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70"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71"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172"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73"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8EC8C97C-971A-4CB3-9461-7D557791C8CB}"/>
              </a:ext>
            </a:extLst>
          </p:cNvPr>
          <p:cNvSpPr>
            <a:spLocks noGrp="1"/>
          </p:cNvSpPr>
          <p:nvPr>
            <p:ph type="dt" sz="half" idx="10"/>
          </p:nvPr>
        </p:nvSpPr>
        <p:spPr/>
        <p:txBody>
          <a:bodyPr/>
          <a:lstStyle/>
          <a:p>
            <a:fld id="{DA0B346D-200A-4229-8E46-A4BB24E2DF72}" type="datetime5">
              <a:rPr lang="en-IN" smtClean="0"/>
              <a:t>29-Dec-21</a:t>
            </a:fld>
            <a:endParaRPr lang="en-IN"/>
          </a:p>
        </p:txBody>
      </p:sp>
      <p:sp>
        <p:nvSpPr>
          <p:cNvPr id="3" name="Footer Placeholder 2">
            <a:extLst>
              <a:ext uri="{FF2B5EF4-FFF2-40B4-BE49-F238E27FC236}">
                <a16:creationId xmlns:a16="http://schemas.microsoft.com/office/drawing/2014/main" id="{ABDFF3A8-4303-4854-A610-0F856AB3B94E}"/>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3CEEB587-090B-4858-B99B-F5B39B8D979C}"/>
              </a:ext>
            </a:extLst>
          </p:cNvPr>
          <p:cNvSpPr>
            <a:spLocks noGrp="1"/>
          </p:cNvSpPr>
          <p:nvPr>
            <p:ph type="sldNum" sz="quarter" idx="12"/>
          </p:nvPr>
        </p:nvSpPr>
        <p:spPr/>
        <p:txBody>
          <a:bodyPr/>
          <a:lstStyle/>
          <a:p>
            <a:fld id="{1B44385C-0615-4A46-ADB2-FB00C56C0F04}" type="slidenum">
              <a:rPr lang="en-IN" smtClean="0"/>
              <a:t>11</a:t>
            </a:fld>
            <a:endParaRPr lang="en-IN"/>
          </a:p>
        </p:txBody>
      </p:sp>
      <p:sp>
        <p:nvSpPr>
          <p:cNvPr id="32" name="TextShape 1">
            <a:extLst>
              <a:ext uri="{FF2B5EF4-FFF2-40B4-BE49-F238E27FC236}">
                <a16:creationId xmlns:a16="http://schemas.microsoft.com/office/drawing/2014/main" id="{E86A9FB9-6B8B-42D8-AB4A-F43F6A24C734}"/>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A heap is a </a:t>
            </a:r>
            <a:r>
              <a:rPr lang="en-GB" sz="3200" b="1" u="sng" strike="noStrike" spc="-1" dirty="0">
                <a:uFill>
                  <a:solidFill>
                    <a:srgbClr val="FFFFFF"/>
                  </a:solidFill>
                </a:uFill>
                <a:latin typeface="Times New Roman"/>
              </a:rPr>
              <a:t>certain</a:t>
            </a:r>
            <a:r>
              <a:rPr lang="en-GB" sz="3200" b="0" strike="noStrike" spc="-1" dirty="0">
                <a:uFill>
                  <a:solidFill>
                    <a:srgbClr val="FFFFFF"/>
                  </a:solidFill>
                </a:uFill>
                <a:latin typeface="Times New Roman"/>
              </a:rPr>
              <a:t> kind of complete binary tree.</a:t>
            </a:r>
            <a:endParaRPr lang="en-IN" sz="3200" b="0" strike="noStrike" spc="-1" dirty="0">
              <a:uFill>
                <a:solidFill>
                  <a:srgbClr val="FFFFFF"/>
                </a:solidFill>
              </a:uFill>
              <a:latin typeface="Times New Roman"/>
            </a:endParaRPr>
          </a:p>
        </p:txBody>
      </p:sp>
      <p:sp>
        <p:nvSpPr>
          <p:cNvPr id="176" name="CustomShape 3"/>
          <p:cNvSpPr/>
          <p:nvPr/>
        </p:nvSpPr>
        <p:spPr>
          <a:xfrm>
            <a:off x="4975200" y="4610160"/>
            <a:ext cx="3186000" cy="1569960"/>
          </a:xfrm>
          <a:custGeom>
            <a:avLst/>
            <a:gdLst/>
            <a:ahLst/>
            <a:cxnLst/>
            <a:rect l="0" t="0" r="r" b="b"/>
            <a:pathLst>
              <a:path w="8852" h="4363">
                <a:moveTo>
                  <a:pt x="546" y="0"/>
                </a:moveTo>
                <a:cubicBezTo>
                  <a:pt x="273" y="0"/>
                  <a:pt x="0" y="273"/>
                  <a:pt x="0" y="546"/>
                </a:cubicBezTo>
                <a:lnTo>
                  <a:pt x="0" y="3815"/>
                </a:lnTo>
                <a:cubicBezTo>
                  <a:pt x="0" y="4088"/>
                  <a:pt x="273" y="4362"/>
                  <a:pt x="546" y="4362"/>
                </a:cubicBezTo>
                <a:lnTo>
                  <a:pt x="8304" y="4362"/>
                </a:lnTo>
                <a:cubicBezTo>
                  <a:pt x="8577" y="4362"/>
                  <a:pt x="8851" y="4088"/>
                  <a:pt x="8851" y="3815"/>
                </a:cubicBezTo>
                <a:lnTo>
                  <a:pt x="8851" y="546"/>
                </a:lnTo>
                <a:cubicBezTo>
                  <a:pt x="8851" y="273"/>
                  <a:pt x="8577" y="0"/>
                  <a:pt x="8304"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177" name="CustomShape 4"/>
          <p:cNvSpPr/>
          <p:nvPr/>
        </p:nvSpPr>
        <p:spPr>
          <a:xfrm>
            <a:off x="5040000" y="4674960"/>
            <a:ext cx="3055680" cy="1440000"/>
          </a:xfrm>
          <a:custGeom>
            <a:avLst/>
            <a:gdLst/>
            <a:ahLst/>
            <a:cxnLst/>
            <a:rect l="0" t="0" r="r" b="b"/>
            <a:pathLst>
              <a:path w="8490" h="4001">
                <a:moveTo>
                  <a:pt x="4" y="0"/>
                </a:moveTo>
                <a:cubicBezTo>
                  <a:pt x="2" y="0"/>
                  <a:pt x="0" y="2"/>
                  <a:pt x="0" y="4"/>
                </a:cubicBezTo>
                <a:lnTo>
                  <a:pt x="0" y="3996"/>
                </a:lnTo>
                <a:cubicBezTo>
                  <a:pt x="0" y="3998"/>
                  <a:pt x="2" y="4000"/>
                  <a:pt x="4" y="4000"/>
                </a:cubicBezTo>
                <a:lnTo>
                  <a:pt x="8484" y="4000"/>
                </a:lnTo>
                <a:cubicBezTo>
                  <a:pt x="8486" y="4000"/>
                  <a:pt x="8489" y="3998"/>
                  <a:pt x="8489" y="3996"/>
                </a:cubicBezTo>
                <a:lnTo>
                  <a:pt x="8489" y="4"/>
                </a:lnTo>
                <a:cubicBezTo>
                  <a:pt x="8489" y="2"/>
                  <a:pt x="8486" y="0"/>
                  <a:pt x="848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The "heap property"</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requires that each</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node's key is &gt;= the</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keys of its children</a:t>
            </a:r>
            <a:endParaRPr lang="en-IN" sz="1800" b="0" strike="noStrike" spc="-1">
              <a:solidFill>
                <a:srgbClr val="FFFFFF"/>
              </a:solidFill>
              <a:uFill>
                <a:solidFill>
                  <a:srgbClr val="FFFFFF"/>
                </a:solidFill>
              </a:uFill>
              <a:latin typeface="Times New Roman"/>
            </a:endParaRPr>
          </a:p>
        </p:txBody>
      </p:sp>
      <p:sp>
        <p:nvSpPr>
          <p:cNvPr id="178" name="Line 5"/>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79" name="CustomShape 6"/>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80" name="CustomShape 7"/>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181" name="Line 8"/>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82" name="CustomShape 9"/>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83" name="CustomShape 10"/>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184" name="Line 11"/>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85" name="CustomShape 12"/>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86" name="CustomShape 13"/>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187"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88"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89"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190"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91"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92"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193"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94"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95"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196"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97"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98"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199"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00"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807BF6C1-8E78-4C72-991F-02C9F24510A4}"/>
              </a:ext>
            </a:extLst>
          </p:cNvPr>
          <p:cNvSpPr>
            <a:spLocks noGrp="1"/>
          </p:cNvSpPr>
          <p:nvPr>
            <p:ph type="dt" sz="half" idx="10"/>
          </p:nvPr>
        </p:nvSpPr>
        <p:spPr/>
        <p:txBody>
          <a:bodyPr/>
          <a:lstStyle/>
          <a:p>
            <a:fld id="{2F0D70FC-CBF2-4D47-8109-7B24B49D23AB}" type="datetime5">
              <a:rPr lang="en-IN" smtClean="0"/>
              <a:t>29-Dec-21</a:t>
            </a:fld>
            <a:endParaRPr lang="en-IN"/>
          </a:p>
        </p:txBody>
      </p:sp>
      <p:sp>
        <p:nvSpPr>
          <p:cNvPr id="3" name="Footer Placeholder 2">
            <a:extLst>
              <a:ext uri="{FF2B5EF4-FFF2-40B4-BE49-F238E27FC236}">
                <a16:creationId xmlns:a16="http://schemas.microsoft.com/office/drawing/2014/main" id="{BE7F55B7-7F3F-4A24-9C76-96F0056D8E84}"/>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2D43B804-3823-449E-B33D-A04D61EDF150}"/>
              </a:ext>
            </a:extLst>
          </p:cNvPr>
          <p:cNvSpPr>
            <a:spLocks noGrp="1"/>
          </p:cNvSpPr>
          <p:nvPr>
            <p:ph type="sldNum" sz="quarter" idx="12"/>
          </p:nvPr>
        </p:nvSpPr>
        <p:spPr/>
        <p:txBody>
          <a:bodyPr/>
          <a:lstStyle/>
          <a:p>
            <a:fld id="{1B44385C-0615-4A46-ADB2-FB00C56C0F04}" type="slidenum">
              <a:rPr lang="en-IN" smtClean="0"/>
              <a:t>12</a:t>
            </a:fld>
            <a:endParaRPr lang="en-IN"/>
          </a:p>
        </p:txBody>
      </p:sp>
      <p:sp>
        <p:nvSpPr>
          <p:cNvPr id="32" name="TextShape 1">
            <a:extLst>
              <a:ext uri="{FF2B5EF4-FFF2-40B4-BE49-F238E27FC236}">
                <a16:creationId xmlns:a16="http://schemas.microsoft.com/office/drawing/2014/main" id="{BF2962C5-4C63-47EC-BCBD-51FB44FFBC9E}"/>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a:extLst>
              <a:ext uri="{FF2B5EF4-FFF2-40B4-BE49-F238E27FC236}">
                <a16:creationId xmlns:a16="http://schemas.microsoft.com/office/drawing/2014/main" id="{951376C3-3930-4204-AF38-54FDECD6287F}"/>
              </a:ext>
            </a:extLst>
          </p:cNvPr>
          <p:cNvSpPr>
            <a:spLocks noGrp="1" noChangeArrowheads="1"/>
          </p:cNvSpPr>
          <p:nvPr>
            <p:ph idx="1"/>
          </p:nvPr>
        </p:nvSpPr>
        <p:spPr>
          <a:xfrm>
            <a:off x="204908" y="1102062"/>
            <a:ext cx="8653342" cy="2679096"/>
          </a:xfrm>
        </p:spPr>
        <p:txBody>
          <a:bodyPr>
            <a:normAutofit/>
          </a:bodyPr>
          <a:lstStyle/>
          <a:p>
            <a:r>
              <a:rPr lang="en-US" altLang="en-US" sz="2400" dirty="0">
                <a:solidFill>
                  <a:srgbClr val="DD0111"/>
                </a:solidFill>
                <a:latin typeface="Monotype Corsiva" panose="03010101010201010101" pitchFamily="66" charset="0"/>
              </a:rPr>
              <a:t>Def:</a:t>
            </a:r>
            <a:r>
              <a:rPr lang="en-US" altLang="en-US" sz="2400" dirty="0">
                <a:latin typeface="Monotype Corsiva" panose="03010101010201010101" pitchFamily="66" charset="0"/>
              </a:rPr>
              <a:t> </a:t>
            </a:r>
            <a:r>
              <a:rPr lang="en-US" altLang="en-US" sz="2400" dirty="0"/>
              <a:t>A </a:t>
            </a:r>
            <a:r>
              <a:rPr lang="en-US" altLang="en-US" sz="2400" b="1" dirty="0"/>
              <a:t>heap</a:t>
            </a:r>
            <a:r>
              <a:rPr lang="en-US" altLang="en-US" sz="2400" dirty="0"/>
              <a:t> is a</a:t>
            </a:r>
            <a:r>
              <a:rPr lang="en-US" altLang="en-US" sz="2400" u="sng" dirty="0"/>
              <a:t> complete</a:t>
            </a:r>
            <a:r>
              <a:rPr lang="en-US" altLang="en-US" sz="2400" dirty="0"/>
              <a:t> binary tree with the following two properties:</a:t>
            </a:r>
          </a:p>
          <a:p>
            <a:pPr lvl="1"/>
            <a:r>
              <a:rPr lang="en-US" altLang="en-US" sz="2400" b="1" dirty="0"/>
              <a:t>Structural property:</a:t>
            </a:r>
            <a:r>
              <a:rPr lang="en-US" altLang="en-US" sz="2400" dirty="0"/>
              <a:t> all levels are full, except possibly the last one, which is filled from left to right</a:t>
            </a:r>
          </a:p>
          <a:p>
            <a:pPr lvl="1"/>
            <a:r>
              <a:rPr lang="en-US" altLang="en-US" sz="2400" b="1" dirty="0"/>
              <a:t>Order (heap) property:</a:t>
            </a:r>
            <a:r>
              <a:rPr lang="en-US" altLang="en-US" sz="2400" dirty="0"/>
              <a:t> for any node </a:t>
            </a:r>
            <a:r>
              <a:rPr lang="en-US" altLang="en-US" sz="2400" dirty="0">
                <a:latin typeface="Comic Sans MS" panose="030F0702030302020204" pitchFamily="66" charset="0"/>
              </a:rPr>
              <a:t>x</a:t>
            </a:r>
          </a:p>
          <a:p>
            <a:pPr lvl="1">
              <a:buFontTx/>
              <a:buNone/>
            </a:pPr>
            <a:r>
              <a:rPr lang="en-US" altLang="en-US" sz="2400" dirty="0"/>
              <a:t>		</a:t>
            </a:r>
            <a:r>
              <a:rPr lang="en-US" altLang="en-US" sz="2400" dirty="0">
                <a:latin typeface="Comic Sans MS" panose="030F0702030302020204" pitchFamily="66" charset="0"/>
              </a:rPr>
              <a:t>Parent(x) ≥ x(max heap) , Parent(x)&lt;=x(Min heap)</a:t>
            </a:r>
          </a:p>
        </p:txBody>
      </p:sp>
      <p:sp>
        <p:nvSpPr>
          <p:cNvPr id="15" name="Slide Number Placeholder 4">
            <a:extLst>
              <a:ext uri="{FF2B5EF4-FFF2-40B4-BE49-F238E27FC236}">
                <a16:creationId xmlns:a16="http://schemas.microsoft.com/office/drawing/2014/main" id="{6D04C3DF-82CC-4BE3-BB60-B80A478B847F}"/>
              </a:ext>
            </a:extLst>
          </p:cNvPr>
          <p:cNvSpPr>
            <a:spLocks noGrp="1"/>
          </p:cNvSpPr>
          <p:nvPr>
            <p:ph type="sldNum" sz="quarter" idx="12"/>
          </p:nvPr>
        </p:nvSpPr>
        <p:spPr/>
        <p:txBody>
          <a:bodyPr/>
          <a:lstStyle/>
          <a:p>
            <a:fld id="{463A5AED-B6DD-4AAF-A1C3-9F4A905E0A1A}" type="slidenum">
              <a:rPr lang="en-US" altLang="en-US"/>
              <a:pPr/>
              <a:t>13</a:t>
            </a:fld>
            <a:endParaRPr lang="en-US" altLang="en-US"/>
          </a:p>
        </p:txBody>
      </p:sp>
      <p:sp>
        <p:nvSpPr>
          <p:cNvPr id="316422" name="Text Box 6">
            <a:extLst>
              <a:ext uri="{FF2B5EF4-FFF2-40B4-BE49-F238E27FC236}">
                <a16:creationId xmlns:a16="http://schemas.microsoft.com/office/drawing/2014/main" id="{C3B4DFB7-C7CF-4E7D-9B54-1AE47EBA15C4}"/>
              </a:ext>
            </a:extLst>
          </p:cNvPr>
          <p:cNvSpPr txBox="1">
            <a:spLocks noChangeArrowheads="1"/>
          </p:cNvSpPr>
          <p:nvPr/>
        </p:nvSpPr>
        <p:spPr bwMode="auto">
          <a:xfrm>
            <a:off x="3119164" y="5344716"/>
            <a:ext cx="59824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350"/>
              <a:t>Heap</a:t>
            </a:r>
          </a:p>
        </p:txBody>
      </p:sp>
      <p:grpSp>
        <p:nvGrpSpPr>
          <p:cNvPr id="4" name="Group 3">
            <a:extLst>
              <a:ext uri="{FF2B5EF4-FFF2-40B4-BE49-F238E27FC236}">
                <a16:creationId xmlns:a16="http://schemas.microsoft.com/office/drawing/2014/main" id="{A0518ABA-45B1-4654-8FA6-4F7C7BC34EC2}"/>
              </a:ext>
            </a:extLst>
          </p:cNvPr>
          <p:cNvGrpSpPr/>
          <p:nvPr/>
        </p:nvGrpSpPr>
        <p:grpSpPr>
          <a:xfrm>
            <a:off x="4531579" y="3936398"/>
            <a:ext cx="2637159" cy="1708400"/>
            <a:chOff x="2449117" y="4144567"/>
            <a:chExt cx="1609725" cy="1085850"/>
          </a:xfrm>
        </p:grpSpPr>
        <p:sp>
          <p:nvSpPr>
            <p:cNvPr id="316418" name="Line 2">
              <a:extLst>
                <a:ext uri="{FF2B5EF4-FFF2-40B4-BE49-F238E27FC236}">
                  <a16:creationId xmlns:a16="http://schemas.microsoft.com/office/drawing/2014/main" id="{A0BBAD75-8AA3-4654-927C-A564CAF1FB2A}"/>
                </a:ext>
              </a:extLst>
            </p:cNvPr>
            <p:cNvSpPr>
              <a:spLocks noChangeShapeType="1"/>
            </p:cNvSpPr>
            <p:nvPr/>
          </p:nvSpPr>
          <p:spPr bwMode="auto">
            <a:xfrm>
              <a:off x="2976562" y="4868466"/>
              <a:ext cx="176213" cy="151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1" name="Line 5">
              <a:extLst>
                <a:ext uri="{FF2B5EF4-FFF2-40B4-BE49-F238E27FC236}">
                  <a16:creationId xmlns:a16="http://schemas.microsoft.com/office/drawing/2014/main" id="{E3055B45-98FA-4A28-AE46-879E279B40B1}"/>
                </a:ext>
              </a:extLst>
            </p:cNvPr>
            <p:cNvSpPr>
              <a:spLocks noChangeShapeType="1"/>
            </p:cNvSpPr>
            <p:nvPr/>
          </p:nvSpPr>
          <p:spPr bwMode="auto">
            <a:xfrm flipV="1">
              <a:off x="2530079" y="4258866"/>
              <a:ext cx="97155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3" name="Line 7">
              <a:extLst>
                <a:ext uri="{FF2B5EF4-FFF2-40B4-BE49-F238E27FC236}">
                  <a16:creationId xmlns:a16="http://schemas.microsoft.com/office/drawing/2014/main" id="{091DA0D4-8775-4868-B89D-E4FECEAC6F58}"/>
                </a:ext>
              </a:extLst>
            </p:cNvPr>
            <p:cNvSpPr>
              <a:spLocks noChangeAspect="1" noChangeShapeType="1"/>
            </p:cNvSpPr>
            <p:nvPr/>
          </p:nvSpPr>
          <p:spPr bwMode="auto">
            <a:xfrm rot="16200000" flipV="1">
              <a:off x="3371256" y="4216599"/>
              <a:ext cx="570310"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4" name="Oval 8">
              <a:extLst>
                <a:ext uri="{FF2B5EF4-FFF2-40B4-BE49-F238E27FC236}">
                  <a16:creationId xmlns:a16="http://schemas.microsoft.com/office/drawing/2014/main" id="{50C4CE02-57F1-4842-9BA8-217CCC87FC99}"/>
                </a:ext>
              </a:extLst>
            </p:cNvPr>
            <p:cNvSpPr>
              <a:spLocks noChangeArrowheads="1"/>
            </p:cNvSpPr>
            <p:nvPr/>
          </p:nvSpPr>
          <p:spPr bwMode="auto">
            <a:xfrm>
              <a:off x="2449117" y="4989911"/>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t>5</a:t>
              </a:r>
            </a:p>
          </p:txBody>
        </p:sp>
        <p:sp>
          <p:nvSpPr>
            <p:cNvPr id="316425" name="Oval 9">
              <a:extLst>
                <a:ext uri="{FF2B5EF4-FFF2-40B4-BE49-F238E27FC236}">
                  <a16:creationId xmlns:a16="http://schemas.microsoft.com/office/drawing/2014/main" id="{4074C81B-6511-4CF1-B8E0-DFBC8A7461A7}"/>
                </a:ext>
              </a:extLst>
            </p:cNvPr>
            <p:cNvSpPr>
              <a:spLocks noChangeArrowheads="1"/>
            </p:cNvSpPr>
            <p:nvPr/>
          </p:nvSpPr>
          <p:spPr bwMode="auto">
            <a:xfrm>
              <a:off x="2792017" y="4658917"/>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dirty="0"/>
                <a:t>7</a:t>
              </a:r>
            </a:p>
          </p:txBody>
        </p:sp>
        <p:sp>
          <p:nvSpPr>
            <p:cNvPr id="316426" name="Oval 10">
              <a:extLst>
                <a:ext uri="{FF2B5EF4-FFF2-40B4-BE49-F238E27FC236}">
                  <a16:creationId xmlns:a16="http://schemas.microsoft.com/office/drawing/2014/main" id="{815F7DAC-A441-4AD1-8379-7A2C911CA992}"/>
                </a:ext>
              </a:extLst>
            </p:cNvPr>
            <p:cNvSpPr>
              <a:spLocks noChangeArrowheads="1"/>
            </p:cNvSpPr>
            <p:nvPr/>
          </p:nvSpPr>
          <p:spPr bwMode="auto">
            <a:xfrm>
              <a:off x="3334942" y="4144567"/>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dirty="0"/>
                <a:t>8</a:t>
              </a:r>
            </a:p>
          </p:txBody>
        </p:sp>
        <p:sp>
          <p:nvSpPr>
            <p:cNvPr id="316427" name="Oval 11">
              <a:extLst>
                <a:ext uri="{FF2B5EF4-FFF2-40B4-BE49-F238E27FC236}">
                  <a16:creationId xmlns:a16="http://schemas.microsoft.com/office/drawing/2014/main" id="{1D85372E-2AA2-45C5-B279-9A68E32B18E7}"/>
                </a:ext>
              </a:extLst>
            </p:cNvPr>
            <p:cNvSpPr>
              <a:spLocks noChangeArrowheads="1"/>
            </p:cNvSpPr>
            <p:nvPr/>
          </p:nvSpPr>
          <p:spPr bwMode="auto">
            <a:xfrm>
              <a:off x="3818336" y="4658917"/>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t>4</a:t>
              </a:r>
            </a:p>
          </p:txBody>
        </p:sp>
        <p:sp>
          <p:nvSpPr>
            <p:cNvPr id="316429" name="Oval 13">
              <a:extLst>
                <a:ext uri="{FF2B5EF4-FFF2-40B4-BE49-F238E27FC236}">
                  <a16:creationId xmlns:a16="http://schemas.microsoft.com/office/drawing/2014/main" id="{F73421CC-2B30-497C-AF66-C066AE7D8D03}"/>
                </a:ext>
              </a:extLst>
            </p:cNvPr>
            <p:cNvSpPr>
              <a:spLocks noChangeArrowheads="1"/>
            </p:cNvSpPr>
            <p:nvPr/>
          </p:nvSpPr>
          <p:spPr bwMode="auto">
            <a:xfrm>
              <a:off x="3089674" y="4989911"/>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t>2</a:t>
              </a:r>
            </a:p>
          </p:txBody>
        </p:sp>
      </p:grpSp>
      <p:sp>
        <p:nvSpPr>
          <p:cNvPr id="316431" name="Text Box 15">
            <a:extLst>
              <a:ext uri="{FF2B5EF4-FFF2-40B4-BE49-F238E27FC236}">
                <a16:creationId xmlns:a16="http://schemas.microsoft.com/office/drawing/2014/main" id="{5A394B3E-4D29-49A8-AB96-A5452B55CE6E}"/>
              </a:ext>
            </a:extLst>
          </p:cNvPr>
          <p:cNvSpPr txBox="1">
            <a:spLocks noChangeArrowheads="1"/>
          </p:cNvSpPr>
          <p:nvPr/>
        </p:nvSpPr>
        <p:spPr bwMode="auto">
          <a:xfrm>
            <a:off x="2245518" y="5878351"/>
            <a:ext cx="46529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DD0111"/>
                </a:solidFill>
              </a:rPr>
              <a:t>A heap is a binary tree that is filled in order</a:t>
            </a:r>
          </a:p>
        </p:txBody>
      </p:sp>
      <p:sp>
        <p:nvSpPr>
          <p:cNvPr id="2" name="Date Placeholder 1">
            <a:extLst>
              <a:ext uri="{FF2B5EF4-FFF2-40B4-BE49-F238E27FC236}">
                <a16:creationId xmlns:a16="http://schemas.microsoft.com/office/drawing/2014/main" id="{9832D627-7E64-4F41-AD18-EA55D4C32D18}"/>
              </a:ext>
            </a:extLst>
          </p:cNvPr>
          <p:cNvSpPr>
            <a:spLocks noGrp="1"/>
          </p:cNvSpPr>
          <p:nvPr>
            <p:ph type="dt" sz="half" idx="10"/>
          </p:nvPr>
        </p:nvSpPr>
        <p:spPr/>
        <p:txBody>
          <a:bodyPr/>
          <a:lstStyle/>
          <a:p>
            <a:fld id="{927F1248-ECE0-4945-A38C-A37127CBBD24}" type="datetime5">
              <a:rPr lang="en-IN" smtClean="0"/>
              <a:t>29-Dec-21</a:t>
            </a:fld>
            <a:endParaRPr lang="en-US"/>
          </a:p>
        </p:txBody>
      </p:sp>
      <p:sp>
        <p:nvSpPr>
          <p:cNvPr id="3" name="Footer Placeholder 2">
            <a:extLst>
              <a:ext uri="{FF2B5EF4-FFF2-40B4-BE49-F238E27FC236}">
                <a16:creationId xmlns:a16="http://schemas.microsoft.com/office/drawing/2014/main" id="{3E710EA1-4157-4CDD-A1AF-146EAB2BE895}"/>
              </a:ext>
            </a:extLst>
          </p:cNvPr>
          <p:cNvSpPr>
            <a:spLocks noGrp="1"/>
          </p:cNvSpPr>
          <p:nvPr>
            <p:ph type="ftr" sz="quarter" idx="11"/>
          </p:nvPr>
        </p:nvSpPr>
        <p:spPr/>
        <p:txBody>
          <a:bodyPr/>
          <a:lstStyle/>
          <a:p>
            <a:r>
              <a:rPr lang="en-US"/>
              <a:t>Dept of I&amp;CT</a:t>
            </a:r>
          </a:p>
        </p:txBody>
      </p:sp>
      <p:sp>
        <p:nvSpPr>
          <p:cNvPr id="20" name="TextShape 1">
            <a:extLst>
              <a:ext uri="{FF2B5EF4-FFF2-40B4-BE49-F238E27FC236}">
                <a16:creationId xmlns:a16="http://schemas.microsoft.com/office/drawing/2014/main" id="{F8C87B18-94A3-4415-842B-6323623045F8}"/>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A7D8F2A2-8EFD-4B56-9A05-763EADB24F77}"/>
              </a:ext>
            </a:extLst>
          </p:cNvPr>
          <p:cNvSpPr>
            <a:spLocks noGrp="1" noChangeArrowheads="1"/>
          </p:cNvSpPr>
          <p:nvPr>
            <p:ph type="title"/>
          </p:nvPr>
        </p:nvSpPr>
        <p:spPr>
          <a:xfrm>
            <a:off x="170705" y="136525"/>
            <a:ext cx="8373965" cy="754063"/>
          </a:xfrm>
        </p:spPr>
        <p:txBody>
          <a:bodyPr/>
          <a:lstStyle/>
          <a:p>
            <a:r>
              <a:rPr lang="en-US" altLang="en-US" dirty="0"/>
              <a:t>Array Representation of Heaps</a:t>
            </a:r>
          </a:p>
        </p:txBody>
      </p:sp>
      <p:graphicFrame>
        <p:nvGraphicFramePr>
          <p:cNvPr id="318467" name="Object 3">
            <a:extLst>
              <a:ext uri="{FF2B5EF4-FFF2-40B4-BE49-F238E27FC236}">
                <a16:creationId xmlns:a16="http://schemas.microsoft.com/office/drawing/2014/main" id="{3C0DB5A9-A50C-4F8A-B698-88263E996797}"/>
              </a:ext>
            </a:extLst>
          </p:cNvPr>
          <p:cNvGraphicFramePr>
            <a:graphicFrameLocks noGrp="1" noChangeAspect="1"/>
          </p:cNvGraphicFramePr>
          <p:nvPr>
            <p:ph sz="quarter" idx="1"/>
            <p:extLst>
              <p:ext uri="{D42A27DB-BD31-4B8C-83A1-F6EECF244321}">
                <p14:modId xmlns:p14="http://schemas.microsoft.com/office/powerpoint/2010/main" val="301122554"/>
              </p:ext>
            </p:extLst>
          </p:nvPr>
        </p:nvGraphicFramePr>
        <p:xfrm>
          <a:off x="4948238" y="2849564"/>
          <a:ext cx="3738562" cy="2462212"/>
        </p:xfrm>
        <a:graphic>
          <a:graphicData uri="http://schemas.openxmlformats.org/presentationml/2006/ole">
            <mc:AlternateContent xmlns:mc="http://schemas.openxmlformats.org/markup-compatibility/2006">
              <mc:Choice xmlns:v="urn:schemas-microsoft-com:vml" Requires="v">
                <p:oleObj spid="_x0000_s1052" name="Paint Shop Pro Image" r:id="rId4" imgW="6829268" imgH="4497561" progId="PaintShopPro">
                  <p:embed/>
                </p:oleObj>
              </mc:Choice>
              <mc:Fallback>
                <p:oleObj name="Paint Shop Pro Image" r:id="rId4" imgW="6829268" imgH="4497561" progId="PaintShopPro">
                  <p:embed/>
                  <p:pic>
                    <p:nvPicPr>
                      <p:cNvPr id="318467" name="Object 3">
                        <a:extLst>
                          <a:ext uri="{FF2B5EF4-FFF2-40B4-BE49-F238E27FC236}">
                            <a16:creationId xmlns:a16="http://schemas.microsoft.com/office/drawing/2014/main" id="{3C0DB5A9-A50C-4F8A-B698-88263E9967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8238" y="2849564"/>
                        <a:ext cx="3738562" cy="2462212"/>
                      </a:xfrm>
                      <a:prstGeom prst="rect">
                        <a:avLst/>
                      </a:prstGeom>
                      <a:noFill/>
                      <a:ln>
                        <a:noFill/>
                      </a:ln>
                      <a:effectLst/>
                    </p:spPr>
                  </p:pic>
                </p:oleObj>
              </mc:Fallback>
            </mc:AlternateContent>
          </a:graphicData>
        </a:graphic>
      </p:graphicFrame>
      <p:graphicFrame>
        <p:nvGraphicFramePr>
          <p:cNvPr id="318468" name="Object 4">
            <a:extLst>
              <a:ext uri="{FF2B5EF4-FFF2-40B4-BE49-F238E27FC236}">
                <a16:creationId xmlns:a16="http://schemas.microsoft.com/office/drawing/2014/main" id="{1E058E2F-A8A3-4B8E-92F7-856EA6C88C55}"/>
              </a:ext>
            </a:extLst>
          </p:cNvPr>
          <p:cNvGraphicFramePr>
            <a:graphicFrameLocks noGrp="1" noChangeAspect="1"/>
          </p:cNvGraphicFramePr>
          <p:nvPr>
            <p:ph sz="quarter" idx="2"/>
            <p:extLst>
              <p:ext uri="{D42A27DB-BD31-4B8C-83A1-F6EECF244321}">
                <p14:modId xmlns:p14="http://schemas.microsoft.com/office/powerpoint/2010/main" val="3378713460"/>
              </p:ext>
            </p:extLst>
          </p:nvPr>
        </p:nvGraphicFramePr>
        <p:xfrm>
          <a:off x="4683919" y="1237457"/>
          <a:ext cx="4445000" cy="1265238"/>
        </p:xfrm>
        <a:graphic>
          <a:graphicData uri="http://schemas.openxmlformats.org/presentationml/2006/ole">
            <mc:AlternateContent xmlns:mc="http://schemas.openxmlformats.org/markup-compatibility/2006">
              <mc:Choice xmlns:v="urn:schemas-microsoft-com:vml" Requires="v">
                <p:oleObj spid="_x0000_s1053" name="Paint Shop Pro Image" r:id="rId6" imgW="5590244" imgH="1590675" progId="PaintShopPro">
                  <p:embed/>
                </p:oleObj>
              </mc:Choice>
              <mc:Fallback>
                <p:oleObj name="Paint Shop Pro Image" r:id="rId6" imgW="5590244" imgH="1590675" progId="PaintShopPro">
                  <p:embed/>
                  <p:pic>
                    <p:nvPicPr>
                      <p:cNvPr id="318468" name="Object 4">
                        <a:extLst>
                          <a:ext uri="{FF2B5EF4-FFF2-40B4-BE49-F238E27FC236}">
                            <a16:creationId xmlns:a16="http://schemas.microsoft.com/office/drawing/2014/main" id="{1E058E2F-A8A3-4B8E-92F7-856EA6C88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919" y="1237457"/>
                        <a:ext cx="4445000" cy="1265238"/>
                      </a:xfrm>
                      <a:prstGeom prst="rect">
                        <a:avLst/>
                      </a:prstGeom>
                      <a:noFill/>
                      <a:ln>
                        <a:noFill/>
                      </a:ln>
                      <a:effectLst/>
                    </p:spPr>
                  </p:pic>
                </p:oleObj>
              </mc:Fallback>
            </mc:AlternateContent>
          </a:graphicData>
        </a:graphic>
      </p:graphicFrame>
      <p:sp>
        <p:nvSpPr>
          <p:cNvPr id="318469" name="Rectangle 5">
            <a:extLst>
              <a:ext uri="{FF2B5EF4-FFF2-40B4-BE49-F238E27FC236}">
                <a16:creationId xmlns:a16="http://schemas.microsoft.com/office/drawing/2014/main" id="{261FEEF6-22E2-4249-A7F3-0EA5214BB475}"/>
              </a:ext>
            </a:extLst>
          </p:cNvPr>
          <p:cNvSpPr>
            <a:spLocks noGrp="1" noChangeArrowheads="1"/>
          </p:cNvSpPr>
          <p:nvPr>
            <p:ph type="body" sz="half" idx="3"/>
          </p:nvPr>
        </p:nvSpPr>
        <p:spPr>
          <a:xfrm>
            <a:off x="281782" y="1314792"/>
            <a:ext cx="4402137" cy="4237941"/>
          </a:xfrm>
        </p:spPr>
        <p:txBody>
          <a:bodyPr>
            <a:normAutofit fontScale="92500"/>
          </a:bodyPr>
          <a:lstStyle/>
          <a:p>
            <a:pPr>
              <a:lnSpc>
                <a:spcPct val="120000"/>
              </a:lnSpc>
            </a:pPr>
            <a:r>
              <a:rPr lang="en-US" altLang="en-US" sz="2400" dirty="0"/>
              <a:t>A heap can be stored as an array </a:t>
            </a:r>
            <a:r>
              <a:rPr lang="en-US" altLang="en-US" sz="2400" i="1" dirty="0"/>
              <a:t>A</a:t>
            </a:r>
            <a:r>
              <a:rPr lang="en-US" altLang="en-US" sz="2400" dirty="0"/>
              <a:t>.</a:t>
            </a:r>
          </a:p>
          <a:p>
            <a:pPr lvl="1">
              <a:lnSpc>
                <a:spcPct val="120000"/>
              </a:lnSpc>
            </a:pPr>
            <a:r>
              <a:rPr lang="en-US" altLang="en-US" sz="2400" dirty="0"/>
              <a:t>Root of tree is </a:t>
            </a:r>
            <a:r>
              <a:rPr lang="en-US" altLang="en-US" sz="2400" dirty="0">
                <a:latin typeface="Comic Sans MS" panose="030F0702030302020204" pitchFamily="66" charset="0"/>
              </a:rPr>
              <a:t>A[1]</a:t>
            </a:r>
          </a:p>
          <a:p>
            <a:pPr lvl="1">
              <a:lnSpc>
                <a:spcPct val="120000"/>
              </a:lnSpc>
            </a:pPr>
            <a:r>
              <a:rPr lang="en-US" altLang="en-US" sz="2400" dirty="0"/>
              <a:t>Left child of </a:t>
            </a:r>
            <a:r>
              <a:rPr lang="en-US" altLang="en-US" sz="2400" dirty="0">
                <a:latin typeface="Comic Sans MS" panose="030F0702030302020204" pitchFamily="66" charset="0"/>
              </a:rPr>
              <a:t>A[</a:t>
            </a:r>
            <a:r>
              <a:rPr lang="en-US" altLang="en-US" sz="2400" dirty="0" err="1">
                <a:latin typeface="Comic Sans MS" panose="030F0702030302020204" pitchFamily="66" charset="0"/>
              </a:rPr>
              <a:t>i</a:t>
            </a:r>
            <a:r>
              <a:rPr lang="en-US" altLang="en-US" sz="2400" dirty="0">
                <a:latin typeface="Comic Sans MS" panose="030F0702030302020204" pitchFamily="66" charset="0"/>
              </a:rPr>
              <a:t>] = A[2i]</a:t>
            </a:r>
          </a:p>
          <a:p>
            <a:pPr lvl="1">
              <a:lnSpc>
                <a:spcPct val="120000"/>
              </a:lnSpc>
            </a:pPr>
            <a:r>
              <a:rPr lang="en-US" altLang="en-US" sz="2400" dirty="0"/>
              <a:t>Right child of </a:t>
            </a:r>
            <a:r>
              <a:rPr lang="en-US" altLang="en-US" sz="2400" dirty="0">
                <a:latin typeface="Comic Sans MS" panose="030F0702030302020204" pitchFamily="66" charset="0"/>
              </a:rPr>
              <a:t>A[</a:t>
            </a:r>
            <a:r>
              <a:rPr lang="en-US" altLang="en-US" sz="2400" dirty="0" err="1">
                <a:latin typeface="Comic Sans MS" panose="030F0702030302020204" pitchFamily="66" charset="0"/>
              </a:rPr>
              <a:t>i</a:t>
            </a:r>
            <a:r>
              <a:rPr lang="en-US" altLang="en-US" sz="2400" dirty="0">
                <a:latin typeface="Comic Sans MS" panose="030F0702030302020204" pitchFamily="66" charset="0"/>
              </a:rPr>
              <a:t>] = A[2i + 1]</a:t>
            </a:r>
          </a:p>
          <a:p>
            <a:pPr lvl="1">
              <a:lnSpc>
                <a:spcPct val="120000"/>
              </a:lnSpc>
            </a:pPr>
            <a:r>
              <a:rPr lang="en-US" altLang="en-US" sz="2400" dirty="0"/>
              <a:t>Parent of </a:t>
            </a:r>
            <a:r>
              <a:rPr lang="en-US" altLang="en-US" sz="2400" dirty="0">
                <a:latin typeface="Comic Sans MS" panose="030F0702030302020204" pitchFamily="66" charset="0"/>
              </a:rPr>
              <a:t>A[</a:t>
            </a:r>
            <a:r>
              <a:rPr lang="en-US" altLang="en-US" sz="2400" dirty="0" err="1">
                <a:latin typeface="Comic Sans MS" panose="030F0702030302020204" pitchFamily="66" charset="0"/>
              </a:rPr>
              <a:t>i</a:t>
            </a:r>
            <a:r>
              <a:rPr lang="en-US" altLang="en-US" sz="2400" dirty="0">
                <a:latin typeface="Comic Sans MS" panose="030F0702030302020204" pitchFamily="66" charset="0"/>
              </a:rPr>
              <a:t>] = A[ </a:t>
            </a:r>
            <a:r>
              <a:rPr lang="en-US" altLang="en-US" sz="2400" dirty="0">
                <a:latin typeface="Comic Sans MS" panose="030F0702030302020204" pitchFamily="66" charset="0"/>
                <a:sym typeface="Symbol" panose="05050102010706020507" pitchFamily="18" charset="2"/>
              </a:rPr>
              <a:t></a:t>
            </a:r>
            <a:r>
              <a:rPr lang="en-US" altLang="en-US" sz="2400" dirty="0" err="1">
                <a:latin typeface="Comic Sans MS" panose="030F0702030302020204" pitchFamily="66" charset="0"/>
              </a:rPr>
              <a:t>i</a:t>
            </a:r>
            <a:r>
              <a:rPr lang="en-US" altLang="en-US" sz="2400" dirty="0">
                <a:latin typeface="Comic Sans MS" panose="030F0702030302020204" pitchFamily="66" charset="0"/>
              </a:rPr>
              <a:t>/2</a:t>
            </a:r>
            <a:r>
              <a:rPr lang="en-US" altLang="en-US" sz="2400" dirty="0">
                <a:latin typeface="Comic Sans MS" panose="030F0702030302020204" pitchFamily="66" charset="0"/>
                <a:sym typeface="Symbol" panose="05050102010706020507" pitchFamily="18" charset="2"/>
              </a:rPr>
              <a:t></a:t>
            </a:r>
            <a:r>
              <a:rPr lang="en-US" altLang="en-US" sz="2400" dirty="0">
                <a:latin typeface="Comic Sans MS" panose="030F0702030302020204" pitchFamily="66" charset="0"/>
              </a:rPr>
              <a:t> ]</a:t>
            </a:r>
          </a:p>
          <a:p>
            <a:pPr lvl="1">
              <a:lnSpc>
                <a:spcPct val="120000"/>
              </a:lnSpc>
            </a:pPr>
            <a:r>
              <a:rPr lang="en-US" altLang="en-US" sz="2400" dirty="0" err="1"/>
              <a:t>Heapsize</a:t>
            </a:r>
            <a:r>
              <a:rPr lang="en-US" altLang="en-US" sz="2400" dirty="0"/>
              <a:t>[A] </a:t>
            </a:r>
            <a:r>
              <a:rPr lang="en-US" altLang="en-US" sz="2400" dirty="0">
                <a:cs typeface="Arial" panose="020B0604020202020204" pitchFamily="34" charset="0"/>
              </a:rPr>
              <a:t>≤</a:t>
            </a:r>
            <a:r>
              <a:rPr lang="en-US" altLang="en-US" sz="2400" dirty="0"/>
              <a:t> length[A]</a:t>
            </a:r>
          </a:p>
          <a:p>
            <a:pPr>
              <a:lnSpc>
                <a:spcPct val="120000"/>
              </a:lnSpc>
            </a:pPr>
            <a:r>
              <a:rPr lang="en-US" altLang="en-US" sz="2400" dirty="0"/>
              <a:t>The elements in the subarray </a:t>
            </a:r>
            <a:r>
              <a:rPr lang="en-US" altLang="en-US" sz="2400" dirty="0">
                <a:latin typeface="Comic Sans MS" panose="030F0702030302020204" pitchFamily="66" charset="0"/>
              </a:rPr>
              <a:t>A[(</a:t>
            </a:r>
            <a:r>
              <a:rPr lang="en-US" altLang="en-US" sz="2400" dirty="0">
                <a:latin typeface="Comic Sans MS" panose="030F0702030302020204" pitchFamily="66" charset="0"/>
                <a:sym typeface="Symbol" panose="05050102010706020507" pitchFamily="18" charset="2"/>
              </a:rPr>
              <a:t>n/2+1</a:t>
            </a:r>
            <a:r>
              <a:rPr lang="en-US" altLang="en-US" sz="2400" dirty="0">
                <a:latin typeface="Comic Sans MS" panose="030F0702030302020204" pitchFamily="66" charset="0"/>
              </a:rPr>
              <a:t>) .. n]</a:t>
            </a:r>
            <a:r>
              <a:rPr lang="en-US" altLang="en-US" sz="2400" dirty="0"/>
              <a:t> are leaves</a:t>
            </a:r>
          </a:p>
          <a:p>
            <a:pPr>
              <a:lnSpc>
                <a:spcPct val="120000"/>
              </a:lnSpc>
            </a:pPr>
            <a:endParaRPr lang="en-US" altLang="en-US" sz="1800" dirty="0"/>
          </a:p>
        </p:txBody>
      </p:sp>
      <p:sp>
        <p:nvSpPr>
          <p:cNvPr id="6" name="Slide Number Placeholder 6">
            <a:extLst>
              <a:ext uri="{FF2B5EF4-FFF2-40B4-BE49-F238E27FC236}">
                <a16:creationId xmlns:a16="http://schemas.microsoft.com/office/drawing/2014/main" id="{980EEF72-92BD-48BE-A408-9472FE3FC750}"/>
              </a:ext>
            </a:extLst>
          </p:cNvPr>
          <p:cNvSpPr>
            <a:spLocks noGrp="1"/>
          </p:cNvSpPr>
          <p:nvPr>
            <p:ph type="sldNum" sz="quarter" idx="11"/>
          </p:nvPr>
        </p:nvSpPr>
        <p:spPr/>
        <p:txBody>
          <a:bodyPr/>
          <a:lstStyle/>
          <a:p>
            <a:endParaRPr lang="en-US" altLang="en-US" dirty="0"/>
          </a:p>
        </p:txBody>
      </p:sp>
      <p:sp>
        <p:nvSpPr>
          <p:cNvPr id="2" name="Date Placeholder 1">
            <a:extLst>
              <a:ext uri="{FF2B5EF4-FFF2-40B4-BE49-F238E27FC236}">
                <a16:creationId xmlns:a16="http://schemas.microsoft.com/office/drawing/2014/main" id="{5F994CFC-F98D-43E3-A703-C01FD5CD3BE2}"/>
              </a:ext>
            </a:extLst>
          </p:cNvPr>
          <p:cNvSpPr>
            <a:spLocks noGrp="1"/>
          </p:cNvSpPr>
          <p:nvPr>
            <p:ph type="dt" sz="half" idx="10"/>
          </p:nvPr>
        </p:nvSpPr>
        <p:spPr/>
        <p:txBody>
          <a:bodyPr/>
          <a:lstStyle/>
          <a:p>
            <a:fld id="{B722C470-0BFE-4056-BBBF-34FA54D9A16E}" type="datetime5">
              <a:rPr lang="en-IN" altLang="en-US" smtClean="0"/>
              <a:t>29-Dec-21</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a:t>Dept of I&amp;CT</a:t>
            </a:r>
          </a:p>
        </p:txBody>
      </p:sp>
      <p:sp>
        <p:nvSpPr>
          <p:cNvPr id="6" name="Slide Number Placeholder 3"/>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CA3A74-EBC6-4612-9977-D555204A682F}" type="slidenum">
              <a:rPr lang="en-US" smtClean="0"/>
              <a:pPr>
                <a:defRPr/>
              </a:pPr>
              <a:t>15</a:t>
            </a:fld>
            <a:endParaRPr lang="en-US" altLang="zh-TW"/>
          </a:p>
        </p:txBody>
      </p:sp>
      <p:sp>
        <p:nvSpPr>
          <p:cNvPr id="46085" name="Rectangle 3"/>
          <p:cNvSpPr>
            <a:spLocks noChangeArrowheads="1"/>
          </p:cNvSpPr>
          <p:nvPr/>
        </p:nvSpPr>
        <p:spPr bwMode="auto">
          <a:xfrm>
            <a:off x="237691" y="1277602"/>
            <a:ext cx="8506259" cy="403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just" eaLnBrk="1" hangingPunct="1">
              <a:spcBef>
                <a:spcPct val="20000"/>
              </a:spcBef>
              <a:buClr>
                <a:schemeClr val="accent1"/>
              </a:buClr>
              <a:buFont typeface="Wingdings" panose="05000000000000000000" pitchFamily="2" charset="2"/>
              <a:buChar char="l"/>
            </a:pPr>
            <a:r>
              <a:rPr lang="en-US" altLang="zh-TW" sz="2800" dirty="0">
                <a:latin typeface="Times New Roman" panose="02020603050405020304" pitchFamily="18" charset="0"/>
                <a:cs typeface="Times New Roman" panose="02020603050405020304" pitchFamily="18" charset="0"/>
              </a:rPr>
              <a:t>A </a:t>
            </a:r>
            <a:r>
              <a:rPr lang="en-US" altLang="zh-TW" sz="2800" i="1" dirty="0">
                <a:solidFill>
                  <a:srgbClr val="CC3300"/>
                </a:solidFill>
                <a:latin typeface="Times New Roman" panose="02020603050405020304" pitchFamily="18" charset="0"/>
                <a:cs typeface="Times New Roman" panose="02020603050405020304" pitchFamily="18" charset="0"/>
              </a:rPr>
              <a:t>max tree</a:t>
            </a:r>
            <a:r>
              <a:rPr lang="en-US" altLang="zh-TW" sz="2800" dirty="0">
                <a:latin typeface="Times New Roman" panose="02020603050405020304" pitchFamily="18" charset="0"/>
                <a:cs typeface="Times New Roman" panose="02020603050405020304" pitchFamily="18" charset="0"/>
              </a:rPr>
              <a:t> is a tree in which the key value in each node is </a:t>
            </a:r>
            <a:r>
              <a:rPr lang="en-US" altLang="zh-TW" sz="2800" dirty="0">
                <a:solidFill>
                  <a:srgbClr val="CC3300"/>
                </a:solidFill>
                <a:latin typeface="Times New Roman" panose="02020603050405020304" pitchFamily="18" charset="0"/>
                <a:cs typeface="Times New Roman" panose="02020603050405020304" pitchFamily="18" charset="0"/>
              </a:rPr>
              <a:t>greater  than(equal to) </a:t>
            </a:r>
            <a:r>
              <a:rPr lang="en-US" altLang="zh-TW" sz="2800" dirty="0">
                <a:latin typeface="Times New Roman" panose="02020603050405020304" pitchFamily="18" charset="0"/>
                <a:cs typeface="Times New Roman" panose="02020603050405020304" pitchFamily="18" charset="0"/>
              </a:rPr>
              <a:t>the key values in its children.  A </a:t>
            </a:r>
            <a:r>
              <a:rPr lang="en-US" altLang="zh-TW" sz="2800" i="1" dirty="0">
                <a:solidFill>
                  <a:srgbClr val="CC3300"/>
                </a:solidFill>
                <a:latin typeface="Times New Roman" panose="02020603050405020304" pitchFamily="18" charset="0"/>
                <a:cs typeface="Times New Roman" panose="02020603050405020304" pitchFamily="18" charset="0"/>
              </a:rPr>
              <a:t>max heap</a:t>
            </a:r>
            <a:r>
              <a:rPr lang="en-US" altLang="zh-TW" sz="2800" dirty="0">
                <a:latin typeface="Times New Roman" panose="02020603050405020304" pitchFamily="18" charset="0"/>
                <a:cs typeface="Times New Roman" panose="02020603050405020304" pitchFamily="18" charset="0"/>
              </a:rPr>
              <a:t> is a </a:t>
            </a:r>
            <a:r>
              <a:rPr lang="en-US" altLang="zh-TW" sz="2800" dirty="0">
                <a:solidFill>
                  <a:srgbClr val="CC3300"/>
                </a:solidFill>
                <a:latin typeface="Times New Roman" panose="02020603050405020304" pitchFamily="18" charset="0"/>
                <a:cs typeface="Times New Roman" panose="02020603050405020304" pitchFamily="18" charset="0"/>
              </a:rPr>
              <a:t>complete binary</a:t>
            </a:r>
            <a:r>
              <a:rPr lang="en-US" altLang="zh-TW" sz="2800" dirty="0">
                <a:latin typeface="Times New Roman" panose="02020603050405020304" pitchFamily="18" charset="0"/>
                <a:cs typeface="Times New Roman" panose="02020603050405020304" pitchFamily="18" charset="0"/>
              </a:rPr>
              <a:t> </a:t>
            </a:r>
            <a:r>
              <a:rPr lang="en-US" altLang="zh-TW" sz="2800" dirty="0">
                <a:solidFill>
                  <a:srgbClr val="CC3300"/>
                </a:solidFill>
                <a:latin typeface="Times New Roman" panose="02020603050405020304" pitchFamily="18" charset="0"/>
                <a:cs typeface="Times New Roman" panose="02020603050405020304" pitchFamily="18" charset="0"/>
              </a:rPr>
              <a:t>tree</a:t>
            </a:r>
            <a:r>
              <a:rPr lang="en-US" altLang="zh-TW" sz="2800" dirty="0">
                <a:latin typeface="Times New Roman" panose="02020603050405020304" pitchFamily="18" charset="0"/>
                <a:cs typeface="Times New Roman" panose="02020603050405020304" pitchFamily="18" charset="0"/>
              </a:rPr>
              <a:t> that is also a max tree.</a:t>
            </a:r>
          </a:p>
          <a:p>
            <a:pPr algn="just" eaLnBrk="1" hangingPunct="1">
              <a:spcBef>
                <a:spcPct val="20000"/>
              </a:spcBef>
              <a:buClr>
                <a:schemeClr val="accent1"/>
              </a:buClr>
              <a:buFont typeface="Wingdings" panose="05000000000000000000" pitchFamily="2" charset="2"/>
              <a:buChar char="l"/>
            </a:pPr>
            <a:endParaRPr lang="en-US" altLang="zh-TW" sz="2800" dirty="0">
              <a:latin typeface="Times New Roman" panose="02020603050405020304" pitchFamily="18" charset="0"/>
              <a:cs typeface="Times New Roman" panose="02020603050405020304" pitchFamily="18" charset="0"/>
            </a:endParaRPr>
          </a:p>
          <a:p>
            <a:pPr algn="just" eaLnBrk="1" hangingPunct="1">
              <a:spcBef>
                <a:spcPct val="20000"/>
              </a:spcBef>
              <a:buClr>
                <a:schemeClr val="accent1"/>
              </a:buClr>
              <a:buFont typeface="Wingdings" panose="05000000000000000000" pitchFamily="2" charset="2"/>
              <a:buChar char="l"/>
            </a:pPr>
            <a:r>
              <a:rPr lang="en-US" altLang="zh-TW" sz="2800" dirty="0">
                <a:latin typeface="Times New Roman" panose="02020603050405020304" pitchFamily="18" charset="0"/>
                <a:cs typeface="Times New Roman" panose="02020603050405020304" pitchFamily="18" charset="0"/>
              </a:rPr>
              <a:t>A </a:t>
            </a:r>
            <a:r>
              <a:rPr lang="en-US" altLang="zh-TW" sz="2800" i="1" dirty="0">
                <a:solidFill>
                  <a:srgbClr val="CC3300"/>
                </a:solidFill>
                <a:latin typeface="Times New Roman" panose="02020603050405020304" pitchFamily="18" charset="0"/>
                <a:cs typeface="Times New Roman" panose="02020603050405020304" pitchFamily="18" charset="0"/>
              </a:rPr>
              <a:t>min tree</a:t>
            </a:r>
            <a:r>
              <a:rPr lang="en-US" altLang="zh-TW" sz="2800" dirty="0">
                <a:latin typeface="Times New Roman" panose="02020603050405020304" pitchFamily="18" charset="0"/>
                <a:cs typeface="Times New Roman" panose="02020603050405020304" pitchFamily="18" charset="0"/>
              </a:rPr>
              <a:t> is a tree in which the key value in each node is </a:t>
            </a:r>
            <a:r>
              <a:rPr lang="en-US" altLang="zh-TW" sz="2800" dirty="0">
                <a:solidFill>
                  <a:srgbClr val="CC3300"/>
                </a:solidFill>
                <a:latin typeface="Times New Roman" panose="02020603050405020304" pitchFamily="18" charset="0"/>
                <a:cs typeface="Times New Roman" panose="02020603050405020304" pitchFamily="18" charset="0"/>
              </a:rPr>
              <a:t>smaller than(equal to) </a:t>
            </a:r>
            <a:r>
              <a:rPr lang="en-US" altLang="zh-TW" sz="2800" dirty="0">
                <a:latin typeface="Times New Roman" panose="02020603050405020304" pitchFamily="18" charset="0"/>
                <a:cs typeface="Times New Roman" panose="02020603050405020304" pitchFamily="18" charset="0"/>
              </a:rPr>
              <a:t>the key values in its children. A </a:t>
            </a:r>
            <a:r>
              <a:rPr lang="en-US" altLang="zh-TW" sz="2800" i="1" dirty="0">
                <a:solidFill>
                  <a:srgbClr val="CC3300"/>
                </a:solidFill>
                <a:latin typeface="Times New Roman" panose="02020603050405020304" pitchFamily="18" charset="0"/>
                <a:cs typeface="Times New Roman" panose="02020603050405020304" pitchFamily="18" charset="0"/>
              </a:rPr>
              <a:t>min heap</a:t>
            </a:r>
            <a:r>
              <a:rPr lang="en-US" altLang="zh-TW" sz="2800" dirty="0">
                <a:latin typeface="Times New Roman" panose="02020603050405020304" pitchFamily="18" charset="0"/>
                <a:cs typeface="Times New Roman" panose="02020603050405020304" pitchFamily="18" charset="0"/>
              </a:rPr>
              <a:t> is a </a:t>
            </a:r>
            <a:r>
              <a:rPr lang="en-US" altLang="zh-TW" sz="2800" dirty="0">
                <a:solidFill>
                  <a:srgbClr val="CC3300"/>
                </a:solidFill>
                <a:latin typeface="Times New Roman" panose="02020603050405020304" pitchFamily="18" charset="0"/>
                <a:cs typeface="Times New Roman" panose="02020603050405020304" pitchFamily="18" charset="0"/>
              </a:rPr>
              <a:t>complete binary tree</a:t>
            </a:r>
            <a:r>
              <a:rPr lang="en-US" altLang="zh-TW" sz="2800" dirty="0">
                <a:latin typeface="Times New Roman" panose="02020603050405020304" pitchFamily="18" charset="0"/>
                <a:cs typeface="Times New Roman" panose="02020603050405020304" pitchFamily="18" charset="0"/>
              </a:rPr>
              <a:t> that is also a min tree</a:t>
            </a:r>
            <a:r>
              <a:rPr lang="en-US" altLang="zh-TW" sz="1950" dirty="0"/>
              <a:t>.</a:t>
            </a:r>
          </a:p>
        </p:txBody>
      </p:sp>
      <p:sp>
        <p:nvSpPr>
          <p:cNvPr id="2" name="Date Placeholder 1">
            <a:extLst>
              <a:ext uri="{FF2B5EF4-FFF2-40B4-BE49-F238E27FC236}">
                <a16:creationId xmlns:a16="http://schemas.microsoft.com/office/drawing/2014/main" id="{758197FF-BB1D-4750-B828-2AC788675C8E}"/>
              </a:ext>
            </a:extLst>
          </p:cNvPr>
          <p:cNvSpPr>
            <a:spLocks noGrp="1"/>
          </p:cNvSpPr>
          <p:nvPr>
            <p:ph type="dt" sz="half" idx="10"/>
          </p:nvPr>
        </p:nvSpPr>
        <p:spPr/>
        <p:txBody>
          <a:bodyPr/>
          <a:lstStyle/>
          <a:p>
            <a:fld id="{4B1B64FF-5948-4C34-80E0-12BF28C667AD}" type="datetime5">
              <a:rPr lang="en-IN" smtClean="0"/>
              <a:t>29-Dec-21</a:t>
            </a:fld>
            <a:endParaRPr lang="en-IN"/>
          </a:p>
        </p:txBody>
      </p:sp>
      <p:sp>
        <p:nvSpPr>
          <p:cNvPr id="7" name="TextShape 1">
            <a:extLst>
              <a:ext uri="{FF2B5EF4-FFF2-40B4-BE49-F238E27FC236}">
                <a16:creationId xmlns:a16="http://schemas.microsoft.com/office/drawing/2014/main" id="{FD9A51FE-6CB5-4723-B441-889040BCAB56}"/>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extLst>
      <p:ext uri="{BB962C8B-B14F-4D97-AF65-F5344CB8AC3E}">
        <p14:creationId xmlns:p14="http://schemas.microsoft.com/office/powerpoint/2010/main" val="360562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43"/>
          <p:cNvSpPr txBox="1">
            <a:spLocks noChangeArrowheads="1"/>
          </p:cNvSpPr>
          <p:nvPr/>
        </p:nvSpPr>
        <p:spPr bwMode="auto">
          <a:xfrm>
            <a:off x="674599" y="2915150"/>
            <a:ext cx="45717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dirty="0">
                <a:latin typeface="Times New Roman" panose="02020603050405020304" pitchFamily="18" charset="0"/>
              </a:rPr>
              <a:t> [4]</a:t>
            </a:r>
          </a:p>
        </p:txBody>
      </p:sp>
      <p:grpSp>
        <p:nvGrpSpPr>
          <p:cNvPr id="47108" name="Group 53"/>
          <p:cNvGrpSpPr>
            <a:grpSpLocks/>
          </p:cNvGrpSpPr>
          <p:nvPr/>
        </p:nvGrpSpPr>
        <p:grpSpPr bwMode="auto">
          <a:xfrm>
            <a:off x="875704" y="1511812"/>
            <a:ext cx="7396759" cy="2176343"/>
            <a:chOff x="220" y="1195"/>
            <a:chExt cx="4577" cy="1439"/>
          </a:xfrm>
        </p:grpSpPr>
        <p:sp>
          <p:nvSpPr>
            <p:cNvPr id="47110" name="Oval 3"/>
            <p:cNvSpPr>
              <a:spLocks noChangeArrowheads="1"/>
            </p:cNvSpPr>
            <p:nvPr/>
          </p:nvSpPr>
          <p:spPr bwMode="auto">
            <a:xfrm>
              <a:off x="945" y="124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14</a:t>
              </a:r>
            </a:p>
          </p:txBody>
        </p:sp>
        <p:sp>
          <p:nvSpPr>
            <p:cNvPr id="47111" name="Oval 5"/>
            <p:cNvSpPr>
              <a:spLocks noChangeArrowheads="1"/>
            </p:cNvSpPr>
            <p:nvPr/>
          </p:nvSpPr>
          <p:spPr bwMode="auto">
            <a:xfrm>
              <a:off x="485" y="178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12</a:t>
              </a:r>
            </a:p>
          </p:txBody>
        </p:sp>
        <p:sp>
          <p:nvSpPr>
            <p:cNvPr id="47112" name="Oval 6"/>
            <p:cNvSpPr>
              <a:spLocks noChangeArrowheads="1"/>
            </p:cNvSpPr>
            <p:nvPr/>
          </p:nvSpPr>
          <p:spPr bwMode="auto">
            <a:xfrm>
              <a:off x="1348"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7</a:t>
              </a:r>
            </a:p>
          </p:txBody>
        </p:sp>
        <p:sp>
          <p:nvSpPr>
            <p:cNvPr id="47113" name="Oval 7"/>
            <p:cNvSpPr>
              <a:spLocks noChangeArrowheads="1"/>
            </p:cNvSpPr>
            <p:nvPr/>
          </p:nvSpPr>
          <p:spPr bwMode="auto">
            <a:xfrm>
              <a:off x="722" y="2322"/>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8</a:t>
              </a:r>
            </a:p>
          </p:txBody>
        </p:sp>
        <p:sp>
          <p:nvSpPr>
            <p:cNvPr id="47114" name="Oval 8"/>
            <p:cNvSpPr>
              <a:spLocks noChangeArrowheads="1"/>
            </p:cNvSpPr>
            <p:nvPr/>
          </p:nvSpPr>
          <p:spPr bwMode="auto">
            <a:xfrm>
              <a:off x="222" y="2308"/>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10</a:t>
              </a:r>
            </a:p>
          </p:txBody>
        </p:sp>
        <p:sp>
          <p:nvSpPr>
            <p:cNvPr id="47115" name="Oval 9"/>
            <p:cNvSpPr>
              <a:spLocks noChangeArrowheads="1"/>
            </p:cNvSpPr>
            <p:nvPr/>
          </p:nvSpPr>
          <p:spPr bwMode="auto">
            <a:xfrm>
              <a:off x="1078" y="2323"/>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6</a:t>
              </a:r>
            </a:p>
          </p:txBody>
        </p:sp>
        <p:sp>
          <p:nvSpPr>
            <p:cNvPr id="47116" name="Line 10"/>
            <p:cNvSpPr>
              <a:spLocks noChangeShapeType="1"/>
            </p:cNvSpPr>
            <p:nvPr/>
          </p:nvSpPr>
          <p:spPr bwMode="auto">
            <a:xfrm flipH="1">
              <a:off x="711" y="1500"/>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7" name="Line 11"/>
            <p:cNvSpPr>
              <a:spLocks noChangeShapeType="1"/>
            </p:cNvSpPr>
            <p:nvPr/>
          </p:nvSpPr>
          <p:spPr bwMode="auto">
            <a:xfrm>
              <a:off x="1245" y="1500"/>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8" name="Line 12"/>
            <p:cNvSpPr>
              <a:spLocks noChangeShapeType="1"/>
            </p:cNvSpPr>
            <p:nvPr/>
          </p:nvSpPr>
          <p:spPr bwMode="auto">
            <a:xfrm flipH="1">
              <a:off x="356" y="2078"/>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9" name="Line 13"/>
            <p:cNvSpPr>
              <a:spLocks noChangeShapeType="1"/>
            </p:cNvSpPr>
            <p:nvPr/>
          </p:nvSpPr>
          <p:spPr bwMode="auto">
            <a:xfrm>
              <a:off x="722" y="2078"/>
              <a:ext cx="189"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0" name="Line 14"/>
            <p:cNvSpPr>
              <a:spLocks noChangeShapeType="1"/>
            </p:cNvSpPr>
            <p:nvPr/>
          </p:nvSpPr>
          <p:spPr bwMode="auto">
            <a:xfrm flipH="1">
              <a:off x="1256" y="2078"/>
              <a:ext cx="144"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1" name="Oval 17"/>
            <p:cNvSpPr>
              <a:spLocks noChangeArrowheads="1"/>
            </p:cNvSpPr>
            <p:nvPr/>
          </p:nvSpPr>
          <p:spPr bwMode="auto">
            <a:xfrm>
              <a:off x="2764" y="121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9</a:t>
              </a:r>
            </a:p>
          </p:txBody>
        </p:sp>
        <p:sp>
          <p:nvSpPr>
            <p:cNvPr id="47122" name="Oval 18"/>
            <p:cNvSpPr>
              <a:spLocks noChangeArrowheads="1"/>
            </p:cNvSpPr>
            <p:nvPr/>
          </p:nvSpPr>
          <p:spPr bwMode="auto">
            <a:xfrm>
              <a:off x="2304" y="175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6</a:t>
              </a:r>
            </a:p>
          </p:txBody>
        </p:sp>
        <p:sp>
          <p:nvSpPr>
            <p:cNvPr id="47123" name="Oval 19"/>
            <p:cNvSpPr>
              <a:spLocks noChangeArrowheads="1"/>
            </p:cNvSpPr>
            <p:nvPr/>
          </p:nvSpPr>
          <p:spPr bwMode="auto">
            <a:xfrm>
              <a:off x="3167" y="175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3</a:t>
              </a:r>
            </a:p>
          </p:txBody>
        </p:sp>
        <p:sp>
          <p:nvSpPr>
            <p:cNvPr id="47124" name="Oval 21"/>
            <p:cNvSpPr>
              <a:spLocks noChangeArrowheads="1"/>
            </p:cNvSpPr>
            <p:nvPr/>
          </p:nvSpPr>
          <p:spPr bwMode="auto">
            <a:xfrm>
              <a:off x="2041" y="2282"/>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5</a:t>
              </a:r>
            </a:p>
          </p:txBody>
        </p:sp>
        <p:sp>
          <p:nvSpPr>
            <p:cNvPr id="47125" name="Line 23"/>
            <p:cNvSpPr>
              <a:spLocks noChangeShapeType="1"/>
            </p:cNvSpPr>
            <p:nvPr/>
          </p:nvSpPr>
          <p:spPr bwMode="auto">
            <a:xfrm flipH="1">
              <a:off x="2530" y="1474"/>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6" name="Line 24"/>
            <p:cNvSpPr>
              <a:spLocks noChangeShapeType="1"/>
            </p:cNvSpPr>
            <p:nvPr/>
          </p:nvSpPr>
          <p:spPr bwMode="auto">
            <a:xfrm>
              <a:off x="3064" y="1474"/>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7" name="Line 25"/>
            <p:cNvSpPr>
              <a:spLocks noChangeShapeType="1"/>
            </p:cNvSpPr>
            <p:nvPr/>
          </p:nvSpPr>
          <p:spPr bwMode="auto">
            <a:xfrm flipH="1">
              <a:off x="2175" y="2052"/>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8" name="Oval 29"/>
            <p:cNvSpPr>
              <a:spLocks noChangeArrowheads="1"/>
            </p:cNvSpPr>
            <p:nvPr/>
          </p:nvSpPr>
          <p:spPr bwMode="auto">
            <a:xfrm>
              <a:off x="4497" y="124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30</a:t>
              </a:r>
            </a:p>
          </p:txBody>
        </p:sp>
        <p:sp>
          <p:nvSpPr>
            <p:cNvPr id="47129" name="Oval 30"/>
            <p:cNvSpPr>
              <a:spLocks noChangeArrowheads="1"/>
            </p:cNvSpPr>
            <p:nvPr/>
          </p:nvSpPr>
          <p:spPr bwMode="auto">
            <a:xfrm>
              <a:off x="4037"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25</a:t>
              </a:r>
            </a:p>
          </p:txBody>
        </p:sp>
        <p:sp>
          <p:nvSpPr>
            <p:cNvPr id="47130" name="Line 35"/>
            <p:cNvSpPr>
              <a:spLocks noChangeShapeType="1"/>
            </p:cNvSpPr>
            <p:nvPr/>
          </p:nvSpPr>
          <p:spPr bwMode="auto">
            <a:xfrm flipH="1">
              <a:off x="4263" y="1496"/>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31" name="Text Box 40"/>
            <p:cNvSpPr txBox="1">
              <a:spLocks noChangeArrowheads="1"/>
            </p:cNvSpPr>
            <p:nvPr/>
          </p:nvSpPr>
          <p:spPr bwMode="auto">
            <a:xfrm>
              <a:off x="687" y="1195"/>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endParaRPr lang="en-US" altLang="zh-TW" sz="1500" b="1" u="sng">
                <a:latin typeface="Times New Roman" panose="02020603050405020304" pitchFamily="18" charset="0"/>
              </a:endParaRPr>
            </a:p>
          </p:txBody>
        </p:sp>
        <p:sp>
          <p:nvSpPr>
            <p:cNvPr id="47132" name="Text Box 41"/>
            <p:cNvSpPr txBox="1">
              <a:spLocks noChangeArrowheads="1"/>
            </p:cNvSpPr>
            <p:nvPr/>
          </p:nvSpPr>
          <p:spPr bwMode="auto">
            <a:xfrm>
              <a:off x="220"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sp>
          <p:nvSpPr>
            <p:cNvPr id="47133" name="Text Box 44"/>
            <p:cNvSpPr txBox="1">
              <a:spLocks noChangeArrowheads="1"/>
            </p:cNvSpPr>
            <p:nvPr/>
          </p:nvSpPr>
          <p:spPr bwMode="auto">
            <a:xfrm>
              <a:off x="1075"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7134" name="Text Box 45"/>
            <p:cNvSpPr txBox="1">
              <a:spLocks noChangeArrowheads="1"/>
            </p:cNvSpPr>
            <p:nvPr/>
          </p:nvSpPr>
          <p:spPr bwMode="auto">
            <a:xfrm>
              <a:off x="575" y="21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[5]</a:t>
              </a:r>
            </a:p>
          </p:txBody>
        </p:sp>
        <p:sp>
          <p:nvSpPr>
            <p:cNvPr id="47135" name="Text Box 46"/>
            <p:cNvSpPr txBox="1">
              <a:spLocks noChangeArrowheads="1"/>
            </p:cNvSpPr>
            <p:nvPr/>
          </p:nvSpPr>
          <p:spPr bwMode="auto">
            <a:xfrm>
              <a:off x="1009" y="21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[6]</a:t>
              </a:r>
            </a:p>
          </p:txBody>
        </p:sp>
        <p:sp>
          <p:nvSpPr>
            <p:cNvPr id="47136" name="Text Box 47"/>
            <p:cNvSpPr txBox="1">
              <a:spLocks noChangeArrowheads="1"/>
            </p:cNvSpPr>
            <p:nvPr/>
          </p:nvSpPr>
          <p:spPr bwMode="auto">
            <a:xfrm>
              <a:off x="2509" y="1206"/>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p>
          </p:txBody>
        </p:sp>
        <p:sp>
          <p:nvSpPr>
            <p:cNvPr id="47137" name="Text Box 48"/>
            <p:cNvSpPr txBox="1">
              <a:spLocks noChangeArrowheads="1"/>
            </p:cNvSpPr>
            <p:nvPr/>
          </p:nvSpPr>
          <p:spPr bwMode="auto">
            <a:xfrm>
              <a:off x="1998" y="1750"/>
              <a:ext cx="38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[2]</a:t>
              </a:r>
            </a:p>
          </p:txBody>
        </p:sp>
        <p:sp>
          <p:nvSpPr>
            <p:cNvPr id="47138" name="Text Box 49"/>
            <p:cNvSpPr txBox="1">
              <a:spLocks noChangeArrowheads="1"/>
            </p:cNvSpPr>
            <p:nvPr/>
          </p:nvSpPr>
          <p:spPr bwMode="auto">
            <a:xfrm>
              <a:off x="2887" y="17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7139" name="Text Box 50"/>
            <p:cNvSpPr txBox="1">
              <a:spLocks noChangeArrowheads="1"/>
            </p:cNvSpPr>
            <p:nvPr/>
          </p:nvSpPr>
          <p:spPr bwMode="auto">
            <a:xfrm>
              <a:off x="1820" y="2172"/>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[4]</a:t>
              </a:r>
            </a:p>
          </p:txBody>
        </p:sp>
        <p:sp>
          <p:nvSpPr>
            <p:cNvPr id="47140" name="Text Box 51"/>
            <p:cNvSpPr txBox="1">
              <a:spLocks noChangeArrowheads="1"/>
            </p:cNvSpPr>
            <p:nvPr/>
          </p:nvSpPr>
          <p:spPr bwMode="auto">
            <a:xfrm>
              <a:off x="4098" y="1239"/>
              <a:ext cx="4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[1]</a:t>
              </a:r>
            </a:p>
          </p:txBody>
        </p:sp>
        <p:sp>
          <p:nvSpPr>
            <p:cNvPr id="47141" name="Text Box 52"/>
            <p:cNvSpPr txBox="1">
              <a:spLocks noChangeArrowheads="1"/>
            </p:cNvSpPr>
            <p:nvPr/>
          </p:nvSpPr>
          <p:spPr bwMode="auto">
            <a:xfrm>
              <a:off x="3776" y="1728"/>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grpSp>
      <p:sp>
        <p:nvSpPr>
          <p:cNvPr id="47109" name="Text Box 54"/>
          <p:cNvSpPr txBox="1">
            <a:spLocks noChangeArrowheads="1"/>
          </p:cNvSpPr>
          <p:nvPr/>
        </p:nvSpPr>
        <p:spPr bwMode="auto">
          <a:xfrm>
            <a:off x="674599" y="4290548"/>
            <a:ext cx="729232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2400" dirty="0">
                <a:solidFill>
                  <a:srgbClr val="003399"/>
                </a:solidFill>
                <a:latin typeface="Times New Roman" panose="02020603050405020304" pitchFamily="18" charset="0"/>
              </a:rPr>
              <a:t>Property:</a:t>
            </a:r>
            <a:endParaRPr lang="en-US" altLang="zh-TW" sz="2100" dirty="0">
              <a:solidFill>
                <a:srgbClr val="003399"/>
              </a:solidFill>
              <a:latin typeface="Times New Roman" panose="02020603050405020304" pitchFamily="18" charset="0"/>
            </a:endParaRPr>
          </a:p>
          <a:p>
            <a:pPr eaLnBrk="1" hangingPunct="1"/>
            <a:r>
              <a:rPr lang="en-US" altLang="zh-TW" sz="2100" dirty="0">
                <a:solidFill>
                  <a:srgbClr val="003399"/>
                </a:solidFill>
                <a:latin typeface="Times New Roman" panose="02020603050405020304" pitchFamily="18" charset="0"/>
              </a:rPr>
              <a:t>	The root of </a:t>
            </a:r>
            <a:r>
              <a:rPr lang="en-US" altLang="zh-TW" sz="2100" dirty="0">
                <a:solidFill>
                  <a:srgbClr val="006600"/>
                </a:solidFill>
                <a:latin typeface="Times New Roman" panose="02020603050405020304" pitchFamily="18" charset="0"/>
              </a:rPr>
              <a:t>max heap</a:t>
            </a:r>
            <a:r>
              <a:rPr lang="en-US" altLang="zh-TW" sz="2100" dirty="0">
                <a:solidFill>
                  <a:srgbClr val="003399"/>
                </a:solidFill>
                <a:latin typeface="Times New Roman" panose="02020603050405020304" pitchFamily="18" charset="0"/>
              </a:rPr>
              <a:t> (</a:t>
            </a:r>
            <a:r>
              <a:rPr lang="en-US" altLang="zh-TW" sz="2100" dirty="0">
                <a:solidFill>
                  <a:srgbClr val="006600"/>
                </a:solidFill>
                <a:latin typeface="Times New Roman" panose="02020603050405020304" pitchFamily="18" charset="0"/>
              </a:rPr>
              <a:t>min heap</a:t>
            </a:r>
            <a:r>
              <a:rPr lang="en-US" altLang="zh-TW" sz="2100" dirty="0">
                <a:solidFill>
                  <a:srgbClr val="003399"/>
                </a:solidFill>
                <a:latin typeface="Times New Roman" panose="02020603050405020304" pitchFamily="18" charset="0"/>
              </a:rPr>
              <a:t>) contains </a:t>
            </a:r>
          </a:p>
          <a:p>
            <a:pPr eaLnBrk="1" hangingPunct="1"/>
            <a:r>
              <a:rPr lang="en-US" altLang="zh-TW" sz="2100" dirty="0">
                <a:solidFill>
                  <a:srgbClr val="003399"/>
                </a:solidFill>
                <a:latin typeface="Times New Roman" panose="02020603050405020304" pitchFamily="18" charset="0"/>
              </a:rPr>
              <a:t>	the </a:t>
            </a:r>
            <a:r>
              <a:rPr lang="en-US" altLang="zh-TW" sz="2100" dirty="0">
                <a:solidFill>
                  <a:srgbClr val="006600"/>
                </a:solidFill>
                <a:latin typeface="Times New Roman" panose="02020603050405020304" pitchFamily="18" charset="0"/>
              </a:rPr>
              <a:t>largest</a:t>
            </a:r>
            <a:r>
              <a:rPr lang="en-US" altLang="zh-TW" sz="2100" dirty="0">
                <a:solidFill>
                  <a:srgbClr val="003399"/>
                </a:solidFill>
                <a:latin typeface="Times New Roman" panose="02020603050405020304" pitchFamily="18" charset="0"/>
              </a:rPr>
              <a:t> (</a:t>
            </a:r>
            <a:r>
              <a:rPr lang="en-US" altLang="zh-TW" sz="2100" dirty="0">
                <a:solidFill>
                  <a:srgbClr val="006600"/>
                </a:solidFill>
                <a:latin typeface="Times New Roman" panose="02020603050405020304" pitchFamily="18" charset="0"/>
              </a:rPr>
              <a:t>smallest</a:t>
            </a:r>
            <a:r>
              <a:rPr lang="en-US" altLang="zh-TW" sz="2100" dirty="0">
                <a:solidFill>
                  <a:srgbClr val="003399"/>
                </a:solidFill>
                <a:latin typeface="Times New Roman" panose="02020603050405020304" pitchFamily="18" charset="0"/>
              </a:rPr>
              <a:t>).</a:t>
            </a:r>
            <a:endParaRPr lang="en-US" altLang="zh-TW" sz="2400" dirty="0">
              <a:solidFill>
                <a:srgbClr val="003399"/>
              </a:solidFill>
              <a:latin typeface="Times New Roman" panose="02020603050405020304" pitchFamily="18" charset="0"/>
            </a:endParaRPr>
          </a:p>
        </p:txBody>
      </p:sp>
      <p:sp>
        <p:nvSpPr>
          <p:cNvPr id="2" name="Date Placeholder 1">
            <a:extLst>
              <a:ext uri="{FF2B5EF4-FFF2-40B4-BE49-F238E27FC236}">
                <a16:creationId xmlns:a16="http://schemas.microsoft.com/office/drawing/2014/main" id="{4B58D6F4-CA12-4597-A353-10201F027E9B}"/>
              </a:ext>
            </a:extLst>
          </p:cNvPr>
          <p:cNvSpPr>
            <a:spLocks noGrp="1"/>
          </p:cNvSpPr>
          <p:nvPr>
            <p:ph type="dt" sz="half" idx="10"/>
          </p:nvPr>
        </p:nvSpPr>
        <p:spPr/>
        <p:txBody>
          <a:bodyPr/>
          <a:lstStyle/>
          <a:p>
            <a:fld id="{1A6D367D-2410-4B25-8DD8-FDEF3F8E3231}" type="datetime5">
              <a:rPr lang="en-IN" smtClean="0"/>
              <a:t>29-Dec-21</a:t>
            </a:fld>
            <a:endParaRPr lang="en-IN"/>
          </a:p>
        </p:txBody>
      </p:sp>
      <p:sp>
        <p:nvSpPr>
          <p:cNvPr id="3" name="Footer Placeholder 2">
            <a:extLst>
              <a:ext uri="{FF2B5EF4-FFF2-40B4-BE49-F238E27FC236}">
                <a16:creationId xmlns:a16="http://schemas.microsoft.com/office/drawing/2014/main" id="{A80568A5-8DEE-4FCD-9AB8-E11FF0D5128C}"/>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93D45CE-BBBE-43B1-AC2D-3F72100170B2}"/>
              </a:ext>
            </a:extLst>
          </p:cNvPr>
          <p:cNvSpPr>
            <a:spLocks noGrp="1"/>
          </p:cNvSpPr>
          <p:nvPr>
            <p:ph type="sldNum" sz="quarter" idx="12"/>
          </p:nvPr>
        </p:nvSpPr>
        <p:spPr/>
        <p:txBody>
          <a:bodyPr/>
          <a:lstStyle/>
          <a:p>
            <a:fld id="{1B44385C-0615-4A46-ADB2-FB00C56C0F04}" type="slidenum">
              <a:rPr lang="en-IN" smtClean="0"/>
              <a:t>16</a:t>
            </a:fld>
            <a:endParaRPr lang="en-IN"/>
          </a:p>
        </p:txBody>
      </p:sp>
    </p:spTree>
    <p:extLst>
      <p:ext uri="{BB962C8B-B14F-4D97-AF65-F5344CB8AC3E}">
        <p14:creationId xmlns:p14="http://schemas.microsoft.com/office/powerpoint/2010/main" val="2080288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38"/>
          <p:cNvGrpSpPr>
            <a:grpSpLocks/>
          </p:cNvGrpSpPr>
          <p:nvPr/>
        </p:nvGrpSpPr>
        <p:grpSpPr bwMode="auto">
          <a:xfrm>
            <a:off x="286375" y="1638301"/>
            <a:ext cx="8400425" cy="3188895"/>
            <a:chOff x="498" y="1328"/>
            <a:chExt cx="4855" cy="1439"/>
          </a:xfrm>
        </p:grpSpPr>
        <p:grpSp>
          <p:nvGrpSpPr>
            <p:cNvPr id="48132" name="Group 36"/>
            <p:cNvGrpSpPr>
              <a:grpSpLocks/>
            </p:cNvGrpSpPr>
            <p:nvPr/>
          </p:nvGrpSpPr>
          <p:grpSpPr bwMode="auto">
            <a:xfrm>
              <a:off x="776" y="1328"/>
              <a:ext cx="4577" cy="1439"/>
              <a:chOff x="220" y="1195"/>
              <a:chExt cx="4577" cy="1439"/>
            </a:xfrm>
          </p:grpSpPr>
          <p:sp>
            <p:nvSpPr>
              <p:cNvPr id="48134" name="Oval 3"/>
              <p:cNvSpPr>
                <a:spLocks noChangeArrowheads="1"/>
              </p:cNvSpPr>
              <p:nvPr/>
            </p:nvSpPr>
            <p:spPr bwMode="auto">
              <a:xfrm>
                <a:off x="945" y="124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a:t>
                </a:r>
              </a:p>
            </p:txBody>
          </p:sp>
          <p:sp>
            <p:nvSpPr>
              <p:cNvPr id="48135" name="Oval 4"/>
              <p:cNvSpPr>
                <a:spLocks noChangeArrowheads="1"/>
              </p:cNvSpPr>
              <p:nvPr/>
            </p:nvSpPr>
            <p:spPr bwMode="auto">
              <a:xfrm>
                <a:off x="485" y="178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7</a:t>
                </a:r>
              </a:p>
            </p:txBody>
          </p:sp>
          <p:sp>
            <p:nvSpPr>
              <p:cNvPr id="48136" name="Oval 5"/>
              <p:cNvSpPr>
                <a:spLocks noChangeArrowheads="1"/>
              </p:cNvSpPr>
              <p:nvPr/>
            </p:nvSpPr>
            <p:spPr bwMode="auto">
              <a:xfrm>
                <a:off x="1348"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4</a:t>
                </a:r>
              </a:p>
            </p:txBody>
          </p:sp>
          <p:sp>
            <p:nvSpPr>
              <p:cNvPr id="48137" name="Oval 6"/>
              <p:cNvSpPr>
                <a:spLocks noChangeArrowheads="1"/>
              </p:cNvSpPr>
              <p:nvPr/>
            </p:nvSpPr>
            <p:spPr bwMode="auto">
              <a:xfrm>
                <a:off x="722" y="2322"/>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8</a:t>
                </a:r>
              </a:p>
            </p:txBody>
          </p:sp>
          <p:sp>
            <p:nvSpPr>
              <p:cNvPr id="48138" name="Oval 7"/>
              <p:cNvSpPr>
                <a:spLocks noChangeArrowheads="1"/>
              </p:cNvSpPr>
              <p:nvPr/>
            </p:nvSpPr>
            <p:spPr bwMode="auto">
              <a:xfrm>
                <a:off x="222" y="2308"/>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10</a:t>
                </a:r>
              </a:p>
            </p:txBody>
          </p:sp>
          <p:sp>
            <p:nvSpPr>
              <p:cNvPr id="48139" name="Oval 8"/>
              <p:cNvSpPr>
                <a:spLocks noChangeArrowheads="1"/>
              </p:cNvSpPr>
              <p:nvPr/>
            </p:nvSpPr>
            <p:spPr bwMode="auto">
              <a:xfrm>
                <a:off x="1078" y="2323"/>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6</a:t>
                </a:r>
              </a:p>
            </p:txBody>
          </p:sp>
          <p:sp>
            <p:nvSpPr>
              <p:cNvPr id="48140" name="Line 9"/>
              <p:cNvSpPr>
                <a:spLocks noChangeShapeType="1"/>
              </p:cNvSpPr>
              <p:nvPr/>
            </p:nvSpPr>
            <p:spPr bwMode="auto">
              <a:xfrm flipH="1">
                <a:off x="711" y="1500"/>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1" name="Line 10"/>
              <p:cNvSpPr>
                <a:spLocks noChangeShapeType="1"/>
              </p:cNvSpPr>
              <p:nvPr/>
            </p:nvSpPr>
            <p:spPr bwMode="auto">
              <a:xfrm>
                <a:off x="1245" y="1500"/>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2" name="Line 11"/>
              <p:cNvSpPr>
                <a:spLocks noChangeShapeType="1"/>
              </p:cNvSpPr>
              <p:nvPr/>
            </p:nvSpPr>
            <p:spPr bwMode="auto">
              <a:xfrm flipH="1">
                <a:off x="356" y="2078"/>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3" name="Line 12"/>
              <p:cNvSpPr>
                <a:spLocks noChangeShapeType="1"/>
              </p:cNvSpPr>
              <p:nvPr/>
            </p:nvSpPr>
            <p:spPr bwMode="auto">
              <a:xfrm>
                <a:off x="722" y="2078"/>
                <a:ext cx="189"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4" name="Line 13"/>
              <p:cNvSpPr>
                <a:spLocks noChangeShapeType="1"/>
              </p:cNvSpPr>
              <p:nvPr/>
            </p:nvSpPr>
            <p:spPr bwMode="auto">
              <a:xfrm flipH="1">
                <a:off x="1256" y="2078"/>
                <a:ext cx="144"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5" name="Oval 14"/>
              <p:cNvSpPr>
                <a:spLocks noChangeArrowheads="1"/>
              </p:cNvSpPr>
              <p:nvPr/>
            </p:nvSpPr>
            <p:spPr bwMode="auto">
              <a:xfrm>
                <a:off x="2764" y="121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10</a:t>
                </a:r>
              </a:p>
            </p:txBody>
          </p:sp>
          <p:sp>
            <p:nvSpPr>
              <p:cNvPr id="48146" name="Oval 15"/>
              <p:cNvSpPr>
                <a:spLocks noChangeArrowheads="1"/>
              </p:cNvSpPr>
              <p:nvPr/>
            </p:nvSpPr>
            <p:spPr bwMode="auto">
              <a:xfrm>
                <a:off x="2304" y="175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20</a:t>
                </a:r>
              </a:p>
            </p:txBody>
          </p:sp>
          <p:sp>
            <p:nvSpPr>
              <p:cNvPr id="48147" name="Oval 16"/>
              <p:cNvSpPr>
                <a:spLocks noChangeArrowheads="1"/>
              </p:cNvSpPr>
              <p:nvPr/>
            </p:nvSpPr>
            <p:spPr bwMode="auto">
              <a:xfrm>
                <a:off x="3167" y="175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83</a:t>
                </a:r>
              </a:p>
            </p:txBody>
          </p:sp>
          <p:sp>
            <p:nvSpPr>
              <p:cNvPr id="48148" name="Oval 17"/>
              <p:cNvSpPr>
                <a:spLocks noChangeArrowheads="1"/>
              </p:cNvSpPr>
              <p:nvPr/>
            </p:nvSpPr>
            <p:spPr bwMode="auto">
              <a:xfrm>
                <a:off x="2041" y="2282"/>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50</a:t>
                </a:r>
              </a:p>
            </p:txBody>
          </p:sp>
          <p:sp>
            <p:nvSpPr>
              <p:cNvPr id="48149" name="Line 18"/>
              <p:cNvSpPr>
                <a:spLocks noChangeShapeType="1"/>
              </p:cNvSpPr>
              <p:nvPr/>
            </p:nvSpPr>
            <p:spPr bwMode="auto">
              <a:xfrm flipH="1">
                <a:off x="2530" y="1474"/>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0" name="Line 19"/>
              <p:cNvSpPr>
                <a:spLocks noChangeShapeType="1"/>
              </p:cNvSpPr>
              <p:nvPr/>
            </p:nvSpPr>
            <p:spPr bwMode="auto">
              <a:xfrm>
                <a:off x="3064" y="1474"/>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1" name="Line 20"/>
              <p:cNvSpPr>
                <a:spLocks noChangeShapeType="1"/>
              </p:cNvSpPr>
              <p:nvPr/>
            </p:nvSpPr>
            <p:spPr bwMode="auto">
              <a:xfrm flipH="1">
                <a:off x="2175" y="2052"/>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2" name="Oval 21"/>
              <p:cNvSpPr>
                <a:spLocks noChangeArrowheads="1"/>
              </p:cNvSpPr>
              <p:nvPr/>
            </p:nvSpPr>
            <p:spPr bwMode="auto">
              <a:xfrm>
                <a:off x="4497" y="124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11</a:t>
                </a:r>
              </a:p>
            </p:txBody>
          </p:sp>
          <p:sp>
            <p:nvSpPr>
              <p:cNvPr id="48153" name="Oval 22"/>
              <p:cNvSpPr>
                <a:spLocks noChangeArrowheads="1"/>
              </p:cNvSpPr>
              <p:nvPr/>
            </p:nvSpPr>
            <p:spPr bwMode="auto">
              <a:xfrm>
                <a:off x="4037"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21</a:t>
                </a:r>
              </a:p>
            </p:txBody>
          </p:sp>
          <p:sp>
            <p:nvSpPr>
              <p:cNvPr id="48154" name="Line 23"/>
              <p:cNvSpPr>
                <a:spLocks noChangeShapeType="1"/>
              </p:cNvSpPr>
              <p:nvPr/>
            </p:nvSpPr>
            <p:spPr bwMode="auto">
              <a:xfrm flipH="1">
                <a:off x="4263" y="1496"/>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5" name="Text Box 24"/>
              <p:cNvSpPr txBox="1">
                <a:spLocks noChangeArrowheads="1"/>
              </p:cNvSpPr>
              <p:nvPr/>
            </p:nvSpPr>
            <p:spPr bwMode="auto">
              <a:xfrm>
                <a:off x="687" y="1195"/>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endParaRPr lang="en-US" altLang="zh-TW" sz="1500" b="1" u="sng">
                  <a:latin typeface="Times New Roman" panose="02020603050405020304" pitchFamily="18" charset="0"/>
                </a:endParaRPr>
              </a:p>
            </p:txBody>
          </p:sp>
          <p:sp>
            <p:nvSpPr>
              <p:cNvPr id="48156" name="Text Box 25"/>
              <p:cNvSpPr txBox="1">
                <a:spLocks noChangeArrowheads="1"/>
              </p:cNvSpPr>
              <p:nvPr/>
            </p:nvSpPr>
            <p:spPr bwMode="auto">
              <a:xfrm>
                <a:off x="220"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sp>
            <p:nvSpPr>
              <p:cNvPr id="48157" name="Text Box 26"/>
              <p:cNvSpPr txBox="1">
                <a:spLocks noChangeArrowheads="1"/>
              </p:cNvSpPr>
              <p:nvPr/>
            </p:nvSpPr>
            <p:spPr bwMode="auto">
              <a:xfrm>
                <a:off x="1075"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8158" name="Text Box 27"/>
              <p:cNvSpPr txBox="1">
                <a:spLocks noChangeArrowheads="1"/>
              </p:cNvSpPr>
              <p:nvPr/>
            </p:nvSpPr>
            <p:spPr bwMode="auto">
              <a:xfrm>
                <a:off x="575" y="21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[5]</a:t>
                </a:r>
              </a:p>
            </p:txBody>
          </p:sp>
          <p:sp>
            <p:nvSpPr>
              <p:cNvPr id="48159" name="Text Box 28"/>
              <p:cNvSpPr txBox="1">
                <a:spLocks noChangeArrowheads="1"/>
              </p:cNvSpPr>
              <p:nvPr/>
            </p:nvSpPr>
            <p:spPr bwMode="auto">
              <a:xfrm>
                <a:off x="1009" y="21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[6]</a:t>
                </a:r>
              </a:p>
            </p:txBody>
          </p:sp>
          <p:sp>
            <p:nvSpPr>
              <p:cNvPr id="48160" name="Text Box 29"/>
              <p:cNvSpPr txBox="1">
                <a:spLocks noChangeArrowheads="1"/>
              </p:cNvSpPr>
              <p:nvPr/>
            </p:nvSpPr>
            <p:spPr bwMode="auto">
              <a:xfrm>
                <a:off x="2509" y="1206"/>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p>
            </p:txBody>
          </p:sp>
          <p:sp>
            <p:nvSpPr>
              <p:cNvPr id="48161" name="Text Box 30"/>
              <p:cNvSpPr txBox="1">
                <a:spLocks noChangeArrowheads="1"/>
              </p:cNvSpPr>
              <p:nvPr/>
            </p:nvSpPr>
            <p:spPr bwMode="auto">
              <a:xfrm>
                <a:off x="1998" y="1750"/>
                <a:ext cx="38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[2]</a:t>
                </a:r>
              </a:p>
            </p:txBody>
          </p:sp>
          <p:sp>
            <p:nvSpPr>
              <p:cNvPr id="48162" name="Text Box 31"/>
              <p:cNvSpPr txBox="1">
                <a:spLocks noChangeArrowheads="1"/>
              </p:cNvSpPr>
              <p:nvPr/>
            </p:nvSpPr>
            <p:spPr bwMode="auto">
              <a:xfrm>
                <a:off x="2887" y="17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8163" name="Text Box 32"/>
              <p:cNvSpPr txBox="1">
                <a:spLocks noChangeArrowheads="1"/>
              </p:cNvSpPr>
              <p:nvPr/>
            </p:nvSpPr>
            <p:spPr bwMode="auto">
              <a:xfrm>
                <a:off x="1820" y="2172"/>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[4]</a:t>
                </a:r>
              </a:p>
            </p:txBody>
          </p:sp>
          <p:sp>
            <p:nvSpPr>
              <p:cNvPr id="48164" name="Text Box 33"/>
              <p:cNvSpPr txBox="1">
                <a:spLocks noChangeArrowheads="1"/>
              </p:cNvSpPr>
              <p:nvPr/>
            </p:nvSpPr>
            <p:spPr bwMode="auto">
              <a:xfrm>
                <a:off x="4098" y="1239"/>
                <a:ext cx="4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[1]</a:t>
                </a:r>
              </a:p>
            </p:txBody>
          </p:sp>
          <p:sp>
            <p:nvSpPr>
              <p:cNvPr id="48165" name="Text Box 34"/>
              <p:cNvSpPr txBox="1">
                <a:spLocks noChangeArrowheads="1"/>
              </p:cNvSpPr>
              <p:nvPr/>
            </p:nvSpPr>
            <p:spPr bwMode="auto">
              <a:xfrm>
                <a:off x="3776" y="1728"/>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grpSp>
        <p:sp>
          <p:nvSpPr>
            <p:cNvPr id="48133" name="Text Box 35"/>
            <p:cNvSpPr txBox="1">
              <a:spLocks noChangeArrowheads="1"/>
            </p:cNvSpPr>
            <p:nvPr/>
          </p:nvSpPr>
          <p:spPr bwMode="auto">
            <a:xfrm>
              <a:off x="498" y="2316"/>
              <a:ext cx="38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[4]</a:t>
              </a:r>
            </a:p>
          </p:txBody>
        </p:sp>
      </p:grpSp>
      <p:sp>
        <p:nvSpPr>
          <p:cNvPr id="2" name="Date Placeholder 1">
            <a:extLst>
              <a:ext uri="{FF2B5EF4-FFF2-40B4-BE49-F238E27FC236}">
                <a16:creationId xmlns:a16="http://schemas.microsoft.com/office/drawing/2014/main" id="{60F2B1B6-B8DA-4FE9-B22F-2B42DD7E2627}"/>
              </a:ext>
            </a:extLst>
          </p:cNvPr>
          <p:cNvSpPr>
            <a:spLocks noGrp="1"/>
          </p:cNvSpPr>
          <p:nvPr>
            <p:ph type="dt" sz="half" idx="10"/>
          </p:nvPr>
        </p:nvSpPr>
        <p:spPr/>
        <p:txBody>
          <a:bodyPr/>
          <a:lstStyle/>
          <a:p>
            <a:fld id="{09E219B4-BD41-4707-8104-22CCFEBEE0BD}" type="datetime5">
              <a:rPr lang="en-IN" smtClean="0"/>
              <a:t>29-Dec-21</a:t>
            </a:fld>
            <a:endParaRPr lang="en-IN"/>
          </a:p>
        </p:txBody>
      </p:sp>
      <p:sp>
        <p:nvSpPr>
          <p:cNvPr id="3" name="Footer Placeholder 2">
            <a:extLst>
              <a:ext uri="{FF2B5EF4-FFF2-40B4-BE49-F238E27FC236}">
                <a16:creationId xmlns:a16="http://schemas.microsoft.com/office/drawing/2014/main" id="{6BB2C514-2747-45C6-BBEC-840E1CC1F08B}"/>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8E92699A-2B64-4754-9F0E-D1CD0B3D7689}"/>
              </a:ext>
            </a:extLst>
          </p:cNvPr>
          <p:cNvSpPr>
            <a:spLocks noGrp="1"/>
          </p:cNvSpPr>
          <p:nvPr>
            <p:ph type="sldNum" sz="quarter" idx="12"/>
          </p:nvPr>
        </p:nvSpPr>
        <p:spPr/>
        <p:txBody>
          <a:bodyPr/>
          <a:lstStyle/>
          <a:p>
            <a:fld id="{1B44385C-0615-4A46-ADB2-FB00C56C0F04}" type="slidenum">
              <a:rPr lang="en-IN" smtClean="0"/>
              <a:t>17</a:t>
            </a:fld>
            <a:endParaRPr lang="en-IN"/>
          </a:p>
        </p:txBody>
      </p:sp>
    </p:spTree>
    <p:extLst>
      <p:ext uri="{BB962C8B-B14F-4D97-AF65-F5344CB8AC3E}">
        <p14:creationId xmlns:p14="http://schemas.microsoft.com/office/powerpoint/2010/main" val="82658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58D7-68D7-40E7-884D-9539E34F3BD1}"/>
              </a:ext>
            </a:extLst>
          </p:cNvPr>
          <p:cNvSpPr>
            <a:spLocks noGrp="1"/>
          </p:cNvSpPr>
          <p:nvPr>
            <p:ph type="title"/>
          </p:nvPr>
        </p:nvSpPr>
        <p:spPr/>
        <p:txBody>
          <a:bodyPr/>
          <a:lstStyle/>
          <a:p>
            <a:r>
              <a:rPr lang="en-US" dirty="0"/>
              <a:t>Steps to construct max heap</a:t>
            </a:r>
          </a:p>
        </p:txBody>
      </p:sp>
      <p:sp>
        <p:nvSpPr>
          <p:cNvPr id="3" name="Content Placeholder 2">
            <a:extLst>
              <a:ext uri="{FF2B5EF4-FFF2-40B4-BE49-F238E27FC236}">
                <a16:creationId xmlns:a16="http://schemas.microsoft.com/office/drawing/2014/main" id="{E54914FD-6B71-45F9-8F9D-9F8F09C663AF}"/>
              </a:ext>
            </a:extLst>
          </p:cNvPr>
          <p:cNvSpPr>
            <a:spLocks noGrp="1"/>
          </p:cNvSpPr>
          <p:nvPr>
            <p:ph idx="1"/>
          </p:nvPr>
        </p:nvSpPr>
        <p:spPr>
          <a:xfrm>
            <a:off x="182335" y="1225161"/>
            <a:ext cx="8544018" cy="4113360"/>
          </a:xfrm>
        </p:spPr>
        <p:txBody>
          <a:bodyPr>
            <a:normAutofit/>
          </a:bodyPr>
          <a:lstStyle/>
          <a:p>
            <a:r>
              <a:rPr lang="en-US" sz="2800" dirty="0"/>
              <a:t>Step 1 − Create a new node at the end of heap.</a:t>
            </a:r>
          </a:p>
          <a:p>
            <a:r>
              <a:rPr lang="en-US" sz="2800" dirty="0"/>
              <a:t>Step 2 − Assign new value to the node.</a:t>
            </a:r>
          </a:p>
          <a:p>
            <a:r>
              <a:rPr lang="en-US" sz="2800" dirty="0"/>
              <a:t>Step 3 − Compare the value of this child node with its parent.</a:t>
            </a:r>
          </a:p>
          <a:p>
            <a:r>
              <a:rPr lang="en-US" sz="2800" dirty="0"/>
              <a:t>Step 4 − If value of parent is less than child, then swap them.</a:t>
            </a:r>
          </a:p>
          <a:p>
            <a:r>
              <a:rPr lang="en-US" sz="2800" dirty="0"/>
              <a:t>Step 5 − Repeat step 3 &amp; 4 until Heap property holds.</a:t>
            </a:r>
          </a:p>
        </p:txBody>
      </p:sp>
      <p:sp>
        <p:nvSpPr>
          <p:cNvPr id="4" name="Date Placeholder 3">
            <a:extLst>
              <a:ext uri="{FF2B5EF4-FFF2-40B4-BE49-F238E27FC236}">
                <a16:creationId xmlns:a16="http://schemas.microsoft.com/office/drawing/2014/main" id="{D05341CE-76AC-461B-819B-7F32A90F2644}"/>
              </a:ext>
            </a:extLst>
          </p:cNvPr>
          <p:cNvSpPr>
            <a:spLocks noGrp="1"/>
          </p:cNvSpPr>
          <p:nvPr>
            <p:ph type="dt" sz="half" idx="10"/>
          </p:nvPr>
        </p:nvSpPr>
        <p:spPr/>
        <p:txBody>
          <a:bodyPr/>
          <a:lstStyle/>
          <a:p>
            <a:fld id="{02B74728-501F-4BC9-833E-33C199F12805}" type="datetime5">
              <a:rPr lang="en-IN" smtClean="0"/>
              <a:t>29-Dec-21</a:t>
            </a:fld>
            <a:endParaRPr lang="en-US"/>
          </a:p>
        </p:txBody>
      </p:sp>
      <p:sp>
        <p:nvSpPr>
          <p:cNvPr id="5" name="Footer Placeholder 4">
            <a:extLst>
              <a:ext uri="{FF2B5EF4-FFF2-40B4-BE49-F238E27FC236}">
                <a16:creationId xmlns:a16="http://schemas.microsoft.com/office/drawing/2014/main" id="{02798480-6F8C-4C50-A9E2-35A52F279A7F}"/>
              </a:ext>
            </a:extLst>
          </p:cNvPr>
          <p:cNvSpPr>
            <a:spLocks noGrp="1"/>
          </p:cNvSpPr>
          <p:nvPr>
            <p:ph type="ftr" sz="quarter" idx="11"/>
          </p:nvPr>
        </p:nvSpPr>
        <p:spPr/>
        <p:txBody>
          <a:bodyPr/>
          <a:lstStyle/>
          <a:p>
            <a:r>
              <a:rPr lang="en-US"/>
              <a:t>Dept of I&amp;CT</a:t>
            </a:r>
          </a:p>
        </p:txBody>
      </p:sp>
      <p:sp>
        <p:nvSpPr>
          <p:cNvPr id="6" name="Slide Number Placeholder 5">
            <a:extLst>
              <a:ext uri="{FF2B5EF4-FFF2-40B4-BE49-F238E27FC236}">
                <a16:creationId xmlns:a16="http://schemas.microsoft.com/office/drawing/2014/main" id="{F8D77465-44A1-454A-87F2-BB1ED4359C42}"/>
              </a:ext>
            </a:extLst>
          </p:cNvPr>
          <p:cNvSpPr>
            <a:spLocks noGrp="1"/>
          </p:cNvSpPr>
          <p:nvPr>
            <p:ph type="sldNum" sz="quarter" idx="12"/>
          </p:nvPr>
        </p:nvSpPr>
        <p:spPr/>
        <p:txBody>
          <a:bodyPr/>
          <a:lstStyle/>
          <a:p>
            <a:fld id="{95CA3A74-EBC6-4612-9977-D555204A682F}" type="slidenum">
              <a:rPr lang="en-US" smtClean="0"/>
              <a:t>18</a:t>
            </a:fld>
            <a:endParaRPr lang="en-US"/>
          </a:p>
        </p:txBody>
      </p:sp>
    </p:spTree>
    <p:extLst>
      <p:ext uri="{BB962C8B-B14F-4D97-AF65-F5344CB8AC3E}">
        <p14:creationId xmlns:p14="http://schemas.microsoft.com/office/powerpoint/2010/main" val="265593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02" name="TextShape 2"/>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
        <p:nvSpPr>
          <p:cNvPr id="203" name="TextShape 3"/>
          <p:cNvSpPr txBox="1"/>
          <p:nvPr/>
        </p:nvSpPr>
        <p:spPr>
          <a:xfrm>
            <a:off x="114480" y="1082520"/>
            <a:ext cx="402192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Put the new node in the next available spot.</a:t>
            </a:r>
            <a:endParaRPr lang="en-IN" sz="36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800" b="0" strike="noStrike" spc="-1" dirty="0">
                <a:uFill>
                  <a:solidFill>
                    <a:srgbClr val="FFFFFF"/>
                  </a:solidFill>
                </a:uFill>
                <a:latin typeface="Times New Roman"/>
              </a:rPr>
              <a:t>Push the new node upward, swapping with its parent until the new node reaches an acceptable location.</a:t>
            </a:r>
            <a:endParaRPr lang="en-IN" sz="3600" b="0" strike="noStrike" spc="-1" dirty="0">
              <a:uFill>
                <a:solidFill>
                  <a:srgbClr val="FFFFFF"/>
                </a:solidFill>
              </a:uFill>
              <a:latin typeface="Times New Roman"/>
            </a:endParaRPr>
          </a:p>
        </p:txBody>
      </p:sp>
      <p:sp>
        <p:nvSpPr>
          <p:cNvPr id="204"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05"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06"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07"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08"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09"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10"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11"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12"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13"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14"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15"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16"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17"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18"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19"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20"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21"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22"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23"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24"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225"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26"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27"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228"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C3803488-183D-471F-ADC9-065F8B192FD7}"/>
              </a:ext>
            </a:extLst>
          </p:cNvPr>
          <p:cNvSpPr>
            <a:spLocks noGrp="1"/>
          </p:cNvSpPr>
          <p:nvPr>
            <p:ph type="dt" sz="half" idx="10"/>
          </p:nvPr>
        </p:nvSpPr>
        <p:spPr/>
        <p:txBody>
          <a:bodyPr/>
          <a:lstStyle/>
          <a:p>
            <a:fld id="{C6620B59-4CA1-4FDD-9DE6-C29164B1D436}" type="datetime5">
              <a:rPr lang="en-IN" smtClean="0"/>
              <a:t>29-Dec-21</a:t>
            </a:fld>
            <a:endParaRPr lang="en-IN"/>
          </a:p>
        </p:txBody>
      </p:sp>
      <p:sp>
        <p:nvSpPr>
          <p:cNvPr id="3" name="Footer Placeholder 2">
            <a:extLst>
              <a:ext uri="{FF2B5EF4-FFF2-40B4-BE49-F238E27FC236}">
                <a16:creationId xmlns:a16="http://schemas.microsoft.com/office/drawing/2014/main" id="{F582DE5C-FC95-4BED-BA33-B49756805E3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705A4D9C-320C-49C5-834C-A0A0C0122691}"/>
              </a:ext>
            </a:extLst>
          </p:cNvPr>
          <p:cNvSpPr>
            <a:spLocks noGrp="1"/>
          </p:cNvSpPr>
          <p:nvPr>
            <p:ph type="sldNum" sz="quarter" idx="12"/>
          </p:nvPr>
        </p:nvSpPr>
        <p:spPr/>
        <p:txBody>
          <a:bodyPr/>
          <a:lstStyle/>
          <a:p>
            <a:fld id="{1B44385C-0615-4A46-ADB2-FB00C56C0F04}" type="slidenum">
              <a:rPr lang="en-IN" smtClean="0"/>
              <a:t>19</a:t>
            </a:fld>
            <a:endParaRPr lang="en-IN"/>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3">
                                            <p:txEl>
                                              <p:pRg st="0" end="45"/>
                                            </p:txEl>
                                          </p:spTgt>
                                        </p:tgtEl>
                                        <p:attrNameLst>
                                          <p:attrName>style.visibility</p:attrName>
                                        </p:attrNameLst>
                                      </p:cBhvr>
                                      <p:to>
                                        <p:strVal val="visible"/>
                                      </p:to>
                                    </p:set>
                                    <p:animEffect transition="in" filter="wipe(up)">
                                      <p:cBhvr additive="repl">
                                        <p:cTn id="7" dur="500"/>
                                        <p:tgtEl>
                                          <p:spTgt spid="203">
                                            <p:txEl>
                                              <p:p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3">
                                            <p:txEl>
                                              <p:pRg st="45" end="147"/>
                                            </p:txEl>
                                          </p:spTgt>
                                        </p:tgtEl>
                                        <p:attrNameLst>
                                          <p:attrName>style.visibility</p:attrName>
                                        </p:attrNameLst>
                                      </p:cBhvr>
                                      <p:to>
                                        <p:strVal val="visible"/>
                                      </p:to>
                                    </p:set>
                                    <p:animEffect transition="in" filter="wipe(up)">
                                      <p:cBhvr additive="repl">
                                        <p:cTn id="12" dur="500"/>
                                        <p:tgtEl>
                                          <p:spTgt spid="203">
                                            <p:txEl>
                                              <p:pRg st="45"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
        <p:nvSpPr>
          <p:cNvPr id="49"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A </a:t>
            </a:r>
            <a:r>
              <a:rPr lang="en-GB" sz="3200" b="1" u="sng" strike="noStrike" spc="-1" dirty="0">
                <a:uFill>
                  <a:solidFill>
                    <a:srgbClr val="FFFFFF"/>
                  </a:solidFill>
                </a:uFill>
                <a:latin typeface="Times New Roman"/>
              </a:rPr>
              <a:t>heap </a:t>
            </a:r>
            <a:r>
              <a:rPr lang="en-GB" sz="3200" b="0" strike="noStrike" spc="-1" dirty="0">
                <a:uFill>
                  <a:solidFill>
                    <a:srgbClr val="FFFFFF"/>
                  </a:solidFill>
                </a:uFill>
                <a:latin typeface="Times New Roman"/>
              </a:rPr>
              <a:t>is a certain kind of complete binary tree.</a:t>
            </a:r>
            <a:endParaRPr lang="en-IN" sz="3200" b="0" strike="noStrike" spc="-1" dirty="0">
              <a:uFill>
                <a:solidFill>
                  <a:srgbClr val="FFFFFF"/>
                </a:solidFill>
              </a:uFill>
              <a:latin typeface="Times New Roman"/>
            </a:endParaRPr>
          </a:p>
        </p:txBody>
      </p:sp>
      <p:sp>
        <p:nvSpPr>
          <p:cNvPr id="2" name="Date Placeholder 1">
            <a:extLst>
              <a:ext uri="{FF2B5EF4-FFF2-40B4-BE49-F238E27FC236}">
                <a16:creationId xmlns:a16="http://schemas.microsoft.com/office/drawing/2014/main" id="{4CF37FF3-6F6C-4685-98B4-927E0E8F7FF4}"/>
              </a:ext>
            </a:extLst>
          </p:cNvPr>
          <p:cNvSpPr>
            <a:spLocks noGrp="1"/>
          </p:cNvSpPr>
          <p:nvPr>
            <p:ph type="dt" sz="half" idx="10"/>
          </p:nvPr>
        </p:nvSpPr>
        <p:spPr/>
        <p:txBody>
          <a:bodyPr/>
          <a:lstStyle/>
          <a:p>
            <a:fld id="{ED7E4199-5D2A-460B-9C0F-726702FD7B9A}" type="datetime5">
              <a:rPr lang="en-IN" smtClean="0"/>
              <a:t>29-Dec-21</a:t>
            </a:fld>
            <a:endParaRPr lang="en-IN"/>
          </a:p>
        </p:txBody>
      </p:sp>
      <p:sp>
        <p:nvSpPr>
          <p:cNvPr id="3" name="Footer Placeholder 2">
            <a:extLst>
              <a:ext uri="{FF2B5EF4-FFF2-40B4-BE49-F238E27FC236}">
                <a16:creationId xmlns:a16="http://schemas.microsoft.com/office/drawing/2014/main" id="{9F04B43C-7EF5-488E-930F-CA733471A8CE}"/>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8A169B2-B9B6-45BA-AC3F-66C6361DC82D}"/>
              </a:ext>
            </a:extLst>
          </p:cNvPr>
          <p:cNvSpPr>
            <a:spLocks noGrp="1"/>
          </p:cNvSpPr>
          <p:nvPr>
            <p:ph type="sldNum" sz="quarter" idx="12"/>
          </p:nvPr>
        </p:nvSpPr>
        <p:spPr/>
        <p:txBody>
          <a:bodyPr/>
          <a:lstStyle/>
          <a:p>
            <a:fld id="{1B44385C-0615-4A46-ADB2-FB00C56C0F04}"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1" name="TextShape 3"/>
          <p:cNvSpPr txBox="1"/>
          <p:nvPr/>
        </p:nvSpPr>
        <p:spPr>
          <a:xfrm>
            <a:off x="301680" y="1233157"/>
            <a:ext cx="39380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Put the new node in the next available spot.</a:t>
            </a:r>
            <a:endParaRPr lang="en-IN" sz="36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800" b="0" strike="noStrike" spc="-1" dirty="0">
                <a:uFill>
                  <a:solidFill>
                    <a:srgbClr val="FFFFFF"/>
                  </a:solidFill>
                </a:uFill>
                <a:latin typeface="Times New Roman"/>
              </a:rPr>
              <a:t>Push the new node upward, swapping with its parent until the new node reaches an acceptable location</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232"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3"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34"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35"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6"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37"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38"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9"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40"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41"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42"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43"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44"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45"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246"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47"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48"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49"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50"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51"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52"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253"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54"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55"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56"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73E4C7DC-F943-44A4-89CF-DE4FE597413A}"/>
              </a:ext>
            </a:extLst>
          </p:cNvPr>
          <p:cNvSpPr>
            <a:spLocks noGrp="1"/>
          </p:cNvSpPr>
          <p:nvPr>
            <p:ph type="dt" sz="half" idx="10"/>
          </p:nvPr>
        </p:nvSpPr>
        <p:spPr/>
        <p:txBody>
          <a:bodyPr/>
          <a:lstStyle/>
          <a:p>
            <a:fld id="{E6950D5A-5F2B-4DF1-B006-697DFA6D993F}" type="datetime5">
              <a:rPr lang="en-IN" smtClean="0"/>
              <a:t>29-Dec-21</a:t>
            </a:fld>
            <a:endParaRPr lang="en-IN"/>
          </a:p>
        </p:txBody>
      </p:sp>
      <p:sp>
        <p:nvSpPr>
          <p:cNvPr id="3" name="Footer Placeholder 2">
            <a:extLst>
              <a:ext uri="{FF2B5EF4-FFF2-40B4-BE49-F238E27FC236}">
                <a16:creationId xmlns:a16="http://schemas.microsoft.com/office/drawing/2014/main" id="{C15D5654-9A4F-4E26-A613-2FDDBA762A2B}"/>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2C98A54-27B1-4530-89D7-B704088DFF4B}"/>
              </a:ext>
            </a:extLst>
          </p:cNvPr>
          <p:cNvSpPr>
            <a:spLocks noGrp="1"/>
          </p:cNvSpPr>
          <p:nvPr>
            <p:ph type="sldNum" sz="quarter" idx="12"/>
          </p:nvPr>
        </p:nvSpPr>
        <p:spPr/>
        <p:txBody>
          <a:bodyPr/>
          <a:lstStyle/>
          <a:p>
            <a:fld id="{1B44385C-0615-4A46-ADB2-FB00C56C0F04}" type="slidenum">
              <a:rPr lang="en-IN" smtClean="0"/>
              <a:t>20</a:t>
            </a:fld>
            <a:endParaRPr lang="en-IN"/>
          </a:p>
        </p:txBody>
      </p:sp>
      <p:sp>
        <p:nvSpPr>
          <p:cNvPr id="33" name="TextShape 2">
            <a:extLst>
              <a:ext uri="{FF2B5EF4-FFF2-40B4-BE49-F238E27FC236}">
                <a16:creationId xmlns:a16="http://schemas.microsoft.com/office/drawing/2014/main" id="{F0D5813B-08DB-47FF-9E91-FFC38690AB83}"/>
              </a:ext>
            </a:extLst>
          </p:cNvPr>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59" name="TextShape 3"/>
          <p:cNvSpPr txBox="1"/>
          <p:nvPr/>
        </p:nvSpPr>
        <p:spPr>
          <a:xfrm>
            <a:off x="685800" y="198108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Put the new node in the next available spot.</a:t>
            </a:r>
            <a:endParaRPr lang="en-IN" sz="32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400" b="0" strike="noStrike" spc="-1" dirty="0">
                <a:uFill>
                  <a:solidFill>
                    <a:srgbClr val="FFFFFF"/>
                  </a:solidFill>
                </a:uFill>
                <a:latin typeface="Times New Roman"/>
              </a:rPr>
              <a:t>Push the new node upward, swapping with its parent until the new node reaches an acceptable location</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260"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61"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62"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63"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64"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65"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66"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67"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68"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69"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0"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71"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72"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3"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74"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75"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6"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77"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78"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9"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80"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281"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282"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83"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84"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4C209BC2-B3B0-4B4B-9BEB-361BF97AA5A8}"/>
              </a:ext>
            </a:extLst>
          </p:cNvPr>
          <p:cNvSpPr>
            <a:spLocks noGrp="1"/>
          </p:cNvSpPr>
          <p:nvPr>
            <p:ph type="dt" sz="half" idx="10"/>
          </p:nvPr>
        </p:nvSpPr>
        <p:spPr/>
        <p:txBody>
          <a:bodyPr/>
          <a:lstStyle/>
          <a:p>
            <a:fld id="{9342A506-C117-4841-ACC0-8FBFEE44297E}" type="datetime5">
              <a:rPr lang="en-IN" smtClean="0"/>
              <a:t>29-Dec-21</a:t>
            </a:fld>
            <a:endParaRPr lang="en-IN"/>
          </a:p>
        </p:txBody>
      </p:sp>
      <p:sp>
        <p:nvSpPr>
          <p:cNvPr id="3" name="Footer Placeholder 2">
            <a:extLst>
              <a:ext uri="{FF2B5EF4-FFF2-40B4-BE49-F238E27FC236}">
                <a16:creationId xmlns:a16="http://schemas.microsoft.com/office/drawing/2014/main" id="{780F1DE4-01D2-481A-AD5A-D9F720835E5F}"/>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4094D047-E7CA-4512-A50A-94EF1AEBA34B}"/>
              </a:ext>
            </a:extLst>
          </p:cNvPr>
          <p:cNvSpPr>
            <a:spLocks noGrp="1"/>
          </p:cNvSpPr>
          <p:nvPr>
            <p:ph type="sldNum" sz="quarter" idx="12"/>
          </p:nvPr>
        </p:nvSpPr>
        <p:spPr/>
        <p:txBody>
          <a:bodyPr/>
          <a:lstStyle/>
          <a:p>
            <a:fld id="{1B44385C-0615-4A46-ADB2-FB00C56C0F04}" type="slidenum">
              <a:rPr lang="en-IN" smtClean="0"/>
              <a:t>21</a:t>
            </a:fld>
            <a:endParaRPr lang="en-IN"/>
          </a:p>
        </p:txBody>
      </p:sp>
      <p:sp>
        <p:nvSpPr>
          <p:cNvPr id="33" name="TextShape 2">
            <a:extLst>
              <a:ext uri="{FF2B5EF4-FFF2-40B4-BE49-F238E27FC236}">
                <a16:creationId xmlns:a16="http://schemas.microsoft.com/office/drawing/2014/main" id="{C33EA849-46AA-47A7-ADA0-3E66E2AB0291}"/>
              </a:ext>
            </a:extLst>
          </p:cNvPr>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Tree>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87" name="TextShape 3"/>
          <p:cNvSpPr txBox="1"/>
          <p:nvPr/>
        </p:nvSpPr>
        <p:spPr>
          <a:xfrm>
            <a:off x="214740" y="1047600"/>
            <a:ext cx="4024980" cy="4495950"/>
          </a:xfrm>
          <a:prstGeom prst="rect">
            <a:avLst/>
          </a:prstGeom>
          <a:noFill/>
          <a:ln>
            <a:noFill/>
          </a:ln>
        </p:spPr>
        <p:txBody>
          <a:bodyPr lIns="90360" tIns="44280" rIns="90360" bIns="44280"/>
          <a:lstStyle/>
          <a:p>
            <a:pPr marL="287280" indent="-287280">
              <a:lnSpc>
                <a:spcPct val="95000"/>
              </a:lnSpc>
              <a:buClr>
                <a:srgbClr val="00FF00"/>
              </a:buClr>
              <a:buSzPct val="75000"/>
              <a:buFont typeface="Wingdings" charset="2"/>
              <a:buChar char=""/>
            </a:pPr>
            <a:r>
              <a:rPr lang="en-GB" sz="2400" b="0" strike="noStrike" spc="-1" dirty="0">
                <a:uFill>
                  <a:solidFill>
                    <a:srgbClr val="FFFFFF"/>
                  </a:solidFill>
                </a:uFill>
                <a:latin typeface="Times New Roman"/>
              </a:rPr>
              <a:t>The parent has a  key that is &gt;= new node, or</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node reaches the root.</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process of pushing the new node upward       is called                       </a:t>
            </a:r>
            <a:r>
              <a:rPr lang="en-GB" sz="2400" b="1" u="sng" strike="noStrike" spc="-1" dirty="0" err="1">
                <a:solidFill>
                  <a:srgbClr val="FF8000"/>
                </a:solidFill>
                <a:uFill>
                  <a:solidFill>
                    <a:srgbClr val="FFFFFF"/>
                  </a:solidFill>
                </a:uFill>
                <a:latin typeface="Times New Roman"/>
              </a:rPr>
              <a:t>reheapification</a:t>
            </a:r>
            <a:r>
              <a:rPr lang="en-GB" sz="2400" b="0" strike="noStrike" spc="-1" dirty="0">
                <a:solidFill>
                  <a:srgbClr val="FF8000"/>
                </a:solidFill>
                <a:uFill>
                  <a:solidFill>
                    <a:srgbClr val="FFFFFF"/>
                  </a:solidFill>
                </a:uFill>
                <a:latin typeface="Times New Roman"/>
              </a:rPr>
              <a:t>          </a:t>
            </a:r>
            <a:r>
              <a:rPr lang="en-GB" sz="2400" b="1" u="sng" strike="noStrike" spc="-1" dirty="0">
                <a:solidFill>
                  <a:srgbClr val="FF8000"/>
                </a:solidFill>
                <a:uFill>
                  <a:solidFill>
                    <a:srgbClr val="FFFFFF"/>
                  </a:solidFill>
                </a:uFill>
                <a:latin typeface="Times New Roman"/>
              </a:rPr>
              <a:t>upward</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288"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89"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0"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91"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92"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3"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94"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95"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6"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97"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98"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9"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00"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01"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02"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03"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04"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05"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06"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07"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08"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309"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10"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311"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12"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5867553D-AB3F-45BF-A4C7-23781F9FD046}"/>
              </a:ext>
            </a:extLst>
          </p:cNvPr>
          <p:cNvSpPr>
            <a:spLocks noGrp="1"/>
          </p:cNvSpPr>
          <p:nvPr>
            <p:ph type="dt" sz="half" idx="10"/>
          </p:nvPr>
        </p:nvSpPr>
        <p:spPr/>
        <p:txBody>
          <a:bodyPr/>
          <a:lstStyle/>
          <a:p>
            <a:fld id="{5A66A1DE-B7AD-484D-AA11-B0FC478A9EAB}" type="datetime5">
              <a:rPr lang="en-IN" smtClean="0"/>
              <a:t>29-Dec-21</a:t>
            </a:fld>
            <a:endParaRPr lang="en-IN"/>
          </a:p>
        </p:txBody>
      </p:sp>
      <p:sp>
        <p:nvSpPr>
          <p:cNvPr id="3" name="Footer Placeholder 2">
            <a:extLst>
              <a:ext uri="{FF2B5EF4-FFF2-40B4-BE49-F238E27FC236}">
                <a16:creationId xmlns:a16="http://schemas.microsoft.com/office/drawing/2014/main" id="{2F212317-1DED-4354-8DE0-75B3145384B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B72CB14-47CC-4019-AC04-F0A39186C2E5}"/>
              </a:ext>
            </a:extLst>
          </p:cNvPr>
          <p:cNvSpPr>
            <a:spLocks noGrp="1"/>
          </p:cNvSpPr>
          <p:nvPr>
            <p:ph type="sldNum" sz="quarter" idx="12"/>
          </p:nvPr>
        </p:nvSpPr>
        <p:spPr/>
        <p:txBody>
          <a:bodyPr/>
          <a:lstStyle/>
          <a:p>
            <a:fld id="{1B44385C-0615-4A46-ADB2-FB00C56C0F04}" type="slidenum">
              <a:rPr lang="en-IN" smtClean="0"/>
              <a:t>22</a:t>
            </a:fld>
            <a:endParaRPr lang="en-IN"/>
          </a:p>
        </p:txBody>
      </p:sp>
      <p:sp>
        <p:nvSpPr>
          <p:cNvPr id="33" name="TextShape 2">
            <a:extLst>
              <a:ext uri="{FF2B5EF4-FFF2-40B4-BE49-F238E27FC236}">
                <a16:creationId xmlns:a16="http://schemas.microsoft.com/office/drawing/2014/main" id="{21C77805-949B-4098-A6B6-5BCFEF42C113}"/>
              </a:ext>
            </a:extLst>
          </p:cNvPr>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7">
                                            <p:txEl>
                                              <p:pRg st="0" end="46"/>
                                            </p:txEl>
                                          </p:spTgt>
                                        </p:tgtEl>
                                        <p:attrNameLst>
                                          <p:attrName>style.visibility</p:attrName>
                                        </p:attrNameLst>
                                      </p:cBhvr>
                                      <p:to>
                                        <p:strVal val="visible"/>
                                      </p:to>
                                    </p:set>
                                    <p:animEffect transition="in" filter="wipe(up)">
                                      <p:cBhvr additive="repl">
                                        <p:cTn id="7" dur="500"/>
                                        <p:tgtEl>
                                          <p:spTgt spid="287">
                                            <p:txEl>
                                              <p:p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7">
                                            <p:txEl>
                                              <p:pRg st="46" end="73"/>
                                            </p:txEl>
                                          </p:spTgt>
                                        </p:tgtEl>
                                        <p:attrNameLst>
                                          <p:attrName>style.visibility</p:attrName>
                                        </p:attrNameLst>
                                      </p:cBhvr>
                                      <p:to>
                                        <p:strVal val="visible"/>
                                      </p:to>
                                    </p:set>
                                    <p:animEffect transition="in" filter="wipe(up)">
                                      <p:cBhvr additive="repl">
                                        <p:cTn id="12" dur="500"/>
                                        <p:tgtEl>
                                          <p:spTgt spid="287">
                                            <p:txEl>
                                              <p:pRg st="46"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7">
                                            <p:txEl>
                                              <p:pRg st="73" end="187"/>
                                            </p:txEl>
                                          </p:spTgt>
                                        </p:tgtEl>
                                        <p:attrNameLst>
                                          <p:attrName>style.visibility</p:attrName>
                                        </p:attrNameLst>
                                      </p:cBhvr>
                                      <p:to>
                                        <p:strVal val="visible"/>
                                      </p:to>
                                    </p:set>
                                    <p:animEffect transition="in" filter="wipe(up)">
                                      <p:cBhvr additive="repl">
                                        <p:cTn id="17" dur="500"/>
                                        <p:tgtEl>
                                          <p:spTgt spid="287">
                                            <p:txEl>
                                              <p:pRg st="73"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67D6-EB62-428A-84BD-E0753B79B17A}"/>
              </a:ext>
            </a:extLst>
          </p:cNvPr>
          <p:cNvSpPr>
            <a:spLocks noGrp="1"/>
          </p:cNvSpPr>
          <p:nvPr>
            <p:ph type="title"/>
          </p:nvPr>
        </p:nvSpPr>
        <p:spPr/>
        <p:txBody>
          <a:bodyPr/>
          <a:lstStyle/>
          <a:p>
            <a:r>
              <a:rPr lang="en-US" dirty="0"/>
              <a:t>Deletion algorithm-Max - heap</a:t>
            </a:r>
          </a:p>
        </p:txBody>
      </p:sp>
      <p:sp>
        <p:nvSpPr>
          <p:cNvPr id="3" name="Content Placeholder 2">
            <a:extLst>
              <a:ext uri="{FF2B5EF4-FFF2-40B4-BE49-F238E27FC236}">
                <a16:creationId xmlns:a16="http://schemas.microsoft.com/office/drawing/2014/main" id="{9DA85376-DD38-4D93-8226-1256E91135E5}"/>
              </a:ext>
            </a:extLst>
          </p:cNvPr>
          <p:cNvSpPr>
            <a:spLocks noGrp="1"/>
          </p:cNvSpPr>
          <p:nvPr>
            <p:ph idx="1"/>
          </p:nvPr>
        </p:nvSpPr>
        <p:spPr>
          <a:xfrm>
            <a:off x="285923" y="1152405"/>
            <a:ext cx="8572154" cy="4113360"/>
          </a:xfrm>
        </p:spPr>
        <p:txBody>
          <a:bodyPr>
            <a:normAutofit/>
          </a:bodyPr>
          <a:lstStyle/>
          <a:p>
            <a:r>
              <a:rPr lang="en-US" sz="2800" dirty="0"/>
              <a:t>Step 1 − Remove root node.</a:t>
            </a:r>
          </a:p>
          <a:p>
            <a:r>
              <a:rPr lang="en-US" sz="2800" dirty="0"/>
              <a:t>Step 2 − Move the last element of last level to root.</a:t>
            </a:r>
          </a:p>
          <a:p>
            <a:r>
              <a:rPr lang="en-US" sz="2800" dirty="0"/>
              <a:t>Step 3 − Compare the value of this child node with its parent.</a:t>
            </a:r>
          </a:p>
          <a:p>
            <a:r>
              <a:rPr lang="en-US" sz="2800" dirty="0"/>
              <a:t>Step 4 − If value of parent is less than child, then swap them.</a:t>
            </a:r>
          </a:p>
          <a:p>
            <a:r>
              <a:rPr lang="en-US" sz="2800" dirty="0"/>
              <a:t>Step 5 − Repeat step 3 &amp; 4 until Heap property holds.</a:t>
            </a:r>
          </a:p>
        </p:txBody>
      </p:sp>
      <p:sp>
        <p:nvSpPr>
          <p:cNvPr id="4" name="Date Placeholder 3">
            <a:extLst>
              <a:ext uri="{FF2B5EF4-FFF2-40B4-BE49-F238E27FC236}">
                <a16:creationId xmlns:a16="http://schemas.microsoft.com/office/drawing/2014/main" id="{AA3271B1-A944-422C-B28E-99C0D4057F9B}"/>
              </a:ext>
            </a:extLst>
          </p:cNvPr>
          <p:cNvSpPr>
            <a:spLocks noGrp="1"/>
          </p:cNvSpPr>
          <p:nvPr>
            <p:ph type="dt" sz="half" idx="10"/>
          </p:nvPr>
        </p:nvSpPr>
        <p:spPr/>
        <p:txBody>
          <a:bodyPr/>
          <a:lstStyle/>
          <a:p>
            <a:fld id="{C1E77792-BE98-491C-9797-A7115A489F23}" type="datetime5">
              <a:rPr lang="en-IN" smtClean="0"/>
              <a:t>29-Dec-21</a:t>
            </a:fld>
            <a:endParaRPr lang="en-US"/>
          </a:p>
        </p:txBody>
      </p:sp>
      <p:sp>
        <p:nvSpPr>
          <p:cNvPr id="5" name="Footer Placeholder 4">
            <a:extLst>
              <a:ext uri="{FF2B5EF4-FFF2-40B4-BE49-F238E27FC236}">
                <a16:creationId xmlns:a16="http://schemas.microsoft.com/office/drawing/2014/main" id="{438777BC-9DF8-4A1F-8410-095D9A2E000D}"/>
              </a:ext>
            </a:extLst>
          </p:cNvPr>
          <p:cNvSpPr>
            <a:spLocks noGrp="1"/>
          </p:cNvSpPr>
          <p:nvPr>
            <p:ph type="ftr" sz="quarter" idx="11"/>
          </p:nvPr>
        </p:nvSpPr>
        <p:spPr/>
        <p:txBody>
          <a:bodyPr/>
          <a:lstStyle/>
          <a:p>
            <a:r>
              <a:rPr lang="en-US"/>
              <a:t>Dept of I&amp;CT</a:t>
            </a:r>
          </a:p>
        </p:txBody>
      </p:sp>
      <p:sp>
        <p:nvSpPr>
          <p:cNvPr id="6" name="Slide Number Placeholder 5">
            <a:extLst>
              <a:ext uri="{FF2B5EF4-FFF2-40B4-BE49-F238E27FC236}">
                <a16:creationId xmlns:a16="http://schemas.microsoft.com/office/drawing/2014/main" id="{BC3DD0A9-84A0-4BCD-9EEB-D443B1D9D2DE}"/>
              </a:ext>
            </a:extLst>
          </p:cNvPr>
          <p:cNvSpPr>
            <a:spLocks noGrp="1"/>
          </p:cNvSpPr>
          <p:nvPr>
            <p:ph type="sldNum" sz="quarter" idx="12"/>
          </p:nvPr>
        </p:nvSpPr>
        <p:spPr/>
        <p:txBody>
          <a:bodyPr/>
          <a:lstStyle/>
          <a:p>
            <a:fld id="{95CA3A74-EBC6-4612-9977-D555204A682F}" type="slidenum">
              <a:rPr lang="en-US" smtClean="0"/>
              <a:t>23</a:t>
            </a:fld>
            <a:endParaRPr lang="en-US"/>
          </a:p>
        </p:txBody>
      </p:sp>
    </p:spTree>
    <p:extLst>
      <p:ext uri="{BB962C8B-B14F-4D97-AF65-F5344CB8AC3E}">
        <p14:creationId xmlns:p14="http://schemas.microsoft.com/office/powerpoint/2010/main" val="1407090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
        <p:nvSpPr>
          <p:cNvPr id="314" name="TextShape 2"/>
          <p:cNvSpPr txBox="1"/>
          <p:nvPr/>
        </p:nvSpPr>
        <p:spPr>
          <a:xfrm>
            <a:off x="685800" y="198108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endParaRPr lang="en-IN" sz="3200" b="0" strike="noStrike" spc="-1" dirty="0">
              <a:uFill>
                <a:solidFill>
                  <a:srgbClr val="FFFFFF"/>
                </a:solidFill>
              </a:uFill>
              <a:latin typeface="Times New Roman"/>
            </a:endParaRPr>
          </a:p>
        </p:txBody>
      </p:sp>
      <p:sp>
        <p:nvSpPr>
          <p:cNvPr id="315" name="Line 3"/>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16"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17"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18"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19"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0"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21"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322"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3"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24"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325"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6"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27"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28"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9"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0"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31"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32"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3"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34"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35"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6"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337"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8"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339"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40"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341" name="CustomShape 29"/>
          <p:cNvSpPr/>
          <p:nvPr/>
        </p:nvSpPr>
        <p:spPr>
          <a:xfrm>
            <a:off x="6126120" y="2301840"/>
            <a:ext cx="760320" cy="2131920"/>
          </a:xfrm>
          <a:custGeom>
            <a:avLst/>
            <a:gdLst/>
            <a:ahLst/>
            <a:cxnLst/>
            <a:rect l="0" t="0" r="r" b="b"/>
            <a:pathLst>
              <a:path w="2114" h="5923">
                <a:moveTo>
                  <a:pt x="4" y="0"/>
                </a:moveTo>
                <a:cubicBezTo>
                  <a:pt x="2" y="0"/>
                  <a:pt x="0" y="2"/>
                  <a:pt x="0" y="4"/>
                </a:cubicBezTo>
                <a:lnTo>
                  <a:pt x="0" y="5918"/>
                </a:lnTo>
                <a:cubicBezTo>
                  <a:pt x="0" y="5920"/>
                  <a:pt x="2" y="5922"/>
                  <a:pt x="4" y="5922"/>
                </a:cubicBezTo>
                <a:lnTo>
                  <a:pt x="2108" y="5922"/>
                </a:lnTo>
                <a:cubicBezTo>
                  <a:pt x="2110" y="5922"/>
                  <a:pt x="2113" y="5920"/>
                  <a:pt x="2113" y="5918"/>
                </a:cubicBezTo>
                <a:lnTo>
                  <a:pt x="2113" y="4"/>
                </a:lnTo>
                <a:cubicBezTo>
                  <a:pt x="2113" y="2"/>
                  <a:pt x="2110" y="0"/>
                  <a:pt x="2108" y="0"/>
                </a:cubicBezTo>
                <a:lnTo>
                  <a:pt x="4" y="0"/>
                </a:lnTo>
              </a:path>
            </a:pathLst>
          </a:custGeom>
          <a:noFill/>
          <a:ln>
            <a:noFill/>
          </a:ln>
        </p:spPr>
        <p:style>
          <a:lnRef idx="0">
            <a:scrgbClr r="0" g="0" b="0"/>
          </a:lnRef>
          <a:fillRef idx="0">
            <a:scrgbClr r="0" g="0" b="0"/>
          </a:fillRef>
          <a:effectRef idx="0">
            <a:scrgbClr r="0" g="0" b="0"/>
          </a:effectRef>
          <a:fontRef idx="minor"/>
        </p:style>
      </p:sp>
      <p:sp>
        <p:nvSpPr>
          <p:cNvPr id="342" name="CustomShape 30"/>
          <p:cNvSpPr/>
          <p:nvPr/>
        </p:nvSpPr>
        <p:spPr>
          <a:xfrm>
            <a:off x="6126120" y="2301840"/>
            <a:ext cx="760320" cy="2131920"/>
          </a:xfrm>
          <a:custGeom>
            <a:avLst/>
            <a:gdLst/>
            <a:ahLst/>
            <a:cxnLst/>
            <a:rect l="l" t="t" r="r" b="b"/>
            <a:pathLst>
              <a:path w="2117" h="5927">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w="7632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5348A287-DACB-4150-AC36-4C02BEDCC0AE}"/>
              </a:ext>
            </a:extLst>
          </p:cNvPr>
          <p:cNvSpPr>
            <a:spLocks noGrp="1"/>
          </p:cNvSpPr>
          <p:nvPr>
            <p:ph type="dt" sz="half" idx="10"/>
          </p:nvPr>
        </p:nvSpPr>
        <p:spPr/>
        <p:txBody>
          <a:bodyPr/>
          <a:lstStyle/>
          <a:p>
            <a:fld id="{5FAE4B8A-A59F-4E3B-B4C5-91C4B3C46D18}" type="datetime5">
              <a:rPr lang="en-IN" smtClean="0"/>
              <a:t>29-Dec-21</a:t>
            </a:fld>
            <a:endParaRPr lang="en-IN"/>
          </a:p>
        </p:txBody>
      </p:sp>
      <p:sp>
        <p:nvSpPr>
          <p:cNvPr id="3" name="Footer Placeholder 2">
            <a:extLst>
              <a:ext uri="{FF2B5EF4-FFF2-40B4-BE49-F238E27FC236}">
                <a16:creationId xmlns:a16="http://schemas.microsoft.com/office/drawing/2014/main" id="{F295212F-07B5-47A0-89E5-0683A42FCCA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D814339F-DAC7-47D5-BE53-4B42195A84CB}"/>
              </a:ext>
            </a:extLst>
          </p:cNvPr>
          <p:cNvSpPr>
            <a:spLocks noGrp="1"/>
          </p:cNvSpPr>
          <p:nvPr>
            <p:ph type="sldNum" sz="quarter" idx="12"/>
          </p:nvPr>
        </p:nvSpPr>
        <p:spPr/>
        <p:txBody>
          <a:bodyPr/>
          <a:lstStyle/>
          <a:p>
            <a:fld id="{1B44385C-0615-4A46-ADB2-FB00C56C0F04}"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2"/>
          <p:cNvSpPr txBox="1"/>
          <p:nvPr/>
        </p:nvSpPr>
        <p:spPr>
          <a:xfrm>
            <a:off x="685800" y="198108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345"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46"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47"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48"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49"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0"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351"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52"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3"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35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5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5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5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6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6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6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6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6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36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36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6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CE283D10-597F-475C-BBCC-186ECDFB83D5}"/>
              </a:ext>
            </a:extLst>
          </p:cNvPr>
          <p:cNvSpPr>
            <a:spLocks noGrp="1"/>
          </p:cNvSpPr>
          <p:nvPr>
            <p:ph type="dt" sz="half" idx="10"/>
          </p:nvPr>
        </p:nvSpPr>
        <p:spPr/>
        <p:txBody>
          <a:bodyPr/>
          <a:lstStyle/>
          <a:p>
            <a:fld id="{607BDE9D-2AD1-4993-AB16-406765E08986}" type="datetime5">
              <a:rPr lang="en-IN" smtClean="0"/>
              <a:t>29-Dec-21</a:t>
            </a:fld>
            <a:endParaRPr lang="en-IN"/>
          </a:p>
        </p:txBody>
      </p:sp>
      <p:sp>
        <p:nvSpPr>
          <p:cNvPr id="3" name="Footer Placeholder 2">
            <a:extLst>
              <a:ext uri="{FF2B5EF4-FFF2-40B4-BE49-F238E27FC236}">
                <a16:creationId xmlns:a16="http://schemas.microsoft.com/office/drawing/2014/main" id="{5C11EE9D-63FB-4D1F-8CA6-A0338065204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8751B38D-A869-4A70-936B-97FEBD91804C}"/>
              </a:ext>
            </a:extLst>
          </p:cNvPr>
          <p:cNvSpPr>
            <a:spLocks noGrp="1"/>
          </p:cNvSpPr>
          <p:nvPr>
            <p:ph type="sldNum" sz="quarter" idx="12"/>
          </p:nvPr>
        </p:nvSpPr>
        <p:spPr/>
        <p:txBody>
          <a:bodyPr/>
          <a:lstStyle/>
          <a:p>
            <a:fld id="{1B44385C-0615-4A46-ADB2-FB00C56C0F04}" type="slidenum">
              <a:rPr lang="en-IN" smtClean="0"/>
              <a:t>25</a:t>
            </a:fld>
            <a:endParaRPr lang="en-IN"/>
          </a:p>
        </p:txBody>
      </p:sp>
      <p:sp>
        <p:nvSpPr>
          <p:cNvPr id="31" name="TextShape 1">
            <a:extLst>
              <a:ext uri="{FF2B5EF4-FFF2-40B4-BE49-F238E27FC236}">
                <a16:creationId xmlns:a16="http://schemas.microsoft.com/office/drawing/2014/main" id="{F496ADB2-337D-4298-891D-7027213A6E55}"/>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2"/>
          <p:cNvSpPr txBox="1"/>
          <p:nvPr/>
        </p:nvSpPr>
        <p:spPr>
          <a:xfrm>
            <a:off x="127260" y="1082520"/>
            <a:ext cx="434106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Move the last node onto the root.</a:t>
            </a:r>
            <a:endParaRPr lang="en-IN" sz="36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800" b="0" strike="noStrike" spc="-1" dirty="0">
                <a:uFill>
                  <a:solidFill>
                    <a:srgbClr val="FFFFFF"/>
                  </a:solidFill>
                </a:uFill>
                <a:latin typeface="Times New Roman"/>
              </a:rPr>
              <a:t>Push the out-of-place node downward, swapping with its larger child until the new node reaches an acceptable location</a:t>
            </a:r>
            <a:r>
              <a:rPr lang="en-GB" sz="2400" b="0" strike="noStrike" spc="-1" dirty="0">
                <a:uFill>
                  <a:solidFill>
                    <a:srgbClr val="FFFFFF"/>
                  </a:solidFill>
                </a:uFill>
                <a:latin typeface="Times New Roman"/>
              </a:rPr>
              <a:t>.</a:t>
            </a:r>
            <a:endParaRPr lang="en-IN" sz="3200" b="0" strike="noStrike" spc="-1" dirty="0">
              <a:uFill>
                <a:solidFill>
                  <a:srgbClr val="FFFFFF"/>
                </a:solidFill>
              </a:uFill>
              <a:latin typeface="Times New Roman"/>
            </a:endParaRPr>
          </a:p>
        </p:txBody>
      </p:sp>
      <p:sp>
        <p:nvSpPr>
          <p:cNvPr id="370"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71"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72"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73"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74"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75"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376"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77"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78"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379"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0"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81"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82"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3"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84"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85"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6"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87"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88"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9"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390"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391"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92"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969A5502-1C4E-4756-959B-ABE4CA99A8FF}"/>
              </a:ext>
            </a:extLst>
          </p:cNvPr>
          <p:cNvSpPr>
            <a:spLocks noGrp="1"/>
          </p:cNvSpPr>
          <p:nvPr>
            <p:ph type="dt" sz="half" idx="10"/>
          </p:nvPr>
        </p:nvSpPr>
        <p:spPr/>
        <p:txBody>
          <a:bodyPr/>
          <a:lstStyle/>
          <a:p>
            <a:fld id="{6999793C-5281-4AC2-938C-979A47B1EB72}" type="datetime5">
              <a:rPr lang="en-IN" smtClean="0"/>
              <a:t>29-Dec-21</a:t>
            </a:fld>
            <a:endParaRPr lang="en-IN"/>
          </a:p>
        </p:txBody>
      </p:sp>
      <p:sp>
        <p:nvSpPr>
          <p:cNvPr id="3" name="Footer Placeholder 2">
            <a:extLst>
              <a:ext uri="{FF2B5EF4-FFF2-40B4-BE49-F238E27FC236}">
                <a16:creationId xmlns:a16="http://schemas.microsoft.com/office/drawing/2014/main" id="{9A582DDF-6474-436C-ABAB-B63970F5F8E9}"/>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C2A0111-15CE-4F38-B9A6-A12603F32337}"/>
              </a:ext>
            </a:extLst>
          </p:cNvPr>
          <p:cNvSpPr>
            <a:spLocks noGrp="1"/>
          </p:cNvSpPr>
          <p:nvPr>
            <p:ph type="sldNum" sz="quarter" idx="12"/>
          </p:nvPr>
        </p:nvSpPr>
        <p:spPr/>
        <p:txBody>
          <a:bodyPr/>
          <a:lstStyle/>
          <a:p>
            <a:fld id="{1B44385C-0615-4A46-ADB2-FB00C56C0F04}" type="slidenum">
              <a:rPr lang="en-IN" smtClean="0"/>
              <a:t>26</a:t>
            </a:fld>
            <a:endParaRPr lang="en-IN"/>
          </a:p>
        </p:txBody>
      </p:sp>
      <p:sp>
        <p:nvSpPr>
          <p:cNvPr id="30" name="TextShape 1">
            <a:extLst>
              <a:ext uri="{FF2B5EF4-FFF2-40B4-BE49-F238E27FC236}">
                <a16:creationId xmlns:a16="http://schemas.microsoft.com/office/drawing/2014/main" id="{20AD4C21-B08F-4AF4-A192-F3549207C2C8}"/>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2"/>
          <p:cNvSpPr txBox="1"/>
          <p:nvPr/>
        </p:nvSpPr>
        <p:spPr>
          <a:xfrm>
            <a:off x="315540" y="123804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endParaRPr lang="en-IN" sz="32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400" b="0" strike="noStrike" spc="-1" dirty="0">
                <a:uFill>
                  <a:solidFill>
                    <a:srgbClr val="FFFFFF"/>
                  </a:solidFill>
                </a:uFill>
                <a:latin typeface="Times New Roman"/>
              </a:rPr>
              <a:t>Push the out-of-place node downward, swapping with its larger child until the new node reaches an acceptable location.</a:t>
            </a:r>
            <a:endParaRPr lang="en-IN" sz="3200" b="0" strike="noStrike" spc="-1" dirty="0">
              <a:uFill>
                <a:solidFill>
                  <a:srgbClr val="FFFFFF"/>
                </a:solidFill>
              </a:uFill>
              <a:latin typeface="Times New Roman"/>
            </a:endParaRPr>
          </a:p>
        </p:txBody>
      </p:sp>
      <p:sp>
        <p:nvSpPr>
          <p:cNvPr id="395"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96"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97"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98"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99"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0"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401"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02"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3"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40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0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0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0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41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1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1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1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1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1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1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41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A95802B3-65C4-4760-9AE7-4C1261BFA80F}"/>
              </a:ext>
            </a:extLst>
          </p:cNvPr>
          <p:cNvSpPr>
            <a:spLocks noGrp="1"/>
          </p:cNvSpPr>
          <p:nvPr>
            <p:ph type="dt" sz="half" idx="10"/>
          </p:nvPr>
        </p:nvSpPr>
        <p:spPr/>
        <p:txBody>
          <a:bodyPr/>
          <a:lstStyle/>
          <a:p>
            <a:fld id="{C0298F2D-45C2-416C-8B7A-08A2CAA49F16}" type="datetime5">
              <a:rPr lang="en-IN" smtClean="0"/>
              <a:t>29-Dec-21</a:t>
            </a:fld>
            <a:endParaRPr lang="en-IN"/>
          </a:p>
        </p:txBody>
      </p:sp>
      <p:sp>
        <p:nvSpPr>
          <p:cNvPr id="3" name="Footer Placeholder 2">
            <a:extLst>
              <a:ext uri="{FF2B5EF4-FFF2-40B4-BE49-F238E27FC236}">
                <a16:creationId xmlns:a16="http://schemas.microsoft.com/office/drawing/2014/main" id="{8211D598-6ED8-47D1-A599-4959B46DC163}"/>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A08460A-EAC3-4DC8-9876-612CB53D1D53}"/>
              </a:ext>
            </a:extLst>
          </p:cNvPr>
          <p:cNvSpPr>
            <a:spLocks noGrp="1"/>
          </p:cNvSpPr>
          <p:nvPr>
            <p:ph type="sldNum" sz="quarter" idx="12"/>
          </p:nvPr>
        </p:nvSpPr>
        <p:spPr/>
        <p:txBody>
          <a:bodyPr/>
          <a:lstStyle/>
          <a:p>
            <a:fld id="{1B44385C-0615-4A46-ADB2-FB00C56C0F04}" type="slidenum">
              <a:rPr lang="en-IN" smtClean="0"/>
              <a:t>27</a:t>
            </a:fld>
            <a:endParaRPr lang="en-IN"/>
          </a:p>
        </p:txBody>
      </p:sp>
      <p:sp>
        <p:nvSpPr>
          <p:cNvPr id="30" name="TextShape 1">
            <a:extLst>
              <a:ext uri="{FF2B5EF4-FFF2-40B4-BE49-F238E27FC236}">
                <a16:creationId xmlns:a16="http://schemas.microsoft.com/office/drawing/2014/main" id="{5EC2939C-71D4-4D6E-A438-0137CF4C4B8D}"/>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strips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2"/>
          <p:cNvSpPr txBox="1"/>
          <p:nvPr/>
        </p:nvSpPr>
        <p:spPr>
          <a:xfrm>
            <a:off x="357367" y="1113052"/>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endParaRPr lang="en-IN" sz="32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400" b="0" strike="noStrike" spc="-1" dirty="0">
                <a:uFill>
                  <a:solidFill>
                    <a:srgbClr val="FFFFFF"/>
                  </a:solidFill>
                </a:uFill>
                <a:latin typeface="Times New Roman"/>
              </a:rPr>
              <a:t>Push the out-of-place node downward, swapping with its larger child until the new node reaches an acceptable location.</a:t>
            </a:r>
            <a:endParaRPr lang="en-IN" sz="3200" b="0" strike="noStrike" spc="-1" dirty="0">
              <a:uFill>
                <a:solidFill>
                  <a:srgbClr val="FFFFFF"/>
                </a:solidFill>
              </a:uFill>
              <a:latin typeface="Times New Roman"/>
            </a:endParaRPr>
          </a:p>
        </p:txBody>
      </p:sp>
      <p:sp>
        <p:nvSpPr>
          <p:cNvPr id="420"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21"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22"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423"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24"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25"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426"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27"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28"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429"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0"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31"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32"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3"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434"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435"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6"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37"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38"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9"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40"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41"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42"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79726D7A-5304-4739-A8F1-080A5AE29C92}"/>
              </a:ext>
            </a:extLst>
          </p:cNvPr>
          <p:cNvSpPr>
            <a:spLocks noGrp="1"/>
          </p:cNvSpPr>
          <p:nvPr>
            <p:ph type="dt" sz="half" idx="10"/>
          </p:nvPr>
        </p:nvSpPr>
        <p:spPr/>
        <p:txBody>
          <a:bodyPr/>
          <a:lstStyle/>
          <a:p>
            <a:fld id="{53168D70-1079-48D6-9D7E-9036E29304B5}" type="datetime5">
              <a:rPr lang="en-IN" smtClean="0"/>
              <a:t>29-Dec-21</a:t>
            </a:fld>
            <a:endParaRPr lang="en-IN"/>
          </a:p>
        </p:txBody>
      </p:sp>
      <p:sp>
        <p:nvSpPr>
          <p:cNvPr id="3" name="Footer Placeholder 2">
            <a:extLst>
              <a:ext uri="{FF2B5EF4-FFF2-40B4-BE49-F238E27FC236}">
                <a16:creationId xmlns:a16="http://schemas.microsoft.com/office/drawing/2014/main" id="{2EB9D01B-31B9-4E38-8931-A5B5A72BFCFA}"/>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0556966C-95BB-4139-8465-3E0AEF7D7522}"/>
              </a:ext>
            </a:extLst>
          </p:cNvPr>
          <p:cNvSpPr>
            <a:spLocks noGrp="1"/>
          </p:cNvSpPr>
          <p:nvPr>
            <p:ph type="sldNum" sz="quarter" idx="12"/>
          </p:nvPr>
        </p:nvSpPr>
        <p:spPr/>
        <p:txBody>
          <a:bodyPr/>
          <a:lstStyle/>
          <a:p>
            <a:fld id="{1B44385C-0615-4A46-ADB2-FB00C56C0F04}" type="slidenum">
              <a:rPr lang="en-IN" smtClean="0"/>
              <a:t>28</a:t>
            </a:fld>
            <a:endParaRPr lang="en-IN"/>
          </a:p>
        </p:txBody>
      </p:sp>
      <p:sp>
        <p:nvSpPr>
          <p:cNvPr id="30" name="TextShape 1">
            <a:extLst>
              <a:ext uri="{FF2B5EF4-FFF2-40B4-BE49-F238E27FC236}">
                <a16:creationId xmlns:a16="http://schemas.microsoft.com/office/drawing/2014/main" id="{310831F9-20D8-4E5F-A551-FF9284CBA644}"/>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strips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2"/>
          <p:cNvSpPr txBox="1"/>
          <p:nvPr/>
        </p:nvSpPr>
        <p:spPr>
          <a:xfrm>
            <a:off x="171000" y="1122120"/>
            <a:ext cx="4319640" cy="3834000"/>
          </a:xfrm>
          <a:prstGeom prst="rect">
            <a:avLst/>
          </a:prstGeom>
          <a:noFill/>
          <a:ln>
            <a:noFill/>
          </a:ln>
        </p:spPr>
        <p:txBody>
          <a:bodyPr lIns="90360" tIns="44280" rIns="90360" bIns="44280"/>
          <a:lstStyle/>
          <a:p>
            <a:pPr marL="287280" indent="-287280">
              <a:lnSpc>
                <a:spcPct val="95000"/>
              </a:lnSpc>
              <a:buClr>
                <a:srgbClr val="00FF00"/>
              </a:buClr>
              <a:buSzPct val="75000"/>
              <a:buFont typeface="Wingdings" charset="2"/>
              <a:buChar char=""/>
            </a:pPr>
            <a:r>
              <a:rPr lang="en-GB" sz="2400" b="0" strike="noStrike" spc="-1" dirty="0">
                <a:uFill>
                  <a:solidFill>
                    <a:srgbClr val="FFFFFF"/>
                  </a:solidFill>
                </a:uFill>
                <a:latin typeface="Times New Roman"/>
              </a:rPr>
              <a:t>The children all have keys &lt;= the out-of-place node, or</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node reaches the leaf.</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process of pushing the new node    downward is called                       </a:t>
            </a:r>
            <a:r>
              <a:rPr lang="en-GB" sz="2400" b="1" u="sng" strike="noStrike" spc="-1" dirty="0" err="1">
                <a:solidFill>
                  <a:srgbClr val="FF8000"/>
                </a:solidFill>
                <a:uFill>
                  <a:solidFill>
                    <a:srgbClr val="FFFFFF"/>
                  </a:solidFill>
                </a:uFill>
                <a:latin typeface="Times New Roman"/>
              </a:rPr>
              <a:t>reheapification</a:t>
            </a:r>
            <a:r>
              <a:rPr lang="en-GB" sz="2400" b="0" strike="noStrike" spc="-1" dirty="0">
                <a:solidFill>
                  <a:srgbClr val="FF8000"/>
                </a:solidFill>
                <a:uFill>
                  <a:solidFill>
                    <a:srgbClr val="FFFFFF"/>
                  </a:solidFill>
                </a:uFill>
                <a:latin typeface="Times New Roman"/>
              </a:rPr>
              <a:t>          </a:t>
            </a:r>
            <a:r>
              <a:rPr lang="en-GB" sz="2400" b="1" u="sng" strike="noStrike" spc="-1" dirty="0">
                <a:solidFill>
                  <a:srgbClr val="FF8000"/>
                </a:solidFill>
                <a:uFill>
                  <a:solidFill>
                    <a:srgbClr val="FFFFFF"/>
                  </a:solidFill>
                </a:uFill>
                <a:latin typeface="Times New Roman"/>
              </a:rPr>
              <a:t>downward</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445"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46"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47"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448"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49"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0"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451"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52"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3"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45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5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5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5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46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6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6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6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6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6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6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6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A3CC769-5265-4951-8699-7CC683E9F472}"/>
              </a:ext>
            </a:extLst>
          </p:cNvPr>
          <p:cNvSpPr>
            <a:spLocks noGrp="1"/>
          </p:cNvSpPr>
          <p:nvPr>
            <p:ph type="dt" sz="half" idx="10"/>
          </p:nvPr>
        </p:nvSpPr>
        <p:spPr/>
        <p:txBody>
          <a:bodyPr/>
          <a:lstStyle/>
          <a:p>
            <a:fld id="{5A22EDBF-5B5A-414A-A9E3-EBDC560F304F}" type="datetime5">
              <a:rPr lang="en-IN" smtClean="0"/>
              <a:t>29-Dec-21</a:t>
            </a:fld>
            <a:endParaRPr lang="en-IN"/>
          </a:p>
        </p:txBody>
      </p:sp>
      <p:sp>
        <p:nvSpPr>
          <p:cNvPr id="3" name="Footer Placeholder 2">
            <a:extLst>
              <a:ext uri="{FF2B5EF4-FFF2-40B4-BE49-F238E27FC236}">
                <a16:creationId xmlns:a16="http://schemas.microsoft.com/office/drawing/2014/main" id="{D4CF7375-D21B-41FC-A3ED-703497CA0A9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C9B878A-0AA8-426D-86E0-91A5EC7FBE8E}"/>
              </a:ext>
            </a:extLst>
          </p:cNvPr>
          <p:cNvSpPr>
            <a:spLocks noGrp="1"/>
          </p:cNvSpPr>
          <p:nvPr>
            <p:ph type="sldNum" sz="quarter" idx="12"/>
          </p:nvPr>
        </p:nvSpPr>
        <p:spPr/>
        <p:txBody>
          <a:bodyPr/>
          <a:lstStyle/>
          <a:p>
            <a:fld id="{1B44385C-0615-4A46-ADB2-FB00C56C0F04}" type="slidenum">
              <a:rPr lang="en-IN" smtClean="0"/>
              <a:t>29</a:t>
            </a:fld>
            <a:endParaRPr lang="en-IN"/>
          </a:p>
        </p:txBody>
      </p:sp>
      <p:sp>
        <p:nvSpPr>
          <p:cNvPr id="30" name="TextShape 1">
            <a:extLst>
              <a:ext uri="{FF2B5EF4-FFF2-40B4-BE49-F238E27FC236}">
                <a16:creationId xmlns:a16="http://schemas.microsoft.com/office/drawing/2014/main" id="{F913BBD3-3E66-4F20-8AE2-F48CDCA93B10}"/>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strips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1" strike="noStrike" spc="-1" dirty="0">
                <a:uFill>
                  <a:solidFill>
                    <a:srgbClr val="FFFFFF"/>
                  </a:solidFill>
                </a:uFill>
                <a:latin typeface="Times New Roman"/>
              </a:rPr>
              <a:t>A </a:t>
            </a:r>
            <a:r>
              <a:rPr lang="en-GB" sz="3200" b="1" u="sng" strike="noStrike" spc="-1" dirty="0">
                <a:uFill>
                  <a:solidFill>
                    <a:srgbClr val="FFFFFF"/>
                  </a:solidFill>
                </a:uFill>
                <a:latin typeface="Times New Roman"/>
              </a:rPr>
              <a:t>heap</a:t>
            </a:r>
            <a:r>
              <a:rPr lang="en-GB" sz="3200" b="1" strike="noStrike" spc="-1" dirty="0">
                <a:uFill>
                  <a:solidFill>
                    <a:srgbClr val="FFFFFF"/>
                  </a:solidFill>
                </a:uFill>
                <a:latin typeface="Times New Roman"/>
              </a:rPr>
              <a:t> is a certain kind of complete binary tree</a:t>
            </a:r>
            <a:r>
              <a:rPr lang="en-GB" sz="3200" b="0" strike="noStrike" spc="-1" dirty="0">
                <a:uFill>
                  <a:solidFill>
                    <a:srgbClr val="FFFFFF"/>
                  </a:solidFill>
                </a:uFill>
                <a:latin typeface="Times New Roman"/>
              </a:rPr>
              <a:t>.</a:t>
            </a:r>
            <a:endParaRPr lang="en-IN" sz="3200" b="0" strike="noStrike" spc="-1" dirty="0">
              <a:uFill>
                <a:solidFill>
                  <a:srgbClr val="FFFFFF"/>
                </a:solidFill>
              </a:uFill>
              <a:latin typeface="Times New Roman"/>
            </a:endParaRPr>
          </a:p>
        </p:txBody>
      </p:sp>
      <p:sp>
        <p:nvSpPr>
          <p:cNvPr id="52" name="CustomShape 3"/>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53" name="CustomShape 4"/>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When a complete</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binary tree is built,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its first node must be</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the root.</a:t>
            </a:r>
            <a:endParaRPr lang="en-IN" sz="1800" b="0" strike="noStrike" spc="-1">
              <a:solidFill>
                <a:srgbClr val="FFFFFF"/>
              </a:solidFill>
              <a:uFill>
                <a:solidFill>
                  <a:srgbClr val="FFFFFF"/>
                </a:solidFill>
              </a:uFill>
              <a:latin typeface="Times New Roman"/>
            </a:endParaRPr>
          </a:p>
        </p:txBody>
      </p:sp>
      <p:sp>
        <p:nvSpPr>
          <p:cNvPr id="54" name="CustomShape 5"/>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5" name="CustomShape 6"/>
          <p:cNvSpPr/>
          <p:nvPr/>
        </p:nvSpPr>
        <p:spPr>
          <a:xfrm>
            <a:off x="7299720" y="1081080"/>
            <a:ext cx="775080" cy="455400"/>
          </a:xfrm>
          <a:custGeom>
            <a:avLst/>
            <a:gdLst/>
            <a:ahLst/>
            <a:cxnLst/>
            <a:rect l="0" t="0" r="r" b="b"/>
            <a:pathLst>
              <a:path w="2155" h="1267">
                <a:moveTo>
                  <a:pt x="4" y="0"/>
                </a:moveTo>
                <a:cubicBezTo>
                  <a:pt x="2" y="0"/>
                  <a:pt x="0" y="2"/>
                  <a:pt x="0" y="4"/>
                </a:cubicBezTo>
                <a:lnTo>
                  <a:pt x="0" y="1261"/>
                </a:lnTo>
                <a:cubicBezTo>
                  <a:pt x="0" y="1263"/>
                  <a:pt x="2" y="1266"/>
                  <a:pt x="4" y="1266"/>
                </a:cubicBezTo>
                <a:lnTo>
                  <a:pt x="2149" y="1266"/>
                </a:lnTo>
                <a:cubicBezTo>
                  <a:pt x="2151" y="1266"/>
                  <a:pt x="2154" y="1263"/>
                  <a:pt x="2154" y="1261"/>
                </a:cubicBezTo>
                <a:lnTo>
                  <a:pt x="2154" y="4"/>
                </a:lnTo>
                <a:cubicBezTo>
                  <a:pt x="2154" y="2"/>
                  <a:pt x="2151" y="0"/>
                  <a:pt x="21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0" strike="noStrike" spc="-1">
                <a:solidFill>
                  <a:srgbClr val="FFFFFF"/>
                </a:solidFill>
                <a:uFill>
                  <a:solidFill>
                    <a:srgbClr val="FFFFFF"/>
                  </a:solidFill>
                </a:uFill>
                <a:latin typeface="Times New Roman"/>
              </a:rPr>
              <a:t>Root</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A7919B2E-9B4F-4C27-990B-58761230EE29}"/>
              </a:ext>
            </a:extLst>
          </p:cNvPr>
          <p:cNvSpPr>
            <a:spLocks noGrp="1"/>
          </p:cNvSpPr>
          <p:nvPr>
            <p:ph type="dt" sz="half" idx="10"/>
          </p:nvPr>
        </p:nvSpPr>
        <p:spPr/>
        <p:txBody>
          <a:bodyPr/>
          <a:lstStyle/>
          <a:p>
            <a:fld id="{CA12F469-7BDF-47B5-91D6-D4499255C468}" type="datetime5">
              <a:rPr lang="en-IN" smtClean="0"/>
              <a:t>29-Dec-21</a:t>
            </a:fld>
            <a:endParaRPr lang="en-IN"/>
          </a:p>
        </p:txBody>
      </p:sp>
      <p:sp>
        <p:nvSpPr>
          <p:cNvPr id="3" name="Footer Placeholder 2">
            <a:extLst>
              <a:ext uri="{FF2B5EF4-FFF2-40B4-BE49-F238E27FC236}">
                <a16:creationId xmlns:a16="http://schemas.microsoft.com/office/drawing/2014/main" id="{71EA7503-3769-4446-8323-B43790F6F5FF}"/>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3708DF3D-3F20-4462-AAB8-7A49A12F02B5}"/>
              </a:ext>
            </a:extLst>
          </p:cNvPr>
          <p:cNvSpPr>
            <a:spLocks noGrp="1"/>
          </p:cNvSpPr>
          <p:nvPr>
            <p:ph type="sldNum" sz="quarter" idx="12"/>
          </p:nvPr>
        </p:nvSpPr>
        <p:spPr/>
        <p:txBody>
          <a:bodyPr/>
          <a:lstStyle/>
          <a:p>
            <a:fld id="{1B44385C-0615-4A46-ADB2-FB00C56C0F04}" type="slidenum">
              <a:rPr lang="en-IN" smtClean="0"/>
              <a:t>3</a:t>
            </a:fld>
            <a:endParaRPr lang="en-IN"/>
          </a:p>
        </p:txBody>
      </p:sp>
      <p:sp>
        <p:nvSpPr>
          <p:cNvPr id="11" name="TextShape 1">
            <a:extLst>
              <a:ext uri="{FF2B5EF4-FFF2-40B4-BE49-F238E27FC236}">
                <a16:creationId xmlns:a16="http://schemas.microsoft.com/office/drawing/2014/main" id="{B96D251E-5E6C-46E8-888B-8418C66F6517}"/>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Shape 1"/>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
        <p:nvSpPr>
          <p:cNvPr id="469" name="TextShape 2"/>
          <p:cNvSpPr txBox="1"/>
          <p:nvPr/>
        </p:nvSpPr>
        <p:spPr>
          <a:xfrm>
            <a:off x="685800" y="1981080"/>
            <a:ext cx="327672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We will store the data from the nodes in a partially-filled array.</a:t>
            </a:r>
            <a:endParaRPr lang="en-IN" sz="3200" b="0" strike="noStrike" spc="-1" dirty="0">
              <a:uFill>
                <a:solidFill>
                  <a:srgbClr val="FFFFFF"/>
                </a:solidFill>
              </a:uFill>
              <a:latin typeface="Times New Roman"/>
            </a:endParaRPr>
          </a:p>
        </p:txBody>
      </p:sp>
      <p:sp>
        <p:nvSpPr>
          <p:cNvPr id="470"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71"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2"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3"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4"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5"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6"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7"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478"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479"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0"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81"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82"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3"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84"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485"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6"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87"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88"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9"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90"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91"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92"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A49C5FC-2C84-4E0C-968A-D9CE21CD70F5}"/>
              </a:ext>
            </a:extLst>
          </p:cNvPr>
          <p:cNvSpPr>
            <a:spLocks noGrp="1"/>
          </p:cNvSpPr>
          <p:nvPr>
            <p:ph type="dt" sz="half" idx="10"/>
          </p:nvPr>
        </p:nvSpPr>
        <p:spPr/>
        <p:txBody>
          <a:bodyPr/>
          <a:lstStyle/>
          <a:p>
            <a:fld id="{7F4E86ED-9245-447C-8440-CE9A495C7A0F}" type="datetime5">
              <a:rPr lang="en-IN" smtClean="0"/>
              <a:t>29-Dec-21</a:t>
            </a:fld>
            <a:endParaRPr lang="en-IN"/>
          </a:p>
        </p:txBody>
      </p:sp>
      <p:sp>
        <p:nvSpPr>
          <p:cNvPr id="3" name="Footer Placeholder 2">
            <a:extLst>
              <a:ext uri="{FF2B5EF4-FFF2-40B4-BE49-F238E27FC236}">
                <a16:creationId xmlns:a16="http://schemas.microsoft.com/office/drawing/2014/main" id="{4A896702-6DA4-4636-AABF-C6C96ECB326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CCDC5F81-7937-4232-9401-23F5A65AE423}"/>
              </a:ext>
            </a:extLst>
          </p:cNvPr>
          <p:cNvSpPr>
            <a:spLocks noGrp="1"/>
          </p:cNvSpPr>
          <p:nvPr>
            <p:ph type="sldNum" sz="quarter" idx="12"/>
          </p:nvPr>
        </p:nvSpPr>
        <p:spPr/>
        <p:txBody>
          <a:bodyPr/>
          <a:lstStyle/>
          <a:p>
            <a:fld id="{1B44385C-0615-4A46-ADB2-FB00C56C0F04}" type="slidenum">
              <a:rPr lang="en-IN" smtClean="0"/>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2257560" y="1782720"/>
            <a:ext cx="4020840" cy="2741760"/>
          </a:xfrm>
          <a:custGeom>
            <a:avLst/>
            <a:gdLst/>
            <a:ahLst/>
            <a:cxnLst/>
            <a:rect l="0" t="0" r="r" b="b"/>
            <a:pathLst>
              <a:path w="11170" h="7618">
                <a:moveTo>
                  <a:pt x="4" y="0"/>
                </a:moveTo>
                <a:cubicBezTo>
                  <a:pt x="2" y="0"/>
                  <a:pt x="0" y="2"/>
                  <a:pt x="0" y="4"/>
                </a:cubicBezTo>
                <a:lnTo>
                  <a:pt x="0" y="7612"/>
                </a:lnTo>
                <a:cubicBezTo>
                  <a:pt x="0" y="7614"/>
                  <a:pt x="2" y="7617"/>
                  <a:pt x="4" y="7617"/>
                </a:cubicBezTo>
                <a:lnTo>
                  <a:pt x="11165" y="7617"/>
                </a:lnTo>
                <a:cubicBezTo>
                  <a:pt x="11167" y="7617"/>
                  <a:pt x="11169" y="7614"/>
                  <a:pt x="11169" y="7612"/>
                </a:cubicBezTo>
                <a:lnTo>
                  <a:pt x="11169" y="4"/>
                </a:lnTo>
                <a:cubicBezTo>
                  <a:pt x="11169" y="2"/>
                  <a:pt x="11167" y="0"/>
                  <a:pt x="11165" y="0"/>
                </a:cubicBezTo>
                <a:lnTo>
                  <a:pt x="4" y="0"/>
                </a:lnTo>
              </a:path>
            </a:pathLst>
          </a:custGeom>
          <a:noFill/>
          <a:ln>
            <a:noFill/>
          </a:ln>
        </p:spPr>
        <p:style>
          <a:lnRef idx="0">
            <a:scrgbClr r="0" g="0" b="0"/>
          </a:lnRef>
          <a:fillRef idx="0">
            <a:scrgbClr r="0" g="0" b="0"/>
          </a:fillRef>
          <a:effectRef idx="0">
            <a:scrgbClr r="0" g="0" b="0"/>
          </a:effectRef>
          <a:fontRef idx="minor"/>
        </p:style>
      </p:sp>
      <p:sp>
        <p:nvSpPr>
          <p:cNvPr id="494" name="CustomShape 2"/>
          <p:cNvSpPr/>
          <p:nvPr/>
        </p:nvSpPr>
        <p:spPr>
          <a:xfrm>
            <a:off x="2257560" y="1782720"/>
            <a:ext cx="4020840" cy="2741760"/>
          </a:xfrm>
          <a:custGeom>
            <a:avLst/>
            <a:gdLst/>
            <a:ahLst/>
            <a:cxnLst/>
            <a:rect l="l" t="t" r="r" b="b"/>
            <a:pathLst>
              <a:path w="11174" h="7620">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w="76320">
            <a:solidFill>
              <a:srgbClr val="FF8000"/>
            </a:solidFill>
            <a:round/>
            <a:tailEnd type="triangle" w="med" len="med"/>
          </a:ln>
        </p:spPr>
        <p:style>
          <a:lnRef idx="0">
            <a:scrgbClr r="0" g="0" b="0"/>
          </a:lnRef>
          <a:fillRef idx="0">
            <a:scrgbClr r="0" g="0" b="0"/>
          </a:fillRef>
          <a:effectRef idx="0">
            <a:scrgbClr r="0" g="0" b="0"/>
          </a:effectRef>
          <a:fontRef idx="minor"/>
        </p:style>
      </p:sp>
      <p:sp>
        <p:nvSpPr>
          <p:cNvPr id="496" name="TextShape 4"/>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root goes in the         first              location                 of the               array.</a:t>
            </a:r>
            <a:endParaRPr lang="en-IN" sz="3200" b="0" strike="noStrike" spc="-1" dirty="0">
              <a:uFill>
                <a:solidFill>
                  <a:srgbClr val="FFFFFF"/>
                </a:solidFill>
              </a:uFill>
              <a:latin typeface="Times New Roman"/>
            </a:endParaRPr>
          </a:p>
        </p:txBody>
      </p:sp>
      <p:sp>
        <p:nvSpPr>
          <p:cNvPr id="497" name="CustomShape 5"/>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98" name="Line 6"/>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99" name="Line 7"/>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0" name="Line 8"/>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1" name="Line 9"/>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2" name="Line 10"/>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3" name="Line 11"/>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4" name="CustomShape 12"/>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05" name="CustomShape 13"/>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06"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07"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08"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09"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10"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1"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12"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13"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4"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15"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16"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7"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18"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9"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20" name="CustomShape 28"/>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E81E89E4-87B8-4D16-A9B1-7DD1AC4849C0}"/>
              </a:ext>
            </a:extLst>
          </p:cNvPr>
          <p:cNvSpPr>
            <a:spLocks noGrp="1"/>
          </p:cNvSpPr>
          <p:nvPr>
            <p:ph type="dt" sz="half" idx="10"/>
          </p:nvPr>
        </p:nvSpPr>
        <p:spPr/>
        <p:txBody>
          <a:bodyPr/>
          <a:lstStyle/>
          <a:p>
            <a:fld id="{7F438980-D0CD-4C74-B2EC-04755A399B93}" type="datetime5">
              <a:rPr lang="en-IN" smtClean="0"/>
              <a:t>29-Dec-21</a:t>
            </a:fld>
            <a:endParaRPr lang="en-IN"/>
          </a:p>
        </p:txBody>
      </p:sp>
      <p:sp>
        <p:nvSpPr>
          <p:cNvPr id="3" name="Footer Placeholder 2">
            <a:extLst>
              <a:ext uri="{FF2B5EF4-FFF2-40B4-BE49-F238E27FC236}">
                <a16:creationId xmlns:a16="http://schemas.microsoft.com/office/drawing/2014/main" id="{073E9F4F-4709-40CB-A112-3436B9C1C21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74A8749D-AD4E-449F-9246-0E757BF636D5}"/>
              </a:ext>
            </a:extLst>
          </p:cNvPr>
          <p:cNvSpPr>
            <a:spLocks noGrp="1"/>
          </p:cNvSpPr>
          <p:nvPr>
            <p:ph type="sldNum" sz="quarter" idx="12"/>
          </p:nvPr>
        </p:nvSpPr>
        <p:spPr/>
        <p:txBody>
          <a:bodyPr/>
          <a:lstStyle/>
          <a:p>
            <a:fld id="{1B44385C-0615-4A46-ADB2-FB00C56C0F04}" type="slidenum">
              <a:rPr lang="en-IN" smtClean="0"/>
              <a:t>31</a:t>
            </a:fld>
            <a:endParaRPr lang="en-IN"/>
          </a:p>
        </p:txBody>
      </p:sp>
      <p:sp>
        <p:nvSpPr>
          <p:cNvPr id="33" name="TextShape 1">
            <a:extLst>
              <a:ext uri="{FF2B5EF4-FFF2-40B4-BE49-F238E27FC236}">
                <a16:creationId xmlns:a16="http://schemas.microsoft.com/office/drawing/2014/main" id="{77B1D722-0B5E-40BC-95C1-8554E1072D7C}"/>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3002040" y="2743200"/>
            <a:ext cx="2406600" cy="1903320"/>
          </a:xfrm>
          <a:custGeom>
            <a:avLst/>
            <a:gdLst/>
            <a:ahLst/>
            <a:cxnLst/>
            <a:rect l="0" t="0" r="r" b="b"/>
            <a:pathLst>
              <a:path w="6687" h="5289">
                <a:moveTo>
                  <a:pt x="4" y="0"/>
                </a:moveTo>
                <a:cubicBezTo>
                  <a:pt x="2" y="0"/>
                  <a:pt x="0" y="2"/>
                  <a:pt x="0" y="4"/>
                </a:cubicBezTo>
                <a:lnTo>
                  <a:pt x="0" y="5283"/>
                </a:lnTo>
                <a:cubicBezTo>
                  <a:pt x="0" y="5285"/>
                  <a:pt x="2" y="5288"/>
                  <a:pt x="4" y="5288"/>
                </a:cubicBezTo>
                <a:lnTo>
                  <a:pt x="6681" y="5288"/>
                </a:lnTo>
                <a:cubicBezTo>
                  <a:pt x="6683" y="5288"/>
                  <a:pt x="6686" y="5285"/>
                  <a:pt x="6686" y="5283"/>
                </a:cubicBezTo>
                <a:lnTo>
                  <a:pt x="6686" y="4"/>
                </a:lnTo>
                <a:cubicBezTo>
                  <a:pt x="6686" y="2"/>
                  <a:pt x="6683" y="0"/>
                  <a:pt x="6681" y="0"/>
                </a:cubicBezTo>
                <a:lnTo>
                  <a:pt x="4" y="0"/>
                </a:lnTo>
              </a:path>
            </a:pathLst>
          </a:custGeom>
          <a:noFill/>
          <a:ln>
            <a:noFill/>
          </a:ln>
        </p:spPr>
        <p:style>
          <a:lnRef idx="0">
            <a:scrgbClr r="0" g="0" b="0"/>
          </a:lnRef>
          <a:fillRef idx="0">
            <a:scrgbClr r="0" g="0" b="0"/>
          </a:fillRef>
          <a:effectRef idx="0">
            <a:scrgbClr r="0" g="0" b="0"/>
          </a:effectRef>
          <a:fontRef idx="minor"/>
        </p:style>
      </p:sp>
      <p:sp>
        <p:nvSpPr>
          <p:cNvPr id="522" name="CustomShape 2"/>
          <p:cNvSpPr/>
          <p:nvPr/>
        </p:nvSpPr>
        <p:spPr>
          <a:xfrm>
            <a:off x="3002040" y="2743200"/>
            <a:ext cx="2406600" cy="1903320"/>
          </a:xfrm>
          <a:custGeom>
            <a:avLst/>
            <a:gdLst/>
            <a:ahLst/>
            <a:cxnLst/>
            <a:rect l="l" t="t" r="r" b="b"/>
            <a:pathLst>
              <a:path w="6689" h="5292">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w="76320">
            <a:solidFill>
              <a:srgbClr val="FF8000"/>
            </a:solidFill>
            <a:round/>
            <a:tailEnd type="triangle" w="med" len="med"/>
          </a:ln>
        </p:spPr>
        <p:style>
          <a:lnRef idx="0">
            <a:scrgbClr r="0" g="0" b="0"/>
          </a:lnRef>
          <a:fillRef idx="0">
            <a:scrgbClr r="0" g="0" b="0"/>
          </a:fillRef>
          <a:effectRef idx="0">
            <a:scrgbClr r="0" g="0" b="0"/>
          </a:effectRef>
          <a:fontRef idx="minor"/>
        </p:style>
      </p:sp>
      <p:sp>
        <p:nvSpPr>
          <p:cNvPr id="524" name="TextShape 4"/>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next row goes in the next two array locations.                  </a:t>
            </a:r>
            <a:endParaRPr lang="en-IN" sz="3200" b="0" strike="noStrike" spc="-1" dirty="0">
              <a:uFill>
                <a:solidFill>
                  <a:srgbClr val="FFFFFF"/>
                </a:solidFill>
              </a:uFill>
              <a:latin typeface="Times New Roman"/>
            </a:endParaRPr>
          </a:p>
        </p:txBody>
      </p:sp>
      <p:sp>
        <p:nvSpPr>
          <p:cNvPr id="525" name="CustomShape 5"/>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26" name="Line 6"/>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27" name="Line 7"/>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28" name="Line 8"/>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29" name="Line 9"/>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30" name="Line 10"/>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31" name="Line 11"/>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32" name="CustomShape 12"/>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33" name="CustomShape 13"/>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34"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35"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36"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37"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38"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39"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40"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41"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42"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43"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44"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45"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46"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47"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48" name="CustomShape 28"/>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49" name="CustomShape 29"/>
          <p:cNvSpPr/>
          <p:nvPr/>
        </p:nvSpPr>
        <p:spPr>
          <a:xfrm rot="5400000">
            <a:off x="5141520" y="2404440"/>
            <a:ext cx="1904760" cy="3314880"/>
          </a:xfrm>
          <a:custGeom>
            <a:avLst/>
            <a:gdLst/>
            <a:ahLst/>
            <a:cxnLst/>
            <a:rect l="0" t="0" r="r" b="b"/>
            <a:pathLst>
              <a:path w="5293" h="9210">
                <a:moveTo>
                  <a:pt x="4" y="0"/>
                </a:moveTo>
                <a:cubicBezTo>
                  <a:pt x="2" y="0"/>
                  <a:pt x="0" y="2"/>
                  <a:pt x="0" y="4"/>
                </a:cubicBezTo>
                <a:lnTo>
                  <a:pt x="0" y="9204"/>
                </a:lnTo>
                <a:cubicBezTo>
                  <a:pt x="0" y="9206"/>
                  <a:pt x="2" y="9209"/>
                  <a:pt x="4" y="9209"/>
                </a:cubicBezTo>
                <a:lnTo>
                  <a:pt x="5287" y="9209"/>
                </a:lnTo>
                <a:cubicBezTo>
                  <a:pt x="5289" y="9209"/>
                  <a:pt x="5292" y="9206"/>
                  <a:pt x="5292" y="9204"/>
                </a:cubicBezTo>
                <a:lnTo>
                  <a:pt x="5292" y="4"/>
                </a:lnTo>
                <a:cubicBezTo>
                  <a:pt x="5292" y="2"/>
                  <a:pt x="5289" y="0"/>
                  <a:pt x="5287" y="0"/>
                </a:cubicBezTo>
                <a:lnTo>
                  <a:pt x="4" y="0"/>
                </a:lnTo>
              </a:path>
            </a:pathLst>
          </a:custGeom>
          <a:noFill/>
          <a:ln>
            <a:noFill/>
          </a:ln>
        </p:spPr>
        <p:style>
          <a:lnRef idx="0">
            <a:scrgbClr r="0" g="0" b="0"/>
          </a:lnRef>
          <a:fillRef idx="0">
            <a:scrgbClr r="0" g="0" b="0"/>
          </a:fillRef>
          <a:effectRef idx="0">
            <a:scrgbClr r="0" g="0" b="0"/>
          </a:effectRef>
          <a:fontRef idx="minor"/>
        </p:style>
      </p:sp>
      <p:sp>
        <p:nvSpPr>
          <p:cNvPr id="550" name="CustomShape 30"/>
          <p:cNvSpPr/>
          <p:nvPr/>
        </p:nvSpPr>
        <p:spPr>
          <a:xfrm>
            <a:off x="4433760" y="3108240"/>
            <a:ext cx="3314880" cy="1905120"/>
          </a:xfrm>
          <a:custGeom>
            <a:avLst/>
            <a:gdLst/>
            <a:ahLst/>
            <a:cxnLst/>
            <a:rect l="l" t="t" r="r" b="b"/>
            <a:pathLst>
              <a:path w="9221" h="5301">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w="76320">
            <a:solidFill>
              <a:srgbClr val="FF8000"/>
            </a:solidFill>
            <a:round/>
            <a:headEnd type="triangle" w="med" len="med"/>
          </a:ln>
        </p:spPr>
        <p:style>
          <a:lnRef idx="0">
            <a:scrgbClr r="0" g="0" b="0"/>
          </a:lnRef>
          <a:fillRef idx="0">
            <a:scrgbClr r="0" g="0" b="0"/>
          </a:fillRef>
          <a:effectRef idx="0">
            <a:scrgbClr r="0" g="0" b="0"/>
          </a:effectRef>
          <a:fontRef idx="minor"/>
        </p:style>
      </p:sp>
      <p:sp>
        <p:nvSpPr>
          <p:cNvPr id="551" name="CustomShape 31"/>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52" name="CustomShape 32"/>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BD8BC70D-72D7-4C17-98C2-80998556D143}"/>
              </a:ext>
            </a:extLst>
          </p:cNvPr>
          <p:cNvSpPr>
            <a:spLocks noGrp="1"/>
          </p:cNvSpPr>
          <p:nvPr>
            <p:ph type="dt" sz="half" idx="10"/>
          </p:nvPr>
        </p:nvSpPr>
        <p:spPr/>
        <p:txBody>
          <a:bodyPr/>
          <a:lstStyle/>
          <a:p>
            <a:fld id="{EBF29025-DC62-440E-AAD8-27E040D2C431}" type="datetime5">
              <a:rPr lang="en-IN" smtClean="0"/>
              <a:t>29-Dec-21</a:t>
            </a:fld>
            <a:endParaRPr lang="en-IN"/>
          </a:p>
        </p:txBody>
      </p:sp>
      <p:sp>
        <p:nvSpPr>
          <p:cNvPr id="3" name="Footer Placeholder 2">
            <a:extLst>
              <a:ext uri="{FF2B5EF4-FFF2-40B4-BE49-F238E27FC236}">
                <a16:creationId xmlns:a16="http://schemas.microsoft.com/office/drawing/2014/main" id="{0C502577-1D89-407E-ABC1-6E6FC8D4BC69}"/>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E248651-5E10-4D1E-8582-94F00BFC665C}"/>
              </a:ext>
            </a:extLst>
          </p:cNvPr>
          <p:cNvSpPr>
            <a:spLocks noGrp="1"/>
          </p:cNvSpPr>
          <p:nvPr>
            <p:ph type="sldNum" sz="quarter" idx="12"/>
          </p:nvPr>
        </p:nvSpPr>
        <p:spPr/>
        <p:txBody>
          <a:bodyPr/>
          <a:lstStyle/>
          <a:p>
            <a:fld id="{1B44385C-0615-4A46-ADB2-FB00C56C0F04}" type="slidenum">
              <a:rPr lang="en-IN" smtClean="0"/>
              <a:t>32</a:t>
            </a:fld>
            <a:endParaRPr lang="en-IN"/>
          </a:p>
        </p:txBody>
      </p:sp>
      <p:sp>
        <p:nvSpPr>
          <p:cNvPr id="37" name="TextShape 1">
            <a:extLst>
              <a:ext uri="{FF2B5EF4-FFF2-40B4-BE49-F238E27FC236}">
                <a16:creationId xmlns:a16="http://schemas.microsoft.com/office/drawing/2014/main" id="{DD4A65C5-37C7-4299-9552-2BC0264BD399}"/>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2"/>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next row goes in the next two array locations</a:t>
            </a:r>
            <a:r>
              <a:rPr lang="en-GB" sz="2800" b="0" strike="noStrike" spc="-1" dirty="0">
                <a:solidFill>
                  <a:srgbClr val="E0E0E0"/>
                </a:solidFill>
                <a:uFill>
                  <a:solidFill>
                    <a:srgbClr val="FFFFFF"/>
                  </a:solidFill>
                </a:uFill>
                <a:latin typeface="Times New Roman"/>
              </a:rPr>
              <a:t>.                  </a:t>
            </a:r>
            <a:endParaRPr lang="en-IN" sz="3200" b="0" strike="noStrike" spc="-1" dirty="0">
              <a:solidFill>
                <a:srgbClr val="E0E0E0"/>
              </a:solidFill>
              <a:uFill>
                <a:solidFill>
                  <a:srgbClr val="FFFFFF"/>
                </a:solidFill>
              </a:uFill>
              <a:latin typeface="Times New Roman"/>
            </a:endParaRPr>
          </a:p>
        </p:txBody>
      </p:sp>
      <p:sp>
        <p:nvSpPr>
          <p:cNvPr id="555"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56"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57"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58"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59"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60"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61"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62"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63"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6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6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6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6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6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6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7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7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7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7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7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7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7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7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78"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79"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80"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81" name="Line 29"/>
          <p:cNvSpPr/>
          <p:nvPr/>
        </p:nvSpPr>
        <p:spPr>
          <a:xfrm flipH="1">
            <a:off x="4890600" y="3855960"/>
            <a:ext cx="155880" cy="838440"/>
          </a:xfrm>
          <a:prstGeom prst="line">
            <a:avLst/>
          </a:prstGeom>
          <a:ln w="76320">
            <a:solidFill>
              <a:srgbClr val="FF8000"/>
            </a:solidFill>
            <a:miter/>
            <a:tailEnd type="triangle" w="med" len="med"/>
          </a:ln>
        </p:spPr>
        <p:style>
          <a:lnRef idx="0">
            <a:scrgbClr r="0" g="0" b="0"/>
          </a:lnRef>
          <a:fillRef idx="0">
            <a:scrgbClr r="0" g="0" b="0"/>
          </a:fillRef>
          <a:effectRef idx="0">
            <a:scrgbClr r="0" g="0" b="0"/>
          </a:effectRef>
          <a:fontRef idx="minor"/>
        </p:style>
      </p:sp>
      <p:sp>
        <p:nvSpPr>
          <p:cNvPr id="582" name="Line 30"/>
          <p:cNvSpPr/>
          <p:nvPr/>
        </p:nvSpPr>
        <p:spPr>
          <a:xfrm flipH="1">
            <a:off x="5758920" y="3916440"/>
            <a:ext cx="613080" cy="914400"/>
          </a:xfrm>
          <a:prstGeom prst="line">
            <a:avLst/>
          </a:prstGeom>
          <a:ln w="76320">
            <a:solidFill>
              <a:srgbClr val="FF8000"/>
            </a:solidFill>
            <a:miter/>
            <a:tailEnd type="triangle" w="med" len="med"/>
          </a:ln>
        </p:spPr>
        <p:style>
          <a:lnRef idx="0">
            <a:scrgbClr r="0" g="0" b="0"/>
          </a:lnRef>
          <a:fillRef idx="0">
            <a:scrgbClr r="0" g="0" b="0"/>
          </a:fillRef>
          <a:effectRef idx="0">
            <a:scrgbClr r="0" g="0" b="0"/>
          </a:effectRef>
          <a:fontRef idx="minor"/>
        </p:style>
      </p:sp>
      <p:sp>
        <p:nvSpPr>
          <p:cNvPr id="583" name="CustomShape 31"/>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84" name="CustomShape 32"/>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49C5BC33-83F5-41F0-A4FF-4BE223547904}"/>
              </a:ext>
            </a:extLst>
          </p:cNvPr>
          <p:cNvSpPr>
            <a:spLocks noGrp="1"/>
          </p:cNvSpPr>
          <p:nvPr>
            <p:ph type="dt" sz="half" idx="10"/>
          </p:nvPr>
        </p:nvSpPr>
        <p:spPr/>
        <p:txBody>
          <a:bodyPr/>
          <a:lstStyle/>
          <a:p>
            <a:fld id="{9FC329CB-6622-494F-8186-58B297347A99}" type="datetime5">
              <a:rPr lang="en-IN" smtClean="0"/>
              <a:t>29-Dec-21</a:t>
            </a:fld>
            <a:endParaRPr lang="en-IN"/>
          </a:p>
        </p:txBody>
      </p:sp>
      <p:sp>
        <p:nvSpPr>
          <p:cNvPr id="3" name="Footer Placeholder 2">
            <a:extLst>
              <a:ext uri="{FF2B5EF4-FFF2-40B4-BE49-F238E27FC236}">
                <a16:creationId xmlns:a16="http://schemas.microsoft.com/office/drawing/2014/main" id="{92D4E9B4-0298-4ABB-A593-44D34579DC95}"/>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FE929756-DC43-4EA4-8C3A-09EA04ABC4B0}"/>
              </a:ext>
            </a:extLst>
          </p:cNvPr>
          <p:cNvSpPr>
            <a:spLocks noGrp="1"/>
          </p:cNvSpPr>
          <p:nvPr>
            <p:ph type="sldNum" sz="quarter" idx="12"/>
          </p:nvPr>
        </p:nvSpPr>
        <p:spPr/>
        <p:txBody>
          <a:bodyPr/>
          <a:lstStyle/>
          <a:p>
            <a:fld id="{1B44385C-0615-4A46-ADB2-FB00C56C0F04}" type="slidenum">
              <a:rPr lang="en-IN" smtClean="0"/>
              <a:t>33</a:t>
            </a:fld>
            <a:endParaRPr lang="en-IN"/>
          </a:p>
        </p:txBody>
      </p:sp>
      <p:sp>
        <p:nvSpPr>
          <p:cNvPr id="37" name="TextShape 1">
            <a:extLst>
              <a:ext uri="{FF2B5EF4-FFF2-40B4-BE49-F238E27FC236}">
                <a16:creationId xmlns:a16="http://schemas.microsoft.com/office/drawing/2014/main" id="{0F4605B8-FC8E-4659-B07D-8A4C9EEFD8D8}"/>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extShape 2"/>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next row goes in the next two array locations.                  </a:t>
            </a:r>
            <a:endParaRPr lang="en-IN" sz="3200" b="0" strike="noStrike" spc="-1" dirty="0">
              <a:uFill>
                <a:solidFill>
                  <a:srgbClr val="FFFFFF"/>
                </a:solidFill>
              </a:uFill>
              <a:latin typeface="Times New Roman"/>
            </a:endParaRPr>
          </a:p>
        </p:txBody>
      </p:sp>
      <p:sp>
        <p:nvSpPr>
          <p:cNvPr id="587"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88"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89"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0"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1"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2"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3"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4"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95"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96"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97"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98"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99"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00"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1"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02"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03"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4"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05"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06"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7"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08"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9"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10"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11"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12"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13" name="CustomShape 29"/>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14" name="CustomShape 30"/>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615" name="CustomShape 31"/>
          <p:cNvSpPr/>
          <p:nvPr/>
        </p:nvSpPr>
        <p:spPr>
          <a:xfrm>
            <a:off x="6232680" y="5573880"/>
            <a:ext cx="2898720" cy="422280"/>
          </a:xfrm>
          <a:custGeom>
            <a:avLst/>
            <a:gdLst/>
            <a:ahLst/>
            <a:cxnLst/>
            <a:rect l="l" t="t" r="r" b="b"/>
            <a:pathLst>
              <a:path w="8052" h="1173">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w="12600">
            <a:solidFill>
              <a:srgbClr val="000000"/>
            </a:solidFill>
            <a:round/>
          </a:ln>
        </p:spPr>
        <p:style>
          <a:lnRef idx="0">
            <a:scrgbClr r="0" g="0" b="0"/>
          </a:lnRef>
          <a:fillRef idx="0">
            <a:scrgbClr r="0" g="0" b="0"/>
          </a:fillRef>
          <a:effectRef idx="0">
            <a:scrgbClr r="0" g="0" b="0"/>
          </a:effectRef>
          <a:fontRef idx="minor"/>
        </p:style>
      </p:sp>
      <p:sp>
        <p:nvSpPr>
          <p:cNvPr id="616" name="CustomShape 32"/>
          <p:cNvSpPr/>
          <p:nvPr/>
        </p:nvSpPr>
        <p:spPr>
          <a:xfrm>
            <a:off x="5116680" y="5927760"/>
            <a:ext cx="3849480" cy="820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360" tIns="44280" rIns="90360" bIns="44280"/>
          <a:lstStyle/>
          <a:p>
            <a:pPr algn="ctr">
              <a:lnSpc>
                <a:spcPct val="93000"/>
              </a:lnSpc>
            </a:pPr>
            <a:r>
              <a:rPr lang="en-GB" sz="2400" b="0" strike="noStrike" spc="-1">
                <a:solidFill>
                  <a:srgbClr val="000000"/>
                </a:solidFill>
                <a:uFill>
                  <a:solidFill>
                    <a:srgbClr val="FFFFFF"/>
                  </a:solidFill>
                </a:uFill>
                <a:latin typeface="Times New Roman"/>
              </a:rPr>
              <a:t>We don't care what's in</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this part of the array.</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12DAB85-E79E-43CA-9BDA-053D02D7488E}"/>
              </a:ext>
            </a:extLst>
          </p:cNvPr>
          <p:cNvSpPr>
            <a:spLocks noGrp="1"/>
          </p:cNvSpPr>
          <p:nvPr>
            <p:ph type="dt" sz="half" idx="10"/>
          </p:nvPr>
        </p:nvSpPr>
        <p:spPr/>
        <p:txBody>
          <a:bodyPr/>
          <a:lstStyle/>
          <a:p>
            <a:fld id="{633C12A7-1C8E-4DC8-8789-79454419A14B}" type="datetime5">
              <a:rPr lang="en-IN" smtClean="0"/>
              <a:t>29-Dec-21</a:t>
            </a:fld>
            <a:endParaRPr lang="en-IN"/>
          </a:p>
        </p:txBody>
      </p:sp>
      <p:sp>
        <p:nvSpPr>
          <p:cNvPr id="3" name="Footer Placeholder 2">
            <a:extLst>
              <a:ext uri="{FF2B5EF4-FFF2-40B4-BE49-F238E27FC236}">
                <a16:creationId xmlns:a16="http://schemas.microsoft.com/office/drawing/2014/main" id="{D96BA2B3-D1AC-4E7D-94AB-B956CDCCB9DB}"/>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E932EE7-43E9-4E12-B43B-7BF7D3F7B097}"/>
              </a:ext>
            </a:extLst>
          </p:cNvPr>
          <p:cNvSpPr>
            <a:spLocks noGrp="1"/>
          </p:cNvSpPr>
          <p:nvPr>
            <p:ph type="sldNum" sz="quarter" idx="12"/>
          </p:nvPr>
        </p:nvSpPr>
        <p:spPr/>
        <p:txBody>
          <a:bodyPr/>
          <a:lstStyle/>
          <a:p>
            <a:fld id="{1B44385C-0615-4A46-ADB2-FB00C56C0F04}" type="slidenum">
              <a:rPr lang="en-IN" smtClean="0"/>
              <a:t>34</a:t>
            </a:fld>
            <a:endParaRPr lang="en-IN"/>
          </a:p>
        </p:txBody>
      </p:sp>
      <p:sp>
        <p:nvSpPr>
          <p:cNvPr id="37" name="TextShape 1">
            <a:extLst>
              <a:ext uri="{FF2B5EF4-FFF2-40B4-BE49-F238E27FC236}">
                <a16:creationId xmlns:a16="http://schemas.microsoft.com/office/drawing/2014/main" id="{5B9549DE-18EC-406F-AEDC-7299E74C04F7}"/>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TextShape 1"/>
          <p:cNvSpPr txBox="1"/>
          <p:nvPr/>
        </p:nvSpPr>
        <p:spPr>
          <a:xfrm>
            <a:off x="304920" y="236520"/>
            <a:ext cx="8142120" cy="600480"/>
          </a:xfrm>
          <a:prstGeom prst="rect">
            <a:avLst/>
          </a:prstGeom>
          <a:noFill/>
          <a:ln>
            <a:noFill/>
          </a:ln>
        </p:spPr>
        <p:txBody>
          <a:bodyPr lIns="90360" tIns="44280" rIns="90360" bIns="44280" anchor="ctr"/>
          <a:lstStyle/>
          <a:p>
            <a:pPr>
              <a:lnSpc>
                <a:spcPct val="95000"/>
              </a:lnSpc>
            </a:pPr>
            <a:r>
              <a:rPr lang="en-GB" sz="3200" b="1" strike="noStrike" spc="-1" dirty="0">
                <a:uFill>
                  <a:solidFill>
                    <a:srgbClr val="FFFFFF"/>
                  </a:solidFill>
                </a:uFill>
                <a:latin typeface="Times New Roman"/>
              </a:rPr>
              <a:t>Important Points about the Implementation</a:t>
            </a:r>
            <a:endParaRPr lang="en-IN" sz="3200" b="1" strike="noStrike" spc="-1" dirty="0">
              <a:uFill>
                <a:solidFill>
                  <a:srgbClr val="FFFFFF"/>
                </a:solidFill>
              </a:uFill>
              <a:latin typeface="Times New Roman"/>
            </a:endParaRPr>
          </a:p>
        </p:txBody>
      </p:sp>
      <p:sp>
        <p:nvSpPr>
          <p:cNvPr id="618" name="TextShape 2"/>
          <p:cNvSpPr txBox="1"/>
          <p:nvPr/>
        </p:nvSpPr>
        <p:spPr>
          <a:xfrm>
            <a:off x="685800" y="1981080"/>
            <a:ext cx="444960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400" b="0" strike="noStrike" spc="-1" dirty="0">
                <a:uFill>
                  <a:solidFill>
                    <a:srgbClr val="FFFFFF"/>
                  </a:solidFill>
                </a:uFill>
                <a:latin typeface="Times New Roman"/>
              </a:rPr>
              <a:t>The links between the tree's nodes are not actually stored as pointers, or in any other way.</a:t>
            </a:r>
            <a:endParaRPr lang="en-IN" sz="3200" b="0" strike="noStrike" spc="-1" dirty="0">
              <a:uFill>
                <a:solidFill>
                  <a:srgbClr val="FFFFFF"/>
                </a:solidFill>
              </a:uFill>
              <a:latin typeface="Times New Roman"/>
            </a:endParaRPr>
          </a:p>
          <a:p>
            <a:pPr marL="341280" indent="-341280">
              <a:buClr>
                <a:srgbClr val="00CECE"/>
              </a:buClr>
              <a:buSzPct val="75000"/>
              <a:buFont typeface="Monotype Sorts" charset="2"/>
              <a:buChar char=""/>
            </a:pPr>
            <a:r>
              <a:rPr lang="en-GB" sz="2400" b="0" strike="noStrike" spc="-1" dirty="0">
                <a:uFill>
                  <a:solidFill>
                    <a:srgbClr val="FFFFFF"/>
                  </a:solidFill>
                </a:uFill>
                <a:latin typeface="Times New Roman"/>
              </a:rPr>
              <a:t>The only way we "know" that "the array is a tree" is from the way we manipulate the data</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619"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20"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1"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2"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3"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4"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5"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6"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627"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628" name="Line 12"/>
          <p:cNvSpPr/>
          <p:nvPr/>
        </p:nvSpPr>
        <p:spPr>
          <a:xfrm>
            <a:off x="581832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29" name="CustomShape 13"/>
          <p:cNvSpPr/>
          <p:nvPr/>
        </p:nvSpPr>
        <p:spPr>
          <a:xfrm>
            <a:off x="618156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0" name="CustomShape 14"/>
          <p:cNvSpPr/>
          <p:nvPr/>
        </p:nvSpPr>
        <p:spPr>
          <a:xfrm>
            <a:off x="621144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631" name="Line 15"/>
          <p:cNvSpPr/>
          <p:nvPr/>
        </p:nvSpPr>
        <p:spPr>
          <a:xfrm flipH="1">
            <a:off x="557532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32" name="CustomShape 16"/>
          <p:cNvSpPr/>
          <p:nvPr/>
        </p:nvSpPr>
        <p:spPr>
          <a:xfrm>
            <a:off x="498168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3" name="CustomShape 17"/>
          <p:cNvSpPr/>
          <p:nvPr/>
        </p:nvSpPr>
        <p:spPr>
          <a:xfrm>
            <a:off x="50112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34" name="Line 18"/>
          <p:cNvSpPr/>
          <p:nvPr/>
        </p:nvSpPr>
        <p:spPr>
          <a:xfrm>
            <a:off x="7404120" y="198108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35" name="CustomShape 19"/>
          <p:cNvSpPr/>
          <p:nvPr/>
        </p:nvSpPr>
        <p:spPr>
          <a:xfrm>
            <a:off x="77389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6" name="CustomShape 20"/>
          <p:cNvSpPr/>
          <p:nvPr/>
        </p:nvSpPr>
        <p:spPr>
          <a:xfrm>
            <a:off x="77688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37" name="Line 21"/>
          <p:cNvSpPr/>
          <p:nvPr/>
        </p:nvSpPr>
        <p:spPr>
          <a:xfrm flipH="1">
            <a:off x="6168960" y="20271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38" name="CustomShape 22"/>
          <p:cNvSpPr/>
          <p:nvPr/>
        </p:nvSpPr>
        <p:spPr>
          <a:xfrm>
            <a:off x="667872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9" name="CustomShape 23"/>
          <p:cNvSpPr/>
          <p:nvPr/>
        </p:nvSpPr>
        <p:spPr>
          <a:xfrm>
            <a:off x="6708240" y="136188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40" name="CustomShape 24"/>
          <p:cNvSpPr/>
          <p:nvPr/>
        </p:nvSpPr>
        <p:spPr>
          <a:xfrm>
            <a:off x="55753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41" name="CustomShape 25"/>
          <p:cNvSpPr/>
          <p:nvPr/>
        </p:nvSpPr>
        <p:spPr>
          <a:xfrm>
            <a:off x="56052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42"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43"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44"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45" name="CustomShape 29"/>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46" name="CustomShape 30"/>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CBAC6C16-EA52-4003-A4D1-E3D656D9CF2E}"/>
              </a:ext>
            </a:extLst>
          </p:cNvPr>
          <p:cNvSpPr>
            <a:spLocks noGrp="1"/>
          </p:cNvSpPr>
          <p:nvPr>
            <p:ph type="dt" sz="half" idx="10"/>
          </p:nvPr>
        </p:nvSpPr>
        <p:spPr/>
        <p:txBody>
          <a:bodyPr/>
          <a:lstStyle/>
          <a:p>
            <a:fld id="{71AFCC97-EB03-4BAB-89E7-0C23930FCD58}" type="datetime5">
              <a:rPr lang="en-IN" smtClean="0"/>
              <a:t>29-Dec-21</a:t>
            </a:fld>
            <a:endParaRPr lang="en-IN"/>
          </a:p>
        </p:txBody>
      </p:sp>
      <p:sp>
        <p:nvSpPr>
          <p:cNvPr id="3" name="Footer Placeholder 2">
            <a:extLst>
              <a:ext uri="{FF2B5EF4-FFF2-40B4-BE49-F238E27FC236}">
                <a16:creationId xmlns:a16="http://schemas.microsoft.com/office/drawing/2014/main" id="{C0B81109-7A8A-40C9-BCB7-E93D19FAE26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57E1944-E105-43EA-BBE1-12F2CC53781E}"/>
              </a:ext>
            </a:extLst>
          </p:cNvPr>
          <p:cNvSpPr>
            <a:spLocks noGrp="1"/>
          </p:cNvSpPr>
          <p:nvPr>
            <p:ph type="sldNum" sz="quarter" idx="12"/>
          </p:nvPr>
        </p:nvSpPr>
        <p:spPr/>
        <p:txBody>
          <a:bodyPr/>
          <a:lstStyle/>
          <a:p>
            <a:fld id="{1B44385C-0615-4A46-ADB2-FB00C56C0F04}" type="slidenum">
              <a:rPr lang="en-IN" smtClean="0"/>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TextShape 2"/>
          <p:cNvSpPr txBox="1"/>
          <p:nvPr/>
        </p:nvSpPr>
        <p:spPr>
          <a:xfrm>
            <a:off x="685800" y="1981080"/>
            <a:ext cx="444960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400" b="0" strike="noStrike" spc="-1" dirty="0">
                <a:uFill>
                  <a:solidFill>
                    <a:srgbClr val="FFFFFF"/>
                  </a:solidFill>
                </a:uFill>
                <a:latin typeface="Times New Roman"/>
              </a:rPr>
              <a:t>If you know the index of a node, then it is easy to figure out the indexes of that node's parent and children. </a:t>
            </a:r>
            <a:endParaRPr lang="en-IN" sz="3200" b="0" strike="noStrike" spc="-1" dirty="0">
              <a:uFill>
                <a:solidFill>
                  <a:srgbClr val="FFFFFF"/>
                </a:solidFill>
              </a:uFill>
              <a:latin typeface="Times New Roman"/>
            </a:endParaRPr>
          </a:p>
        </p:txBody>
      </p:sp>
      <p:sp>
        <p:nvSpPr>
          <p:cNvPr id="649"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50"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1"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2"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3"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4"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5"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6" name="CustomShape 10"/>
          <p:cNvSpPr/>
          <p:nvPr/>
        </p:nvSpPr>
        <p:spPr>
          <a:xfrm>
            <a:off x="1920960" y="5565600"/>
            <a:ext cx="5860800" cy="45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93000"/>
              </a:lnSpc>
            </a:pPr>
            <a:r>
              <a:rPr lang="en-GB" sz="2400" b="0" strike="noStrike" spc="-1">
                <a:solidFill>
                  <a:srgbClr val="FFFFFF"/>
                </a:solidFill>
                <a:uFill>
                  <a:solidFill>
                    <a:srgbClr val="FFFFFF"/>
                  </a:solidFill>
                </a:uFill>
                <a:latin typeface="Times New Roman"/>
              </a:rPr>
              <a:t>[1]      [2]       [3]       [4]      [5]</a:t>
            </a:r>
            <a:endParaRPr lang="en-IN" sz="1800" b="0" strike="noStrike" spc="-1">
              <a:solidFill>
                <a:srgbClr val="FFFFFF"/>
              </a:solidFill>
              <a:uFill>
                <a:solidFill>
                  <a:srgbClr val="FFFFFF"/>
                </a:solidFill>
              </a:uFill>
              <a:latin typeface="Times New Roman"/>
            </a:endParaRPr>
          </a:p>
        </p:txBody>
      </p:sp>
      <p:sp>
        <p:nvSpPr>
          <p:cNvPr id="657"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658" name="Line 12"/>
          <p:cNvSpPr/>
          <p:nvPr/>
        </p:nvSpPr>
        <p:spPr>
          <a:xfrm>
            <a:off x="581832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59" name="CustomShape 13"/>
          <p:cNvSpPr/>
          <p:nvPr/>
        </p:nvSpPr>
        <p:spPr>
          <a:xfrm>
            <a:off x="618156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0" name="CustomShape 14"/>
          <p:cNvSpPr/>
          <p:nvPr/>
        </p:nvSpPr>
        <p:spPr>
          <a:xfrm>
            <a:off x="621144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661" name="Line 15"/>
          <p:cNvSpPr/>
          <p:nvPr/>
        </p:nvSpPr>
        <p:spPr>
          <a:xfrm flipH="1">
            <a:off x="557532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2" name="CustomShape 16"/>
          <p:cNvSpPr/>
          <p:nvPr/>
        </p:nvSpPr>
        <p:spPr>
          <a:xfrm>
            <a:off x="498168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3" name="CustomShape 17"/>
          <p:cNvSpPr/>
          <p:nvPr/>
        </p:nvSpPr>
        <p:spPr>
          <a:xfrm>
            <a:off x="50112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64" name="Line 18"/>
          <p:cNvSpPr/>
          <p:nvPr/>
        </p:nvSpPr>
        <p:spPr>
          <a:xfrm>
            <a:off x="7404120" y="198108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5" name="CustomShape 19"/>
          <p:cNvSpPr/>
          <p:nvPr/>
        </p:nvSpPr>
        <p:spPr>
          <a:xfrm>
            <a:off x="77389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6" name="CustomShape 20"/>
          <p:cNvSpPr/>
          <p:nvPr/>
        </p:nvSpPr>
        <p:spPr>
          <a:xfrm>
            <a:off x="77688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67" name="Line 21"/>
          <p:cNvSpPr/>
          <p:nvPr/>
        </p:nvSpPr>
        <p:spPr>
          <a:xfrm flipH="1">
            <a:off x="6168960" y="20271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8" name="CustomShape 22"/>
          <p:cNvSpPr/>
          <p:nvPr/>
        </p:nvSpPr>
        <p:spPr>
          <a:xfrm>
            <a:off x="667872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9" name="CustomShape 23"/>
          <p:cNvSpPr/>
          <p:nvPr/>
        </p:nvSpPr>
        <p:spPr>
          <a:xfrm>
            <a:off x="6708240" y="136188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70" name="CustomShape 24"/>
          <p:cNvSpPr/>
          <p:nvPr/>
        </p:nvSpPr>
        <p:spPr>
          <a:xfrm>
            <a:off x="55753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71" name="CustomShape 25"/>
          <p:cNvSpPr/>
          <p:nvPr/>
        </p:nvSpPr>
        <p:spPr>
          <a:xfrm>
            <a:off x="56052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72"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73"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74"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75" name="CustomShape 29"/>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76" name="CustomShape 30"/>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23340565-D832-4036-AA7D-46F4F28B6491}"/>
              </a:ext>
            </a:extLst>
          </p:cNvPr>
          <p:cNvSpPr>
            <a:spLocks noGrp="1"/>
          </p:cNvSpPr>
          <p:nvPr>
            <p:ph type="dt" sz="half" idx="10"/>
          </p:nvPr>
        </p:nvSpPr>
        <p:spPr/>
        <p:txBody>
          <a:bodyPr/>
          <a:lstStyle/>
          <a:p>
            <a:fld id="{07EA2429-E48B-4B85-A8E5-BD1EBA302F37}" type="datetime5">
              <a:rPr lang="en-IN" smtClean="0"/>
              <a:t>29-Dec-21</a:t>
            </a:fld>
            <a:endParaRPr lang="en-IN"/>
          </a:p>
        </p:txBody>
      </p:sp>
      <p:sp>
        <p:nvSpPr>
          <p:cNvPr id="3" name="Footer Placeholder 2">
            <a:extLst>
              <a:ext uri="{FF2B5EF4-FFF2-40B4-BE49-F238E27FC236}">
                <a16:creationId xmlns:a16="http://schemas.microsoft.com/office/drawing/2014/main" id="{F9928396-8BCD-4C10-899E-9B50E99A258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F1F7090B-B096-44E8-BB8D-C2341414F736}"/>
              </a:ext>
            </a:extLst>
          </p:cNvPr>
          <p:cNvSpPr>
            <a:spLocks noGrp="1"/>
          </p:cNvSpPr>
          <p:nvPr>
            <p:ph type="sldNum" sz="quarter" idx="12"/>
          </p:nvPr>
        </p:nvSpPr>
        <p:spPr/>
        <p:txBody>
          <a:bodyPr/>
          <a:lstStyle/>
          <a:p>
            <a:fld id="{1B44385C-0615-4A46-ADB2-FB00C56C0F04}" type="slidenum">
              <a:rPr lang="en-IN" smtClean="0"/>
              <a:t>36</a:t>
            </a:fld>
            <a:endParaRPr lang="en-IN"/>
          </a:p>
        </p:txBody>
      </p:sp>
      <p:sp>
        <p:nvSpPr>
          <p:cNvPr id="35" name="TextShape 1">
            <a:extLst>
              <a:ext uri="{FF2B5EF4-FFF2-40B4-BE49-F238E27FC236}">
                <a16:creationId xmlns:a16="http://schemas.microsoft.com/office/drawing/2014/main" id="{473E4444-496D-4E9E-8072-1F5AAA2299BB}"/>
              </a:ext>
            </a:extLst>
          </p:cNvPr>
          <p:cNvSpPr txBox="1"/>
          <p:nvPr/>
        </p:nvSpPr>
        <p:spPr>
          <a:xfrm>
            <a:off x="304920" y="236520"/>
            <a:ext cx="8142120" cy="600480"/>
          </a:xfrm>
          <a:prstGeom prst="rect">
            <a:avLst/>
          </a:prstGeom>
          <a:noFill/>
          <a:ln>
            <a:noFill/>
          </a:ln>
        </p:spPr>
        <p:txBody>
          <a:bodyPr lIns="90360" tIns="44280" rIns="90360" bIns="44280" anchor="ctr"/>
          <a:lstStyle/>
          <a:p>
            <a:pPr>
              <a:lnSpc>
                <a:spcPct val="95000"/>
              </a:lnSpc>
            </a:pPr>
            <a:r>
              <a:rPr lang="en-GB" sz="3200" b="1" strike="noStrike" spc="-1" dirty="0">
                <a:uFill>
                  <a:solidFill>
                    <a:srgbClr val="FFFFFF"/>
                  </a:solidFill>
                </a:uFill>
                <a:latin typeface="Times New Roman"/>
              </a:rPr>
              <a:t>Important Points about the Implementation</a:t>
            </a:r>
            <a:endParaRPr lang="en-IN" sz="3200" b="1" strike="noStrike" spc="-1" dirty="0">
              <a:uFill>
                <a:solidFill>
                  <a:srgbClr val="FFFFFF"/>
                </a:solidFill>
              </a:uFill>
              <a:latin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5DBAB-4C2D-429F-A12C-4272E41DCE71}"/>
              </a:ext>
            </a:extLst>
          </p:cNvPr>
          <p:cNvSpPr>
            <a:spLocks noGrp="1"/>
          </p:cNvSpPr>
          <p:nvPr>
            <p:ph type="dt" sz="half" idx="10"/>
          </p:nvPr>
        </p:nvSpPr>
        <p:spPr/>
        <p:txBody>
          <a:bodyPr/>
          <a:lstStyle/>
          <a:p>
            <a:fld id="{00C7AD75-3432-49DD-A645-2FF52EC1454C}" type="datetime5">
              <a:rPr lang="en-IN" smtClean="0"/>
              <a:t>29-Dec-21</a:t>
            </a:fld>
            <a:endParaRPr lang="en-IN"/>
          </a:p>
        </p:txBody>
      </p:sp>
      <p:sp>
        <p:nvSpPr>
          <p:cNvPr id="3" name="Footer Placeholder 2">
            <a:extLst>
              <a:ext uri="{FF2B5EF4-FFF2-40B4-BE49-F238E27FC236}">
                <a16:creationId xmlns:a16="http://schemas.microsoft.com/office/drawing/2014/main" id="{A9DB9183-198C-4E1A-8EC6-E7CAAE813E99}"/>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C33D9D7C-C4BC-4050-B1DE-F3CE57A94043}"/>
              </a:ext>
            </a:extLst>
          </p:cNvPr>
          <p:cNvSpPr>
            <a:spLocks noGrp="1"/>
          </p:cNvSpPr>
          <p:nvPr>
            <p:ph type="sldNum" sz="quarter" idx="12"/>
          </p:nvPr>
        </p:nvSpPr>
        <p:spPr/>
        <p:txBody>
          <a:bodyPr/>
          <a:lstStyle/>
          <a:p>
            <a:fld id="{1B44385C-0615-4A46-ADB2-FB00C56C0F04}" type="slidenum">
              <a:rPr lang="en-IN" smtClean="0"/>
              <a:t>37</a:t>
            </a:fld>
            <a:endParaRPr lang="en-IN"/>
          </a:p>
        </p:txBody>
      </p:sp>
      <p:sp>
        <p:nvSpPr>
          <p:cNvPr id="6" name="TextBox 5">
            <a:extLst>
              <a:ext uri="{FF2B5EF4-FFF2-40B4-BE49-F238E27FC236}">
                <a16:creationId xmlns:a16="http://schemas.microsoft.com/office/drawing/2014/main" id="{CDD9ED4E-AB5A-4257-9CF7-B76309ECD40D}"/>
              </a:ext>
            </a:extLst>
          </p:cNvPr>
          <p:cNvSpPr txBox="1"/>
          <p:nvPr/>
        </p:nvSpPr>
        <p:spPr>
          <a:xfrm>
            <a:off x="385761" y="1166842"/>
            <a:ext cx="3771901" cy="4247317"/>
          </a:xfrm>
          <a:prstGeom prst="rect">
            <a:avLst/>
          </a:prstGeom>
          <a:noFill/>
        </p:spPr>
        <p:txBody>
          <a:bodyPr wrap="square">
            <a:spAutoFit/>
          </a:bodyPr>
          <a:lstStyle/>
          <a:p>
            <a:r>
              <a:rPr lang="en-US" sz="1800" dirty="0">
                <a:latin typeface="Courier New" panose="02070309020205020404" pitchFamily="49" charset="0"/>
              </a:rPr>
              <a:t>void sort1(int a[], int n)</a:t>
            </a:r>
          </a:p>
          <a:p>
            <a:r>
              <a:rPr lang="en-US" sz="1800" dirty="0">
                <a:latin typeface="Courier New" panose="02070309020205020404" pitchFamily="49" charset="0"/>
              </a:rPr>
              <a:t>{</a:t>
            </a:r>
          </a:p>
          <a:p>
            <a:r>
              <a:rPr lang="en-US" sz="1800" dirty="0">
                <a:latin typeface="Courier New" panose="02070309020205020404" pitchFamily="49" charset="0"/>
              </a:rPr>
              <a:t> int </a:t>
            </a:r>
            <a:r>
              <a:rPr lang="en-US" sz="1800" dirty="0" err="1">
                <a:latin typeface="Courier New" panose="02070309020205020404" pitchFamily="49" charset="0"/>
              </a:rPr>
              <a:t>i,j,temp</a:t>
            </a:r>
            <a:r>
              <a:rPr lang="en-US" sz="1800" dirty="0">
                <a:latin typeface="Courier New" panose="02070309020205020404" pitchFamily="49" charset="0"/>
              </a:rPr>
              <a:t>;</a:t>
            </a:r>
          </a:p>
          <a:p>
            <a:r>
              <a:rPr lang="nn-NO" sz="1800" dirty="0">
                <a:latin typeface="Courier New" panose="02070309020205020404" pitchFamily="49" charset="0"/>
              </a:rPr>
              <a:t> for(i=n-1;i&gt;0;i--)</a:t>
            </a:r>
          </a:p>
          <a:p>
            <a:r>
              <a:rPr lang="en-US" sz="1800" dirty="0">
                <a:latin typeface="Courier New" panose="02070309020205020404" pitchFamily="49" charset="0"/>
              </a:rPr>
              <a:t> {</a:t>
            </a:r>
          </a:p>
          <a:p>
            <a:r>
              <a:rPr lang="en-US" sz="1800" dirty="0">
                <a:latin typeface="Courier New" panose="02070309020205020404" pitchFamily="49" charset="0"/>
              </a:rPr>
              <a:t>  temp=a[1];</a:t>
            </a:r>
          </a:p>
          <a:p>
            <a:r>
              <a:rPr lang="en-US" sz="1800" dirty="0">
                <a:latin typeface="Courier New" panose="02070309020205020404" pitchFamily="49" charset="0"/>
              </a:rPr>
              <a:t>  a[1]=a[i+1];</a:t>
            </a:r>
          </a:p>
          <a:p>
            <a:r>
              <a:rPr lang="en-US" sz="1800" dirty="0">
                <a:latin typeface="Courier New" panose="02070309020205020404" pitchFamily="49" charset="0"/>
              </a:rPr>
              <a:t>  a[i+1]=temp;</a:t>
            </a:r>
          </a:p>
          <a:p>
            <a:r>
              <a:rPr lang="en-US" sz="1800" dirty="0">
                <a:latin typeface="Courier New" panose="02070309020205020404" pitchFamily="49" charset="0"/>
              </a:rPr>
              <a:t>  adjust(a,1,i);</a:t>
            </a:r>
          </a:p>
          <a:p>
            <a:r>
              <a:rPr lang="en-US" sz="1800" dirty="0">
                <a:latin typeface="Courier New" panose="02070309020205020404" pitchFamily="49" charset="0"/>
              </a:rPr>
              <a:t> }</a:t>
            </a:r>
          </a:p>
          <a:p>
            <a:r>
              <a:rPr lang="en-US" sz="1800" dirty="0">
                <a:latin typeface="Courier New" panose="02070309020205020404" pitchFamily="49" charset="0"/>
              </a:rPr>
              <a:t>}</a:t>
            </a:r>
          </a:p>
          <a:p>
            <a:endParaRPr lang="en-US" sz="1800" dirty="0">
              <a:latin typeface="Courier New" panose="02070309020205020404" pitchFamily="49" charset="0"/>
            </a:endParaRPr>
          </a:p>
          <a:p>
            <a:r>
              <a:rPr lang="en-US" sz="1800" dirty="0">
                <a:latin typeface="Courier New" panose="02070309020205020404" pitchFamily="49" charset="0"/>
              </a:rPr>
              <a:t>a[c/2]=temp;</a:t>
            </a:r>
          </a:p>
          <a:p>
            <a:r>
              <a:rPr lang="en-US" sz="1800" dirty="0">
                <a:latin typeface="Courier New" panose="02070309020205020404" pitchFamily="49" charset="0"/>
              </a:rPr>
              <a:t> return;</a:t>
            </a:r>
          </a:p>
          <a:p>
            <a:r>
              <a:rPr lang="en-US" sz="1800" dirty="0">
                <a:latin typeface="Courier New" panose="02070309020205020404" pitchFamily="49" charset="0"/>
              </a:rPr>
              <a:t>}</a:t>
            </a:r>
          </a:p>
        </p:txBody>
      </p:sp>
      <p:sp>
        <p:nvSpPr>
          <p:cNvPr id="8" name="TextBox 7">
            <a:extLst>
              <a:ext uri="{FF2B5EF4-FFF2-40B4-BE49-F238E27FC236}">
                <a16:creationId xmlns:a16="http://schemas.microsoft.com/office/drawing/2014/main" id="{DFC735E5-2BE6-497D-B51A-2DA6987C3EBC}"/>
              </a:ext>
            </a:extLst>
          </p:cNvPr>
          <p:cNvSpPr txBox="1"/>
          <p:nvPr/>
        </p:nvSpPr>
        <p:spPr>
          <a:xfrm>
            <a:off x="4371974" y="1166842"/>
            <a:ext cx="4772025" cy="4801314"/>
          </a:xfrm>
          <a:prstGeom prst="rect">
            <a:avLst/>
          </a:prstGeom>
          <a:noFill/>
        </p:spPr>
        <p:txBody>
          <a:bodyPr wrap="square">
            <a:spAutoFit/>
          </a:bodyPr>
          <a:lstStyle/>
          <a:p>
            <a:r>
              <a:rPr lang="en-US" sz="1800" dirty="0">
                <a:latin typeface="Courier New" panose="02070309020205020404" pitchFamily="49" charset="0"/>
              </a:rPr>
              <a:t>void adjust(int a[],int p, int n)</a:t>
            </a:r>
          </a:p>
          <a:p>
            <a:r>
              <a:rPr lang="en-US" sz="1800" dirty="0">
                <a:latin typeface="Courier New" panose="02070309020205020404" pitchFamily="49" charset="0"/>
              </a:rPr>
              <a:t>{</a:t>
            </a:r>
          </a:p>
          <a:p>
            <a:r>
              <a:rPr lang="en-US" sz="1800" dirty="0">
                <a:latin typeface="Courier New" panose="02070309020205020404" pitchFamily="49" charset="0"/>
              </a:rPr>
              <a:t> int c, temp;</a:t>
            </a:r>
          </a:p>
          <a:p>
            <a:r>
              <a:rPr lang="en-US" sz="1800" dirty="0">
                <a:latin typeface="Courier New" panose="02070309020205020404" pitchFamily="49" charset="0"/>
              </a:rPr>
              <a:t> temp=a[p];</a:t>
            </a:r>
          </a:p>
          <a:p>
            <a:r>
              <a:rPr lang="en-US" sz="1800" dirty="0">
                <a:latin typeface="Courier New" panose="02070309020205020404" pitchFamily="49" charset="0"/>
              </a:rPr>
              <a:t> c=2*p;</a:t>
            </a:r>
          </a:p>
          <a:p>
            <a:r>
              <a:rPr lang="en-US" sz="1800" dirty="0">
                <a:latin typeface="Courier New" panose="02070309020205020404" pitchFamily="49" charset="0"/>
              </a:rPr>
              <a:t> while(c&lt;=n)</a:t>
            </a:r>
          </a:p>
          <a:p>
            <a:r>
              <a:rPr lang="en-US" sz="1800" dirty="0">
                <a:latin typeface="Courier New" panose="02070309020205020404" pitchFamily="49" charset="0"/>
              </a:rPr>
              <a:t> {</a:t>
            </a:r>
          </a:p>
          <a:p>
            <a:r>
              <a:rPr lang="en-US" sz="1800" dirty="0">
                <a:latin typeface="Courier New" panose="02070309020205020404" pitchFamily="49" charset="0"/>
              </a:rPr>
              <a:t>  if(c&lt;n &amp;&amp; a[c+1]&gt;a[c])</a:t>
            </a:r>
          </a:p>
          <a:p>
            <a:r>
              <a:rPr lang="en-US" sz="1800" dirty="0">
                <a:latin typeface="Courier New" panose="02070309020205020404" pitchFamily="49" charset="0"/>
              </a:rPr>
              <a:t>    </a:t>
            </a:r>
            <a:r>
              <a:rPr lang="en-US" sz="1800" dirty="0" err="1">
                <a:latin typeface="Courier New" panose="02070309020205020404" pitchFamily="49" charset="0"/>
              </a:rPr>
              <a:t>c++</a:t>
            </a:r>
            <a:r>
              <a:rPr lang="en-US" sz="1800" dirty="0">
                <a:latin typeface="Courier New" panose="02070309020205020404" pitchFamily="49" charset="0"/>
              </a:rPr>
              <a:t>;</a:t>
            </a:r>
          </a:p>
          <a:p>
            <a:r>
              <a:rPr lang="en-US" sz="1800" dirty="0">
                <a:latin typeface="Courier New" panose="02070309020205020404" pitchFamily="49" charset="0"/>
              </a:rPr>
              <a:t>  if(temp&gt;a[c])</a:t>
            </a:r>
          </a:p>
          <a:p>
            <a:r>
              <a:rPr lang="en-US" sz="1800" dirty="0">
                <a:latin typeface="Courier New" panose="02070309020205020404" pitchFamily="49" charset="0"/>
              </a:rPr>
              <a:t>    break;</a:t>
            </a:r>
          </a:p>
          <a:p>
            <a:r>
              <a:rPr lang="en-US" sz="1800" dirty="0">
                <a:latin typeface="Courier New" panose="02070309020205020404" pitchFamily="49" charset="0"/>
              </a:rPr>
              <a:t>  else</a:t>
            </a:r>
          </a:p>
          <a:p>
            <a:r>
              <a:rPr lang="en-US" sz="1800" dirty="0">
                <a:latin typeface="Courier New" panose="02070309020205020404" pitchFamily="49" charset="0"/>
              </a:rPr>
              <a:t>  {</a:t>
            </a:r>
          </a:p>
          <a:p>
            <a:r>
              <a:rPr lang="pt-BR" sz="1800" dirty="0">
                <a:latin typeface="Courier New" panose="02070309020205020404" pitchFamily="49" charset="0"/>
              </a:rPr>
              <a:t>      a[c/2]=a[c];</a:t>
            </a:r>
          </a:p>
          <a:p>
            <a:r>
              <a:rPr lang="en-US" sz="1800" dirty="0">
                <a:latin typeface="Courier New" panose="02070309020205020404" pitchFamily="49" charset="0"/>
              </a:rPr>
              <a:t>      c=2*c;</a:t>
            </a:r>
          </a:p>
          <a:p>
            <a:r>
              <a:rPr lang="en-US" sz="1800" dirty="0">
                <a:latin typeface="Courier New" panose="02070309020205020404" pitchFamily="49" charset="0"/>
              </a:rPr>
              <a:t>  }</a:t>
            </a:r>
          </a:p>
          <a:p>
            <a:r>
              <a:rPr lang="en-US" sz="1800" dirty="0">
                <a:latin typeface="Courier New" panose="02070309020205020404" pitchFamily="49" charset="0"/>
              </a:rPr>
              <a:t> }</a:t>
            </a:r>
          </a:p>
        </p:txBody>
      </p:sp>
      <p:cxnSp>
        <p:nvCxnSpPr>
          <p:cNvPr id="10" name="Straight Connector 9">
            <a:extLst>
              <a:ext uri="{FF2B5EF4-FFF2-40B4-BE49-F238E27FC236}">
                <a16:creationId xmlns:a16="http://schemas.microsoft.com/office/drawing/2014/main" id="{F57141EB-E235-4C14-95F5-4E536C77D89F}"/>
              </a:ext>
            </a:extLst>
          </p:cNvPr>
          <p:cNvCxnSpPr/>
          <p:nvPr/>
        </p:nvCxnSpPr>
        <p:spPr>
          <a:xfrm>
            <a:off x="4371974" y="1028700"/>
            <a:ext cx="0" cy="507206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85793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TextShape 1"/>
          <p:cNvSpPr txBox="1"/>
          <p:nvPr/>
        </p:nvSpPr>
        <p:spPr>
          <a:xfrm>
            <a:off x="304919" y="1981080"/>
            <a:ext cx="8653343"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A heap is a complete binary tree, where the entry at each node is greater than or equal to the entries in its children.</a:t>
            </a:r>
            <a:endParaRPr lang="en-IN" sz="3200" b="0" strike="noStrike" spc="-1" dirty="0">
              <a:uFill>
                <a:solidFill>
                  <a:srgbClr val="FFFFFF"/>
                </a:solidFill>
              </a:uFill>
              <a:latin typeface="Times New Roman"/>
            </a:endParaRPr>
          </a:p>
          <a:p>
            <a:pPr marL="341280" indent="-341280">
              <a:buClr>
                <a:srgbClr val="00CECE"/>
              </a:buClr>
              <a:buSzPct val="75000"/>
              <a:buFont typeface="Monotype Sorts" charset="2"/>
              <a:buChar char=""/>
            </a:pPr>
            <a:r>
              <a:rPr lang="en-GB" sz="2800" b="0" strike="noStrike" spc="-1" dirty="0">
                <a:uFill>
                  <a:solidFill>
                    <a:srgbClr val="FFFFFF"/>
                  </a:solidFill>
                </a:uFill>
                <a:latin typeface="Times New Roman"/>
              </a:rPr>
              <a:t>To add an entry to a heap, place the new entry at the next available spot, and perform a </a:t>
            </a:r>
            <a:r>
              <a:rPr lang="en-GB" sz="2800" b="0" strike="noStrike" spc="-1" dirty="0" err="1">
                <a:uFill>
                  <a:solidFill>
                    <a:srgbClr val="FFFFFF"/>
                  </a:solidFill>
                </a:uFill>
                <a:latin typeface="Times New Roman"/>
              </a:rPr>
              <a:t>reheapification</a:t>
            </a:r>
            <a:r>
              <a:rPr lang="en-GB" sz="2800" b="0" strike="noStrike" spc="-1" dirty="0">
                <a:uFill>
                  <a:solidFill>
                    <a:srgbClr val="FFFFFF"/>
                  </a:solidFill>
                </a:uFill>
                <a:latin typeface="Times New Roman"/>
              </a:rPr>
              <a:t> upward.</a:t>
            </a:r>
            <a:endParaRPr lang="en-IN" sz="3200" b="0" strike="noStrike" spc="-1" dirty="0">
              <a:uFill>
                <a:solidFill>
                  <a:srgbClr val="FFFFFF"/>
                </a:solidFill>
              </a:uFill>
              <a:latin typeface="Times New Roman"/>
            </a:endParaRPr>
          </a:p>
          <a:p>
            <a:pPr marL="341280" indent="-341280">
              <a:buClr>
                <a:srgbClr val="00CECE"/>
              </a:buClr>
              <a:buSzPct val="75000"/>
              <a:buFont typeface="Monotype Sorts" charset="2"/>
              <a:buChar char=""/>
            </a:pPr>
            <a:r>
              <a:rPr lang="en-GB" sz="2800" b="0" strike="noStrike" spc="-1" dirty="0">
                <a:uFill>
                  <a:solidFill>
                    <a:srgbClr val="FFFFFF"/>
                  </a:solidFill>
                </a:uFill>
                <a:latin typeface="Times New Roman"/>
              </a:rPr>
              <a:t>To remove the biggest entry, move the last node onto the root, and perform a </a:t>
            </a:r>
            <a:r>
              <a:rPr lang="en-GB" sz="2800" b="0" strike="noStrike" spc="-1" dirty="0" err="1">
                <a:uFill>
                  <a:solidFill>
                    <a:srgbClr val="FFFFFF"/>
                  </a:solidFill>
                </a:uFill>
                <a:latin typeface="Times New Roman"/>
              </a:rPr>
              <a:t>reheapification</a:t>
            </a:r>
            <a:r>
              <a:rPr lang="en-GB" sz="2800" b="0" strike="noStrike" spc="-1" dirty="0">
                <a:uFill>
                  <a:solidFill>
                    <a:srgbClr val="FFFFFF"/>
                  </a:solidFill>
                </a:uFill>
                <a:latin typeface="Times New Roman"/>
              </a:rPr>
              <a:t> downward.</a:t>
            </a:r>
            <a:endParaRPr lang="en-IN" sz="3200" b="0" strike="noStrike" spc="-1" dirty="0">
              <a:uFill>
                <a:solidFill>
                  <a:srgbClr val="FFFFFF"/>
                </a:solidFill>
              </a:uFill>
              <a:latin typeface="Times New Roman"/>
            </a:endParaRPr>
          </a:p>
        </p:txBody>
      </p:sp>
      <p:pic>
        <p:nvPicPr>
          <p:cNvPr id="678" name="Picture 2"/>
          <p:cNvPicPr/>
          <p:nvPr/>
        </p:nvPicPr>
        <p:blipFill>
          <a:blip r:embed="rId3"/>
          <a:srcRect l="21891"/>
          <a:stretch/>
        </p:blipFill>
        <p:spPr>
          <a:xfrm>
            <a:off x="41400" y="0"/>
            <a:ext cx="1625400" cy="1833480"/>
          </a:xfrm>
          <a:prstGeom prst="rect">
            <a:avLst/>
          </a:prstGeom>
          <a:ln>
            <a:noFill/>
          </a:ln>
        </p:spPr>
      </p:pic>
      <p:sp>
        <p:nvSpPr>
          <p:cNvPr id="679" name="TextShape 2"/>
          <p:cNvSpPr txBox="1"/>
          <p:nvPr/>
        </p:nvSpPr>
        <p:spPr>
          <a:xfrm>
            <a:off x="742950" y="0"/>
            <a:ext cx="7772400" cy="1143000"/>
          </a:xfrm>
          <a:prstGeom prst="rect">
            <a:avLst/>
          </a:prstGeom>
          <a:noFill/>
          <a:ln>
            <a:noFill/>
          </a:ln>
        </p:spPr>
        <p:txBody>
          <a:bodyPr lIns="90360" tIns="44280" rIns="90360" bIns="44280" anchor="ctr"/>
          <a:lstStyle/>
          <a:p>
            <a:pPr>
              <a:lnSpc>
                <a:spcPct val="95000"/>
              </a:lnSpc>
            </a:pPr>
            <a:r>
              <a:rPr lang="en-GB" sz="4400" b="0" strike="noStrike" spc="-1" dirty="0">
                <a:solidFill>
                  <a:srgbClr val="00CECE"/>
                </a:solidFill>
                <a:uFill>
                  <a:solidFill>
                    <a:srgbClr val="FFFFFF"/>
                  </a:solidFill>
                </a:uFill>
                <a:latin typeface="Times New Roman"/>
              </a:rPr>
              <a:t>   Summary</a:t>
            </a:r>
            <a:endParaRPr lang="en-IN" sz="4400" b="0" strike="noStrike" spc="-1" dirty="0">
              <a:solidFill>
                <a:srgbClr val="00CECE"/>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164D9A8-0107-472D-BF33-DC8F40694584}"/>
              </a:ext>
            </a:extLst>
          </p:cNvPr>
          <p:cNvSpPr>
            <a:spLocks noGrp="1"/>
          </p:cNvSpPr>
          <p:nvPr>
            <p:ph type="dt" sz="half" idx="10"/>
          </p:nvPr>
        </p:nvSpPr>
        <p:spPr/>
        <p:txBody>
          <a:bodyPr/>
          <a:lstStyle/>
          <a:p>
            <a:fld id="{076464A7-E3A5-4113-949D-54C8BF16D60E}" type="datetime5">
              <a:rPr lang="en-IN" smtClean="0"/>
              <a:t>29-Dec-21</a:t>
            </a:fld>
            <a:endParaRPr lang="en-IN"/>
          </a:p>
        </p:txBody>
      </p:sp>
      <p:sp>
        <p:nvSpPr>
          <p:cNvPr id="3" name="Footer Placeholder 2">
            <a:extLst>
              <a:ext uri="{FF2B5EF4-FFF2-40B4-BE49-F238E27FC236}">
                <a16:creationId xmlns:a16="http://schemas.microsoft.com/office/drawing/2014/main" id="{B1CF61AB-6DBB-4744-A930-C7139AC2A1D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56AF9FC3-3EE8-4972-8273-C7FA457D4984}"/>
              </a:ext>
            </a:extLst>
          </p:cNvPr>
          <p:cNvSpPr>
            <a:spLocks noGrp="1"/>
          </p:cNvSpPr>
          <p:nvPr>
            <p:ph type="sldNum" sz="quarter" idx="12"/>
          </p:nvPr>
        </p:nvSpPr>
        <p:spPr/>
        <p:txBody>
          <a:bodyPr/>
          <a:lstStyle/>
          <a:p>
            <a:fld id="{1B44385C-0615-4A46-ADB2-FB00C56C0F04}" type="slidenum">
              <a:rPr lang="en-IN" smtClean="0"/>
              <a:t>38</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Line 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8" name="TextShape 3"/>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Complete binary tree</a:t>
            </a:r>
            <a:r>
              <a:rPr lang="en-GB" sz="32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59" name="CustomShape 4"/>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 name="CustomShape 5"/>
          <p:cNvSpPr/>
          <p:nvPr/>
        </p:nvSpPr>
        <p:spPr>
          <a:xfrm>
            <a:off x="4271760" y="1857240"/>
            <a:ext cx="1378440" cy="1186920"/>
          </a:xfrm>
          <a:custGeom>
            <a:avLst/>
            <a:gdLst/>
            <a:ahLst/>
            <a:cxnLst/>
            <a:rect l="0" t="0" r="r" b="b"/>
            <a:pathLst>
              <a:path w="3831" h="3298">
                <a:moveTo>
                  <a:pt x="4" y="0"/>
                </a:moveTo>
                <a:cubicBezTo>
                  <a:pt x="2" y="0"/>
                  <a:pt x="0" y="2"/>
                  <a:pt x="0" y="4"/>
                </a:cubicBezTo>
                <a:lnTo>
                  <a:pt x="0" y="3293"/>
                </a:lnTo>
                <a:cubicBezTo>
                  <a:pt x="0" y="3295"/>
                  <a:pt x="2" y="3297"/>
                  <a:pt x="4" y="3297"/>
                </a:cubicBezTo>
                <a:lnTo>
                  <a:pt x="3825" y="3297"/>
                </a:lnTo>
                <a:cubicBezTo>
                  <a:pt x="3827" y="3297"/>
                  <a:pt x="3830" y="3295"/>
                  <a:pt x="3830" y="3293"/>
                </a:cubicBezTo>
                <a:lnTo>
                  <a:pt x="3830" y="4"/>
                </a:lnTo>
                <a:cubicBezTo>
                  <a:pt x="3830" y="2"/>
                  <a:pt x="3827" y="0"/>
                  <a:pt x="382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0" strike="noStrike" spc="-1">
                <a:solidFill>
                  <a:srgbClr val="FFFFFF"/>
                </a:solidFill>
                <a:uFill>
                  <a:solidFill>
                    <a:srgbClr val="FFFFFF"/>
                  </a:solidFill>
                </a:uFill>
                <a:latin typeface="Times New Roman"/>
              </a:rPr>
              <a:t>Left child</a:t>
            </a:r>
            <a:endParaRPr lang="en-IN" sz="1800" b="0" strike="noStrike" spc="-1">
              <a:solidFill>
                <a:srgbClr val="FFFFFF"/>
              </a:solidFill>
              <a:uFill>
                <a:solidFill>
                  <a:srgbClr val="FFFFFF"/>
                </a:solidFill>
              </a:uFill>
              <a:latin typeface="Times New Roman"/>
            </a:endParaRPr>
          </a:p>
          <a:p>
            <a:r>
              <a:rPr lang="en-GB" sz="2400" b="0" strike="noStrike" spc="-1">
                <a:solidFill>
                  <a:srgbClr val="FFFFFF"/>
                </a:solidFill>
                <a:uFill>
                  <a:solidFill>
                    <a:srgbClr val="FFFFFF"/>
                  </a:solidFill>
                </a:uFill>
                <a:latin typeface="Times New Roman"/>
              </a:rPr>
              <a:t>of the</a:t>
            </a:r>
            <a:endParaRPr lang="en-IN" sz="1800" b="0" strike="noStrike" spc="-1">
              <a:solidFill>
                <a:srgbClr val="FFFFFF"/>
              </a:solidFill>
              <a:uFill>
                <a:solidFill>
                  <a:srgbClr val="FFFFFF"/>
                </a:solidFill>
              </a:uFill>
              <a:latin typeface="Times New Roman"/>
            </a:endParaRPr>
          </a:p>
          <a:p>
            <a:r>
              <a:rPr lang="en-GB" sz="2400" b="0" strike="noStrike" spc="-1">
                <a:solidFill>
                  <a:srgbClr val="FFFFFF"/>
                </a:solidFill>
                <a:uFill>
                  <a:solidFill>
                    <a:srgbClr val="FFFFFF"/>
                  </a:solidFill>
                </a:uFill>
                <a:latin typeface="Times New Roman"/>
              </a:rPr>
              <a:t>root</a:t>
            </a:r>
            <a:endParaRPr lang="en-IN" sz="1800" b="0" strike="noStrike" spc="-1">
              <a:solidFill>
                <a:srgbClr val="FFFFFF"/>
              </a:solidFill>
              <a:uFill>
                <a:solidFill>
                  <a:srgbClr val="FFFFFF"/>
                </a:solidFill>
              </a:uFill>
              <a:latin typeface="Times New Roman"/>
            </a:endParaRPr>
          </a:p>
        </p:txBody>
      </p:sp>
      <p:sp>
        <p:nvSpPr>
          <p:cNvPr id="61" name="CustomShape 6"/>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62" name="CustomShape 7"/>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The second node is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the left child</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of the root.</a:t>
            </a:r>
            <a:endParaRPr lang="en-IN" sz="1800" b="0" strike="noStrike" spc="-1">
              <a:solidFill>
                <a:srgbClr val="FFFFFF"/>
              </a:solidFill>
              <a:uFill>
                <a:solidFill>
                  <a:srgbClr val="FFFFFF"/>
                </a:solidFill>
              </a:uFill>
              <a:latin typeface="Times New Roman"/>
            </a:endParaRPr>
          </a:p>
        </p:txBody>
      </p:sp>
      <p:sp>
        <p:nvSpPr>
          <p:cNvPr id="63" name="CustomShape 8"/>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265521AB-5EE9-4510-A23F-C50243E22775}"/>
              </a:ext>
            </a:extLst>
          </p:cNvPr>
          <p:cNvSpPr>
            <a:spLocks noGrp="1"/>
          </p:cNvSpPr>
          <p:nvPr>
            <p:ph type="dt" sz="half" idx="10"/>
          </p:nvPr>
        </p:nvSpPr>
        <p:spPr/>
        <p:txBody>
          <a:bodyPr/>
          <a:lstStyle/>
          <a:p>
            <a:fld id="{C2786A9D-0073-4C64-A21A-ACEB92BEBA51}" type="datetime5">
              <a:rPr lang="en-IN" smtClean="0"/>
              <a:t>29-Dec-21</a:t>
            </a:fld>
            <a:endParaRPr lang="en-IN"/>
          </a:p>
        </p:txBody>
      </p:sp>
      <p:sp>
        <p:nvSpPr>
          <p:cNvPr id="3" name="Footer Placeholder 2">
            <a:extLst>
              <a:ext uri="{FF2B5EF4-FFF2-40B4-BE49-F238E27FC236}">
                <a16:creationId xmlns:a16="http://schemas.microsoft.com/office/drawing/2014/main" id="{41438334-7F3C-4735-9D8D-54D54E8C7AD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6311B85-40E1-4A23-B33D-60E31E8BA179}"/>
              </a:ext>
            </a:extLst>
          </p:cNvPr>
          <p:cNvSpPr>
            <a:spLocks noGrp="1"/>
          </p:cNvSpPr>
          <p:nvPr>
            <p:ph type="sldNum" sz="quarter" idx="12"/>
          </p:nvPr>
        </p:nvSpPr>
        <p:spPr/>
        <p:txBody>
          <a:bodyPr/>
          <a:lstStyle/>
          <a:p>
            <a:fld id="{1B44385C-0615-4A46-ADB2-FB00C56C0F04}" type="slidenum">
              <a:rPr lang="en-IN" smtClean="0"/>
              <a:t>4</a:t>
            </a:fld>
            <a:endParaRPr lang="en-IN"/>
          </a:p>
        </p:txBody>
      </p:sp>
      <p:sp>
        <p:nvSpPr>
          <p:cNvPr id="13" name="TextShape 1">
            <a:extLst>
              <a:ext uri="{FF2B5EF4-FFF2-40B4-BE49-F238E27FC236}">
                <a16:creationId xmlns:a16="http://schemas.microsoft.com/office/drawing/2014/main" id="{94D3EBC0-FB12-43A4-A809-96849F03C61C}"/>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Line 1"/>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 name="TextShape 3"/>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Complete binary tree.</a:t>
            </a:r>
            <a:endParaRPr lang="en-IN" sz="3200" b="0" strike="noStrike" spc="-1" dirty="0">
              <a:uFill>
                <a:solidFill>
                  <a:srgbClr val="FFFFFF"/>
                </a:solidFill>
              </a:uFill>
              <a:latin typeface="Times New Roman"/>
            </a:endParaRPr>
          </a:p>
        </p:txBody>
      </p:sp>
      <p:sp>
        <p:nvSpPr>
          <p:cNvPr id="67" name="CustomShape 4"/>
          <p:cNvSpPr/>
          <p:nvPr/>
        </p:nvSpPr>
        <p:spPr>
          <a:xfrm>
            <a:off x="7580160" y="1919160"/>
            <a:ext cx="1547640" cy="1186920"/>
          </a:xfrm>
          <a:custGeom>
            <a:avLst/>
            <a:gdLst/>
            <a:ahLst/>
            <a:cxnLst/>
            <a:rect l="0" t="0" r="r" b="b"/>
            <a:pathLst>
              <a:path w="4301" h="3298">
                <a:moveTo>
                  <a:pt x="4" y="0"/>
                </a:moveTo>
                <a:cubicBezTo>
                  <a:pt x="2" y="0"/>
                  <a:pt x="0" y="2"/>
                  <a:pt x="0" y="4"/>
                </a:cubicBezTo>
                <a:lnTo>
                  <a:pt x="0" y="3293"/>
                </a:lnTo>
                <a:cubicBezTo>
                  <a:pt x="0" y="3295"/>
                  <a:pt x="2" y="3297"/>
                  <a:pt x="4" y="3297"/>
                </a:cubicBezTo>
                <a:lnTo>
                  <a:pt x="4295" y="3297"/>
                </a:lnTo>
                <a:cubicBezTo>
                  <a:pt x="4297" y="3297"/>
                  <a:pt x="4300" y="3295"/>
                  <a:pt x="4300" y="3293"/>
                </a:cubicBezTo>
                <a:lnTo>
                  <a:pt x="4300" y="4"/>
                </a:lnTo>
                <a:cubicBezTo>
                  <a:pt x="4300" y="2"/>
                  <a:pt x="4297" y="0"/>
                  <a:pt x="429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r">
              <a:lnSpc>
                <a:spcPct val="95000"/>
              </a:lnSpc>
            </a:pPr>
            <a:r>
              <a:rPr lang="en-GB" sz="2400" b="0" strike="noStrike" spc="-1">
                <a:solidFill>
                  <a:srgbClr val="FFFFFF"/>
                </a:solidFill>
                <a:uFill>
                  <a:solidFill>
                    <a:srgbClr val="FFFFFF"/>
                  </a:solidFill>
                </a:uFill>
                <a:latin typeface="Times New Roman"/>
              </a:rPr>
              <a:t>Right child</a:t>
            </a:r>
            <a:endParaRPr lang="en-IN" sz="1800" b="0" strike="noStrike" spc="-1">
              <a:solidFill>
                <a:srgbClr val="FFFFFF"/>
              </a:solidFill>
              <a:uFill>
                <a:solidFill>
                  <a:srgbClr val="FFFFFF"/>
                </a:solidFill>
              </a:uFill>
              <a:latin typeface="Times New Roman"/>
            </a:endParaRPr>
          </a:p>
          <a:p>
            <a:pPr algn="r"/>
            <a:r>
              <a:rPr lang="en-GB" sz="2400" b="0" strike="noStrike" spc="-1">
                <a:solidFill>
                  <a:srgbClr val="FFFFFF"/>
                </a:solidFill>
                <a:uFill>
                  <a:solidFill>
                    <a:srgbClr val="FFFFFF"/>
                  </a:solidFill>
                </a:uFill>
                <a:latin typeface="Times New Roman"/>
              </a:rPr>
              <a:t>of the</a:t>
            </a:r>
            <a:endParaRPr lang="en-IN" sz="1800" b="0" strike="noStrike" spc="-1">
              <a:solidFill>
                <a:srgbClr val="FFFFFF"/>
              </a:solidFill>
              <a:uFill>
                <a:solidFill>
                  <a:srgbClr val="FFFFFF"/>
                </a:solidFill>
              </a:uFill>
              <a:latin typeface="Times New Roman"/>
            </a:endParaRPr>
          </a:p>
          <a:p>
            <a:pPr algn="r"/>
            <a:r>
              <a:rPr lang="en-GB" sz="2400" b="0" strike="noStrike" spc="-1">
                <a:solidFill>
                  <a:srgbClr val="FFFFFF"/>
                </a:solidFill>
                <a:uFill>
                  <a:solidFill>
                    <a:srgbClr val="FFFFFF"/>
                  </a:solidFill>
                </a:uFill>
                <a:latin typeface="Times New Roman"/>
              </a:rPr>
              <a:t>root</a:t>
            </a:r>
            <a:endParaRPr lang="en-IN" sz="1800" b="0" strike="noStrike" spc="-1">
              <a:solidFill>
                <a:srgbClr val="FFFFFF"/>
              </a:solidFill>
              <a:uFill>
                <a:solidFill>
                  <a:srgbClr val="FFFFFF"/>
                </a:solidFill>
              </a:uFill>
              <a:latin typeface="Times New Roman"/>
            </a:endParaRPr>
          </a:p>
        </p:txBody>
      </p:sp>
      <p:sp>
        <p:nvSpPr>
          <p:cNvPr id="68" name="CustomShape 5"/>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69" name="CustomShape 6"/>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The third node is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the right child</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of the root.</a:t>
            </a:r>
            <a:endParaRPr lang="en-IN" sz="1800" b="0" strike="noStrike" spc="-1">
              <a:solidFill>
                <a:srgbClr val="FFFFFF"/>
              </a:solidFill>
              <a:uFill>
                <a:solidFill>
                  <a:srgbClr val="FFFFFF"/>
                </a:solidFill>
              </a:uFill>
              <a:latin typeface="Times New Roman"/>
            </a:endParaRPr>
          </a:p>
        </p:txBody>
      </p:sp>
      <p:sp>
        <p:nvSpPr>
          <p:cNvPr id="70" name="CustomShape 7"/>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71" name="Line 8"/>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72" name="CustomShape 9"/>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73" name="CustomShape 10"/>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FD02290C-9345-4ED4-8A0E-D8D6720B7548}"/>
              </a:ext>
            </a:extLst>
          </p:cNvPr>
          <p:cNvSpPr>
            <a:spLocks noGrp="1"/>
          </p:cNvSpPr>
          <p:nvPr>
            <p:ph type="dt" sz="half" idx="10"/>
          </p:nvPr>
        </p:nvSpPr>
        <p:spPr/>
        <p:txBody>
          <a:bodyPr/>
          <a:lstStyle/>
          <a:p>
            <a:fld id="{E5701688-D0F5-4BC1-B20A-093412151692}" type="datetime5">
              <a:rPr lang="en-IN" smtClean="0"/>
              <a:t>29-Dec-21</a:t>
            </a:fld>
            <a:endParaRPr lang="en-IN"/>
          </a:p>
        </p:txBody>
      </p:sp>
      <p:sp>
        <p:nvSpPr>
          <p:cNvPr id="3" name="Footer Placeholder 2">
            <a:extLst>
              <a:ext uri="{FF2B5EF4-FFF2-40B4-BE49-F238E27FC236}">
                <a16:creationId xmlns:a16="http://schemas.microsoft.com/office/drawing/2014/main" id="{FECE90A5-5CE2-4A80-B5C4-8E8F9157A80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6F55C58B-24D0-41FF-A7B0-EAB69077FCE3}"/>
              </a:ext>
            </a:extLst>
          </p:cNvPr>
          <p:cNvSpPr>
            <a:spLocks noGrp="1"/>
          </p:cNvSpPr>
          <p:nvPr>
            <p:ph type="sldNum" sz="quarter" idx="12"/>
          </p:nvPr>
        </p:nvSpPr>
        <p:spPr/>
        <p:txBody>
          <a:bodyPr/>
          <a:lstStyle/>
          <a:p>
            <a:fld id="{1B44385C-0615-4A46-ADB2-FB00C56C0F04}" type="slidenum">
              <a:rPr lang="en-IN" smtClean="0"/>
              <a:t>5</a:t>
            </a:fld>
            <a:endParaRPr lang="en-IN"/>
          </a:p>
        </p:txBody>
      </p:sp>
      <p:sp>
        <p:nvSpPr>
          <p:cNvPr id="15" name="TextShape 1">
            <a:extLst>
              <a:ext uri="{FF2B5EF4-FFF2-40B4-BE49-F238E27FC236}">
                <a16:creationId xmlns:a16="http://schemas.microsoft.com/office/drawing/2014/main" id="{5B8778EE-15E1-4518-8D65-2EFE7F9B5627}"/>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Line 1"/>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75" name="CustomShape 2"/>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77" name="TextShape 4"/>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78" name="CustomShape 5"/>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79" name="CustomShape 6"/>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nchorCtr="1"/>
          <a:lstStyle/>
          <a:p>
            <a:pPr algn="ctr">
              <a:lnSpc>
                <a:spcPct val="93000"/>
              </a:lnSpc>
            </a:pPr>
            <a:r>
              <a:rPr lang="en-GB" sz="2400" b="0" strike="noStrike" spc="-1">
                <a:solidFill>
                  <a:srgbClr val="000000"/>
                </a:solidFill>
                <a:uFill>
                  <a:solidFill>
                    <a:srgbClr val="FFFFFF"/>
                  </a:solidFill>
                </a:uFill>
                <a:latin typeface="Times New Roman"/>
              </a:rPr>
              <a:t>The next nodes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fill the next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level from left-to-right.</a:t>
            </a:r>
            <a:endParaRPr lang="en-IN" sz="1800" b="0" strike="noStrike" spc="-1">
              <a:solidFill>
                <a:srgbClr val="FFFFFF"/>
              </a:solidFill>
              <a:uFill>
                <a:solidFill>
                  <a:srgbClr val="FFFFFF"/>
                </a:solidFill>
              </a:uFill>
              <a:latin typeface="Times New Roman"/>
            </a:endParaRPr>
          </a:p>
        </p:txBody>
      </p:sp>
      <p:sp>
        <p:nvSpPr>
          <p:cNvPr id="80" name="Line 7"/>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81" name="CustomShape 8"/>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82" name="Line 9"/>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83" name="CustomShape 10"/>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84" name="CustomShape 11"/>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CC88CB71-3AD9-44E5-9E7D-F04747C33113}"/>
              </a:ext>
            </a:extLst>
          </p:cNvPr>
          <p:cNvSpPr>
            <a:spLocks noGrp="1"/>
          </p:cNvSpPr>
          <p:nvPr>
            <p:ph type="dt" sz="half" idx="10"/>
          </p:nvPr>
        </p:nvSpPr>
        <p:spPr/>
        <p:txBody>
          <a:bodyPr/>
          <a:lstStyle/>
          <a:p>
            <a:fld id="{6EF35B70-BC5C-4447-BC69-E588698AA0A0}" type="datetime5">
              <a:rPr lang="en-IN" smtClean="0"/>
              <a:t>29-Dec-21</a:t>
            </a:fld>
            <a:endParaRPr lang="en-IN"/>
          </a:p>
        </p:txBody>
      </p:sp>
      <p:sp>
        <p:nvSpPr>
          <p:cNvPr id="3" name="Footer Placeholder 2">
            <a:extLst>
              <a:ext uri="{FF2B5EF4-FFF2-40B4-BE49-F238E27FC236}">
                <a16:creationId xmlns:a16="http://schemas.microsoft.com/office/drawing/2014/main" id="{31B29184-09D3-4440-820B-CADB49D88317}"/>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F66B4985-1286-40AA-A948-F0C1B68C1A64}"/>
              </a:ext>
            </a:extLst>
          </p:cNvPr>
          <p:cNvSpPr>
            <a:spLocks noGrp="1"/>
          </p:cNvSpPr>
          <p:nvPr>
            <p:ph type="sldNum" sz="quarter" idx="12"/>
          </p:nvPr>
        </p:nvSpPr>
        <p:spPr/>
        <p:txBody>
          <a:bodyPr/>
          <a:lstStyle/>
          <a:p>
            <a:fld id="{1B44385C-0615-4A46-ADB2-FB00C56C0F04}" type="slidenum">
              <a:rPr lang="en-IN" smtClean="0"/>
              <a:t>6</a:t>
            </a:fld>
            <a:endParaRPr lang="en-IN"/>
          </a:p>
        </p:txBody>
      </p:sp>
      <p:sp>
        <p:nvSpPr>
          <p:cNvPr id="16" name="TextShape 1">
            <a:extLst>
              <a:ext uri="{FF2B5EF4-FFF2-40B4-BE49-F238E27FC236}">
                <a16:creationId xmlns:a16="http://schemas.microsoft.com/office/drawing/2014/main" id="{A4D78B3F-F12D-4960-B766-8E1394853CA6}"/>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Line 1"/>
          <p:cNvSpPr/>
          <p:nvPr/>
        </p:nvSpPr>
        <p:spPr>
          <a:xfrm>
            <a:off x="551664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86" name="CustomShape 2"/>
          <p:cNvSpPr/>
          <p:nvPr/>
        </p:nvSpPr>
        <p:spPr>
          <a:xfrm>
            <a:off x="587952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88" name="TextShape 4"/>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89" name="CustomShape 5"/>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90" name="CustomShape 6"/>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nchorCtr="1"/>
          <a:lstStyle/>
          <a:p>
            <a:pPr algn="ctr">
              <a:lnSpc>
                <a:spcPct val="93000"/>
              </a:lnSpc>
            </a:pPr>
            <a:r>
              <a:rPr lang="en-GB" sz="2400" b="0" strike="noStrike" spc="-1">
                <a:solidFill>
                  <a:srgbClr val="000000"/>
                </a:solidFill>
                <a:uFill>
                  <a:solidFill>
                    <a:srgbClr val="FFFFFF"/>
                  </a:solidFill>
                </a:uFill>
                <a:latin typeface="Times New Roman"/>
              </a:rPr>
              <a:t>The next nodes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fill the next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level from left-to-right.</a:t>
            </a:r>
            <a:endParaRPr lang="en-IN" sz="1800" b="0" strike="noStrike" spc="-1">
              <a:solidFill>
                <a:srgbClr val="FFFFFF"/>
              </a:solidFill>
              <a:uFill>
                <a:solidFill>
                  <a:srgbClr val="FFFFFF"/>
                </a:solidFill>
              </a:uFill>
              <a:latin typeface="Times New Roman"/>
            </a:endParaRPr>
          </a:p>
        </p:txBody>
      </p:sp>
      <p:sp>
        <p:nvSpPr>
          <p:cNvPr id="91" name="Line 7"/>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92" name="CustomShape 8"/>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93" name="Line 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94" name="CustomShape 10"/>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95" name="Line 1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96" name="CustomShape 12"/>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97" name="CustomShape 13"/>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FA6042E0-0CB7-48A0-AE69-497787DF79E0}"/>
              </a:ext>
            </a:extLst>
          </p:cNvPr>
          <p:cNvSpPr>
            <a:spLocks noGrp="1"/>
          </p:cNvSpPr>
          <p:nvPr>
            <p:ph type="dt" sz="half" idx="10"/>
          </p:nvPr>
        </p:nvSpPr>
        <p:spPr/>
        <p:txBody>
          <a:bodyPr/>
          <a:lstStyle/>
          <a:p>
            <a:fld id="{18703D4A-CA46-4AF9-B0F2-2A0943560B7C}" type="datetime5">
              <a:rPr lang="en-IN" smtClean="0"/>
              <a:t>29-Dec-21</a:t>
            </a:fld>
            <a:endParaRPr lang="en-IN"/>
          </a:p>
        </p:txBody>
      </p:sp>
      <p:sp>
        <p:nvSpPr>
          <p:cNvPr id="3" name="Footer Placeholder 2">
            <a:extLst>
              <a:ext uri="{FF2B5EF4-FFF2-40B4-BE49-F238E27FC236}">
                <a16:creationId xmlns:a16="http://schemas.microsoft.com/office/drawing/2014/main" id="{466031D5-7B47-46B7-9FAF-F1427DAAD48A}"/>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7CE82D92-AEA7-4F86-AA53-0A2073B47CC8}"/>
              </a:ext>
            </a:extLst>
          </p:cNvPr>
          <p:cNvSpPr>
            <a:spLocks noGrp="1"/>
          </p:cNvSpPr>
          <p:nvPr>
            <p:ph type="sldNum" sz="quarter" idx="12"/>
          </p:nvPr>
        </p:nvSpPr>
        <p:spPr/>
        <p:txBody>
          <a:bodyPr/>
          <a:lstStyle/>
          <a:p>
            <a:fld id="{1B44385C-0615-4A46-ADB2-FB00C56C0F04}" type="slidenum">
              <a:rPr lang="en-IN" smtClean="0"/>
              <a:t>7</a:t>
            </a:fld>
            <a:endParaRPr lang="en-IN"/>
          </a:p>
        </p:txBody>
      </p:sp>
      <p:sp>
        <p:nvSpPr>
          <p:cNvPr id="18" name="TextShape 1">
            <a:extLst>
              <a:ext uri="{FF2B5EF4-FFF2-40B4-BE49-F238E27FC236}">
                <a16:creationId xmlns:a16="http://schemas.microsoft.com/office/drawing/2014/main" id="{136707C5-F67F-4ED8-AB03-4A071EBB88A8}"/>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100" name="CustomShape 3"/>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101" name="CustomShape 4"/>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nchorCtr="1"/>
          <a:lstStyle/>
          <a:p>
            <a:pPr algn="ctr">
              <a:lnSpc>
                <a:spcPct val="93000"/>
              </a:lnSpc>
            </a:pPr>
            <a:r>
              <a:rPr lang="en-GB" sz="2400" b="0" strike="noStrike" spc="-1">
                <a:solidFill>
                  <a:srgbClr val="000000"/>
                </a:solidFill>
                <a:uFill>
                  <a:solidFill>
                    <a:srgbClr val="FFFFFF"/>
                  </a:solidFill>
                </a:uFill>
                <a:latin typeface="Times New Roman"/>
              </a:rPr>
              <a:t>The next nodes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fill the next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level from left-to-right.</a:t>
            </a:r>
            <a:endParaRPr lang="en-IN" sz="1800" b="0" strike="noStrike" spc="-1">
              <a:solidFill>
                <a:srgbClr val="FFFFFF"/>
              </a:solidFill>
              <a:uFill>
                <a:solidFill>
                  <a:srgbClr val="FFFFFF"/>
                </a:solidFill>
              </a:uFill>
              <a:latin typeface="Times New Roman"/>
            </a:endParaRPr>
          </a:p>
        </p:txBody>
      </p:sp>
      <p:sp>
        <p:nvSpPr>
          <p:cNvPr id="102" name="Line 5"/>
          <p:cNvSpPr/>
          <p:nvPr/>
        </p:nvSpPr>
        <p:spPr>
          <a:xfrm flipH="1">
            <a:off x="748476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03" name="CustomShape 6"/>
          <p:cNvSpPr/>
          <p:nvPr/>
        </p:nvSpPr>
        <p:spPr>
          <a:xfrm>
            <a:off x="6892920" y="3312360"/>
            <a:ext cx="792720" cy="732240"/>
          </a:xfrm>
          <a:custGeom>
            <a:avLst/>
            <a:gdLst/>
            <a:ahLst/>
            <a:cxnLst/>
            <a:rect l="0" t="0" r="r" b="b"/>
            <a:pathLst>
              <a:path w="2204" h="2035">
                <a:moveTo>
                  <a:pt x="255" y="0"/>
                </a:moveTo>
                <a:cubicBezTo>
                  <a:pt x="127" y="0"/>
                  <a:pt x="0" y="127"/>
                  <a:pt x="0" y="255"/>
                </a:cubicBezTo>
                <a:lnTo>
                  <a:pt x="0" y="1779"/>
                </a:lnTo>
                <a:cubicBezTo>
                  <a:pt x="0" y="1906"/>
                  <a:pt x="127" y="2034"/>
                  <a:pt x="255" y="2034"/>
                </a:cubicBezTo>
                <a:lnTo>
                  <a:pt x="1947" y="2034"/>
                </a:lnTo>
                <a:cubicBezTo>
                  <a:pt x="2075" y="2034"/>
                  <a:pt x="2203" y="1906"/>
                  <a:pt x="2203" y="1779"/>
                </a:cubicBezTo>
                <a:lnTo>
                  <a:pt x="2203" y="255"/>
                </a:lnTo>
                <a:cubicBezTo>
                  <a:pt x="2203" y="127"/>
                  <a:pt x="2075" y="0"/>
                  <a:pt x="1947"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04" name="Line 7"/>
          <p:cNvSpPr/>
          <p:nvPr/>
        </p:nvSpPr>
        <p:spPr>
          <a:xfrm>
            <a:off x="551664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05" name="CustomShape 8"/>
          <p:cNvSpPr/>
          <p:nvPr/>
        </p:nvSpPr>
        <p:spPr>
          <a:xfrm>
            <a:off x="587952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06" name="Line 9"/>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07" name="CustomShape 10"/>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08" name="Line 11"/>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09" name="CustomShape 12"/>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10" name="Line 1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11" name="CustomShape 14"/>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12" name="CustomShape 15"/>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5347CAEB-1BE4-483B-9203-27E15FAF17EE}"/>
              </a:ext>
            </a:extLst>
          </p:cNvPr>
          <p:cNvSpPr>
            <a:spLocks noGrp="1"/>
          </p:cNvSpPr>
          <p:nvPr>
            <p:ph type="dt" sz="half" idx="10"/>
          </p:nvPr>
        </p:nvSpPr>
        <p:spPr/>
        <p:txBody>
          <a:bodyPr/>
          <a:lstStyle/>
          <a:p>
            <a:fld id="{037EC1EC-FAA5-4FCA-8A2F-BF59B15AD43A}" type="datetime5">
              <a:rPr lang="en-IN" smtClean="0"/>
              <a:t>29-Dec-21</a:t>
            </a:fld>
            <a:endParaRPr lang="en-IN"/>
          </a:p>
        </p:txBody>
      </p:sp>
      <p:sp>
        <p:nvSpPr>
          <p:cNvPr id="3" name="Footer Placeholder 2">
            <a:extLst>
              <a:ext uri="{FF2B5EF4-FFF2-40B4-BE49-F238E27FC236}">
                <a16:creationId xmlns:a16="http://schemas.microsoft.com/office/drawing/2014/main" id="{A691B28B-8675-4242-AC81-EDF228114EF5}"/>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8515423-EF37-46C9-AD5A-A91DEE996B9F}"/>
              </a:ext>
            </a:extLst>
          </p:cNvPr>
          <p:cNvSpPr>
            <a:spLocks noGrp="1"/>
          </p:cNvSpPr>
          <p:nvPr>
            <p:ph type="sldNum" sz="quarter" idx="12"/>
          </p:nvPr>
        </p:nvSpPr>
        <p:spPr/>
        <p:txBody>
          <a:bodyPr/>
          <a:lstStyle/>
          <a:p>
            <a:fld id="{1B44385C-0615-4A46-ADB2-FB00C56C0F04}" type="slidenum">
              <a:rPr lang="en-IN" smtClean="0"/>
              <a:t>8</a:t>
            </a:fld>
            <a:endParaRPr lang="en-IN"/>
          </a:p>
        </p:txBody>
      </p:sp>
      <p:sp>
        <p:nvSpPr>
          <p:cNvPr id="20" name="TextShape 1">
            <a:extLst>
              <a:ext uri="{FF2B5EF4-FFF2-40B4-BE49-F238E27FC236}">
                <a16:creationId xmlns:a16="http://schemas.microsoft.com/office/drawing/2014/main" id="{3FE9DDB6-589A-455D-8AD1-2C1BE774FDA2}"/>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Line 1"/>
          <p:cNvSpPr/>
          <p:nvPr/>
        </p:nvSpPr>
        <p:spPr>
          <a:xfrm>
            <a:off x="769788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14" name="CustomShape 2"/>
          <p:cNvSpPr/>
          <p:nvPr/>
        </p:nvSpPr>
        <p:spPr>
          <a:xfrm>
            <a:off x="806076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16" name="TextShape 4"/>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117" name="CustomShape 5"/>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118" name="CustomShape 6"/>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nchorCtr="1"/>
          <a:lstStyle/>
          <a:p>
            <a:pPr algn="ctr">
              <a:lnSpc>
                <a:spcPct val="93000"/>
              </a:lnSpc>
            </a:pPr>
            <a:r>
              <a:rPr lang="en-GB" sz="2400" b="0" strike="noStrike" spc="-1">
                <a:solidFill>
                  <a:srgbClr val="000000"/>
                </a:solidFill>
                <a:uFill>
                  <a:solidFill>
                    <a:srgbClr val="FFFFFF"/>
                  </a:solidFill>
                </a:uFill>
                <a:latin typeface="Times New Roman"/>
              </a:rPr>
              <a:t>The next nodes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fill the next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level from left-to-right.</a:t>
            </a:r>
            <a:endParaRPr lang="en-IN" sz="1800" b="0" strike="noStrike" spc="-1">
              <a:solidFill>
                <a:srgbClr val="FFFFFF"/>
              </a:solidFill>
              <a:uFill>
                <a:solidFill>
                  <a:srgbClr val="FFFFFF"/>
                </a:solidFill>
              </a:uFill>
              <a:latin typeface="Times New Roman"/>
            </a:endParaRPr>
          </a:p>
        </p:txBody>
      </p:sp>
      <p:sp>
        <p:nvSpPr>
          <p:cNvPr id="119" name="Line 7"/>
          <p:cNvSpPr/>
          <p:nvPr/>
        </p:nvSpPr>
        <p:spPr>
          <a:xfrm flipH="1">
            <a:off x="748476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0" name="CustomShape 8"/>
          <p:cNvSpPr/>
          <p:nvPr/>
        </p:nvSpPr>
        <p:spPr>
          <a:xfrm>
            <a:off x="6892920" y="3312360"/>
            <a:ext cx="792720" cy="732240"/>
          </a:xfrm>
          <a:custGeom>
            <a:avLst/>
            <a:gdLst/>
            <a:ahLst/>
            <a:cxnLst/>
            <a:rect l="0" t="0" r="r" b="b"/>
            <a:pathLst>
              <a:path w="2204" h="2035">
                <a:moveTo>
                  <a:pt x="255" y="0"/>
                </a:moveTo>
                <a:cubicBezTo>
                  <a:pt x="127" y="0"/>
                  <a:pt x="0" y="127"/>
                  <a:pt x="0" y="255"/>
                </a:cubicBezTo>
                <a:lnTo>
                  <a:pt x="0" y="1779"/>
                </a:lnTo>
                <a:cubicBezTo>
                  <a:pt x="0" y="1906"/>
                  <a:pt x="127" y="2034"/>
                  <a:pt x="255" y="2034"/>
                </a:cubicBezTo>
                <a:lnTo>
                  <a:pt x="1947" y="2034"/>
                </a:lnTo>
                <a:cubicBezTo>
                  <a:pt x="2075" y="2034"/>
                  <a:pt x="2203" y="1906"/>
                  <a:pt x="2203" y="1779"/>
                </a:cubicBezTo>
                <a:lnTo>
                  <a:pt x="2203" y="255"/>
                </a:lnTo>
                <a:cubicBezTo>
                  <a:pt x="2203" y="127"/>
                  <a:pt x="2075" y="0"/>
                  <a:pt x="1947"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1" name="Line 9"/>
          <p:cNvSpPr/>
          <p:nvPr/>
        </p:nvSpPr>
        <p:spPr>
          <a:xfrm>
            <a:off x="551664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2" name="CustomShape 10"/>
          <p:cNvSpPr/>
          <p:nvPr/>
        </p:nvSpPr>
        <p:spPr>
          <a:xfrm>
            <a:off x="587952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3" name="Line 11"/>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4" name="CustomShape 12"/>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5" name="Line 13"/>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6" name="CustomShape 14"/>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7" name="Line 15"/>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8" name="CustomShape 16"/>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9" name="CustomShape 17"/>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DE777BDB-780F-4837-95AF-AEEA204394BE}"/>
              </a:ext>
            </a:extLst>
          </p:cNvPr>
          <p:cNvSpPr>
            <a:spLocks noGrp="1"/>
          </p:cNvSpPr>
          <p:nvPr>
            <p:ph type="dt" sz="half" idx="10"/>
          </p:nvPr>
        </p:nvSpPr>
        <p:spPr/>
        <p:txBody>
          <a:bodyPr/>
          <a:lstStyle/>
          <a:p>
            <a:fld id="{14D8C8C2-821A-4FC8-9F5C-783D514FBF13}" type="datetime5">
              <a:rPr lang="en-IN" smtClean="0"/>
              <a:t>29-Dec-21</a:t>
            </a:fld>
            <a:endParaRPr lang="en-IN"/>
          </a:p>
        </p:txBody>
      </p:sp>
      <p:sp>
        <p:nvSpPr>
          <p:cNvPr id="3" name="Footer Placeholder 2">
            <a:extLst>
              <a:ext uri="{FF2B5EF4-FFF2-40B4-BE49-F238E27FC236}">
                <a16:creationId xmlns:a16="http://schemas.microsoft.com/office/drawing/2014/main" id="{1FA5FD1D-2AF6-402C-89B6-5DA383FE1495}"/>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6FC4827F-A7B3-4A06-8CC1-0E8DFA250C3A}"/>
              </a:ext>
            </a:extLst>
          </p:cNvPr>
          <p:cNvSpPr>
            <a:spLocks noGrp="1"/>
          </p:cNvSpPr>
          <p:nvPr>
            <p:ph type="sldNum" sz="quarter" idx="12"/>
          </p:nvPr>
        </p:nvSpPr>
        <p:spPr/>
        <p:txBody>
          <a:bodyPr/>
          <a:lstStyle/>
          <a:p>
            <a:fld id="{1B44385C-0615-4A46-ADB2-FB00C56C0F04}" type="slidenum">
              <a:rPr lang="en-IN" smtClean="0"/>
              <a:t>9</a:t>
            </a:fld>
            <a:endParaRPr lang="en-IN"/>
          </a:p>
        </p:txBody>
      </p:sp>
      <p:sp>
        <p:nvSpPr>
          <p:cNvPr id="22" name="TextShape 1">
            <a:extLst>
              <a:ext uri="{FF2B5EF4-FFF2-40B4-BE49-F238E27FC236}">
                <a16:creationId xmlns:a16="http://schemas.microsoft.com/office/drawing/2014/main" id="{E869D4B5-2245-4B92-9E06-53C5106925A4}"/>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theme/theme1.xml><?xml version="1.0" encoding="utf-8"?>
<a:theme xmlns:a="http://schemas.openxmlformats.org/drawingml/2006/main" name="Theme_AK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AKC" id="{9C54EB95-8E0C-4D00-B99E-788B798EDC47}" vid="{BDFB0EC1-4434-44D4-9E2D-0A54C3F6A2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781420EC84F4489D4A24638756578A" ma:contentTypeVersion="2" ma:contentTypeDescription="Create a new document." ma:contentTypeScope="" ma:versionID="a56f835a96bb4da5eaaf56fd60d53a98">
  <xsd:schema xmlns:xsd="http://www.w3.org/2001/XMLSchema" xmlns:xs="http://www.w3.org/2001/XMLSchema" xmlns:p="http://schemas.microsoft.com/office/2006/metadata/properties" xmlns:ns2="0c7b7ddb-7ad4-4fa6-81c8-6823178666ed" targetNamespace="http://schemas.microsoft.com/office/2006/metadata/properties" ma:root="true" ma:fieldsID="17269ae46dd3b745665caa6094c26260" ns2:_="">
    <xsd:import namespace="0c7b7ddb-7ad4-4fa6-81c8-6823178666e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7b7ddb-7ad4-4fa6-81c8-6823178666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D632D5-BDDD-4F62-B4A7-9D59F2F89AEC}"/>
</file>

<file path=customXml/itemProps2.xml><?xml version="1.0" encoding="utf-8"?>
<ds:datastoreItem xmlns:ds="http://schemas.openxmlformats.org/officeDocument/2006/customXml" ds:itemID="{2F5C8209-EED0-4312-A671-334992DDAC06}"/>
</file>

<file path=customXml/itemProps3.xml><?xml version="1.0" encoding="utf-8"?>
<ds:datastoreItem xmlns:ds="http://schemas.openxmlformats.org/officeDocument/2006/customXml" ds:itemID="{E1EE4BB2-42C0-4A88-90B7-6A56C29D88E7}"/>
</file>

<file path=docProps/app.xml><?xml version="1.0" encoding="utf-8"?>
<Properties xmlns="http://schemas.openxmlformats.org/officeDocument/2006/extended-properties" xmlns:vt="http://schemas.openxmlformats.org/officeDocument/2006/docPropsVTypes">
  <Template>Theme_AKC</Template>
  <TotalTime>180</TotalTime>
  <Words>2808</Words>
  <Application>Microsoft Office PowerPoint</Application>
  <PresentationFormat>On-screen Show (4:3)</PresentationFormat>
  <Paragraphs>565</Paragraphs>
  <Slides>38</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Arial</vt:lpstr>
      <vt:lpstr>Calibri</vt:lpstr>
      <vt:lpstr>Comic Sans MS</vt:lpstr>
      <vt:lpstr>Courier New</vt:lpstr>
      <vt:lpstr>Monotype Corsiva</vt:lpstr>
      <vt:lpstr>Monotype Sorts</vt:lpstr>
      <vt:lpstr>Times New Roman</vt:lpstr>
      <vt:lpstr>Wingdings</vt:lpstr>
      <vt:lpstr>Theme_AKC</vt:lpstr>
      <vt:lpstr>Paint Shop Pro Image</vt:lpstr>
      <vt:lpstr>Heaps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Representation of Heaps</vt:lpstr>
      <vt:lpstr>PowerPoint Presentation</vt:lpstr>
      <vt:lpstr>PowerPoint Presentation</vt:lpstr>
      <vt:lpstr>PowerPoint Presentation</vt:lpstr>
      <vt:lpstr>Steps to construct max heap</vt:lpstr>
      <vt:lpstr>PowerPoint Presentation</vt:lpstr>
      <vt:lpstr>PowerPoint Presentation</vt:lpstr>
      <vt:lpstr>PowerPoint Presentation</vt:lpstr>
      <vt:lpstr>PowerPoint Presentation</vt:lpstr>
      <vt:lpstr>Deletion algorithm-Max - heap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Heaps</dc:title>
  <dc:subject/>
  <dc:creator/>
  <dc:description/>
  <cp:lastModifiedBy>Akshay K. C. [MAHE-MIT]</cp:lastModifiedBy>
  <cp:revision>19</cp:revision>
  <dcterms:modified xsi:type="dcterms:W3CDTF">2021-12-29T04:13:49Z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0x010100C8781420EC84F4489D4A24638756578A</vt:lpwstr>
  </property>
</Properties>
</file>