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3" r:id="rId4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24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E363-0AFA-4F2A-85AD-3A39297F2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3CDEF-C220-4E05-89E7-A9B49DC49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A356-8199-40BE-9721-07728777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708D-0A5D-4709-810E-8E942F2767B0}" type="datetime1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ECAF-AFAB-44DE-8E45-32B48F5A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C7A9-AF3C-4F61-B76E-C247B80D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51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D7B5-CD84-40CB-BCEF-A1916AC0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36" y="136524"/>
            <a:ext cx="8333015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13155-FF5D-4383-8BE1-30D68B51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05B1-1E88-4229-A9A4-EA79C103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F990-FCCB-4DD2-86E1-05316A67CF26}" type="datetime1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B2B3-1CB6-4BE4-AA37-74C265AF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361E-7440-4786-BC53-93E1DE29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57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94CB0-BB2C-4689-9513-36643BC06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158AF-92BD-4795-A1B6-102559D2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2DF-00DE-4840-97A4-CD8282B0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564A-454C-4C5E-9A02-070113ADBE9D}" type="datetime1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1A68-E6C3-43DE-8EC9-7A124AEA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1543-FC68-4F21-940A-EFD48CCD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4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2436-3613-447C-A9C6-820F36E4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36" y="136524"/>
            <a:ext cx="8333015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D2E5-2171-4F6B-B359-51E1B2DC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8E0F6-1B9A-42B6-854B-8C330DD1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D9CA-212A-4853-90E0-B4DF97820014}" type="datetime1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F617-9B73-4D0D-A906-E46C91A0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FFD5-BF2C-40D3-B197-E46E7D09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1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B4FD-C896-4BDA-96FB-A1F68429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188A4-41D1-4195-8CFF-24ABA992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5F1-8102-4D54-9299-18EBA85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B9A-6781-4747-95F1-BD3F92ED3BDB}" type="datetime1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5D00-0661-4379-909C-6EC7E135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897D-41F4-4472-ADBF-715FBE4D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30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5E94-4310-4B5F-BFAA-3C3F98D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36" y="136524"/>
            <a:ext cx="8333015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60D6-6911-4EDD-AF4A-0A51CDEEE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0E06D-4107-436F-8620-FEBB6BC4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EF06-77D7-43C2-B444-9FFDD45C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0D2B-021E-4F58-9D37-15F6CF3A5D96}" type="datetime1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EB5D-5B83-4C1D-BFAC-C84CFDF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A729-A2C8-4743-AD06-BC859B15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2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AAA2-22C3-44BD-9EB0-C53C747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0823-F80E-4B19-A334-E22269AD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52A72-AA92-4235-A293-2842FF5D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A2AB6-EA90-4BFB-BF88-445928B5D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077F5-031D-4BB9-92B7-5A1D8884D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04ED3-2F35-4EB4-9906-30EF7665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369F-DC56-44BB-B966-2CDF271D6806}" type="datetime1">
              <a:rPr lang="en-IN" smtClean="0"/>
              <a:t>29-12-2021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56187-2EA3-4E19-A572-B8E52C58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FAF70-FCE9-4AE0-A4AE-D268BF60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46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42BC-F834-47F9-88C9-DF333031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36" y="136524"/>
            <a:ext cx="8333015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F213A-07D2-4A88-85DE-DCC480BB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2103-AFDA-44C9-B458-2B3A6EC4A7C6}" type="datetime1">
              <a:rPr lang="en-IN" smtClean="0"/>
              <a:t>29-12-2021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E8FD8-A4DE-4D65-915F-E9A6C535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A8D47-A4FE-467A-9477-1E914DF9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84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F1FB3-F8BA-438D-8F18-7AF7E682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E1BE-3085-4D9A-AF0C-70E80D8824F6}" type="datetime1">
              <a:rPr lang="en-IN" smtClean="0"/>
              <a:t>29-12-2021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08B44-0310-402B-A12C-CEA6163E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6DC99-E57B-49AF-8D64-F7F9D99C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4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57D6-73C6-48BF-9896-FD17D6A3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EA2A-0B30-476B-B12B-BA01B7412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D699F-E503-49BB-8B67-E6D30907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5A8A-D285-41B9-807B-7F46ACA9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2A18-9E5C-4891-8B6C-414AFF7A7E45}" type="datetime1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D107-8D17-4962-B027-1EF3C445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65FC4-36BA-4E2C-8993-73B0A9A1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71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EC87-3A0A-4B11-BFA2-BDEB72FC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5D4B1-D1D2-4013-A75F-82134AAA0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C1545-1D7D-4F34-9460-4272AC8B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B717-705B-4EA2-82EA-FBB3FF8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DC36-E568-4DF8-9B24-B707B7428DA2}" type="datetime1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D71A-B163-4551-AADB-8CA900B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817EF-0828-44F1-9B2E-760C6850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01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30000" t="20000" r="3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46ABF-E1CD-42FB-89B9-3E7AFD2A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336" y="1143453"/>
            <a:ext cx="8798379" cy="512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1C3D-0430-43DD-821A-AEF774D93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5AFD4-9E7D-485E-8D7B-63C5C97B6CE0}" type="datetime1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6401-2C7C-410B-97ED-BC4B23A81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C1D5-F1E9-4C0D-8322-CADA58D9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3212F8D-F146-4573-8B77-D7A51934D56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3"/>
            <a:ext cx="762001" cy="8563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50C8B7-714F-4EF6-800A-D2A13840CB7C}"/>
              </a:ext>
            </a:extLst>
          </p:cNvPr>
          <p:cNvSpPr/>
          <p:nvPr/>
        </p:nvSpPr>
        <p:spPr>
          <a:xfrm>
            <a:off x="2" y="854788"/>
            <a:ext cx="9143999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50A7923F-DE29-424F-B3CF-D8A383B0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6" y="45719"/>
            <a:ext cx="8352065" cy="80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585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1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36" y="1036320"/>
            <a:ext cx="300228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430272" y="626833"/>
            <a:ext cx="2471831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RADIX SORT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96240" y="1626388"/>
            <a:ext cx="7992894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220" spc="10" dirty="0">
                <a:solidFill>
                  <a:srgbClr val="F0A22E"/>
                </a:solidFill>
                <a:latin typeface="Wingdings 2"/>
                <a:cs typeface="Wingdings 2"/>
              </a:rPr>
              <a:t></a:t>
            </a:r>
            <a:r>
              <a:rPr sz="3170" spc="10" dirty="0">
                <a:solidFill>
                  <a:srgbClr val="4E3B30"/>
                </a:solidFill>
                <a:latin typeface="Arial"/>
                <a:cs typeface="Arial"/>
              </a:rPr>
              <a:t>We have seen many sorting algorithms but</a:t>
            </a:r>
            <a:endParaRPr sz="31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739140" y="2114598"/>
            <a:ext cx="7424148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70" spc="10" dirty="0">
                <a:solidFill>
                  <a:srgbClr val="4E3B30"/>
                </a:solidFill>
                <a:latin typeface="Arial"/>
                <a:cs typeface="Arial"/>
              </a:rPr>
              <a:t>this one is different, it is not based on the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39140" y="2602278"/>
            <a:ext cx="7656904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70" spc="10" dirty="0">
                <a:solidFill>
                  <a:srgbClr val="4E3B30"/>
                </a:solidFill>
                <a:latin typeface="Arial"/>
                <a:cs typeface="Arial"/>
              </a:rPr>
              <a:t>general algorithm strategy above, but on a</a:t>
            </a:r>
            <a:endParaRPr sz="31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739142" y="3089958"/>
            <a:ext cx="6990375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70" spc="10" dirty="0">
                <a:solidFill>
                  <a:srgbClr val="4E3B30"/>
                </a:solidFill>
                <a:latin typeface="Arial"/>
                <a:cs typeface="Arial"/>
              </a:rPr>
              <a:t>totally different method. It is interesting</a:t>
            </a:r>
            <a:endParaRPr sz="31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739142" y="3578019"/>
            <a:ext cx="7564571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70" spc="10" dirty="0">
                <a:solidFill>
                  <a:srgbClr val="4E3B30"/>
                </a:solidFill>
                <a:latin typeface="Arial"/>
                <a:cs typeface="Arial"/>
              </a:rPr>
              <a:t>because it requires the absolute minimum</a:t>
            </a:r>
            <a:endParaRPr sz="31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739142" y="4065699"/>
            <a:ext cx="8197437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70" spc="10" dirty="0">
                <a:solidFill>
                  <a:srgbClr val="4E3B30"/>
                </a:solidFill>
                <a:latin typeface="Arial"/>
                <a:cs typeface="Arial"/>
              </a:rPr>
              <a:t>amount of space and the minimum amount of</a:t>
            </a:r>
            <a:endParaRPr sz="31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739140" y="4553379"/>
            <a:ext cx="7903446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70" spc="10" dirty="0">
                <a:solidFill>
                  <a:srgbClr val="4E3B30"/>
                </a:solidFill>
                <a:latin typeface="Arial"/>
                <a:cs typeface="Arial"/>
              </a:rPr>
              <a:t>data movement, and, most amazing of all, it</a:t>
            </a:r>
            <a:endParaRPr sz="31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739142" y="5040785"/>
            <a:ext cx="4033155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0" dirty="0">
                <a:solidFill>
                  <a:srgbClr val="4E3B30"/>
                </a:solidFill>
                <a:latin typeface="Arial"/>
                <a:cs typeface="Arial"/>
              </a:rPr>
              <a:t>does </a:t>
            </a:r>
            <a:r>
              <a:rPr sz="3200" i="1" spc="10" dirty="0">
                <a:solidFill>
                  <a:srgbClr val="4E3B30"/>
                </a:solidFill>
                <a:latin typeface="Arial"/>
                <a:cs typeface="Arial"/>
              </a:rPr>
              <a:t>no </a:t>
            </a:r>
            <a:r>
              <a:rPr sz="3200" spc="10" dirty="0">
                <a:solidFill>
                  <a:srgbClr val="4E3B30"/>
                </a:solidFill>
                <a:latin typeface="Arial"/>
                <a:cs typeface="Arial"/>
              </a:rPr>
              <a:t>comparisons.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5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5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5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775716"/>
            <a:ext cx="8609076" cy="48006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410782"/>
            <a:ext cx="8065606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7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LEAST SIGNIFICANT DIGIT (LSD) RADIX SORTS</a:t>
            </a:r>
            <a:endParaRPr sz="3100">
              <a:latin typeface="Franklin Gothic Medium"/>
              <a:cs typeface="Franklin Gothic Medium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96242" y="1626390"/>
            <a:ext cx="2040623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0" dirty="0">
                <a:solidFill>
                  <a:srgbClr val="4E3B30"/>
                </a:solidFill>
                <a:latin typeface="Arial"/>
                <a:cs typeface="Arial"/>
              </a:rPr>
              <a:t>Examples :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98702" y="2212136"/>
            <a:ext cx="3897862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0" dirty="0">
                <a:solidFill>
                  <a:srgbClr val="4E3B30"/>
                </a:solidFill>
                <a:latin typeface="Arial"/>
                <a:cs typeface="Arial"/>
              </a:rPr>
              <a:t>4310 ,  357 , 251 , 78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335024" y="5724093"/>
            <a:ext cx="4704173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0" dirty="0">
                <a:solidFill>
                  <a:srgbClr val="4E3B30"/>
                </a:solidFill>
                <a:latin typeface="Arial"/>
                <a:cs typeface="Arial"/>
              </a:rPr>
              <a:t>So 4 passes will require  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7162" y="3429762"/>
            <a:ext cx="2209800" cy="1600200"/>
          </a:xfrm>
          <a:custGeom>
            <a:avLst/>
            <a:gdLst/>
            <a:ahLst/>
            <a:cxnLst/>
            <a:rect l="l" t="t" r="r" b="b"/>
            <a:pathLst>
              <a:path w="2209800" h="1600200">
                <a:moveTo>
                  <a:pt x="0" y="800100"/>
                </a:moveTo>
                <a:cubicBezTo>
                  <a:pt x="0" y="358267"/>
                  <a:pt x="494665" y="0"/>
                  <a:pt x="1104900" y="0"/>
                </a:cubicBezTo>
                <a:cubicBezTo>
                  <a:pt x="1715134" y="0"/>
                  <a:pt x="2209800" y="358267"/>
                  <a:pt x="2209800" y="800100"/>
                </a:cubicBezTo>
                <a:cubicBezTo>
                  <a:pt x="2209800" y="1241933"/>
                  <a:pt x="1715134" y="1600200"/>
                  <a:pt x="1104900" y="1600200"/>
                </a:cubicBezTo>
                <a:cubicBezTo>
                  <a:pt x="494665" y="1600200"/>
                  <a:pt x="0" y="1241933"/>
                  <a:pt x="0" y="800100"/>
                </a:cubicBez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4207" y="3416808"/>
            <a:ext cx="2235708" cy="1626108"/>
          </a:xfrm>
          <a:custGeom>
            <a:avLst/>
            <a:gdLst/>
            <a:ahLst/>
            <a:cxnLst/>
            <a:rect l="l" t="t" r="r" b="b"/>
            <a:pathLst>
              <a:path w="2235708" h="1626108">
                <a:moveTo>
                  <a:pt x="12955" y="813054"/>
                </a:moveTo>
                <a:cubicBezTo>
                  <a:pt x="12955" y="371221"/>
                  <a:pt x="507620" y="12954"/>
                  <a:pt x="1117855" y="12954"/>
                </a:cubicBezTo>
                <a:cubicBezTo>
                  <a:pt x="1728089" y="12954"/>
                  <a:pt x="2222755" y="371221"/>
                  <a:pt x="2222755" y="813054"/>
                </a:cubicBezTo>
                <a:cubicBezTo>
                  <a:pt x="2222755" y="1254887"/>
                  <a:pt x="1728089" y="1613154"/>
                  <a:pt x="1117855" y="1613154"/>
                </a:cubicBezTo>
                <a:cubicBezTo>
                  <a:pt x="507620" y="1613154"/>
                  <a:pt x="12955" y="1254887"/>
                  <a:pt x="12955" y="813054"/>
                </a:cubicBezTo>
                <a:close/>
              </a:path>
            </a:pathLst>
          </a:custGeom>
          <a:ln w="25908">
            <a:solidFill>
              <a:srgbClr val="B076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2216785" y="3959686"/>
            <a:ext cx="1146468" cy="6155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4000" spc="10" dirty="0">
                <a:latin typeface="Arial"/>
                <a:cs typeface="Arial"/>
              </a:rPr>
              <a:t>4310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5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085" y="2743075"/>
            <a:ext cx="411988" cy="70002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5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5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5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18482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93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844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3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704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372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04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4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94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8300" y="2965450"/>
            <a:ext cx="7645400" cy="12700"/>
          </a:xfrm>
          <a:custGeom>
            <a:avLst/>
            <a:gdLst/>
            <a:ahLst/>
            <a:cxnLst/>
            <a:rect l="l" t="t" r="r" b="b"/>
            <a:pathLst>
              <a:path w="7645400" h="12700">
                <a:moveTo>
                  <a:pt x="6350" y="6350"/>
                </a:moveTo>
                <a:lnTo>
                  <a:pt x="7639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8300" y="3422650"/>
            <a:ext cx="7645400" cy="12700"/>
          </a:xfrm>
          <a:custGeom>
            <a:avLst/>
            <a:gdLst/>
            <a:ahLst/>
            <a:cxnLst/>
            <a:rect l="l" t="t" r="r" b="b"/>
            <a:pathLst>
              <a:path w="7645400" h="12700">
                <a:moveTo>
                  <a:pt x="6350" y="6350"/>
                </a:moveTo>
                <a:lnTo>
                  <a:pt x="7639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72440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126</a:t>
            </a:r>
            <a:endParaRPr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637410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328</a:t>
            </a:r>
            <a:endParaRPr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2682494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636</a:t>
            </a:r>
            <a:endParaRPr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3902075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341</a:t>
            </a:r>
            <a:endParaRPr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968875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416</a:t>
            </a:r>
            <a:endParaRPr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6035929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131</a:t>
            </a:r>
            <a:endParaRPr dirty="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7102729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328</a:t>
            </a:r>
            <a:endParaRPr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72442" y="2311227"/>
            <a:ext cx="1552669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Arial"/>
                <a:cs typeface="Arial"/>
              </a:rPr>
              <a:t>Input list :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6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6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6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18482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393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042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689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337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984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32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4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28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83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83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72440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12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2542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637410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32</a:t>
            </a:r>
            <a:r>
              <a:rPr b="1"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89014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2802382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63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054985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3967226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34</a:t>
            </a:r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21970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5132197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41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384546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6297168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13</a:t>
            </a:r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549263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7331710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32</a:t>
            </a:r>
            <a:r>
              <a:rPr b="1"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58342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472440" y="2097866"/>
            <a:ext cx="4905510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b="1" spc="10" dirty="0">
                <a:latin typeface="Arial"/>
                <a:cs typeface="Arial"/>
              </a:rPr>
              <a:t>BinSort on lower digit / Pass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72440" y="2524586"/>
            <a:ext cx="423834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b="1" spc="10" dirty="0">
                <a:latin typeface="Arial"/>
                <a:cs typeface="Arial"/>
              </a:rPr>
              <a:t>1 :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6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6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6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18482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5393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042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689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337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984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32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4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28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83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83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72440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12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2542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637410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32</a:t>
            </a:r>
            <a:r>
              <a:rPr b="1"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89014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2802382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63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054985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3967226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34</a:t>
            </a:r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21970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5132197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41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384546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6297168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13</a:t>
            </a:r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549263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7331710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32</a:t>
            </a:r>
            <a:r>
              <a:rPr b="1"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58342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472440" y="2097866"/>
            <a:ext cx="4905510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b="1" spc="10" dirty="0">
                <a:latin typeface="Arial"/>
                <a:cs typeface="Arial"/>
              </a:rPr>
              <a:t>BinSort on lower digit / Pass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72440" y="2524586"/>
            <a:ext cx="423834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b="1" spc="10" dirty="0">
                <a:latin typeface="Arial"/>
                <a:cs typeface="Arial"/>
              </a:rPr>
              <a:t>1 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4033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034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035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036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6037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038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039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040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8041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6900" y="48704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32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6042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6900" y="43370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6900" y="55943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94579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745871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2545971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3346452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146552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94690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574700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654710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7</a:t>
            </a:r>
            <a:endParaRPr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7347459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8147559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9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7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7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7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18482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81002" y="2971800"/>
            <a:ext cx="1164767" cy="457200"/>
          </a:xfrm>
          <a:custGeom>
            <a:avLst/>
            <a:gdLst/>
            <a:ahLst/>
            <a:cxnLst/>
            <a:rect l="l" t="t" r="r" b="b"/>
            <a:pathLst>
              <a:path w="1164767" h="457200">
                <a:moveTo>
                  <a:pt x="0" y="457200"/>
                </a:moveTo>
                <a:lnTo>
                  <a:pt x="0" y="0"/>
                </a:lnTo>
                <a:lnTo>
                  <a:pt x="1164767" y="0"/>
                </a:lnTo>
                <a:lnTo>
                  <a:pt x="1164767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393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7042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689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337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1984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232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70"/>
          <p:cNvSpPr/>
          <p:nvPr/>
        </p:nvSpPr>
        <p:spPr>
          <a:xfrm>
            <a:off x="374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71"/>
          <p:cNvSpPr/>
          <p:nvPr/>
        </p:nvSpPr>
        <p:spPr>
          <a:xfrm>
            <a:off x="8528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72"/>
          <p:cNvSpPr/>
          <p:nvPr/>
        </p:nvSpPr>
        <p:spPr>
          <a:xfrm>
            <a:off x="3683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73"/>
          <p:cNvSpPr/>
          <p:nvPr/>
        </p:nvSpPr>
        <p:spPr>
          <a:xfrm>
            <a:off x="3683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472440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12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74"/>
          <p:cNvSpPr/>
          <p:nvPr/>
        </p:nvSpPr>
        <p:spPr>
          <a:xfrm>
            <a:off x="72542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1637410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32</a:t>
            </a:r>
            <a:r>
              <a:rPr b="1"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89014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2802382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63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054985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3967226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34</a:t>
            </a:r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21970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5132197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41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5384546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text 1"/>
          <p:cNvSpPr txBox="1"/>
          <p:nvPr/>
        </p:nvSpPr>
        <p:spPr>
          <a:xfrm>
            <a:off x="6297168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13</a:t>
            </a:r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549263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7331710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32</a:t>
            </a:r>
            <a:r>
              <a:rPr b="1"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58342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472440" y="2311227"/>
            <a:ext cx="3527248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Arial"/>
                <a:cs typeface="Arial"/>
              </a:rPr>
              <a:t>BinSort on lower digit: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4033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034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0035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8036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6037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4038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2039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0040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8041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96900" y="48704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032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6042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96900" y="43370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96900" y="55943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94579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745871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2545971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3346452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146552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94690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574700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654710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7</a:t>
            </a:r>
            <a:endParaRPr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7347459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8147559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9</a:t>
            </a:r>
            <a:endParaRPr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5620512" y="4939032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12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872607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7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7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7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" y="10520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18482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1545719" y="2971800"/>
            <a:ext cx="1164767" cy="457200"/>
          </a:xfrm>
          <a:custGeom>
            <a:avLst/>
            <a:gdLst/>
            <a:ahLst/>
            <a:cxnLst/>
            <a:rect l="l" t="t" r="r" b="b"/>
            <a:pathLst>
              <a:path w="1164767" h="457200">
                <a:moveTo>
                  <a:pt x="0" y="457200"/>
                </a:moveTo>
                <a:lnTo>
                  <a:pt x="0" y="0"/>
                </a:lnTo>
                <a:lnTo>
                  <a:pt x="1164767" y="0"/>
                </a:lnTo>
                <a:lnTo>
                  <a:pt x="1164767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393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7042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8689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337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1984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232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74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528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683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683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72440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12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72542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637410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32</a:t>
            </a:r>
            <a:r>
              <a:rPr b="1"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189014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2802382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63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3054985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3967226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34</a:t>
            </a:r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421970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5132197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41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5384546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6297168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13</a:t>
            </a:r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6549263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7331710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32</a:t>
            </a:r>
            <a:r>
              <a:rPr b="1"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758342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472440" y="2311227"/>
            <a:ext cx="3527248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Arial"/>
                <a:cs typeface="Arial"/>
              </a:rPr>
              <a:t>BinSort on lower digit: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13271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1272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9273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7274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5275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3276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1277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9278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7279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20700" y="48704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270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5280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20700" y="43370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20700" y="55943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86959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669671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2469771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3270252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070352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870452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567080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647090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7</a:t>
            </a:r>
            <a:endParaRPr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7271259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8071359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9</a:t>
            </a:r>
            <a:endParaRPr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5544312" y="4939032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12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5796407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7144766" y="4939032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32</a:t>
            </a:r>
            <a:r>
              <a:rPr b="1"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7396606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3" y="0"/>
                </a:lnTo>
                <a:lnTo>
                  <a:pt x="126493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8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8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8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18482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2710563" y="2971800"/>
            <a:ext cx="1164767" cy="457200"/>
          </a:xfrm>
          <a:custGeom>
            <a:avLst/>
            <a:gdLst/>
            <a:ahLst/>
            <a:cxnLst/>
            <a:rect l="l" t="t" r="r" b="b"/>
            <a:pathLst>
              <a:path w="1164767" h="457200">
                <a:moveTo>
                  <a:pt x="0" y="457200"/>
                </a:moveTo>
                <a:lnTo>
                  <a:pt x="0" y="0"/>
                </a:lnTo>
                <a:lnTo>
                  <a:pt x="1164767" y="0"/>
                </a:lnTo>
                <a:lnTo>
                  <a:pt x="1164767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5393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7042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8689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0337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1984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232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74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528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683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683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72440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12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72542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637410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32</a:t>
            </a:r>
            <a:r>
              <a:rPr b="1"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189014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2802382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63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3054985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3967226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34</a:t>
            </a:r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421970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5132197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41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5384546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6297168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13</a:t>
            </a:r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6549263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7331710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32</a:t>
            </a:r>
            <a:r>
              <a:rPr b="1"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758342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472440" y="2311227"/>
            <a:ext cx="3527248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Arial"/>
                <a:cs typeface="Arial"/>
              </a:rPr>
              <a:t>BinSort on lower digit: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13271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1272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9273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7274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5275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3276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1277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9278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7279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0700" y="48704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270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5280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20700" y="43370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20700" y="57848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86959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669671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2469771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3270252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070352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870452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567080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647090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7</a:t>
            </a:r>
            <a:endParaRPr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7271259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8071359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9</a:t>
            </a:r>
            <a:endParaRPr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5544312" y="4939032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12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5796407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5544312" y="5213733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63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5796407" y="544372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7144766" y="4939032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32</a:t>
            </a:r>
            <a:r>
              <a:rPr b="1"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7396606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3" y="0"/>
                </a:lnTo>
                <a:lnTo>
                  <a:pt x="126493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8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8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8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18482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3875280" y="2971800"/>
            <a:ext cx="1164767" cy="457200"/>
          </a:xfrm>
          <a:custGeom>
            <a:avLst/>
            <a:gdLst/>
            <a:ahLst/>
            <a:cxnLst/>
            <a:rect l="l" t="t" r="r" b="b"/>
            <a:pathLst>
              <a:path w="1164767" h="457200">
                <a:moveTo>
                  <a:pt x="0" y="457200"/>
                </a:moveTo>
                <a:lnTo>
                  <a:pt x="0" y="0"/>
                </a:lnTo>
                <a:lnTo>
                  <a:pt x="1164768" y="0"/>
                </a:lnTo>
                <a:lnTo>
                  <a:pt x="1164768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5393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7042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8689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0337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1984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232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74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528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683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683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72440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12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72542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637410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32</a:t>
            </a:r>
            <a:r>
              <a:rPr b="1"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189014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2802382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63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3054985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3967226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34</a:t>
            </a:r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421970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5132197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41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5384546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6297168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13</a:t>
            </a:r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6549263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7331710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32</a:t>
            </a:r>
            <a:r>
              <a:rPr b="1"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758342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472440" y="2311227"/>
            <a:ext cx="3527248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Arial"/>
                <a:cs typeface="Arial"/>
              </a:rPr>
              <a:t>BinSort on lower digit: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13271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1272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9273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7274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5275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3276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1277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9278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7279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20700" y="48704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270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5280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20700" y="43370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20700" y="57848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86959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669671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2469771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3270252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070352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870452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567080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647090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7</a:t>
            </a:r>
            <a:endParaRPr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7271259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8071359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9</a:t>
            </a:r>
            <a:endParaRPr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1543177" y="4939032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34</a:t>
            </a:r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197" name="object 197"/>
          <p:cNvSpPr/>
          <p:nvPr/>
        </p:nvSpPr>
        <p:spPr>
          <a:xfrm>
            <a:off x="1795907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5544312" y="4939032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12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198" name="object 198"/>
          <p:cNvSpPr/>
          <p:nvPr/>
        </p:nvSpPr>
        <p:spPr>
          <a:xfrm>
            <a:off x="5796407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5544312" y="5213733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63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5796407" y="544372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text 1"/>
          <p:cNvSpPr txBox="1"/>
          <p:nvPr/>
        </p:nvSpPr>
        <p:spPr>
          <a:xfrm>
            <a:off x="7144766" y="4939032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32</a:t>
            </a:r>
            <a:r>
              <a:rPr b="1"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7396606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3" y="0"/>
                </a:lnTo>
                <a:lnTo>
                  <a:pt x="126493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9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9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9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18482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5040124" y="2971800"/>
            <a:ext cx="1164767" cy="457200"/>
          </a:xfrm>
          <a:custGeom>
            <a:avLst/>
            <a:gdLst/>
            <a:ahLst/>
            <a:cxnLst/>
            <a:rect l="l" t="t" r="r" b="b"/>
            <a:pathLst>
              <a:path w="1164767" h="457200">
                <a:moveTo>
                  <a:pt x="0" y="457200"/>
                </a:moveTo>
                <a:lnTo>
                  <a:pt x="0" y="0"/>
                </a:lnTo>
                <a:lnTo>
                  <a:pt x="1164767" y="0"/>
                </a:lnTo>
                <a:lnTo>
                  <a:pt x="1164767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5393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7042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8689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0337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1984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232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74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528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683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683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72440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12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72542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637410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32</a:t>
            </a:r>
            <a:r>
              <a:rPr b="1"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213" name="object 213"/>
          <p:cNvSpPr/>
          <p:nvPr/>
        </p:nvSpPr>
        <p:spPr>
          <a:xfrm>
            <a:off x="189014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2802382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63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214" name="object 214"/>
          <p:cNvSpPr/>
          <p:nvPr/>
        </p:nvSpPr>
        <p:spPr>
          <a:xfrm>
            <a:off x="3054985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3967226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34</a:t>
            </a:r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215" name="object 215"/>
          <p:cNvSpPr/>
          <p:nvPr/>
        </p:nvSpPr>
        <p:spPr>
          <a:xfrm>
            <a:off x="421970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5132197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41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216" name="object 216"/>
          <p:cNvSpPr/>
          <p:nvPr/>
        </p:nvSpPr>
        <p:spPr>
          <a:xfrm>
            <a:off x="5384546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6297168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13</a:t>
            </a:r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217" name="object 217"/>
          <p:cNvSpPr/>
          <p:nvPr/>
        </p:nvSpPr>
        <p:spPr>
          <a:xfrm>
            <a:off x="6549263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7331710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32</a:t>
            </a:r>
            <a:r>
              <a:rPr b="1"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218" name="object 218"/>
          <p:cNvSpPr/>
          <p:nvPr/>
        </p:nvSpPr>
        <p:spPr>
          <a:xfrm>
            <a:off x="758342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472440" y="2311227"/>
            <a:ext cx="3527248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Arial"/>
                <a:cs typeface="Arial"/>
              </a:rPr>
              <a:t>BinSort on lower digit: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9" name="object 219"/>
          <p:cNvSpPr/>
          <p:nvPr/>
        </p:nvSpPr>
        <p:spPr>
          <a:xfrm>
            <a:off x="13271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1272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29273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7274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5275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3276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1277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9278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77279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20700" y="48704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270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5280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20700" y="43370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20700" y="605917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86959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669671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2469771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3270252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070352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870452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567080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647090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7</a:t>
            </a:r>
            <a:endParaRPr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7271259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8071359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9</a:t>
            </a:r>
            <a:endParaRPr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1543177" y="4939032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34</a:t>
            </a:r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233" name="object 233"/>
          <p:cNvSpPr/>
          <p:nvPr/>
        </p:nvSpPr>
        <p:spPr>
          <a:xfrm>
            <a:off x="1795907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5544312" y="4939032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12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234" name="object 234"/>
          <p:cNvSpPr/>
          <p:nvPr/>
        </p:nvSpPr>
        <p:spPr>
          <a:xfrm>
            <a:off x="5796407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5544312" y="5213733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63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235" name="object 235"/>
          <p:cNvSpPr/>
          <p:nvPr/>
        </p:nvSpPr>
        <p:spPr>
          <a:xfrm>
            <a:off x="5796407" y="544372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text 1"/>
          <p:cNvSpPr txBox="1"/>
          <p:nvPr/>
        </p:nvSpPr>
        <p:spPr>
          <a:xfrm>
            <a:off x="5544312" y="5488002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41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236" name="object 236"/>
          <p:cNvSpPr/>
          <p:nvPr/>
        </p:nvSpPr>
        <p:spPr>
          <a:xfrm>
            <a:off x="5796407" y="571804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text 1"/>
          <p:cNvSpPr txBox="1"/>
          <p:nvPr/>
        </p:nvSpPr>
        <p:spPr>
          <a:xfrm>
            <a:off x="7144766" y="4939032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32</a:t>
            </a:r>
            <a:r>
              <a:rPr b="1"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237" name="object 237"/>
          <p:cNvSpPr/>
          <p:nvPr/>
        </p:nvSpPr>
        <p:spPr>
          <a:xfrm>
            <a:off x="7396606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3" y="0"/>
                </a:lnTo>
                <a:lnTo>
                  <a:pt x="126493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9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9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9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18482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238" name="object 238"/>
          <p:cNvSpPr/>
          <p:nvPr/>
        </p:nvSpPr>
        <p:spPr>
          <a:xfrm>
            <a:off x="6204839" y="2971800"/>
            <a:ext cx="1034148" cy="457200"/>
          </a:xfrm>
          <a:custGeom>
            <a:avLst/>
            <a:gdLst/>
            <a:ahLst/>
            <a:cxnLst/>
            <a:rect l="l" t="t" r="r" b="b"/>
            <a:pathLst>
              <a:path w="1034148" h="457200">
                <a:moveTo>
                  <a:pt x="0" y="457200"/>
                </a:moveTo>
                <a:lnTo>
                  <a:pt x="0" y="0"/>
                </a:lnTo>
                <a:lnTo>
                  <a:pt x="1034148" y="0"/>
                </a:lnTo>
                <a:lnTo>
                  <a:pt x="1034148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5393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7042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8689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0337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1984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232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74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8528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683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3683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72440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12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249" name="object 249"/>
          <p:cNvSpPr/>
          <p:nvPr/>
        </p:nvSpPr>
        <p:spPr>
          <a:xfrm>
            <a:off x="72542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637410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32</a:t>
            </a:r>
            <a:r>
              <a:rPr b="1"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250" name="object 250"/>
          <p:cNvSpPr/>
          <p:nvPr/>
        </p:nvSpPr>
        <p:spPr>
          <a:xfrm>
            <a:off x="189014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2802382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63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251" name="object 251"/>
          <p:cNvSpPr/>
          <p:nvPr/>
        </p:nvSpPr>
        <p:spPr>
          <a:xfrm>
            <a:off x="3054985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3967226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34</a:t>
            </a:r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252" name="object 252"/>
          <p:cNvSpPr/>
          <p:nvPr/>
        </p:nvSpPr>
        <p:spPr>
          <a:xfrm>
            <a:off x="421970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5132197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41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253" name="object 253"/>
          <p:cNvSpPr/>
          <p:nvPr/>
        </p:nvSpPr>
        <p:spPr>
          <a:xfrm>
            <a:off x="5384546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6297168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13</a:t>
            </a:r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254" name="object 254"/>
          <p:cNvSpPr/>
          <p:nvPr/>
        </p:nvSpPr>
        <p:spPr>
          <a:xfrm>
            <a:off x="6549263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7331710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32</a:t>
            </a:r>
            <a:r>
              <a:rPr b="1"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255" name="object 255"/>
          <p:cNvSpPr/>
          <p:nvPr/>
        </p:nvSpPr>
        <p:spPr>
          <a:xfrm>
            <a:off x="758342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472440" y="2311227"/>
            <a:ext cx="3527248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Arial"/>
                <a:cs typeface="Arial"/>
              </a:rPr>
              <a:t>BinSort on lower digit: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6" name="object 256"/>
          <p:cNvSpPr/>
          <p:nvPr/>
        </p:nvSpPr>
        <p:spPr>
          <a:xfrm>
            <a:off x="13271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21272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9273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37274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5275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3276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61277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9278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77279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520700" y="48704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5270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85280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520700" y="43370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520700" y="605917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86959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669671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2469771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3270252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070352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870452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567080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647090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7</a:t>
            </a:r>
            <a:endParaRPr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7271259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8071359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9</a:t>
            </a:r>
            <a:endParaRPr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1543177" y="4939032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34</a:t>
            </a:r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270" name="object 270"/>
          <p:cNvSpPr/>
          <p:nvPr/>
        </p:nvSpPr>
        <p:spPr>
          <a:xfrm>
            <a:off x="1795907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1543177" y="5213733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13</a:t>
            </a:r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271" name="object 271"/>
          <p:cNvSpPr/>
          <p:nvPr/>
        </p:nvSpPr>
        <p:spPr>
          <a:xfrm>
            <a:off x="1795907" y="544372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5544312" y="4939032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12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272" name="object 272"/>
          <p:cNvSpPr/>
          <p:nvPr/>
        </p:nvSpPr>
        <p:spPr>
          <a:xfrm>
            <a:off x="5796407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text 1"/>
          <p:cNvSpPr txBox="1"/>
          <p:nvPr/>
        </p:nvSpPr>
        <p:spPr>
          <a:xfrm>
            <a:off x="5544312" y="5213733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63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273" name="object 273"/>
          <p:cNvSpPr/>
          <p:nvPr/>
        </p:nvSpPr>
        <p:spPr>
          <a:xfrm>
            <a:off x="5796407" y="544372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text 1"/>
          <p:cNvSpPr txBox="1"/>
          <p:nvPr/>
        </p:nvSpPr>
        <p:spPr>
          <a:xfrm>
            <a:off x="5544312" y="5488002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41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274" name="object 274"/>
          <p:cNvSpPr/>
          <p:nvPr/>
        </p:nvSpPr>
        <p:spPr>
          <a:xfrm>
            <a:off x="5796407" y="571804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text 1"/>
          <p:cNvSpPr txBox="1"/>
          <p:nvPr/>
        </p:nvSpPr>
        <p:spPr>
          <a:xfrm>
            <a:off x="7144766" y="4939032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32</a:t>
            </a:r>
            <a:r>
              <a:rPr b="1"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275" name="object 275"/>
          <p:cNvSpPr/>
          <p:nvPr/>
        </p:nvSpPr>
        <p:spPr>
          <a:xfrm>
            <a:off x="7396606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3" y="0"/>
                </a:lnTo>
                <a:lnTo>
                  <a:pt x="126493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2" y="1626390"/>
            <a:ext cx="7823617" cy="4785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60" spc="10" dirty="0">
                <a:solidFill>
                  <a:srgbClr val="F0A22E"/>
                </a:solidFill>
                <a:latin typeface="Wingdings 2"/>
                <a:cs typeface="Wingdings 2"/>
              </a:rPr>
              <a:t></a:t>
            </a:r>
            <a:r>
              <a:rPr sz="3110" spc="10" dirty="0">
                <a:solidFill>
                  <a:srgbClr val="4E3B30"/>
                </a:solidFill>
                <a:latin typeface="Arial"/>
                <a:cs typeface="Arial"/>
              </a:rPr>
              <a:t>In Computer Science Radix Sort is a non –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39140" y="2114598"/>
            <a:ext cx="7519046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70" spc="10" dirty="0">
                <a:solidFill>
                  <a:srgbClr val="4E3B30"/>
                </a:solidFill>
                <a:latin typeface="Arial"/>
                <a:cs typeface="Arial"/>
              </a:rPr>
              <a:t>comparative integer sorting algorithm that</a:t>
            </a:r>
            <a:endParaRPr sz="31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739140" y="2602278"/>
            <a:ext cx="7954422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70" spc="10" dirty="0">
                <a:solidFill>
                  <a:srgbClr val="4E3B30"/>
                </a:solidFill>
                <a:latin typeface="Arial"/>
                <a:cs typeface="Arial"/>
              </a:rPr>
              <a:t>sort data with integer keys by grouping keys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39142" y="3089958"/>
            <a:ext cx="7408759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70" spc="10" dirty="0">
                <a:solidFill>
                  <a:srgbClr val="4E3B30"/>
                </a:solidFill>
                <a:latin typeface="Arial"/>
                <a:cs typeface="Arial"/>
              </a:rPr>
              <a:t>by the individual digits which share same</a:t>
            </a:r>
            <a:endParaRPr sz="31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739140" y="3578019"/>
            <a:ext cx="5342488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70" spc="10" dirty="0">
                <a:solidFill>
                  <a:srgbClr val="4E3B30"/>
                </a:solidFill>
                <a:latin typeface="Arial"/>
                <a:cs typeface="Arial"/>
              </a:rPr>
              <a:t>significant position and value.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0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0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10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18482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276" name="object 276"/>
          <p:cNvSpPr/>
          <p:nvPr/>
        </p:nvSpPr>
        <p:spPr>
          <a:xfrm>
            <a:off x="7239000" y="29718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457200"/>
                </a:moveTo>
                <a:lnTo>
                  <a:pt x="0" y="0"/>
                </a:lnTo>
                <a:lnTo>
                  <a:pt x="1295400" y="0"/>
                </a:lnTo>
                <a:lnTo>
                  <a:pt x="1295400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5393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27042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8689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50337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1984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7232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74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8528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683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683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72440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12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287" name="object 287"/>
          <p:cNvSpPr/>
          <p:nvPr/>
        </p:nvSpPr>
        <p:spPr>
          <a:xfrm>
            <a:off x="72542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637410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32</a:t>
            </a:r>
            <a:r>
              <a:rPr b="1"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288" name="object 288"/>
          <p:cNvSpPr/>
          <p:nvPr/>
        </p:nvSpPr>
        <p:spPr>
          <a:xfrm>
            <a:off x="189014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2802382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63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289" name="object 289"/>
          <p:cNvSpPr/>
          <p:nvPr/>
        </p:nvSpPr>
        <p:spPr>
          <a:xfrm>
            <a:off x="3054985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3967226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34</a:t>
            </a:r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290" name="object 290"/>
          <p:cNvSpPr/>
          <p:nvPr/>
        </p:nvSpPr>
        <p:spPr>
          <a:xfrm>
            <a:off x="421970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5132197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41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291" name="object 291"/>
          <p:cNvSpPr/>
          <p:nvPr/>
        </p:nvSpPr>
        <p:spPr>
          <a:xfrm>
            <a:off x="5384546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6297168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13</a:t>
            </a:r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292" name="object 292"/>
          <p:cNvSpPr/>
          <p:nvPr/>
        </p:nvSpPr>
        <p:spPr>
          <a:xfrm>
            <a:off x="6549263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7331710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32</a:t>
            </a:r>
            <a:r>
              <a:rPr b="1"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293" name="object 293"/>
          <p:cNvSpPr/>
          <p:nvPr/>
        </p:nvSpPr>
        <p:spPr>
          <a:xfrm>
            <a:off x="758342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472440" y="2311227"/>
            <a:ext cx="3527248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Arial"/>
                <a:cs typeface="Arial"/>
              </a:rPr>
              <a:t>BinSort on lower digit: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294" name="object 294"/>
          <p:cNvSpPr/>
          <p:nvPr/>
        </p:nvSpPr>
        <p:spPr>
          <a:xfrm>
            <a:off x="13271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21272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29273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7274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5275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53276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61277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69278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77279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520700" y="48704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5270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85280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520700" y="43370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520700" y="605917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86959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669671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2469771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3270252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070352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870452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567080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647090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7</a:t>
            </a:r>
            <a:endParaRPr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7271259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8071359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9</a:t>
            </a:r>
            <a:endParaRPr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1543177" y="4939032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34</a:t>
            </a:r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308" name="object 308"/>
          <p:cNvSpPr/>
          <p:nvPr/>
        </p:nvSpPr>
        <p:spPr>
          <a:xfrm>
            <a:off x="1795907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1543177" y="5213733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13</a:t>
            </a:r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309" name="object 309"/>
          <p:cNvSpPr/>
          <p:nvPr/>
        </p:nvSpPr>
        <p:spPr>
          <a:xfrm>
            <a:off x="1795907" y="544372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5544312" y="4939032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12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310" name="object 310"/>
          <p:cNvSpPr/>
          <p:nvPr/>
        </p:nvSpPr>
        <p:spPr>
          <a:xfrm>
            <a:off x="5796407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text 1"/>
          <p:cNvSpPr txBox="1"/>
          <p:nvPr/>
        </p:nvSpPr>
        <p:spPr>
          <a:xfrm>
            <a:off x="5544312" y="5213733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63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311" name="object 311"/>
          <p:cNvSpPr/>
          <p:nvPr/>
        </p:nvSpPr>
        <p:spPr>
          <a:xfrm>
            <a:off x="5796407" y="544372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text 1"/>
          <p:cNvSpPr txBox="1"/>
          <p:nvPr/>
        </p:nvSpPr>
        <p:spPr>
          <a:xfrm>
            <a:off x="5544312" y="5488002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41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312" name="object 312"/>
          <p:cNvSpPr/>
          <p:nvPr/>
        </p:nvSpPr>
        <p:spPr>
          <a:xfrm>
            <a:off x="5796407" y="571804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text 1"/>
          <p:cNvSpPr txBox="1"/>
          <p:nvPr/>
        </p:nvSpPr>
        <p:spPr>
          <a:xfrm>
            <a:off x="7144766" y="4939032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32</a:t>
            </a:r>
            <a:r>
              <a:rPr b="1"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313" name="object 313"/>
          <p:cNvSpPr/>
          <p:nvPr/>
        </p:nvSpPr>
        <p:spPr>
          <a:xfrm>
            <a:off x="7396606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3" y="0"/>
                </a:lnTo>
                <a:lnTo>
                  <a:pt x="126493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text 1"/>
          <p:cNvSpPr txBox="1"/>
          <p:nvPr/>
        </p:nvSpPr>
        <p:spPr>
          <a:xfrm>
            <a:off x="7144766" y="5213733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32</a:t>
            </a:r>
            <a:r>
              <a:rPr b="1"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314" name="object 314"/>
          <p:cNvSpPr/>
          <p:nvPr/>
        </p:nvSpPr>
        <p:spPr>
          <a:xfrm>
            <a:off x="7396606" y="544372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3" y="0"/>
                </a:lnTo>
                <a:lnTo>
                  <a:pt x="126493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0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0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10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18482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315" name="object 315"/>
          <p:cNvSpPr/>
          <p:nvPr/>
        </p:nvSpPr>
        <p:spPr>
          <a:xfrm>
            <a:off x="1691767" y="51689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856611" y="51689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021328" y="51689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5186172" y="51689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6350889" y="51689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7385050" y="51689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527050" y="51689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8680450" y="51689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20700" y="51752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520700" y="5632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624840" y="5244213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34</a:t>
            </a:r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325" name="object 325"/>
          <p:cNvSpPr/>
          <p:nvPr/>
        </p:nvSpPr>
        <p:spPr>
          <a:xfrm>
            <a:off x="877826" y="547420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789810" y="5244213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13</a:t>
            </a:r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326" name="object 326"/>
          <p:cNvSpPr/>
          <p:nvPr/>
        </p:nvSpPr>
        <p:spPr>
          <a:xfrm>
            <a:off x="2042541" y="54742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2954782" y="5244213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12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327" name="object 327"/>
          <p:cNvSpPr/>
          <p:nvPr/>
        </p:nvSpPr>
        <p:spPr>
          <a:xfrm>
            <a:off x="3207385" y="54742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4119626" y="5244213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63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328" name="object 328"/>
          <p:cNvSpPr/>
          <p:nvPr/>
        </p:nvSpPr>
        <p:spPr>
          <a:xfrm>
            <a:off x="4372102" y="54742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5284597" y="5244213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41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329" name="object 329"/>
          <p:cNvSpPr/>
          <p:nvPr/>
        </p:nvSpPr>
        <p:spPr>
          <a:xfrm>
            <a:off x="5536946" y="54742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6449568" y="5244213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32</a:t>
            </a:r>
            <a:r>
              <a:rPr b="1"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330" name="object 330"/>
          <p:cNvSpPr/>
          <p:nvPr/>
        </p:nvSpPr>
        <p:spPr>
          <a:xfrm>
            <a:off x="6701663" y="54742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7484110" y="5244213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32</a:t>
            </a:r>
            <a:r>
              <a:rPr b="1"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331" name="object 331"/>
          <p:cNvSpPr/>
          <p:nvPr/>
        </p:nvSpPr>
        <p:spPr>
          <a:xfrm>
            <a:off x="7735824" y="54742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624842" y="4749605"/>
            <a:ext cx="2114681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Arial"/>
                <a:cs typeface="Arial"/>
              </a:rPr>
              <a:t>After Sorting:</a:t>
            </a:r>
            <a:endParaRPr sz="2800">
              <a:latin typeface="Arial"/>
              <a:cs typeface="Arial"/>
            </a:endParaRPr>
          </a:p>
        </p:txBody>
      </p:sp>
      <p:sp>
        <p:nvSpPr>
          <p:cNvPr id="332" name="object 332"/>
          <p:cNvSpPr/>
          <p:nvPr/>
        </p:nvSpPr>
        <p:spPr>
          <a:xfrm>
            <a:off x="1250950" y="2044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2051050" y="2044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851150" y="2044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3651250" y="2044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4451350" y="2044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5251450" y="2044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6051550" y="2044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6851650" y="2044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7651750" y="2044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44500" y="25844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50850" y="2044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451850" y="2044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444500" y="20510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44500" y="377317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793396" y="21193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593471" y="21193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2393571" y="21193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3194052" y="21193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3994152" y="21193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794252" y="21193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5594606" y="21193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6394706" y="21193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7</a:t>
            </a:r>
            <a:endParaRPr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7195059" y="21193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7995159" y="21193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9</a:t>
            </a:r>
            <a:endParaRPr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1466977" y="2652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34</a:t>
            </a:r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346" name="object 346"/>
          <p:cNvSpPr/>
          <p:nvPr/>
        </p:nvSpPr>
        <p:spPr>
          <a:xfrm>
            <a:off x="1719707" y="2883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1466977" y="2927097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13</a:t>
            </a:r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347" name="object 347"/>
          <p:cNvSpPr/>
          <p:nvPr/>
        </p:nvSpPr>
        <p:spPr>
          <a:xfrm>
            <a:off x="1719707" y="315772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5468112" y="2652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12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348" name="object 348"/>
          <p:cNvSpPr/>
          <p:nvPr/>
        </p:nvSpPr>
        <p:spPr>
          <a:xfrm>
            <a:off x="5720207" y="2883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text 1"/>
          <p:cNvSpPr txBox="1"/>
          <p:nvPr/>
        </p:nvSpPr>
        <p:spPr>
          <a:xfrm>
            <a:off x="5468112" y="2927097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63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349" name="object 349"/>
          <p:cNvSpPr/>
          <p:nvPr/>
        </p:nvSpPr>
        <p:spPr>
          <a:xfrm>
            <a:off x="5720207" y="315772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text 1"/>
          <p:cNvSpPr txBox="1"/>
          <p:nvPr/>
        </p:nvSpPr>
        <p:spPr>
          <a:xfrm>
            <a:off x="5468112" y="3201417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41</a:t>
            </a:r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350" name="object 350"/>
          <p:cNvSpPr/>
          <p:nvPr/>
        </p:nvSpPr>
        <p:spPr>
          <a:xfrm>
            <a:off x="5720207" y="343204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text 1"/>
          <p:cNvSpPr txBox="1"/>
          <p:nvPr/>
        </p:nvSpPr>
        <p:spPr>
          <a:xfrm>
            <a:off x="7068566" y="2652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32</a:t>
            </a:r>
            <a:r>
              <a:rPr b="1"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351" name="object 351"/>
          <p:cNvSpPr/>
          <p:nvPr/>
        </p:nvSpPr>
        <p:spPr>
          <a:xfrm>
            <a:off x="7320406" y="2883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3" y="0"/>
                </a:lnTo>
                <a:lnTo>
                  <a:pt x="126493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text 1"/>
          <p:cNvSpPr txBox="1"/>
          <p:nvPr/>
        </p:nvSpPr>
        <p:spPr>
          <a:xfrm>
            <a:off x="7068566" y="2927097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32</a:t>
            </a:r>
            <a:r>
              <a:rPr b="1"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352" name="object 352"/>
          <p:cNvSpPr/>
          <p:nvPr/>
        </p:nvSpPr>
        <p:spPr>
          <a:xfrm>
            <a:off x="7320406" y="315772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3" y="0"/>
                </a:lnTo>
                <a:lnTo>
                  <a:pt x="126493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1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1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11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18482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72442" y="2311227"/>
            <a:ext cx="6538649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b="1" spc="10" dirty="0">
                <a:latin typeface="Arial"/>
                <a:cs typeface="Arial"/>
              </a:rPr>
              <a:t>BinSort on next higher digit  / Pass 2 :</a:t>
            </a:r>
            <a:endParaRPr sz="2800">
              <a:latin typeface="Arial"/>
              <a:cs typeface="Arial"/>
            </a:endParaRPr>
          </a:p>
        </p:txBody>
      </p:sp>
      <p:sp>
        <p:nvSpPr>
          <p:cNvPr id="353" name="object 353"/>
          <p:cNvSpPr/>
          <p:nvPr/>
        </p:nvSpPr>
        <p:spPr>
          <a:xfrm>
            <a:off x="16917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28566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40213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51861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63508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7385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527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86804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5207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5207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624842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r>
              <a:rPr b="1"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363" name="object 363"/>
          <p:cNvSpPr/>
          <p:nvPr/>
        </p:nvSpPr>
        <p:spPr>
          <a:xfrm>
            <a:off x="75133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877826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789812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364" name="object 364"/>
          <p:cNvSpPr/>
          <p:nvPr/>
        </p:nvSpPr>
        <p:spPr>
          <a:xfrm>
            <a:off x="1916049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2042797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954784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r>
              <a:rPr b="1"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365" name="object 365"/>
          <p:cNvSpPr/>
          <p:nvPr/>
        </p:nvSpPr>
        <p:spPr>
          <a:xfrm>
            <a:off x="3080893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3207768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119628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366" name="object 366"/>
          <p:cNvSpPr/>
          <p:nvPr/>
        </p:nvSpPr>
        <p:spPr>
          <a:xfrm>
            <a:off x="4245612" y="3264407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5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4372612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5284599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</a:t>
            </a:r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367" name="object 367"/>
          <p:cNvSpPr/>
          <p:nvPr/>
        </p:nvSpPr>
        <p:spPr>
          <a:xfrm>
            <a:off x="541045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text 1"/>
          <p:cNvSpPr txBox="1"/>
          <p:nvPr/>
        </p:nvSpPr>
        <p:spPr>
          <a:xfrm>
            <a:off x="5537583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6449570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r>
              <a:rPr b="1"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368" name="object 368"/>
          <p:cNvSpPr/>
          <p:nvPr/>
        </p:nvSpPr>
        <p:spPr>
          <a:xfrm>
            <a:off x="657517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6702554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7484112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r>
              <a:rPr b="1"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369" name="object 369"/>
          <p:cNvSpPr/>
          <p:nvPr/>
        </p:nvSpPr>
        <p:spPr>
          <a:xfrm>
            <a:off x="760933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3" y="0"/>
                </a:lnTo>
                <a:lnTo>
                  <a:pt x="126493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text 1"/>
          <p:cNvSpPr txBox="1"/>
          <p:nvPr/>
        </p:nvSpPr>
        <p:spPr>
          <a:xfrm>
            <a:off x="7737095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1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1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11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18482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72440" y="2311227"/>
            <a:ext cx="4455066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Arial"/>
                <a:cs typeface="Arial"/>
              </a:rPr>
              <a:t>BinSort on next higher digit: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370" name="object 370"/>
          <p:cNvSpPr/>
          <p:nvPr/>
        </p:nvSpPr>
        <p:spPr>
          <a:xfrm>
            <a:off x="14033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22034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30035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38036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6037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54038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62039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70040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78041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596900" y="48704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6032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86042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596900" y="43370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596900" y="55943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94579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745871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545971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346452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146552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94690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574700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654710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7</a:t>
            </a:r>
            <a:endParaRPr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7347459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8147559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9</a:t>
            </a:r>
            <a:endParaRPr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020060" y="4939032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r>
              <a:rPr b="1"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384" name="object 384"/>
          <p:cNvSpPr/>
          <p:nvPr/>
        </p:nvSpPr>
        <p:spPr>
          <a:xfrm>
            <a:off x="4145917" y="516940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4273044" y="49390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385" name="object 385"/>
          <p:cNvSpPr/>
          <p:nvPr/>
        </p:nvSpPr>
        <p:spPr>
          <a:xfrm>
            <a:off x="533402" y="2971800"/>
            <a:ext cx="1164767" cy="457200"/>
          </a:xfrm>
          <a:custGeom>
            <a:avLst/>
            <a:gdLst/>
            <a:ahLst/>
            <a:cxnLst/>
            <a:rect l="l" t="t" r="r" b="b"/>
            <a:pathLst>
              <a:path w="1164767" h="457200">
                <a:moveTo>
                  <a:pt x="0" y="457200"/>
                </a:moveTo>
                <a:lnTo>
                  <a:pt x="0" y="0"/>
                </a:lnTo>
                <a:lnTo>
                  <a:pt x="1164767" y="0"/>
                </a:lnTo>
                <a:lnTo>
                  <a:pt x="1164767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16917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28566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40213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51861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63508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7385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527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86804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5207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5207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624842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r>
              <a:rPr b="1"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396" name="object 396"/>
          <p:cNvSpPr/>
          <p:nvPr/>
        </p:nvSpPr>
        <p:spPr>
          <a:xfrm>
            <a:off x="75133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text 1"/>
          <p:cNvSpPr txBox="1"/>
          <p:nvPr/>
        </p:nvSpPr>
        <p:spPr>
          <a:xfrm>
            <a:off x="877826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1789812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397" name="object 397"/>
          <p:cNvSpPr/>
          <p:nvPr/>
        </p:nvSpPr>
        <p:spPr>
          <a:xfrm>
            <a:off x="1916049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2042797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2954784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r>
              <a:rPr b="1"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398" name="object 398"/>
          <p:cNvSpPr/>
          <p:nvPr/>
        </p:nvSpPr>
        <p:spPr>
          <a:xfrm>
            <a:off x="3080893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text 1"/>
          <p:cNvSpPr txBox="1"/>
          <p:nvPr/>
        </p:nvSpPr>
        <p:spPr>
          <a:xfrm>
            <a:off x="3207768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119628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399" name="object 399"/>
          <p:cNvSpPr/>
          <p:nvPr/>
        </p:nvSpPr>
        <p:spPr>
          <a:xfrm>
            <a:off x="4245612" y="3264407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5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4372612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5284599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</a:t>
            </a:r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400" name="object 400"/>
          <p:cNvSpPr/>
          <p:nvPr/>
        </p:nvSpPr>
        <p:spPr>
          <a:xfrm>
            <a:off x="541045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text 1"/>
          <p:cNvSpPr txBox="1"/>
          <p:nvPr/>
        </p:nvSpPr>
        <p:spPr>
          <a:xfrm>
            <a:off x="5537583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6449570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r>
              <a:rPr b="1"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401" name="object 401"/>
          <p:cNvSpPr/>
          <p:nvPr/>
        </p:nvSpPr>
        <p:spPr>
          <a:xfrm>
            <a:off x="657517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text 1"/>
          <p:cNvSpPr txBox="1"/>
          <p:nvPr/>
        </p:nvSpPr>
        <p:spPr>
          <a:xfrm>
            <a:off x="6702554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7484112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r>
              <a:rPr b="1"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402" name="object 402"/>
          <p:cNvSpPr/>
          <p:nvPr/>
        </p:nvSpPr>
        <p:spPr>
          <a:xfrm>
            <a:off x="760933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3" y="0"/>
                </a:lnTo>
                <a:lnTo>
                  <a:pt x="126493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text 1"/>
          <p:cNvSpPr txBox="1"/>
          <p:nvPr/>
        </p:nvSpPr>
        <p:spPr>
          <a:xfrm>
            <a:off x="7737095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2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2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12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18482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72440" y="2311227"/>
            <a:ext cx="4455066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Arial"/>
                <a:cs typeface="Arial"/>
              </a:rPr>
              <a:t>BinSort on next higher digit: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03" name="object 403"/>
          <p:cNvSpPr/>
          <p:nvPr/>
        </p:nvSpPr>
        <p:spPr>
          <a:xfrm>
            <a:off x="14033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22034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30035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38036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46037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54038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62039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70040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78041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596900" y="48704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6032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86042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596900" y="43370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596900" y="55943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94579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745871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545971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346452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146552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94690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574700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654710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7</a:t>
            </a:r>
            <a:endParaRPr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7347459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8147559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9</a:t>
            </a:r>
            <a:endParaRPr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3219960" y="4939032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417" name="object 417"/>
          <p:cNvSpPr/>
          <p:nvPr/>
        </p:nvSpPr>
        <p:spPr>
          <a:xfrm>
            <a:off x="3345817" y="516940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3472944" y="49390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020060" y="4939032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r>
              <a:rPr b="1"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418" name="object 418"/>
          <p:cNvSpPr/>
          <p:nvPr/>
        </p:nvSpPr>
        <p:spPr>
          <a:xfrm>
            <a:off x="4145917" y="516940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text 1"/>
          <p:cNvSpPr txBox="1"/>
          <p:nvPr/>
        </p:nvSpPr>
        <p:spPr>
          <a:xfrm>
            <a:off x="4273044" y="49390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419" name="object 419"/>
          <p:cNvSpPr/>
          <p:nvPr/>
        </p:nvSpPr>
        <p:spPr>
          <a:xfrm>
            <a:off x="1698119" y="2971800"/>
            <a:ext cx="1164767" cy="457200"/>
          </a:xfrm>
          <a:custGeom>
            <a:avLst/>
            <a:gdLst/>
            <a:ahLst/>
            <a:cxnLst/>
            <a:rect l="l" t="t" r="r" b="b"/>
            <a:pathLst>
              <a:path w="1164767" h="457200">
                <a:moveTo>
                  <a:pt x="0" y="457200"/>
                </a:moveTo>
                <a:lnTo>
                  <a:pt x="0" y="0"/>
                </a:lnTo>
                <a:lnTo>
                  <a:pt x="1164768" y="0"/>
                </a:lnTo>
                <a:lnTo>
                  <a:pt x="1164768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16917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28566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40213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51861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63508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7385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527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6804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5207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5207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text 1"/>
          <p:cNvSpPr txBox="1"/>
          <p:nvPr/>
        </p:nvSpPr>
        <p:spPr>
          <a:xfrm>
            <a:off x="624842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r>
              <a:rPr b="1"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430" name="object 430"/>
          <p:cNvSpPr/>
          <p:nvPr/>
        </p:nvSpPr>
        <p:spPr>
          <a:xfrm>
            <a:off x="75133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877826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1789812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431" name="object 431"/>
          <p:cNvSpPr/>
          <p:nvPr/>
        </p:nvSpPr>
        <p:spPr>
          <a:xfrm>
            <a:off x="1916049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text 1"/>
          <p:cNvSpPr txBox="1"/>
          <p:nvPr/>
        </p:nvSpPr>
        <p:spPr>
          <a:xfrm>
            <a:off x="2042797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2954784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r>
              <a:rPr b="1"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432" name="object 432"/>
          <p:cNvSpPr/>
          <p:nvPr/>
        </p:nvSpPr>
        <p:spPr>
          <a:xfrm>
            <a:off x="3080893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3207768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119628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433" name="object 433"/>
          <p:cNvSpPr/>
          <p:nvPr/>
        </p:nvSpPr>
        <p:spPr>
          <a:xfrm>
            <a:off x="4245612" y="3264407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5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text 1"/>
          <p:cNvSpPr txBox="1"/>
          <p:nvPr/>
        </p:nvSpPr>
        <p:spPr>
          <a:xfrm>
            <a:off x="4372612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5284599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</a:t>
            </a:r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434" name="object 434"/>
          <p:cNvSpPr/>
          <p:nvPr/>
        </p:nvSpPr>
        <p:spPr>
          <a:xfrm>
            <a:off x="541045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text 1"/>
          <p:cNvSpPr txBox="1"/>
          <p:nvPr/>
        </p:nvSpPr>
        <p:spPr>
          <a:xfrm>
            <a:off x="5537583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6449570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r>
              <a:rPr b="1"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435" name="object 435"/>
          <p:cNvSpPr/>
          <p:nvPr/>
        </p:nvSpPr>
        <p:spPr>
          <a:xfrm>
            <a:off x="657517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text 1"/>
          <p:cNvSpPr txBox="1"/>
          <p:nvPr/>
        </p:nvSpPr>
        <p:spPr>
          <a:xfrm>
            <a:off x="6702554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7484112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r>
              <a:rPr b="1"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436" name="object 436"/>
          <p:cNvSpPr/>
          <p:nvPr/>
        </p:nvSpPr>
        <p:spPr>
          <a:xfrm>
            <a:off x="760933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3" y="0"/>
                </a:lnTo>
                <a:lnTo>
                  <a:pt x="126493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text 1"/>
          <p:cNvSpPr txBox="1"/>
          <p:nvPr/>
        </p:nvSpPr>
        <p:spPr>
          <a:xfrm>
            <a:off x="7737095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2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2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12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18482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72440" y="2311227"/>
            <a:ext cx="4455066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Arial"/>
                <a:cs typeface="Arial"/>
              </a:rPr>
              <a:t>BinSort on next higher digit: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37" name="object 437"/>
          <p:cNvSpPr/>
          <p:nvPr/>
        </p:nvSpPr>
        <p:spPr>
          <a:xfrm>
            <a:off x="14033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22034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30035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38036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46037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54038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62039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70040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78041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596900" y="48704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6032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86042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596900" y="43370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596900" y="57848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94579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745871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545971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346452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146552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94690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574700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654710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7</a:t>
            </a:r>
            <a:endParaRPr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7347459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8147559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9</a:t>
            </a:r>
            <a:endParaRPr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2419479" y="4939032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r>
              <a:rPr b="1"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451" name="object 451"/>
          <p:cNvSpPr/>
          <p:nvPr/>
        </p:nvSpPr>
        <p:spPr>
          <a:xfrm>
            <a:off x="2545715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2672463" y="49390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3219960" y="4939032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452" name="object 452"/>
          <p:cNvSpPr/>
          <p:nvPr/>
        </p:nvSpPr>
        <p:spPr>
          <a:xfrm>
            <a:off x="3345817" y="516940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text 1"/>
          <p:cNvSpPr txBox="1"/>
          <p:nvPr/>
        </p:nvSpPr>
        <p:spPr>
          <a:xfrm>
            <a:off x="3472944" y="49390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020060" y="4939032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r>
              <a:rPr b="1"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453" name="object 453"/>
          <p:cNvSpPr/>
          <p:nvPr/>
        </p:nvSpPr>
        <p:spPr>
          <a:xfrm>
            <a:off x="4145917" y="516940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4273044" y="49390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454" name="object 454"/>
          <p:cNvSpPr/>
          <p:nvPr/>
        </p:nvSpPr>
        <p:spPr>
          <a:xfrm>
            <a:off x="2939163" y="2941320"/>
            <a:ext cx="1164767" cy="487680"/>
          </a:xfrm>
          <a:custGeom>
            <a:avLst/>
            <a:gdLst/>
            <a:ahLst/>
            <a:cxnLst/>
            <a:rect l="l" t="t" r="r" b="b"/>
            <a:pathLst>
              <a:path w="1164767" h="487680">
                <a:moveTo>
                  <a:pt x="0" y="487680"/>
                </a:moveTo>
                <a:lnTo>
                  <a:pt x="0" y="0"/>
                </a:lnTo>
                <a:lnTo>
                  <a:pt x="1164767" y="0"/>
                </a:lnTo>
                <a:lnTo>
                  <a:pt x="1164767" y="487680"/>
                </a:lnTo>
                <a:lnTo>
                  <a:pt x="0" y="48768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1767967" y="2928620"/>
            <a:ext cx="12700" cy="513080"/>
          </a:xfrm>
          <a:custGeom>
            <a:avLst/>
            <a:gdLst/>
            <a:ahLst/>
            <a:cxnLst/>
            <a:rect l="l" t="t" r="r" b="b"/>
            <a:pathLst>
              <a:path w="12700" h="513080">
                <a:moveTo>
                  <a:pt x="6350" y="6350"/>
                </a:moveTo>
                <a:lnTo>
                  <a:pt x="6350" y="5067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2932811" y="2928620"/>
            <a:ext cx="12700" cy="513080"/>
          </a:xfrm>
          <a:custGeom>
            <a:avLst/>
            <a:gdLst/>
            <a:ahLst/>
            <a:cxnLst/>
            <a:rect l="l" t="t" r="r" b="b"/>
            <a:pathLst>
              <a:path w="12700" h="513080">
                <a:moveTo>
                  <a:pt x="6350" y="6350"/>
                </a:moveTo>
                <a:lnTo>
                  <a:pt x="6350" y="5067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4097528" y="2928620"/>
            <a:ext cx="12700" cy="513080"/>
          </a:xfrm>
          <a:custGeom>
            <a:avLst/>
            <a:gdLst/>
            <a:ahLst/>
            <a:cxnLst/>
            <a:rect l="l" t="t" r="r" b="b"/>
            <a:pathLst>
              <a:path w="12700" h="513080">
                <a:moveTo>
                  <a:pt x="6350" y="6350"/>
                </a:moveTo>
                <a:lnTo>
                  <a:pt x="6350" y="5067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5262372" y="2928620"/>
            <a:ext cx="12700" cy="513080"/>
          </a:xfrm>
          <a:custGeom>
            <a:avLst/>
            <a:gdLst/>
            <a:ahLst/>
            <a:cxnLst/>
            <a:rect l="l" t="t" r="r" b="b"/>
            <a:pathLst>
              <a:path w="12700" h="513080">
                <a:moveTo>
                  <a:pt x="6350" y="6350"/>
                </a:moveTo>
                <a:lnTo>
                  <a:pt x="6350" y="5067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6427089" y="2928620"/>
            <a:ext cx="12700" cy="513080"/>
          </a:xfrm>
          <a:custGeom>
            <a:avLst/>
            <a:gdLst/>
            <a:ahLst/>
            <a:cxnLst/>
            <a:rect l="l" t="t" r="r" b="b"/>
            <a:pathLst>
              <a:path w="12700" h="513080">
                <a:moveTo>
                  <a:pt x="6350" y="6350"/>
                </a:moveTo>
                <a:lnTo>
                  <a:pt x="6350" y="5067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7461250" y="2928620"/>
            <a:ext cx="12700" cy="513080"/>
          </a:xfrm>
          <a:custGeom>
            <a:avLst/>
            <a:gdLst/>
            <a:ahLst/>
            <a:cxnLst/>
            <a:rect l="l" t="t" r="r" b="b"/>
            <a:pathLst>
              <a:path w="12700" h="513080">
                <a:moveTo>
                  <a:pt x="6350" y="6350"/>
                </a:moveTo>
                <a:lnTo>
                  <a:pt x="6350" y="5067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603250" y="2928620"/>
            <a:ext cx="12700" cy="513080"/>
          </a:xfrm>
          <a:custGeom>
            <a:avLst/>
            <a:gdLst/>
            <a:ahLst/>
            <a:cxnLst/>
            <a:rect l="l" t="t" r="r" b="b"/>
            <a:pathLst>
              <a:path w="12700" h="513080">
                <a:moveTo>
                  <a:pt x="6350" y="6350"/>
                </a:moveTo>
                <a:lnTo>
                  <a:pt x="6350" y="5067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8756650" y="2928620"/>
            <a:ext cx="12700" cy="513080"/>
          </a:xfrm>
          <a:custGeom>
            <a:avLst/>
            <a:gdLst/>
            <a:ahLst/>
            <a:cxnLst/>
            <a:rect l="l" t="t" r="r" b="b"/>
            <a:pathLst>
              <a:path w="12700" h="513080">
                <a:moveTo>
                  <a:pt x="6350" y="6350"/>
                </a:moveTo>
                <a:lnTo>
                  <a:pt x="6350" y="5067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596900" y="293497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5969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text 1"/>
          <p:cNvSpPr txBox="1"/>
          <p:nvPr/>
        </p:nvSpPr>
        <p:spPr>
          <a:xfrm>
            <a:off x="701042" y="3003297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r>
              <a:rPr b="1"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465" name="object 465"/>
          <p:cNvSpPr/>
          <p:nvPr/>
        </p:nvSpPr>
        <p:spPr>
          <a:xfrm>
            <a:off x="827532" y="323392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text 1"/>
          <p:cNvSpPr txBox="1"/>
          <p:nvPr/>
        </p:nvSpPr>
        <p:spPr>
          <a:xfrm>
            <a:off x="954330" y="3003297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1866012" y="3003297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466" name="object 466"/>
          <p:cNvSpPr/>
          <p:nvPr/>
        </p:nvSpPr>
        <p:spPr>
          <a:xfrm>
            <a:off x="1992249" y="323392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2118997" y="3003297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3030984" y="3003297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r>
              <a:rPr b="1"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467" name="object 467"/>
          <p:cNvSpPr/>
          <p:nvPr/>
        </p:nvSpPr>
        <p:spPr>
          <a:xfrm>
            <a:off x="3157095" y="3233927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5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text 1"/>
          <p:cNvSpPr txBox="1"/>
          <p:nvPr/>
        </p:nvSpPr>
        <p:spPr>
          <a:xfrm>
            <a:off x="3283967" y="3003297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195828" y="3003297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468" name="object 468"/>
          <p:cNvSpPr/>
          <p:nvPr/>
        </p:nvSpPr>
        <p:spPr>
          <a:xfrm>
            <a:off x="4321812" y="3233927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5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text 1"/>
          <p:cNvSpPr txBox="1"/>
          <p:nvPr/>
        </p:nvSpPr>
        <p:spPr>
          <a:xfrm>
            <a:off x="4448812" y="3003297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5360799" y="3003297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</a:t>
            </a:r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469" name="object 469"/>
          <p:cNvSpPr/>
          <p:nvPr/>
        </p:nvSpPr>
        <p:spPr>
          <a:xfrm>
            <a:off x="5486654" y="323392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text 1"/>
          <p:cNvSpPr txBox="1"/>
          <p:nvPr/>
        </p:nvSpPr>
        <p:spPr>
          <a:xfrm>
            <a:off x="5613783" y="3003297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6525770" y="3003297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r>
              <a:rPr b="1"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470" name="object 470"/>
          <p:cNvSpPr/>
          <p:nvPr/>
        </p:nvSpPr>
        <p:spPr>
          <a:xfrm>
            <a:off x="6651371" y="323392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text 1"/>
          <p:cNvSpPr txBox="1"/>
          <p:nvPr/>
        </p:nvSpPr>
        <p:spPr>
          <a:xfrm>
            <a:off x="6778754" y="3003297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7560312" y="3003297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r>
              <a:rPr b="1"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471" name="object 471"/>
          <p:cNvSpPr/>
          <p:nvPr/>
        </p:nvSpPr>
        <p:spPr>
          <a:xfrm>
            <a:off x="7685531" y="323392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3" y="0"/>
                </a:lnTo>
                <a:lnTo>
                  <a:pt x="126493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text 1"/>
          <p:cNvSpPr txBox="1"/>
          <p:nvPr/>
        </p:nvSpPr>
        <p:spPr>
          <a:xfrm>
            <a:off x="7813295" y="3003297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3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3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13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18482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72440" y="2311227"/>
            <a:ext cx="4455066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Arial"/>
                <a:cs typeface="Arial"/>
              </a:rPr>
              <a:t>BinSort on next higher digit: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72" name="object 472"/>
          <p:cNvSpPr/>
          <p:nvPr/>
        </p:nvSpPr>
        <p:spPr>
          <a:xfrm>
            <a:off x="14033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22034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30035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38036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46037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54038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62039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70040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78041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596900" y="48704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6032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86042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596900" y="43370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596900" y="57848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94579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745871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545971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346452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146552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94690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574700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654710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7</a:t>
            </a:r>
            <a:endParaRPr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7347459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8147559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9</a:t>
            </a:r>
            <a:endParaRPr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2419479" y="4939032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r>
              <a:rPr b="1"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486" name="object 486"/>
          <p:cNvSpPr/>
          <p:nvPr/>
        </p:nvSpPr>
        <p:spPr>
          <a:xfrm>
            <a:off x="2545715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2672463" y="49390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3219960" y="4939032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487" name="object 487"/>
          <p:cNvSpPr/>
          <p:nvPr/>
        </p:nvSpPr>
        <p:spPr>
          <a:xfrm>
            <a:off x="3345817" y="516940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text 1"/>
          <p:cNvSpPr txBox="1"/>
          <p:nvPr/>
        </p:nvSpPr>
        <p:spPr>
          <a:xfrm>
            <a:off x="3472944" y="49390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3219960" y="5213733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488" name="object 488"/>
          <p:cNvSpPr/>
          <p:nvPr/>
        </p:nvSpPr>
        <p:spPr>
          <a:xfrm>
            <a:off x="3345817" y="544372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3472944" y="5213733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020060" y="4939032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r>
              <a:rPr b="1"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489" name="object 489"/>
          <p:cNvSpPr/>
          <p:nvPr/>
        </p:nvSpPr>
        <p:spPr>
          <a:xfrm>
            <a:off x="4145917" y="516940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text 1"/>
          <p:cNvSpPr txBox="1"/>
          <p:nvPr/>
        </p:nvSpPr>
        <p:spPr>
          <a:xfrm>
            <a:off x="4273044" y="49390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490" name="object 490"/>
          <p:cNvSpPr/>
          <p:nvPr/>
        </p:nvSpPr>
        <p:spPr>
          <a:xfrm>
            <a:off x="4027680" y="2971800"/>
            <a:ext cx="1164767" cy="457200"/>
          </a:xfrm>
          <a:custGeom>
            <a:avLst/>
            <a:gdLst/>
            <a:ahLst/>
            <a:cxnLst/>
            <a:rect l="l" t="t" r="r" b="b"/>
            <a:pathLst>
              <a:path w="1164767" h="457200">
                <a:moveTo>
                  <a:pt x="0" y="457200"/>
                </a:moveTo>
                <a:lnTo>
                  <a:pt x="0" y="0"/>
                </a:lnTo>
                <a:lnTo>
                  <a:pt x="1164768" y="0"/>
                </a:lnTo>
                <a:lnTo>
                  <a:pt x="1164768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16917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28566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40213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51861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63508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7385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527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86804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5207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5207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624842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r>
              <a:rPr b="1"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501" name="object 501"/>
          <p:cNvSpPr/>
          <p:nvPr/>
        </p:nvSpPr>
        <p:spPr>
          <a:xfrm>
            <a:off x="75133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877826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1789812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502" name="object 502"/>
          <p:cNvSpPr/>
          <p:nvPr/>
        </p:nvSpPr>
        <p:spPr>
          <a:xfrm>
            <a:off x="1916049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text 1"/>
          <p:cNvSpPr txBox="1"/>
          <p:nvPr/>
        </p:nvSpPr>
        <p:spPr>
          <a:xfrm>
            <a:off x="2042797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2954784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r>
              <a:rPr b="1"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503" name="object 503"/>
          <p:cNvSpPr/>
          <p:nvPr/>
        </p:nvSpPr>
        <p:spPr>
          <a:xfrm>
            <a:off x="3080893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text 1"/>
          <p:cNvSpPr txBox="1"/>
          <p:nvPr/>
        </p:nvSpPr>
        <p:spPr>
          <a:xfrm>
            <a:off x="3207768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119628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504" name="object 504"/>
          <p:cNvSpPr/>
          <p:nvPr/>
        </p:nvSpPr>
        <p:spPr>
          <a:xfrm>
            <a:off x="4245612" y="3264407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5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text 1"/>
          <p:cNvSpPr txBox="1"/>
          <p:nvPr/>
        </p:nvSpPr>
        <p:spPr>
          <a:xfrm>
            <a:off x="4372612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5284599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</a:t>
            </a:r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505" name="object 505"/>
          <p:cNvSpPr/>
          <p:nvPr/>
        </p:nvSpPr>
        <p:spPr>
          <a:xfrm>
            <a:off x="541045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text 1"/>
          <p:cNvSpPr txBox="1"/>
          <p:nvPr/>
        </p:nvSpPr>
        <p:spPr>
          <a:xfrm>
            <a:off x="5537583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6449570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r>
              <a:rPr b="1"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506" name="object 506"/>
          <p:cNvSpPr/>
          <p:nvPr/>
        </p:nvSpPr>
        <p:spPr>
          <a:xfrm>
            <a:off x="657517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text 1"/>
          <p:cNvSpPr txBox="1"/>
          <p:nvPr/>
        </p:nvSpPr>
        <p:spPr>
          <a:xfrm>
            <a:off x="6702554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7484112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r>
              <a:rPr b="1"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507" name="object 507"/>
          <p:cNvSpPr/>
          <p:nvPr/>
        </p:nvSpPr>
        <p:spPr>
          <a:xfrm>
            <a:off x="760933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3" y="0"/>
                </a:lnTo>
                <a:lnTo>
                  <a:pt x="126493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text 1"/>
          <p:cNvSpPr txBox="1"/>
          <p:nvPr/>
        </p:nvSpPr>
        <p:spPr>
          <a:xfrm>
            <a:off x="7737095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3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3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13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18482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72440" y="2311227"/>
            <a:ext cx="4455066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Arial"/>
                <a:cs typeface="Arial"/>
              </a:rPr>
              <a:t>BinSort on next higher digit: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508" name="object 508"/>
          <p:cNvSpPr/>
          <p:nvPr/>
        </p:nvSpPr>
        <p:spPr>
          <a:xfrm>
            <a:off x="14033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22034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30035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38036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46037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54038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62039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70040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78041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596900" y="48704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6032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86042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596900" y="43370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596900" y="55943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94579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745871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545971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346452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146552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94690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574700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654710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7</a:t>
            </a:r>
            <a:endParaRPr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7347459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8147559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9</a:t>
            </a:r>
            <a:endParaRPr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619379" y="4939032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</a:t>
            </a:r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522" name="object 522"/>
          <p:cNvSpPr/>
          <p:nvPr/>
        </p:nvSpPr>
        <p:spPr>
          <a:xfrm>
            <a:off x="1745615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1872362" y="49390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2419479" y="4939032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r>
              <a:rPr b="1"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523" name="object 523"/>
          <p:cNvSpPr/>
          <p:nvPr/>
        </p:nvSpPr>
        <p:spPr>
          <a:xfrm>
            <a:off x="2545715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text 1"/>
          <p:cNvSpPr txBox="1"/>
          <p:nvPr/>
        </p:nvSpPr>
        <p:spPr>
          <a:xfrm>
            <a:off x="2672463" y="49390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3219960" y="4939032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524" name="object 524"/>
          <p:cNvSpPr/>
          <p:nvPr/>
        </p:nvSpPr>
        <p:spPr>
          <a:xfrm>
            <a:off x="3345817" y="516940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3472944" y="49390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3219960" y="5213733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525" name="object 525"/>
          <p:cNvSpPr/>
          <p:nvPr/>
        </p:nvSpPr>
        <p:spPr>
          <a:xfrm>
            <a:off x="3345817" y="544372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text 1"/>
          <p:cNvSpPr txBox="1"/>
          <p:nvPr/>
        </p:nvSpPr>
        <p:spPr>
          <a:xfrm>
            <a:off x="3472944" y="5213733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020060" y="4939032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r>
              <a:rPr b="1"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526" name="object 526"/>
          <p:cNvSpPr/>
          <p:nvPr/>
        </p:nvSpPr>
        <p:spPr>
          <a:xfrm>
            <a:off x="4145917" y="516940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4273044" y="49390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527" name="object 527"/>
          <p:cNvSpPr/>
          <p:nvPr/>
        </p:nvSpPr>
        <p:spPr>
          <a:xfrm>
            <a:off x="5192524" y="2971800"/>
            <a:ext cx="1164767" cy="457200"/>
          </a:xfrm>
          <a:custGeom>
            <a:avLst/>
            <a:gdLst/>
            <a:ahLst/>
            <a:cxnLst/>
            <a:rect l="l" t="t" r="r" b="b"/>
            <a:pathLst>
              <a:path w="1164767" h="457200">
                <a:moveTo>
                  <a:pt x="0" y="457200"/>
                </a:moveTo>
                <a:lnTo>
                  <a:pt x="0" y="0"/>
                </a:lnTo>
                <a:lnTo>
                  <a:pt x="1164767" y="0"/>
                </a:lnTo>
                <a:lnTo>
                  <a:pt x="1164767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16917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28566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40213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51861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63508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7385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527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86804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5207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5207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text 1"/>
          <p:cNvSpPr txBox="1"/>
          <p:nvPr/>
        </p:nvSpPr>
        <p:spPr>
          <a:xfrm>
            <a:off x="624842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r>
              <a:rPr b="1"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538" name="object 538"/>
          <p:cNvSpPr/>
          <p:nvPr/>
        </p:nvSpPr>
        <p:spPr>
          <a:xfrm>
            <a:off x="75133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text 1"/>
          <p:cNvSpPr txBox="1"/>
          <p:nvPr/>
        </p:nvSpPr>
        <p:spPr>
          <a:xfrm>
            <a:off x="877826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1789812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539" name="object 539"/>
          <p:cNvSpPr/>
          <p:nvPr/>
        </p:nvSpPr>
        <p:spPr>
          <a:xfrm>
            <a:off x="1916049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text 1"/>
          <p:cNvSpPr txBox="1"/>
          <p:nvPr/>
        </p:nvSpPr>
        <p:spPr>
          <a:xfrm>
            <a:off x="2042797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2954784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r>
              <a:rPr b="1"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540" name="object 540"/>
          <p:cNvSpPr/>
          <p:nvPr/>
        </p:nvSpPr>
        <p:spPr>
          <a:xfrm>
            <a:off x="3080893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text 1"/>
          <p:cNvSpPr txBox="1"/>
          <p:nvPr/>
        </p:nvSpPr>
        <p:spPr>
          <a:xfrm>
            <a:off x="3207768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119628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541" name="object 541"/>
          <p:cNvSpPr/>
          <p:nvPr/>
        </p:nvSpPr>
        <p:spPr>
          <a:xfrm>
            <a:off x="4245612" y="3264407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5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text 1"/>
          <p:cNvSpPr txBox="1"/>
          <p:nvPr/>
        </p:nvSpPr>
        <p:spPr>
          <a:xfrm>
            <a:off x="4372612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5284599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</a:t>
            </a:r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542" name="object 542"/>
          <p:cNvSpPr/>
          <p:nvPr/>
        </p:nvSpPr>
        <p:spPr>
          <a:xfrm>
            <a:off x="541045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text 1"/>
          <p:cNvSpPr txBox="1"/>
          <p:nvPr/>
        </p:nvSpPr>
        <p:spPr>
          <a:xfrm>
            <a:off x="5537583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6449570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r>
              <a:rPr b="1"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543" name="object 543"/>
          <p:cNvSpPr/>
          <p:nvPr/>
        </p:nvSpPr>
        <p:spPr>
          <a:xfrm>
            <a:off x="657517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text 1"/>
          <p:cNvSpPr txBox="1"/>
          <p:nvPr/>
        </p:nvSpPr>
        <p:spPr>
          <a:xfrm>
            <a:off x="6702554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7484112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r>
              <a:rPr b="1"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544" name="object 544"/>
          <p:cNvSpPr/>
          <p:nvPr/>
        </p:nvSpPr>
        <p:spPr>
          <a:xfrm>
            <a:off x="760933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3" y="0"/>
                </a:lnTo>
                <a:lnTo>
                  <a:pt x="126493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text 1"/>
          <p:cNvSpPr txBox="1"/>
          <p:nvPr/>
        </p:nvSpPr>
        <p:spPr>
          <a:xfrm>
            <a:off x="7737095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4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4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14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18482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72440" y="2311227"/>
            <a:ext cx="4455066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Arial"/>
                <a:cs typeface="Arial"/>
              </a:rPr>
              <a:t>BinSort on next higher digit: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5" name="object 545"/>
          <p:cNvSpPr/>
          <p:nvPr/>
        </p:nvSpPr>
        <p:spPr>
          <a:xfrm>
            <a:off x="14033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22034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30035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38036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46037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54038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62039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70040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78041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596900" y="48704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6032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86042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596900" y="43370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596900" y="57848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94579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745871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545971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346452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146552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94690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574700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654710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7</a:t>
            </a:r>
            <a:endParaRPr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7347459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8147559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9</a:t>
            </a:r>
            <a:endParaRPr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619379" y="4939032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</a:t>
            </a:r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559" name="object 559"/>
          <p:cNvSpPr/>
          <p:nvPr/>
        </p:nvSpPr>
        <p:spPr>
          <a:xfrm>
            <a:off x="1745615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1872362" y="49390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2419479" y="4939032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r>
              <a:rPr b="1"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560" name="object 560"/>
          <p:cNvSpPr/>
          <p:nvPr/>
        </p:nvSpPr>
        <p:spPr>
          <a:xfrm>
            <a:off x="2545715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text 1"/>
          <p:cNvSpPr txBox="1"/>
          <p:nvPr/>
        </p:nvSpPr>
        <p:spPr>
          <a:xfrm>
            <a:off x="2672463" y="49390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2419479" y="5213733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r>
              <a:rPr b="1"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561" name="object 561"/>
          <p:cNvSpPr/>
          <p:nvPr/>
        </p:nvSpPr>
        <p:spPr>
          <a:xfrm>
            <a:off x="2545715" y="544372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2672463" y="5213733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3219960" y="4939032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562" name="object 562"/>
          <p:cNvSpPr/>
          <p:nvPr/>
        </p:nvSpPr>
        <p:spPr>
          <a:xfrm>
            <a:off x="3345817" y="516940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text 1"/>
          <p:cNvSpPr txBox="1"/>
          <p:nvPr/>
        </p:nvSpPr>
        <p:spPr>
          <a:xfrm>
            <a:off x="3472944" y="49390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3219960" y="5213733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563" name="object 563"/>
          <p:cNvSpPr/>
          <p:nvPr/>
        </p:nvSpPr>
        <p:spPr>
          <a:xfrm>
            <a:off x="3345817" y="544372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3472944" y="5213733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020060" y="4939032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r>
              <a:rPr b="1"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564" name="object 564"/>
          <p:cNvSpPr/>
          <p:nvPr/>
        </p:nvSpPr>
        <p:spPr>
          <a:xfrm>
            <a:off x="4145917" y="516940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text 1"/>
          <p:cNvSpPr txBox="1"/>
          <p:nvPr/>
        </p:nvSpPr>
        <p:spPr>
          <a:xfrm>
            <a:off x="4273044" y="49390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565" name="object 565"/>
          <p:cNvSpPr/>
          <p:nvPr/>
        </p:nvSpPr>
        <p:spPr>
          <a:xfrm>
            <a:off x="6357239" y="2971800"/>
            <a:ext cx="1034148" cy="457200"/>
          </a:xfrm>
          <a:custGeom>
            <a:avLst/>
            <a:gdLst/>
            <a:ahLst/>
            <a:cxnLst/>
            <a:rect l="l" t="t" r="r" b="b"/>
            <a:pathLst>
              <a:path w="1034148" h="457200">
                <a:moveTo>
                  <a:pt x="0" y="457200"/>
                </a:moveTo>
                <a:lnTo>
                  <a:pt x="0" y="0"/>
                </a:lnTo>
                <a:lnTo>
                  <a:pt x="1034148" y="0"/>
                </a:lnTo>
                <a:lnTo>
                  <a:pt x="1034148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16917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28566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40213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51861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63508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7385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527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86804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5207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5207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text 1"/>
          <p:cNvSpPr txBox="1"/>
          <p:nvPr/>
        </p:nvSpPr>
        <p:spPr>
          <a:xfrm>
            <a:off x="624842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r>
              <a:rPr b="1"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576" name="object 576"/>
          <p:cNvSpPr/>
          <p:nvPr/>
        </p:nvSpPr>
        <p:spPr>
          <a:xfrm>
            <a:off x="75133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text 1"/>
          <p:cNvSpPr txBox="1"/>
          <p:nvPr/>
        </p:nvSpPr>
        <p:spPr>
          <a:xfrm>
            <a:off x="877826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1789812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577" name="object 577"/>
          <p:cNvSpPr/>
          <p:nvPr/>
        </p:nvSpPr>
        <p:spPr>
          <a:xfrm>
            <a:off x="1916049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text 1"/>
          <p:cNvSpPr txBox="1"/>
          <p:nvPr/>
        </p:nvSpPr>
        <p:spPr>
          <a:xfrm>
            <a:off x="2042797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2954784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r>
              <a:rPr b="1"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578" name="object 578"/>
          <p:cNvSpPr/>
          <p:nvPr/>
        </p:nvSpPr>
        <p:spPr>
          <a:xfrm>
            <a:off x="3080893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text 1"/>
          <p:cNvSpPr txBox="1"/>
          <p:nvPr/>
        </p:nvSpPr>
        <p:spPr>
          <a:xfrm>
            <a:off x="3207768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4119628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579" name="object 579"/>
          <p:cNvSpPr/>
          <p:nvPr/>
        </p:nvSpPr>
        <p:spPr>
          <a:xfrm>
            <a:off x="4245612" y="3264407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5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text 1"/>
          <p:cNvSpPr txBox="1"/>
          <p:nvPr/>
        </p:nvSpPr>
        <p:spPr>
          <a:xfrm>
            <a:off x="4372612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5284599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</a:t>
            </a:r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580" name="object 580"/>
          <p:cNvSpPr/>
          <p:nvPr/>
        </p:nvSpPr>
        <p:spPr>
          <a:xfrm>
            <a:off x="541045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text 1"/>
          <p:cNvSpPr txBox="1"/>
          <p:nvPr/>
        </p:nvSpPr>
        <p:spPr>
          <a:xfrm>
            <a:off x="5537583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6449570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r>
              <a:rPr b="1"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581" name="object 581"/>
          <p:cNvSpPr/>
          <p:nvPr/>
        </p:nvSpPr>
        <p:spPr>
          <a:xfrm>
            <a:off x="657517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text 1"/>
          <p:cNvSpPr txBox="1"/>
          <p:nvPr/>
        </p:nvSpPr>
        <p:spPr>
          <a:xfrm>
            <a:off x="6702554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7484112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r>
              <a:rPr b="1"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582" name="object 582"/>
          <p:cNvSpPr/>
          <p:nvPr/>
        </p:nvSpPr>
        <p:spPr>
          <a:xfrm>
            <a:off x="760933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3" y="0"/>
                </a:lnTo>
                <a:lnTo>
                  <a:pt x="126493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text 1"/>
          <p:cNvSpPr txBox="1"/>
          <p:nvPr/>
        </p:nvSpPr>
        <p:spPr>
          <a:xfrm>
            <a:off x="7737095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4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4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14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18482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72440" y="2311227"/>
            <a:ext cx="4455066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Arial"/>
                <a:cs typeface="Arial"/>
              </a:rPr>
              <a:t>BinSort on next higher digit: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583" name="object 583"/>
          <p:cNvSpPr/>
          <p:nvPr/>
        </p:nvSpPr>
        <p:spPr>
          <a:xfrm>
            <a:off x="14033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22034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30035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38036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46037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54038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62039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70040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78041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596900" y="48704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6032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86042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596900" y="43370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596900" y="605917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94579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745871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545971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346452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146552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94690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574700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6547106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7</a:t>
            </a:r>
            <a:endParaRPr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7347459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8147559" y="44056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9</a:t>
            </a:r>
            <a:endParaRPr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619379" y="4939032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</a:t>
            </a:r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597" name="object 597"/>
          <p:cNvSpPr/>
          <p:nvPr/>
        </p:nvSpPr>
        <p:spPr>
          <a:xfrm>
            <a:off x="1745615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1872362" y="49390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2419479" y="4939032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r>
              <a:rPr b="1"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598" name="object 598"/>
          <p:cNvSpPr/>
          <p:nvPr/>
        </p:nvSpPr>
        <p:spPr>
          <a:xfrm>
            <a:off x="2545715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text 1"/>
          <p:cNvSpPr txBox="1"/>
          <p:nvPr/>
        </p:nvSpPr>
        <p:spPr>
          <a:xfrm>
            <a:off x="2672463" y="49390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2419479" y="5213733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r>
              <a:rPr b="1"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599" name="object 599"/>
          <p:cNvSpPr/>
          <p:nvPr/>
        </p:nvSpPr>
        <p:spPr>
          <a:xfrm>
            <a:off x="2545715" y="544372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2672463" y="5213733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2419479" y="5488002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r>
              <a:rPr b="1"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600" name="object 600"/>
          <p:cNvSpPr/>
          <p:nvPr/>
        </p:nvSpPr>
        <p:spPr>
          <a:xfrm>
            <a:off x="2545715" y="571804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text 1"/>
          <p:cNvSpPr txBox="1"/>
          <p:nvPr/>
        </p:nvSpPr>
        <p:spPr>
          <a:xfrm>
            <a:off x="2672463" y="548800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3219960" y="4939032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601" name="object 601"/>
          <p:cNvSpPr/>
          <p:nvPr/>
        </p:nvSpPr>
        <p:spPr>
          <a:xfrm>
            <a:off x="3345817" y="516940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3472944" y="49390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3219960" y="5213733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602" name="object 602"/>
          <p:cNvSpPr/>
          <p:nvPr/>
        </p:nvSpPr>
        <p:spPr>
          <a:xfrm>
            <a:off x="3345817" y="544372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text 1"/>
          <p:cNvSpPr txBox="1"/>
          <p:nvPr/>
        </p:nvSpPr>
        <p:spPr>
          <a:xfrm>
            <a:off x="3472944" y="5213733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020060" y="4939032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r>
              <a:rPr b="1"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603" name="object 603"/>
          <p:cNvSpPr/>
          <p:nvPr/>
        </p:nvSpPr>
        <p:spPr>
          <a:xfrm>
            <a:off x="4145917" y="516940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text 1"/>
          <p:cNvSpPr txBox="1"/>
          <p:nvPr/>
        </p:nvSpPr>
        <p:spPr>
          <a:xfrm>
            <a:off x="4273044" y="49390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604" name="object 604"/>
          <p:cNvSpPr/>
          <p:nvPr/>
        </p:nvSpPr>
        <p:spPr>
          <a:xfrm>
            <a:off x="7391400" y="29718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457200"/>
                </a:moveTo>
                <a:lnTo>
                  <a:pt x="0" y="0"/>
                </a:lnTo>
                <a:lnTo>
                  <a:pt x="1295400" y="0"/>
                </a:lnTo>
                <a:lnTo>
                  <a:pt x="1295400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16917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28566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40213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51861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63508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7385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527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86804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5207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5207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text 1"/>
          <p:cNvSpPr txBox="1"/>
          <p:nvPr/>
        </p:nvSpPr>
        <p:spPr>
          <a:xfrm>
            <a:off x="624842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r>
              <a:rPr b="1"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615" name="object 615"/>
          <p:cNvSpPr/>
          <p:nvPr/>
        </p:nvSpPr>
        <p:spPr>
          <a:xfrm>
            <a:off x="75133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text 1"/>
          <p:cNvSpPr txBox="1"/>
          <p:nvPr/>
        </p:nvSpPr>
        <p:spPr>
          <a:xfrm>
            <a:off x="877826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1789812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616" name="object 616"/>
          <p:cNvSpPr/>
          <p:nvPr/>
        </p:nvSpPr>
        <p:spPr>
          <a:xfrm>
            <a:off x="1916049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text 1"/>
          <p:cNvSpPr txBox="1"/>
          <p:nvPr/>
        </p:nvSpPr>
        <p:spPr>
          <a:xfrm>
            <a:off x="2042797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2954784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r>
              <a:rPr b="1"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617" name="object 617"/>
          <p:cNvSpPr/>
          <p:nvPr/>
        </p:nvSpPr>
        <p:spPr>
          <a:xfrm>
            <a:off x="3080893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text 1"/>
          <p:cNvSpPr txBox="1"/>
          <p:nvPr/>
        </p:nvSpPr>
        <p:spPr>
          <a:xfrm>
            <a:off x="3207768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4119628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618" name="object 618"/>
          <p:cNvSpPr/>
          <p:nvPr/>
        </p:nvSpPr>
        <p:spPr>
          <a:xfrm>
            <a:off x="4245612" y="3264407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5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text 1"/>
          <p:cNvSpPr txBox="1"/>
          <p:nvPr/>
        </p:nvSpPr>
        <p:spPr>
          <a:xfrm>
            <a:off x="4372612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5284599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</a:t>
            </a:r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619" name="object 619"/>
          <p:cNvSpPr/>
          <p:nvPr/>
        </p:nvSpPr>
        <p:spPr>
          <a:xfrm>
            <a:off x="541045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text 1"/>
          <p:cNvSpPr txBox="1"/>
          <p:nvPr/>
        </p:nvSpPr>
        <p:spPr>
          <a:xfrm>
            <a:off x="5537583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6449570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r>
              <a:rPr b="1"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620" name="object 620"/>
          <p:cNvSpPr/>
          <p:nvPr/>
        </p:nvSpPr>
        <p:spPr>
          <a:xfrm>
            <a:off x="657517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text 1"/>
          <p:cNvSpPr txBox="1"/>
          <p:nvPr/>
        </p:nvSpPr>
        <p:spPr>
          <a:xfrm>
            <a:off x="6702554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40" name="text 1"/>
          <p:cNvSpPr txBox="1"/>
          <p:nvPr/>
        </p:nvSpPr>
        <p:spPr>
          <a:xfrm>
            <a:off x="7484112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r>
              <a:rPr b="1"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621" name="object 621"/>
          <p:cNvSpPr/>
          <p:nvPr/>
        </p:nvSpPr>
        <p:spPr>
          <a:xfrm>
            <a:off x="760933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3" y="0"/>
                </a:lnTo>
                <a:lnTo>
                  <a:pt x="126493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text 1"/>
          <p:cNvSpPr txBox="1"/>
          <p:nvPr/>
        </p:nvSpPr>
        <p:spPr>
          <a:xfrm>
            <a:off x="7737095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2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2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" y="2331720"/>
            <a:ext cx="7196328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48642" y="1922614"/>
            <a:ext cx="6737101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WHY IT IS CALLED    ‘ RADIX ’  ???</a:t>
            </a:r>
            <a:endParaRPr sz="3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5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5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15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18482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622" name="object 622"/>
          <p:cNvSpPr/>
          <p:nvPr/>
        </p:nvSpPr>
        <p:spPr>
          <a:xfrm>
            <a:off x="1463167" y="5549900"/>
            <a:ext cx="12700" cy="665480"/>
          </a:xfrm>
          <a:custGeom>
            <a:avLst/>
            <a:gdLst/>
            <a:ahLst/>
            <a:cxnLst/>
            <a:rect l="l" t="t" r="r" b="b"/>
            <a:pathLst>
              <a:path w="12700" h="665480">
                <a:moveTo>
                  <a:pt x="6350" y="6350"/>
                </a:moveTo>
                <a:lnTo>
                  <a:pt x="6350" y="6591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2628011" y="5549900"/>
            <a:ext cx="12700" cy="665480"/>
          </a:xfrm>
          <a:custGeom>
            <a:avLst/>
            <a:gdLst/>
            <a:ahLst/>
            <a:cxnLst/>
            <a:rect l="l" t="t" r="r" b="b"/>
            <a:pathLst>
              <a:path w="12700" h="665480">
                <a:moveTo>
                  <a:pt x="6350" y="6350"/>
                </a:moveTo>
                <a:lnTo>
                  <a:pt x="6350" y="6591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3792728" y="5549900"/>
            <a:ext cx="12700" cy="665480"/>
          </a:xfrm>
          <a:custGeom>
            <a:avLst/>
            <a:gdLst/>
            <a:ahLst/>
            <a:cxnLst/>
            <a:rect l="l" t="t" r="r" b="b"/>
            <a:pathLst>
              <a:path w="12700" h="665480">
                <a:moveTo>
                  <a:pt x="6350" y="6350"/>
                </a:moveTo>
                <a:lnTo>
                  <a:pt x="6350" y="6591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4957572" y="5549900"/>
            <a:ext cx="12700" cy="665480"/>
          </a:xfrm>
          <a:custGeom>
            <a:avLst/>
            <a:gdLst/>
            <a:ahLst/>
            <a:cxnLst/>
            <a:rect l="l" t="t" r="r" b="b"/>
            <a:pathLst>
              <a:path w="12700" h="665480">
                <a:moveTo>
                  <a:pt x="6350" y="6350"/>
                </a:moveTo>
                <a:lnTo>
                  <a:pt x="6350" y="6591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6122289" y="5549900"/>
            <a:ext cx="12700" cy="665480"/>
          </a:xfrm>
          <a:custGeom>
            <a:avLst/>
            <a:gdLst/>
            <a:ahLst/>
            <a:cxnLst/>
            <a:rect l="l" t="t" r="r" b="b"/>
            <a:pathLst>
              <a:path w="12700" h="665480">
                <a:moveTo>
                  <a:pt x="6350" y="6350"/>
                </a:moveTo>
                <a:lnTo>
                  <a:pt x="6350" y="6591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7156450" y="5549900"/>
            <a:ext cx="12700" cy="665480"/>
          </a:xfrm>
          <a:custGeom>
            <a:avLst/>
            <a:gdLst/>
            <a:ahLst/>
            <a:cxnLst/>
            <a:rect l="l" t="t" r="r" b="b"/>
            <a:pathLst>
              <a:path w="12700" h="665480">
                <a:moveTo>
                  <a:pt x="6350" y="6350"/>
                </a:moveTo>
                <a:lnTo>
                  <a:pt x="6350" y="6591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298450" y="5549900"/>
            <a:ext cx="12700" cy="665480"/>
          </a:xfrm>
          <a:custGeom>
            <a:avLst/>
            <a:gdLst/>
            <a:ahLst/>
            <a:cxnLst/>
            <a:rect l="l" t="t" r="r" b="b"/>
            <a:pathLst>
              <a:path w="12700" h="665480">
                <a:moveTo>
                  <a:pt x="6350" y="6350"/>
                </a:moveTo>
                <a:lnTo>
                  <a:pt x="6350" y="6591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8451850" y="5549900"/>
            <a:ext cx="12700" cy="665480"/>
          </a:xfrm>
          <a:custGeom>
            <a:avLst/>
            <a:gdLst/>
            <a:ahLst/>
            <a:cxnLst/>
            <a:rect l="l" t="t" r="r" b="b"/>
            <a:pathLst>
              <a:path w="12700" h="665480">
                <a:moveTo>
                  <a:pt x="6350" y="6350"/>
                </a:moveTo>
                <a:lnTo>
                  <a:pt x="6350" y="6591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292100" y="55562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292100" y="619633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396242" y="5625162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</a:t>
            </a:r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632" name="object 632"/>
          <p:cNvSpPr/>
          <p:nvPr/>
        </p:nvSpPr>
        <p:spPr>
          <a:xfrm>
            <a:off x="522732" y="58552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649226" y="562516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561213" y="5625162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r>
              <a:rPr b="1"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633" name="object 633"/>
          <p:cNvSpPr/>
          <p:nvPr/>
        </p:nvSpPr>
        <p:spPr>
          <a:xfrm>
            <a:off x="1687449" y="58552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1814197" y="562516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726184" y="5625162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r>
              <a:rPr b="1"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634" name="object 634"/>
          <p:cNvSpPr/>
          <p:nvPr/>
        </p:nvSpPr>
        <p:spPr>
          <a:xfrm>
            <a:off x="2852293" y="58552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2979168" y="562516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891028" y="5625162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r>
              <a:rPr b="1"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635" name="object 635"/>
          <p:cNvSpPr/>
          <p:nvPr/>
        </p:nvSpPr>
        <p:spPr>
          <a:xfrm>
            <a:off x="4017009" y="58552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4144011" y="562516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055999" y="5625162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636" name="object 636"/>
          <p:cNvSpPr/>
          <p:nvPr/>
        </p:nvSpPr>
        <p:spPr>
          <a:xfrm>
            <a:off x="5181854" y="58552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5308983" y="562516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6220970" y="5625162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637" name="object 637"/>
          <p:cNvSpPr/>
          <p:nvPr/>
        </p:nvSpPr>
        <p:spPr>
          <a:xfrm>
            <a:off x="6346571" y="58552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6473954" y="562516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7255512" y="5625162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r>
              <a:rPr b="1"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638" name="object 638"/>
          <p:cNvSpPr/>
          <p:nvPr/>
        </p:nvSpPr>
        <p:spPr>
          <a:xfrm>
            <a:off x="7380731" y="58552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3" y="0"/>
                </a:lnTo>
                <a:lnTo>
                  <a:pt x="126493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7508495" y="562516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396242" y="4978205"/>
            <a:ext cx="2114681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Arial"/>
                <a:cs typeface="Arial"/>
              </a:rPr>
              <a:t>After Sorting: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39" name="object 639"/>
          <p:cNvSpPr/>
          <p:nvPr/>
        </p:nvSpPr>
        <p:spPr>
          <a:xfrm>
            <a:off x="1250950" y="21971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2051050" y="21971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2851150" y="21971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3651250" y="21971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4451350" y="21971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5251450" y="21971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6051550" y="21971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6851650" y="21971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7651750" y="21971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444500" y="27368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450850" y="21971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8451850" y="21971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444500" y="22034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444500" y="392557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text 1"/>
          <p:cNvSpPr txBox="1"/>
          <p:nvPr/>
        </p:nvSpPr>
        <p:spPr>
          <a:xfrm>
            <a:off x="793396" y="2271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1593471" y="2271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2393571" y="2271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3194052" y="2271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3994152" y="2271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794252" y="2271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5594606" y="2271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6394706" y="2271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7</a:t>
            </a:r>
            <a:endParaRPr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7195059" y="2271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7995159" y="2271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9</a:t>
            </a:r>
            <a:endParaRPr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1466979" y="28051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</a:t>
            </a:r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653" name="object 653"/>
          <p:cNvSpPr/>
          <p:nvPr/>
        </p:nvSpPr>
        <p:spPr>
          <a:xfrm>
            <a:off x="1593215" y="30358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text 1"/>
          <p:cNvSpPr txBox="1"/>
          <p:nvPr/>
        </p:nvSpPr>
        <p:spPr>
          <a:xfrm>
            <a:off x="1719962" y="28051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2267079" y="28051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r>
              <a:rPr b="1"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654" name="object 654"/>
          <p:cNvSpPr/>
          <p:nvPr/>
        </p:nvSpPr>
        <p:spPr>
          <a:xfrm>
            <a:off x="2393315" y="30358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text 1"/>
          <p:cNvSpPr txBox="1"/>
          <p:nvPr/>
        </p:nvSpPr>
        <p:spPr>
          <a:xfrm>
            <a:off x="2520063" y="28051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2267079" y="3079497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r>
              <a:rPr b="1"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655" name="object 655"/>
          <p:cNvSpPr/>
          <p:nvPr/>
        </p:nvSpPr>
        <p:spPr>
          <a:xfrm>
            <a:off x="2393315" y="331012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text 1"/>
          <p:cNvSpPr txBox="1"/>
          <p:nvPr/>
        </p:nvSpPr>
        <p:spPr>
          <a:xfrm>
            <a:off x="2520063" y="3079497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2267079" y="3353817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r>
              <a:rPr b="1"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656" name="object 656"/>
          <p:cNvSpPr/>
          <p:nvPr/>
        </p:nvSpPr>
        <p:spPr>
          <a:xfrm>
            <a:off x="2393315" y="358444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text 1"/>
          <p:cNvSpPr txBox="1"/>
          <p:nvPr/>
        </p:nvSpPr>
        <p:spPr>
          <a:xfrm>
            <a:off x="2520063" y="3353817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3067560" y="28051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657" name="object 657"/>
          <p:cNvSpPr/>
          <p:nvPr/>
        </p:nvSpPr>
        <p:spPr>
          <a:xfrm>
            <a:off x="3193415" y="30358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text 1"/>
          <p:cNvSpPr txBox="1"/>
          <p:nvPr/>
        </p:nvSpPr>
        <p:spPr>
          <a:xfrm>
            <a:off x="3320544" y="28051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3867660" y="28051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r>
              <a:rPr b="1"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658" name="object 658"/>
          <p:cNvSpPr/>
          <p:nvPr/>
        </p:nvSpPr>
        <p:spPr>
          <a:xfrm>
            <a:off x="3993517" y="3035807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text 1"/>
          <p:cNvSpPr txBox="1"/>
          <p:nvPr/>
        </p:nvSpPr>
        <p:spPr>
          <a:xfrm>
            <a:off x="4120644" y="28051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5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5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15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18482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659" name="object 659"/>
          <p:cNvSpPr/>
          <p:nvPr/>
        </p:nvSpPr>
        <p:spPr>
          <a:xfrm>
            <a:off x="15393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27042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38689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50337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61984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7232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374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8528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3683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3683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72442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669" name="object 669"/>
          <p:cNvSpPr/>
          <p:nvPr/>
        </p:nvSpPr>
        <p:spPr>
          <a:xfrm>
            <a:off x="472440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598934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16</a:t>
            </a:r>
            <a:endParaRPr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637412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670" name="object 670"/>
          <p:cNvSpPr/>
          <p:nvPr/>
        </p:nvSpPr>
        <p:spPr>
          <a:xfrm>
            <a:off x="1637157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1763905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26</a:t>
            </a:r>
            <a:endParaRPr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802384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671" name="object 671"/>
          <p:cNvSpPr/>
          <p:nvPr/>
        </p:nvSpPr>
        <p:spPr>
          <a:xfrm>
            <a:off x="280200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2928876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28</a:t>
            </a:r>
            <a:endParaRPr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967228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672" name="object 672"/>
          <p:cNvSpPr/>
          <p:nvPr/>
        </p:nvSpPr>
        <p:spPr>
          <a:xfrm>
            <a:off x="3966720" y="3264407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5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4093720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28</a:t>
            </a:r>
            <a:endParaRPr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132199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673" name="object 673"/>
          <p:cNvSpPr/>
          <p:nvPr/>
        </p:nvSpPr>
        <p:spPr>
          <a:xfrm>
            <a:off x="513156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5258691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31</a:t>
            </a:r>
            <a:endParaRPr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6297170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674" name="object 674"/>
          <p:cNvSpPr/>
          <p:nvPr/>
        </p:nvSpPr>
        <p:spPr>
          <a:xfrm>
            <a:off x="6296279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6423662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36</a:t>
            </a:r>
            <a:endParaRPr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7331712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675" name="object 675"/>
          <p:cNvSpPr/>
          <p:nvPr/>
        </p:nvSpPr>
        <p:spPr>
          <a:xfrm>
            <a:off x="7330440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7458204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41</a:t>
            </a:r>
            <a:endParaRPr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72440" y="2097866"/>
            <a:ext cx="6818854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b="1" spc="10" dirty="0">
                <a:latin typeface="Arial"/>
                <a:cs typeface="Arial"/>
              </a:rPr>
              <a:t>BinSort on next higher or highest digit /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72440" y="2524586"/>
            <a:ext cx="1369606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b="1" spc="10" dirty="0">
                <a:latin typeface="Arial"/>
                <a:cs typeface="Arial"/>
              </a:rPr>
              <a:t>Pass 3 :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6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6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16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18482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676" name="object 676"/>
          <p:cNvSpPr/>
          <p:nvPr/>
        </p:nvSpPr>
        <p:spPr>
          <a:xfrm>
            <a:off x="381002" y="2971800"/>
            <a:ext cx="1164767" cy="457200"/>
          </a:xfrm>
          <a:custGeom>
            <a:avLst/>
            <a:gdLst/>
            <a:ahLst/>
            <a:cxnLst/>
            <a:rect l="l" t="t" r="r" b="b"/>
            <a:pathLst>
              <a:path w="1164767" h="457200">
                <a:moveTo>
                  <a:pt x="0" y="457200"/>
                </a:moveTo>
                <a:lnTo>
                  <a:pt x="0" y="0"/>
                </a:lnTo>
                <a:lnTo>
                  <a:pt x="1164767" y="0"/>
                </a:lnTo>
                <a:lnTo>
                  <a:pt x="1164767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15393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27042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38689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50337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61984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7232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374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8528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3683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3683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72442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687" name="object 687"/>
          <p:cNvSpPr/>
          <p:nvPr/>
        </p:nvSpPr>
        <p:spPr>
          <a:xfrm>
            <a:off x="472440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598934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16</a:t>
            </a:r>
            <a:endParaRPr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637412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688" name="object 688"/>
          <p:cNvSpPr/>
          <p:nvPr/>
        </p:nvSpPr>
        <p:spPr>
          <a:xfrm>
            <a:off x="1637157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1763905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26</a:t>
            </a:r>
            <a:endParaRPr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802384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689" name="object 689"/>
          <p:cNvSpPr/>
          <p:nvPr/>
        </p:nvSpPr>
        <p:spPr>
          <a:xfrm>
            <a:off x="280200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2928876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28</a:t>
            </a:r>
            <a:endParaRPr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967228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690" name="object 690"/>
          <p:cNvSpPr/>
          <p:nvPr/>
        </p:nvSpPr>
        <p:spPr>
          <a:xfrm>
            <a:off x="3966720" y="3264407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5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4093720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28</a:t>
            </a:r>
            <a:endParaRPr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132199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691" name="object 691"/>
          <p:cNvSpPr/>
          <p:nvPr/>
        </p:nvSpPr>
        <p:spPr>
          <a:xfrm>
            <a:off x="513156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5258691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31</a:t>
            </a:r>
            <a:endParaRPr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6297170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692" name="object 692"/>
          <p:cNvSpPr/>
          <p:nvPr/>
        </p:nvSpPr>
        <p:spPr>
          <a:xfrm>
            <a:off x="6296279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6423662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36</a:t>
            </a:r>
            <a:endParaRPr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7331712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693" name="object 693"/>
          <p:cNvSpPr/>
          <p:nvPr/>
        </p:nvSpPr>
        <p:spPr>
          <a:xfrm>
            <a:off x="7330440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7458204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41</a:t>
            </a:r>
            <a:endParaRPr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72442" y="2097866"/>
            <a:ext cx="4857099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Arial"/>
                <a:cs typeface="Arial"/>
              </a:rPr>
              <a:t>BinSort on next higher/highest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72440" y="2524586"/>
            <a:ext cx="767518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Arial"/>
                <a:cs typeface="Arial"/>
              </a:rPr>
              <a:t>digit: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94" name="object 694"/>
          <p:cNvSpPr/>
          <p:nvPr/>
        </p:nvSpPr>
        <p:spPr>
          <a:xfrm>
            <a:off x="11747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19748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27749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35750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43751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51752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59753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67754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75755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368300" y="50990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3746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83756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368300" y="45656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368300" y="58229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716891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1517271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2317371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3117852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3917952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718052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5518406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6318506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7</a:t>
            </a:r>
            <a:endParaRPr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7118859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7918959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9</a:t>
            </a:r>
            <a:endParaRPr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3791460" y="5167356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708" name="object 708"/>
          <p:cNvSpPr/>
          <p:nvPr/>
        </p:nvSpPr>
        <p:spPr>
          <a:xfrm>
            <a:off x="3790825" y="539800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text 1"/>
          <p:cNvSpPr txBox="1"/>
          <p:nvPr/>
        </p:nvSpPr>
        <p:spPr>
          <a:xfrm>
            <a:off x="3917952" y="5167356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16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6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6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16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18482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709" name="object 709"/>
          <p:cNvSpPr/>
          <p:nvPr/>
        </p:nvSpPr>
        <p:spPr>
          <a:xfrm>
            <a:off x="1545719" y="2971800"/>
            <a:ext cx="1164767" cy="457200"/>
          </a:xfrm>
          <a:custGeom>
            <a:avLst/>
            <a:gdLst/>
            <a:ahLst/>
            <a:cxnLst/>
            <a:rect l="l" t="t" r="r" b="b"/>
            <a:pathLst>
              <a:path w="1164767" h="457200">
                <a:moveTo>
                  <a:pt x="0" y="457200"/>
                </a:moveTo>
                <a:lnTo>
                  <a:pt x="0" y="0"/>
                </a:lnTo>
                <a:lnTo>
                  <a:pt x="1164767" y="0"/>
                </a:lnTo>
                <a:lnTo>
                  <a:pt x="1164767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15393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27042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38689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50337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61984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7232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374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8528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3683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3683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72442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720" name="object 720"/>
          <p:cNvSpPr/>
          <p:nvPr/>
        </p:nvSpPr>
        <p:spPr>
          <a:xfrm>
            <a:off x="472440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598934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16</a:t>
            </a:r>
            <a:endParaRPr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637412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721" name="object 721"/>
          <p:cNvSpPr/>
          <p:nvPr/>
        </p:nvSpPr>
        <p:spPr>
          <a:xfrm>
            <a:off x="1637157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1763905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26</a:t>
            </a:r>
            <a:endParaRPr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802384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722" name="object 722"/>
          <p:cNvSpPr/>
          <p:nvPr/>
        </p:nvSpPr>
        <p:spPr>
          <a:xfrm>
            <a:off x="280200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2928876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28</a:t>
            </a:r>
            <a:endParaRPr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967228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723" name="object 723"/>
          <p:cNvSpPr/>
          <p:nvPr/>
        </p:nvSpPr>
        <p:spPr>
          <a:xfrm>
            <a:off x="3966720" y="3264407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5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4093720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28</a:t>
            </a:r>
            <a:endParaRPr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132199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724" name="object 724"/>
          <p:cNvSpPr/>
          <p:nvPr/>
        </p:nvSpPr>
        <p:spPr>
          <a:xfrm>
            <a:off x="513156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5258691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31</a:t>
            </a:r>
            <a:endParaRPr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6297170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725" name="object 725"/>
          <p:cNvSpPr/>
          <p:nvPr/>
        </p:nvSpPr>
        <p:spPr>
          <a:xfrm>
            <a:off x="6296279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6423662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36</a:t>
            </a:r>
            <a:endParaRPr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7331712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726" name="object 726"/>
          <p:cNvSpPr/>
          <p:nvPr/>
        </p:nvSpPr>
        <p:spPr>
          <a:xfrm>
            <a:off x="7330440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7458204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41</a:t>
            </a:r>
            <a:endParaRPr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72442" y="2097866"/>
            <a:ext cx="4857099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Arial"/>
                <a:cs typeface="Arial"/>
              </a:rPr>
              <a:t>BinSort on next higher/highest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72440" y="2524586"/>
            <a:ext cx="767518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Arial"/>
                <a:cs typeface="Arial"/>
              </a:rPr>
              <a:t>digit: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727" name="object 727"/>
          <p:cNvSpPr/>
          <p:nvPr/>
        </p:nvSpPr>
        <p:spPr>
          <a:xfrm>
            <a:off x="11747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19748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27749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35750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43751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51752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59372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67754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75755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368300" y="50990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3746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83756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368300" y="45656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368300" y="58229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716891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1517271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2317371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3117852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3917952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718052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5500118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6300218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7</a:t>
            </a:r>
            <a:endParaRPr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7118859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7918959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9</a:t>
            </a:r>
            <a:endParaRPr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1390779" y="5167356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741" name="object 741"/>
          <p:cNvSpPr/>
          <p:nvPr/>
        </p:nvSpPr>
        <p:spPr>
          <a:xfrm>
            <a:off x="1390523" y="53980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text 1"/>
          <p:cNvSpPr txBox="1"/>
          <p:nvPr/>
        </p:nvSpPr>
        <p:spPr>
          <a:xfrm>
            <a:off x="1517271" y="5167356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26</a:t>
            </a:r>
            <a:endParaRPr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3791460" y="5167356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742" name="object 742"/>
          <p:cNvSpPr/>
          <p:nvPr/>
        </p:nvSpPr>
        <p:spPr>
          <a:xfrm>
            <a:off x="3790825" y="539800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text 1"/>
          <p:cNvSpPr txBox="1"/>
          <p:nvPr/>
        </p:nvSpPr>
        <p:spPr>
          <a:xfrm>
            <a:off x="3917952" y="5167356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16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7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7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17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18482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743" name="object 743"/>
          <p:cNvSpPr/>
          <p:nvPr/>
        </p:nvSpPr>
        <p:spPr>
          <a:xfrm>
            <a:off x="2710563" y="2971800"/>
            <a:ext cx="1164767" cy="457200"/>
          </a:xfrm>
          <a:custGeom>
            <a:avLst/>
            <a:gdLst/>
            <a:ahLst/>
            <a:cxnLst/>
            <a:rect l="l" t="t" r="r" b="b"/>
            <a:pathLst>
              <a:path w="1164767" h="457200">
                <a:moveTo>
                  <a:pt x="0" y="457200"/>
                </a:moveTo>
                <a:lnTo>
                  <a:pt x="0" y="0"/>
                </a:lnTo>
                <a:lnTo>
                  <a:pt x="1164767" y="0"/>
                </a:lnTo>
                <a:lnTo>
                  <a:pt x="1164767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15393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27042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38689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50337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61984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7232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374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8528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3683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3683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72442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754" name="object 754"/>
          <p:cNvSpPr/>
          <p:nvPr/>
        </p:nvSpPr>
        <p:spPr>
          <a:xfrm>
            <a:off x="472440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598934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16</a:t>
            </a:r>
            <a:endParaRPr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637412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755" name="object 755"/>
          <p:cNvSpPr/>
          <p:nvPr/>
        </p:nvSpPr>
        <p:spPr>
          <a:xfrm>
            <a:off x="1637157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1763905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26</a:t>
            </a:r>
            <a:endParaRPr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802384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756" name="object 756"/>
          <p:cNvSpPr/>
          <p:nvPr/>
        </p:nvSpPr>
        <p:spPr>
          <a:xfrm>
            <a:off x="280200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2928876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28</a:t>
            </a:r>
            <a:endParaRPr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967228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757" name="object 757"/>
          <p:cNvSpPr/>
          <p:nvPr/>
        </p:nvSpPr>
        <p:spPr>
          <a:xfrm>
            <a:off x="3966720" y="3264407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5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4093720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28</a:t>
            </a:r>
            <a:endParaRPr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132199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758" name="object 758"/>
          <p:cNvSpPr/>
          <p:nvPr/>
        </p:nvSpPr>
        <p:spPr>
          <a:xfrm>
            <a:off x="513156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5258691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31</a:t>
            </a:r>
            <a:endParaRPr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6297170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759" name="object 759"/>
          <p:cNvSpPr/>
          <p:nvPr/>
        </p:nvSpPr>
        <p:spPr>
          <a:xfrm>
            <a:off x="6296279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6423662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36</a:t>
            </a:r>
            <a:endParaRPr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7331712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760" name="object 760"/>
          <p:cNvSpPr/>
          <p:nvPr/>
        </p:nvSpPr>
        <p:spPr>
          <a:xfrm>
            <a:off x="7330440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7458204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41</a:t>
            </a:r>
            <a:endParaRPr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72442" y="2097866"/>
            <a:ext cx="4857099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Arial"/>
                <a:cs typeface="Arial"/>
              </a:rPr>
              <a:t>BinSort on next higher/highest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72440" y="2524586"/>
            <a:ext cx="767518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Arial"/>
                <a:cs typeface="Arial"/>
              </a:rPr>
              <a:t>digit: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761" name="object 761"/>
          <p:cNvSpPr/>
          <p:nvPr/>
        </p:nvSpPr>
        <p:spPr>
          <a:xfrm>
            <a:off x="11747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19748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27749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35750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43751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51752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59753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67754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75755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368300" y="50990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3746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83756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368300" y="45656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368300" y="58229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716891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1517271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2317371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3117852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3917952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718052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5518406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6318506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7</a:t>
            </a:r>
            <a:endParaRPr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7118859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7918959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9</a:t>
            </a:r>
            <a:endParaRPr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1390779" y="5167356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775" name="object 775"/>
          <p:cNvSpPr/>
          <p:nvPr/>
        </p:nvSpPr>
        <p:spPr>
          <a:xfrm>
            <a:off x="1390523" y="53980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text 1"/>
          <p:cNvSpPr txBox="1"/>
          <p:nvPr/>
        </p:nvSpPr>
        <p:spPr>
          <a:xfrm>
            <a:off x="1517271" y="5167356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26</a:t>
            </a:r>
            <a:endParaRPr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2991360" y="5167356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776" name="object 776"/>
          <p:cNvSpPr/>
          <p:nvPr/>
        </p:nvSpPr>
        <p:spPr>
          <a:xfrm>
            <a:off x="2990723" y="53980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text 1"/>
          <p:cNvSpPr txBox="1"/>
          <p:nvPr/>
        </p:nvSpPr>
        <p:spPr>
          <a:xfrm>
            <a:off x="3117852" y="5167356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28</a:t>
            </a:r>
            <a:endParaRPr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3791460" y="5167356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777" name="object 777"/>
          <p:cNvSpPr/>
          <p:nvPr/>
        </p:nvSpPr>
        <p:spPr>
          <a:xfrm>
            <a:off x="3790825" y="539800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text 1"/>
          <p:cNvSpPr txBox="1"/>
          <p:nvPr/>
        </p:nvSpPr>
        <p:spPr>
          <a:xfrm>
            <a:off x="3917952" y="5167356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16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7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7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17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18482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778" name="object 778"/>
          <p:cNvSpPr/>
          <p:nvPr/>
        </p:nvSpPr>
        <p:spPr>
          <a:xfrm>
            <a:off x="3875280" y="2971800"/>
            <a:ext cx="1164767" cy="457200"/>
          </a:xfrm>
          <a:custGeom>
            <a:avLst/>
            <a:gdLst/>
            <a:ahLst/>
            <a:cxnLst/>
            <a:rect l="l" t="t" r="r" b="b"/>
            <a:pathLst>
              <a:path w="1164767" h="457200">
                <a:moveTo>
                  <a:pt x="0" y="457200"/>
                </a:moveTo>
                <a:lnTo>
                  <a:pt x="0" y="0"/>
                </a:lnTo>
                <a:lnTo>
                  <a:pt x="1164768" y="0"/>
                </a:lnTo>
                <a:lnTo>
                  <a:pt x="1164768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15393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27042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38689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50337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61984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7232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374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8528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3683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3683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72442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789" name="object 789"/>
          <p:cNvSpPr/>
          <p:nvPr/>
        </p:nvSpPr>
        <p:spPr>
          <a:xfrm>
            <a:off x="472440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598934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16</a:t>
            </a:r>
            <a:endParaRPr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637412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790" name="object 790"/>
          <p:cNvSpPr/>
          <p:nvPr/>
        </p:nvSpPr>
        <p:spPr>
          <a:xfrm>
            <a:off x="1637157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1763905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26</a:t>
            </a:r>
            <a:endParaRPr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802384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791" name="object 791"/>
          <p:cNvSpPr/>
          <p:nvPr/>
        </p:nvSpPr>
        <p:spPr>
          <a:xfrm>
            <a:off x="280200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2928876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28</a:t>
            </a:r>
            <a:endParaRPr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967228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792" name="object 792"/>
          <p:cNvSpPr/>
          <p:nvPr/>
        </p:nvSpPr>
        <p:spPr>
          <a:xfrm>
            <a:off x="3966720" y="3264407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5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4093720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28</a:t>
            </a:r>
            <a:endParaRPr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132199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793" name="object 793"/>
          <p:cNvSpPr/>
          <p:nvPr/>
        </p:nvSpPr>
        <p:spPr>
          <a:xfrm>
            <a:off x="513156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5258691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31</a:t>
            </a:r>
            <a:endParaRPr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6297170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794" name="object 794"/>
          <p:cNvSpPr/>
          <p:nvPr/>
        </p:nvSpPr>
        <p:spPr>
          <a:xfrm>
            <a:off x="6296279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6423662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36</a:t>
            </a:r>
            <a:endParaRPr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7331712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795" name="object 795"/>
          <p:cNvSpPr/>
          <p:nvPr/>
        </p:nvSpPr>
        <p:spPr>
          <a:xfrm>
            <a:off x="7330440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7458204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41</a:t>
            </a:r>
            <a:endParaRPr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72442" y="2097866"/>
            <a:ext cx="4857099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Arial"/>
                <a:cs typeface="Arial"/>
              </a:rPr>
              <a:t>BinSort on next higher/highest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72440" y="2524586"/>
            <a:ext cx="767518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Arial"/>
                <a:cs typeface="Arial"/>
              </a:rPr>
              <a:t>digit: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796" name="object 796"/>
          <p:cNvSpPr/>
          <p:nvPr/>
        </p:nvSpPr>
        <p:spPr>
          <a:xfrm>
            <a:off x="1174750" y="45593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1974850" y="45593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2774950" y="45593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3575050" y="45593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4375150" y="45593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5175250" y="45593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5975350" y="45593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6775450" y="45593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7575550" y="45593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368300" y="50990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374650" y="45593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8375650" y="45593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368300" y="45656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368300" y="60134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716891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1517271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2317371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3117852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3917952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718052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5518406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6318506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7</a:t>
            </a:r>
            <a:endParaRPr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7118859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7918959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9</a:t>
            </a:r>
            <a:endParaRPr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1390779" y="5167356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810" name="object 810"/>
          <p:cNvSpPr/>
          <p:nvPr/>
        </p:nvSpPr>
        <p:spPr>
          <a:xfrm>
            <a:off x="1390523" y="53980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text 1"/>
          <p:cNvSpPr txBox="1"/>
          <p:nvPr/>
        </p:nvSpPr>
        <p:spPr>
          <a:xfrm>
            <a:off x="1517271" y="5167356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26</a:t>
            </a:r>
            <a:endParaRPr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2991360" y="5167356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811" name="object 811"/>
          <p:cNvSpPr/>
          <p:nvPr/>
        </p:nvSpPr>
        <p:spPr>
          <a:xfrm>
            <a:off x="2990723" y="53980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text 1"/>
          <p:cNvSpPr txBox="1"/>
          <p:nvPr/>
        </p:nvSpPr>
        <p:spPr>
          <a:xfrm>
            <a:off x="3117852" y="5167356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28</a:t>
            </a:r>
            <a:endParaRPr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2991360" y="544228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812" name="object 812"/>
          <p:cNvSpPr/>
          <p:nvPr/>
        </p:nvSpPr>
        <p:spPr>
          <a:xfrm>
            <a:off x="2990723" y="567232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text 1"/>
          <p:cNvSpPr txBox="1"/>
          <p:nvPr/>
        </p:nvSpPr>
        <p:spPr>
          <a:xfrm>
            <a:off x="3117852" y="5442282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28</a:t>
            </a:r>
            <a:endParaRPr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3791460" y="5167356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813" name="object 813"/>
          <p:cNvSpPr/>
          <p:nvPr/>
        </p:nvSpPr>
        <p:spPr>
          <a:xfrm>
            <a:off x="3790825" y="539800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text 1"/>
          <p:cNvSpPr txBox="1"/>
          <p:nvPr/>
        </p:nvSpPr>
        <p:spPr>
          <a:xfrm>
            <a:off x="3917952" y="5167356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16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8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8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18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18482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814" name="object 814"/>
          <p:cNvSpPr/>
          <p:nvPr/>
        </p:nvSpPr>
        <p:spPr>
          <a:xfrm>
            <a:off x="5040124" y="2971800"/>
            <a:ext cx="1164767" cy="457200"/>
          </a:xfrm>
          <a:custGeom>
            <a:avLst/>
            <a:gdLst/>
            <a:ahLst/>
            <a:cxnLst/>
            <a:rect l="l" t="t" r="r" b="b"/>
            <a:pathLst>
              <a:path w="1164767" h="457200">
                <a:moveTo>
                  <a:pt x="0" y="457200"/>
                </a:moveTo>
                <a:lnTo>
                  <a:pt x="0" y="0"/>
                </a:lnTo>
                <a:lnTo>
                  <a:pt x="1164767" y="0"/>
                </a:lnTo>
                <a:lnTo>
                  <a:pt x="1164767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15393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27042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38689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50337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61984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7232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374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8528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3683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3683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72442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825" name="object 825"/>
          <p:cNvSpPr/>
          <p:nvPr/>
        </p:nvSpPr>
        <p:spPr>
          <a:xfrm>
            <a:off x="472440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598934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16</a:t>
            </a:r>
            <a:endParaRPr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637412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826" name="object 826"/>
          <p:cNvSpPr/>
          <p:nvPr/>
        </p:nvSpPr>
        <p:spPr>
          <a:xfrm>
            <a:off x="1637157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1763905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26</a:t>
            </a:r>
            <a:endParaRPr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802384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827" name="object 827"/>
          <p:cNvSpPr/>
          <p:nvPr/>
        </p:nvSpPr>
        <p:spPr>
          <a:xfrm>
            <a:off x="280200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2928876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28</a:t>
            </a:r>
            <a:endParaRPr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967228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828" name="object 828"/>
          <p:cNvSpPr/>
          <p:nvPr/>
        </p:nvSpPr>
        <p:spPr>
          <a:xfrm>
            <a:off x="3966720" y="3264407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5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4093720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28</a:t>
            </a:r>
            <a:endParaRPr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132199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829" name="object 829"/>
          <p:cNvSpPr/>
          <p:nvPr/>
        </p:nvSpPr>
        <p:spPr>
          <a:xfrm>
            <a:off x="513156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5258691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31</a:t>
            </a:r>
            <a:endParaRPr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6297170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830" name="object 830"/>
          <p:cNvSpPr/>
          <p:nvPr/>
        </p:nvSpPr>
        <p:spPr>
          <a:xfrm>
            <a:off x="6296279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6423662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36</a:t>
            </a:r>
            <a:endParaRPr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7331712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831" name="object 831"/>
          <p:cNvSpPr/>
          <p:nvPr/>
        </p:nvSpPr>
        <p:spPr>
          <a:xfrm>
            <a:off x="7330440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7458204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41</a:t>
            </a:r>
            <a:endParaRPr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72442" y="2097866"/>
            <a:ext cx="4857099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Arial"/>
                <a:cs typeface="Arial"/>
              </a:rPr>
              <a:t>BinSort on next higher/highest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72440" y="2524586"/>
            <a:ext cx="767518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Arial"/>
                <a:cs typeface="Arial"/>
              </a:rPr>
              <a:t>digit: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832" name="object 832"/>
          <p:cNvSpPr/>
          <p:nvPr/>
        </p:nvSpPr>
        <p:spPr>
          <a:xfrm>
            <a:off x="1174750" y="45593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1974850" y="45593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2774950" y="45593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3575050" y="45593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4375150" y="45593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5175250" y="45593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5975350" y="45593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6775450" y="45593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7575550" y="45593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368300" y="50990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374650" y="45593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8375650" y="45593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368300" y="45656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368300" y="60134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716891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1517271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2317371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3117852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3917952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718052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5518406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6318506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7</a:t>
            </a:r>
            <a:endParaRPr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7118859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7918959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9</a:t>
            </a:r>
            <a:endParaRPr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1390779" y="5167356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846" name="object 846"/>
          <p:cNvSpPr/>
          <p:nvPr/>
        </p:nvSpPr>
        <p:spPr>
          <a:xfrm>
            <a:off x="1390523" y="53980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text 1"/>
          <p:cNvSpPr txBox="1"/>
          <p:nvPr/>
        </p:nvSpPr>
        <p:spPr>
          <a:xfrm>
            <a:off x="1517271" y="5167356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26</a:t>
            </a:r>
            <a:endParaRPr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1390779" y="544228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847" name="object 847"/>
          <p:cNvSpPr/>
          <p:nvPr/>
        </p:nvSpPr>
        <p:spPr>
          <a:xfrm>
            <a:off x="1390523" y="567232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text 1"/>
          <p:cNvSpPr txBox="1"/>
          <p:nvPr/>
        </p:nvSpPr>
        <p:spPr>
          <a:xfrm>
            <a:off x="1517271" y="5442282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31</a:t>
            </a:r>
            <a:endParaRPr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2991360" y="5167356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848" name="object 848"/>
          <p:cNvSpPr/>
          <p:nvPr/>
        </p:nvSpPr>
        <p:spPr>
          <a:xfrm>
            <a:off x="2990723" y="53980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text 1"/>
          <p:cNvSpPr txBox="1"/>
          <p:nvPr/>
        </p:nvSpPr>
        <p:spPr>
          <a:xfrm>
            <a:off x="3117852" y="5167356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28</a:t>
            </a:r>
            <a:endParaRPr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2991360" y="544228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849" name="object 849"/>
          <p:cNvSpPr/>
          <p:nvPr/>
        </p:nvSpPr>
        <p:spPr>
          <a:xfrm>
            <a:off x="2990723" y="567232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text 1"/>
          <p:cNvSpPr txBox="1"/>
          <p:nvPr/>
        </p:nvSpPr>
        <p:spPr>
          <a:xfrm>
            <a:off x="3117852" y="5442282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28</a:t>
            </a:r>
            <a:endParaRPr>
              <a:latin typeface="Arial"/>
              <a:cs typeface="Aria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3791460" y="5167356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850" name="object 850"/>
          <p:cNvSpPr/>
          <p:nvPr/>
        </p:nvSpPr>
        <p:spPr>
          <a:xfrm>
            <a:off x="3790825" y="539800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text 1"/>
          <p:cNvSpPr txBox="1"/>
          <p:nvPr/>
        </p:nvSpPr>
        <p:spPr>
          <a:xfrm>
            <a:off x="3917952" y="5167356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16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8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8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18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18482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851" name="object 851"/>
          <p:cNvSpPr/>
          <p:nvPr/>
        </p:nvSpPr>
        <p:spPr>
          <a:xfrm>
            <a:off x="6204839" y="2971800"/>
            <a:ext cx="1034148" cy="457200"/>
          </a:xfrm>
          <a:custGeom>
            <a:avLst/>
            <a:gdLst/>
            <a:ahLst/>
            <a:cxnLst/>
            <a:rect l="l" t="t" r="r" b="b"/>
            <a:pathLst>
              <a:path w="1034148" h="457200">
                <a:moveTo>
                  <a:pt x="0" y="457200"/>
                </a:moveTo>
                <a:lnTo>
                  <a:pt x="0" y="0"/>
                </a:lnTo>
                <a:lnTo>
                  <a:pt x="1034148" y="0"/>
                </a:lnTo>
                <a:lnTo>
                  <a:pt x="1034148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15393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27042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38689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50337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61984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7232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374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8528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3683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3683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72442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862" name="object 862"/>
          <p:cNvSpPr/>
          <p:nvPr/>
        </p:nvSpPr>
        <p:spPr>
          <a:xfrm>
            <a:off x="472440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598934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16</a:t>
            </a:r>
            <a:endParaRPr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637412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863" name="object 863"/>
          <p:cNvSpPr/>
          <p:nvPr/>
        </p:nvSpPr>
        <p:spPr>
          <a:xfrm>
            <a:off x="1637157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1763905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26</a:t>
            </a:r>
            <a:endParaRPr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802384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864" name="object 864"/>
          <p:cNvSpPr/>
          <p:nvPr/>
        </p:nvSpPr>
        <p:spPr>
          <a:xfrm>
            <a:off x="280200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2928876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28</a:t>
            </a:r>
            <a:endParaRPr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967228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865" name="object 865"/>
          <p:cNvSpPr/>
          <p:nvPr/>
        </p:nvSpPr>
        <p:spPr>
          <a:xfrm>
            <a:off x="3966720" y="3264407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5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4093720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28</a:t>
            </a:r>
            <a:endParaRPr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132199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866" name="object 866"/>
          <p:cNvSpPr/>
          <p:nvPr/>
        </p:nvSpPr>
        <p:spPr>
          <a:xfrm>
            <a:off x="513156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5258691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31</a:t>
            </a:r>
            <a:endParaRPr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6297170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867" name="object 867"/>
          <p:cNvSpPr/>
          <p:nvPr/>
        </p:nvSpPr>
        <p:spPr>
          <a:xfrm>
            <a:off x="6296279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6423662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36</a:t>
            </a:r>
            <a:endParaRPr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7331712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868" name="object 868"/>
          <p:cNvSpPr/>
          <p:nvPr/>
        </p:nvSpPr>
        <p:spPr>
          <a:xfrm>
            <a:off x="7330440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7458204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41</a:t>
            </a:r>
            <a:endParaRPr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72442" y="2097866"/>
            <a:ext cx="4857099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Arial"/>
                <a:cs typeface="Arial"/>
              </a:rPr>
              <a:t>BinSort on next higher/highest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72440" y="2524586"/>
            <a:ext cx="767518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Arial"/>
                <a:cs typeface="Arial"/>
              </a:rPr>
              <a:t>digit: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869" name="object 869"/>
          <p:cNvSpPr/>
          <p:nvPr/>
        </p:nvSpPr>
        <p:spPr>
          <a:xfrm>
            <a:off x="11747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19748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27749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35750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43751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51752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59753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67754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75755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368300" y="50990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3746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83756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368300" y="45656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368300" y="58229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716891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1517271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2317371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3117852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3917952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718052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5518406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6318506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7</a:t>
            </a:r>
            <a:endParaRPr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7118859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7918959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9</a:t>
            </a:r>
            <a:endParaRPr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1390779" y="5167356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883" name="object 883"/>
          <p:cNvSpPr/>
          <p:nvPr/>
        </p:nvSpPr>
        <p:spPr>
          <a:xfrm>
            <a:off x="1390523" y="53980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text 1"/>
          <p:cNvSpPr txBox="1"/>
          <p:nvPr/>
        </p:nvSpPr>
        <p:spPr>
          <a:xfrm>
            <a:off x="1517271" y="5167356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26</a:t>
            </a:r>
            <a:endParaRPr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1390779" y="544228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884" name="object 884"/>
          <p:cNvSpPr/>
          <p:nvPr/>
        </p:nvSpPr>
        <p:spPr>
          <a:xfrm>
            <a:off x="1390523" y="567232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text 1"/>
          <p:cNvSpPr txBox="1"/>
          <p:nvPr/>
        </p:nvSpPr>
        <p:spPr>
          <a:xfrm>
            <a:off x="1517271" y="5442282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31</a:t>
            </a:r>
            <a:endParaRPr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2991360" y="5167356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885" name="object 885"/>
          <p:cNvSpPr/>
          <p:nvPr/>
        </p:nvSpPr>
        <p:spPr>
          <a:xfrm>
            <a:off x="2990723" y="53980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text 1"/>
          <p:cNvSpPr txBox="1"/>
          <p:nvPr/>
        </p:nvSpPr>
        <p:spPr>
          <a:xfrm>
            <a:off x="3117852" y="5167356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28</a:t>
            </a:r>
            <a:endParaRPr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2991360" y="544228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886" name="object 886"/>
          <p:cNvSpPr/>
          <p:nvPr/>
        </p:nvSpPr>
        <p:spPr>
          <a:xfrm>
            <a:off x="2990723" y="567232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text 1"/>
          <p:cNvSpPr txBox="1"/>
          <p:nvPr/>
        </p:nvSpPr>
        <p:spPr>
          <a:xfrm>
            <a:off x="3117852" y="5442282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28</a:t>
            </a:r>
            <a:endParaRPr>
              <a:latin typeface="Arial"/>
              <a:cs typeface="Aria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3791460" y="5167356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887" name="object 887"/>
          <p:cNvSpPr/>
          <p:nvPr/>
        </p:nvSpPr>
        <p:spPr>
          <a:xfrm>
            <a:off x="3790825" y="539800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text 1"/>
          <p:cNvSpPr txBox="1"/>
          <p:nvPr/>
        </p:nvSpPr>
        <p:spPr>
          <a:xfrm>
            <a:off x="3917952" y="5167356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16</a:t>
            </a:r>
            <a:endParaRPr>
              <a:latin typeface="Arial"/>
              <a:cs typeface="Arial"/>
            </a:endParaRPr>
          </a:p>
        </p:txBody>
      </p:sp>
      <p:sp>
        <p:nvSpPr>
          <p:cNvPr id="39" name="text 1"/>
          <p:cNvSpPr txBox="1"/>
          <p:nvPr/>
        </p:nvSpPr>
        <p:spPr>
          <a:xfrm>
            <a:off x="5391914" y="5167356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888" name="object 888"/>
          <p:cNvSpPr/>
          <p:nvPr/>
        </p:nvSpPr>
        <p:spPr>
          <a:xfrm>
            <a:off x="5391023" y="53980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text 1"/>
          <p:cNvSpPr txBox="1"/>
          <p:nvPr/>
        </p:nvSpPr>
        <p:spPr>
          <a:xfrm>
            <a:off x="5518406" y="5167356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36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9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9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19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18482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889" name="object 889"/>
          <p:cNvSpPr/>
          <p:nvPr/>
        </p:nvSpPr>
        <p:spPr>
          <a:xfrm>
            <a:off x="7239000" y="29718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457200"/>
                </a:moveTo>
                <a:lnTo>
                  <a:pt x="0" y="0"/>
                </a:lnTo>
                <a:lnTo>
                  <a:pt x="1295400" y="0"/>
                </a:lnTo>
                <a:lnTo>
                  <a:pt x="1295400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15393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27042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38689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50337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61984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7232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374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8528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3683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3683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72442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900" name="object 900"/>
          <p:cNvSpPr/>
          <p:nvPr/>
        </p:nvSpPr>
        <p:spPr>
          <a:xfrm>
            <a:off x="472440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598934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16</a:t>
            </a:r>
            <a:endParaRPr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637412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901" name="object 901"/>
          <p:cNvSpPr/>
          <p:nvPr/>
        </p:nvSpPr>
        <p:spPr>
          <a:xfrm>
            <a:off x="1637157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1763905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26</a:t>
            </a:r>
            <a:endParaRPr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802384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902" name="object 902"/>
          <p:cNvSpPr/>
          <p:nvPr/>
        </p:nvSpPr>
        <p:spPr>
          <a:xfrm>
            <a:off x="280200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2928876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28</a:t>
            </a:r>
            <a:endParaRPr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967228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903" name="object 903"/>
          <p:cNvSpPr/>
          <p:nvPr/>
        </p:nvSpPr>
        <p:spPr>
          <a:xfrm>
            <a:off x="3966720" y="3264407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5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4093720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28</a:t>
            </a:r>
            <a:endParaRPr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132199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904" name="object 904"/>
          <p:cNvSpPr/>
          <p:nvPr/>
        </p:nvSpPr>
        <p:spPr>
          <a:xfrm>
            <a:off x="513156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5258691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31</a:t>
            </a:r>
            <a:endParaRPr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6297170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905" name="object 905"/>
          <p:cNvSpPr/>
          <p:nvPr/>
        </p:nvSpPr>
        <p:spPr>
          <a:xfrm>
            <a:off x="6296279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6423662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36</a:t>
            </a:r>
            <a:endParaRPr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7331712" y="30337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906" name="object 906"/>
          <p:cNvSpPr/>
          <p:nvPr/>
        </p:nvSpPr>
        <p:spPr>
          <a:xfrm>
            <a:off x="7330440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7458204" y="30337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41</a:t>
            </a:r>
            <a:endParaRPr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72442" y="2097866"/>
            <a:ext cx="4857099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Arial"/>
                <a:cs typeface="Arial"/>
              </a:rPr>
              <a:t>BinSort on next higher/highest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72440" y="2524586"/>
            <a:ext cx="767518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Arial"/>
                <a:cs typeface="Arial"/>
              </a:rPr>
              <a:t>digit: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907" name="object 907"/>
          <p:cNvSpPr/>
          <p:nvPr/>
        </p:nvSpPr>
        <p:spPr>
          <a:xfrm>
            <a:off x="1174750" y="4559302"/>
            <a:ext cx="12700" cy="1956689"/>
          </a:xfrm>
          <a:custGeom>
            <a:avLst/>
            <a:gdLst/>
            <a:ahLst/>
            <a:cxnLst/>
            <a:rect l="l" t="t" r="r" b="b"/>
            <a:pathLst>
              <a:path w="12700" h="1956689">
                <a:moveTo>
                  <a:pt x="6350" y="6350"/>
                </a:moveTo>
                <a:lnTo>
                  <a:pt x="6350" y="19503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1974850" y="4559302"/>
            <a:ext cx="12700" cy="1956689"/>
          </a:xfrm>
          <a:custGeom>
            <a:avLst/>
            <a:gdLst/>
            <a:ahLst/>
            <a:cxnLst/>
            <a:rect l="l" t="t" r="r" b="b"/>
            <a:pathLst>
              <a:path w="12700" h="1956689">
                <a:moveTo>
                  <a:pt x="6350" y="6350"/>
                </a:moveTo>
                <a:lnTo>
                  <a:pt x="6350" y="19503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2774950" y="4559302"/>
            <a:ext cx="12700" cy="1956689"/>
          </a:xfrm>
          <a:custGeom>
            <a:avLst/>
            <a:gdLst/>
            <a:ahLst/>
            <a:cxnLst/>
            <a:rect l="l" t="t" r="r" b="b"/>
            <a:pathLst>
              <a:path w="12700" h="1956689">
                <a:moveTo>
                  <a:pt x="6350" y="6350"/>
                </a:moveTo>
                <a:lnTo>
                  <a:pt x="6350" y="19503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3575050" y="4559302"/>
            <a:ext cx="12700" cy="1956689"/>
          </a:xfrm>
          <a:custGeom>
            <a:avLst/>
            <a:gdLst/>
            <a:ahLst/>
            <a:cxnLst/>
            <a:rect l="l" t="t" r="r" b="b"/>
            <a:pathLst>
              <a:path w="12700" h="1956689">
                <a:moveTo>
                  <a:pt x="6350" y="6350"/>
                </a:moveTo>
                <a:lnTo>
                  <a:pt x="6350" y="19503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4375150" y="4559302"/>
            <a:ext cx="12700" cy="1956689"/>
          </a:xfrm>
          <a:custGeom>
            <a:avLst/>
            <a:gdLst/>
            <a:ahLst/>
            <a:cxnLst/>
            <a:rect l="l" t="t" r="r" b="b"/>
            <a:pathLst>
              <a:path w="12700" h="1956689">
                <a:moveTo>
                  <a:pt x="6350" y="6350"/>
                </a:moveTo>
                <a:lnTo>
                  <a:pt x="6350" y="19503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5175250" y="4559302"/>
            <a:ext cx="12700" cy="1956689"/>
          </a:xfrm>
          <a:custGeom>
            <a:avLst/>
            <a:gdLst/>
            <a:ahLst/>
            <a:cxnLst/>
            <a:rect l="l" t="t" r="r" b="b"/>
            <a:pathLst>
              <a:path w="12700" h="1956689">
                <a:moveTo>
                  <a:pt x="6350" y="6350"/>
                </a:moveTo>
                <a:lnTo>
                  <a:pt x="6350" y="19503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5975350" y="4559302"/>
            <a:ext cx="12700" cy="1956689"/>
          </a:xfrm>
          <a:custGeom>
            <a:avLst/>
            <a:gdLst/>
            <a:ahLst/>
            <a:cxnLst/>
            <a:rect l="l" t="t" r="r" b="b"/>
            <a:pathLst>
              <a:path w="12700" h="1956689">
                <a:moveTo>
                  <a:pt x="6350" y="6350"/>
                </a:moveTo>
                <a:lnTo>
                  <a:pt x="6350" y="19503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6775450" y="4559302"/>
            <a:ext cx="12700" cy="1956689"/>
          </a:xfrm>
          <a:custGeom>
            <a:avLst/>
            <a:gdLst/>
            <a:ahLst/>
            <a:cxnLst/>
            <a:rect l="l" t="t" r="r" b="b"/>
            <a:pathLst>
              <a:path w="12700" h="1956689">
                <a:moveTo>
                  <a:pt x="6350" y="6350"/>
                </a:moveTo>
                <a:lnTo>
                  <a:pt x="6350" y="19503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7575550" y="4559302"/>
            <a:ext cx="12700" cy="1956689"/>
          </a:xfrm>
          <a:custGeom>
            <a:avLst/>
            <a:gdLst/>
            <a:ahLst/>
            <a:cxnLst/>
            <a:rect l="l" t="t" r="r" b="b"/>
            <a:pathLst>
              <a:path w="12700" h="1956689">
                <a:moveTo>
                  <a:pt x="6350" y="6350"/>
                </a:moveTo>
                <a:lnTo>
                  <a:pt x="6350" y="19503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368300" y="5033899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374650" y="4559302"/>
            <a:ext cx="12700" cy="1956689"/>
          </a:xfrm>
          <a:custGeom>
            <a:avLst/>
            <a:gdLst/>
            <a:ahLst/>
            <a:cxnLst/>
            <a:rect l="l" t="t" r="r" b="b"/>
            <a:pathLst>
              <a:path w="12700" h="1956689">
                <a:moveTo>
                  <a:pt x="6350" y="6350"/>
                </a:moveTo>
                <a:lnTo>
                  <a:pt x="6350" y="19503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8375650" y="4559302"/>
            <a:ext cx="12700" cy="1956689"/>
          </a:xfrm>
          <a:custGeom>
            <a:avLst/>
            <a:gdLst/>
            <a:ahLst/>
            <a:cxnLst/>
            <a:rect l="l" t="t" r="r" b="b"/>
            <a:pathLst>
              <a:path w="12700" h="1956689">
                <a:moveTo>
                  <a:pt x="6350" y="6350"/>
                </a:moveTo>
                <a:lnTo>
                  <a:pt x="6350" y="19503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368300" y="45656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368300" y="6496939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716891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1517271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2317371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3117852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3917952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718052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5518406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6318506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7</a:t>
            </a:r>
            <a:endParaRPr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7118859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7918959" y="463423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9</a:t>
            </a:r>
            <a:endParaRPr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1390779" y="5102735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921" name="object 921"/>
          <p:cNvSpPr/>
          <p:nvPr/>
        </p:nvSpPr>
        <p:spPr>
          <a:xfrm>
            <a:off x="1390523" y="533285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text 1"/>
          <p:cNvSpPr txBox="1"/>
          <p:nvPr/>
        </p:nvSpPr>
        <p:spPr>
          <a:xfrm>
            <a:off x="1517271" y="5102735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26</a:t>
            </a:r>
            <a:endParaRPr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1390779" y="5377055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922" name="object 922"/>
          <p:cNvSpPr/>
          <p:nvPr/>
        </p:nvSpPr>
        <p:spPr>
          <a:xfrm>
            <a:off x="1390523" y="560717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text 1"/>
          <p:cNvSpPr txBox="1"/>
          <p:nvPr/>
        </p:nvSpPr>
        <p:spPr>
          <a:xfrm>
            <a:off x="1517271" y="5377055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31</a:t>
            </a:r>
            <a:endParaRPr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2991360" y="5102735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923" name="object 923"/>
          <p:cNvSpPr/>
          <p:nvPr/>
        </p:nvSpPr>
        <p:spPr>
          <a:xfrm>
            <a:off x="2990723" y="533285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text 1"/>
          <p:cNvSpPr txBox="1"/>
          <p:nvPr/>
        </p:nvSpPr>
        <p:spPr>
          <a:xfrm>
            <a:off x="3117852" y="5102735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28</a:t>
            </a:r>
            <a:endParaRPr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2991360" y="5377055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924" name="object 924"/>
          <p:cNvSpPr/>
          <p:nvPr/>
        </p:nvSpPr>
        <p:spPr>
          <a:xfrm>
            <a:off x="2990723" y="560717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text 1"/>
          <p:cNvSpPr txBox="1"/>
          <p:nvPr/>
        </p:nvSpPr>
        <p:spPr>
          <a:xfrm>
            <a:off x="3117852" y="5377055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28</a:t>
            </a:r>
            <a:endParaRPr>
              <a:latin typeface="Arial"/>
              <a:cs typeface="Aria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2991360" y="5651375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925" name="object 925"/>
          <p:cNvSpPr/>
          <p:nvPr/>
        </p:nvSpPr>
        <p:spPr>
          <a:xfrm>
            <a:off x="2990723" y="588149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text 1"/>
          <p:cNvSpPr txBox="1"/>
          <p:nvPr/>
        </p:nvSpPr>
        <p:spPr>
          <a:xfrm>
            <a:off x="3117852" y="5651375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41</a:t>
            </a:r>
            <a:endParaRPr>
              <a:latin typeface="Arial"/>
              <a:cs typeface="Arial"/>
            </a:endParaRPr>
          </a:p>
        </p:txBody>
      </p:sp>
      <p:sp>
        <p:nvSpPr>
          <p:cNvPr id="39" name="text 1"/>
          <p:cNvSpPr txBox="1"/>
          <p:nvPr/>
        </p:nvSpPr>
        <p:spPr>
          <a:xfrm>
            <a:off x="3791460" y="5102735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926" name="object 926"/>
          <p:cNvSpPr/>
          <p:nvPr/>
        </p:nvSpPr>
        <p:spPr>
          <a:xfrm>
            <a:off x="3790825" y="5332857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text 1"/>
          <p:cNvSpPr txBox="1"/>
          <p:nvPr/>
        </p:nvSpPr>
        <p:spPr>
          <a:xfrm>
            <a:off x="3917952" y="5102735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16</a:t>
            </a:r>
            <a:endParaRPr>
              <a:latin typeface="Arial"/>
              <a:cs typeface="Arial"/>
            </a:endParaRPr>
          </a:p>
        </p:txBody>
      </p:sp>
      <p:sp>
        <p:nvSpPr>
          <p:cNvPr id="41" name="text 1"/>
          <p:cNvSpPr txBox="1"/>
          <p:nvPr/>
        </p:nvSpPr>
        <p:spPr>
          <a:xfrm>
            <a:off x="5391914" y="5102735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927" name="object 927"/>
          <p:cNvSpPr/>
          <p:nvPr/>
        </p:nvSpPr>
        <p:spPr>
          <a:xfrm>
            <a:off x="5391023" y="533285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text 1"/>
          <p:cNvSpPr txBox="1"/>
          <p:nvPr/>
        </p:nvSpPr>
        <p:spPr>
          <a:xfrm>
            <a:off x="5518406" y="5102735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36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9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9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19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18482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928" name="object 928"/>
          <p:cNvSpPr/>
          <p:nvPr/>
        </p:nvSpPr>
        <p:spPr>
          <a:xfrm>
            <a:off x="1615569" y="5778500"/>
            <a:ext cx="12699" cy="482600"/>
          </a:xfrm>
          <a:custGeom>
            <a:avLst/>
            <a:gdLst/>
            <a:ahLst/>
            <a:cxnLst/>
            <a:rect l="l" t="t" r="r" b="b"/>
            <a:pathLst>
              <a:path w="12699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2780411" y="57785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3945128" y="57785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5109972" y="57785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6274689" y="57785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7308850" y="57785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450850" y="57785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8604250" y="57785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444500" y="57848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444500" y="62420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548642" y="585376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938" name="object 938"/>
          <p:cNvSpPr/>
          <p:nvPr/>
        </p:nvSpPr>
        <p:spPr>
          <a:xfrm>
            <a:off x="548640" y="60838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675134" y="5853762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26</a:t>
            </a:r>
            <a:endParaRPr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713612" y="585376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939" name="object 939"/>
          <p:cNvSpPr/>
          <p:nvPr/>
        </p:nvSpPr>
        <p:spPr>
          <a:xfrm>
            <a:off x="1713357" y="60838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1840105" y="5853762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31</a:t>
            </a:r>
            <a:endParaRPr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878584" y="585376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940" name="object 940"/>
          <p:cNvSpPr/>
          <p:nvPr/>
        </p:nvSpPr>
        <p:spPr>
          <a:xfrm>
            <a:off x="2878201" y="60838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3005076" y="5853762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28</a:t>
            </a:r>
            <a:endParaRPr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043428" y="585376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941" name="object 941"/>
          <p:cNvSpPr/>
          <p:nvPr/>
        </p:nvSpPr>
        <p:spPr>
          <a:xfrm>
            <a:off x="4042920" y="608380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4169920" y="5853762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28</a:t>
            </a:r>
            <a:endParaRPr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208399" y="585376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942" name="object 942"/>
          <p:cNvSpPr/>
          <p:nvPr/>
        </p:nvSpPr>
        <p:spPr>
          <a:xfrm>
            <a:off x="5207762" y="60838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5334891" y="5853762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41</a:t>
            </a:r>
            <a:endParaRPr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6373370" y="585376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943" name="object 943"/>
          <p:cNvSpPr/>
          <p:nvPr/>
        </p:nvSpPr>
        <p:spPr>
          <a:xfrm>
            <a:off x="6372479" y="60838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6499862" y="5853762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16</a:t>
            </a:r>
            <a:endParaRPr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7407912" y="5853762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944" name="object 944"/>
          <p:cNvSpPr/>
          <p:nvPr/>
        </p:nvSpPr>
        <p:spPr>
          <a:xfrm>
            <a:off x="7406640" y="60838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7534404" y="5853762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36</a:t>
            </a:r>
            <a:endParaRPr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548642" y="5283611"/>
            <a:ext cx="2114681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Arial"/>
                <a:cs typeface="Arial"/>
              </a:rPr>
              <a:t>After Sorting:</a:t>
            </a:r>
            <a:endParaRPr sz="2800">
              <a:latin typeface="Arial"/>
              <a:cs typeface="Arial"/>
            </a:endParaRPr>
          </a:p>
        </p:txBody>
      </p:sp>
      <p:sp>
        <p:nvSpPr>
          <p:cNvPr id="945" name="object 945"/>
          <p:cNvSpPr/>
          <p:nvPr/>
        </p:nvSpPr>
        <p:spPr>
          <a:xfrm>
            <a:off x="1403350" y="2120900"/>
            <a:ext cx="12700" cy="2021840"/>
          </a:xfrm>
          <a:custGeom>
            <a:avLst/>
            <a:gdLst/>
            <a:ahLst/>
            <a:cxnLst/>
            <a:rect l="l" t="t" r="r" b="b"/>
            <a:pathLst>
              <a:path w="12700" h="2021840">
                <a:moveTo>
                  <a:pt x="6350" y="6350"/>
                </a:moveTo>
                <a:lnTo>
                  <a:pt x="6350" y="20154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2203450" y="2120900"/>
            <a:ext cx="12700" cy="2021840"/>
          </a:xfrm>
          <a:custGeom>
            <a:avLst/>
            <a:gdLst/>
            <a:ahLst/>
            <a:cxnLst/>
            <a:rect l="l" t="t" r="r" b="b"/>
            <a:pathLst>
              <a:path w="12700" h="2021840">
                <a:moveTo>
                  <a:pt x="6350" y="6350"/>
                </a:moveTo>
                <a:lnTo>
                  <a:pt x="6350" y="20154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3003550" y="2120900"/>
            <a:ext cx="12700" cy="2021840"/>
          </a:xfrm>
          <a:custGeom>
            <a:avLst/>
            <a:gdLst/>
            <a:ahLst/>
            <a:cxnLst/>
            <a:rect l="l" t="t" r="r" b="b"/>
            <a:pathLst>
              <a:path w="12700" h="2021840">
                <a:moveTo>
                  <a:pt x="6350" y="6350"/>
                </a:moveTo>
                <a:lnTo>
                  <a:pt x="6350" y="20154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3803650" y="2120900"/>
            <a:ext cx="12700" cy="2021840"/>
          </a:xfrm>
          <a:custGeom>
            <a:avLst/>
            <a:gdLst/>
            <a:ahLst/>
            <a:cxnLst/>
            <a:rect l="l" t="t" r="r" b="b"/>
            <a:pathLst>
              <a:path w="12700" h="2021840">
                <a:moveTo>
                  <a:pt x="6350" y="6350"/>
                </a:moveTo>
                <a:lnTo>
                  <a:pt x="6350" y="20154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4603750" y="2120900"/>
            <a:ext cx="12700" cy="2021840"/>
          </a:xfrm>
          <a:custGeom>
            <a:avLst/>
            <a:gdLst/>
            <a:ahLst/>
            <a:cxnLst/>
            <a:rect l="l" t="t" r="r" b="b"/>
            <a:pathLst>
              <a:path w="12700" h="2021840">
                <a:moveTo>
                  <a:pt x="6350" y="6350"/>
                </a:moveTo>
                <a:lnTo>
                  <a:pt x="6350" y="20154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5403850" y="2120900"/>
            <a:ext cx="12700" cy="2021840"/>
          </a:xfrm>
          <a:custGeom>
            <a:avLst/>
            <a:gdLst/>
            <a:ahLst/>
            <a:cxnLst/>
            <a:rect l="l" t="t" r="r" b="b"/>
            <a:pathLst>
              <a:path w="12700" h="2021840">
                <a:moveTo>
                  <a:pt x="6350" y="6350"/>
                </a:moveTo>
                <a:lnTo>
                  <a:pt x="6350" y="20154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6203950" y="2120900"/>
            <a:ext cx="12700" cy="2021840"/>
          </a:xfrm>
          <a:custGeom>
            <a:avLst/>
            <a:gdLst/>
            <a:ahLst/>
            <a:cxnLst/>
            <a:rect l="l" t="t" r="r" b="b"/>
            <a:pathLst>
              <a:path w="12700" h="2021840">
                <a:moveTo>
                  <a:pt x="6350" y="6350"/>
                </a:moveTo>
                <a:lnTo>
                  <a:pt x="6350" y="20154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7004050" y="2120900"/>
            <a:ext cx="12700" cy="2021840"/>
          </a:xfrm>
          <a:custGeom>
            <a:avLst/>
            <a:gdLst/>
            <a:ahLst/>
            <a:cxnLst/>
            <a:rect l="l" t="t" r="r" b="b"/>
            <a:pathLst>
              <a:path w="12700" h="2021840">
                <a:moveTo>
                  <a:pt x="6350" y="6350"/>
                </a:moveTo>
                <a:lnTo>
                  <a:pt x="6350" y="20154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7804150" y="2120900"/>
            <a:ext cx="12700" cy="2021840"/>
          </a:xfrm>
          <a:custGeom>
            <a:avLst/>
            <a:gdLst/>
            <a:ahLst/>
            <a:cxnLst/>
            <a:rect l="l" t="t" r="r" b="b"/>
            <a:pathLst>
              <a:path w="12700" h="2021840">
                <a:moveTo>
                  <a:pt x="6350" y="6350"/>
                </a:moveTo>
                <a:lnTo>
                  <a:pt x="6350" y="20154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596900" y="26606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603250" y="2120900"/>
            <a:ext cx="12700" cy="2021840"/>
          </a:xfrm>
          <a:custGeom>
            <a:avLst/>
            <a:gdLst/>
            <a:ahLst/>
            <a:cxnLst/>
            <a:rect l="l" t="t" r="r" b="b"/>
            <a:pathLst>
              <a:path w="12700" h="2021840">
                <a:moveTo>
                  <a:pt x="6350" y="6350"/>
                </a:moveTo>
                <a:lnTo>
                  <a:pt x="6350" y="20154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8604250" y="2120900"/>
            <a:ext cx="12700" cy="2021840"/>
          </a:xfrm>
          <a:custGeom>
            <a:avLst/>
            <a:gdLst/>
            <a:ahLst/>
            <a:cxnLst/>
            <a:rect l="l" t="t" r="r" b="b"/>
            <a:pathLst>
              <a:path w="12700" h="2021840">
                <a:moveTo>
                  <a:pt x="6350" y="6350"/>
                </a:moveTo>
                <a:lnTo>
                  <a:pt x="6350" y="20154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596900" y="21272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596900" y="412369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text 1"/>
          <p:cNvSpPr txBox="1"/>
          <p:nvPr/>
        </p:nvSpPr>
        <p:spPr>
          <a:xfrm>
            <a:off x="945796" y="21955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1745871" y="21955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2545971" y="21955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3346452" y="21955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146552" y="21955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946906" y="21955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5747006" y="21955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6547106" y="21955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7</a:t>
            </a:r>
            <a:endParaRPr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7347459" y="21955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8147559" y="21955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9</a:t>
            </a:r>
            <a:endParaRPr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1619379" y="27289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959" name="object 959"/>
          <p:cNvSpPr/>
          <p:nvPr/>
        </p:nvSpPr>
        <p:spPr>
          <a:xfrm>
            <a:off x="1619123" y="29596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text 1"/>
          <p:cNvSpPr txBox="1"/>
          <p:nvPr/>
        </p:nvSpPr>
        <p:spPr>
          <a:xfrm>
            <a:off x="1745871" y="27289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26</a:t>
            </a:r>
            <a:endParaRPr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1619379" y="3003297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960" name="object 960"/>
          <p:cNvSpPr/>
          <p:nvPr/>
        </p:nvSpPr>
        <p:spPr>
          <a:xfrm>
            <a:off x="1619123" y="323392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text 1"/>
          <p:cNvSpPr txBox="1"/>
          <p:nvPr/>
        </p:nvSpPr>
        <p:spPr>
          <a:xfrm>
            <a:off x="1745871" y="3003297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31</a:t>
            </a:r>
            <a:endParaRPr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3219960" y="27289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961" name="object 961"/>
          <p:cNvSpPr/>
          <p:nvPr/>
        </p:nvSpPr>
        <p:spPr>
          <a:xfrm>
            <a:off x="3219323" y="29596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text 1"/>
          <p:cNvSpPr txBox="1"/>
          <p:nvPr/>
        </p:nvSpPr>
        <p:spPr>
          <a:xfrm>
            <a:off x="3346452" y="27289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28</a:t>
            </a:r>
            <a:endParaRPr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3219960" y="3003297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962" name="object 962"/>
          <p:cNvSpPr/>
          <p:nvPr/>
        </p:nvSpPr>
        <p:spPr>
          <a:xfrm>
            <a:off x="3219323" y="323392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text 1"/>
          <p:cNvSpPr txBox="1"/>
          <p:nvPr/>
        </p:nvSpPr>
        <p:spPr>
          <a:xfrm>
            <a:off x="3346452" y="3003297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28</a:t>
            </a:r>
            <a:endParaRPr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3219960" y="3277617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963" name="object 963"/>
          <p:cNvSpPr/>
          <p:nvPr/>
        </p:nvSpPr>
        <p:spPr>
          <a:xfrm>
            <a:off x="3219323" y="350824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text 1"/>
          <p:cNvSpPr txBox="1"/>
          <p:nvPr/>
        </p:nvSpPr>
        <p:spPr>
          <a:xfrm>
            <a:off x="3346452" y="3277617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41</a:t>
            </a:r>
            <a:endParaRPr>
              <a:latin typeface="Arial"/>
              <a:cs typeface="Aria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4020060" y="27289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964" name="object 964"/>
          <p:cNvSpPr/>
          <p:nvPr/>
        </p:nvSpPr>
        <p:spPr>
          <a:xfrm>
            <a:off x="4019425" y="2959607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5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text 1"/>
          <p:cNvSpPr txBox="1"/>
          <p:nvPr/>
        </p:nvSpPr>
        <p:spPr>
          <a:xfrm>
            <a:off x="4146552" y="27289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16</a:t>
            </a:r>
            <a:endParaRPr>
              <a:latin typeface="Arial"/>
              <a:cs typeface="Arial"/>
            </a:endParaRPr>
          </a:p>
        </p:txBody>
      </p:sp>
      <p:sp>
        <p:nvSpPr>
          <p:cNvPr id="40" name="text 1"/>
          <p:cNvSpPr txBox="1"/>
          <p:nvPr/>
        </p:nvSpPr>
        <p:spPr>
          <a:xfrm>
            <a:off x="5620514" y="2728978"/>
            <a:ext cx="12952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965" name="object 965"/>
          <p:cNvSpPr/>
          <p:nvPr/>
        </p:nvSpPr>
        <p:spPr>
          <a:xfrm>
            <a:off x="5619623" y="29596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text 1"/>
          <p:cNvSpPr txBox="1"/>
          <p:nvPr/>
        </p:nvSpPr>
        <p:spPr>
          <a:xfrm>
            <a:off x="5747006" y="2728978"/>
            <a:ext cx="259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36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2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2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153060" y="2519426"/>
            <a:ext cx="7090403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4800" spc="10" dirty="0">
                <a:solidFill>
                  <a:srgbClr val="4E3B30"/>
                </a:solidFill>
                <a:latin typeface="Arial"/>
                <a:cs typeface="Arial"/>
              </a:rPr>
              <a:t>Does it named before any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686304" y="3250670"/>
            <a:ext cx="2304477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4800" spc="10" dirty="0">
                <a:solidFill>
                  <a:srgbClr val="4E3B30"/>
                </a:solidFill>
                <a:latin typeface="Arial"/>
                <a:cs typeface="Arial"/>
              </a:rPr>
              <a:t>Person?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2712085" y="4404995"/>
            <a:ext cx="3430106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solidFill>
                  <a:srgbClr val="4E3B30"/>
                </a:solidFill>
                <a:latin typeface="Arial"/>
                <a:cs typeface="Arial"/>
              </a:rPr>
              <a:t>e.g. The </a:t>
            </a:r>
            <a:r>
              <a:rPr sz="2400" b="1" spc="10" dirty="0">
                <a:solidFill>
                  <a:srgbClr val="4E3B30"/>
                </a:solidFill>
                <a:latin typeface="Arial"/>
                <a:cs typeface="Arial"/>
              </a:rPr>
              <a:t>Floyd-Warshall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1"/>
          <p:cNvSpPr/>
          <p:nvPr/>
        </p:nvSpPr>
        <p:spPr>
          <a:xfrm>
            <a:off x="5994527" y="4711827"/>
            <a:ext cx="85344" cy="32004"/>
          </a:xfrm>
          <a:custGeom>
            <a:avLst/>
            <a:gdLst/>
            <a:ahLst/>
            <a:cxnLst/>
            <a:rect l="l" t="t" r="r" b="b"/>
            <a:pathLst>
              <a:path w="85344" h="32004">
                <a:moveTo>
                  <a:pt x="0" y="32004"/>
                </a:moveTo>
                <a:lnTo>
                  <a:pt x="0" y="0"/>
                </a:lnTo>
                <a:lnTo>
                  <a:pt x="85344" y="0"/>
                </a:lnTo>
                <a:lnTo>
                  <a:pt x="85344" y="32004"/>
                </a:lnTo>
                <a:lnTo>
                  <a:pt x="0" y="32004"/>
                </a:lnTo>
                <a:close/>
              </a:path>
            </a:pathLst>
          </a:custGeom>
          <a:solidFill>
            <a:srgbClr val="4E3B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6147816" y="4404995"/>
            <a:ext cx="1313180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solidFill>
                  <a:srgbClr val="4E3B30"/>
                </a:solidFill>
                <a:latin typeface="Arial"/>
                <a:cs typeface="Arial"/>
              </a:rPr>
              <a:t>Algorithm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20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20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20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54787" y="626833"/>
            <a:ext cx="3118482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966" name="object 966"/>
          <p:cNvSpPr/>
          <p:nvPr/>
        </p:nvSpPr>
        <p:spPr>
          <a:xfrm>
            <a:off x="149783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266268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382739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4992116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615696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719112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33308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848652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326732" y="2965450"/>
            <a:ext cx="8178838" cy="12700"/>
          </a:xfrm>
          <a:custGeom>
            <a:avLst/>
            <a:gdLst/>
            <a:ahLst/>
            <a:cxnLst/>
            <a:rect l="l" t="t" r="r" b="b"/>
            <a:pathLst>
              <a:path w="8178838" h="12700">
                <a:moveTo>
                  <a:pt x="6350" y="6350"/>
                </a:moveTo>
                <a:lnTo>
                  <a:pt x="81724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326732" y="3422650"/>
            <a:ext cx="8178838" cy="12700"/>
          </a:xfrm>
          <a:custGeom>
            <a:avLst/>
            <a:gdLst/>
            <a:ahLst/>
            <a:cxnLst/>
            <a:rect l="l" t="t" r="r" b="b"/>
            <a:pathLst>
              <a:path w="8178838" h="12700">
                <a:moveTo>
                  <a:pt x="6350" y="6350"/>
                </a:moveTo>
                <a:lnTo>
                  <a:pt x="81724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30987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126</a:t>
            </a:r>
            <a:endParaRPr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595882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131</a:t>
            </a:r>
            <a:endParaRPr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760853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328</a:t>
            </a:r>
            <a:endParaRPr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925824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328</a:t>
            </a:r>
            <a:endParaRPr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090795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341</a:t>
            </a:r>
            <a:endParaRPr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6255766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416</a:t>
            </a:r>
            <a:endParaRPr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7289927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636</a:t>
            </a:r>
            <a:endParaRPr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0989" y="2097866"/>
            <a:ext cx="1869423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b="1" spc="10" dirty="0">
                <a:latin typeface="Arial"/>
                <a:cs typeface="Arial"/>
              </a:rPr>
              <a:t>Completed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20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20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20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54787" y="626833"/>
            <a:ext cx="3118482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976" name="object 976"/>
          <p:cNvSpPr/>
          <p:nvPr/>
        </p:nvSpPr>
        <p:spPr>
          <a:xfrm>
            <a:off x="149783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266268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382739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4992116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615696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719112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33308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848652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326732" y="2965450"/>
            <a:ext cx="8178838" cy="12700"/>
          </a:xfrm>
          <a:custGeom>
            <a:avLst/>
            <a:gdLst/>
            <a:ahLst/>
            <a:cxnLst/>
            <a:rect l="l" t="t" r="r" b="b"/>
            <a:pathLst>
              <a:path w="8178838" h="12700">
                <a:moveTo>
                  <a:pt x="6350" y="6350"/>
                </a:moveTo>
                <a:lnTo>
                  <a:pt x="81724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326732" y="3422650"/>
            <a:ext cx="8178838" cy="12700"/>
          </a:xfrm>
          <a:custGeom>
            <a:avLst/>
            <a:gdLst/>
            <a:ahLst/>
            <a:cxnLst/>
            <a:rect l="l" t="t" r="r" b="b"/>
            <a:pathLst>
              <a:path w="8178838" h="12700">
                <a:moveTo>
                  <a:pt x="6350" y="6350"/>
                </a:moveTo>
                <a:lnTo>
                  <a:pt x="81724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30987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126</a:t>
            </a:r>
            <a:endParaRPr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595882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131</a:t>
            </a:r>
            <a:endParaRPr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760853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328</a:t>
            </a:r>
            <a:endParaRPr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925824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328</a:t>
            </a:r>
            <a:endParaRPr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090795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341</a:t>
            </a:r>
            <a:endParaRPr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6255766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416</a:t>
            </a:r>
            <a:endParaRPr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7289927" y="3033778"/>
            <a:ext cx="38856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636</a:t>
            </a:r>
            <a:endParaRPr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0987" y="2097866"/>
            <a:ext cx="4986622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b="1" spc="10" dirty="0">
                <a:latin typeface="Arial"/>
                <a:cs typeface="Arial"/>
              </a:rPr>
              <a:t>The Numbers are now sorted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21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21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21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36" y="1036320"/>
            <a:ext cx="300228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430272" y="626833"/>
            <a:ext cx="2471831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RADIX SORT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96240" y="1626390"/>
            <a:ext cx="7795404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250" spc="10" dirty="0">
                <a:latin typeface="Wingdings"/>
                <a:cs typeface="Wingdings"/>
              </a:rPr>
              <a:t></a:t>
            </a:r>
            <a:r>
              <a:rPr sz="3200" spc="10" dirty="0">
                <a:latin typeface="Arial"/>
                <a:cs typeface="Arial"/>
              </a:rPr>
              <a:t>Radix sort is generalization of bucket sort.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96240" y="2212136"/>
            <a:ext cx="6922088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250" spc="10" dirty="0">
                <a:latin typeface="Wingdings"/>
                <a:cs typeface="Wingdings"/>
              </a:rPr>
              <a:t></a:t>
            </a:r>
            <a:r>
              <a:rPr sz="3200" spc="10" dirty="0">
                <a:latin typeface="Arial"/>
                <a:cs typeface="Arial"/>
              </a:rPr>
              <a:t>It uses several passes of bucket sort.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96240" y="2797352"/>
            <a:ext cx="5318444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250" spc="10" dirty="0">
                <a:latin typeface="Wingdings"/>
                <a:cs typeface="Wingdings"/>
              </a:rPr>
              <a:t></a:t>
            </a:r>
            <a:r>
              <a:rPr sz="3200" spc="10" dirty="0">
                <a:latin typeface="Arial"/>
                <a:cs typeface="Arial"/>
              </a:rPr>
              <a:t>Radix sort is stable and fast.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21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21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21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88" y="775716"/>
            <a:ext cx="2627376" cy="48006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585720" y="410784"/>
            <a:ext cx="2148537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0" dirty="0">
                <a:solidFill>
                  <a:srgbClr val="523227"/>
                </a:solidFill>
                <a:latin typeface="Franklin Gothic Medium"/>
                <a:cs typeface="Franklin Gothic Medium"/>
              </a:rPr>
              <a:t>ALGORITHM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986" name="object 986"/>
          <p:cNvSpPr/>
          <p:nvPr/>
        </p:nvSpPr>
        <p:spPr>
          <a:xfrm>
            <a:off x="3585083" y="813816"/>
            <a:ext cx="2124456" cy="19812"/>
          </a:xfrm>
          <a:custGeom>
            <a:avLst/>
            <a:gdLst/>
            <a:ahLst/>
            <a:cxnLst/>
            <a:rect l="l" t="t" r="r" b="b"/>
            <a:pathLst>
              <a:path w="2124456" h="19812">
                <a:moveTo>
                  <a:pt x="0" y="19812"/>
                </a:moveTo>
                <a:lnTo>
                  <a:pt x="0" y="0"/>
                </a:lnTo>
                <a:lnTo>
                  <a:pt x="2124456" y="0"/>
                </a:lnTo>
                <a:lnTo>
                  <a:pt x="2124456" y="19812"/>
                </a:lnTo>
                <a:lnTo>
                  <a:pt x="0" y="19812"/>
                </a:lnTo>
                <a:close/>
              </a:path>
            </a:pathLst>
          </a:custGeom>
          <a:solidFill>
            <a:srgbClr val="5232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548642" y="2425877"/>
            <a:ext cx="7247177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250" spc="10" dirty="0">
                <a:latin typeface="Arial"/>
                <a:cs typeface="Arial"/>
              </a:rPr>
              <a:t>1. </a:t>
            </a:r>
            <a:r>
              <a:rPr sz="3200" spc="10" dirty="0">
                <a:solidFill>
                  <a:srgbClr val="4E3B30"/>
                </a:solidFill>
                <a:latin typeface="Arial"/>
                <a:cs typeface="Arial"/>
              </a:rPr>
              <a:t>Create an array a[ 0…..n-1] elements.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48642" y="3011093"/>
            <a:ext cx="8237191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250" spc="10" dirty="0">
                <a:latin typeface="Arial"/>
                <a:cs typeface="Arial"/>
              </a:rPr>
              <a:t>2. </a:t>
            </a:r>
            <a:r>
              <a:rPr sz="3200" spc="10" dirty="0">
                <a:solidFill>
                  <a:srgbClr val="4E3B30"/>
                </a:solidFill>
                <a:latin typeface="Arial"/>
                <a:cs typeface="Arial"/>
              </a:rPr>
              <a:t>Call bucket sort repeatedly on least to most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91541" y="3499025"/>
            <a:ext cx="7765203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70" spc="10" dirty="0">
                <a:solidFill>
                  <a:srgbClr val="4E3B30"/>
                </a:solidFill>
                <a:latin typeface="Arial"/>
                <a:cs typeface="Arial"/>
              </a:rPr>
              <a:t>significant digit of each element as the key.</a:t>
            </a:r>
            <a:endParaRPr sz="31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548642" y="4084243"/>
            <a:ext cx="4649671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250" spc="10" dirty="0">
                <a:latin typeface="Arial"/>
                <a:cs typeface="Arial"/>
              </a:rPr>
              <a:t>3. </a:t>
            </a:r>
            <a:r>
              <a:rPr sz="3200" spc="10" dirty="0">
                <a:solidFill>
                  <a:srgbClr val="4E3B30"/>
                </a:solidFill>
                <a:latin typeface="Arial"/>
                <a:cs typeface="Arial"/>
              </a:rPr>
              <a:t>Return the sorted array.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22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22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22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20" y="1036320"/>
            <a:ext cx="2496312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683253" y="626833"/>
            <a:ext cx="1963166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600" spc="10" dirty="0">
                <a:latin typeface="Franklin Gothic Medium"/>
                <a:cs typeface="Franklin Gothic Medium"/>
              </a:rPr>
              <a:t>ANALYSIS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96242" y="1626388"/>
            <a:ext cx="8430513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220" spc="10" dirty="0">
                <a:latin typeface="Wingdings"/>
                <a:cs typeface="Wingdings"/>
              </a:rPr>
              <a:t></a:t>
            </a:r>
            <a:r>
              <a:rPr sz="3170" spc="10" dirty="0">
                <a:latin typeface="Arial"/>
                <a:cs typeface="Arial"/>
              </a:rPr>
              <a:t>Each pass over n d-digit numbers and k base</a:t>
            </a:r>
            <a:endParaRPr sz="31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739140" y="2114598"/>
            <a:ext cx="7257436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70" spc="10" dirty="0">
                <a:latin typeface="Arial"/>
                <a:cs typeface="Arial"/>
              </a:rPr>
              <a:t>keys then takes time O(n+k). (Assuming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39142" y="2602278"/>
            <a:ext cx="6568465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70" spc="10" dirty="0">
                <a:latin typeface="Arial"/>
                <a:cs typeface="Arial"/>
              </a:rPr>
              <a:t>counting sort is used for each pass.)</a:t>
            </a:r>
            <a:endParaRPr sz="31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96242" y="3187218"/>
            <a:ext cx="7565213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220" spc="10" dirty="0">
                <a:latin typeface="Wingdings"/>
                <a:cs typeface="Wingdings"/>
              </a:rPr>
              <a:t></a:t>
            </a:r>
            <a:r>
              <a:rPr sz="3170" spc="10" dirty="0">
                <a:latin typeface="Arial"/>
                <a:cs typeface="Arial"/>
              </a:rPr>
              <a:t>There are d  passes, so the total time for</a:t>
            </a:r>
            <a:endParaRPr sz="31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739142" y="3675557"/>
            <a:ext cx="4233531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0" dirty="0">
                <a:latin typeface="Arial"/>
                <a:cs typeface="Arial"/>
              </a:rPr>
              <a:t>radix sort is O(d (n+k)).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96240" y="4260771"/>
            <a:ext cx="7666522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220" spc="10" dirty="0">
                <a:latin typeface="Wingdings"/>
                <a:cs typeface="Wingdings"/>
              </a:rPr>
              <a:t></a:t>
            </a:r>
            <a:r>
              <a:rPr sz="3170" spc="10" dirty="0">
                <a:latin typeface="Arial"/>
                <a:cs typeface="Arial"/>
              </a:rPr>
              <a:t>When d is a constant and total run time =</a:t>
            </a:r>
            <a:endParaRPr sz="31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739142" y="4748177"/>
            <a:ext cx="824265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0" dirty="0">
                <a:latin typeface="Arial"/>
                <a:cs typeface="Arial"/>
              </a:rPr>
              <a:t>O(n)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22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22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22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510" y="1036320"/>
            <a:ext cx="3451859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206242" y="626833"/>
            <a:ext cx="2929648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600" spc="10" dirty="0">
                <a:latin typeface="Franklin Gothic Medium"/>
                <a:cs typeface="Franklin Gothic Medium"/>
              </a:rPr>
              <a:t>APPLICATIONS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96240" y="2797352"/>
            <a:ext cx="6232796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250" spc="10" dirty="0">
                <a:latin typeface="Wingdings"/>
                <a:cs typeface="Wingdings"/>
              </a:rPr>
              <a:t></a:t>
            </a:r>
            <a:r>
              <a:rPr sz="3200" spc="10" dirty="0">
                <a:latin typeface="Arial"/>
                <a:cs typeface="Arial"/>
              </a:rPr>
              <a:t>Mostly used in parallel computing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3A1755-BB4F-4776-BF5B-94DF07C1C8C2}"/>
              </a:ext>
            </a:extLst>
          </p:cNvPr>
          <p:cNvSpPr txBox="1"/>
          <p:nvPr/>
        </p:nvSpPr>
        <p:spPr>
          <a:xfrm>
            <a:off x="0" y="889845"/>
            <a:ext cx="4191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</a:rPr>
              <a:t>radixsort</a:t>
            </a:r>
            <a:r>
              <a:rPr lang="en-US" dirty="0">
                <a:latin typeface="Courier New" panose="02070309020205020404" pitchFamily="49" charset="0"/>
              </a:rPr>
              <a:t>(int a[], int a1[], int n)</a:t>
            </a:r>
          </a:p>
          <a:p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</a:rPr>
              <a:t> int k,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, min, </a:t>
            </a:r>
            <a:r>
              <a:rPr lang="en-US" dirty="0" err="1">
                <a:latin typeface="Courier New" panose="02070309020205020404" pitchFamily="49" charset="0"/>
              </a:rPr>
              <a:t>t,temp</a:t>
            </a:r>
            <a:r>
              <a:rPr lang="en-US" dirty="0">
                <a:latin typeface="Courier New" panose="02070309020205020404" pitchFamily="49" charset="0"/>
              </a:rPr>
              <a:t>;</a:t>
            </a:r>
          </a:p>
          <a:p>
            <a:r>
              <a:rPr lang="nn-NO" dirty="0">
                <a:latin typeface="Courier New" panose="02070309020205020404" pitchFamily="49" charset="0"/>
              </a:rPr>
              <a:t> for(k=0;k&lt;3;k++)</a:t>
            </a:r>
          </a:p>
          <a:p>
            <a:r>
              <a:rPr lang="en-US" dirty="0">
                <a:latin typeface="Courier New" panose="02070309020205020404" pitchFamily="49" charset="0"/>
              </a:rPr>
              <a:t> {</a:t>
            </a:r>
          </a:p>
          <a:p>
            <a:r>
              <a:rPr lang="nn-NO" dirty="0">
                <a:latin typeface="Courier New" panose="02070309020205020404" pitchFamily="49" charset="0"/>
              </a:rPr>
              <a:t>  for(i=0;i&lt;n;i++)</a:t>
            </a:r>
          </a:p>
          <a:p>
            <a:r>
              <a:rPr lang="en-US" dirty="0">
                <a:latin typeface="Courier New" panose="02070309020205020404" pitchFamily="49" charset="0"/>
              </a:rPr>
              <a:t>  {</a:t>
            </a:r>
          </a:p>
          <a:p>
            <a:r>
              <a:rPr lang="en-US" dirty="0">
                <a:latin typeface="Courier New" panose="02070309020205020404" pitchFamily="49" charset="0"/>
              </a:rPr>
              <a:t>   min=a[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]%10;</a:t>
            </a:r>
          </a:p>
          <a:p>
            <a:r>
              <a:rPr lang="en-US" dirty="0">
                <a:latin typeface="Courier New" panose="02070309020205020404" pitchFamily="49" charset="0"/>
              </a:rPr>
              <a:t>   t=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;</a:t>
            </a:r>
          </a:p>
          <a:p>
            <a:r>
              <a:rPr lang="nb-NO" dirty="0">
                <a:latin typeface="Courier New" panose="02070309020205020404" pitchFamily="49" charset="0"/>
              </a:rPr>
              <a:t>   for(int j=i+1;j&lt;n;j++)</a:t>
            </a:r>
          </a:p>
          <a:p>
            <a:r>
              <a:rPr lang="en-US" dirty="0">
                <a:latin typeface="Courier New" panose="02070309020205020404" pitchFamily="49" charset="0"/>
              </a:rPr>
              <a:t>   {</a:t>
            </a:r>
          </a:p>
          <a:p>
            <a:r>
              <a:rPr lang="en-US" dirty="0">
                <a:latin typeface="Courier New" panose="02070309020205020404" pitchFamily="49" charset="0"/>
              </a:rPr>
              <a:t>    if(min&gt;(a[j]%10))</a:t>
            </a:r>
          </a:p>
          <a:p>
            <a:r>
              <a:rPr lang="en-US" dirty="0">
                <a:latin typeface="Courier New" panose="02070309020205020404" pitchFamily="49" charset="0"/>
              </a:rPr>
              <a:t>    {</a:t>
            </a:r>
          </a:p>
          <a:p>
            <a:r>
              <a:rPr lang="en-US" dirty="0">
                <a:latin typeface="Courier New" panose="02070309020205020404" pitchFamily="49" charset="0"/>
              </a:rPr>
              <a:t>     min=a[j]%10;</a:t>
            </a:r>
          </a:p>
          <a:p>
            <a:r>
              <a:rPr lang="en-US" dirty="0">
                <a:latin typeface="Courier New" panose="02070309020205020404" pitchFamily="49" charset="0"/>
              </a:rPr>
              <a:t>     t=j;</a:t>
            </a:r>
          </a:p>
          <a:p>
            <a:r>
              <a:rPr lang="en-US" dirty="0">
                <a:latin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</a:rPr>
              <a:t> 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F28C66-8A1F-44EC-AFE1-5B58733AEEE8}"/>
              </a:ext>
            </a:extLst>
          </p:cNvPr>
          <p:cNvSpPr txBox="1"/>
          <p:nvPr/>
        </p:nvSpPr>
        <p:spPr>
          <a:xfrm>
            <a:off x="4543426" y="889845"/>
            <a:ext cx="4191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temp=a1[t];</a:t>
            </a:r>
          </a:p>
          <a:p>
            <a:r>
              <a:rPr lang="en-US" dirty="0">
                <a:latin typeface="Courier New" panose="02070309020205020404" pitchFamily="49" charset="0"/>
              </a:rPr>
              <a:t>   a1[t]=a1[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];</a:t>
            </a:r>
          </a:p>
          <a:p>
            <a:r>
              <a:rPr lang="en-US" dirty="0">
                <a:latin typeface="Courier New" panose="02070309020205020404" pitchFamily="49" charset="0"/>
              </a:rPr>
              <a:t>   a1[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]=temp;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temp=a[t];</a:t>
            </a:r>
          </a:p>
          <a:p>
            <a:r>
              <a:rPr lang="en-US" dirty="0">
                <a:latin typeface="Courier New" panose="02070309020205020404" pitchFamily="49" charset="0"/>
              </a:rPr>
              <a:t>   a[t]=a[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];</a:t>
            </a:r>
          </a:p>
          <a:p>
            <a:r>
              <a:rPr lang="en-US" dirty="0">
                <a:latin typeface="Courier New" panose="02070309020205020404" pitchFamily="49" charset="0"/>
              </a:rPr>
              <a:t>   a[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]=temp;</a:t>
            </a:r>
          </a:p>
          <a:p>
            <a:r>
              <a:rPr lang="en-US" dirty="0">
                <a:latin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</a:rPr>
              <a:t>  for(int j=0;j&lt;</a:t>
            </a:r>
            <a:r>
              <a:rPr lang="en-US" dirty="0" err="1">
                <a:latin typeface="Courier New" panose="02070309020205020404" pitchFamily="49" charset="0"/>
              </a:rPr>
              <a:t>n;j</a:t>
            </a:r>
            <a:r>
              <a:rPr lang="en-US" dirty="0">
                <a:latin typeface="Courier New" panose="02070309020205020404" pitchFamily="49" charset="0"/>
              </a:rPr>
              <a:t>++)</a:t>
            </a:r>
          </a:p>
          <a:p>
            <a:r>
              <a:rPr lang="pt-BR" dirty="0">
                <a:latin typeface="Courier New" panose="02070309020205020404" pitchFamily="49" charset="0"/>
              </a:rPr>
              <a:t>     a[j]=a[j]/10;</a:t>
            </a:r>
          </a:p>
          <a:p>
            <a:r>
              <a:rPr lang="en-US" dirty="0">
                <a:latin typeface="Courier New" panose="02070309020205020404" pitchFamily="49" charset="0"/>
              </a:rPr>
              <a:t> }</a:t>
            </a:r>
          </a:p>
          <a:p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</a:rPr>
              <a:t>&lt;&lt;"Sorted array:  ";</a:t>
            </a:r>
          </a:p>
          <a:p>
            <a:r>
              <a:rPr lang="nn-NO" dirty="0">
                <a:latin typeface="Courier New" panose="02070309020205020404" pitchFamily="49" charset="0"/>
              </a:rPr>
              <a:t> for(i=0;i&lt;n;i++)</a:t>
            </a:r>
          </a:p>
          <a:p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</a:rPr>
              <a:t>&lt;&lt;a1[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]&lt;&lt;"   ";</a:t>
            </a:r>
          </a:p>
          <a:p>
            <a:r>
              <a:rPr lang="en-US" dirty="0"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43C331-7ADA-4C59-A751-BCDB437CFC54}"/>
              </a:ext>
            </a:extLst>
          </p:cNvPr>
          <p:cNvCxnSpPr/>
          <p:nvPr/>
        </p:nvCxnSpPr>
        <p:spPr>
          <a:xfrm>
            <a:off x="4419600" y="838200"/>
            <a:ext cx="0" cy="57912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72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2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2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153060" y="2519426"/>
            <a:ext cx="7090403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4800" spc="10" dirty="0">
                <a:solidFill>
                  <a:srgbClr val="4E3B30"/>
                </a:solidFill>
                <a:latin typeface="Arial"/>
                <a:cs typeface="Arial"/>
              </a:rPr>
              <a:t>Does it named before any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686304" y="3250670"/>
            <a:ext cx="2304477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4800" spc="10" dirty="0">
                <a:solidFill>
                  <a:srgbClr val="4E3B30"/>
                </a:solidFill>
                <a:latin typeface="Arial"/>
                <a:cs typeface="Arial"/>
              </a:rPr>
              <a:t>Person?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712085" y="4404995"/>
            <a:ext cx="3430106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solidFill>
                  <a:srgbClr val="4E3B30"/>
                </a:solidFill>
                <a:latin typeface="Arial"/>
                <a:cs typeface="Arial"/>
              </a:rPr>
              <a:t>e.g. The </a:t>
            </a:r>
            <a:r>
              <a:rPr sz="2400" b="1" spc="10" dirty="0">
                <a:solidFill>
                  <a:srgbClr val="4E3B30"/>
                </a:solidFill>
                <a:latin typeface="Arial"/>
                <a:cs typeface="Arial"/>
              </a:rPr>
              <a:t>Floyd-Warshall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5994527" y="4711827"/>
            <a:ext cx="85344" cy="32004"/>
          </a:xfrm>
          <a:custGeom>
            <a:avLst/>
            <a:gdLst/>
            <a:ahLst/>
            <a:cxnLst/>
            <a:rect l="l" t="t" r="r" b="b"/>
            <a:pathLst>
              <a:path w="85344" h="32004">
                <a:moveTo>
                  <a:pt x="0" y="32004"/>
                </a:moveTo>
                <a:lnTo>
                  <a:pt x="0" y="0"/>
                </a:lnTo>
                <a:lnTo>
                  <a:pt x="85344" y="0"/>
                </a:lnTo>
                <a:lnTo>
                  <a:pt x="85344" y="32004"/>
                </a:lnTo>
                <a:lnTo>
                  <a:pt x="0" y="32004"/>
                </a:lnTo>
                <a:close/>
              </a:path>
            </a:pathLst>
          </a:custGeom>
          <a:solidFill>
            <a:srgbClr val="4E3B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6147816" y="4404995"/>
            <a:ext cx="1313180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solidFill>
                  <a:srgbClr val="4E3B30"/>
                </a:solidFill>
                <a:latin typeface="Arial"/>
                <a:cs typeface="Arial"/>
              </a:rPr>
              <a:t>Algorithm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076448" y="5053736"/>
            <a:ext cx="1156727" cy="9233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6000" b="1" spc="10" dirty="0">
                <a:solidFill>
                  <a:srgbClr val="4E3B30"/>
                </a:solidFill>
                <a:latin typeface="Arial"/>
                <a:cs typeface="Arial"/>
              </a:rPr>
              <a:t>NO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3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3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09018" y="1673283"/>
            <a:ext cx="8277907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solidFill>
                  <a:srgbClr val="4E3B30"/>
                </a:solidFill>
                <a:latin typeface="Arial"/>
                <a:cs typeface="Arial"/>
              </a:rPr>
              <a:t>Radix Means :   the base of a system of numeration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96242" y="2651048"/>
            <a:ext cx="1925527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0" dirty="0">
                <a:solidFill>
                  <a:srgbClr val="4E3B30"/>
                </a:solidFill>
                <a:latin typeface="Arial"/>
                <a:cs typeface="Arial"/>
              </a:rPr>
              <a:t>Examples: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96240" y="3724323"/>
            <a:ext cx="7586372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70" spc="10" dirty="0">
                <a:solidFill>
                  <a:srgbClr val="4E3B30"/>
                </a:solidFill>
                <a:latin typeface="Arial"/>
                <a:cs typeface="Arial"/>
              </a:rPr>
              <a:t>• The decimal number system that we use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39140" y="4212003"/>
            <a:ext cx="7865936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70" spc="10" dirty="0">
                <a:solidFill>
                  <a:srgbClr val="4E3B30"/>
                </a:solidFill>
                <a:latin typeface="Arial"/>
                <a:cs typeface="Arial"/>
              </a:rPr>
              <a:t>every day has 10 digits {0,1,2,3,4,5,6,7,8,9}</a:t>
            </a:r>
            <a:endParaRPr sz="31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739142" y="4699685"/>
            <a:ext cx="4037003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0" dirty="0">
                <a:solidFill>
                  <a:srgbClr val="4E3B30"/>
                </a:solidFill>
                <a:latin typeface="Arial"/>
                <a:cs typeface="Arial"/>
              </a:rPr>
              <a:t>and so the radix is 10.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3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3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3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4047744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2" y="626833"/>
            <a:ext cx="3537315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CLASSIFIACATION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96242" y="1737003"/>
            <a:ext cx="243015" cy="3462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250" spc="10" dirty="0">
                <a:solidFill>
                  <a:srgbClr val="4E3B30"/>
                </a:solidFill>
                <a:latin typeface="Arial"/>
                <a:cs typeface="Arial"/>
              </a:rPr>
              <a:t>1.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911354" y="1626388"/>
            <a:ext cx="7110601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70" spc="10" dirty="0">
                <a:solidFill>
                  <a:srgbClr val="4E3B30"/>
                </a:solidFill>
                <a:latin typeface="Arial"/>
                <a:cs typeface="Arial"/>
              </a:rPr>
              <a:t>Least Significant Digit (LSD) radix sorts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96242" y="2322474"/>
            <a:ext cx="243015" cy="3462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250" spc="10" dirty="0">
                <a:solidFill>
                  <a:srgbClr val="4E3B30"/>
                </a:solidFill>
                <a:latin typeface="Arial"/>
                <a:cs typeface="Arial"/>
              </a:rPr>
              <a:t>2.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911354" y="2212134"/>
            <a:ext cx="7107715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70" spc="10" dirty="0">
                <a:solidFill>
                  <a:srgbClr val="4E3B30"/>
                </a:solidFill>
                <a:latin typeface="Arial"/>
                <a:cs typeface="Arial"/>
              </a:rPr>
              <a:t>Most Significant Digit (MSD) radix sorts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4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4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4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775716"/>
            <a:ext cx="8609076" cy="48006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410782"/>
            <a:ext cx="8065606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7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LEAST SIGNIFICANT DIGIT (LSD) RADIX SORTS</a:t>
            </a:r>
            <a:endParaRPr sz="3100">
              <a:latin typeface="Franklin Gothic Medium"/>
              <a:cs typeface="Franklin Gothic Medium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96242" y="1626390"/>
            <a:ext cx="7859203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250" spc="10" dirty="0">
                <a:solidFill>
                  <a:srgbClr val="4E3B30"/>
                </a:solidFill>
                <a:latin typeface="Wingdings"/>
                <a:cs typeface="Wingdings"/>
              </a:rPr>
              <a:t></a:t>
            </a:r>
            <a:r>
              <a:rPr sz="3200" spc="10" dirty="0">
                <a:solidFill>
                  <a:srgbClr val="4E3B30"/>
                </a:solidFill>
                <a:latin typeface="Arial"/>
                <a:cs typeface="Arial"/>
              </a:rPr>
              <a:t>How many times we will sort the number ?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47346" y="2212136"/>
            <a:ext cx="366447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0" dirty="0">
                <a:solidFill>
                  <a:srgbClr val="4E3B30"/>
                </a:solidFill>
                <a:latin typeface="Arial"/>
                <a:cs typeface="Arial"/>
              </a:rPr>
              <a:t>or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47346" y="2797352"/>
            <a:ext cx="6030177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0" dirty="0">
                <a:solidFill>
                  <a:srgbClr val="4E3B30"/>
                </a:solidFill>
                <a:latin typeface="Arial"/>
                <a:cs typeface="Arial"/>
              </a:rPr>
              <a:t>How many passes will required 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4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4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4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775716"/>
            <a:ext cx="8609076" cy="48006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410782"/>
            <a:ext cx="8065606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7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LEAST SIGNIFICANT DIGIT (LSD) RADIX SORTS</a:t>
            </a:r>
            <a:endParaRPr sz="3100">
              <a:latin typeface="Franklin Gothic Medium"/>
              <a:cs typeface="Franklin Gothic Medium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96242" y="1626390"/>
            <a:ext cx="2040623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0" dirty="0">
                <a:solidFill>
                  <a:srgbClr val="4E3B30"/>
                </a:solidFill>
                <a:latin typeface="Arial"/>
                <a:cs typeface="Arial"/>
              </a:rPr>
              <a:t>Examples 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98702" y="2212136"/>
            <a:ext cx="3897862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0" dirty="0">
                <a:solidFill>
                  <a:srgbClr val="4E3B30"/>
                </a:solidFill>
                <a:latin typeface="Arial"/>
                <a:cs typeface="Arial"/>
              </a:rPr>
              <a:t>4310 ,  357 , 251 , 78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_AK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AKC" id="{9C54EB95-8E0C-4D00-B99E-788B798EDC47}" vid="{BDFB0EC1-4434-44D4-9E2D-0A54C3F6A27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781420EC84F4489D4A24638756578A" ma:contentTypeVersion="2" ma:contentTypeDescription="Create a new document." ma:contentTypeScope="" ma:versionID="a56f835a96bb4da5eaaf56fd60d53a98">
  <xsd:schema xmlns:xsd="http://www.w3.org/2001/XMLSchema" xmlns:xs="http://www.w3.org/2001/XMLSchema" xmlns:p="http://schemas.microsoft.com/office/2006/metadata/properties" xmlns:ns2="0c7b7ddb-7ad4-4fa6-81c8-6823178666ed" targetNamespace="http://schemas.microsoft.com/office/2006/metadata/properties" ma:root="true" ma:fieldsID="17269ae46dd3b745665caa6094c26260" ns2:_="">
    <xsd:import namespace="0c7b7ddb-7ad4-4fa6-81c8-6823178666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b7ddb-7ad4-4fa6-81c8-6823178666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CFC411-FB99-44FE-AB41-F60E34916E85}"/>
</file>

<file path=customXml/itemProps2.xml><?xml version="1.0" encoding="utf-8"?>
<ds:datastoreItem xmlns:ds="http://schemas.openxmlformats.org/officeDocument/2006/customXml" ds:itemID="{DBE31C2A-5B59-4E1B-8957-3D5653E9E997}"/>
</file>

<file path=customXml/itemProps3.xml><?xml version="1.0" encoding="utf-8"?>
<ds:datastoreItem xmlns:ds="http://schemas.openxmlformats.org/officeDocument/2006/customXml" ds:itemID="{1B34749F-E160-473A-A911-4E8A7E0CF01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1700</Words>
  <Application>Microsoft Office PowerPoint</Application>
  <PresentationFormat>On-screen Show (4:3)</PresentationFormat>
  <Paragraphs>935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Courier New</vt:lpstr>
      <vt:lpstr>Franklin Gothic Medium</vt:lpstr>
      <vt:lpstr>Times New Roman</vt:lpstr>
      <vt:lpstr>Wingdings</vt:lpstr>
      <vt:lpstr>Wingdings 2</vt:lpstr>
      <vt:lpstr>Theme_AKC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</dc:creator>
  <cp:lastModifiedBy>Akshay K. C. [MAHE-MIT]</cp:lastModifiedBy>
  <cp:revision>7</cp:revision>
  <dcterms:created xsi:type="dcterms:W3CDTF">2020-05-02T12:04:12Z</dcterms:created>
  <dcterms:modified xsi:type="dcterms:W3CDTF">2021-12-29T04:29:49Z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2020-05-02T00:00:00Z</vt:filetime>
  </property>
  <property fmtid="{D5CDD505-2E9C-101B-9397-08002B2CF9AE}" pid="3" name="LastSaved">
    <vt:filetime>2020-05-02T00:00:00Z</vt:filetime>
  </property>
  <property fmtid="{D5CDD505-2E9C-101B-9397-08002B2CF9AE}" pid="4" name="ContentTypeId">
    <vt:lpwstr>0x010100C8781420EC84F4489D4A24638756578A</vt:lpwstr>
  </property>
</Properties>
</file>