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2" r:id="rId7"/>
    <p:sldId id="260" r:id="rId8"/>
    <p:sldId id="263" r:id="rId9"/>
    <p:sldId id="264" r:id="rId10"/>
    <p:sldId id="265" r:id="rId11"/>
    <p:sldId id="268" r:id="rId12"/>
    <p:sldId id="269" r:id="rId13"/>
    <p:sldId id="266" r:id="rId14"/>
    <p:sldId id="267" r:id="rId15"/>
    <p:sldId id="270" r:id="rId16"/>
    <p:sldId id="271" r:id="rId17"/>
    <p:sldId id="272" r:id="rId18"/>
    <p:sldId id="273" r:id="rId19"/>
    <p:sldId id="274" r:id="rId20"/>
    <p:sldId id="275" r:id="rId21"/>
    <p:sldId id="276" r:id="rId22"/>
    <p:sldId id="280" r:id="rId23"/>
    <p:sldId id="281" r:id="rId24"/>
    <p:sldId id="282" r:id="rId25"/>
    <p:sldId id="277" r:id="rId26"/>
    <p:sldId id="278" r:id="rId27"/>
    <p:sldId id="279"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DC7A-885D-449A-B450-A8B4310938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E24548-DBE7-4111-B63A-196992E330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3098DB-EC94-4306-8EF4-269051CF4C48}"/>
              </a:ext>
            </a:extLst>
          </p:cNvPr>
          <p:cNvSpPr>
            <a:spLocks noGrp="1"/>
          </p:cNvSpPr>
          <p:nvPr>
            <p:ph type="dt" sz="half" idx="10"/>
          </p:nvPr>
        </p:nvSpPr>
        <p:spPr/>
        <p:txBody>
          <a:bodyPr/>
          <a:lstStyle/>
          <a:p>
            <a:fld id="{2142C087-072A-4580-930A-C772860DB3CE}" type="datetimeFigureOut">
              <a:rPr lang="en-IN" smtClean="0"/>
              <a:t>16-10-2020</a:t>
            </a:fld>
            <a:endParaRPr lang="en-IN"/>
          </a:p>
        </p:txBody>
      </p:sp>
      <p:sp>
        <p:nvSpPr>
          <p:cNvPr id="5" name="Footer Placeholder 4">
            <a:extLst>
              <a:ext uri="{FF2B5EF4-FFF2-40B4-BE49-F238E27FC236}">
                <a16:creationId xmlns:a16="http://schemas.microsoft.com/office/drawing/2014/main" id="{2C4DEE9E-38A2-4259-9051-FAD87D2047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4371A5-4B29-48FF-B9A8-8784A70BABD5}"/>
              </a:ext>
            </a:extLst>
          </p:cNvPr>
          <p:cNvSpPr>
            <a:spLocks noGrp="1"/>
          </p:cNvSpPr>
          <p:nvPr>
            <p:ph type="sldNum" sz="quarter" idx="12"/>
          </p:nvPr>
        </p:nvSpPr>
        <p:spPr/>
        <p:txBody>
          <a:bodyPr/>
          <a:lstStyle/>
          <a:p>
            <a:fld id="{E83EBDE9-6352-4DE4-8825-203103E8E49D}" type="slidenum">
              <a:rPr lang="en-IN" smtClean="0"/>
              <a:t>‹#›</a:t>
            </a:fld>
            <a:endParaRPr lang="en-IN"/>
          </a:p>
        </p:txBody>
      </p:sp>
    </p:spTree>
    <p:extLst>
      <p:ext uri="{BB962C8B-B14F-4D97-AF65-F5344CB8AC3E}">
        <p14:creationId xmlns:p14="http://schemas.microsoft.com/office/powerpoint/2010/main" val="1040412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ACECC-60CD-4BC1-ACB3-4EF4662E4C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086A28-FFAD-42FC-BA15-07DB54FD36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023D87-1E32-4CB5-86CB-198B7617ED3E}"/>
              </a:ext>
            </a:extLst>
          </p:cNvPr>
          <p:cNvSpPr>
            <a:spLocks noGrp="1"/>
          </p:cNvSpPr>
          <p:nvPr>
            <p:ph type="dt" sz="half" idx="10"/>
          </p:nvPr>
        </p:nvSpPr>
        <p:spPr/>
        <p:txBody>
          <a:bodyPr/>
          <a:lstStyle/>
          <a:p>
            <a:fld id="{2142C087-072A-4580-930A-C772860DB3CE}" type="datetimeFigureOut">
              <a:rPr lang="en-IN" smtClean="0"/>
              <a:t>16-10-2020</a:t>
            </a:fld>
            <a:endParaRPr lang="en-IN"/>
          </a:p>
        </p:txBody>
      </p:sp>
      <p:sp>
        <p:nvSpPr>
          <p:cNvPr id="5" name="Footer Placeholder 4">
            <a:extLst>
              <a:ext uri="{FF2B5EF4-FFF2-40B4-BE49-F238E27FC236}">
                <a16:creationId xmlns:a16="http://schemas.microsoft.com/office/drawing/2014/main" id="{C08B529F-53F6-4516-A4F3-7D95A3840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E5B2E1-F55A-4813-AE2C-94155DDAFEF5}"/>
              </a:ext>
            </a:extLst>
          </p:cNvPr>
          <p:cNvSpPr>
            <a:spLocks noGrp="1"/>
          </p:cNvSpPr>
          <p:nvPr>
            <p:ph type="sldNum" sz="quarter" idx="12"/>
          </p:nvPr>
        </p:nvSpPr>
        <p:spPr/>
        <p:txBody>
          <a:bodyPr/>
          <a:lstStyle/>
          <a:p>
            <a:fld id="{E83EBDE9-6352-4DE4-8825-203103E8E49D}" type="slidenum">
              <a:rPr lang="en-IN" smtClean="0"/>
              <a:t>‹#›</a:t>
            </a:fld>
            <a:endParaRPr lang="en-IN"/>
          </a:p>
        </p:txBody>
      </p:sp>
    </p:spTree>
    <p:extLst>
      <p:ext uri="{BB962C8B-B14F-4D97-AF65-F5344CB8AC3E}">
        <p14:creationId xmlns:p14="http://schemas.microsoft.com/office/powerpoint/2010/main" val="416517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96EF88-B61F-4D81-8C7D-F2508725A2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F9EC8E-9D38-4352-8D45-533B828E9A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7576B2-EF7E-4295-B02A-1A2E0BBC1B11}"/>
              </a:ext>
            </a:extLst>
          </p:cNvPr>
          <p:cNvSpPr>
            <a:spLocks noGrp="1"/>
          </p:cNvSpPr>
          <p:nvPr>
            <p:ph type="dt" sz="half" idx="10"/>
          </p:nvPr>
        </p:nvSpPr>
        <p:spPr/>
        <p:txBody>
          <a:bodyPr/>
          <a:lstStyle/>
          <a:p>
            <a:fld id="{2142C087-072A-4580-930A-C772860DB3CE}" type="datetimeFigureOut">
              <a:rPr lang="en-IN" smtClean="0"/>
              <a:t>16-10-2020</a:t>
            </a:fld>
            <a:endParaRPr lang="en-IN"/>
          </a:p>
        </p:txBody>
      </p:sp>
      <p:sp>
        <p:nvSpPr>
          <p:cNvPr id="5" name="Footer Placeholder 4">
            <a:extLst>
              <a:ext uri="{FF2B5EF4-FFF2-40B4-BE49-F238E27FC236}">
                <a16:creationId xmlns:a16="http://schemas.microsoft.com/office/drawing/2014/main" id="{B5C6F5D2-1F6A-4385-B281-45CF4F5AF2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CBBCE0-7752-4A5B-A25A-885EAD5DD005}"/>
              </a:ext>
            </a:extLst>
          </p:cNvPr>
          <p:cNvSpPr>
            <a:spLocks noGrp="1"/>
          </p:cNvSpPr>
          <p:nvPr>
            <p:ph type="sldNum" sz="quarter" idx="12"/>
          </p:nvPr>
        </p:nvSpPr>
        <p:spPr/>
        <p:txBody>
          <a:bodyPr/>
          <a:lstStyle/>
          <a:p>
            <a:fld id="{E83EBDE9-6352-4DE4-8825-203103E8E49D}" type="slidenum">
              <a:rPr lang="en-IN" smtClean="0"/>
              <a:t>‹#›</a:t>
            </a:fld>
            <a:endParaRPr lang="en-IN"/>
          </a:p>
        </p:txBody>
      </p:sp>
    </p:spTree>
    <p:extLst>
      <p:ext uri="{BB962C8B-B14F-4D97-AF65-F5344CB8AC3E}">
        <p14:creationId xmlns:p14="http://schemas.microsoft.com/office/powerpoint/2010/main" val="403118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692E-0E5C-4A8A-826F-488F555E6E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28B860-5507-4918-8CDE-A791BB9DC6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100674-6079-4479-9B51-26AE7ADEE304}"/>
              </a:ext>
            </a:extLst>
          </p:cNvPr>
          <p:cNvSpPr>
            <a:spLocks noGrp="1"/>
          </p:cNvSpPr>
          <p:nvPr>
            <p:ph type="dt" sz="half" idx="10"/>
          </p:nvPr>
        </p:nvSpPr>
        <p:spPr/>
        <p:txBody>
          <a:bodyPr/>
          <a:lstStyle/>
          <a:p>
            <a:fld id="{2142C087-072A-4580-930A-C772860DB3CE}" type="datetimeFigureOut">
              <a:rPr lang="en-IN" smtClean="0"/>
              <a:t>16-10-2020</a:t>
            </a:fld>
            <a:endParaRPr lang="en-IN"/>
          </a:p>
        </p:txBody>
      </p:sp>
      <p:sp>
        <p:nvSpPr>
          <p:cNvPr id="5" name="Footer Placeholder 4">
            <a:extLst>
              <a:ext uri="{FF2B5EF4-FFF2-40B4-BE49-F238E27FC236}">
                <a16:creationId xmlns:a16="http://schemas.microsoft.com/office/drawing/2014/main" id="{9A6903DC-A541-4E07-9016-7E60F371E7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6511FE-57AD-45BD-9D1A-4D5D393E3EEF}"/>
              </a:ext>
            </a:extLst>
          </p:cNvPr>
          <p:cNvSpPr>
            <a:spLocks noGrp="1"/>
          </p:cNvSpPr>
          <p:nvPr>
            <p:ph type="sldNum" sz="quarter" idx="12"/>
          </p:nvPr>
        </p:nvSpPr>
        <p:spPr/>
        <p:txBody>
          <a:bodyPr/>
          <a:lstStyle/>
          <a:p>
            <a:fld id="{E83EBDE9-6352-4DE4-8825-203103E8E49D}" type="slidenum">
              <a:rPr lang="en-IN" smtClean="0"/>
              <a:t>‹#›</a:t>
            </a:fld>
            <a:endParaRPr lang="en-IN"/>
          </a:p>
        </p:txBody>
      </p:sp>
    </p:spTree>
    <p:extLst>
      <p:ext uri="{BB962C8B-B14F-4D97-AF65-F5344CB8AC3E}">
        <p14:creationId xmlns:p14="http://schemas.microsoft.com/office/powerpoint/2010/main" val="303485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D212-A6AB-4100-9E25-C982530AF4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9C2813-D3F3-49A4-AF9A-8687866357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602822-839E-4B64-B322-B81ED0E9089D}"/>
              </a:ext>
            </a:extLst>
          </p:cNvPr>
          <p:cNvSpPr>
            <a:spLocks noGrp="1"/>
          </p:cNvSpPr>
          <p:nvPr>
            <p:ph type="dt" sz="half" idx="10"/>
          </p:nvPr>
        </p:nvSpPr>
        <p:spPr/>
        <p:txBody>
          <a:bodyPr/>
          <a:lstStyle/>
          <a:p>
            <a:fld id="{2142C087-072A-4580-930A-C772860DB3CE}" type="datetimeFigureOut">
              <a:rPr lang="en-IN" smtClean="0"/>
              <a:t>16-10-2020</a:t>
            </a:fld>
            <a:endParaRPr lang="en-IN"/>
          </a:p>
        </p:txBody>
      </p:sp>
      <p:sp>
        <p:nvSpPr>
          <p:cNvPr id="5" name="Footer Placeholder 4">
            <a:extLst>
              <a:ext uri="{FF2B5EF4-FFF2-40B4-BE49-F238E27FC236}">
                <a16:creationId xmlns:a16="http://schemas.microsoft.com/office/drawing/2014/main" id="{A2DC9350-C9AE-44DB-B67F-6C4C58E965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C29D6D-BF67-4A58-A740-0F5545B77D33}"/>
              </a:ext>
            </a:extLst>
          </p:cNvPr>
          <p:cNvSpPr>
            <a:spLocks noGrp="1"/>
          </p:cNvSpPr>
          <p:nvPr>
            <p:ph type="sldNum" sz="quarter" idx="12"/>
          </p:nvPr>
        </p:nvSpPr>
        <p:spPr/>
        <p:txBody>
          <a:bodyPr/>
          <a:lstStyle/>
          <a:p>
            <a:fld id="{E83EBDE9-6352-4DE4-8825-203103E8E49D}" type="slidenum">
              <a:rPr lang="en-IN" smtClean="0"/>
              <a:t>‹#›</a:t>
            </a:fld>
            <a:endParaRPr lang="en-IN"/>
          </a:p>
        </p:txBody>
      </p:sp>
    </p:spTree>
    <p:extLst>
      <p:ext uri="{BB962C8B-B14F-4D97-AF65-F5344CB8AC3E}">
        <p14:creationId xmlns:p14="http://schemas.microsoft.com/office/powerpoint/2010/main" val="548296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3DBA1-C720-42A8-8E38-9BFD8DD4D2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AC259E-CE29-4B48-BD13-A4DC12942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340D0A-FAA2-41A2-8FD1-42BD241754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8F9DDC-5B35-4F39-9868-2D92F39D5AED}"/>
              </a:ext>
            </a:extLst>
          </p:cNvPr>
          <p:cNvSpPr>
            <a:spLocks noGrp="1"/>
          </p:cNvSpPr>
          <p:nvPr>
            <p:ph type="dt" sz="half" idx="10"/>
          </p:nvPr>
        </p:nvSpPr>
        <p:spPr/>
        <p:txBody>
          <a:bodyPr/>
          <a:lstStyle/>
          <a:p>
            <a:fld id="{2142C087-072A-4580-930A-C772860DB3CE}" type="datetimeFigureOut">
              <a:rPr lang="en-IN" smtClean="0"/>
              <a:t>16-10-2020</a:t>
            </a:fld>
            <a:endParaRPr lang="en-IN"/>
          </a:p>
        </p:txBody>
      </p:sp>
      <p:sp>
        <p:nvSpPr>
          <p:cNvPr id="6" name="Footer Placeholder 5">
            <a:extLst>
              <a:ext uri="{FF2B5EF4-FFF2-40B4-BE49-F238E27FC236}">
                <a16:creationId xmlns:a16="http://schemas.microsoft.com/office/drawing/2014/main" id="{F38FB678-1EB6-46A3-8644-1B73938D1D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3DCC24-E095-45FC-A2DB-101317E7E8A5}"/>
              </a:ext>
            </a:extLst>
          </p:cNvPr>
          <p:cNvSpPr>
            <a:spLocks noGrp="1"/>
          </p:cNvSpPr>
          <p:nvPr>
            <p:ph type="sldNum" sz="quarter" idx="12"/>
          </p:nvPr>
        </p:nvSpPr>
        <p:spPr/>
        <p:txBody>
          <a:bodyPr/>
          <a:lstStyle/>
          <a:p>
            <a:fld id="{E83EBDE9-6352-4DE4-8825-203103E8E49D}" type="slidenum">
              <a:rPr lang="en-IN" smtClean="0"/>
              <a:t>‹#›</a:t>
            </a:fld>
            <a:endParaRPr lang="en-IN"/>
          </a:p>
        </p:txBody>
      </p:sp>
    </p:spTree>
    <p:extLst>
      <p:ext uri="{BB962C8B-B14F-4D97-AF65-F5344CB8AC3E}">
        <p14:creationId xmlns:p14="http://schemas.microsoft.com/office/powerpoint/2010/main" val="3604033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363D-BAB9-4D25-B628-70B94A7248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F00EA3-2A38-4CB5-AA85-A4FF550CEE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E4D5D-6EA7-4891-B4F5-E324413F7A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F47BF6-C81E-4879-99FB-A479D0A57D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03990-DC95-48FD-A30B-D0FE07690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98392C-C9D1-4AA1-90CF-CF1981A18B93}"/>
              </a:ext>
            </a:extLst>
          </p:cNvPr>
          <p:cNvSpPr>
            <a:spLocks noGrp="1"/>
          </p:cNvSpPr>
          <p:nvPr>
            <p:ph type="dt" sz="half" idx="10"/>
          </p:nvPr>
        </p:nvSpPr>
        <p:spPr/>
        <p:txBody>
          <a:bodyPr/>
          <a:lstStyle/>
          <a:p>
            <a:fld id="{2142C087-072A-4580-930A-C772860DB3CE}" type="datetimeFigureOut">
              <a:rPr lang="en-IN" smtClean="0"/>
              <a:t>16-10-2020</a:t>
            </a:fld>
            <a:endParaRPr lang="en-IN"/>
          </a:p>
        </p:txBody>
      </p:sp>
      <p:sp>
        <p:nvSpPr>
          <p:cNvPr id="8" name="Footer Placeholder 7">
            <a:extLst>
              <a:ext uri="{FF2B5EF4-FFF2-40B4-BE49-F238E27FC236}">
                <a16:creationId xmlns:a16="http://schemas.microsoft.com/office/drawing/2014/main" id="{C6416742-B39E-44C7-8C03-A376B28709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002065-09BC-4A6B-B070-92A14432121B}"/>
              </a:ext>
            </a:extLst>
          </p:cNvPr>
          <p:cNvSpPr>
            <a:spLocks noGrp="1"/>
          </p:cNvSpPr>
          <p:nvPr>
            <p:ph type="sldNum" sz="quarter" idx="12"/>
          </p:nvPr>
        </p:nvSpPr>
        <p:spPr/>
        <p:txBody>
          <a:bodyPr/>
          <a:lstStyle/>
          <a:p>
            <a:fld id="{E83EBDE9-6352-4DE4-8825-203103E8E49D}" type="slidenum">
              <a:rPr lang="en-IN" smtClean="0"/>
              <a:t>‹#›</a:t>
            </a:fld>
            <a:endParaRPr lang="en-IN"/>
          </a:p>
        </p:txBody>
      </p:sp>
    </p:spTree>
    <p:extLst>
      <p:ext uri="{BB962C8B-B14F-4D97-AF65-F5344CB8AC3E}">
        <p14:creationId xmlns:p14="http://schemas.microsoft.com/office/powerpoint/2010/main" val="3868346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4E7C2-0BF7-418C-8339-98C9F153CA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1FCDB4-A82E-4794-86DD-9627FDD76197}"/>
              </a:ext>
            </a:extLst>
          </p:cNvPr>
          <p:cNvSpPr>
            <a:spLocks noGrp="1"/>
          </p:cNvSpPr>
          <p:nvPr>
            <p:ph type="dt" sz="half" idx="10"/>
          </p:nvPr>
        </p:nvSpPr>
        <p:spPr/>
        <p:txBody>
          <a:bodyPr/>
          <a:lstStyle/>
          <a:p>
            <a:fld id="{2142C087-072A-4580-930A-C772860DB3CE}" type="datetimeFigureOut">
              <a:rPr lang="en-IN" smtClean="0"/>
              <a:t>16-10-2020</a:t>
            </a:fld>
            <a:endParaRPr lang="en-IN"/>
          </a:p>
        </p:txBody>
      </p:sp>
      <p:sp>
        <p:nvSpPr>
          <p:cNvPr id="4" name="Footer Placeholder 3">
            <a:extLst>
              <a:ext uri="{FF2B5EF4-FFF2-40B4-BE49-F238E27FC236}">
                <a16:creationId xmlns:a16="http://schemas.microsoft.com/office/drawing/2014/main" id="{DBFA6F0A-ACD9-4BD7-B35C-AD59022419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7ADCF6-0B31-4F03-9722-2AF2D68E53E6}"/>
              </a:ext>
            </a:extLst>
          </p:cNvPr>
          <p:cNvSpPr>
            <a:spLocks noGrp="1"/>
          </p:cNvSpPr>
          <p:nvPr>
            <p:ph type="sldNum" sz="quarter" idx="12"/>
          </p:nvPr>
        </p:nvSpPr>
        <p:spPr/>
        <p:txBody>
          <a:bodyPr/>
          <a:lstStyle/>
          <a:p>
            <a:fld id="{E83EBDE9-6352-4DE4-8825-203103E8E49D}" type="slidenum">
              <a:rPr lang="en-IN" smtClean="0"/>
              <a:t>‹#›</a:t>
            </a:fld>
            <a:endParaRPr lang="en-IN"/>
          </a:p>
        </p:txBody>
      </p:sp>
    </p:spTree>
    <p:extLst>
      <p:ext uri="{BB962C8B-B14F-4D97-AF65-F5344CB8AC3E}">
        <p14:creationId xmlns:p14="http://schemas.microsoft.com/office/powerpoint/2010/main" val="84182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D1831E-3385-4301-AFE2-78CBAFFCC493}"/>
              </a:ext>
            </a:extLst>
          </p:cNvPr>
          <p:cNvSpPr>
            <a:spLocks noGrp="1"/>
          </p:cNvSpPr>
          <p:nvPr>
            <p:ph type="dt" sz="half" idx="10"/>
          </p:nvPr>
        </p:nvSpPr>
        <p:spPr/>
        <p:txBody>
          <a:bodyPr/>
          <a:lstStyle/>
          <a:p>
            <a:fld id="{2142C087-072A-4580-930A-C772860DB3CE}" type="datetimeFigureOut">
              <a:rPr lang="en-IN" smtClean="0"/>
              <a:t>16-10-2020</a:t>
            </a:fld>
            <a:endParaRPr lang="en-IN"/>
          </a:p>
        </p:txBody>
      </p:sp>
      <p:sp>
        <p:nvSpPr>
          <p:cNvPr id="3" name="Footer Placeholder 2">
            <a:extLst>
              <a:ext uri="{FF2B5EF4-FFF2-40B4-BE49-F238E27FC236}">
                <a16:creationId xmlns:a16="http://schemas.microsoft.com/office/drawing/2014/main" id="{432D854E-DF78-46DF-B949-87DB83CC63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3A8B13-D196-4553-AA91-49BCC1FB5744}"/>
              </a:ext>
            </a:extLst>
          </p:cNvPr>
          <p:cNvSpPr>
            <a:spLocks noGrp="1"/>
          </p:cNvSpPr>
          <p:nvPr>
            <p:ph type="sldNum" sz="quarter" idx="12"/>
          </p:nvPr>
        </p:nvSpPr>
        <p:spPr/>
        <p:txBody>
          <a:bodyPr/>
          <a:lstStyle/>
          <a:p>
            <a:fld id="{E83EBDE9-6352-4DE4-8825-203103E8E49D}" type="slidenum">
              <a:rPr lang="en-IN" smtClean="0"/>
              <a:t>‹#›</a:t>
            </a:fld>
            <a:endParaRPr lang="en-IN"/>
          </a:p>
        </p:txBody>
      </p:sp>
    </p:spTree>
    <p:extLst>
      <p:ext uri="{BB962C8B-B14F-4D97-AF65-F5344CB8AC3E}">
        <p14:creationId xmlns:p14="http://schemas.microsoft.com/office/powerpoint/2010/main" val="4092376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E0979-2B68-4A53-B25B-A1926149E8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334737-F41F-42F2-B3FD-2FCC1BC6B8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25F501-7C90-4353-9DC0-C1BFF1044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7503F8-1CB5-4CFC-A432-7F6DFB27EDC2}"/>
              </a:ext>
            </a:extLst>
          </p:cNvPr>
          <p:cNvSpPr>
            <a:spLocks noGrp="1"/>
          </p:cNvSpPr>
          <p:nvPr>
            <p:ph type="dt" sz="half" idx="10"/>
          </p:nvPr>
        </p:nvSpPr>
        <p:spPr/>
        <p:txBody>
          <a:bodyPr/>
          <a:lstStyle/>
          <a:p>
            <a:fld id="{2142C087-072A-4580-930A-C772860DB3CE}" type="datetimeFigureOut">
              <a:rPr lang="en-IN" smtClean="0"/>
              <a:t>16-10-2020</a:t>
            </a:fld>
            <a:endParaRPr lang="en-IN"/>
          </a:p>
        </p:txBody>
      </p:sp>
      <p:sp>
        <p:nvSpPr>
          <p:cNvPr id="6" name="Footer Placeholder 5">
            <a:extLst>
              <a:ext uri="{FF2B5EF4-FFF2-40B4-BE49-F238E27FC236}">
                <a16:creationId xmlns:a16="http://schemas.microsoft.com/office/drawing/2014/main" id="{A70E0908-E4C9-42E6-95DB-C74961FA51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4FD151-7080-4024-9CE2-0E164CB38823}"/>
              </a:ext>
            </a:extLst>
          </p:cNvPr>
          <p:cNvSpPr>
            <a:spLocks noGrp="1"/>
          </p:cNvSpPr>
          <p:nvPr>
            <p:ph type="sldNum" sz="quarter" idx="12"/>
          </p:nvPr>
        </p:nvSpPr>
        <p:spPr/>
        <p:txBody>
          <a:bodyPr/>
          <a:lstStyle/>
          <a:p>
            <a:fld id="{E83EBDE9-6352-4DE4-8825-203103E8E49D}" type="slidenum">
              <a:rPr lang="en-IN" smtClean="0"/>
              <a:t>‹#›</a:t>
            </a:fld>
            <a:endParaRPr lang="en-IN"/>
          </a:p>
        </p:txBody>
      </p:sp>
    </p:spTree>
    <p:extLst>
      <p:ext uri="{BB962C8B-B14F-4D97-AF65-F5344CB8AC3E}">
        <p14:creationId xmlns:p14="http://schemas.microsoft.com/office/powerpoint/2010/main" val="2023541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1B2C-EBF1-4E42-8BA5-5F33B285C0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07C176-4E36-4CB1-8B00-381682F1D8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3880C5-D7BA-4BD9-9F9E-473193A5D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69F698-E3E8-42E5-AE81-287474FEF1E8}"/>
              </a:ext>
            </a:extLst>
          </p:cNvPr>
          <p:cNvSpPr>
            <a:spLocks noGrp="1"/>
          </p:cNvSpPr>
          <p:nvPr>
            <p:ph type="dt" sz="half" idx="10"/>
          </p:nvPr>
        </p:nvSpPr>
        <p:spPr/>
        <p:txBody>
          <a:bodyPr/>
          <a:lstStyle/>
          <a:p>
            <a:fld id="{2142C087-072A-4580-930A-C772860DB3CE}" type="datetimeFigureOut">
              <a:rPr lang="en-IN" smtClean="0"/>
              <a:t>16-10-2020</a:t>
            </a:fld>
            <a:endParaRPr lang="en-IN"/>
          </a:p>
        </p:txBody>
      </p:sp>
      <p:sp>
        <p:nvSpPr>
          <p:cNvPr id="6" name="Footer Placeholder 5">
            <a:extLst>
              <a:ext uri="{FF2B5EF4-FFF2-40B4-BE49-F238E27FC236}">
                <a16:creationId xmlns:a16="http://schemas.microsoft.com/office/drawing/2014/main" id="{326C0FEF-C23F-4FFD-8799-8E0CCBAA43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0C0CF9-FF99-43C5-902D-41E2A1AC60AC}"/>
              </a:ext>
            </a:extLst>
          </p:cNvPr>
          <p:cNvSpPr>
            <a:spLocks noGrp="1"/>
          </p:cNvSpPr>
          <p:nvPr>
            <p:ph type="sldNum" sz="quarter" idx="12"/>
          </p:nvPr>
        </p:nvSpPr>
        <p:spPr/>
        <p:txBody>
          <a:bodyPr/>
          <a:lstStyle/>
          <a:p>
            <a:fld id="{E83EBDE9-6352-4DE4-8825-203103E8E49D}" type="slidenum">
              <a:rPr lang="en-IN" smtClean="0"/>
              <a:t>‹#›</a:t>
            </a:fld>
            <a:endParaRPr lang="en-IN"/>
          </a:p>
        </p:txBody>
      </p:sp>
    </p:spTree>
    <p:extLst>
      <p:ext uri="{BB962C8B-B14F-4D97-AF65-F5344CB8AC3E}">
        <p14:creationId xmlns:p14="http://schemas.microsoft.com/office/powerpoint/2010/main" val="672149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7B9A43-9583-4D3F-B4C9-21AFFAF5C1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C29D52-AED8-4D36-80B6-E189D72CDB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F3B0F0-FFEC-45AC-A1C9-38B05850AE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2C087-072A-4580-930A-C772860DB3CE}" type="datetimeFigureOut">
              <a:rPr lang="en-IN" smtClean="0"/>
              <a:t>16-10-2020</a:t>
            </a:fld>
            <a:endParaRPr lang="en-IN"/>
          </a:p>
        </p:txBody>
      </p:sp>
      <p:sp>
        <p:nvSpPr>
          <p:cNvPr id="5" name="Footer Placeholder 4">
            <a:extLst>
              <a:ext uri="{FF2B5EF4-FFF2-40B4-BE49-F238E27FC236}">
                <a16:creationId xmlns:a16="http://schemas.microsoft.com/office/drawing/2014/main" id="{6D1EC9DD-27B8-4D7F-9F35-F10CF977F7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0D5B43-E9DD-4D49-ADEB-DF5AA712E3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EBDE9-6352-4DE4-8825-203103E8E49D}" type="slidenum">
              <a:rPr lang="en-IN" smtClean="0"/>
              <a:t>‹#›</a:t>
            </a:fld>
            <a:endParaRPr lang="en-IN"/>
          </a:p>
        </p:txBody>
      </p:sp>
    </p:spTree>
    <p:extLst>
      <p:ext uri="{BB962C8B-B14F-4D97-AF65-F5344CB8AC3E}">
        <p14:creationId xmlns:p14="http://schemas.microsoft.com/office/powerpoint/2010/main" val="1215181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A868-79D2-475E-9DCD-4547283F8017}"/>
              </a:ext>
            </a:extLst>
          </p:cNvPr>
          <p:cNvSpPr>
            <a:spLocks noGrp="1"/>
          </p:cNvSpPr>
          <p:nvPr>
            <p:ph type="ctrTitle"/>
          </p:nvPr>
        </p:nvSpPr>
        <p:spPr/>
        <p:txBody>
          <a:bodyPr>
            <a:normAutofit/>
          </a:bodyPr>
          <a:lstStyle/>
          <a:p>
            <a:r>
              <a:rPr lang="en-US" sz="4000" dirty="0">
                <a:latin typeface="Times New Roman" panose="02020603050405020304" pitchFamily="18" charset="0"/>
                <a:cs typeface="Times New Roman" panose="02020603050405020304" pitchFamily="18" charset="0"/>
              </a:rPr>
              <a:t>European and Non-European Literature</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D8D04C1-62C4-41BE-A3BF-B25876B63CC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65839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1B6B-9AB1-426E-B610-D2BF93EABE08}"/>
              </a:ext>
            </a:extLst>
          </p:cNvPr>
          <p:cNvSpPr>
            <a:spLocks noGrp="1"/>
          </p:cNvSpPr>
          <p:nvPr>
            <p:ph type="title"/>
          </p:nvPr>
        </p:nvSpPr>
        <p:spPr/>
        <p:txBody>
          <a:bodyPr/>
          <a:lstStyle/>
          <a:p>
            <a:r>
              <a:rPr lang="en-US" dirty="0"/>
              <a:t>              Indian Writing in English</a:t>
            </a:r>
            <a:br>
              <a:rPr lang="en-US" dirty="0"/>
            </a:br>
            <a:r>
              <a:rPr lang="en-US" dirty="0"/>
              <a:t>                           (Poetry)</a:t>
            </a:r>
            <a:endParaRPr lang="en-IN" dirty="0"/>
          </a:p>
        </p:txBody>
      </p:sp>
      <p:sp>
        <p:nvSpPr>
          <p:cNvPr id="3" name="Content Placeholder 2">
            <a:extLst>
              <a:ext uri="{FF2B5EF4-FFF2-40B4-BE49-F238E27FC236}">
                <a16:creationId xmlns:a16="http://schemas.microsoft.com/office/drawing/2014/main" id="{6D9920F2-1C7C-42DD-9490-7346605BA4A7}"/>
              </a:ext>
            </a:extLst>
          </p:cNvPr>
          <p:cNvSpPr>
            <a:spLocks noGrp="1"/>
          </p:cNvSpPr>
          <p:nvPr>
            <p:ph idx="1"/>
          </p:nvPr>
        </p:nvSpPr>
        <p:spPr/>
        <p:txBody>
          <a:bodyPr>
            <a:normAutofit/>
          </a:bodyPr>
          <a:lstStyle/>
          <a:p>
            <a:pPr marL="0" indent="0">
              <a:buNone/>
            </a:pPr>
            <a:r>
              <a:rPr lang="en-US" i="1" dirty="0"/>
              <a:t>Is Poetry Always Worthy when it’s Old?</a:t>
            </a:r>
          </a:p>
          <a:p>
            <a:pPr marL="0" indent="0">
              <a:buNone/>
            </a:pPr>
            <a:r>
              <a:rPr lang="en-US" dirty="0"/>
              <a:t>                                                            </a:t>
            </a:r>
            <a:r>
              <a:rPr lang="en-US" dirty="0" err="1"/>
              <a:t>Kalidasa</a:t>
            </a:r>
            <a:r>
              <a:rPr lang="en-US" dirty="0"/>
              <a:t>, </a:t>
            </a:r>
            <a:r>
              <a:rPr lang="en-US" dirty="0" err="1"/>
              <a:t>Bhavabhuthi</a:t>
            </a:r>
            <a:r>
              <a:rPr lang="en-US" dirty="0"/>
              <a:t>, </a:t>
            </a:r>
            <a:r>
              <a:rPr lang="en-US" dirty="0" err="1"/>
              <a:t>Bhartrahari</a:t>
            </a:r>
            <a:endParaRPr lang="en-US" dirty="0"/>
          </a:p>
          <a:p>
            <a:pPr marL="0" indent="0">
              <a:buNone/>
            </a:pPr>
            <a:r>
              <a:rPr lang="en-US" i="1" dirty="0"/>
              <a:t>Where the Mind is Without Fear…</a:t>
            </a:r>
          </a:p>
          <a:p>
            <a:pPr marL="0" indent="0">
              <a:buNone/>
            </a:pPr>
            <a:r>
              <a:rPr lang="en-US" dirty="0"/>
              <a:t>                                                                   Rabindranath Tagore</a:t>
            </a:r>
          </a:p>
          <a:p>
            <a:pPr marL="0" indent="0">
              <a:buNone/>
            </a:pPr>
            <a:r>
              <a:rPr lang="en-US" i="1" dirty="0"/>
              <a:t>Don’t Call me Indo-Anglican</a:t>
            </a:r>
          </a:p>
          <a:p>
            <a:pPr marL="0" indent="0">
              <a:buNone/>
            </a:pPr>
            <a:r>
              <a:rPr lang="en-US" dirty="0"/>
              <a:t>                                                                   Syed </a:t>
            </a:r>
            <a:r>
              <a:rPr lang="en-US" dirty="0" err="1"/>
              <a:t>Amanuddin</a:t>
            </a:r>
            <a:endParaRPr lang="en-US" dirty="0"/>
          </a:p>
          <a:p>
            <a:pPr marL="0" indent="0">
              <a:buNone/>
            </a:pPr>
            <a:r>
              <a:rPr lang="en-US" i="1" dirty="0"/>
              <a:t>Homecoming</a:t>
            </a:r>
          </a:p>
          <a:p>
            <a:pPr marL="0" indent="0">
              <a:buNone/>
            </a:pPr>
            <a:r>
              <a:rPr lang="en-US" dirty="0"/>
              <a:t>                                                                   R. Parthasarathy</a:t>
            </a:r>
          </a:p>
          <a:p>
            <a:pPr marL="0" indent="0">
              <a:buNone/>
            </a:pPr>
            <a:endParaRPr lang="en-IN" dirty="0"/>
          </a:p>
        </p:txBody>
      </p:sp>
    </p:spTree>
    <p:extLst>
      <p:ext uri="{BB962C8B-B14F-4D97-AF65-F5344CB8AC3E}">
        <p14:creationId xmlns:p14="http://schemas.microsoft.com/office/powerpoint/2010/main" val="2557558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0164-7B58-4BAA-9AB8-DC61FB9C5D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32D0DB-3F2B-4489-AFEE-C70D87B26A40}"/>
              </a:ext>
            </a:extLst>
          </p:cNvPr>
          <p:cNvSpPr>
            <a:spLocks noGrp="1"/>
          </p:cNvSpPr>
          <p:nvPr>
            <p:ph idx="1"/>
          </p:nvPr>
        </p:nvSpPr>
        <p:spPr/>
        <p:txBody>
          <a:bodyPr>
            <a:normAutofit fontScale="92500" lnSpcReduction="20000"/>
          </a:bodyPr>
          <a:lstStyle/>
          <a:p>
            <a:pPr marL="0" indent="0">
              <a:buNone/>
            </a:pPr>
            <a:r>
              <a:rPr lang="en-US" i="1" dirty="0"/>
              <a:t>An Introduction</a:t>
            </a:r>
          </a:p>
          <a:p>
            <a:pPr marL="0" indent="0">
              <a:buNone/>
            </a:pPr>
            <a:r>
              <a:rPr lang="en-US" dirty="0"/>
              <a:t>                                                                Kamala Das</a:t>
            </a:r>
          </a:p>
          <a:p>
            <a:pPr marL="0" indent="0">
              <a:buNone/>
            </a:pPr>
            <a:r>
              <a:rPr lang="en-US" i="1" dirty="0"/>
              <a:t>An Old Woman</a:t>
            </a:r>
          </a:p>
          <a:p>
            <a:pPr marL="0" indent="0">
              <a:buNone/>
            </a:pPr>
            <a:r>
              <a:rPr lang="en-US" dirty="0"/>
              <a:t>                                                                Arun </a:t>
            </a:r>
            <a:r>
              <a:rPr lang="en-US" dirty="0" err="1"/>
              <a:t>Kolatkar</a:t>
            </a:r>
            <a:endParaRPr lang="en-US" dirty="0"/>
          </a:p>
          <a:p>
            <a:pPr marL="0" indent="0">
              <a:buNone/>
            </a:pPr>
            <a:r>
              <a:rPr lang="en-US" i="1" dirty="0"/>
              <a:t>Women in Dutch Painting</a:t>
            </a:r>
          </a:p>
          <a:p>
            <a:pPr marL="0" indent="0">
              <a:buNone/>
            </a:pPr>
            <a:r>
              <a:rPr lang="en-US" dirty="0"/>
              <a:t>                                                                Eunice De Souza</a:t>
            </a:r>
          </a:p>
          <a:p>
            <a:pPr marL="0" indent="0">
              <a:buNone/>
            </a:pPr>
            <a:r>
              <a:rPr lang="en-US" i="1" dirty="0"/>
              <a:t>Earthen Pots</a:t>
            </a:r>
          </a:p>
          <a:p>
            <a:pPr marL="0" indent="0">
              <a:buNone/>
            </a:pPr>
            <a:r>
              <a:rPr lang="en-US" dirty="0"/>
              <a:t>                                                                </a:t>
            </a:r>
            <a:r>
              <a:rPr lang="en-US" dirty="0" err="1"/>
              <a:t>O.N.V.Kurup</a:t>
            </a:r>
            <a:endParaRPr lang="en-US" dirty="0"/>
          </a:p>
          <a:p>
            <a:pPr marL="0" indent="0">
              <a:buNone/>
            </a:pPr>
            <a:r>
              <a:rPr lang="en-US" i="1" dirty="0"/>
              <a:t>Stares (</a:t>
            </a:r>
            <a:r>
              <a:rPr lang="en-US" i="1" dirty="0" err="1"/>
              <a:t>Chupulu</a:t>
            </a:r>
            <a:r>
              <a:rPr lang="en-US" i="1" dirty="0"/>
              <a:t>)</a:t>
            </a:r>
          </a:p>
          <a:p>
            <a:pPr marL="0" indent="0">
              <a:buNone/>
            </a:pPr>
            <a:r>
              <a:rPr lang="en-US" dirty="0"/>
              <a:t>                                                                A. </a:t>
            </a:r>
            <a:r>
              <a:rPr lang="en-US" dirty="0" err="1"/>
              <a:t>Jayaprabha</a:t>
            </a:r>
            <a:endParaRPr lang="en-IN" dirty="0"/>
          </a:p>
        </p:txBody>
      </p:sp>
    </p:spTree>
    <p:extLst>
      <p:ext uri="{BB962C8B-B14F-4D97-AF65-F5344CB8AC3E}">
        <p14:creationId xmlns:p14="http://schemas.microsoft.com/office/powerpoint/2010/main" val="338899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8BB0-94EC-4D9A-9E7D-34EAE58C55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297244-04D9-47BC-A2F1-0FD7817B9E42}"/>
              </a:ext>
            </a:extLst>
          </p:cNvPr>
          <p:cNvSpPr>
            <a:spLocks noGrp="1"/>
          </p:cNvSpPr>
          <p:nvPr>
            <p:ph idx="1"/>
          </p:nvPr>
        </p:nvSpPr>
        <p:spPr/>
        <p:txBody>
          <a:bodyPr/>
          <a:lstStyle/>
          <a:p>
            <a:pPr marL="0" indent="0">
              <a:buNone/>
            </a:pPr>
            <a:r>
              <a:rPr lang="en-US" i="1" dirty="0"/>
              <a:t>Oh Great Poet</a:t>
            </a:r>
          </a:p>
          <a:p>
            <a:pPr marL="0" indent="0">
              <a:buNone/>
            </a:pPr>
            <a:r>
              <a:rPr lang="en-US" dirty="0"/>
              <a:t>                                         </a:t>
            </a:r>
            <a:r>
              <a:rPr lang="en-US" dirty="0" err="1"/>
              <a:t>Daya</a:t>
            </a:r>
            <a:r>
              <a:rPr lang="en-US" dirty="0"/>
              <a:t> </a:t>
            </a:r>
            <a:r>
              <a:rPr lang="en-US" dirty="0" err="1"/>
              <a:t>Pawar</a:t>
            </a:r>
            <a:endParaRPr lang="en-US" dirty="0"/>
          </a:p>
          <a:p>
            <a:pPr marL="0" indent="0">
              <a:buNone/>
            </a:pPr>
            <a:r>
              <a:rPr lang="en-US" i="1" dirty="0"/>
              <a:t>The Election </a:t>
            </a:r>
          </a:p>
          <a:p>
            <a:pPr marL="0" indent="0">
              <a:buNone/>
            </a:pPr>
            <a:r>
              <a:rPr lang="en-US" dirty="0"/>
              <a:t>                                         </a:t>
            </a:r>
            <a:r>
              <a:rPr lang="en-US" dirty="0" err="1"/>
              <a:t>Sitakant</a:t>
            </a:r>
            <a:r>
              <a:rPr lang="en-US" dirty="0"/>
              <a:t> Mahapatra</a:t>
            </a:r>
            <a:endParaRPr lang="en-IN" dirty="0"/>
          </a:p>
        </p:txBody>
      </p:sp>
    </p:spTree>
    <p:extLst>
      <p:ext uri="{BB962C8B-B14F-4D97-AF65-F5344CB8AC3E}">
        <p14:creationId xmlns:p14="http://schemas.microsoft.com/office/powerpoint/2010/main" val="15045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0826-FFE2-4420-B45F-99563EE2B2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7AA87B-A166-445F-963A-80D96AE29DF0}"/>
              </a:ext>
            </a:extLst>
          </p:cNvPr>
          <p:cNvSpPr>
            <a:spLocks noGrp="1"/>
          </p:cNvSpPr>
          <p:nvPr>
            <p:ph idx="1"/>
          </p:nvPr>
        </p:nvSpPr>
        <p:spPr/>
        <p:txBody>
          <a:bodyPr/>
          <a:lstStyle/>
          <a:p>
            <a:pPr marL="0" indent="0">
              <a:buNone/>
            </a:pPr>
            <a:r>
              <a:rPr lang="en-US" i="1" dirty="0"/>
              <a:t>Fragmented</a:t>
            </a:r>
          </a:p>
          <a:p>
            <a:pPr marL="0" indent="0">
              <a:buNone/>
            </a:pPr>
            <a:r>
              <a:rPr lang="en-US" dirty="0"/>
              <a:t>                                                                </a:t>
            </a:r>
            <a:r>
              <a:rPr lang="en-US" dirty="0" err="1"/>
              <a:t>Umashankar</a:t>
            </a:r>
            <a:r>
              <a:rPr lang="en-US" dirty="0"/>
              <a:t> Joshi</a:t>
            </a:r>
          </a:p>
          <a:p>
            <a:pPr marL="0" indent="0">
              <a:buNone/>
            </a:pPr>
            <a:r>
              <a:rPr lang="en-US" i="1" dirty="0"/>
              <a:t>Hiroshima</a:t>
            </a:r>
          </a:p>
          <a:p>
            <a:pPr marL="0" indent="0">
              <a:buNone/>
            </a:pPr>
            <a:r>
              <a:rPr lang="en-US" dirty="0"/>
              <a:t>                                                                </a:t>
            </a:r>
            <a:r>
              <a:rPr lang="en-US" dirty="0" err="1"/>
              <a:t>Agyeya</a:t>
            </a:r>
            <a:endParaRPr lang="en-US" dirty="0"/>
          </a:p>
          <a:p>
            <a:pPr marL="0" indent="0">
              <a:buNone/>
            </a:pPr>
            <a:r>
              <a:rPr lang="en-US" i="1" dirty="0"/>
              <a:t>Small –Scale reflections on a Great House</a:t>
            </a:r>
          </a:p>
          <a:p>
            <a:pPr marL="0" indent="0">
              <a:buNone/>
            </a:pPr>
            <a:r>
              <a:rPr lang="en-US" dirty="0"/>
              <a:t>                                                                A.K. Ramanujan</a:t>
            </a:r>
          </a:p>
          <a:p>
            <a:pPr marL="0" indent="0">
              <a:buNone/>
            </a:pPr>
            <a:r>
              <a:rPr lang="en-US" i="1" dirty="0"/>
              <a:t>Do Something Brother</a:t>
            </a:r>
          </a:p>
          <a:p>
            <a:pPr marL="0" indent="0">
              <a:buNone/>
            </a:pPr>
            <a:r>
              <a:rPr lang="en-US" dirty="0"/>
              <a:t>                                                                M. </a:t>
            </a:r>
            <a:r>
              <a:rPr lang="en-US" dirty="0" err="1"/>
              <a:t>Gopalakrishna</a:t>
            </a:r>
            <a:r>
              <a:rPr lang="en-US" dirty="0"/>
              <a:t> </a:t>
            </a:r>
            <a:r>
              <a:rPr lang="en-US" dirty="0" err="1"/>
              <a:t>Adiga</a:t>
            </a:r>
            <a:endParaRPr lang="en-US" dirty="0"/>
          </a:p>
          <a:p>
            <a:pPr marL="0" indent="0">
              <a:buNone/>
            </a:pPr>
            <a:endParaRPr lang="en-IN" dirty="0"/>
          </a:p>
        </p:txBody>
      </p:sp>
    </p:spTree>
    <p:extLst>
      <p:ext uri="{BB962C8B-B14F-4D97-AF65-F5344CB8AC3E}">
        <p14:creationId xmlns:p14="http://schemas.microsoft.com/office/powerpoint/2010/main" val="1364719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0B16D-8196-495A-8876-887DEDAEE7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08C102-36F3-4D76-B29C-4E2D427682F6}"/>
              </a:ext>
            </a:extLst>
          </p:cNvPr>
          <p:cNvSpPr>
            <a:spLocks noGrp="1"/>
          </p:cNvSpPr>
          <p:nvPr>
            <p:ph idx="1"/>
          </p:nvPr>
        </p:nvSpPr>
        <p:spPr/>
        <p:txBody>
          <a:bodyPr/>
          <a:lstStyle/>
          <a:p>
            <a:pPr marL="0" indent="0">
              <a:buNone/>
            </a:pPr>
            <a:r>
              <a:rPr lang="en-US" i="1" dirty="0"/>
              <a:t>Six </a:t>
            </a:r>
            <a:r>
              <a:rPr lang="en-US" i="1" dirty="0" err="1"/>
              <a:t>Rubaiyaats</a:t>
            </a:r>
            <a:endParaRPr lang="en-US" i="1" dirty="0"/>
          </a:p>
          <a:p>
            <a:pPr marL="0" indent="0">
              <a:buNone/>
            </a:pPr>
            <a:r>
              <a:rPr lang="en-US" dirty="0"/>
              <a:t>                                     Mirza </a:t>
            </a:r>
            <a:r>
              <a:rPr lang="en-US" dirty="0" err="1"/>
              <a:t>Arif</a:t>
            </a:r>
            <a:endParaRPr lang="en-US" dirty="0"/>
          </a:p>
          <a:p>
            <a:pPr marL="0" indent="0">
              <a:buNone/>
            </a:pPr>
            <a:endParaRPr lang="en-IN" dirty="0"/>
          </a:p>
        </p:txBody>
      </p:sp>
    </p:spTree>
    <p:extLst>
      <p:ext uri="{BB962C8B-B14F-4D97-AF65-F5344CB8AC3E}">
        <p14:creationId xmlns:p14="http://schemas.microsoft.com/office/powerpoint/2010/main" val="1440443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D3501-F384-4FE8-9113-BBAD4A82D713}"/>
              </a:ext>
            </a:extLst>
          </p:cNvPr>
          <p:cNvSpPr>
            <a:spLocks noGrp="1"/>
          </p:cNvSpPr>
          <p:nvPr>
            <p:ph type="title"/>
          </p:nvPr>
        </p:nvSpPr>
        <p:spPr/>
        <p:txBody>
          <a:bodyPr/>
          <a:lstStyle/>
          <a:p>
            <a:r>
              <a:rPr lang="en-US" dirty="0"/>
              <a:t>                   Short Fiction</a:t>
            </a:r>
            <a:endParaRPr lang="en-IN" dirty="0"/>
          </a:p>
        </p:txBody>
      </p:sp>
      <p:sp>
        <p:nvSpPr>
          <p:cNvPr id="3" name="Content Placeholder 2">
            <a:extLst>
              <a:ext uri="{FF2B5EF4-FFF2-40B4-BE49-F238E27FC236}">
                <a16:creationId xmlns:a16="http://schemas.microsoft.com/office/drawing/2014/main" id="{A40AA054-1381-4746-8F54-0E872ECCC726}"/>
              </a:ext>
            </a:extLst>
          </p:cNvPr>
          <p:cNvSpPr>
            <a:spLocks noGrp="1"/>
          </p:cNvSpPr>
          <p:nvPr>
            <p:ph idx="1"/>
          </p:nvPr>
        </p:nvSpPr>
        <p:spPr/>
        <p:txBody>
          <a:bodyPr/>
          <a:lstStyle/>
          <a:p>
            <a:pPr marL="0" indent="0">
              <a:buNone/>
            </a:pPr>
            <a:r>
              <a:rPr lang="en-US" i="1" dirty="0"/>
              <a:t>The Shroud</a:t>
            </a:r>
          </a:p>
          <a:p>
            <a:pPr marL="0" indent="0">
              <a:buNone/>
            </a:pPr>
            <a:r>
              <a:rPr lang="en-US" dirty="0"/>
              <a:t>                                               Munshi </a:t>
            </a:r>
            <a:r>
              <a:rPr lang="en-US" dirty="0" err="1"/>
              <a:t>Premchand</a:t>
            </a:r>
            <a:endParaRPr lang="en-US" dirty="0"/>
          </a:p>
          <a:p>
            <a:pPr marL="0" indent="0">
              <a:buNone/>
            </a:pPr>
            <a:r>
              <a:rPr lang="en-US" i="1" dirty="0"/>
              <a:t>Roots</a:t>
            </a:r>
          </a:p>
          <a:p>
            <a:pPr marL="0" indent="0">
              <a:buNone/>
            </a:pPr>
            <a:r>
              <a:rPr lang="en-US" dirty="0"/>
              <a:t>                                               </a:t>
            </a:r>
            <a:r>
              <a:rPr lang="en-US" dirty="0" err="1"/>
              <a:t>Ismat</a:t>
            </a:r>
            <a:r>
              <a:rPr lang="en-US" dirty="0"/>
              <a:t> </a:t>
            </a:r>
            <a:r>
              <a:rPr lang="en-US" dirty="0" err="1"/>
              <a:t>Chugtai</a:t>
            </a:r>
            <a:endParaRPr lang="en-US" dirty="0"/>
          </a:p>
          <a:p>
            <a:pPr marL="0" indent="0">
              <a:buNone/>
            </a:pPr>
            <a:r>
              <a:rPr lang="en-US" i="1" dirty="0"/>
              <a:t>Birthday</a:t>
            </a:r>
          </a:p>
          <a:p>
            <a:pPr marL="0" indent="0">
              <a:buNone/>
            </a:pPr>
            <a:r>
              <a:rPr lang="en-US" i="1" dirty="0"/>
              <a:t>                    </a:t>
            </a:r>
            <a:r>
              <a:rPr lang="en-US" dirty="0"/>
              <a:t>                          </a:t>
            </a:r>
            <a:r>
              <a:rPr lang="en-US" dirty="0" err="1"/>
              <a:t>Vaikom</a:t>
            </a:r>
            <a:r>
              <a:rPr lang="en-US" dirty="0"/>
              <a:t> Muhammad Basheer</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546136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90BF3-45B7-4C94-B402-66EFBE6224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E41F1C-FEDD-47F0-8854-C66C790B81B2}"/>
              </a:ext>
            </a:extLst>
          </p:cNvPr>
          <p:cNvSpPr>
            <a:spLocks noGrp="1"/>
          </p:cNvSpPr>
          <p:nvPr>
            <p:ph idx="1"/>
          </p:nvPr>
        </p:nvSpPr>
        <p:spPr/>
        <p:txBody>
          <a:bodyPr/>
          <a:lstStyle/>
          <a:p>
            <a:pPr marL="0" indent="0">
              <a:buNone/>
            </a:pPr>
            <a:r>
              <a:rPr lang="en-US" i="1" dirty="0"/>
              <a:t>My Beloved Charioteer</a:t>
            </a:r>
          </a:p>
          <a:p>
            <a:pPr marL="0" indent="0">
              <a:buNone/>
            </a:pPr>
            <a:r>
              <a:rPr lang="en-US" dirty="0"/>
              <a:t>                                                       Shashi Deshpande</a:t>
            </a:r>
          </a:p>
          <a:p>
            <a:pPr marL="0" indent="0">
              <a:buNone/>
            </a:pPr>
            <a:r>
              <a:rPr lang="en-US" i="1" dirty="0"/>
              <a:t>Draupadi</a:t>
            </a:r>
          </a:p>
          <a:p>
            <a:pPr marL="0" indent="0">
              <a:buNone/>
            </a:pPr>
            <a:r>
              <a:rPr lang="en-US" dirty="0"/>
              <a:t>                                                     </a:t>
            </a:r>
            <a:r>
              <a:rPr lang="en-US" dirty="0" err="1"/>
              <a:t>Mahasweta</a:t>
            </a:r>
            <a:r>
              <a:rPr lang="en-US" dirty="0"/>
              <a:t> Devi</a:t>
            </a:r>
          </a:p>
          <a:p>
            <a:pPr marL="0" indent="0">
              <a:buNone/>
            </a:pPr>
            <a:endParaRPr lang="en-US" dirty="0"/>
          </a:p>
          <a:p>
            <a:pPr marL="0" indent="0">
              <a:buNone/>
            </a:pPr>
            <a:r>
              <a:rPr lang="en-US" i="1" dirty="0"/>
              <a:t>A Kitchen in the Corner of the House</a:t>
            </a:r>
          </a:p>
          <a:p>
            <a:pPr marL="0" indent="0">
              <a:buNone/>
            </a:pPr>
            <a:r>
              <a:rPr lang="en-US" dirty="0"/>
              <a:t>                                                                     </a:t>
            </a:r>
            <a:r>
              <a:rPr lang="en-US" dirty="0" err="1"/>
              <a:t>Ambai</a:t>
            </a:r>
            <a:endParaRPr lang="en-IN" dirty="0"/>
          </a:p>
        </p:txBody>
      </p:sp>
    </p:spTree>
    <p:extLst>
      <p:ext uri="{BB962C8B-B14F-4D97-AF65-F5344CB8AC3E}">
        <p14:creationId xmlns:p14="http://schemas.microsoft.com/office/powerpoint/2010/main" val="904702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63265-D779-4A44-A801-369635E3A961}"/>
              </a:ext>
            </a:extLst>
          </p:cNvPr>
          <p:cNvSpPr>
            <a:spLocks noGrp="1"/>
          </p:cNvSpPr>
          <p:nvPr>
            <p:ph type="title"/>
          </p:nvPr>
        </p:nvSpPr>
        <p:spPr/>
        <p:txBody>
          <a:bodyPr/>
          <a:lstStyle/>
          <a:p>
            <a:r>
              <a:rPr lang="en-US" dirty="0"/>
              <a:t>                     Essay</a:t>
            </a:r>
            <a:endParaRPr lang="en-IN" dirty="0"/>
          </a:p>
        </p:txBody>
      </p:sp>
      <p:sp>
        <p:nvSpPr>
          <p:cNvPr id="3" name="Content Placeholder 2">
            <a:extLst>
              <a:ext uri="{FF2B5EF4-FFF2-40B4-BE49-F238E27FC236}">
                <a16:creationId xmlns:a16="http://schemas.microsoft.com/office/drawing/2014/main" id="{A67AA4E9-F82B-4A14-A1C2-CC10DA0C7C9A}"/>
              </a:ext>
            </a:extLst>
          </p:cNvPr>
          <p:cNvSpPr>
            <a:spLocks noGrp="1"/>
          </p:cNvSpPr>
          <p:nvPr>
            <p:ph idx="1"/>
          </p:nvPr>
        </p:nvSpPr>
        <p:spPr>
          <a:xfrm>
            <a:off x="838200" y="1811337"/>
            <a:ext cx="10515600" cy="4351338"/>
          </a:xfrm>
        </p:spPr>
        <p:txBody>
          <a:bodyPr/>
          <a:lstStyle/>
          <a:p>
            <a:pPr marL="0" indent="0">
              <a:buNone/>
            </a:pPr>
            <a:r>
              <a:rPr lang="en-US" dirty="0"/>
              <a:t>Introduction from </a:t>
            </a:r>
            <a:r>
              <a:rPr lang="en-US" i="1" dirty="0"/>
              <a:t>Women Writing in India: 600 BC to the Present</a:t>
            </a:r>
          </a:p>
          <a:p>
            <a:pPr marL="0" indent="0">
              <a:buNone/>
            </a:pPr>
            <a:r>
              <a:rPr lang="en-US" dirty="0"/>
              <a:t>                                                                       Susie </a:t>
            </a:r>
            <a:r>
              <a:rPr lang="en-US" dirty="0" err="1"/>
              <a:t>Tharu</a:t>
            </a:r>
            <a:r>
              <a:rPr lang="en-US" dirty="0"/>
              <a:t> and </a:t>
            </a:r>
            <a:r>
              <a:rPr lang="en-US" dirty="0" err="1"/>
              <a:t>K.Lalitha</a:t>
            </a:r>
            <a:endParaRPr lang="en-US" dirty="0"/>
          </a:p>
          <a:p>
            <a:pPr marL="0" indent="0">
              <a:buNone/>
            </a:pPr>
            <a:endParaRPr lang="en-US" dirty="0"/>
          </a:p>
          <a:p>
            <a:pPr marL="0" indent="0">
              <a:buNone/>
            </a:pPr>
            <a:r>
              <a:rPr lang="en-US" i="1" dirty="0"/>
              <a:t>The Ladies have Feelings, so… Shall we Leave it to the Experts?</a:t>
            </a:r>
          </a:p>
          <a:p>
            <a:pPr marL="0" indent="0">
              <a:buNone/>
            </a:pPr>
            <a:r>
              <a:rPr lang="en-US" dirty="0"/>
              <a:t>                                                                       Arundhati Roy</a:t>
            </a:r>
          </a:p>
          <a:p>
            <a:pPr marL="0" indent="0">
              <a:buNone/>
            </a:pPr>
            <a:r>
              <a:rPr lang="en-US" i="1" dirty="0"/>
              <a:t>Why I am not a Hindu?</a:t>
            </a:r>
          </a:p>
          <a:p>
            <a:pPr marL="0" indent="0">
              <a:buNone/>
            </a:pPr>
            <a:r>
              <a:rPr lang="en-US" dirty="0"/>
              <a:t>                                                                       </a:t>
            </a:r>
            <a:r>
              <a:rPr lang="en-US" dirty="0" err="1"/>
              <a:t>Kancha</a:t>
            </a:r>
            <a:r>
              <a:rPr lang="en-US" dirty="0"/>
              <a:t> </a:t>
            </a:r>
            <a:r>
              <a:rPr lang="en-US" dirty="0" err="1"/>
              <a:t>Iliah</a:t>
            </a:r>
            <a:endParaRPr lang="en-IN" dirty="0"/>
          </a:p>
        </p:txBody>
      </p:sp>
    </p:spTree>
    <p:extLst>
      <p:ext uri="{BB962C8B-B14F-4D97-AF65-F5344CB8AC3E}">
        <p14:creationId xmlns:p14="http://schemas.microsoft.com/office/powerpoint/2010/main" val="4125520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E887-D7B7-4088-84F6-B263E0866B67}"/>
              </a:ext>
            </a:extLst>
          </p:cNvPr>
          <p:cNvSpPr>
            <a:spLocks noGrp="1"/>
          </p:cNvSpPr>
          <p:nvPr>
            <p:ph type="title"/>
          </p:nvPr>
        </p:nvSpPr>
        <p:spPr/>
        <p:txBody>
          <a:bodyPr/>
          <a:lstStyle/>
          <a:p>
            <a:r>
              <a:rPr lang="en-US" dirty="0"/>
              <a:t>                       Drama</a:t>
            </a:r>
            <a:endParaRPr lang="en-IN" dirty="0"/>
          </a:p>
        </p:txBody>
      </p:sp>
      <p:sp>
        <p:nvSpPr>
          <p:cNvPr id="3" name="Content Placeholder 2">
            <a:extLst>
              <a:ext uri="{FF2B5EF4-FFF2-40B4-BE49-F238E27FC236}">
                <a16:creationId xmlns:a16="http://schemas.microsoft.com/office/drawing/2014/main" id="{FEC2F02F-0658-4A2A-9320-ECF6DC2A63F0}"/>
              </a:ext>
            </a:extLst>
          </p:cNvPr>
          <p:cNvSpPr>
            <a:spLocks noGrp="1"/>
          </p:cNvSpPr>
          <p:nvPr>
            <p:ph idx="1"/>
          </p:nvPr>
        </p:nvSpPr>
        <p:spPr/>
        <p:txBody>
          <a:bodyPr/>
          <a:lstStyle/>
          <a:p>
            <a:pPr marL="0" indent="0">
              <a:buNone/>
            </a:pPr>
            <a:r>
              <a:rPr lang="en-US" i="1" dirty="0" err="1"/>
              <a:t>Hayavadana</a:t>
            </a:r>
            <a:endParaRPr lang="en-US" i="1" dirty="0"/>
          </a:p>
          <a:p>
            <a:pPr marL="0" indent="0">
              <a:buNone/>
            </a:pPr>
            <a:r>
              <a:rPr lang="en-US" dirty="0"/>
              <a:t>                                              Girish </a:t>
            </a:r>
            <a:r>
              <a:rPr lang="en-US" dirty="0" err="1"/>
              <a:t>Karnad</a:t>
            </a:r>
            <a:endParaRPr lang="en-US" dirty="0"/>
          </a:p>
          <a:p>
            <a:pPr marL="0" indent="0">
              <a:buNone/>
            </a:pPr>
            <a:r>
              <a:rPr lang="en-US" i="1" dirty="0"/>
              <a:t>Final Solutions</a:t>
            </a:r>
          </a:p>
          <a:p>
            <a:pPr marL="0" indent="0">
              <a:buNone/>
            </a:pPr>
            <a:r>
              <a:rPr lang="en-US" dirty="0"/>
              <a:t>                                             Mahesh </a:t>
            </a:r>
            <a:r>
              <a:rPr lang="en-US" dirty="0" err="1"/>
              <a:t>Dattani</a:t>
            </a:r>
            <a:endParaRPr lang="en-US" dirty="0"/>
          </a:p>
          <a:p>
            <a:pPr marL="0" indent="0">
              <a:buNone/>
            </a:pPr>
            <a:endParaRPr lang="en-IN" dirty="0"/>
          </a:p>
        </p:txBody>
      </p:sp>
    </p:spTree>
    <p:extLst>
      <p:ext uri="{BB962C8B-B14F-4D97-AF65-F5344CB8AC3E}">
        <p14:creationId xmlns:p14="http://schemas.microsoft.com/office/powerpoint/2010/main" val="726824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8AF0-2276-49C6-A723-FF5906E76E63}"/>
              </a:ext>
            </a:extLst>
          </p:cNvPr>
          <p:cNvSpPr>
            <a:spLocks noGrp="1"/>
          </p:cNvSpPr>
          <p:nvPr>
            <p:ph type="title"/>
          </p:nvPr>
        </p:nvSpPr>
        <p:spPr/>
        <p:txBody>
          <a:bodyPr/>
          <a:lstStyle/>
          <a:p>
            <a:r>
              <a:rPr lang="en-US" dirty="0"/>
              <a:t>                      Novel</a:t>
            </a:r>
            <a:endParaRPr lang="en-IN" dirty="0"/>
          </a:p>
        </p:txBody>
      </p:sp>
      <p:sp>
        <p:nvSpPr>
          <p:cNvPr id="3" name="Content Placeholder 2">
            <a:extLst>
              <a:ext uri="{FF2B5EF4-FFF2-40B4-BE49-F238E27FC236}">
                <a16:creationId xmlns:a16="http://schemas.microsoft.com/office/drawing/2014/main" id="{F37A6F80-45D9-4117-8189-E70BC782523C}"/>
              </a:ext>
            </a:extLst>
          </p:cNvPr>
          <p:cNvSpPr>
            <a:spLocks noGrp="1"/>
          </p:cNvSpPr>
          <p:nvPr>
            <p:ph idx="1"/>
          </p:nvPr>
        </p:nvSpPr>
        <p:spPr/>
        <p:txBody>
          <a:bodyPr/>
          <a:lstStyle/>
          <a:p>
            <a:pPr marL="0" indent="0">
              <a:buNone/>
            </a:pPr>
            <a:r>
              <a:rPr lang="en-US" i="1" dirty="0"/>
              <a:t>The Guide</a:t>
            </a:r>
          </a:p>
          <a:p>
            <a:pPr marL="0" indent="0">
              <a:buNone/>
            </a:pPr>
            <a:r>
              <a:rPr lang="en-US" dirty="0"/>
              <a:t>                               R.K. Narayan</a:t>
            </a:r>
          </a:p>
          <a:p>
            <a:pPr marL="0" indent="0">
              <a:buNone/>
            </a:pPr>
            <a:r>
              <a:rPr lang="en-US" i="1" dirty="0" err="1"/>
              <a:t>Kanthapura</a:t>
            </a:r>
            <a:endParaRPr lang="en-US" i="1" dirty="0"/>
          </a:p>
          <a:p>
            <a:pPr marL="0" indent="0">
              <a:buNone/>
            </a:pPr>
            <a:r>
              <a:rPr lang="en-US" dirty="0"/>
              <a:t>                               Raja Rao</a:t>
            </a:r>
          </a:p>
          <a:p>
            <a:pPr marL="0" indent="0">
              <a:buNone/>
            </a:pPr>
            <a:r>
              <a:rPr lang="en-US" i="1" dirty="0"/>
              <a:t>Breaking Ties</a:t>
            </a:r>
          </a:p>
          <a:p>
            <a:pPr marL="0" indent="0">
              <a:buNone/>
            </a:pPr>
            <a:r>
              <a:rPr lang="en-US" dirty="0"/>
              <a:t>                               Sara Aboobacker</a:t>
            </a:r>
            <a:endParaRPr lang="en-IN" dirty="0"/>
          </a:p>
        </p:txBody>
      </p:sp>
    </p:spTree>
    <p:extLst>
      <p:ext uri="{BB962C8B-B14F-4D97-AF65-F5344CB8AC3E}">
        <p14:creationId xmlns:p14="http://schemas.microsoft.com/office/powerpoint/2010/main" val="241978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9AA7-5493-4CC6-B9A7-1E9057FC5F1F}"/>
              </a:ext>
            </a:extLst>
          </p:cNvPr>
          <p:cNvSpPr>
            <a:spLocks noGrp="1"/>
          </p:cNvSpPr>
          <p:nvPr>
            <p:ph type="title"/>
          </p:nvPr>
        </p:nvSpPr>
        <p:spPr/>
        <p:txBody>
          <a:bodyPr/>
          <a:lstStyle/>
          <a:p>
            <a:r>
              <a:rPr lang="en-US" dirty="0"/>
              <a:t>                  Poetry</a:t>
            </a:r>
            <a:endParaRPr lang="en-IN" dirty="0"/>
          </a:p>
        </p:txBody>
      </p:sp>
      <p:sp>
        <p:nvSpPr>
          <p:cNvPr id="3" name="Content Placeholder 2">
            <a:extLst>
              <a:ext uri="{FF2B5EF4-FFF2-40B4-BE49-F238E27FC236}">
                <a16:creationId xmlns:a16="http://schemas.microsoft.com/office/drawing/2014/main" id="{1C0FF4C5-6C8F-4380-A96A-3411B0EBD5EE}"/>
              </a:ext>
            </a:extLst>
          </p:cNvPr>
          <p:cNvSpPr>
            <a:spLocks noGrp="1"/>
          </p:cNvSpPr>
          <p:nvPr>
            <p:ph idx="1"/>
          </p:nvPr>
        </p:nvSpPr>
        <p:spPr/>
        <p:txBody>
          <a:bodyPr/>
          <a:lstStyle/>
          <a:p>
            <a:pPr marL="0" indent="0">
              <a:buNone/>
            </a:pPr>
            <a:r>
              <a:rPr lang="en-US" i="1" dirty="0"/>
              <a:t>From the Trojan Women</a:t>
            </a:r>
          </a:p>
          <a:p>
            <a:pPr marL="0" indent="0">
              <a:buNone/>
            </a:pPr>
            <a:r>
              <a:rPr lang="en-US" dirty="0"/>
              <a:t>                                                                  Euripides</a:t>
            </a:r>
          </a:p>
          <a:p>
            <a:pPr marL="0" indent="0">
              <a:buNone/>
            </a:pPr>
            <a:r>
              <a:rPr lang="en-US" i="1" dirty="0"/>
              <a:t>From Canto III of Inferno</a:t>
            </a:r>
          </a:p>
          <a:p>
            <a:pPr marL="0" indent="0">
              <a:buNone/>
            </a:pPr>
            <a:r>
              <a:rPr lang="en-US" dirty="0"/>
              <a:t>                                                                  Daniel Alighieri</a:t>
            </a:r>
          </a:p>
          <a:p>
            <a:pPr marL="0" indent="0">
              <a:buNone/>
            </a:pPr>
            <a:r>
              <a:rPr lang="en-US" i="1" dirty="0"/>
              <a:t>Ithaka</a:t>
            </a:r>
          </a:p>
          <a:p>
            <a:pPr marL="0" indent="0">
              <a:buNone/>
            </a:pPr>
            <a:r>
              <a:rPr lang="en-US" dirty="0"/>
              <a:t>                                                                  Constantine </a:t>
            </a:r>
            <a:r>
              <a:rPr lang="en-US" dirty="0" err="1"/>
              <a:t>Petrou</a:t>
            </a:r>
            <a:r>
              <a:rPr lang="en-US" dirty="0"/>
              <a:t> </a:t>
            </a:r>
            <a:r>
              <a:rPr lang="en-US" dirty="0" err="1"/>
              <a:t>Cavapy</a:t>
            </a:r>
            <a:endParaRPr lang="en-US" dirty="0"/>
          </a:p>
          <a:p>
            <a:pPr marL="0" indent="0">
              <a:buNone/>
            </a:pPr>
            <a:r>
              <a:rPr lang="en-US" i="1" dirty="0"/>
              <a:t>The Burning of the Books</a:t>
            </a:r>
          </a:p>
          <a:p>
            <a:pPr marL="0" indent="0">
              <a:buNone/>
            </a:pPr>
            <a:r>
              <a:rPr lang="en-US" dirty="0"/>
              <a:t>                                                                  Bertolt Brecht</a:t>
            </a:r>
            <a:endParaRPr lang="en-IN" dirty="0"/>
          </a:p>
        </p:txBody>
      </p:sp>
    </p:spTree>
    <p:extLst>
      <p:ext uri="{BB962C8B-B14F-4D97-AF65-F5344CB8AC3E}">
        <p14:creationId xmlns:p14="http://schemas.microsoft.com/office/powerpoint/2010/main" val="1684108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51958-F5B0-4DB8-85A7-7B087F5B0ED3}"/>
              </a:ext>
            </a:extLst>
          </p:cNvPr>
          <p:cNvSpPr>
            <a:spLocks noGrp="1"/>
          </p:cNvSpPr>
          <p:nvPr>
            <p:ph type="title"/>
          </p:nvPr>
        </p:nvSpPr>
        <p:spPr/>
        <p:txBody>
          <a:bodyPr/>
          <a:lstStyle/>
          <a:p>
            <a:r>
              <a:rPr lang="en-US" dirty="0"/>
              <a:t>    A few thoughts…</a:t>
            </a:r>
            <a:endParaRPr lang="en-IN" dirty="0"/>
          </a:p>
        </p:txBody>
      </p:sp>
      <p:sp>
        <p:nvSpPr>
          <p:cNvPr id="3" name="Content Placeholder 2">
            <a:extLst>
              <a:ext uri="{FF2B5EF4-FFF2-40B4-BE49-F238E27FC236}">
                <a16:creationId xmlns:a16="http://schemas.microsoft.com/office/drawing/2014/main" id="{20CA40FF-949C-4DCD-BC37-E52CCD53B7BA}"/>
              </a:ext>
            </a:extLst>
          </p:cNvPr>
          <p:cNvSpPr>
            <a:spLocks noGrp="1"/>
          </p:cNvSpPr>
          <p:nvPr>
            <p:ph idx="1"/>
          </p:nvPr>
        </p:nvSpPr>
        <p:spPr/>
        <p:txBody>
          <a:bodyPr/>
          <a:lstStyle/>
          <a:p>
            <a:pPr marL="0" indent="0" algn="just">
              <a:lnSpc>
                <a:spcPct val="100000"/>
              </a:lnSpc>
              <a:buNone/>
            </a:pPr>
            <a:r>
              <a:rPr lang="en-US" dirty="0"/>
              <a:t>Indian writing in English and writing in other Indian Languages</a:t>
            </a:r>
          </a:p>
          <a:p>
            <a:pPr marL="0" indent="0" algn="just">
              <a:lnSpc>
                <a:spcPct val="100000"/>
              </a:lnSpc>
              <a:buNone/>
            </a:pPr>
            <a:r>
              <a:rPr lang="en-US" dirty="0"/>
              <a:t>By placing texts from the ‘regional’ literatures alongside texts from literature written in English in India, it becomes possible to compare ideas, themes, issues, forms and techniques across languages and the cultures that are linked to those languages.</a:t>
            </a:r>
          </a:p>
          <a:p>
            <a:pPr marL="0" indent="0" algn="just">
              <a:lnSpc>
                <a:spcPct val="100000"/>
              </a:lnSpc>
              <a:buNone/>
            </a:pPr>
            <a:r>
              <a:rPr lang="en-US" dirty="0"/>
              <a:t>Seeing similarities and dissimilarities across the Indian spectrum in all the literatures of India, originally in English or in translation into English.</a:t>
            </a:r>
          </a:p>
          <a:p>
            <a:pPr marL="0" indent="0" algn="just">
              <a:lnSpc>
                <a:spcPct val="100000"/>
              </a:lnSpc>
              <a:buNone/>
            </a:pPr>
            <a:endParaRPr lang="en-US" dirty="0"/>
          </a:p>
          <a:p>
            <a:endParaRPr lang="en-IN" dirty="0"/>
          </a:p>
        </p:txBody>
      </p:sp>
    </p:spTree>
    <p:extLst>
      <p:ext uri="{BB962C8B-B14F-4D97-AF65-F5344CB8AC3E}">
        <p14:creationId xmlns:p14="http://schemas.microsoft.com/office/powerpoint/2010/main" val="2290607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7738-6DF9-4310-97C4-1D259DD52F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D85D8D-7486-4DC7-8068-12E0EAB602EC}"/>
              </a:ext>
            </a:extLst>
          </p:cNvPr>
          <p:cNvSpPr>
            <a:spLocks noGrp="1"/>
          </p:cNvSpPr>
          <p:nvPr>
            <p:ph idx="1"/>
          </p:nvPr>
        </p:nvSpPr>
        <p:spPr/>
        <p:txBody>
          <a:bodyPr/>
          <a:lstStyle/>
          <a:p>
            <a:pPr marL="0" indent="0" algn="just">
              <a:lnSpc>
                <a:spcPct val="150000"/>
              </a:lnSpc>
              <a:buNone/>
            </a:pPr>
            <a:r>
              <a:rPr lang="en-US" dirty="0"/>
              <a:t>Texts move in time as they do in linguistically demarcated space…</a:t>
            </a:r>
          </a:p>
          <a:p>
            <a:pPr marL="0" indent="0" algn="just">
              <a:lnSpc>
                <a:spcPct val="150000"/>
              </a:lnSpc>
              <a:buNone/>
            </a:pPr>
            <a:r>
              <a:rPr lang="en-US" dirty="0"/>
              <a:t>The earliest texts are those from the Sanskrit and the themes and concerns found therein are echoed and re-echoed in writings from the twentieth century as well.</a:t>
            </a:r>
          </a:p>
          <a:p>
            <a:pPr marL="0" indent="0" algn="just">
              <a:lnSpc>
                <a:spcPct val="150000"/>
              </a:lnSpc>
              <a:buNone/>
            </a:pPr>
            <a:r>
              <a:rPr lang="en-US" dirty="0"/>
              <a:t> The texts provide an overview of the similarities apparent in Indian Literature through the centuries.  </a:t>
            </a:r>
          </a:p>
          <a:p>
            <a:endParaRPr lang="en-IN" dirty="0"/>
          </a:p>
        </p:txBody>
      </p:sp>
    </p:spTree>
    <p:extLst>
      <p:ext uri="{BB962C8B-B14F-4D97-AF65-F5344CB8AC3E}">
        <p14:creationId xmlns:p14="http://schemas.microsoft.com/office/powerpoint/2010/main" val="2978009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2260-D272-4C59-BB1C-2196BD5AEE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3FD93C-471C-4A3F-8554-86B10334582B}"/>
              </a:ext>
            </a:extLst>
          </p:cNvPr>
          <p:cNvSpPr>
            <a:spLocks noGrp="1"/>
          </p:cNvSpPr>
          <p:nvPr>
            <p:ph idx="1"/>
          </p:nvPr>
        </p:nvSpPr>
        <p:spPr/>
        <p:txBody>
          <a:bodyPr/>
          <a:lstStyle/>
          <a:p>
            <a:pPr marL="0" indent="0" algn="just">
              <a:lnSpc>
                <a:spcPct val="100000"/>
              </a:lnSpc>
              <a:buNone/>
            </a:pPr>
            <a:r>
              <a:rPr lang="en-US" dirty="0"/>
              <a:t>Different literary texts open windows into the worlds in which they were created. </a:t>
            </a:r>
          </a:p>
          <a:p>
            <a:pPr marL="0" indent="0" algn="just">
              <a:lnSpc>
                <a:spcPct val="100000"/>
              </a:lnSpc>
              <a:buNone/>
            </a:pPr>
            <a:r>
              <a:rPr lang="en-US" dirty="0"/>
              <a:t>Voice of the a particular world: the old world of white supremacy and the new one of the ‘othered’ identity staking its claim to an equality of recognition and value; the world of the slave and the world of the free; the idealism of nations waiting to be born, of others waiting to find voice; the world of woman and the world of man… </a:t>
            </a:r>
          </a:p>
          <a:p>
            <a:pPr marL="0" indent="0" algn="just">
              <a:lnSpc>
                <a:spcPct val="100000"/>
              </a:lnSpc>
              <a:buNone/>
            </a:pPr>
            <a:r>
              <a:rPr lang="en-US" dirty="0"/>
              <a:t>All and each bid the reader to think, to understand, and most importantly, to deploy these ideas beyond the classroom.</a:t>
            </a:r>
          </a:p>
          <a:p>
            <a:pPr marL="0" indent="0">
              <a:buNone/>
            </a:pPr>
            <a:endParaRPr lang="en-IN" dirty="0"/>
          </a:p>
        </p:txBody>
      </p:sp>
    </p:spTree>
    <p:extLst>
      <p:ext uri="{BB962C8B-B14F-4D97-AF65-F5344CB8AC3E}">
        <p14:creationId xmlns:p14="http://schemas.microsoft.com/office/powerpoint/2010/main" val="942449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915B-C6E7-46CF-A3DD-6DBF63F4E5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FE9EE5-BC96-46C2-A19E-3FA30EB610FD}"/>
              </a:ext>
            </a:extLst>
          </p:cNvPr>
          <p:cNvSpPr>
            <a:spLocks noGrp="1"/>
          </p:cNvSpPr>
          <p:nvPr>
            <p:ph idx="1"/>
          </p:nvPr>
        </p:nvSpPr>
        <p:spPr/>
        <p:txBody>
          <a:bodyPr>
            <a:normAutofit fontScale="85000" lnSpcReduction="20000"/>
          </a:bodyPr>
          <a:lstStyle/>
          <a:p>
            <a:pPr marL="0" indent="0" algn="just">
              <a:lnSpc>
                <a:spcPct val="150000"/>
              </a:lnSpc>
              <a:buNone/>
            </a:pPr>
            <a:r>
              <a:rPr lang="en-US" dirty="0"/>
              <a:t>Canonical writings of Western Europe, beginning with the Greeks, as well as the less represented writings from Eastern Europe, Africa, Latin America, Australia, New Zealand and the West Indies, providing scope for critical analysis of commonalities and differences.</a:t>
            </a:r>
          </a:p>
          <a:p>
            <a:pPr marL="0" indent="0" algn="just">
              <a:lnSpc>
                <a:spcPct val="150000"/>
              </a:lnSpc>
              <a:buNone/>
            </a:pPr>
            <a:r>
              <a:rPr lang="en-US" dirty="0"/>
              <a:t>Address the politics of language, certainly a major issue, particularly with regard to African and aboriginal writings. </a:t>
            </a:r>
          </a:p>
          <a:p>
            <a:pPr marL="0" indent="0" algn="just">
              <a:lnSpc>
                <a:spcPct val="150000"/>
              </a:lnSpc>
              <a:buNone/>
            </a:pPr>
            <a:r>
              <a:rPr lang="en-US" dirty="0"/>
              <a:t>Provides scope for the formation of different perspectives and establishes equal validity of all human experience. </a:t>
            </a:r>
            <a:endParaRPr lang="en-IN" dirty="0"/>
          </a:p>
        </p:txBody>
      </p:sp>
    </p:spTree>
    <p:extLst>
      <p:ext uri="{BB962C8B-B14F-4D97-AF65-F5344CB8AC3E}">
        <p14:creationId xmlns:p14="http://schemas.microsoft.com/office/powerpoint/2010/main" val="2325082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18D0-9488-40E4-ABD4-11A7938929A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86A20A6-6DE8-4677-83DF-68B333434D32}"/>
              </a:ext>
            </a:extLst>
          </p:cNvPr>
          <p:cNvSpPr>
            <a:spLocks noGrp="1"/>
          </p:cNvSpPr>
          <p:nvPr>
            <p:ph idx="1"/>
          </p:nvPr>
        </p:nvSpPr>
        <p:spPr/>
        <p:txBody>
          <a:bodyPr/>
          <a:lstStyle/>
          <a:p>
            <a:pPr marL="0" indent="0">
              <a:buNone/>
            </a:pPr>
            <a:r>
              <a:rPr lang="en-US" dirty="0"/>
              <a:t>Reception ( how we in India responded to English literature)</a:t>
            </a:r>
          </a:p>
          <a:p>
            <a:pPr marL="0" indent="0">
              <a:buNone/>
            </a:pPr>
            <a:r>
              <a:rPr lang="en-US" dirty="0"/>
              <a:t>Production  ( attempts by Indian writers in creative writing in English)</a:t>
            </a:r>
          </a:p>
          <a:p>
            <a:pPr marL="0" indent="0">
              <a:buNone/>
            </a:pPr>
            <a:r>
              <a:rPr lang="en-US" dirty="0"/>
              <a:t>Representation ( how India is / was depicted in English literature)</a:t>
            </a:r>
          </a:p>
          <a:p>
            <a:pPr marL="0" indent="0">
              <a:buNone/>
            </a:pPr>
            <a:r>
              <a:rPr lang="en-US" dirty="0"/>
              <a:t>Gender, </a:t>
            </a:r>
            <a:r>
              <a:rPr lang="en-US" dirty="0" err="1"/>
              <a:t>race,human</a:t>
            </a:r>
            <a:r>
              <a:rPr lang="en-US" dirty="0"/>
              <a:t> rights and other significant concerns, which act as springboards for textual exploration.</a:t>
            </a:r>
          </a:p>
          <a:p>
            <a:pPr marL="0" indent="0">
              <a:buNone/>
            </a:pPr>
            <a:r>
              <a:rPr lang="en-US" dirty="0"/>
              <a:t>The lines separating antiquity and modernity</a:t>
            </a:r>
            <a:endParaRPr lang="en-IN" dirty="0"/>
          </a:p>
          <a:p>
            <a:pPr marL="0" indent="0">
              <a:buNone/>
            </a:pPr>
            <a:r>
              <a:rPr lang="en-US" dirty="0"/>
              <a:t>Holistic and meaningful education..</a:t>
            </a:r>
          </a:p>
          <a:p>
            <a:pPr marL="0" indent="0">
              <a:buNone/>
            </a:pPr>
            <a:endParaRPr lang="en-IN" dirty="0"/>
          </a:p>
        </p:txBody>
      </p:sp>
    </p:spTree>
    <p:extLst>
      <p:ext uri="{BB962C8B-B14F-4D97-AF65-F5344CB8AC3E}">
        <p14:creationId xmlns:p14="http://schemas.microsoft.com/office/powerpoint/2010/main" val="1070158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DA167-48BD-4FC4-ADDC-EDA1BEAFDE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D9A406-B37C-4DB4-83E0-D7D5700066C1}"/>
              </a:ext>
            </a:extLst>
          </p:cNvPr>
          <p:cNvSpPr>
            <a:spLocks noGrp="1"/>
          </p:cNvSpPr>
          <p:nvPr>
            <p:ph idx="1"/>
          </p:nvPr>
        </p:nvSpPr>
        <p:spPr/>
        <p:txBody>
          <a:bodyPr/>
          <a:lstStyle/>
          <a:p>
            <a:pPr marL="0" indent="0">
              <a:buNone/>
            </a:pPr>
            <a:r>
              <a:rPr lang="en-US" dirty="0"/>
              <a:t>Literary texts of the world offer multiplicity of worlds and world - views to the reader.</a:t>
            </a:r>
          </a:p>
          <a:p>
            <a:pPr marL="0" indent="0">
              <a:buNone/>
            </a:pPr>
            <a:r>
              <a:rPr lang="en-US" dirty="0"/>
              <a:t>Texts contribute towards either endorsing certain literary traditions or creating new ones. </a:t>
            </a:r>
          </a:p>
          <a:p>
            <a:pPr marL="0" indent="0">
              <a:buNone/>
            </a:pPr>
            <a:r>
              <a:rPr lang="en-US" dirty="0"/>
              <a:t>A particular book from India, for example, interrogates the idea of India and even as it retains the traditional texts, it also attempts to offer more varied voices.</a:t>
            </a:r>
          </a:p>
          <a:p>
            <a:pPr marL="0" indent="0">
              <a:buNone/>
            </a:pPr>
            <a:r>
              <a:rPr lang="en-US" dirty="0"/>
              <a:t>Side by side, the reader will encounter writers writing in English and Hindi, Urdu and Malayalam, writers who dwell on the specificities of the world of women and those of the Dalits etc.</a:t>
            </a:r>
            <a:endParaRPr lang="en-IN" dirty="0"/>
          </a:p>
        </p:txBody>
      </p:sp>
    </p:spTree>
    <p:extLst>
      <p:ext uri="{BB962C8B-B14F-4D97-AF65-F5344CB8AC3E}">
        <p14:creationId xmlns:p14="http://schemas.microsoft.com/office/powerpoint/2010/main" val="3647247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CC4F9-82DF-433F-BE10-C1EE147F72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8D5613-0E69-4539-9E1A-76C4201B17B5}"/>
              </a:ext>
            </a:extLst>
          </p:cNvPr>
          <p:cNvSpPr>
            <a:spLocks noGrp="1"/>
          </p:cNvSpPr>
          <p:nvPr>
            <p:ph idx="1"/>
          </p:nvPr>
        </p:nvSpPr>
        <p:spPr/>
        <p:txBody>
          <a:bodyPr/>
          <a:lstStyle/>
          <a:p>
            <a:pPr marL="0" indent="0" algn="just">
              <a:lnSpc>
                <a:spcPct val="150000"/>
              </a:lnSpc>
              <a:buNone/>
            </a:pPr>
            <a:r>
              <a:rPr lang="en-US" dirty="0"/>
              <a:t>There are works which examine the reality of poverty and dispossession, some grounded in urban </a:t>
            </a:r>
            <a:r>
              <a:rPr lang="en-US" dirty="0" err="1"/>
              <a:t>centres</a:t>
            </a:r>
            <a:r>
              <a:rPr lang="en-US" dirty="0"/>
              <a:t> while others are about rural worlds and so on.</a:t>
            </a:r>
          </a:p>
          <a:p>
            <a:pPr marL="0" indent="0" algn="just">
              <a:lnSpc>
                <a:spcPct val="150000"/>
              </a:lnSpc>
              <a:buNone/>
            </a:pPr>
            <a:endParaRPr lang="en-IN" dirty="0"/>
          </a:p>
        </p:txBody>
      </p:sp>
    </p:spTree>
    <p:extLst>
      <p:ext uri="{BB962C8B-B14F-4D97-AF65-F5344CB8AC3E}">
        <p14:creationId xmlns:p14="http://schemas.microsoft.com/office/powerpoint/2010/main" val="1814861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D271-01CF-4C0B-A707-94E5D597D211}"/>
              </a:ext>
            </a:extLst>
          </p:cNvPr>
          <p:cNvSpPr>
            <a:spLocks noGrp="1"/>
          </p:cNvSpPr>
          <p:nvPr>
            <p:ph type="title"/>
          </p:nvPr>
        </p:nvSpPr>
        <p:spPr/>
        <p:txBody>
          <a:bodyPr/>
          <a:lstStyle/>
          <a:p>
            <a:r>
              <a:rPr lang="en-US" dirty="0"/>
              <a:t>Historical and Linguistic Considerations</a:t>
            </a:r>
            <a:endParaRPr lang="en-IN" dirty="0"/>
          </a:p>
        </p:txBody>
      </p:sp>
      <p:sp>
        <p:nvSpPr>
          <p:cNvPr id="3" name="Content Placeholder 2">
            <a:extLst>
              <a:ext uri="{FF2B5EF4-FFF2-40B4-BE49-F238E27FC236}">
                <a16:creationId xmlns:a16="http://schemas.microsoft.com/office/drawing/2014/main" id="{BFA921AA-F501-4D11-BEFD-CBC4CC8D9021}"/>
              </a:ext>
            </a:extLst>
          </p:cNvPr>
          <p:cNvSpPr>
            <a:spLocks noGrp="1"/>
          </p:cNvSpPr>
          <p:nvPr>
            <p:ph idx="1"/>
          </p:nvPr>
        </p:nvSpPr>
        <p:spPr/>
        <p:txBody>
          <a:bodyPr/>
          <a:lstStyle/>
          <a:p>
            <a:pPr marL="0" indent="0" algn="just">
              <a:buNone/>
            </a:pPr>
            <a:r>
              <a:rPr lang="en-US" dirty="0"/>
              <a:t>Classical and contemporary</a:t>
            </a:r>
          </a:p>
          <a:p>
            <a:pPr marL="0" indent="0" algn="just">
              <a:buNone/>
            </a:pPr>
            <a:r>
              <a:rPr lang="en-US" dirty="0"/>
              <a:t>Linguistic considerations cover Sanskrit writing, the writings of pre-Independence India, the modernism of the post-Independence era and contemporary writing.</a:t>
            </a:r>
          </a:p>
          <a:p>
            <a:pPr marL="0" indent="0" algn="just">
              <a:buNone/>
            </a:pPr>
            <a:r>
              <a:rPr lang="en-US" dirty="0"/>
              <a:t>Ancient Greeks with Sophocles and Euripides, moves on to the Renaissance world, the modernism of Gogol and Ibsen and also the contemporary literatures of the commonwealth.   </a:t>
            </a:r>
            <a:endParaRPr lang="en-IN" dirty="0"/>
          </a:p>
        </p:txBody>
      </p:sp>
    </p:spTree>
    <p:extLst>
      <p:ext uri="{BB962C8B-B14F-4D97-AF65-F5344CB8AC3E}">
        <p14:creationId xmlns:p14="http://schemas.microsoft.com/office/powerpoint/2010/main" val="3640812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46D0-9B5C-454B-AB90-D1AF4FC1F852}"/>
              </a:ext>
            </a:extLst>
          </p:cNvPr>
          <p:cNvSpPr>
            <a:spLocks noGrp="1"/>
          </p:cNvSpPr>
          <p:nvPr>
            <p:ph type="title"/>
          </p:nvPr>
        </p:nvSpPr>
        <p:spPr/>
        <p:txBody>
          <a:bodyPr/>
          <a:lstStyle/>
          <a:p>
            <a:r>
              <a:rPr lang="en-US" dirty="0"/>
              <a:t>An Analysis of </a:t>
            </a:r>
            <a:r>
              <a:rPr lang="en-US" i="1" dirty="0"/>
              <a:t>The Open Window</a:t>
            </a:r>
            <a:br>
              <a:rPr lang="en-US" i="1" dirty="0"/>
            </a:br>
            <a:r>
              <a:rPr lang="en-US" dirty="0" err="1"/>
              <a:t>H.H.Munro</a:t>
            </a:r>
            <a:r>
              <a:rPr lang="en-US" dirty="0"/>
              <a:t> (Saki)</a:t>
            </a:r>
            <a:endParaRPr lang="en-IN" i="1" dirty="0"/>
          </a:p>
        </p:txBody>
      </p:sp>
      <p:sp>
        <p:nvSpPr>
          <p:cNvPr id="3" name="Content Placeholder 2">
            <a:extLst>
              <a:ext uri="{FF2B5EF4-FFF2-40B4-BE49-F238E27FC236}">
                <a16:creationId xmlns:a16="http://schemas.microsoft.com/office/drawing/2014/main" id="{AEDD0D92-C860-4928-A367-EDCEDC3F298B}"/>
              </a:ext>
            </a:extLst>
          </p:cNvPr>
          <p:cNvSpPr>
            <a:spLocks noGrp="1"/>
          </p:cNvSpPr>
          <p:nvPr>
            <p:ph idx="1"/>
          </p:nvPr>
        </p:nvSpPr>
        <p:spPr/>
        <p:txBody>
          <a:bodyPr>
            <a:normAutofit fontScale="70000" lnSpcReduction="20000"/>
          </a:bodyPr>
          <a:lstStyle/>
          <a:p>
            <a:pPr marL="0" indent="0">
              <a:buNone/>
            </a:pPr>
            <a:r>
              <a:rPr lang="en-US" dirty="0"/>
              <a:t>The text introduces the reader to the ‘surprise twist’ ending. The story also lends itself perfectly to many literary terms and devices.</a:t>
            </a:r>
          </a:p>
          <a:p>
            <a:pPr marL="0" indent="0">
              <a:buNone/>
            </a:pPr>
            <a:r>
              <a:rPr lang="en-US" dirty="0"/>
              <a:t>Plot summary</a:t>
            </a:r>
          </a:p>
          <a:p>
            <a:pPr marL="0" indent="0">
              <a:buNone/>
            </a:pPr>
            <a:r>
              <a:rPr lang="en-US" dirty="0"/>
              <a:t>Appearance and reality</a:t>
            </a:r>
          </a:p>
          <a:p>
            <a:pPr marL="0" indent="0">
              <a:buNone/>
            </a:pPr>
            <a:r>
              <a:rPr lang="en-US" dirty="0"/>
              <a:t>Title</a:t>
            </a:r>
          </a:p>
          <a:p>
            <a:pPr marL="0" indent="0">
              <a:buNone/>
            </a:pPr>
            <a:r>
              <a:rPr lang="en-US" dirty="0"/>
              <a:t>Setting and background</a:t>
            </a:r>
          </a:p>
          <a:p>
            <a:pPr marL="0" indent="0">
              <a:buNone/>
            </a:pPr>
            <a:r>
              <a:rPr lang="en-US" dirty="0"/>
              <a:t>Vocabulary</a:t>
            </a:r>
          </a:p>
          <a:p>
            <a:pPr marL="0" indent="0">
              <a:buNone/>
            </a:pPr>
            <a:r>
              <a:rPr lang="en-US" dirty="0"/>
              <a:t>Characters</a:t>
            </a:r>
          </a:p>
          <a:p>
            <a:pPr marL="0" indent="0">
              <a:buNone/>
            </a:pPr>
            <a:r>
              <a:rPr lang="en-US" dirty="0"/>
              <a:t>Structure</a:t>
            </a:r>
          </a:p>
          <a:p>
            <a:pPr marL="0" indent="0">
              <a:buNone/>
            </a:pPr>
            <a:r>
              <a:rPr lang="en-US" dirty="0"/>
              <a:t>Irony </a:t>
            </a:r>
          </a:p>
          <a:p>
            <a:pPr marL="0" indent="0">
              <a:buNone/>
            </a:pPr>
            <a:r>
              <a:rPr lang="en-US" dirty="0"/>
              <a:t>Twist ending</a:t>
            </a:r>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val="3648563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EC76-529B-405A-BEF3-EC2172920C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53612D-9171-40A3-BFC7-59B7934A768C}"/>
              </a:ext>
            </a:extLst>
          </p:cNvPr>
          <p:cNvSpPr>
            <a:spLocks noGrp="1"/>
          </p:cNvSpPr>
          <p:nvPr>
            <p:ph idx="1"/>
          </p:nvPr>
        </p:nvSpPr>
        <p:spPr/>
        <p:txBody>
          <a:bodyPr/>
          <a:lstStyle/>
          <a:p>
            <a:pPr marL="0" indent="0">
              <a:buNone/>
            </a:pPr>
            <a:r>
              <a:rPr lang="en-US" i="1" dirty="0"/>
              <a:t>Lot’s Wife</a:t>
            </a:r>
          </a:p>
          <a:p>
            <a:pPr marL="0" indent="0">
              <a:buNone/>
            </a:pPr>
            <a:r>
              <a:rPr lang="en-US" dirty="0"/>
              <a:t>                                                               Anna Akhmatova</a:t>
            </a:r>
          </a:p>
          <a:p>
            <a:pPr marL="0" indent="0">
              <a:buNone/>
            </a:pPr>
            <a:r>
              <a:rPr lang="en-US" i="1" dirty="0"/>
              <a:t>The End and the Beginning</a:t>
            </a:r>
          </a:p>
          <a:p>
            <a:pPr marL="0" indent="0">
              <a:buNone/>
            </a:pPr>
            <a:r>
              <a:rPr lang="en-US" dirty="0"/>
              <a:t>                                                               </a:t>
            </a:r>
            <a:r>
              <a:rPr lang="en-US" dirty="0" err="1"/>
              <a:t>Wislawa</a:t>
            </a:r>
            <a:r>
              <a:rPr lang="en-US" dirty="0"/>
              <a:t> Szymborska</a:t>
            </a:r>
          </a:p>
          <a:p>
            <a:pPr marL="0" indent="0">
              <a:buNone/>
            </a:pPr>
            <a:r>
              <a:rPr lang="en-US" i="1" dirty="0"/>
              <a:t>All the Generations Before Me</a:t>
            </a:r>
          </a:p>
          <a:p>
            <a:pPr marL="0" indent="0">
              <a:buNone/>
            </a:pPr>
            <a:r>
              <a:rPr lang="en-US" dirty="0"/>
              <a:t>                                                               Yehuda </a:t>
            </a:r>
            <a:r>
              <a:rPr lang="en-US" dirty="0" err="1"/>
              <a:t>Amichai</a:t>
            </a:r>
            <a:endParaRPr lang="en-US" dirty="0"/>
          </a:p>
          <a:p>
            <a:pPr marL="0" indent="0">
              <a:buNone/>
            </a:pPr>
            <a:r>
              <a:rPr lang="en-US" i="1" dirty="0"/>
              <a:t>A far Cry from Africa</a:t>
            </a:r>
          </a:p>
          <a:p>
            <a:pPr marL="0" indent="0">
              <a:buNone/>
            </a:pPr>
            <a:r>
              <a:rPr lang="en-US" dirty="0"/>
              <a:t>                                                               Derek Walcott</a:t>
            </a:r>
          </a:p>
          <a:p>
            <a:pPr marL="0" indent="0">
              <a:buNone/>
            </a:pPr>
            <a:endParaRPr lang="en-IN" dirty="0"/>
          </a:p>
        </p:txBody>
      </p:sp>
    </p:spTree>
    <p:extLst>
      <p:ext uri="{BB962C8B-B14F-4D97-AF65-F5344CB8AC3E}">
        <p14:creationId xmlns:p14="http://schemas.microsoft.com/office/powerpoint/2010/main" val="291568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20033-644F-4672-A076-0C54C357AA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9BC97B-B6B2-48A2-94AF-5276A92419DB}"/>
              </a:ext>
            </a:extLst>
          </p:cNvPr>
          <p:cNvSpPr>
            <a:spLocks noGrp="1"/>
          </p:cNvSpPr>
          <p:nvPr>
            <p:ph idx="1"/>
          </p:nvPr>
        </p:nvSpPr>
        <p:spPr/>
        <p:txBody>
          <a:bodyPr>
            <a:normAutofit fontScale="92500" lnSpcReduction="20000"/>
          </a:bodyPr>
          <a:lstStyle/>
          <a:p>
            <a:pPr marL="0" indent="0">
              <a:buNone/>
            </a:pPr>
            <a:r>
              <a:rPr lang="en-US" dirty="0"/>
              <a:t>  </a:t>
            </a:r>
            <a:r>
              <a:rPr lang="en-US" i="1" dirty="0"/>
              <a:t>Tonight I can Write</a:t>
            </a:r>
          </a:p>
          <a:p>
            <a:pPr marL="0" indent="0">
              <a:buNone/>
            </a:pPr>
            <a:r>
              <a:rPr lang="en-US" dirty="0"/>
              <a:t>                                                                        Pablo Neruda</a:t>
            </a:r>
          </a:p>
          <a:p>
            <a:pPr marL="0" indent="0">
              <a:buNone/>
            </a:pPr>
            <a:r>
              <a:rPr lang="en-US" dirty="0"/>
              <a:t>  </a:t>
            </a:r>
            <a:r>
              <a:rPr lang="en-US" i="1" dirty="0"/>
              <a:t>Journey to the Interior</a:t>
            </a:r>
          </a:p>
          <a:p>
            <a:pPr marL="0" indent="0">
              <a:buNone/>
            </a:pPr>
            <a:r>
              <a:rPr lang="en-US" dirty="0"/>
              <a:t>                                                                        Margaret Atwood</a:t>
            </a:r>
          </a:p>
          <a:p>
            <a:pPr marL="0" indent="0">
              <a:buNone/>
            </a:pPr>
            <a:r>
              <a:rPr lang="en-US" dirty="0"/>
              <a:t>  </a:t>
            </a:r>
            <a:r>
              <a:rPr lang="en-US" i="1" dirty="0"/>
              <a:t>Aboriginal Man</a:t>
            </a:r>
          </a:p>
          <a:p>
            <a:pPr marL="0" indent="0">
              <a:buNone/>
            </a:pPr>
            <a:r>
              <a:rPr lang="en-US" dirty="0"/>
              <a:t>                                                                        Albert Namatjira</a:t>
            </a:r>
          </a:p>
          <a:p>
            <a:pPr marL="0" indent="0">
              <a:buNone/>
            </a:pPr>
            <a:r>
              <a:rPr lang="en-US" i="1" dirty="0"/>
              <a:t>The Wind-Up Doll</a:t>
            </a:r>
          </a:p>
          <a:p>
            <a:pPr marL="0" indent="0">
              <a:buNone/>
            </a:pPr>
            <a:r>
              <a:rPr lang="en-US" dirty="0"/>
              <a:t>                                                                        </a:t>
            </a:r>
            <a:r>
              <a:rPr lang="en-US" dirty="0" err="1"/>
              <a:t>Forugh</a:t>
            </a:r>
            <a:r>
              <a:rPr lang="en-US" dirty="0"/>
              <a:t> </a:t>
            </a:r>
            <a:r>
              <a:rPr lang="en-US" dirty="0" err="1"/>
              <a:t>Farrowkhzad</a:t>
            </a:r>
            <a:endParaRPr lang="en-US" dirty="0"/>
          </a:p>
          <a:p>
            <a:pPr marL="0" indent="0">
              <a:buNone/>
            </a:pPr>
            <a:r>
              <a:rPr lang="en-US" i="1" dirty="0"/>
              <a:t>A Prison Evening</a:t>
            </a:r>
          </a:p>
          <a:p>
            <a:pPr marL="0" indent="0">
              <a:buNone/>
            </a:pPr>
            <a:r>
              <a:rPr lang="en-US" dirty="0"/>
              <a:t>                                                                        </a:t>
            </a:r>
            <a:r>
              <a:rPr lang="en-US" dirty="0" err="1"/>
              <a:t>Faiz</a:t>
            </a:r>
            <a:r>
              <a:rPr lang="en-US" dirty="0"/>
              <a:t> Ahmad </a:t>
            </a:r>
            <a:r>
              <a:rPr lang="en-US" dirty="0" err="1"/>
              <a:t>Faiz</a:t>
            </a:r>
            <a:endParaRPr lang="en-IN" dirty="0"/>
          </a:p>
        </p:txBody>
      </p:sp>
    </p:spTree>
    <p:extLst>
      <p:ext uri="{BB962C8B-B14F-4D97-AF65-F5344CB8AC3E}">
        <p14:creationId xmlns:p14="http://schemas.microsoft.com/office/powerpoint/2010/main" val="165660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44B5-8E7B-4CB1-930E-C74E8DABD8A1}"/>
              </a:ext>
            </a:extLst>
          </p:cNvPr>
          <p:cNvSpPr>
            <a:spLocks noGrp="1"/>
          </p:cNvSpPr>
          <p:nvPr>
            <p:ph type="title"/>
          </p:nvPr>
        </p:nvSpPr>
        <p:spPr/>
        <p:txBody>
          <a:bodyPr/>
          <a:lstStyle/>
          <a:p>
            <a:r>
              <a:rPr lang="en-US" dirty="0"/>
              <a:t>              Short Fiction</a:t>
            </a:r>
            <a:endParaRPr lang="en-IN" dirty="0"/>
          </a:p>
        </p:txBody>
      </p:sp>
      <p:sp>
        <p:nvSpPr>
          <p:cNvPr id="3" name="Content Placeholder 2">
            <a:extLst>
              <a:ext uri="{FF2B5EF4-FFF2-40B4-BE49-F238E27FC236}">
                <a16:creationId xmlns:a16="http://schemas.microsoft.com/office/drawing/2014/main" id="{C40710C8-4DD6-488D-B306-C28AA462B3CE}"/>
              </a:ext>
            </a:extLst>
          </p:cNvPr>
          <p:cNvSpPr>
            <a:spLocks noGrp="1"/>
          </p:cNvSpPr>
          <p:nvPr>
            <p:ph idx="1"/>
          </p:nvPr>
        </p:nvSpPr>
        <p:spPr/>
        <p:txBody>
          <a:bodyPr>
            <a:normAutofit fontScale="92500" lnSpcReduction="20000"/>
          </a:bodyPr>
          <a:lstStyle/>
          <a:p>
            <a:pPr marL="0" indent="0">
              <a:buNone/>
            </a:pPr>
            <a:r>
              <a:rPr lang="en-US" dirty="0"/>
              <a:t>  </a:t>
            </a:r>
            <a:r>
              <a:rPr lang="en-US" i="1" dirty="0"/>
              <a:t>War</a:t>
            </a:r>
          </a:p>
          <a:p>
            <a:pPr marL="0" indent="0">
              <a:buNone/>
            </a:pPr>
            <a:r>
              <a:rPr lang="en-US" dirty="0"/>
              <a:t>                                   Luigi Pirandello</a:t>
            </a:r>
          </a:p>
          <a:p>
            <a:pPr marL="0" indent="0">
              <a:buNone/>
            </a:pPr>
            <a:endParaRPr lang="en-US" dirty="0"/>
          </a:p>
          <a:p>
            <a:pPr marL="0" indent="0">
              <a:buNone/>
            </a:pPr>
            <a:r>
              <a:rPr lang="en-US" dirty="0"/>
              <a:t>  </a:t>
            </a:r>
            <a:r>
              <a:rPr lang="en-US" i="1" dirty="0"/>
              <a:t>The Guest</a:t>
            </a:r>
          </a:p>
          <a:p>
            <a:pPr marL="0" indent="0">
              <a:buNone/>
            </a:pPr>
            <a:endParaRPr lang="en-US" dirty="0"/>
          </a:p>
          <a:p>
            <a:pPr marL="0" indent="0">
              <a:buNone/>
            </a:pPr>
            <a:r>
              <a:rPr lang="en-US" dirty="0"/>
              <a:t>                                  Albert Camus</a:t>
            </a:r>
          </a:p>
          <a:p>
            <a:pPr marL="0" indent="0">
              <a:buNone/>
            </a:pPr>
            <a:endParaRPr lang="en-US" dirty="0"/>
          </a:p>
          <a:p>
            <a:pPr marL="0" indent="0">
              <a:buNone/>
            </a:pPr>
            <a:r>
              <a:rPr lang="en-US" dirty="0"/>
              <a:t> </a:t>
            </a:r>
            <a:r>
              <a:rPr lang="en-US" i="1" dirty="0"/>
              <a:t>The Greatcoat</a:t>
            </a:r>
          </a:p>
          <a:p>
            <a:pPr marL="0" indent="0">
              <a:buNone/>
            </a:pPr>
            <a:endParaRPr lang="en-US" dirty="0"/>
          </a:p>
          <a:p>
            <a:pPr marL="0" indent="0">
              <a:buNone/>
            </a:pPr>
            <a:r>
              <a:rPr lang="en-US" dirty="0"/>
              <a:t>                                 Nikolai Vasilyevich Gogol</a:t>
            </a:r>
            <a:endParaRPr lang="en-IN" dirty="0"/>
          </a:p>
        </p:txBody>
      </p:sp>
    </p:spTree>
    <p:extLst>
      <p:ext uri="{BB962C8B-B14F-4D97-AF65-F5344CB8AC3E}">
        <p14:creationId xmlns:p14="http://schemas.microsoft.com/office/powerpoint/2010/main" val="926307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A8D68-5CC8-441C-93A7-B23F5F15C6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90380F-BDCB-4BA9-B766-3B9BE946FE79}"/>
              </a:ext>
            </a:extLst>
          </p:cNvPr>
          <p:cNvSpPr>
            <a:spLocks noGrp="1"/>
          </p:cNvSpPr>
          <p:nvPr>
            <p:ph idx="1"/>
          </p:nvPr>
        </p:nvSpPr>
        <p:spPr/>
        <p:txBody>
          <a:bodyPr>
            <a:normAutofit fontScale="92500" lnSpcReduction="20000"/>
          </a:bodyPr>
          <a:lstStyle/>
          <a:p>
            <a:pPr marL="0" indent="0">
              <a:buNone/>
            </a:pPr>
            <a:r>
              <a:rPr lang="en-US" i="1" dirty="0"/>
              <a:t>The Handsomest Drowned Man in the World</a:t>
            </a:r>
          </a:p>
          <a:p>
            <a:pPr marL="0" indent="0">
              <a:buNone/>
            </a:pPr>
            <a:endParaRPr lang="en-US" dirty="0"/>
          </a:p>
          <a:p>
            <a:pPr marL="0" indent="0">
              <a:buNone/>
            </a:pPr>
            <a:r>
              <a:rPr lang="en-US" dirty="0"/>
              <a:t>                                                                 Gabriel Garcia Marquez</a:t>
            </a:r>
          </a:p>
          <a:p>
            <a:pPr marL="0" indent="0">
              <a:buNone/>
            </a:pPr>
            <a:r>
              <a:rPr lang="en-US" i="1" dirty="0"/>
              <a:t>Once Upon a Time</a:t>
            </a:r>
          </a:p>
          <a:p>
            <a:pPr marL="0" indent="0">
              <a:buNone/>
            </a:pPr>
            <a:r>
              <a:rPr lang="en-US" dirty="0"/>
              <a:t>                                                                 Nadine Gordimer</a:t>
            </a:r>
          </a:p>
          <a:p>
            <a:pPr marL="0" indent="0">
              <a:buNone/>
            </a:pPr>
            <a:r>
              <a:rPr lang="en-US" i="1" dirty="0"/>
              <a:t>Miss Brill</a:t>
            </a:r>
          </a:p>
          <a:p>
            <a:pPr marL="0" indent="0">
              <a:buNone/>
            </a:pPr>
            <a:r>
              <a:rPr lang="en-US" dirty="0"/>
              <a:t>                                                                 Katherine Mansfield</a:t>
            </a:r>
          </a:p>
          <a:p>
            <a:pPr marL="0" indent="0">
              <a:buNone/>
            </a:pPr>
            <a:r>
              <a:rPr lang="en-US" i="1" dirty="0"/>
              <a:t>And of Clay are We Created</a:t>
            </a:r>
          </a:p>
          <a:p>
            <a:pPr marL="0" indent="0">
              <a:buNone/>
            </a:pPr>
            <a:r>
              <a:rPr lang="en-US" dirty="0"/>
              <a:t>                                                                 Isabel </a:t>
            </a:r>
            <a:r>
              <a:rPr lang="en-US" dirty="0" err="1"/>
              <a:t>Allande</a:t>
            </a:r>
            <a:endParaRPr lang="en-US" dirty="0"/>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235232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A8E47-1CC2-4240-B6D1-C008E7A93B0C}"/>
              </a:ext>
            </a:extLst>
          </p:cNvPr>
          <p:cNvSpPr>
            <a:spLocks noGrp="1"/>
          </p:cNvSpPr>
          <p:nvPr>
            <p:ph type="title"/>
          </p:nvPr>
        </p:nvSpPr>
        <p:spPr/>
        <p:txBody>
          <a:bodyPr/>
          <a:lstStyle/>
          <a:p>
            <a:r>
              <a:rPr lang="en-US" dirty="0"/>
              <a:t>                        Essay</a:t>
            </a:r>
            <a:endParaRPr lang="en-IN" dirty="0"/>
          </a:p>
        </p:txBody>
      </p:sp>
      <p:sp>
        <p:nvSpPr>
          <p:cNvPr id="3" name="Content Placeholder 2">
            <a:extLst>
              <a:ext uri="{FF2B5EF4-FFF2-40B4-BE49-F238E27FC236}">
                <a16:creationId xmlns:a16="http://schemas.microsoft.com/office/drawing/2014/main" id="{801EAC26-672C-4DCA-B4F8-BE2744B1C7DE}"/>
              </a:ext>
            </a:extLst>
          </p:cNvPr>
          <p:cNvSpPr>
            <a:spLocks noGrp="1"/>
          </p:cNvSpPr>
          <p:nvPr>
            <p:ph idx="1"/>
          </p:nvPr>
        </p:nvSpPr>
        <p:spPr/>
        <p:txBody>
          <a:bodyPr/>
          <a:lstStyle/>
          <a:p>
            <a:pPr marL="0" indent="0">
              <a:buNone/>
            </a:pPr>
            <a:r>
              <a:rPr lang="en-US" i="1" dirty="0"/>
              <a:t>Modernism and Postmodern, Feminist Criticism</a:t>
            </a:r>
          </a:p>
          <a:p>
            <a:pPr marL="0" indent="0">
              <a:buNone/>
            </a:pPr>
            <a:r>
              <a:rPr lang="en-US" dirty="0"/>
              <a:t>                                                                              M.H. Abrams</a:t>
            </a:r>
          </a:p>
          <a:p>
            <a:pPr marL="0" indent="0">
              <a:buNone/>
            </a:pPr>
            <a:r>
              <a:rPr lang="en-US" i="1" dirty="0"/>
              <a:t>Marxist Criticism</a:t>
            </a:r>
          </a:p>
          <a:p>
            <a:pPr marL="0" indent="0">
              <a:buNone/>
            </a:pPr>
            <a:r>
              <a:rPr lang="en-US" dirty="0"/>
              <a:t>                                                                             Terry Eagleton</a:t>
            </a:r>
          </a:p>
          <a:p>
            <a:pPr marL="0" indent="0">
              <a:buNone/>
            </a:pPr>
            <a:r>
              <a:rPr lang="en-US" i="1" dirty="0"/>
              <a:t>What Postmodernism Means</a:t>
            </a:r>
          </a:p>
          <a:p>
            <a:pPr marL="0" indent="0">
              <a:buNone/>
            </a:pPr>
            <a:r>
              <a:rPr lang="en-US" dirty="0"/>
              <a:t>                                                                             Lawrence </a:t>
            </a:r>
            <a:r>
              <a:rPr lang="en-US" dirty="0" err="1"/>
              <a:t>Cahoone</a:t>
            </a:r>
            <a:endParaRPr lang="en-IN" dirty="0"/>
          </a:p>
        </p:txBody>
      </p:sp>
    </p:spTree>
    <p:extLst>
      <p:ext uri="{BB962C8B-B14F-4D97-AF65-F5344CB8AC3E}">
        <p14:creationId xmlns:p14="http://schemas.microsoft.com/office/powerpoint/2010/main" val="399598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E380-591F-4A07-85BB-1074F5A56D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B4C6E0-170B-4C8A-BE51-0BA7BDDAC37C}"/>
              </a:ext>
            </a:extLst>
          </p:cNvPr>
          <p:cNvSpPr>
            <a:spLocks noGrp="1"/>
          </p:cNvSpPr>
          <p:nvPr>
            <p:ph idx="1"/>
          </p:nvPr>
        </p:nvSpPr>
        <p:spPr/>
        <p:txBody>
          <a:bodyPr/>
          <a:lstStyle/>
          <a:p>
            <a:pPr marL="0" indent="0">
              <a:buNone/>
            </a:pPr>
            <a:r>
              <a:rPr lang="en-US" i="1" dirty="0"/>
              <a:t>On the Abolition of the English Department</a:t>
            </a:r>
          </a:p>
          <a:p>
            <a:pPr marL="0" indent="0">
              <a:buNone/>
            </a:pPr>
            <a:r>
              <a:rPr lang="en-US" dirty="0"/>
              <a:t>                                                                              Ngugi </a:t>
            </a:r>
            <a:r>
              <a:rPr lang="en-US" dirty="0" err="1"/>
              <a:t>Wa</a:t>
            </a:r>
            <a:r>
              <a:rPr lang="en-US" dirty="0"/>
              <a:t> </a:t>
            </a:r>
            <a:r>
              <a:rPr lang="en-US" dirty="0" err="1"/>
              <a:t>Thiong’o</a:t>
            </a:r>
            <a:endParaRPr lang="en-US" dirty="0"/>
          </a:p>
          <a:p>
            <a:pPr marL="0" indent="0">
              <a:buNone/>
            </a:pPr>
            <a:r>
              <a:rPr lang="en-US" i="1" dirty="0"/>
              <a:t>Minute on Indian Education</a:t>
            </a:r>
          </a:p>
          <a:p>
            <a:pPr marL="0" indent="0">
              <a:buNone/>
            </a:pPr>
            <a:r>
              <a:rPr lang="en-US" dirty="0"/>
              <a:t>                                                                             Thomas B. Macaulay</a:t>
            </a:r>
          </a:p>
          <a:p>
            <a:pPr marL="0" indent="0">
              <a:buNone/>
            </a:pPr>
            <a:r>
              <a:rPr lang="en-US" i="1" dirty="0"/>
              <a:t>Interrogating Post-Colonialism</a:t>
            </a:r>
          </a:p>
          <a:p>
            <a:pPr marL="0" indent="0">
              <a:buNone/>
            </a:pPr>
            <a:r>
              <a:rPr lang="en-US" dirty="0"/>
              <a:t>                                                                            Meenakshi Mukherjee</a:t>
            </a:r>
            <a:endParaRPr lang="en-IN" dirty="0"/>
          </a:p>
        </p:txBody>
      </p:sp>
    </p:spTree>
    <p:extLst>
      <p:ext uri="{BB962C8B-B14F-4D97-AF65-F5344CB8AC3E}">
        <p14:creationId xmlns:p14="http://schemas.microsoft.com/office/powerpoint/2010/main" val="417114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87EBE-77AB-4905-8762-21BED546F41B}"/>
              </a:ext>
            </a:extLst>
          </p:cNvPr>
          <p:cNvSpPr>
            <a:spLocks noGrp="1"/>
          </p:cNvSpPr>
          <p:nvPr>
            <p:ph type="title"/>
          </p:nvPr>
        </p:nvSpPr>
        <p:spPr/>
        <p:txBody>
          <a:bodyPr/>
          <a:lstStyle/>
          <a:p>
            <a:r>
              <a:rPr lang="en-US" dirty="0"/>
              <a:t>                           Drama</a:t>
            </a:r>
            <a:endParaRPr lang="en-IN" dirty="0"/>
          </a:p>
        </p:txBody>
      </p:sp>
      <p:sp>
        <p:nvSpPr>
          <p:cNvPr id="3" name="Content Placeholder 2">
            <a:extLst>
              <a:ext uri="{FF2B5EF4-FFF2-40B4-BE49-F238E27FC236}">
                <a16:creationId xmlns:a16="http://schemas.microsoft.com/office/drawing/2014/main" id="{FE0C26A4-B917-4091-A8E2-CBCF277F3F1C}"/>
              </a:ext>
            </a:extLst>
          </p:cNvPr>
          <p:cNvSpPr>
            <a:spLocks noGrp="1"/>
          </p:cNvSpPr>
          <p:nvPr>
            <p:ph idx="1"/>
          </p:nvPr>
        </p:nvSpPr>
        <p:spPr/>
        <p:txBody>
          <a:bodyPr>
            <a:normAutofit lnSpcReduction="10000"/>
          </a:bodyPr>
          <a:lstStyle/>
          <a:p>
            <a:pPr marL="0" indent="0">
              <a:buNone/>
            </a:pPr>
            <a:endParaRPr lang="en-US" dirty="0"/>
          </a:p>
          <a:p>
            <a:pPr marL="0" indent="0">
              <a:buNone/>
            </a:pPr>
            <a:r>
              <a:rPr lang="en-US" dirty="0"/>
              <a:t>Sophocles’ </a:t>
            </a:r>
            <a:r>
              <a:rPr lang="en-US" i="1" dirty="0"/>
              <a:t>Oedipus Rex</a:t>
            </a:r>
          </a:p>
          <a:p>
            <a:pPr marL="0" indent="0">
              <a:buNone/>
            </a:pPr>
            <a:endParaRPr lang="en-US" i="1" dirty="0"/>
          </a:p>
          <a:p>
            <a:pPr marL="0" indent="0">
              <a:buNone/>
            </a:pPr>
            <a:r>
              <a:rPr lang="en-US" dirty="0"/>
              <a:t>Henrik Ibsen’s </a:t>
            </a:r>
            <a:r>
              <a:rPr lang="en-US" i="1" dirty="0"/>
              <a:t>An Enemy of the People</a:t>
            </a:r>
          </a:p>
          <a:p>
            <a:pPr marL="0" indent="0">
              <a:buNone/>
            </a:pPr>
            <a:endParaRPr lang="en-US" i="1" dirty="0"/>
          </a:p>
          <a:p>
            <a:pPr marL="0" indent="0">
              <a:buNone/>
            </a:pPr>
            <a:r>
              <a:rPr lang="en-US" i="1" dirty="0"/>
              <a:t>Chinua Achebe’s Things Fall Apart</a:t>
            </a:r>
          </a:p>
          <a:p>
            <a:pPr marL="0" indent="0">
              <a:buNone/>
            </a:pPr>
            <a:endParaRPr lang="en-US" i="1" dirty="0"/>
          </a:p>
          <a:p>
            <a:pPr marL="0" indent="0">
              <a:buNone/>
            </a:pPr>
            <a:r>
              <a:rPr lang="en-US" i="1" dirty="0"/>
              <a:t>David Malouf’s Fly Away Peter</a:t>
            </a:r>
          </a:p>
          <a:p>
            <a:pPr marL="0" indent="0">
              <a:buNone/>
            </a:pPr>
            <a:r>
              <a:rPr lang="en-IN" dirty="0"/>
              <a:t>                                                                   ( Discussion and questions)</a:t>
            </a:r>
          </a:p>
        </p:txBody>
      </p:sp>
    </p:spTree>
    <p:extLst>
      <p:ext uri="{BB962C8B-B14F-4D97-AF65-F5344CB8AC3E}">
        <p14:creationId xmlns:p14="http://schemas.microsoft.com/office/powerpoint/2010/main" val="1679434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1114</Words>
  <Application>Microsoft Office PowerPoint</Application>
  <PresentationFormat>Widescreen</PresentationFormat>
  <Paragraphs>180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European and Non-European Literature</vt:lpstr>
      <vt:lpstr>                  Poetry</vt:lpstr>
      <vt:lpstr>PowerPoint Presentation</vt:lpstr>
      <vt:lpstr>PowerPoint Presentation</vt:lpstr>
      <vt:lpstr>              Short Fiction</vt:lpstr>
      <vt:lpstr>PowerPoint Presentation</vt:lpstr>
      <vt:lpstr>                        Essay</vt:lpstr>
      <vt:lpstr>PowerPoint Presentation</vt:lpstr>
      <vt:lpstr>                           Drama</vt:lpstr>
      <vt:lpstr>              Indian Writing in English                            (Poetry)</vt:lpstr>
      <vt:lpstr>PowerPoint Presentation</vt:lpstr>
      <vt:lpstr>PowerPoint Presentation</vt:lpstr>
      <vt:lpstr>PowerPoint Presentation</vt:lpstr>
      <vt:lpstr>PowerPoint Presentation</vt:lpstr>
      <vt:lpstr>                   Short Fiction</vt:lpstr>
      <vt:lpstr>PowerPoint Presentation</vt:lpstr>
      <vt:lpstr>                     Essay</vt:lpstr>
      <vt:lpstr>                       Drama</vt:lpstr>
      <vt:lpstr>                      Novel</vt:lpstr>
      <vt:lpstr>    A few thoughts…</vt:lpstr>
      <vt:lpstr>PowerPoint Presentation</vt:lpstr>
      <vt:lpstr>PowerPoint Presentation</vt:lpstr>
      <vt:lpstr>PowerPoint Presentation</vt:lpstr>
      <vt:lpstr>PowerPoint Presentation</vt:lpstr>
      <vt:lpstr>PowerPoint Presentation</vt:lpstr>
      <vt:lpstr>PowerPoint Presentation</vt:lpstr>
      <vt:lpstr>Historical and Linguistic Considerations</vt:lpstr>
      <vt:lpstr>An Analysis of The Open Window H.H.Munro (Saki)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European and Non-European Literature</dc:title>
  <dc:creator>G. M. Tungesh [MAHE-MIT]</dc:creator>
  <cp:lastModifiedBy>G. M. Tungesh [MAHE-MIT]</cp:lastModifiedBy>
  <cp:revision>30</cp:revision>
  <dcterms:created xsi:type="dcterms:W3CDTF">2020-10-15T03:07:36Z</dcterms:created>
  <dcterms:modified xsi:type="dcterms:W3CDTF">2020-10-16T04:43:55Z</dcterms:modified>
</cp:coreProperties>
</file>