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89" r:id="rId5"/>
    <p:sldId id="290" r:id="rId6"/>
    <p:sldId id="257"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97BD7E-C7FF-468E-8C0A-788D9F5135A2}"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112070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97BD7E-C7FF-468E-8C0A-788D9F5135A2}"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10941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97BD7E-C7FF-468E-8C0A-788D9F5135A2}"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265765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97BD7E-C7FF-468E-8C0A-788D9F5135A2}"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376211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7BD7E-C7FF-468E-8C0A-788D9F5135A2}"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158702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97BD7E-C7FF-468E-8C0A-788D9F5135A2}"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198400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97BD7E-C7FF-468E-8C0A-788D9F5135A2}"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392902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97BD7E-C7FF-468E-8C0A-788D9F5135A2}"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413789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7BD7E-C7FF-468E-8C0A-788D9F5135A2}"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119498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97BD7E-C7FF-468E-8C0A-788D9F5135A2}"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156979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97BD7E-C7FF-468E-8C0A-788D9F5135A2}"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4BFB4-51B0-4604-BBC1-8110ECFBBAE8}" type="slidenum">
              <a:rPr lang="en-US" smtClean="0"/>
              <a:t>‹#›</a:t>
            </a:fld>
            <a:endParaRPr lang="en-US"/>
          </a:p>
        </p:txBody>
      </p:sp>
    </p:spTree>
    <p:extLst>
      <p:ext uri="{BB962C8B-B14F-4D97-AF65-F5344CB8AC3E}">
        <p14:creationId xmlns:p14="http://schemas.microsoft.com/office/powerpoint/2010/main" val="320140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7BD7E-C7FF-468E-8C0A-788D9F5135A2}" type="datetimeFigureOut">
              <a:rPr lang="en-US" smtClean="0"/>
              <a:t>4/7/2021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4BFB4-51B0-4604-BBC1-8110ECFBBAE8}" type="slidenum">
              <a:rPr lang="en-US" smtClean="0"/>
              <a:t>‹#›</a:t>
            </a:fld>
            <a:endParaRPr lang="en-US"/>
          </a:p>
        </p:txBody>
      </p:sp>
    </p:spTree>
    <p:extLst>
      <p:ext uri="{BB962C8B-B14F-4D97-AF65-F5344CB8AC3E}">
        <p14:creationId xmlns:p14="http://schemas.microsoft.com/office/powerpoint/2010/main" val="1115656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sz="5400" i="1" dirty="0"/>
              <a:t>Interpretation of Literary Texts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3145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Since a summary condenses, we are most likely to write a summary of a story, novel, or play, whereas </a:t>
            </a:r>
            <a:r>
              <a:rPr lang="en-US" b="1" dirty="0"/>
              <a:t>a paraphrase is usually reserved for poems or complex short passage.</a:t>
            </a:r>
          </a:p>
          <a:p>
            <a:pPr marL="0" indent="0" algn="just">
              <a:buNone/>
            </a:pPr>
            <a:r>
              <a:rPr lang="en-US" dirty="0"/>
              <a:t>When we paraphrase a difficult poem, we are likely to end up with more words than in the original because your purpose is to </a:t>
            </a:r>
            <a:r>
              <a:rPr lang="en-US" b="1" dirty="0"/>
              <a:t>turn </a:t>
            </a:r>
            <a:r>
              <a:rPr lang="en-US" b="1" i="1" dirty="0"/>
              <a:t>cryptic</a:t>
            </a:r>
            <a:r>
              <a:rPr lang="en-US" b="1" dirty="0"/>
              <a:t> lines into more ordinary sentences with normal word order</a:t>
            </a:r>
            <a:r>
              <a:rPr lang="en-US" dirty="0"/>
              <a:t>. For example:</a:t>
            </a:r>
          </a:p>
          <a:p>
            <a:pPr marL="0" indent="0" algn="just">
              <a:buNone/>
            </a:pPr>
            <a:r>
              <a:rPr lang="en-US" dirty="0"/>
              <a:t>“Then hasted I with smiles” can be paraphrased to read : “ Then, full of smiles , I hurried.”</a:t>
            </a:r>
          </a:p>
        </p:txBody>
      </p:sp>
    </p:spTree>
    <p:extLst>
      <p:ext uri="{BB962C8B-B14F-4D97-AF65-F5344CB8AC3E}">
        <p14:creationId xmlns:p14="http://schemas.microsoft.com/office/powerpoint/2010/main" val="393069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Summarizing</a:t>
            </a:r>
          </a:p>
        </p:txBody>
      </p:sp>
      <p:sp>
        <p:nvSpPr>
          <p:cNvPr id="3" name="Content Placeholder 2"/>
          <p:cNvSpPr>
            <a:spLocks noGrp="1"/>
          </p:cNvSpPr>
          <p:nvPr>
            <p:ph idx="1"/>
          </p:nvPr>
        </p:nvSpPr>
        <p:spPr/>
        <p:txBody>
          <a:bodyPr/>
          <a:lstStyle/>
          <a:p>
            <a:pPr marL="0" indent="0" algn="just">
              <a:buNone/>
            </a:pPr>
            <a:r>
              <a:rPr lang="en-US" dirty="0"/>
              <a:t>When summarizing a literary work, remember to use your own  words, draw no conclusions, giving only the facts, but focus the summary on the key events in the story. The selecting you do to write a summary represents preliminary analysis; you are making some choices about what is important in the work. (The steps of observation, analysis, and interpretation do overlap.) </a:t>
            </a:r>
          </a:p>
        </p:txBody>
      </p:sp>
    </p:spTree>
    <p:extLst>
      <p:ext uri="{BB962C8B-B14F-4D97-AF65-F5344CB8AC3E}">
        <p14:creationId xmlns:p14="http://schemas.microsoft.com/office/powerpoint/2010/main" val="247284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Interpretation</a:t>
            </a:r>
          </a:p>
        </p:txBody>
      </p:sp>
      <p:sp>
        <p:nvSpPr>
          <p:cNvPr id="3" name="Content Placeholder 2"/>
          <p:cNvSpPr>
            <a:spLocks noGrp="1"/>
          </p:cNvSpPr>
          <p:nvPr>
            <p:ph idx="1"/>
          </p:nvPr>
        </p:nvSpPr>
        <p:spPr/>
        <p:txBody>
          <a:bodyPr>
            <a:normAutofit lnSpcReduction="10000"/>
          </a:bodyPr>
          <a:lstStyle/>
          <a:p>
            <a:pPr algn="just"/>
            <a:r>
              <a:rPr lang="en-US" dirty="0"/>
              <a:t>Able to be understood in a different way…</a:t>
            </a:r>
          </a:p>
          <a:p>
            <a:pPr algn="just"/>
            <a:r>
              <a:rPr lang="en-US" dirty="0"/>
              <a:t>To decide what the intended meaning of ( something ) is…</a:t>
            </a:r>
          </a:p>
          <a:p>
            <a:pPr algn="just"/>
            <a:r>
              <a:rPr lang="en-US" dirty="0"/>
              <a:t>Interpretation is often as important as the text itself…</a:t>
            </a:r>
          </a:p>
          <a:p>
            <a:pPr algn="just"/>
            <a:r>
              <a:rPr lang="en-US" dirty="0"/>
              <a:t>The dispute is based on two widely differing interpretations of…</a:t>
            </a:r>
          </a:p>
          <a:p>
            <a:pPr algn="just"/>
            <a:r>
              <a:rPr lang="en-US" dirty="0"/>
              <a:t>What interpretation would you put on their refusal to attend the meeting…?</a:t>
            </a:r>
          </a:p>
          <a:p>
            <a:pPr algn="just"/>
            <a:r>
              <a:rPr lang="en-US" dirty="0"/>
              <a:t>The book would be more useful if it was interpretative, but instead , it presents a lot of facts and figures without explaining them…</a:t>
            </a:r>
          </a:p>
          <a:p>
            <a:pPr algn="just"/>
            <a:r>
              <a:rPr lang="en-US" dirty="0"/>
              <a:t>It is difficult for many people to accept a literal interpretation of the </a:t>
            </a:r>
            <a:r>
              <a:rPr lang="en-US" dirty="0" err="1"/>
              <a:t>Bhagavadgeeta</a:t>
            </a:r>
            <a:r>
              <a:rPr lang="en-US" dirty="0"/>
              <a:t> and the Bible…  </a:t>
            </a:r>
          </a:p>
          <a:p>
            <a:endParaRPr lang="en-US" dirty="0"/>
          </a:p>
        </p:txBody>
      </p:sp>
    </p:spTree>
    <p:extLst>
      <p:ext uri="{BB962C8B-B14F-4D97-AF65-F5344CB8AC3E}">
        <p14:creationId xmlns:p14="http://schemas.microsoft.com/office/powerpoint/2010/main" val="51433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Their interpretations of Romeo and Juliet were two of the best performances I have ever seen…</a:t>
            </a:r>
          </a:p>
          <a:p>
            <a:r>
              <a:rPr lang="en-US" dirty="0"/>
              <a:t>To express ( something that has just been said) in a different language so that people who do not speak each other’s language can understand each other…</a:t>
            </a:r>
          </a:p>
          <a:p>
            <a:r>
              <a:rPr lang="en-US" dirty="0"/>
              <a:t>The president’s speech was interpreted rather inaccurately…</a:t>
            </a:r>
          </a:p>
          <a:p>
            <a:r>
              <a:rPr lang="en-US" dirty="0"/>
              <a:t>The two leaders don’t understand a word of each other’s languages, so they have to have someone there to interpret…</a:t>
            </a:r>
          </a:p>
        </p:txBody>
      </p:sp>
    </p:spTree>
    <p:extLst>
      <p:ext uri="{BB962C8B-B14F-4D97-AF65-F5344CB8AC3E}">
        <p14:creationId xmlns:p14="http://schemas.microsoft.com/office/powerpoint/2010/main" val="99092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Interpretation of a literary work</a:t>
            </a:r>
          </a:p>
        </p:txBody>
      </p:sp>
      <p:sp>
        <p:nvSpPr>
          <p:cNvPr id="3" name="Content Placeholder 2"/>
          <p:cNvSpPr>
            <a:spLocks noGrp="1"/>
          </p:cNvSpPr>
          <p:nvPr>
            <p:ph idx="1"/>
          </p:nvPr>
        </p:nvSpPr>
        <p:spPr/>
        <p:txBody>
          <a:bodyPr>
            <a:normAutofit lnSpcReduction="10000"/>
          </a:bodyPr>
          <a:lstStyle/>
          <a:p>
            <a:pPr algn="just"/>
            <a:r>
              <a:rPr lang="en-US" dirty="0"/>
              <a:t>Study the facts of works and analyze their structures and key elements…</a:t>
            </a:r>
          </a:p>
          <a:p>
            <a:pPr algn="just"/>
            <a:r>
              <a:rPr lang="en-US" dirty="0"/>
              <a:t>To reach some conclusions from this information and shape it into an organized form is to offer an interpretation of the work… </a:t>
            </a:r>
          </a:p>
          <a:p>
            <a:pPr algn="just"/>
            <a:r>
              <a:rPr lang="en-US" dirty="0"/>
              <a:t>Readers can be expected to disagree somewhat , but if we have all read carefully and applied our knowledge of literature , differences should , most of the time , be ones of focus or emphasis…</a:t>
            </a:r>
          </a:p>
          <a:p>
            <a:pPr algn="just"/>
            <a:r>
              <a:rPr lang="en-US" dirty="0"/>
              <a:t>Presumably no one is prepared to argue that the poem “ Promise” is about pink elephants, or “Early autumn” is about the Queen of England, because neither work contains any facts to support those conclusions… </a:t>
            </a:r>
          </a:p>
        </p:txBody>
      </p:sp>
    </p:spTree>
    <p:extLst>
      <p:ext uri="{BB962C8B-B14F-4D97-AF65-F5344CB8AC3E}">
        <p14:creationId xmlns:p14="http://schemas.microsoft.com/office/powerpoint/2010/main" val="15280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conclusions can we reach about “Promise”? </a:t>
            </a:r>
          </a:p>
        </p:txBody>
      </p:sp>
      <p:sp>
        <p:nvSpPr>
          <p:cNvPr id="3" name="Content Placeholder 2"/>
          <p:cNvSpPr>
            <a:spLocks noGrp="1"/>
          </p:cNvSpPr>
          <p:nvPr>
            <p:ph idx="1"/>
          </p:nvPr>
        </p:nvSpPr>
        <p:spPr>
          <a:xfrm>
            <a:off x="838200" y="1709714"/>
            <a:ext cx="10515600" cy="4351338"/>
          </a:xfrm>
        </p:spPr>
        <p:txBody>
          <a:bodyPr/>
          <a:lstStyle/>
          <a:p>
            <a:pPr marL="0" indent="0" algn="just">
              <a:buNone/>
            </a:pPr>
            <a:r>
              <a:rPr lang="en-US" dirty="0"/>
              <a:t>A beautiful flower has been nurtured into bloom by a speaker who expects it to brighten his or her life. The title lets us know that the rose represents great promise. Has a rival stolen the speaker’s loved one, represented symbolically by a rose? A thoughtless child would not be an appropriate rival for an adult speaker, so in the context of this poem, the rose represents, more generally, something that the speaker cherishes in anticipation of the pleasure it will bring.</a:t>
            </a:r>
          </a:p>
        </p:txBody>
      </p:sp>
    </p:spTree>
    <p:extLst>
      <p:ext uri="{BB962C8B-B14F-4D97-AF65-F5344CB8AC3E}">
        <p14:creationId xmlns:p14="http://schemas.microsoft.com/office/powerpoint/2010/main" val="332850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                       Early autumn</a:t>
            </a:r>
          </a:p>
        </p:txBody>
      </p:sp>
      <p:sp>
        <p:nvSpPr>
          <p:cNvPr id="3" name="Content Placeholder 2"/>
          <p:cNvSpPr>
            <a:spLocks noGrp="1"/>
          </p:cNvSpPr>
          <p:nvPr>
            <p:ph idx="1"/>
          </p:nvPr>
        </p:nvSpPr>
        <p:spPr/>
        <p:txBody>
          <a:bodyPr/>
          <a:lstStyle/>
          <a:p>
            <a:pPr marL="0" indent="0" algn="just">
              <a:buNone/>
            </a:pPr>
            <a:r>
              <a:rPr lang="en-US" dirty="0"/>
              <a:t>In “ Early Autumn” the pain that Mary feels when she meets Bill in Washington Square comes from her awareness that she loves Bill and that he is lost to her. Bill has gone on to a happy life in which she has no part. The lights blur because Mary’s eyes are filled with tears as the conversation makes her aware that Bill has given her little thought over the years, whereas Mary, to keep some part of Bill in her life, has named her youngest son Bill. The details of the story, an analysis of plot and character conflict, and the story’s metaphors support these conclusions. </a:t>
            </a:r>
          </a:p>
        </p:txBody>
      </p:sp>
    </p:spTree>
    <p:extLst>
      <p:ext uri="{BB962C8B-B14F-4D97-AF65-F5344CB8AC3E}">
        <p14:creationId xmlns:p14="http://schemas.microsoft.com/office/powerpoint/2010/main" val="187913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SONNET NO 116</a:t>
            </a:r>
          </a:p>
        </p:txBody>
      </p:sp>
      <p:sp>
        <p:nvSpPr>
          <p:cNvPr id="3" name="Content Placeholder 2"/>
          <p:cNvSpPr>
            <a:spLocks noGrp="1"/>
          </p:cNvSpPr>
          <p:nvPr>
            <p:ph idx="1"/>
          </p:nvPr>
        </p:nvSpPr>
        <p:spPr/>
        <p:txBody>
          <a:bodyPr>
            <a:normAutofit lnSpcReduction="10000"/>
          </a:bodyPr>
          <a:lstStyle/>
          <a:p>
            <a:pPr marL="0" indent="0">
              <a:buNone/>
            </a:pPr>
            <a:r>
              <a:rPr lang="en-US" dirty="0"/>
              <a:t>Let me not to the marriage of true minds</a:t>
            </a:r>
          </a:p>
          <a:p>
            <a:pPr marL="0" indent="0">
              <a:buNone/>
            </a:pPr>
            <a:r>
              <a:rPr lang="en-US" dirty="0"/>
              <a:t>Admit impediments. Love is not love</a:t>
            </a:r>
          </a:p>
          <a:p>
            <a:pPr marL="0" indent="0">
              <a:buNone/>
            </a:pPr>
            <a:r>
              <a:rPr lang="en-US" dirty="0"/>
              <a:t>Which alters when it alteration finds,</a:t>
            </a:r>
          </a:p>
          <a:p>
            <a:pPr marL="0" indent="0">
              <a:buNone/>
            </a:pPr>
            <a:r>
              <a:rPr lang="en-US" dirty="0"/>
              <a:t>Or bends with the remover to remove.</a:t>
            </a:r>
          </a:p>
          <a:p>
            <a:pPr marL="0" indent="0">
              <a:buNone/>
            </a:pPr>
            <a:r>
              <a:rPr lang="en-US" dirty="0"/>
              <a:t>O, no! it is an ever-fixed mark</a:t>
            </a:r>
          </a:p>
          <a:p>
            <a:pPr marL="0" indent="0">
              <a:buNone/>
            </a:pPr>
            <a:r>
              <a:rPr lang="en-US" dirty="0"/>
              <a:t>That looks on tempests and is never shaken;</a:t>
            </a:r>
          </a:p>
          <a:p>
            <a:pPr marL="0" indent="0">
              <a:buNone/>
            </a:pPr>
            <a:r>
              <a:rPr lang="en-US" dirty="0"/>
              <a:t>It is the star to every </a:t>
            </a:r>
            <a:r>
              <a:rPr lang="en-US" dirty="0" err="1"/>
              <a:t>wand’ring</a:t>
            </a:r>
            <a:r>
              <a:rPr lang="en-US" dirty="0"/>
              <a:t> bark,</a:t>
            </a:r>
          </a:p>
          <a:p>
            <a:pPr marL="0" indent="0">
              <a:buNone/>
            </a:pPr>
            <a:r>
              <a:rPr lang="en-US" dirty="0"/>
              <a:t>Whose worth’s unknown , although his height be taken.</a:t>
            </a:r>
          </a:p>
          <a:p>
            <a:pPr marL="0" indent="0">
              <a:buNone/>
            </a:pPr>
            <a:r>
              <a:rPr lang="en-US" dirty="0"/>
              <a:t> </a:t>
            </a:r>
          </a:p>
        </p:txBody>
      </p:sp>
    </p:spTree>
    <p:extLst>
      <p:ext uri="{BB962C8B-B14F-4D97-AF65-F5344CB8AC3E}">
        <p14:creationId xmlns:p14="http://schemas.microsoft.com/office/powerpoint/2010/main" val="35172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Love ‘s not Times fool, though rosy lips and cheeks</a:t>
            </a:r>
          </a:p>
          <a:p>
            <a:pPr marL="0" indent="0">
              <a:buNone/>
            </a:pPr>
            <a:r>
              <a:rPr lang="en-US" dirty="0"/>
              <a:t>Within his bending sickle’s compass come;</a:t>
            </a:r>
          </a:p>
          <a:p>
            <a:pPr marL="0" indent="0">
              <a:buNone/>
            </a:pPr>
            <a:r>
              <a:rPr lang="en-US" dirty="0"/>
              <a:t>Love alters not with his brief hours and weeks,</a:t>
            </a:r>
          </a:p>
          <a:p>
            <a:pPr marL="0" indent="0">
              <a:buNone/>
            </a:pPr>
            <a:r>
              <a:rPr lang="en-US" dirty="0"/>
              <a:t>But bears it out even to the edge of doom.</a:t>
            </a:r>
          </a:p>
          <a:p>
            <a:pPr marL="0" indent="0">
              <a:buNone/>
            </a:pPr>
            <a:r>
              <a:rPr lang="en-US" dirty="0"/>
              <a:t>        If this be error and upon me proved,</a:t>
            </a:r>
          </a:p>
          <a:p>
            <a:pPr marL="0" indent="0">
              <a:buNone/>
            </a:pPr>
            <a:r>
              <a:rPr lang="en-US" dirty="0"/>
              <a:t>        I never writ, nor no man ever loved. </a:t>
            </a:r>
          </a:p>
          <a:p>
            <a:pPr marL="0" indent="0">
              <a:buNone/>
            </a:pPr>
            <a:r>
              <a:rPr lang="en-US" dirty="0"/>
              <a:t>                                                                               WILLIAM SHAKESPEARE</a:t>
            </a:r>
          </a:p>
        </p:txBody>
      </p:sp>
    </p:spTree>
    <p:extLst>
      <p:ext uri="{BB962C8B-B14F-4D97-AF65-F5344CB8AC3E}">
        <p14:creationId xmlns:p14="http://schemas.microsoft.com/office/powerpoint/2010/main" val="94088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Paraphrase of the sonnet 116</a:t>
            </a:r>
          </a:p>
        </p:txBody>
      </p:sp>
      <p:sp>
        <p:nvSpPr>
          <p:cNvPr id="3" name="Content Placeholder 2"/>
          <p:cNvSpPr>
            <a:spLocks noGrp="1"/>
          </p:cNvSpPr>
          <p:nvPr>
            <p:ph idx="1"/>
          </p:nvPr>
        </p:nvSpPr>
        <p:spPr/>
        <p:txBody>
          <a:bodyPr/>
          <a:lstStyle/>
          <a:p>
            <a:pPr marL="0" indent="0" algn="just">
              <a:buNone/>
            </a:pPr>
            <a:r>
              <a:rPr lang="en-US" dirty="0"/>
              <a:t>I cannot accept barriers to the union of steadfast spirits. We cannot call love love if it changes because it discovers change or if it disappears during absence. On the contrary, love is a steady guide that , in spite of difficulties, remains unwavering. Love can define the inherent value in all who lack self-knowledge, though superficially they know who they are. Love does not lessen with time, though signs of physical beauty may fade. Love endures, changeless, eternally. If any one can show me to the wrong in this position, I am no writer and no man can be sad to have loved. </a:t>
            </a:r>
          </a:p>
        </p:txBody>
      </p:sp>
    </p:spTree>
    <p:extLst>
      <p:ext uri="{BB962C8B-B14F-4D97-AF65-F5344CB8AC3E}">
        <p14:creationId xmlns:p14="http://schemas.microsoft.com/office/powerpoint/2010/main" val="332307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Teevee</a:t>
            </a:r>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a:t>In the house</a:t>
            </a:r>
          </a:p>
          <a:p>
            <a:pPr marL="0" indent="0">
              <a:buNone/>
            </a:pPr>
            <a:r>
              <a:rPr lang="en-US" dirty="0"/>
              <a:t>of Mr and Mrs Spouse</a:t>
            </a:r>
          </a:p>
          <a:p>
            <a:pPr marL="0" indent="0">
              <a:buNone/>
            </a:pPr>
            <a:r>
              <a:rPr lang="en-US" dirty="0"/>
              <a:t>he and she would </a:t>
            </a:r>
          </a:p>
          <a:p>
            <a:pPr marL="0" indent="0">
              <a:buNone/>
            </a:pPr>
            <a:r>
              <a:rPr lang="en-US" dirty="0"/>
              <a:t> watch teevee</a:t>
            </a:r>
          </a:p>
          <a:p>
            <a:pPr marL="0" indent="0">
              <a:buNone/>
            </a:pPr>
            <a:r>
              <a:rPr lang="en-US" dirty="0"/>
              <a:t>and never a word</a:t>
            </a:r>
          </a:p>
          <a:p>
            <a:pPr marL="0" indent="0">
              <a:buNone/>
            </a:pPr>
            <a:r>
              <a:rPr lang="en-US" dirty="0"/>
              <a:t>between them spoken</a:t>
            </a:r>
          </a:p>
          <a:p>
            <a:pPr marL="0" indent="0">
              <a:buNone/>
            </a:pPr>
            <a:r>
              <a:rPr lang="en-US" dirty="0"/>
              <a:t>until the day</a:t>
            </a:r>
          </a:p>
          <a:p>
            <a:pPr marL="0" indent="0">
              <a:buNone/>
            </a:pPr>
            <a:r>
              <a:rPr lang="en-US" dirty="0"/>
              <a:t>the set was broken</a:t>
            </a:r>
          </a:p>
          <a:p>
            <a:pPr marL="0" indent="0">
              <a:buNone/>
            </a:pPr>
            <a:endParaRPr lang="en-US" dirty="0"/>
          </a:p>
        </p:txBody>
      </p:sp>
    </p:spTree>
    <p:extLst>
      <p:ext uri="{BB962C8B-B14F-4D97-AF65-F5344CB8AC3E}">
        <p14:creationId xmlns:p14="http://schemas.microsoft.com/office/powerpoint/2010/main" val="3716155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essentials…</a:t>
            </a:r>
          </a:p>
        </p:txBody>
      </p:sp>
      <p:sp>
        <p:nvSpPr>
          <p:cNvPr id="3" name="Content Placeholder 2"/>
          <p:cNvSpPr>
            <a:spLocks noGrp="1"/>
          </p:cNvSpPr>
          <p:nvPr>
            <p:ph idx="1"/>
          </p:nvPr>
        </p:nvSpPr>
        <p:spPr/>
        <p:txBody>
          <a:bodyPr/>
          <a:lstStyle/>
          <a:p>
            <a:pPr algn="just"/>
            <a:r>
              <a:rPr lang="en-US" dirty="0"/>
              <a:t>First , don’t make the mistake of calling every work a “ story.” When you read –and then later discuss-literature, make clear distinctions among stories, novels, plays and poems.</a:t>
            </a:r>
          </a:p>
          <a:p>
            <a:pPr algn="just"/>
            <a:r>
              <a:rPr lang="en-US" dirty="0"/>
              <a:t>Poems can be further divided into narrative, dramatic, and lyric poems.</a:t>
            </a:r>
          </a:p>
          <a:p>
            <a:pPr algn="just"/>
            <a:r>
              <a:rPr lang="en-US" dirty="0"/>
              <a:t>A narrative poem, such as Homer’s </a:t>
            </a:r>
            <a:r>
              <a:rPr lang="en-US" i="1" dirty="0"/>
              <a:t>The Iliad</a:t>
            </a:r>
            <a:r>
              <a:rPr lang="en-US" dirty="0"/>
              <a:t>, tells a story in verse. A dramatic poem records the speech of at least one character.</a:t>
            </a:r>
          </a:p>
          <a:p>
            <a:pPr algn="just"/>
            <a:r>
              <a:rPr lang="en-US" dirty="0"/>
              <a:t>A poem in which only one figure speaks- but clearly addresses words to someone, who is present in a particular situation-is called a dramatic monologue. </a:t>
            </a:r>
          </a:p>
        </p:txBody>
      </p:sp>
    </p:spTree>
    <p:extLst>
      <p:ext uri="{BB962C8B-B14F-4D97-AF65-F5344CB8AC3E}">
        <p14:creationId xmlns:p14="http://schemas.microsoft.com/office/powerpoint/2010/main" val="242990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Lyric poems , Dunbar’s “Promise”, for example, may place the speaker in a situation or may express a thought or feeling with few , if any, situational details, but lyric poems have in common the convention that we as readers are listening in on </a:t>
            </a:r>
            <a:r>
              <a:rPr lang="en-US" b="1" i="1" dirty="0"/>
              <a:t>someone’s thoughts</a:t>
            </a:r>
            <a:r>
              <a:rPr lang="en-US" dirty="0"/>
              <a:t>, not listening to words directed to a second, created figure. These distinctions make us aware of how the words of the poem are coming to us. Are we hearing a story teller or someone speaking? Or, are we overhearing someone’s thoughts?</a:t>
            </a:r>
          </a:p>
        </p:txBody>
      </p:sp>
    </p:spTree>
    <p:extLst>
      <p:ext uri="{BB962C8B-B14F-4D97-AF65-F5344CB8AC3E}">
        <p14:creationId xmlns:p14="http://schemas.microsoft.com/office/powerpoint/2010/main" val="2940831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Lyric poems can be divided into many subcategories or types. </a:t>
            </a:r>
          </a:p>
          <a:p>
            <a:r>
              <a:rPr lang="en-US" b="1" dirty="0"/>
              <a:t>Free verse</a:t>
            </a:r>
            <a:r>
              <a:rPr lang="en-US" dirty="0"/>
              <a:t>: no prevailing metrical pattern</a:t>
            </a:r>
          </a:p>
          <a:p>
            <a:r>
              <a:rPr lang="en-US" b="1" dirty="0"/>
              <a:t>Blank verse</a:t>
            </a:r>
            <a:r>
              <a:rPr lang="en-US" dirty="0"/>
              <a:t>: continuous unrhymed lines of iambic pentameter</a:t>
            </a:r>
          </a:p>
          <a:p>
            <a:r>
              <a:rPr lang="en-US" dirty="0"/>
              <a:t>A metrical line will contain a number – a pentameter is five-of one kind of metrical “foot”. The iambic foot consists of one unstressed syllable followed by one stressed syllable.</a:t>
            </a:r>
          </a:p>
        </p:txBody>
      </p:sp>
    </p:spTree>
    <p:extLst>
      <p:ext uri="{BB962C8B-B14F-4D97-AF65-F5344CB8AC3E}">
        <p14:creationId xmlns:p14="http://schemas.microsoft.com/office/powerpoint/2010/main" val="1348362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Stanza forms</a:t>
            </a:r>
          </a:p>
        </p:txBody>
      </p:sp>
      <p:sp>
        <p:nvSpPr>
          <p:cNvPr id="3" name="Content Placeholder 2"/>
          <p:cNvSpPr>
            <a:spLocks noGrp="1"/>
          </p:cNvSpPr>
          <p:nvPr>
            <p:ph idx="1"/>
          </p:nvPr>
        </p:nvSpPr>
        <p:spPr/>
        <p:txBody>
          <a:bodyPr/>
          <a:lstStyle/>
          <a:p>
            <a:pPr marL="0" indent="0">
              <a:buNone/>
            </a:pPr>
            <a:r>
              <a:rPr lang="en-US" dirty="0"/>
              <a:t>Repeated units with the same number of lines, same metrical pattern, and same rhyme scheme. Or, if it is a sonnet, ( always 14 lines of iambic pentameter with one of two complex rhyme schemes labeled either English or Italian).</a:t>
            </a:r>
          </a:p>
        </p:txBody>
      </p:sp>
    </p:spTree>
    <p:extLst>
      <p:ext uri="{BB962C8B-B14F-4D97-AF65-F5344CB8AC3E}">
        <p14:creationId xmlns:p14="http://schemas.microsoft.com/office/powerpoint/2010/main" val="3491418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a:t>
            </a:r>
          </a:p>
        </p:txBody>
      </p:sp>
      <p:sp>
        <p:nvSpPr>
          <p:cNvPr id="3" name="Content Placeholder 2"/>
          <p:cNvSpPr>
            <a:spLocks noGrp="1"/>
          </p:cNvSpPr>
          <p:nvPr>
            <p:ph idx="1"/>
          </p:nvPr>
        </p:nvSpPr>
        <p:spPr/>
        <p:txBody>
          <a:bodyPr/>
          <a:lstStyle/>
          <a:p>
            <a:r>
              <a:rPr lang="en-US" dirty="0"/>
              <a:t>Read for the facts and initial emotional response</a:t>
            </a:r>
          </a:p>
          <a:p>
            <a:r>
              <a:rPr lang="en-US" dirty="0"/>
              <a:t>Seek meaning</a:t>
            </a:r>
          </a:p>
          <a:p>
            <a:r>
              <a:rPr lang="en-US" dirty="0"/>
              <a:t>As with non-fiction, start analysis with a work’s organization or structure.</a:t>
            </a:r>
          </a:p>
          <a:p>
            <a:r>
              <a:rPr lang="en-US" dirty="0"/>
              <a:t>Note that lyrical poems are shaped by structures found in essays: chronological, spatial, general to particular, particular to general, a list of particulars with an unstated general point, and so forth.</a:t>
            </a:r>
          </a:p>
          <a:p>
            <a:pPr marL="0" indent="0">
              <a:buNone/>
            </a:pPr>
            <a:r>
              <a:rPr lang="en-US" dirty="0"/>
              <a:t>  </a:t>
            </a:r>
          </a:p>
        </p:txBody>
      </p:sp>
    </p:spTree>
    <p:extLst>
      <p:ext uri="{BB962C8B-B14F-4D97-AF65-F5344CB8AC3E}">
        <p14:creationId xmlns:p14="http://schemas.microsoft.com/office/powerpoint/2010/main" val="368448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Plot structure</a:t>
            </a:r>
          </a:p>
        </p:txBody>
      </p:sp>
      <p:sp>
        <p:nvSpPr>
          <p:cNvPr id="3" name="Content Placeholder 2"/>
          <p:cNvSpPr>
            <a:spLocks noGrp="1"/>
          </p:cNvSpPr>
          <p:nvPr>
            <p:ph idx="1"/>
          </p:nvPr>
        </p:nvSpPr>
        <p:spPr/>
        <p:txBody>
          <a:bodyPr/>
          <a:lstStyle/>
          <a:p>
            <a:pPr marL="0" indent="0" algn="just">
              <a:buNone/>
            </a:pPr>
            <a:r>
              <a:rPr lang="en-US" dirty="0"/>
              <a:t>In stories ( and plays and narrative poems) we are given a series of events , in time sequence, involving one or more characters. In some stories , episodes are only loosely connected but are unified around a central character. Most stories present events that are at least to some extent related casually; that is , action A by the main character leads to event B, which requires action C by the main character.   </a:t>
            </a:r>
          </a:p>
        </p:txBody>
      </p:sp>
    </p:spTree>
    <p:extLst>
      <p:ext uri="{BB962C8B-B14F-4D97-AF65-F5344CB8AC3E}">
        <p14:creationId xmlns:p14="http://schemas.microsoft.com/office/powerpoint/2010/main" val="2456867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Some terms and concepts</a:t>
            </a:r>
          </a:p>
        </p:txBody>
      </p:sp>
      <p:sp>
        <p:nvSpPr>
          <p:cNvPr id="3" name="Content Placeholder 2"/>
          <p:cNvSpPr>
            <a:spLocks noGrp="1"/>
          </p:cNvSpPr>
          <p:nvPr>
            <p:ph idx="1"/>
          </p:nvPr>
        </p:nvSpPr>
        <p:spPr/>
        <p:txBody>
          <a:bodyPr/>
          <a:lstStyle/>
          <a:p>
            <a:r>
              <a:rPr lang="en-US" dirty="0"/>
              <a:t>The story’s </a:t>
            </a:r>
            <a:r>
              <a:rPr lang="en-US" b="1" i="1" dirty="0"/>
              <a:t>exposition </a:t>
            </a:r>
            <a:r>
              <a:rPr lang="en-US" dirty="0"/>
              <a:t>refers to the background details needed to get the story started, including the time and place of the story and relationships of the characters.</a:t>
            </a:r>
          </a:p>
          <a:p>
            <a:r>
              <a:rPr lang="en-US" dirty="0"/>
              <a:t>The </a:t>
            </a:r>
            <a:r>
              <a:rPr lang="en-US" b="1" i="1" dirty="0"/>
              <a:t>complication/ conflict/tension</a:t>
            </a:r>
            <a:r>
              <a:rPr lang="en-US" dirty="0"/>
              <a:t> refers to an event; something happens to produce tension or conflict. </a:t>
            </a:r>
          </a:p>
          <a:p>
            <a:r>
              <a:rPr lang="en-US" dirty="0"/>
              <a:t>Stories present one major complication leading to a climatic moment of decision or insight for a main character, many actually repeat the pattern , presenting several complications-each with an attempted resolution that generates yet another complication-until we reach the high point of tension, </a:t>
            </a:r>
            <a:r>
              <a:rPr lang="en-US" b="1" dirty="0"/>
              <a:t>the climax. </a:t>
            </a:r>
          </a:p>
        </p:txBody>
      </p:sp>
    </p:spTree>
    <p:extLst>
      <p:ext uri="{BB962C8B-B14F-4D97-AF65-F5344CB8AC3E}">
        <p14:creationId xmlns:p14="http://schemas.microsoft.com/office/powerpoint/2010/main" val="198345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climax then generates the story’s </a:t>
            </a:r>
            <a:r>
              <a:rPr lang="en-US" b="1" i="1" dirty="0"/>
              <a:t>resolution</a:t>
            </a:r>
            <a:r>
              <a:rPr lang="en-US" dirty="0"/>
              <a:t> and ending. The ending offers little genuine resolution; our recognizing this fact helps us better understanding the story. </a:t>
            </a:r>
          </a:p>
        </p:txBody>
      </p:sp>
    </p:spTree>
    <p:extLst>
      <p:ext uri="{BB962C8B-B14F-4D97-AF65-F5344CB8AC3E}">
        <p14:creationId xmlns:p14="http://schemas.microsoft.com/office/powerpoint/2010/main" val="242870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 of Character</a:t>
            </a:r>
          </a:p>
        </p:txBody>
      </p:sp>
      <p:sp>
        <p:nvSpPr>
          <p:cNvPr id="3" name="Content Placeholder 2"/>
          <p:cNvSpPr>
            <a:spLocks noGrp="1"/>
          </p:cNvSpPr>
          <p:nvPr>
            <p:ph idx="1"/>
          </p:nvPr>
        </p:nvSpPr>
        <p:spPr/>
        <p:txBody>
          <a:bodyPr/>
          <a:lstStyle/>
          <a:p>
            <a:r>
              <a:rPr lang="en-US" dirty="0"/>
              <a:t>An analysis of plot structure has shown that Mary is the more troubled character. We should recognize that Mary is not in conflict </a:t>
            </a:r>
            <a:r>
              <a:rPr lang="en-US" i="1" dirty="0"/>
              <a:t>with</a:t>
            </a:r>
            <a:r>
              <a:rPr lang="en-US" dirty="0"/>
              <a:t> Bill but rather is in conflict </a:t>
            </a:r>
            <a:r>
              <a:rPr lang="en-US" i="1" dirty="0"/>
              <a:t>over</a:t>
            </a:r>
            <a:r>
              <a:rPr lang="en-US" dirty="0"/>
              <a:t> him, or over her feelings for him, still strong in spite of years of a life without him. Note the close connection between complication(event)and conflict( what the characters are feeling). </a:t>
            </a:r>
          </a:p>
          <a:p>
            <a:r>
              <a:rPr lang="en-US" dirty="0"/>
              <a:t>Fiction requires both plot and character, events and players in those events. In serious literature the greater emphasis is usually on character, on what we learn about human life through the interplay of character and incident.</a:t>
            </a:r>
          </a:p>
        </p:txBody>
      </p:sp>
    </p:spTree>
    <p:extLst>
      <p:ext uri="{BB962C8B-B14F-4D97-AF65-F5344CB8AC3E}">
        <p14:creationId xmlns:p14="http://schemas.microsoft.com/office/powerpoint/2010/main" val="298757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Techniques for conveying character</a:t>
            </a:r>
          </a:p>
        </p:txBody>
      </p:sp>
      <p:sp>
        <p:nvSpPr>
          <p:cNvPr id="3" name="Content Placeholder 2"/>
          <p:cNvSpPr>
            <a:spLocks noGrp="1"/>
          </p:cNvSpPr>
          <p:nvPr>
            <p:ph idx="1"/>
          </p:nvPr>
        </p:nvSpPr>
        <p:spPr/>
        <p:txBody>
          <a:bodyPr>
            <a:normAutofit fontScale="92500" lnSpcReduction="10000"/>
          </a:bodyPr>
          <a:lstStyle/>
          <a:p>
            <a:r>
              <a:rPr lang="en-US" dirty="0"/>
              <a:t>Descriptive details.( Bills polite smile followed by a frown.)</a:t>
            </a:r>
          </a:p>
          <a:p>
            <a:r>
              <a:rPr lang="en-US" dirty="0"/>
              <a:t>Dramatic scenes.( Instead of telling us, they show us. Most of “Early Autumn” consists of dialogue between Mary and Bill.)</a:t>
            </a:r>
          </a:p>
          <a:p>
            <a:r>
              <a:rPr lang="en-US" dirty="0"/>
              <a:t>Contrast among characters.( Observe that Mary and Bill react differently to their encounter.)</a:t>
            </a:r>
          </a:p>
          <a:p>
            <a:r>
              <a:rPr lang="en-US" dirty="0"/>
              <a:t>Other elements in the work.( Names can be significant, or characters can become associated with objects, or details of setting can become symbolic.) </a:t>
            </a:r>
          </a:p>
          <a:p>
            <a:r>
              <a:rPr lang="en-US" dirty="0"/>
              <a:t>Understanding character is always a challenge because we must infer from a few words, gestures, and actions. Looking at all of a writer’s options for presenting character will keep us from overlooking important details.</a:t>
            </a:r>
          </a:p>
        </p:txBody>
      </p:sp>
    </p:spTree>
    <p:extLst>
      <p:ext uri="{BB962C8B-B14F-4D97-AF65-F5344CB8AC3E}">
        <p14:creationId xmlns:p14="http://schemas.microsoft.com/office/powerpoint/2010/main" val="289017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a:t>Then ‘How do you do?</a:t>
            </a:r>
          </a:p>
          <a:p>
            <a:pPr marL="0" indent="0">
              <a:buNone/>
            </a:pPr>
            <a:r>
              <a:rPr lang="en-US" sz="2000" dirty="0"/>
              <a:t>said he to she,</a:t>
            </a:r>
          </a:p>
          <a:p>
            <a:pPr marL="0" indent="0">
              <a:buNone/>
            </a:pPr>
            <a:r>
              <a:rPr lang="en-US" sz="2000" dirty="0"/>
              <a:t>‘I don’t believe we’ve met yet.</a:t>
            </a:r>
          </a:p>
          <a:p>
            <a:pPr marL="0" indent="0">
              <a:buNone/>
            </a:pPr>
            <a:r>
              <a:rPr lang="en-US" sz="2000" dirty="0"/>
              <a:t>Spouse is my name. </a:t>
            </a:r>
          </a:p>
          <a:p>
            <a:pPr marL="0" indent="0">
              <a:buNone/>
            </a:pPr>
            <a:r>
              <a:rPr lang="en-US" sz="2000" dirty="0"/>
              <a:t>What’s yours? He asked.</a:t>
            </a:r>
          </a:p>
          <a:p>
            <a:pPr marL="0" indent="0">
              <a:buNone/>
            </a:pPr>
            <a:r>
              <a:rPr lang="en-US" sz="2000" dirty="0"/>
              <a:t>Why, mine is the same!</a:t>
            </a:r>
          </a:p>
          <a:p>
            <a:pPr marL="0" indent="0">
              <a:buNone/>
            </a:pPr>
            <a:r>
              <a:rPr lang="en-US" sz="2000" dirty="0"/>
              <a:t>said she to he,</a:t>
            </a:r>
          </a:p>
          <a:p>
            <a:pPr marL="0" indent="0">
              <a:buNone/>
            </a:pPr>
            <a:r>
              <a:rPr lang="en-US" sz="2000" dirty="0"/>
              <a:t>Do you suppose that we could be -?</a:t>
            </a:r>
          </a:p>
          <a:p>
            <a:pPr marL="0" indent="0">
              <a:buNone/>
            </a:pPr>
            <a:endParaRPr lang="en-US" sz="2000" dirty="0"/>
          </a:p>
          <a:p>
            <a:pPr marL="0" indent="0">
              <a:buNone/>
            </a:pPr>
            <a:r>
              <a:rPr lang="en-US" sz="2000" dirty="0"/>
              <a:t>But then the set came suddenly right about</a:t>
            </a:r>
          </a:p>
          <a:p>
            <a:pPr marL="0" indent="0">
              <a:buNone/>
            </a:pPr>
            <a:r>
              <a:rPr lang="en-US" sz="2000" dirty="0"/>
              <a:t>And so they never did find out.</a:t>
            </a:r>
          </a:p>
          <a:p>
            <a:pPr marL="0" indent="0">
              <a:buNone/>
            </a:pPr>
            <a:r>
              <a:rPr lang="en-US" sz="2000" dirty="0"/>
              <a:t>                                                                                                              Eve Merriam</a:t>
            </a:r>
          </a:p>
          <a:p>
            <a:pPr marL="0" indent="0">
              <a:buNone/>
            </a:pPr>
            <a:r>
              <a:rPr lang="en-US" sz="2000" dirty="0"/>
              <a:t> </a:t>
            </a:r>
          </a:p>
        </p:txBody>
      </p:sp>
    </p:spTree>
    <p:extLst>
      <p:ext uri="{BB962C8B-B14F-4D97-AF65-F5344CB8AC3E}">
        <p14:creationId xmlns:p14="http://schemas.microsoft.com/office/powerpoint/2010/main" val="2142828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Elements of Style and Tone</a:t>
            </a:r>
          </a:p>
        </p:txBody>
      </p:sp>
      <p:sp>
        <p:nvSpPr>
          <p:cNvPr id="3" name="Content Placeholder 2"/>
          <p:cNvSpPr>
            <a:spLocks noGrp="1"/>
          </p:cNvSpPr>
          <p:nvPr>
            <p:ph idx="1"/>
          </p:nvPr>
        </p:nvSpPr>
        <p:spPr/>
        <p:txBody>
          <a:bodyPr/>
          <a:lstStyle/>
          <a:p>
            <a:pPr marL="0" indent="0">
              <a:buNone/>
            </a:pPr>
            <a:r>
              <a:rPr lang="en-US" dirty="0"/>
              <a:t>Important elements in “Early Autumn” include the time of day and the title. How are they connected? What do they suggest about the characters? All the elements shape a writer’s style and create tone can be found in literary works as well and need to be considered as a part of the analysis. Hugh’s title “Early Autumn” is actually a metaphor and, reinforced by the late-in – the –day meeting, suggests  that this meeting comes too late for Mary to regain what she has lost-her youth   and her youthful love. Shakespeare’s “sonnet 116” develops the speaker’s idea about love through a series of metaphors. The rose in </a:t>
            </a:r>
            <a:r>
              <a:rPr lang="en-US" dirty="0" err="1"/>
              <a:t>Dunber’s</a:t>
            </a:r>
            <a:r>
              <a:rPr lang="en-US" dirty="0"/>
              <a:t> “ Promise,” is not a metaphor, though, because it is not part of a comparison.    </a:t>
            </a:r>
          </a:p>
        </p:txBody>
      </p:sp>
    </p:spTree>
    <p:extLst>
      <p:ext uri="{BB962C8B-B14F-4D97-AF65-F5344CB8AC3E}">
        <p14:creationId xmlns:p14="http://schemas.microsoft.com/office/powerpoint/2010/main" val="2313398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Yet, as we read “ Promise” we sense that the poem is about something more serious than the nurturing and stealing of one flower, no matter how beautiful. Again, this work’s title gives us a clue that the rose stands for something more than itself; it is a symbol. Traditionally the red rose is a symbol of love. To tie the poem together, we will have to see how the title, the usual symbolic value of the rose, and the specifics of the poem connect. </a:t>
            </a:r>
          </a:p>
        </p:txBody>
      </p:sp>
    </p:spTree>
    <p:extLst>
      <p:ext uri="{BB962C8B-B14F-4D97-AF65-F5344CB8AC3E}">
        <p14:creationId xmlns:p14="http://schemas.microsoft.com/office/powerpoint/2010/main" val="2183795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about literature-explication and Analysis</a:t>
            </a:r>
          </a:p>
        </p:txBody>
      </p:sp>
      <p:sp>
        <p:nvSpPr>
          <p:cNvPr id="3" name="Content Placeholder 2"/>
          <p:cNvSpPr>
            <a:spLocks noGrp="1"/>
          </p:cNvSpPr>
          <p:nvPr>
            <p:ph idx="1"/>
          </p:nvPr>
        </p:nvSpPr>
        <p:spPr/>
        <p:txBody>
          <a:bodyPr/>
          <a:lstStyle/>
          <a:p>
            <a:pPr marL="0" indent="0" algn="just">
              <a:buNone/>
            </a:pPr>
            <a:r>
              <a:rPr lang="en-US" dirty="0"/>
              <a:t>An </a:t>
            </a:r>
            <a:r>
              <a:rPr lang="en-US" b="1" i="1" dirty="0"/>
              <a:t>explication </a:t>
            </a:r>
            <a:r>
              <a:rPr lang="en-US" dirty="0"/>
              <a:t>presents a reading of a complex poem. It will combine paraphrase and explanation to clarify the poem’s meaning. </a:t>
            </a:r>
            <a:r>
              <a:rPr lang="en-US" b="1" i="1" dirty="0"/>
              <a:t>A literary analysis</a:t>
            </a:r>
            <a:r>
              <a:rPr lang="en-US" dirty="0"/>
              <a:t> can take many forms. We may be asked to </a:t>
            </a:r>
            <a:r>
              <a:rPr lang="en-US" dirty="0" err="1"/>
              <a:t>analyse</a:t>
            </a:r>
            <a:r>
              <a:rPr lang="en-US" dirty="0"/>
              <a:t> one element in a work : character conflict, the use of setting, the tone of a poem. Or, we could be asked to contrast two works. Usually an analytic assignment requires us to connect analysis to interpretation, for we </a:t>
            </a:r>
            <a:r>
              <a:rPr lang="en-US" dirty="0" err="1"/>
              <a:t>analyse</a:t>
            </a:r>
            <a:r>
              <a:rPr lang="en-US" dirty="0"/>
              <a:t> the parts to better understand the whole. If we are asked to examine the metaphors in a Shakespeare sonnet, for example, we will want to show how understanding the metaphors contributes to an understanding of the entire poem.  </a:t>
            </a:r>
          </a:p>
        </p:txBody>
      </p:sp>
    </p:spTree>
    <p:extLst>
      <p:ext uri="{BB962C8B-B14F-4D97-AF65-F5344CB8AC3E}">
        <p14:creationId xmlns:p14="http://schemas.microsoft.com/office/powerpoint/2010/main" val="1510343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short, literary analysis is much the same as a style analysis of an essay, and thus the guidelines for writing about style discussed apply here as well. </a:t>
            </a:r>
          </a:p>
          <a:p>
            <a:r>
              <a:rPr lang="en-US" dirty="0"/>
              <a:t>Successful analysis are based on accurate reading, reflection on the work’s emotional impact, and the use of details from the work to support conclusions.</a:t>
            </a:r>
          </a:p>
          <a:p>
            <a:r>
              <a:rPr lang="en-US" dirty="0"/>
              <a:t>Literary analysis can also incorporate material beyond the particular work. We can </a:t>
            </a:r>
            <a:r>
              <a:rPr lang="en-US" dirty="0" err="1"/>
              <a:t>analyse</a:t>
            </a:r>
            <a:r>
              <a:rPr lang="en-US" dirty="0"/>
              <a:t> a work in the light of biographical information or from a particular political ideology. Or, we can study the social-cultural context of the work, or relate it to a literary tradition.  </a:t>
            </a:r>
          </a:p>
        </p:txBody>
      </p:sp>
    </p:spTree>
    <p:extLst>
      <p:ext uri="{BB962C8B-B14F-4D97-AF65-F5344CB8AC3E}">
        <p14:creationId xmlns:p14="http://schemas.microsoft.com/office/powerpoint/2010/main" val="2270233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are only a few of the many approaches to the study of literature, and they depend on the application of knowledge outside the work itself. Topics based on these approaches usually require research. </a:t>
            </a:r>
          </a:p>
        </p:txBody>
      </p:sp>
    </p:spTree>
    <p:extLst>
      <p:ext uri="{BB962C8B-B14F-4D97-AF65-F5344CB8AC3E}">
        <p14:creationId xmlns:p14="http://schemas.microsoft.com/office/powerpoint/2010/main" val="99412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 Treats them to Ice-cream</a:t>
            </a:r>
          </a:p>
        </p:txBody>
      </p:sp>
      <p:sp>
        <p:nvSpPr>
          <p:cNvPr id="3" name="Content Placeholder 2"/>
          <p:cNvSpPr>
            <a:spLocks noGrp="1"/>
          </p:cNvSpPr>
          <p:nvPr>
            <p:ph idx="1"/>
          </p:nvPr>
        </p:nvSpPr>
        <p:spPr/>
        <p:txBody>
          <a:bodyPr>
            <a:normAutofit lnSpcReduction="10000"/>
          </a:bodyPr>
          <a:lstStyle/>
          <a:p>
            <a:pPr marL="0" indent="0">
              <a:buNone/>
            </a:pPr>
            <a:r>
              <a:rPr lang="en-US" dirty="0"/>
              <a:t>Every Sunday they went for a walk together</a:t>
            </a:r>
          </a:p>
          <a:p>
            <a:pPr marL="0" indent="0">
              <a:buNone/>
            </a:pPr>
            <a:r>
              <a:rPr lang="en-US" dirty="0"/>
              <a:t>He , she </a:t>
            </a:r>
          </a:p>
          <a:p>
            <a:pPr marL="0" indent="0">
              <a:buNone/>
            </a:pPr>
            <a:r>
              <a:rPr lang="en-US" dirty="0"/>
              <a:t>And the three children.</a:t>
            </a:r>
          </a:p>
          <a:p>
            <a:pPr marL="0" indent="0">
              <a:buNone/>
            </a:pPr>
            <a:endParaRPr lang="en-US" dirty="0"/>
          </a:p>
          <a:p>
            <a:pPr marL="0" indent="0">
              <a:buNone/>
            </a:pPr>
            <a:r>
              <a:rPr lang="en-US" dirty="0"/>
              <a:t>One night </a:t>
            </a:r>
          </a:p>
          <a:p>
            <a:pPr marL="0" indent="0">
              <a:buNone/>
            </a:pPr>
            <a:r>
              <a:rPr lang="en-US" dirty="0"/>
              <a:t>when she tried to stop him going</a:t>
            </a:r>
          </a:p>
          <a:p>
            <a:pPr marL="0" indent="0">
              <a:buNone/>
            </a:pPr>
            <a:r>
              <a:rPr lang="en-US" dirty="0"/>
              <a:t>to his other woman,</a:t>
            </a:r>
          </a:p>
          <a:p>
            <a:pPr marL="0" indent="0">
              <a:buNone/>
            </a:pPr>
            <a:r>
              <a:rPr lang="en-US" dirty="0"/>
              <a:t>he pulled out a flick-knife</a:t>
            </a:r>
          </a:p>
          <a:p>
            <a:pPr marL="0" indent="0">
              <a:buNone/>
            </a:pPr>
            <a:r>
              <a:rPr lang="en-US" dirty="0"/>
              <a:t>from under the matters.</a:t>
            </a:r>
          </a:p>
          <a:p>
            <a:pPr marL="0" indent="0">
              <a:buNone/>
            </a:pPr>
            <a:endParaRPr lang="en-US" dirty="0"/>
          </a:p>
          <a:p>
            <a:endParaRPr lang="en-US" dirty="0"/>
          </a:p>
        </p:txBody>
      </p:sp>
    </p:spTree>
    <p:extLst>
      <p:ext uri="{BB962C8B-B14F-4D97-AF65-F5344CB8AC3E}">
        <p14:creationId xmlns:p14="http://schemas.microsoft.com/office/powerpoint/2010/main" val="277153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They still go for a walk</a:t>
            </a:r>
          </a:p>
          <a:p>
            <a:pPr marL="0" indent="0">
              <a:buNone/>
            </a:pPr>
            <a:r>
              <a:rPr lang="en-US" dirty="0"/>
              <a:t>every Sunday,</a:t>
            </a:r>
          </a:p>
          <a:p>
            <a:pPr marL="0" indent="0">
              <a:buNone/>
            </a:pPr>
            <a:r>
              <a:rPr lang="en-US" dirty="0"/>
              <a:t>he, she and the three children.</a:t>
            </a:r>
          </a:p>
          <a:p>
            <a:pPr marL="0" indent="0">
              <a:buNone/>
            </a:pPr>
            <a:r>
              <a:rPr lang="en-US" dirty="0"/>
              <a:t>He treats them to ice-cream and they all laugh.</a:t>
            </a:r>
          </a:p>
          <a:p>
            <a:pPr marL="0" indent="0">
              <a:buNone/>
            </a:pPr>
            <a:r>
              <a:rPr lang="en-US" dirty="0"/>
              <a:t>She too.</a:t>
            </a:r>
          </a:p>
          <a:p>
            <a:pPr marL="0" indent="0">
              <a:buNone/>
            </a:pPr>
            <a:endParaRPr lang="en-US" dirty="0"/>
          </a:p>
          <a:p>
            <a:pPr marL="0" indent="0">
              <a:buNone/>
            </a:pPr>
            <a:r>
              <a:rPr lang="en-US" dirty="0"/>
              <a:t>                                                                            Anna Swirszczynskia</a:t>
            </a:r>
          </a:p>
        </p:txBody>
      </p:sp>
    </p:spTree>
    <p:extLst>
      <p:ext uri="{BB962C8B-B14F-4D97-AF65-F5344CB8AC3E}">
        <p14:creationId xmlns:p14="http://schemas.microsoft.com/office/powerpoint/2010/main" val="358126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PROMISE</a:t>
            </a:r>
          </a:p>
        </p:txBody>
      </p:sp>
      <p:sp>
        <p:nvSpPr>
          <p:cNvPr id="3" name="Content Placeholder 2"/>
          <p:cNvSpPr>
            <a:spLocks noGrp="1"/>
          </p:cNvSpPr>
          <p:nvPr>
            <p:ph idx="1"/>
          </p:nvPr>
        </p:nvSpPr>
        <p:spPr/>
        <p:txBody>
          <a:bodyPr/>
          <a:lstStyle/>
          <a:p>
            <a:pPr marL="0" indent="0">
              <a:buNone/>
            </a:pPr>
            <a:r>
              <a:rPr lang="en-US" dirty="0"/>
              <a:t>I grew a rose within a garden fair,</a:t>
            </a:r>
          </a:p>
          <a:p>
            <a:pPr marL="0" indent="0">
              <a:buNone/>
            </a:pPr>
            <a:r>
              <a:rPr lang="en-US" dirty="0"/>
              <a:t>And, tending it with more than loving care,</a:t>
            </a:r>
          </a:p>
          <a:p>
            <a:pPr marL="0" indent="0">
              <a:buNone/>
            </a:pPr>
            <a:r>
              <a:rPr lang="en-US" dirty="0"/>
              <a:t>I thought how, with the glory of its bloom,</a:t>
            </a:r>
          </a:p>
          <a:p>
            <a:pPr marL="0" indent="0">
              <a:buNone/>
            </a:pPr>
            <a:r>
              <a:rPr lang="en-US" dirty="0"/>
              <a:t>I should the darkness of my life illume;</a:t>
            </a:r>
          </a:p>
          <a:p>
            <a:pPr marL="0" indent="0">
              <a:buNone/>
            </a:pPr>
            <a:r>
              <a:rPr lang="en-US" dirty="0"/>
              <a:t>And, watching , ever smiled to see the lusty bud</a:t>
            </a:r>
          </a:p>
          <a:p>
            <a:pPr marL="0" indent="0">
              <a:buNone/>
            </a:pPr>
            <a:r>
              <a:rPr lang="en-US" dirty="0"/>
              <a:t>Drink freely in the summer sun to tinct its blood.</a:t>
            </a:r>
          </a:p>
          <a:p>
            <a:pPr marL="0" indent="0">
              <a:buNone/>
            </a:pPr>
            <a:endParaRPr lang="en-US" dirty="0"/>
          </a:p>
        </p:txBody>
      </p:sp>
    </p:spTree>
    <p:extLst>
      <p:ext uri="{BB962C8B-B14F-4D97-AF65-F5344CB8AC3E}">
        <p14:creationId xmlns:p14="http://schemas.microsoft.com/office/powerpoint/2010/main" val="368259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My rose began to open, and its hue</a:t>
            </a:r>
          </a:p>
          <a:p>
            <a:pPr marL="0" indent="0">
              <a:buNone/>
            </a:pPr>
            <a:r>
              <a:rPr lang="en-US" dirty="0"/>
              <a:t>Was sweet to me as to it sun and dew;</a:t>
            </a:r>
          </a:p>
          <a:p>
            <a:pPr marL="0" indent="0">
              <a:buNone/>
            </a:pPr>
            <a:r>
              <a:rPr lang="en-US" dirty="0"/>
              <a:t>I watched it taking its ruddy flame</a:t>
            </a:r>
          </a:p>
          <a:p>
            <a:pPr marL="0" indent="0">
              <a:buNone/>
            </a:pPr>
            <a:r>
              <a:rPr lang="en-US" dirty="0"/>
              <a:t>Until the day of perfect blooming came,</a:t>
            </a:r>
          </a:p>
          <a:p>
            <a:pPr marL="0" indent="0">
              <a:buNone/>
            </a:pPr>
            <a:r>
              <a:rPr lang="en-US" dirty="0"/>
              <a:t>Then hasted I with smiles to find it blushing red-</a:t>
            </a:r>
          </a:p>
          <a:p>
            <a:pPr marL="0" indent="0">
              <a:buNone/>
            </a:pPr>
            <a:r>
              <a:rPr lang="en-US" dirty="0"/>
              <a:t>Too late! Some thoughtless child had plucked my rose and fled!</a:t>
            </a:r>
          </a:p>
          <a:p>
            <a:pPr marL="0" indent="0">
              <a:buNone/>
            </a:pPr>
            <a:endParaRPr lang="en-US" dirty="0"/>
          </a:p>
          <a:p>
            <a:pPr marL="0" indent="0">
              <a:buNone/>
            </a:pPr>
            <a:r>
              <a:rPr lang="en-US" dirty="0"/>
              <a:t>                                                                              PAUL LAWRENCE DUNBAR</a:t>
            </a:r>
          </a:p>
        </p:txBody>
      </p:sp>
    </p:spTree>
    <p:extLst>
      <p:ext uri="{BB962C8B-B14F-4D97-AF65-F5344CB8AC3E}">
        <p14:creationId xmlns:p14="http://schemas.microsoft.com/office/powerpoint/2010/main" val="405108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r>
              <a:rPr lang="en-US" dirty="0"/>
              <a:t>What are the facts of the poem?</a:t>
            </a:r>
          </a:p>
          <a:p>
            <a:pPr marL="0" indent="0">
              <a:buNone/>
            </a:pPr>
            <a:r>
              <a:rPr lang="en-US" dirty="0"/>
              <a:t> What is the poem’s basic situation? </a:t>
            </a:r>
          </a:p>
          <a:p>
            <a:pPr marL="0" indent="0">
              <a:buNone/>
            </a:pPr>
            <a:r>
              <a:rPr lang="en-US" dirty="0"/>
              <a:t>Who is speaking?</a:t>
            </a:r>
          </a:p>
          <a:p>
            <a:pPr marL="0" indent="0">
              <a:buNone/>
            </a:pPr>
            <a:r>
              <a:rPr lang="en-US" dirty="0"/>
              <a:t> What is happening, or what thoughts is the speaker sharing?</a:t>
            </a:r>
          </a:p>
          <a:p>
            <a:pPr marL="0" indent="0">
              <a:buNone/>
            </a:pPr>
            <a:r>
              <a:rPr lang="en-US" dirty="0"/>
              <a:t> Who is ‘I’ in this poem? </a:t>
            </a:r>
          </a:p>
        </p:txBody>
      </p:sp>
    </p:spTree>
    <p:extLst>
      <p:ext uri="{BB962C8B-B14F-4D97-AF65-F5344CB8AC3E}">
        <p14:creationId xmlns:p14="http://schemas.microsoft.com/office/powerpoint/2010/main" val="209788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In “Promise’’ the speaker is describing an event that has taken place. The speaker grew a rose , tended to it with care, and watched it begin to bloom, some child picked the rose and took it away.</a:t>
            </a:r>
          </a:p>
        </p:txBody>
      </p:sp>
    </p:spTree>
    <p:extLst>
      <p:ext uri="{BB962C8B-B14F-4D97-AF65-F5344CB8AC3E}">
        <p14:creationId xmlns:p14="http://schemas.microsoft.com/office/powerpoint/2010/main" val="376310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2694</Words>
  <Application>Microsoft Office PowerPoint</Application>
  <PresentationFormat>Widescreen</PresentationFormat>
  <Paragraphs>151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Interpretation of Literary Texts</vt:lpstr>
      <vt:lpstr>Teevee</vt:lpstr>
      <vt:lpstr>PowerPoint Presentation</vt:lpstr>
      <vt:lpstr>He Treats them to Ice-cream</vt:lpstr>
      <vt:lpstr>PowerPoint Presentation</vt:lpstr>
      <vt:lpstr>                          PROMISE</vt:lpstr>
      <vt:lpstr>PowerPoint Presentation</vt:lpstr>
      <vt:lpstr>PowerPoint Presentation</vt:lpstr>
      <vt:lpstr>PowerPoint Presentation</vt:lpstr>
      <vt:lpstr>PowerPoint Presentation</vt:lpstr>
      <vt:lpstr>                Summarizing</vt:lpstr>
      <vt:lpstr>                 Interpretation</vt:lpstr>
      <vt:lpstr>PowerPoint Presentation</vt:lpstr>
      <vt:lpstr>       Interpretation of a literary work</vt:lpstr>
      <vt:lpstr> What conclusions can we reach about “Promise”? </vt:lpstr>
      <vt:lpstr>                       Early autumn</vt:lpstr>
      <vt:lpstr>                   SONNET NO 116</vt:lpstr>
      <vt:lpstr>PowerPoint Presentation</vt:lpstr>
      <vt:lpstr>      Paraphrase of the sonnet 116</vt:lpstr>
      <vt:lpstr>Some essentials…</vt:lpstr>
      <vt:lpstr>PowerPoint Presentation</vt:lpstr>
      <vt:lpstr>PowerPoint Presentation</vt:lpstr>
      <vt:lpstr>                  Stanza forms</vt:lpstr>
      <vt:lpstr>                     Analysis</vt:lpstr>
      <vt:lpstr>                   Plot structure</vt:lpstr>
      <vt:lpstr>        Some terms and concepts</vt:lpstr>
      <vt:lpstr>PowerPoint Presentation</vt:lpstr>
      <vt:lpstr>                    Analysis of Character</vt:lpstr>
      <vt:lpstr>    Techniques for conveying character</vt:lpstr>
      <vt:lpstr>Analysis of Elements of Style and Tone</vt:lpstr>
      <vt:lpstr>PowerPoint Presentation</vt:lpstr>
      <vt:lpstr>Writing about literature-explication and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and Interpretations</dc:title>
  <dc:creator>Mahe</dc:creator>
  <cp:lastModifiedBy>G. M. Tungesh [MAHE-MIT]</cp:lastModifiedBy>
  <cp:revision>56</cp:revision>
  <dcterms:created xsi:type="dcterms:W3CDTF">2013-12-25T11:20:47Z</dcterms:created>
  <dcterms:modified xsi:type="dcterms:W3CDTF">2021-04-07T04:21:03Z</dcterms:modified>
</cp:coreProperties>
</file>