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71" r:id="rId10"/>
    <p:sldId id="266" r:id="rId11"/>
    <p:sldId id="267" r:id="rId12"/>
    <p:sldId id="268"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6" r:id="rId27"/>
    <p:sldId id="289" r:id="rId28"/>
    <p:sldId id="291" r:id="rId29"/>
    <p:sldId id="293" r:id="rId30"/>
    <p:sldId id="260" r:id="rId31"/>
    <p:sldId id="296" r:id="rId32"/>
    <p:sldId id="298" r:id="rId33"/>
    <p:sldId id="300" r:id="rId34"/>
    <p:sldId id="302" r:id="rId35"/>
    <p:sldId id="304" r:id="rId36"/>
    <p:sldId id="265" r:id="rId37"/>
    <p:sldId id="307" r:id="rId38"/>
    <p:sldId id="309" r:id="rId39"/>
    <p:sldId id="312" r:id="rId40"/>
    <p:sldId id="26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9BFD85-DC1C-47C4-9A44-6B25CD8CE440}"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35BA2-9AE2-4D12-97B7-8FA9E6D1909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9BFD85-DC1C-47C4-9A44-6B25CD8CE440}"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35BA2-9AE2-4D12-97B7-8FA9E6D190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9BFD85-DC1C-47C4-9A44-6B25CD8CE440}"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35BA2-9AE2-4D12-97B7-8FA9E6D1909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9BFD85-DC1C-47C4-9A44-6B25CD8CE440}"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35BA2-9AE2-4D12-97B7-8FA9E6D1909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9BFD85-DC1C-47C4-9A44-6B25CD8CE440}"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35BA2-9AE2-4D12-97B7-8FA9E6D1909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9BFD85-DC1C-47C4-9A44-6B25CD8CE440}" type="datetimeFigureOut">
              <a:rPr lang="en-US" smtClean="0"/>
              <a:pPr/>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35BA2-9AE2-4D12-97B7-8FA9E6D1909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9BFD85-DC1C-47C4-9A44-6B25CD8CE440}" type="datetimeFigureOut">
              <a:rPr lang="en-US" smtClean="0"/>
              <a:pPr/>
              <a:t>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235BA2-9AE2-4D12-97B7-8FA9E6D1909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9BFD85-DC1C-47C4-9A44-6B25CD8CE440}" type="datetimeFigureOut">
              <a:rPr lang="en-US" smtClean="0"/>
              <a:pPr/>
              <a:t>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235BA2-9AE2-4D12-97B7-8FA9E6D1909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BFD85-DC1C-47C4-9A44-6B25CD8CE440}" type="datetimeFigureOut">
              <a:rPr lang="en-US" smtClean="0"/>
              <a:pPr/>
              <a:t>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235BA2-9AE2-4D12-97B7-8FA9E6D190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9BFD85-DC1C-47C4-9A44-6B25CD8CE440}" type="datetimeFigureOut">
              <a:rPr lang="en-US" smtClean="0"/>
              <a:pPr/>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35BA2-9AE2-4D12-97B7-8FA9E6D1909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9BFD85-DC1C-47C4-9A44-6B25CD8CE440}" type="datetimeFigureOut">
              <a:rPr lang="en-US" smtClean="0"/>
              <a:pPr/>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35BA2-9AE2-4D12-97B7-8FA9E6D1909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BFD85-DC1C-47C4-9A44-6B25CD8CE440}" type="datetimeFigureOut">
              <a:rPr lang="en-US" smtClean="0"/>
              <a:pPr/>
              <a:t>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35BA2-9AE2-4D12-97B7-8FA9E6D1909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just"/>
            <a:r>
              <a:rPr lang="en-US" dirty="0"/>
              <a:t/>
            </a:r>
            <a:br>
              <a:rPr lang="en-US" dirty="0"/>
            </a:br>
            <a:r>
              <a:rPr lang="en-US" dirty="0"/>
              <a:t>              </a:t>
            </a:r>
            <a:r>
              <a:rPr lang="en-US" b="1" dirty="0">
                <a:latin typeface="Times New Roman" panose="02020603050405020304" pitchFamily="18" charset="0"/>
                <a:cs typeface="Times New Roman" panose="02020603050405020304" pitchFamily="18" charset="0"/>
              </a:rPr>
              <a:t>Text analysis</a:t>
            </a:r>
          </a:p>
        </p:txBody>
      </p:sp>
      <p:sp>
        <p:nvSpPr>
          <p:cNvPr id="3" name="Subtitle 2"/>
          <p:cNvSpPr>
            <a:spLocks noGrp="1"/>
          </p:cNvSpPr>
          <p:nvPr>
            <p:ph type="subTitle" idx="1"/>
          </p:nvPr>
        </p:nvSpPr>
        <p:spPr/>
        <p:txBody>
          <a:bodyPr/>
          <a:lstStyle/>
          <a:p>
            <a:pPr algn="just"/>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None/>
            </a:pPr>
            <a:r>
              <a:rPr lang="en-US" dirty="0">
                <a:latin typeface="Times New Roman" panose="02020603050405020304" pitchFamily="18" charset="0"/>
                <a:cs typeface="Times New Roman" panose="02020603050405020304" pitchFamily="18" charset="0"/>
              </a:rPr>
              <a:t>Lightly , O lightly, we bear her along</a:t>
            </a:r>
          </a:p>
          <a:p>
            <a:pPr algn="just">
              <a:buNone/>
            </a:pPr>
            <a:r>
              <a:rPr lang="en-US" dirty="0">
                <a:latin typeface="Times New Roman" panose="02020603050405020304" pitchFamily="18" charset="0"/>
                <a:cs typeface="Times New Roman" panose="02020603050405020304" pitchFamily="18" charset="0"/>
              </a:rPr>
              <a:t>She sways like a flower in the wind of our song;</a:t>
            </a:r>
          </a:p>
          <a:p>
            <a:pPr algn="just">
              <a:buNone/>
            </a:pPr>
            <a:r>
              <a:rPr lang="en-US" dirty="0">
                <a:latin typeface="Times New Roman" panose="02020603050405020304" pitchFamily="18" charset="0"/>
                <a:cs typeface="Times New Roman" panose="02020603050405020304" pitchFamily="18" charset="0"/>
              </a:rPr>
              <a:t>She skims like a bird on the foam of a stream,</a:t>
            </a:r>
          </a:p>
          <a:p>
            <a:pPr algn="just">
              <a:buNone/>
            </a:pPr>
            <a:r>
              <a:rPr lang="en-US" dirty="0">
                <a:latin typeface="Times New Roman" panose="02020603050405020304" pitchFamily="18" charset="0"/>
                <a:cs typeface="Times New Roman" panose="02020603050405020304" pitchFamily="18" charset="0"/>
              </a:rPr>
              <a:t>She floats like a laugh from the lips of a dream,</a:t>
            </a:r>
          </a:p>
          <a:p>
            <a:pPr algn="just">
              <a:buNone/>
            </a:pPr>
            <a:r>
              <a:rPr lang="en-US" dirty="0">
                <a:latin typeface="Times New Roman" panose="02020603050405020304" pitchFamily="18" charset="0"/>
                <a:cs typeface="Times New Roman" panose="02020603050405020304" pitchFamily="18" charset="0"/>
              </a:rPr>
              <a:t>Gaily, O gaily we glide and we sing, </a:t>
            </a:r>
          </a:p>
          <a:p>
            <a:pPr algn="just">
              <a:buNone/>
            </a:pPr>
            <a:r>
              <a:rPr lang="en-US" dirty="0">
                <a:latin typeface="Times New Roman" panose="02020603050405020304" pitchFamily="18" charset="0"/>
                <a:cs typeface="Times New Roman" panose="02020603050405020304" pitchFamily="18" charset="0"/>
              </a:rPr>
              <a:t> We bear her along like a pearl on a string</a:t>
            </a:r>
          </a:p>
          <a:p>
            <a:pPr algn="just">
              <a:buNone/>
            </a:pPr>
            <a:r>
              <a:rPr lang="en-US" dirty="0">
                <a:latin typeface="Times New Roman" panose="02020603050405020304" pitchFamily="18" charset="0"/>
                <a:cs typeface="Times New Roman" panose="02020603050405020304" pitchFamily="18" charset="0"/>
              </a:rPr>
              <a:t>                                       (Palanquin-bearers)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Cohesion</a:t>
            </a:r>
          </a:p>
        </p:txBody>
      </p:sp>
      <p:sp>
        <p:nvSpPr>
          <p:cNvPr id="3" name="Content Placeholder 2"/>
          <p:cNvSpPr>
            <a:spLocks noGrp="1"/>
          </p:cNvSpPr>
          <p:nvPr>
            <p:ph idx="1"/>
          </p:nvPr>
        </p:nvSpPr>
        <p:spPr/>
        <p:txBody>
          <a:bodyPr>
            <a:normAutofit/>
          </a:bodyPr>
          <a:lstStyle/>
          <a:p>
            <a:pPr algn="just">
              <a:buNone/>
            </a:pPr>
            <a:r>
              <a:rPr lang="en-US" dirty="0"/>
              <a:t>    </a:t>
            </a:r>
            <a:r>
              <a:rPr lang="en-US" dirty="0">
                <a:latin typeface="Times New Roman" panose="02020603050405020304" pitchFamily="18" charset="0"/>
                <a:cs typeface="Times New Roman" panose="02020603050405020304" pitchFamily="18" charset="0"/>
              </a:rPr>
              <a:t>Various linguistic units entering into complexes of different levels show inter-relationships that achieve unities of different kinds.</a:t>
            </a:r>
          </a:p>
          <a:p>
            <a:pPr algn="just">
              <a:buNone/>
            </a:pPr>
            <a:r>
              <a:rPr lang="en-US" dirty="0">
                <a:latin typeface="Times New Roman" panose="02020603050405020304" pitchFamily="18" charset="0"/>
                <a:cs typeface="Times New Roman" panose="02020603050405020304" pitchFamily="18" charset="0"/>
              </a:rPr>
              <a:t>  Cohesion is achieved by the following devices :</a:t>
            </a:r>
          </a:p>
          <a:p>
            <a:pPr algn="just">
              <a:buNone/>
            </a:pPr>
            <a:r>
              <a:rPr lang="en-US" dirty="0">
                <a:latin typeface="Times New Roman" panose="02020603050405020304" pitchFamily="18" charset="0"/>
                <a:cs typeface="Times New Roman" panose="02020603050405020304" pitchFamily="18" charset="0"/>
              </a:rPr>
              <a:t>  Reference, ellipses, conjunction and lexical</a:t>
            </a:r>
          </a:p>
          <a:p>
            <a:pPr algn="just">
              <a:buNone/>
            </a:pPr>
            <a:r>
              <a:rPr lang="en-US" dirty="0">
                <a:latin typeface="Times New Roman" panose="02020603050405020304" pitchFamily="18" charset="0"/>
                <a:cs typeface="Times New Roman" panose="02020603050405020304" pitchFamily="18" charset="0"/>
              </a:rPr>
              <a:t>  organization.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latin typeface="Times New Roman" panose="02020603050405020304" pitchFamily="18" charset="0"/>
                <a:cs typeface="Times New Roman" panose="02020603050405020304" pitchFamily="18" charset="0"/>
              </a:rPr>
              <a:t>Reference ( deictic categories)</a:t>
            </a:r>
          </a:p>
        </p:txBody>
      </p:sp>
      <p:sp>
        <p:nvSpPr>
          <p:cNvPr id="3" name="Content Placeholder 2"/>
          <p:cNvSpPr>
            <a:spLocks noGrp="1"/>
          </p:cNvSpPr>
          <p:nvPr>
            <p:ph idx="1"/>
          </p:nvPr>
        </p:nvSpPr>
        <p:spPr/>
        <p:txBody>
          <a:bodyPr>
            <a:normAutofit fontScale="92500"/>
          </a:bodyPr>
          <a:lstStyle/>
          <a:p>
            <a:pPr marL="0" indent="0">
              <a:buNone/>
            </a:pPr>
            <a:r>
              <a:rPr lang="en-US" dirty="0">
                <a:latin typeface="Times New Roman" panose="02020603050405020304" pitchFamily="18" charset="0"/>
                <a:cs typeface="Times New Roman" panose="02020603050405020304" pitchFamily="18" charset="0"/>
              </a:rPr>
              <a:t>He had a wife but could not keep </a:t>
            </a:r>
            <a:r>
              <a:rPr lang="en-US" b="1" i="1" dirty="0">
                <a:latin typeface="Times New Roman" panose="02020603050405020304" pitchFamily="18" charset="0"/>
                <a:cs typeface="Times New Roman" panose="02020603050405020304" pitchFamily="18" charset="0"/>
              </a:rPr>
              <a:t>her</a:t>
            </a:r>
            <a:r>
              <a:rPr lang="en-US" dirty="0">
                <a:latin typeface="Times New Roman" panose="02020603050405020304" pitchFamily="18" charset="0"/>
                <a:cs typeface="Times New Roman" panose="02020603050405020304" pitchFamily="18" charset="0"/>
              </a:rPr>
              <a:t>.</a:t>
            </a:r>
          </a:p>
          <a:p>
            <a:pPr>
              <a:buNone/>
            </a:pPr>
            <a:r>
              <a:rPr lang="en-US" dirty="0">
                <a:latin typeface="Times New Roman" panose="02020603050405020304" pitchFamily="18" charset="0"/>
                <a:cs typeface="Times New Roman" panose="02020603050405020304" pitchFamily="18" charset="0"/>
              </a:rPr>
              <a:t>(The reference is backwards( anaphoric).</a:t>
            </a:r>
          </a:p>
          <a:p>
            <a:pPr>
              <a:buNone/>
            </a:pP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This bread I break was once the oat,</a:t>
            </a:r>
          </a:p>
          <a:p>
            <a:pPr>
              <a:buNone/>
            </a:pPr>
            <a:r>
              <a:rPr lang="en-US" dirty="0">
                <a:latin typeface="Times New Roman" panose="02020603050405020304" pitchFamily="18" charset="0"/>
                <a:cs typeface="Times New Roman" panose="02020603050405020304" pitchFamily="18" charset="0"/>
              </a:rPr>
              <a:t>This wine upon a foreign tree,</a:t>
            </a:r>
          </a:p>
          <a:p>
            <a:pPr>
              <a:buNone/>
            </a:pPr>
            <a:r>
              <a:rPr lang="en-US" dirty="0">
                <a:latin typeface="Times New Roman" panose="02020603050405020304" pitchFamily="18" charset="0"/>
                <a:cs typeface="Times New Roman" panose="02020603050405020304" pitchFamily="18" charset="0"/>
              </a:rPr>
              <a:t>Plunged in </a:t>
            </a:r>
            <a:r>
              <a:rPr lang="en-US" b="1" dirty="0">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fruit.</a:t>
            </a:r>
          </a:p>
          <a:p>
            <a:pPr>
              <a:buNone/>
            </a:pPr>
            <a:r>
              <a:rPr lang="en-US" dirty="0">
                <a:latin typeface="Times New Roman" panose="02020603050405020304" pitchFamily="18" charset="0"/>
                <a:cs typeface="Times New Roman" panose="02020603050405020304" pitchFamily="18" charset="0"/>
              </a:rPr>
              <a:t>                                                   Dylan Thomas</a:t>
            </a:r>
          </a:p>
          <a:p>
            <a:pPr>
              <a:buNone/>
            </a:pPr>
            <a:r>
              <a:rPr lang="en-US" dirty="0">
                <a:latin typeface="Times New Roman" panose="02020603050405020304" pitchFamily="18" charset="0"/>
                <a:cs typeface="Times New Roman" panose="02020603050405020304" pitchFamily="18" charset="0"/>
              </a:rPr>
              <a:t>                                              (This Bread I Break)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Co-reference</a:t>
            </a:r>
          </a:p>
        </p:txBody>
      </p:sp>
      <p:sp>
        <p:nvSpPr>
          <p:cNvPr id="3" name="Content Placeholder 2"/>
          <p:cNvSpPr>
            <a:spLocks noGrp="1"/>
          </p:cNvSpPr>
          <p:nvPr>
            <p:ph idx="1"/>
          </p:nvPr>
        </p:nvSpPr>
        <p:spPr>
          <a:xfrm>
            <a:off x="457200" y="1646237"/>
            <a:ext cx="8229600" cy="4525963"/>
          </a:xfrm>
        </p:spPr>
        <p:txBody>
          <a:bodyPr/>
          <a:lstStyle/>
          <a:p>
            <a:endParaRPr lang="en-US" dirty="0"/>
          </a:p>
          <a:p>
            <a:pPr marL="0" indent="0">
              <a:buNone/>
            </a:pPr>
            <a:r>
              <a:rPr lang="en-US" dirty="0">
                <a:latin typeface="Times New Roman" panose="02020603050405020304" pitchFamily="18" charset="0"/>
                <a:cs typeface="Times New Roman" panose="02020603050405020304" pitchFamily="18" charset="0"/>
              </a:rPr>
              <a:t>The same item is referred to again and again.</a:t>
            </a:r>
          </a:p>
          <a:p>
            <a:pPr>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This / that, these /those</a:t>
            </a:r>
            <a:r>
              <a:rPr lang="en-US" dirty="0">
                <a:latin typeface="Times New Roman" panose="02020603050405020304" pitchFamily="18" charset="0"/>
                <a:cs typeface="Times New Roman" panose="02020603050405020304" pitchFamily="18" charset="0"/>
              </a:rPr>
              <a:t>… express the sense of proximity which is with relation to the speaker    ( near or far).</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 comparatives</a:t>
            </a:r>
            <a:r>
              <a:rPr lang="en-US" dirty="0"/>
              <a:t>)</a:t>
            </a:r>
          </a:p>
        </p:txBody>
      </p:sp>
      <p:sp>
        <p:nvSpPr>
          <p:cNvPr id="3" name="Content Placeholder 2"/>
          <p:cNvSpPr>
            <a:spLocks noGrp="1"/>
          </p:cNvSpPr>
          <p:nvPr>
            <p:ph idx="1"/>
          </p:nvPr>
        </p:nvSpPr>
        <p:spPr/>
        <p:txBody>
          <a:bodyPr/>
          <a:lstStyle/>
          <a:p>
            <a:pPr>
              <a:buNone/>
            </a:pPr>
            <a:r>
              <a:rPr lang="en-US" dirty="0"/>
              <a:t>    </a:t>
            </a:r>
            <a:r>
              <a:rPr lang="en-US" dirty="0">
                <a:latin typeface="Times New Roman" panose="02020603050405020304" pitchFamily="18" charset="0"/>
                <a:cs typeface="Times New Roman" panose="02020603050405020304" pitchFamily="18" charset="0"/>
              </a:rPr>
              <a:t>The reference is not so explicit in such items as the same, as big, another, more, similar, equally, different, such, etc.</a:t>
            </a:r>
          </a:p>
          <a:p>
            <a:pPr>
              <a:buNone/>
            </a:pPr>
            <a:r>
              <a:rPr lang="en-US" dirty="0">
                <a:latin typeface="Times New Roman" panose="02020603050405020304" pitchFamily="18" charset="0"/>
                <a:cs typeface="Times New Roman" panose="02020603050405020304" pitchFamily="18" charset="0"/>
              </a:rPr>
              <a:t>   He asks silly questions, doesn’t he? </a:t>
            </a:r>
          </a:p>
          <a:p>
            <a:pPr>
              <a:buNone/>
            </a:pPr>
            <a:r>
              <a:rPr lang="en-US" dirty="0">
                <a:latin typeface="Times New Roman" panose="02020603050405020304" pitchFamily="18" charset="0"/>
                <a:cs typeface="Times New Roman" panose="02020603050405020304" pitchFamily="18" charset="0"/>
              </a:rPr>
              <a:t>   Your remarks are </a:t>
            </a:r>
            <a:r>
              <a:rPr lang="en-US" b="1" i="1" dirty="0">
                <a:latin typeface="Times New Roman" panose="02020603050405020304" pitchFamily="18" charset="0"/>
                <a:cs typeface="Times New Roman" panose="02020603050405020304" pitchFamily="18" charset="0"/>
              </a:rPr>
              <a:t>equally</a:t>
            </a:r>
            <a:r>
              <a:rPr lang="en-US" dirty="0">
                <a:latin typeface="Times New Roman" panose="02020603050405020304" pitchFamily="18" charset="0"/>
                <a:cs typeface="Times New Roman" panose="02020603050405020304" pitchFamily="18" charset="0"/>
              </a:rPr>
              <a:t> absurd</a:t>
            </a:r>
          </a:p>
          <a:p>
            <a:pPr>
              <a:buNone/>
            </a:pPr>
            <a:r>
              <a:rPr lang="en-US" dirty="0">
                <a:latin typeface="Times New Roman" panose="02020603050405020304" pitchFamily="18" charset="0"/>
                <a:cs typeface="Times New Roman" panose="02020603050405020304" pitchFamily="18" charset="0"/>
              </a:rPr>
              <a:t>  (This refers to something that  has already preceded and in a comparative manner).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Ellipses</a:t>
            </a:r>
          </a:p>
        </p:txBody>
      </p:sp>
      <p:sp>
        <p:nvSpPr>
          <p:cNvPr id="3" name="Content Placeholder 2"/>
          <p:cNvSpPr>
            <a:spLocks noGrp="1"/>
          </p:cNvSpPr>
          <p:nvPr>
            <p:ph idx="1"/>
          </p:nvPr>
        </p:nvSpPr>
        <p:spPr/>
        <p:txBody>
          <a:bodyPr/>
          <a:lstStyle/>
          <a:p>
            <a:pPr>
              <a:buNone/>
            </a:pPr>
            <a:r>
              <a:rPr lang="en-US" dirty="0"/>
              <a:t>   </a:t>
            </a:r>
            <a:r>
              <a:rPr lang="en-US" dirty="0">
                <a:latin typeface="Times New Roman" panose="02020603050405020304" pitchFamily="18" charset="0"/>
                <a:cs typeface="Times New Roman" panose="02020603050405020304" pitchFamily="18" charset="0"/>
              </a:rPr>
              <a:t>Omission from sentences of required elements capable of being understood in the context of their use.</a:t>
            </a:r>
          </a:p>
          <a:p>
            <a:pPr>
              <a:buNone/>
            </a:pPr>
            <a:r>
              <a:rPr lang="en-US" dirty="0">
                <a:latin typeface="Times New Roman" panose="02020603050405020304" pitchFamily="18" charset="0"/>
                <a:cs typeface="Times New Roman" panose="02020603050405020304" pitchFamily="18" charset="0"/>
              </a:rPr>
              <a:t>    Have you taken your meal?</a:t>
            </a:r>
          </a:p>
          <a:p>
            <a:pPr>
              <a:buNone/>
            </a:pPr>
            <a:r>
              <a:rPr lang="en-US" dirty="0">
                <a:latin typeface="Times New Roman" panose="02020603050405020304" pitchFamily="18" charset="0"/>
                <a:cs typeface="Times New Roman" panose="02020603050405020304" pitchFamily="18" charset="0"/>
              </a:rPr>
              <a:t>    Yes (I have taken my meal)</a:t>
            </a:r>
          </a:p>
          <a:p>
            <a:pPr>
              <a:buNone/>
            </a:pPr>
            <a:r>
              <a:rPr lang="en-US" dirty="0">
                <a:latin typeface="Times New Roman" panose="02020603050405020304" pitchFamily="18" charset="0"/>
                <a:cs typeface="Times New Roman" panose="02020603050405020304" pitchFamily="18" charset="0"/>
              </a:rPr>
              <a:t>            Was that fine?</a:t>
            </a:r>
          </a:p>
          <a:p>
            <a:pPr>
              <a:buNone/>
            </a:pPr>
            <a:r>
              <a:rPr lang="en-US" dirty="0">
                <a:latin typeface="Times New Roman" panose="02020603050405020304" pitchFamily="18" charset="0"/>
                <a:cs typeface="Times New Roman" panose="02020603050405020304" pitchFamily="18" charset="0"/>
              </a:rPr>
              <a:t>            No ( that was not fine)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Conjunction</a:t>
            </a:r>
          </a:p>
        </p:txBody>
      </p:sp>
      <p:sp>
        <p:nvSpPr>
          <p:cNvPr id="3" name="Content Placeholder 2"/>
          <p:cNvSpPr>
            <a:spLocks noGrp="1"/>
          </p:cNvSpPr>
          <p:nvPr>
            <p:ph idx="1"/>
          </p:nvPr>
        </p:nvSpPr>
        <p:spPr/>
        <p:txBody>
          <a:bodyPr/>
          <a:lstStyle/>
          <a:p>
            <a:pPr algn="just">
              <a:buNone/>
            </a:pPr>
            <a:r>
              <a:rPr lang="en-US" dirty="0"/>
              <a:t>    </a:t>
            </a:r>
            <a:r>
              <a:rPr lang="en-US" dirty="0">
                <a:latin typeface="Times New Roman" panose="02020603050405020304" pitchFamily="18" charset="0"/>
                <a:cs typeface="Times New Roman" panose="02020603050405020304" pitchFamily="18" charset="0"/>
              </a:rPr>
              <a:t>Conjunctions link phrases or clauses together.</a:t>
            </a:r>
          </a:p>
          <a:p>
            <a:pPr algn="just">
              <a:buNone/>
            </a:pPr>
            <a:r>
              <a:rPr lang="en-US" dirty="0">
                <a:latin typeface="Times New Roman" panose="02020603050405020304" pitchFamily="18" charset="0"/>
                <a:cs typeface="Times New Roman" panose="02020603050405020304" pitchFamily="18" charset="0"/>
              </a:rPr>
              <a:t>    They have different kinds of function and refer to different situational factors such as causation, elaboration, exemplification, clarification, extension, enhancement. They create linkages between subjects, verb phrases, compliments, adverbials, prepositional complements.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dirty="0"/>
          </a:p>
        </p:txBody>
      </p:sp>
      <p:sp>
        <p:nvSpPr>
          <p:cNvPr id="3" name="Content Placeholder 2"/>
          <p:cNvSpPr>
            <a:spLocks noGrp="1"/>
          </p:cNvSpPr>
          <p:nvPr>
            <p:ph idx="1"/>
          </p:nvPr>
        </p:nvSpPr>
        <p:spPr/>
        <p:txBody>
          <a:bodyPr/>
          <a:lstStyle/>
          <a:p>
            <a:r>
              <a:rPr lang="en-US" dirty="0"/>
              <a:t>Elaboration</a:t>
            </a:r>
          </a:p>
          <a:p>
            <a:r>
              <a:rPr lang="en-US" dirty="0"/>
              <a:t>Clarification</a:t>
            </a:r>
          </a:p>
          <a:p>
            <a:r>
              <a:rPr lang="en-US" dirty="0"/>
              <a:t>Extension</a:t>
            </a:r>
          </a:p>
          <a:p>
            <a:r>
              <a:rPr lang="en-US" dirty="0"/>
              <a:t>Enlargement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Repetition</a:t>
            </a:r>
          </a:p>
        </p:txBody>
      </p:sp>
      <p:sp>
        <p:nvSpPr>
          <p:cNvPr id="3" name="Content Placeholder 2"/>
          <p:cNvSpPr>
            <a:spLocks noGrp="1"/>
          </p:cNvSpPr>
          <p:nvPr>
            <p:ph idx="1"/>
          </p:nvPr>
        </p:nvSpPr>
        <p:spPr/>
        <p:txBody>
          <a:bodyPr>
            <a:normAutofit/>
          </a:bodyPr>
          <a:lstStyle/>
          <a:p>
            <a:pPr>
              <a:buNone/>
            </a:pPr>
            <a:r>
              <a:rPr lang="en-US" dirty="0">
                <a:latin typeface="Times New Roman" panose="02020603050405020304" pitchFamily="18" charset="0"/>
                <a:cs typeface="Times New Roman" panose="02020603050405020304" pitchFamily="18" charset="0"/>
              </a:rPr>
              <a:t>Had I put plenty of money, money enough and </a:t>
            </a:r>
          </a:p>
          <a:p>
            <a:pPr>
              <a:buNone/>
            </a:pPr>
            <a:r>
              <a:rPr lang="en-US" dirty="0">
                <a:latin typeface="Times New Roman" panose="02020603050405020304" pitchFamily="18" charset="0"/>
                <a:cs typeface="Times New Roman" panose="02020603050405020304" pitchFamily="18" charset="0"/>
              </a:rPr>
              <a:t>                                                              to spare,</a:t>
            </a:r>
          </a:p>
          <a:p>
            <a:pPr>
              <a:buNone/>
            </a:pPr>
            <a:r>
              <a:rPr lang="en-US" dirty="0">
                <a:latin typeface="Times New Roman" panose="02020603050405020304" pitchFamily="18" charset="0"/>
                <a:cs typeface="Times New Roman" panose="02020603050405020304" pitchFamily="18" charset="0"/>
              </a:rPr>
              <a:t>The house for me, no doubt, were a house in the  	                                              city-Square;</a:t>
            </a:r>
          </a:p>
          <a:p>
            <a:pPr>
              <a:buNone/>
            </a:pPr>
            <a:r>
              <a:rPr lang="en-US" dirty="0">
                <a:latin typeface="Times New Roman" panose="02020603050405020304" pitchFamily="18" charset="0"/>
                <a:cs typeface="Times New Roman" panose="02020603050405020304" pitchFamily="18" charset="0"/>
              </a:rPr>
              <a:t>  Ah, such a life , such a life, as one leads at the        	                                            window here!</a:t>
            </a:r>
          </a:p>
          <a:p>
            <a:pPr>
              <a:buNone/>
            </a:pPr>
            <a:r>
              <a:rPr lang="en-US" dirty="0">
                <a:latin typeface="Times New Roman" panose="02020603050405020304" pitchFamily="18" charset="0"/>
                <a:cs typeface="Times New Roman" panose="02020603050405020304" pitchFamily="18" charset="0"/>
              </a:rPr>
              <a:t>Something to see, by Bacchus, something to hear </a:t>
            </a:r>
          </a:p>
          <a:p>
            <a:pPr>
              <a:buNone/>
            </a:pPr>
            <a:r>
              <a:rPr lang="en-US" dirty="0">
                <a:latin typeface="Times New Roman" panose="02020603050405020304" pitchFamily="18" charset="0"/>
                <a:cs typeface="Times New Roman" panose="02020603050405020304" pitchFamily="18" charset="0"/>
              </a:rPr>
              <a:t>                                                                at least! </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Synonymy</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 wish I hadn’t cried so much! I shall be  	       	                                         punished</a:t>
            </a:r>
          </a:p>
          <a:p>
            <a:pPr marL="0" indent="0">
              <a:buNone/>
            </a:pPr>
            <a:r>
              <a:rPr lang="en-US" dirty="0">
                <a:latin typeface="Times New Roman" panose="02020603050405020304" pitchFamily="18" charset="0"/>
                <a:cs typeface="Times New Roman" panose="02020603050405020304" pitchFamily="18" charset="0"/>
              </a:rPr>
              <a:t>For it, I suppose , by being drowned in my own tears!</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     </a:t>
            </a:r>
            <a:r>
              <a:rPr lang="en-US" dirty="0">
                <a:latin typeface="Times New Roman" panose="02020603050405020304" pitchFamily="18" charset="0"/>
                <a:cs typeface="Times New Roman" panose="02020603050405020304" pitchFamily="18" charset="0"/>
              </a:rPr>
              <a:t>Language of literature</a:t>
            </a:r>
          </a:p>
        </p:txBody>
      </p:sp>
      <p:sp>
        <p:nvSpPr>
          <p:cNvPr id="3" name="Content Placeholder 2"/>
          <p:cNvSpPr>
            <a:spLocks noGrp="1"/>
          </p:cNvSpPr>
          <p:nvPr>
            <p:ph idx="1"/>
          </p:nvPr>
        </p:nvSpPr>
        <p:spPr/>
        <p:txBody>
          <a:bodyPr/>
          <a:lstStyle/>
          <a:p>
            <a:pPr>
              <a:buNone/>
            </a:pPr>
            <a:r>
              <a:rPr lang="en-US" dirty="0"/>
              <a:t>   </a:t>
            </a:r>
            <a:r>
              <a:rPr lang="en-US" dirty="0">
                <a:latin typeface="Times New Roman" panose="02020603050405020304" pitchFamily="18" charset="0"/>
                <a:cs typeface="Times New Roman" panose="02020603050405020304" pitchFamily="18" charset="0"/>
              </a:rPr>
              <a:t>‘The mystery of having been moved by words’  </a:t>
            </a:r>
          </a:p>
          <a:p>
            <a:pPr>
              <a:buNone/>
            </a:pPr>
            <a:r>
              <a:rPr lang="en-US" dirty="0">
                <a:latin typeface="Times New Roman" panose="02020603050405020304" pitchFamily="18" charset="0"/>
                <a:cs typeface="Times New Roman" panose="02020603050405020304" pitchFamily="18" charset="0"/>
              </a:rPr>
              <a:t>                                                Dylan Thomas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Collocation</a:t>
            </a:r>
          </a:p>
        </p:txBody>
      </p:sp>
      <p:sp>
        <p:nvSpPr>
          <p:cNvPr id="3" name="Content Placeholder 2"/>
          <p:cNvSpPr>
            <a:spLocks noGrp="1"/>
          </p:cNvSpPr>
          <p:nvPr>
            <p:ph idx="1"/>
          </p:nvPr>
        </p:nvSpPr>
        <p:spPr/>
        <p:txBody>
          <a:bodyPr>
            <a:normAutofit fontScale="55000" lnSpcReduction="20000"/>
          </a:bodyPr>
          <a:lstStyle/>
          <a:p>
            <a:pPr>
              <a:buNone/>
            </a:pPr>
            <a:r>
              <a:rPr lang="en-US" dirty="0"/>
              <a:t> </a:t>
            </a:r>
          </a:p>
          <a:p>
            <a:pPr>
              <a:lnSpc>
                <a:spcPct val="170000"/>
              </a:lnSpc>
              <a:buNone/>
            </a:pPr>
            <a:r>
              <a:rPr lang="en-US" sz="3800" dirty="0">
                <a:latin typeface="Times New Roman" panose="02020603050405020304" pitchFamily="18" charset="0"/>
                <a:cs typeface="Times New Roman" panose="02020603050405020304" pitchFamily="18" charset="0"/>
              </a:rPr>
              <a:t>The bond of semantic relation created by words of common semantic</a:t>
            </a:r>
          </a:p>
          <a:p>
            <a:pPr>
              <a:lnSpc>
                <a:spcPct val="170000"/>
              </a:lnSpc>
              <a:buNone/>
            </a:pPr>
            <a:r>
              <a:rPr lang="en-US" sz="3800" dirty="0">
                <a:latin typeface="Times New Roman" panose="02020603050405020304" pitchFamily="18" charset="0"/>
                <a:cs typeface="Times New Roman" panose="02020603050405020304" pitchFamily="18" charset="0"/>
              </a:rPr>
              <a:t>values tending to co-occur.</a:t>
            </a:r>
          </a:p>
          <a:p>
            <a:pPr>
              <a:lnSpc>
                <a:spcPct val="170000"/>
              </a:lnSpc>
              <a:buNone/>
            </a:pPr>
            <a:r>
              <a:rPr lang="en-US" sz="3800" dirty="0">
                <a:latin typeface="Times New Roman" panose="02020603050405020304" pitchFamily="18" charset="0"/>
                <a:cs typeface="Times New Roman" panose="02020603050405020304" pitchFamily="18" charset="0"/>
              </a:rPr>
              <a:t>Collocation makes us ‘build our expectations of what is to come next’.</a:t>
            </a:r>
          </a:p>
          <a:p>
            <a:pPr>
              <a:lnSpc>
                <a:spcPct val="170000"/>
              </a:lnSpc>
              <a:buNone/>
            </a:pPr>
            <a:r>
              <a:rPr lang="en-US" sz="3800" b="1" dirty="0">
                <a:latin typeface="Times New Roman" panose="02020603050405020304" pitchFamily="18" charset="0"/>
                <a:cs typeface="Times New Roman" panose="02020603050405020304" pitchFamily="18" charset="0"/>
              </a:rPr>
              <a:t>Snow and cold</a:t>
            </a:r>
          </a:p>
          <a:p>
            <a:pPr>
              <a:lnSpc>
                <a:spcPct val="170000"/>
              </a:lnSpc>
              <a:buNone/>
            </a:pPr>
            <a:r>
              <a:rPr lang="en-US" sz="3800" b="1" dirty="0">
                <a:latin typeface="Times New Roman" panose="02020603050405020304" pitchFamily="18" charset="0"/>
                <a:cs typeface="Times New Roman" panose="02020603050405020304" pitchFamily="18" charset="0"/>
              </a:rPr>
              <a:t>Rough and tumble</a:t>
            </a:r>
          </a:p>
          <a:p>
            <a:pPr>
              <a:lnSpc>
                <a:spcPct val="170000"/>
              </a:lnSpc>
              <a:buNone/>
            </a:pPr>
            <a:r>
              <a:rPr lang="en-US" sz="3800" b="1" dirty="0">
                <a:latin typeface="Times New Roman" panose="02020603050405020304" pitchFamily="18" charset="0"/>
                <a:cs typeface="Times New Roman" panose="02020603050405020304" pitchFamily="18" charset="0"/>
              </a:rPr>
              <a:t>Heat and dust </a:t>
            </a:r>
          </a:p>
          <a:p>
            <a:pPr>
              <a:lnSpc>
                <a:spcPct val="170000"/>
              </a:lnSpc>
              <a:buNone/>
            </a:pPr>
            <a:endParaRPr lang="en-US" sz="3800" dirty="0">
              <a:latin typeface="Times New Roman" panose="02020603050405020304" pitchFamily="18" charset="0"/>
              <a:cs typeface="Times New Roman" panose="02020603050405020304" pitchFamily="18" charset="0"/>
            </a:endParaRPr>
          </a:p>
          <a:p>
            <a:pPr>
              <a:buNone/>
            </a:pPr>
            <a:r>
              <a:rPr lang="en-US"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dirty="0">
                <a:latin typeface="Times New Roman" panose="02020603050405020304" pitchFamily="18" charset="0"/>
                <a:cs typeface="Times New Roman" panose="02020603050405020304" pitchFamily="18" charset="0"/>
              </a:rPr>
              <a:t>Phonology and Literature: Sound Patterns</a:t>
            </a:r>
          </a:p>
        </p:txBody>
      </p:sp>
      <p:sp>
        <p:nvSpPr>
          <p:cNvPr id="3" name="Content Placeholder 2"/>
          <p:cNvSpPr>
            <a:spLocks noGrp="1"/>
          </p:cNvSpPr>
          <p:nvPr>
            <p:ph idx="1"/>
          </p:nvPr>
        </p:nvSpPr>
        <p:spPr/>
        <p:txBody>
          <a:bodyPr>
            <a:normAutofit fontScale="92500" lnSpcReduction="20000"/>
          </a:bodyPr>
          <a:lstStyle/>
          <a:p>
            <a:pPr>
              <a:lnSpc>
                <a:spcPct val="150000"/>
              </a:lnSpc>
              <a:buNone/>
            </a:pPr>
            <a:r>
              <a:rPr lang="en-US" dirty="0"/>
              <a:t>    </a:t>
            </a:r>
            <a:r>
              <a:rPr lang="en-US" dirty="0">
                <a:latin typeface="Times New Roman" panose="02020603050405020304" pitchFamily="18" charset="0"/>
                <a:cs typeface="Times New Roman" panose="02020603050405020304" pitchFamily="18" charset="0"/>
              </a:rPr>
              <a:t>Phonetic resources of language have always been one of the main springs of literary effect since ancient times. A sharp ear for sound is the basic qualification for a writer.    </a:t>
            </a:r>
          </a:p>
          <a:p>
            <a:pPr>
              <a:lnSpc>
                <a:spcPct val="150000"/>
              </a:lnSpc>
              <a:buNone/>
            </a:pPr>
            <a:r>
              <a:rPr lang="en-US" dirty="0">
                <a:latin typeface="Times New Roman" panose="02020603050405020304" pitchFamily="18" charset="0"/>
                <a:cs typeface="Times New Roman" panose="02020603050405020304" pitchFamily="18" charset="0"/>
              </a:rPr>
              <a:t>    (Mesmerizing effect of the magical rainfall of finely regulated sounds / creating the desired sound effect).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latin typeface="Times New Roman" panose="02020603050405020304" pitchFamily="18" charset="0"/>
                <a:cs typeface="Times New Roman" panose="02020603050405020304" pitchFamily="18" charset="0"/>
              </a:rPr>
              <a:t>Alliteration and Stress Pattern </a:t>
            </a:r>
          </a:p>
        </p:txBody>
      </p:sp>
      <p:sp>
        <p:nvSpPr>
          <p:cNvPr id="3" name="Content Placeholder 2"/>
          <p:cNvSpPr>
            <a:spLocks noGrp="1"/>
          </p:cNvSpPr>
          <p:nvPr>
            <p:ph idx="1"/>
          </p:nvPr>
        </p:nvSpPr>
        <p:spPr/>
        <p:txBody>
          <a:bodyPr/>
          <a:lstStyle/>
          <a:p>
            <a:pPr>
              <a:buNone/>
            </a:pPr>
            <a:r>
              <a:rPr lang="en-US" dirty="0"/>
              <a:t>    </a:t>
            </a:r>
            <a:r>
              <a:rPr lang="en-US" dirty="0" err="1">
                <a:latin typeface="Times New Roman" panose="02020603050405020304" pitchFamily="18" charset="0"/>
                <a:cs typeface="Times New Roman" panose="02020603050405020304" pitchFamily="18" charset="0"/>
              </a:rPr>
              <a:t>Where’at</a:t>
            </a:r>
            <a:r>
              <a:rPr lang="en-US" dirty="0">
                <a:latin typeface="Times New Roman" panose="02020603050405020304" pitchFamily="18" charset="0"/>
                <a:cs typeface="Times New Roman" panose="02020603050405020304" pitchFamily="18" charset="0"/>
              </a:rPr>
              <a:t> with blade, with </a:t>
            </a:r>
            <a:r>
              <a:rPr lang="en-US" dirty="0" err="1">
                <a:latin typeface="Times New Roman" panose="02020603050405020304" pitchFamily="18" charset="0"/>
                <a:cs typeface="Times New Roman" panose="02020603050405020304" pitchFamily="18" charset="0"/>
              </a:rPr>
              <a:t>bloo’dy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bla’meful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bla’de</a:t>
            </a:r>
            <a:r>
              <a:rPr lang="en-US" dirty="0">
                <a:latin typeface="Times New Roman" panose="02020603050405020304" pitchFamily="18" charset="0"/>
                <a:cs typeface="Times New Roman" panose="02020603050405020304" pitchFamily="18" charset="0"/>
              </a:rPr>
              <a:t>,</a:t>
            </a:r>
          </a:p>
          <a:p>
            <a:pPr>
              <a:buNone/>
            </a:pPr>
            <a:r>
              <a:rPr lang="en-US" dirty="0">
                <a:latin typeface="Times New Roman" panose="02020603050405020304" pitchFamily="18" charset="0"/>
                <a:cs typeface="Times New Roman" panose="02020603050405020304" pitchFamily="18" charset="0"/>
              </a:rPr>
              <a:t>    He </a:t>
            </a:r>
            <a:r>
              <a:rPr lang="en-US" dirty="0" err="1">
                <a:latin typeface="Times New Roman" panose="02020603050405020304" pitchFamily="18" charset="0"/>
                <a:cs typeface="Times New Roman" panose="02020603050405020304" pitchFamily="18" charset="0"/>
              </a:rPr>
              <a:t>brav’ely</a:t>
            </a:r>
            <a:r>
              <a:rPr lang="en-US" dirty="0">
                <a:latin typeface="Times New Roman" panose="02020603050405020304" pitchFamily="18" charset="0"/>
                <a:cs typeface="Times New Roman" panose="02020603050405020304" pitchFamily="18" charset="0"/>
              </a:rPr>
              <a:t> broached his boiling bloody breast.</a:t>
            </a:r>
          </a:p>
          <a:p>
            <a:pPr>
              <a:buNone/>
            </a:pP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                              </a:t>
            </a:r>
          </a:p>
          <a:p>
            <a:pPr>
              <a:buNone/>
            </a:pPr>
            <a:r>
              <a:rPr lang="en-US" dirty="0">
                <a:latin typeface="Times New Roman" panose="02020603050405020304" pitchFamily="18" charset="0"/>
                <a:cs typeface="Times New Roman" panose="02020603050405020304" pitchFamily="18" charset="0"/>
              </a:rPr>
              <a:t>                    (A Mid Summer Night ‘s Dream)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a:t>   </a:t>
            </a:r>
            <a:r>
              <a:rPr lang="en-US" dirty="0">
                <a:latin typeface="Times New Roman" panose="02020603050405020304" pitchFamily="18" charset="0"/>
                <a:cs typeface="Times New Roman" panose="02020603050405020304" pitchFamily="18" charset="0"/>
              </a:rPr>
              <a:t>No longer mourn for me when I am dead</a:t>
            </a:r>
          </a:p>
          <a:p>
            <a:pPr>
              <a:buNone/>
            </a:pPr>
            <a:r>
              <a:rPr lang="en-US" dirty="0">
                <a:latin typeface="Times New Roman" panose="02020603050405020304" pitchFamily="18" charset="0"/>
                <a:cs typeface="Times New Roman" panose="02020603050405020304" pitchFamily="18" charset="0"/>
              </a:rPr>
              <a:t>   Than you shall hear the surely sullen bell</a:t>
            </a:r>
          </a:p>
          <a:p>
            <a:pPr>
              <a:buNone/>
            </a:pPr>
            <a:r>
              <a:rPr lang="en-US" dirty="0">
                <a:latin typeface="Times New Roman" panose="02020603050405020304" pitchFamily="18" charset="0"/>
                <a:cs typeface="Times New Roman" panose="02020603050405020304" pitchFamily="18" charset="0"/>
              </a:rPr>
              <a:t>   Give warning to the world, that I am fled</a:t>
            </a:r>
          </a:p>
          <a:p>
            <a:pPr>
              <a:buNone/>
            </a:pPr>
            <a:r>
              <a:rPr lang="en-US" dirty="0">
                <a:latin typeface="Times New Roman" panose="02020603050405020304" pitchFamily="18" charset="0"/>
                <a:cs typeface="Times New Roman" panose="02020603050405020304" pitchFamily="18" charset="0"/>
              </a:rPr>
              <a:t> From this vile world, with vilest worms to dwell</a:t>
            </a:r>
          </a:p>
          <a:p>
            <a:pPr>
              <a:buNone/>
            </a:pP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                                                  Shakespeare</a:t>
            </a:r>
          </a:p>
          <a:p>
            <a:pPr>
              <a:buNone/>
            </a:pPr>
            <a:r>
              <a:rPr lang="en-US" dirty="0">
                <a:latin typeface="Times New Roman" panose="02020603050405020304" pitchFamily="18" charset="0"/>
                <a:cs typeface="Times New Roman" panose="02020603050405020304" pitchFamily="18" charset="0"/>
              </a:rPr>
              <a:t>                                (The Triumph of Death)</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a:buNone/>
            </a:pPr>
            <a:r>
              <a:rPr lang="en-US" dirty="0">
                <a:latin typeface="Times New Roman" panose="02020603050405020304" pitchFamily="18" charset="0"/>
                <a:cs typeface="Times New Roman" panose="02020603050405020304" pitchFamily="18" charset="0"/>
              </a:rPr>
              <a:t>And with sharp, shrilling shriek do bootless cry</a:t>
            </a:r>
          </a:p>
          <a:p>
            <a:pPr>
              <a:buNone/>
            </a:pPr>
            <a:r>
              <a:rPr lang="en-US" dirty="0">
                <a:latin typeface="Times New Roman" panose="02020603050405020304" pitchFamily="18" charset="0"/>
                <a:cs typeface="Times New Roman" panose="02020603050405020304" pitchFamily="18" charset="0"/>
              </a:rPr>
              <a:t>                                                              Spenser</a:t>
            </a:r>
          </a:p>
          <a:p>
            <a:pPr>
              <a:buNone/>
            </a:pPr>
            <a:r>
              <a:rPr lang="en-US" dirty="0">
                <a:latin typeface="Times New Roman" panose="02020603050405020304" pitchFamily="18" charset="0"/>
                <a:cs typeface="Times New Roman" panose="02020603050405020304" pitchFamily="18" charset="0"/>
              </a:rPr>
              <a:t>                                          (Faery Queen)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Lexis</a:t>
            </a:r>
          </a:p>
        </p:txBody>
      </p:sp>
      <p:sp>
        <p:nvSpPr>
          <p:cNvPr id="3" name="Content Placeholder 2"/>
          <p:cNvSpPr>
            <a:spLocks noGrp="1"/>
          </p:cNvSpPr>
          <p:nvPr>
            <p:ph idx="1"/>
          </p:nvPr>
        </p:nvSpPr>
        <p:spPr/>
        <p:txBody>
          <a:bodyPr/>
          <a:lstStyle/>
          <a:p>
            <a:pPr>
              <a:buNone/>
            </a:pPr>
            <a:r>
              <a:rPr lang="en-US" dirty="0"/>
              <a:t>        </a:t>
            </a:r>
            <a:r>
              <a:rPr lang="en-US" dirty="0">
                <a:latin typeface="Times New Roman" panose="02020603050405020304" pitchFamily="18" charset="0"/>
                <a:cs typeface="Times New Roman" panose="02020603050405020304" pitchFamily="18" charset="0"/>
              </a:rPr>
              <a:t>… he has </a:t>
            </a:r>
            <a:r>
              <a:rPr lang="en-US" dirty="0" err="1">
                <a:latin typeface="Times New Roman" panose="02020603050405020304" pitchFamily="18" charset="0"/>
                <a:cs typeface="Times New Roman" panose="02020603050405020304" pitchFamily="18" charset="0"/>
              </a:rPr>
              <a:t>armpasses</a:t>
            </a: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        in his rods and cones</a:t>
            </a:r>
          </a:p>
          <a:p>
            <a:pPr>
              <a:buNone/>
            </a:pPr>
            <a:r>
              <a:rPr lang="en-US" dirty="0">
                <a:latin typeface="Times New Roman" panose="02020603050405020304" pitchFamily="18" charset="0"/>
                <a:cs typeface="Times New Roman" panose="02020603050405020304" pitchFamily="18" charset="0"/>
              </a:rPr>
              <a:t>              where he is.</a:t>
            </a:r>
          </a:p>
          <a:p>
            <a:pPr>
              <a:buNone/>
            </a:pPr>
            <a:r>
              <a:rPr lang="en-US" dirty="0">
                <a:latin typeface="Times New Roman" panose="02020603050405020304" pitchFamily="18" charset="0"/>
                <a:cs typeface="Times New Roman" panose="02020603050405020304" pitchFamily="18" charset="0"/>
              </a:rPr>
              <a:t>   There are cranes in the sky, pigeons </a:t>
            </a:r>
          </a:p>
          <a:p>
            <a:pPr>
              <a:buNone/>
            </a:pPr>
            <a:r>
              <a:rPr lang="en-US" dirty="0">
                <a:latin typeface="Times New Roman" panose="02020603050405020304" pitchFamily="18" charset="0"/>
                <a:cs typeface="Times New Roman" panose="02020603050405020304" pitchFamily="18" charset="0"/>
              </a:rPr>
              <a:t>   In the not yet plaza</a:t>
            </a:r>
          </a:p>
          <a:p>
            <a:pPr>
              <a:buNone/>
            </a:pPr>
            <a:r>
              <a:rPr lang="en-US" dirty="0">
                <a:latin typeface="Times New Roman" panose="02020603050405020304" pitchFamily="18" charset="0"/>
                <a:cs typeface="Times New Roman" panose="02020603050405020304" pitchFamily="18" charset="0"/>
              </a:rPr>
              <a:t>                                                 A.K. </a:t>
            </a:r>
            <a:r>
              <a:rPr lang="en-US" dirty="0" err="1">
                <a:latin typeface="Times New Roman" panose="02020603050405020304" pitchFamily="18" charset="0"/>
                <a:cs typeface="Times New Roman" panose="02020603050405020304" pitchFamily="18" charset="0"/>
              </a:rPr>
              <a:t>Ramanujan</a:t>
            </a: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                                                    (Real Estate)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Neologism</a:t>
            </a: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existlessness</a:t>
            </a:r>
            <a:endParaRPr lang="en-US" dirty="0">
              <a:latin typeface="Times New Roman" panose="02020603050405020304" pitchFamily="18" charset="0"/>
              <a:cs typeface="Times New Roman" panose="02020603050405020304" pitchFamily="18" charset="0"/>
            </a:endParaRP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IMPACT</a:t>
            </a:r>
          </a:p>
        </p:txBody>
      </p:sp>
      <p:sp>
        <p:nvSpPr>
          <p:cNvPr id="3" name="Content Placeholder 2"/>
          <p:cNvSpPr>
            <a:spLocks noGrp="1"/>
          </p:cNvSpPr>
          <p:nvPr>
            <p:ph idx="1"/>
          </p:nvPr>
        </p:nvSpPr>
        <p:spPr>
          <a:xfrm>
            <a:off x="539354" y="2208609"/>
            <a:ext cx="7886700" cy="3263504"/>
          </a:xfrm>
        </p:spPr>
        <p:txBody>
          <a:bodyPr>
            <a:normAutofit fontScale="85000" lnSpcReduction="20000"/>
          </a:bodyPr>
          <a:lstStyle/>
          <a:p>
            <a:pPr marL="0" indent="0">
              <a:buNone/>
            </a:pPr>
            <a:r>
              <a:rPr lang="en-US" dirty="0"/>
              <a:t>A literary piece makes its </a:t>
            </a:r>
            <a:r>
              <a:rPr lang="en-US" b="1" dirty="0"/>
              <a:t>impact</a:t>
            </a:r>
            <a:r>
              <a:rPr lang="en-US" dirty="0"/>
              <a:t> because of the </a:t>
            </a:r>
            <a:r>
              <a:rPr lang="en-US" b="1" dirty="0"/>
              <a:t>special way </a:t>
            </a:r>
            <a:r>
              <a:rPr lang="en-US" dirty="0"/>
              <a:t>in which the writer says </a:t>
            </a:r>
            <a:r>
              <a:rPr lang="en-US" b="1" dirty="0"/>
              <a:t>what he has to say</a:t>
            </a:r>
            <a:r>
              <a:rPr lang="en-US" dirty="0"/>
              <a:t>.</a:t>
            </a:r>
          </a:p>
          <a:p>
            <a:pPr marL="0" indent="0">
              <a:buNone/>
            </a:pPr>
            <a:endParaRPr lang="en-US" dirty="0"/>
          </a:p>
          <a:p>
            <a:pPr marL="0" indent="0">
              <a:buNone/>
            </a:pPr>
            <a:r>
              <a:rPr lang="en-US" dirty="0"/>
              <a:t>We cannot just talk about the meaning of the text, we must also look at its language , text, texture  and structure.</a:t>
            </a:r>
          </a:p>
          <a:p>
            <a:pPr marL="0" indent="0">
              <a:buNone/>
            </a:pPr>
            <a:endParaRPr lang="en-US" dirty="0"/>
          </a:p>
          <a:p>
            <a:pPr marL="0" indent="0">
              <a:buNone/>
            </a:pPr>
            <a:r>
              <a:rPr lang="en-US" dirty="0"/>
              <a:t>Consider the form of the text to grasp fully the content.</a:t>
            </a:r>
          </a:p>
        </p:txBody>
      </p:sp>
    </p:spTree>
    <p:extLst>
      <p:ext uri="{BB962C8B-B14F-4D97-AF65-F5344CB8AC3E}">
        <p14:creationId xmlns:p14="http://schemas.microsoft.com/office/powerpoint/2010/main" val="1976362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sz="2700" dirty="0"/>
              <a:t>Identify, describe and explain to identify the usefulness of linguistic analysis</a:t>
            </a:r>
            <a:br>
              <a:rPr lang="en-US" sz="2700" dirty="0"/>
            </a:br>
            <a:endParaRPr lang="en-US" sz="2700"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a:p>
          <a:p>
            <a:pPr marL="0" indent="0">
              <a:buNone/>
            </a:pPr>
            <a:r>
              <a:rPr lang="en-US" dirty="0"/>
              <a:t>In some forms of stylistic analysis, the </a:t>
            </a:r>
            <a:r>
              <a:rPr lang="en-US" b="1" dirty="0"/>
              <a:t>numerical recurrences </a:t>
            </a:r>
            <a:r>
              <a:rPr lang="en-US" dirty="0"/>
              <a:t>of certain </a:t>
            </a:r>
            <a:r>
              <a:rPr lang="en-US" b="1" dirty="0"/>
              <a:t>stylistic features i</a:t>
            </a:r>
            <a:r>
              <a:rPr lang="en-US" dirty="0"/>
              <a:t>s used to make judgements about the nature and the quality of the writing.</a:t>
            </a:r>
          </a:p>
          <a:p>
            <a:pPr marL="0" indent="0">
              <a:buNone/>
            </a:pPr>
            <a:r>
              <a:rPr lang="en-US" b="1" dirty="0"/>
              <a:t>Note that creative writers deliberately / willingly break the rules and conventions.</a:t>
            </a:r>
          </a:p>
          <a:p>
            <a:pPr marL="0" indent="0">
              <a:buNone/>
            </a:pPr>
            <a:r>
              <a:rPr lang="en-US" dirty="0"/>
              <a:t>Cheerfully invent neologism</a:t>
            </a:r>
          </a:p>
          <a:p>
            <a:pPr marL="0" indent="0">
              <a:buNone/>
            </a:pPr>
            <a:r>
              <a:rPr lang="en-US" dirty="0"/>
              <a:t>Convert a noun into a verb</a:t>
            </a:r>
          </a:p>
          <a:p>
            <a:pPr marL="0" indent="0">
              <a:buNone/>
            </a:pPr>
            <a:r>
              <a:rPr lang="en-US" dirty="0"/>
              <a:t>Treat intransitive verb as if it were a transitive verb</a:t>
            </a:r>
          </a:p>
          <a:p>
            <a:pPr marL="0" indent="0">
              <a:buNone/>
            </a:pPr>
            <a:r>
              <a:rPr lang="en-US" dirty="0"/>
              <a:t>Link words to float the norms of collocation</a:t>
            </a:r>
          </a:p>
          <a:p>
            <a:pPr marL="0" indent="0">
              <a:buNone/>
            </a:pPr>
            <a:r>
              <a:rPr lang="en-US" dirty="0"/>
              <a:t>Use pronounce in an unconventional way</a:t>
            </a:r>
          </a:p>
          <a:p>
            <a:pPr marL="0" indent="0">
              <a:buNone/>
            </a:pPr>
            <a:r>
              <a:rPr lang="en-US" dirty="0"/>
              <a:t>Anaphoric and cataphoric references</a:t>
            </a:r>
          </a:p>
          <a:p>
            <a:pPr marL="0" indent="0">
              <a:buNone/>
            </a:pPr>
            <a:r>
              <a:rPr lang="en-US" dirty="0"/>
              <a:t>(Why don’t you sit? Sit., why don’t you dance? dance.)     </a:t>
            </a:r>
          </a:p>
          <a:p>
            <a:pPr marL="0" indent="0">
              <a:buNone/>
            </a:pPr>
            <a:r>
              <a:rPr lang="en-US" dirty="0"/>
              <a:t> </a:t>
            </a:r>
          </a:p>
        </p:txBody>
      </p:sp>
    </p:spTree>
    <p:extLst>
      <p:ext uri="{BB962C8B-B14F-4D97-AF65-F5344CB8AC3E}">
        <p14:creationId xmlns:p14="http://schemas.microsoft.com/office/powerpoint/2010/main" val="832904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Methodology / Steps to follow to analyze /assess the authors style</a:t>
            </a:r>
          </a:p>
        </p:txBody>
      </p:sp>
      <p:sp>
        <p:nvSpPr>
          <p:cNvPr id="3" name="Content Placeholder 2"/>
          <p:cNvSpPr>
            <a:spLocks noGrp="1"/>
          </p:cNvSpPr>
          <p:nvPr>
            <p:ph idx="1"/>
          </p:nvPr>
        </p:nvSpPr>
        <p:spPr/>
        <p:txBody>
          <a:bodyPr>
            <a:normAutofit fontScale="77500" lnSpcReduction="20000"/>
          </a:bodyPr>
          <a:lstStyle/>
          <a:p>
            <a:pPr marL="385763" indent="-385763" algn="just">
              <a:buAutoNum type="arabicPeriod"/>
            </a:pPr>
            <a:r>
              <a:rPr lang="en-US" dirty="0"/>
              <a:t>Gathering of a random sample of a literary text( some paragraphs/ stanza/pages</a:t>
            </a:r>
            <a:r>
              <a:rPr lang="en-US" dirty="0" smtClean="0"/>
              <a:t>).</a:t>
            </a:r>
          </a:p>
          <a:p>
            <a:pPr marL="0" indent="0" algn="just">
              <a:buNone/>
            </a:pPr>
            <a:endParaRPr lang="en-US" dirty="0"/>
          </a:p>
          <a:p>
            <a:pPr marL="0" indent="0" algn="just">
              <a:buNone/>
            </a:pPr>
            <a:r>
              <a:rPr lang="en-US" dirty="0" smtClean="0"/>
              <a:t>2.  Quantify </a:t>
            </a:r>
            <a:r>
              <a:rPr lang="en-US" dirty="0"/>
              <a:t>the characteristics of a text, that is to quantify</a:t>
            </a:r>
            <a:r>
              <a:rPr lang="en-US" dirty="0" smtClean="0"/>
              <a:t>:</a:t>
            </a:r>
            <a:endParaRPr lang="en-US" dirty="0"/>
          </a:p>
          <a:p>
            <a:pPr marL="0" indent="0" algn="just">
              <a:buNone/>
            </a:pPr>
            <a:r>
              <a:rPr lang="en-US" dirty="0" smtClean="0"/>
              <a:t>Identify </a:t>
            </a:r>
            <a:r>
              <a:rPr lang="en-US" dirty="0"/>
              <a:t>sentence length, number of active versus passive </a:t>
            </a:r>
            <a:r>
              <a:rPr lang="en-US" dirty="0" smtClean="0"/>
              <a:t>voiced independent </a:t>
            </a:r>
            <a:r>
              <a:rPr lang="en-US" dirty="0"/>
              <a:t>clauses, number of nouns, verbs, adjectives and 	adverbs, simple/compound/complex </a:t>
            </a:r>
            <a:r>
              <a:rPr lang="en-US" dirty="0" smtClean="0"/>
              <a:t>sentences.</a:t>
            </a:r>
          </a:p>
          <a:p>
            <a:pPr marL="0" indent="0" algn="just">
              <a:buNone/>
            </a:pPr>
            <a:endParaRPr lang="en-US" dirty="0"/>
          </a:p>
          <a:p>
            <a:pPr marL="385763" indent="-385763" algn="just">
              <a:buAutoNum type="arabicPeriod" startAt="3"/>
            </a:pPr>
            <a:r>
              <a:rPr lang="en-US" dirty="0"/>
              <a:t>Unusual constructions</a:t>
            </a:r>
          </a:p>
          <a:p>
            <a:pPr marL="0" indent="0" algn="just">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39465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Stylistic deviation</a:t>
            </a:r>
          </a:p>
        </p:txBody>
      </p:sp>
      <p:sp>
        <p:nvSpPr>
          <p:cNvPr id="3" name="Content Placeholder 2"/>
          <p:cNvSpPr>
            <a:spLocks noGrp="1"/>
          </p:cNvSpPr>
          <p:nvPr>
            <p:ph idx="1"/>
          </p:nvPr>
        </p:nvSpPr>
        <p:spPr/>
        <p:txBody>
          <a:bodyPr/>
          <a:lstStyle/>
          <a:p>
            <a:pPr>
              <a:buNone/>
            </a:pPr>
            <a:r>
              <a:rPr lang="en-US" dirty="0"/>
              <a:t> </a:t>
            </a:r>
          </a:p>
          <a:p>
            <a:pPr>
              <a:buNone/>
            </a:pPr>
            <a:r>
              <a:rPr lang="en-US" dirty="0"/>
              <a:t>    </a:t>
            </a:r>
            <a:r>
              <a:rPr lang="en-US" dirty="0">
                <a:latin typeface="Times New Roman" panose="02020603050405020304" pitchFamily="18" charset="0"/>
                <a:cs typeface="Times New Roman" panose="02020603050405020304" pitchFamily="18" charset="0"/>
              </a:rPr>
              <a:t>The breaking of  the rules( a deliberate use) of normal standard variety ( of any language) resorted for creating new meanings and / or effects.</a:t>
            </a:r>
          </a:p>
          <a:p>
            <a:pPr>
              <a:buNone/>
            </a:pP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 This feature … unexpectedness jolts the reader)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lgn="just">
              <a:buNone/>
            </a:pPr>
            <a:r>
              <a:rPr lang="en-US" dirty="0"/>
              <a:t>Identify the plot, organization, imagery, symbolism, style, tone, theme, diction, register, deviations, lexis, syntax and pint of view.</a:t>
            </a:r>
          </a:p>
          <a:p>
            <a:pPr marL="0" indent="0" algn="just">
              <a:buNone/>
            </a:pPr>
            <a:r>
              <a:rPr lang="en-US" dirty="0"/>
              <a:t>Identify the creative manipulation of the linguistic code.</a:t>
            </a:r>
          </a:p>
          <a:p>
            <a:pPr marL="0" indent="0" algn="just">
              <a:buNone/>
            </a:pPr>
            <a:r>
              <a:rPr lang="en-US" dirty="0"/>
              <a:t>Patterning of language in texts.</a:t>
            </a:r>
          </a:p>
          <a:p>
            <a:pPr marL="0" indent="0" algn="just">
              <a:buNone/>
            </a:pPr>
            <a:r>
              <a:rPr lang="en-US" dirty="0"/>
              <a:t>Axis of selection into axis of combination.(</a:t>
            </a:r>
            <a:r>
              <a:rPr lang="en-US" dirty="0" smtClean="0"/>
              <a:t>Roman </a:t>
            </a:r>
            <a:r>
              <a:rPr lang="en-US" dirty="0" err="1" smtClean="0"/>
              <a:t>Jakobson’s</a:t>
            </a:r>
            <a:r>
              <a:rPr lang="en-US" dirty="0" smtClean="0"/>
              <a:t> </a:t>
            </a:r>
            <a:r>
              <a:rPr lang="en-US" dirty="0"/>
              <a:t>famous dictum).</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23120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endParaRPr lang="en-US" dirty="0"/>
          </a:p>
          <a:p>
            <a:pPr marL="0" indent="0" algn="just">
              <a:buNone/>
            </a:pPr>
            <a:r>
              <a:rPr lang="en-US" dirty="0"/>
              <a:t>The goal of most stylistics is not to simply describe the formal features of texts for their own sake but to show their functional significance for the interpretation of the text.</a:t>
            </a:r>
          </a:p>
          <a:p>
            <a:pPr marL="0" indent="0" algn="just">
              <a:buNone/>
            </a:pPr>
            <a:r>
              <a:rPr lang="en-US" dirty="0"/>
              <a:t>Stylistics is concerned with the </a:t>
            </a:r>
            <a:r>
              <a:rPr lang="en-US" b="1" dirty="0"/>
              <a:t>patterning of language </a:t>
            </a:r>
            <a:r>
              <a:rPr lang="en-US" dirty="0"/>
              <a:t>in </a:t>
            </a:r>
            <a:r>
              <a:rPr lang="en-US" b="1" dirty="0"/>
              <a:t>texts</a:t>
            </a:r>
            <a:r>
              <a:rPr lang="en-US" dirty="0"/>
              <a:t>.</a:t>
            </a:r>
          </a:p>
          <a:p>
            <a:pPr marL="0" indent="0" algn="just">
              <a:buNone/>
            </a:pPr>
            <a:r>
              <a:rPr lang="en-US" dirty="0"/>
              <a:t>By </a:t>
            </a:r>
            <a:r>
              <a:rPr lang="en-US" b="1" dirty="0"/>
              <a:t>investigating the way the language has been used in texts</a:t>
            </a:r>
            <a:r>
              <a:rPr lang="en-US" dirty="0"/>
              <a:t>, it can make </a:t>
            </a:r>
            <a:r>
              <a:rPr lang="en-US" b="1" dirty="0"/>
              <a:t>apparent</a:t>
            </a:r>
            <a:r>
              <a:rPr lang="en-US" dirty="0"/>
              <a:t> these linguistic patterns, on which an intuitive awareness of </a:t>
            </a:r>
            <a:r>
              <a:rPr lang="en-US" b="1" dirty="0"/>
              <a:t>artistic value </a:t>
            </a:r>
            <a:r>
              <a:rPr lang="en-US" dirty="0"/>
              <a:t>ultimately depends.</a:t>
            </a:r>
          </a:p>
          <a:p>
            <a:pPr marL="0" indent="0">
              <a:buNone/>
            </a:pPr>
            <a:endParaRPr lang="en-US" dirty="0"/>
          </a:p>
        </p:txBody>
      </p:sp>
    </p:spTree>
    <p:extLst>
      <p:ext uri="{BB962C8B-B14F-4D97-AF65-F5344CB8AC3E}">
        <p14:creationId xmlns:p14="http://schemas.microsoft.com/office/powerpoint/2010/main" val="2130030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endParaRPr lang="en-US" dirty="0"/>
          </a:p>
          <a:p>
            <a:pPr marL="0" indent="0" algn="just">
              <a:buNone/>
            </a:pPr>
            <a:r>
              <a:rPr lang="en-US" dirty="0"/>
              <a:t>The goal of most stylistics is not to simply describe the formal features of texts for their own sake but to show their functional significance for the interpretation of the text.</a:t>
            </a:r>
          </a:p>
          <a:p>
            <a:pPr marL="0" indent="0" algn="just">
              <a:buNone/>
            </a:pPr>
            <a:r>
              <a:rPr lang="en-US" dirty="0"/>
              <a:t>Stylistics is concerned with the </a:t>
            </a:r>
            <a:r>
              <a:rPr lang="en-US" b="1" dirty="0"/>
              <a:t>patterning of language </a:t>
            </a:r>
            <a:r>
              <a:rPr lang="en-US" dirty="0"/>
              <a:t>in </a:t>
            </a:r>
            <a:r>
              <a:rPr lang="en-US" b="1" dirty="0"/>
              <a:t>texts</a:t>
            </a:r>
            <a:r>
              <a:rPr lang="en-US" dirty="0"/>
              <a:t>.</a:t>
            </a:r>
          </a:p>
          <a:p>
            <a:pPr marL="0" indent="0" algn="just">
              <a:buNone/>
            </a:pPr>
            <a:r>
              <a:rPr lang="en-US" dirty="0"/>
              <a:t>By </a:t>
            </a:r>
            <a:r>
              <a:rPr lang="en-US" b="1" dirty="0"/>
              <a:t>investigating the way the language has been used in texts</a:t>
            </a:r>
            <a:r>
              <a:rPr lang="en-US" dirty="0"/>
              <a:t>, it can make </a:t>
            </a:r>
            <a:r>
              <a:rPr lang="en-US" b="1" dirty="0"/>
              <a:t>apparent</a:t>
            </a:r>
            <a:r>
              <a:rPr lang="en-US" dirty="0"/>
              <a:t> these linguistic patterns, on which an intuitive awareness of </a:t>
            </a:r>
            <a:r>
              <a:rPr lang="en-US" b="1" dirty="0"/>
              <a:t>artistic value </a:t>
            </a:r>
            <a:r>
              <a:rPr lang="en-US" dirty="0"/>
              <a:t>ultimately depends.</a:t>
            </a:r>
          </a:p>
          <a:p>
            <a:pPr marL="0" indent="0">
              <a:buNone/>
            </a:pPr>
            <a:endParaRPr lang="en-US" dirty="0"/>
          </a:p>
        </p:txBody>
      </p:sp>
    </p:spTree>
    <p:extLst>
      <p:ext uri="{BB962C8B-B14F-4D97-AF65-F5344CB8AC3E}">
        <p14:creationId xmlns:p14="http://schemas.microsoft.com/office/powerpoint/2010/main" val="2989994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Linguistic tools to stylistically interpret the text</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Lexical patterns</a:t>
            </a:r>
          </a:p>
          <a:p>
            <a:pPr marL="0" indent="0">
              <a:buNone/>
            </a:pPr>
            <a:r>
              <a:rPr lang="en-US" dirty="0"/>
              <a:t>Semantic </a:t>
            </a:r>
          </a:p>
          <a:p>
            <a:pPr marL="0" indent="0">
              <a:buNone/>
            </a:pPr>
            <a:r>
              <a:rPr lang="en-US" dirty="0"/>
              <a:t>Phonological</a:t>
            </a:r>
          </a:p>
          <a:p>
            <a:pPr marL="0" indent="0">
              <a:buNone/>
            </a:pPr>
            <a:r>
              <a:rPr lang="en-US" dirty="0"/>
              <a:t>Metrical</a:t>
            </a:r>
          </a:p>
          <a:p>
            <a:pPr marL="0" indent="0">
              <a:buNone/>
            </a:pPr>
            <a:r>
              <a:rPr lang="en-US" dirty="0"/>
              <a:t>Free verse</a:t>
            </a:r>
          </a:p>
          <a:p>
            <a:pPr marL="0" indent="0">
              <a:buNone/>
            </a:pPr>
            <a:r>
              <a:rPr lang="en-US" dirty="0"/>
              <a:t>Foregrounding </a:t>
            </a:r>
          </a:p>
          <a:p>
            <a:pPr marL="0" indent="0">
              <a:buNone/>
            </a:pPr>
            <a:r>
              <a:rPr lang="en-US" dirty="0"/>
              <a:t>Deviations</a:t>
            </a:r>
          </a:p>
          <a:p>
            <a:pPr marL="0" indent="0">
              <a:buNone/>
            </a:pPr>
            <a:r>
              <a:rPr lang="en-US" dirty="0"/>
              <a:t>Figures of speech</a:t>
            </a:r>
          </a:p>
          <a:p>
            <a:pPr marL="0" indent="0">
              <a:buNone/>
            </a:pPr>
            <a:r>
              <a:rPr lang="en-US" dirty="0"/>
              <a:t>Cohesion/ coherence and context/ inanimate/ qualities of animacy and humanness</a:t>
            </a:r>
          </a:p>
          <a:p>
            <a:pPr marL="0" indent="0">
              <a:buNone/>
            </a:pPr>
            <a:endParaRPr lang="en-US" dirty="0"/>
          </a:p>
        </p:txBody>
      </p:sp>
    </p:spTree>
    <p:extLst>
      <p:ext uri="{BB962C8B-B14F-4D97-AF65-F5344CB8AC3E}">
        <p14:creationId xmlns:p14="http://schemas.microsoft.com/office/powerpoint/2010/main" val="22417629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Canis</a:t>
            </a:r>
            <a:r>
              <a:rPr lang="en-US" dirty="0"/>
              <a:t> Major</a:t>
            </a:r>
          </a:p>
        </p:txBody>
      </p:sp>
      <p:sp>
        <p:nvSpPr>
          <p:cNvPr id="3" name="Content Placeholder 2"/>
          <p:cNvSpPr>
            <a:spLocks noGrp="1"/>
          </p:cNvSpPr>
          <p:nvPr>
            <p:ph idx="1"/>
          </p:nvPr>
        </p:nvSpPr>
        <p:spPr/>
        <p:txBody>
          <a:bodyPr/>
          <a:lstStyle/>
          <a:p>
            <a:endParaRPr lang="en-US" dirty="0"/>
          </a:p>
          <a:p>
            <a:pPr marL="0" indent="0">
              <a:buNone/>
            </a:pPr>
            <a:r>
              <a:rPr lang="en-US" dirty="0"/>
              <a:t>       I am a poor underdog</a:t>
            </a:r>
          </a:p>
          <a:p>
            <a:pPr marL="0" indent="0">
              <a:buNone/>
            </a:pPr>
            <a:r>
              <a:rPr lang="en-US" dirty="0"/>
              <a:t>       But tonight I will bark</a:t>
            </a:r>
          </a:p>
          <a:p>
            <a:pPr marL="0" indent="0">
              <a:buNone/>
            </a:pPr>
            <a:r>
              <a:rPr lang="en-US" dirty="0"/>
              <a:t>      With the great </a:t>
            </a:r>
            <a:r>
              <a:rPr lang="en-US" dirty="0" err="1"/>
              <a:t>overdog</a:t>
            </a:r>
            <a:endParaRPr lang="en-US" dirty="0"/>
          </a:p>
          <a:p>
            <a:pPr marL="0" indent="0">
              <a:buNone/>
            </a:pPr>
            <a:r>
              <a:rPr lang="en-US" dirty="0"/>
              <a:t>      That </a:t>
            </a:r>
            <a:r>
              <a:rPr lang="en-US" dirty="0" err="1"/>
              <a:t>roamps</a:t>
            </a:r>
            <a:r>
              <a:rPr lang="en-US" dirty="0"/>
              <a:t> through the dark</a:t>
            </a:r>
          </a:p>
          <a:p>
            <a:pPr marL="0" indent="0">
              <a:buNone/>
            </a:pPr>
            <a:r>
              <a:rPr lang="en-US" dirty="0"/>
              <a:t>                                                       </a:t>
            </a:r>
            <a:r>
              <a:rPr lang="en-US" i="1" dirty="0"/>
              <a:t>Robert Frost</a:t>
            </a:r>
          </a:p>
        </p:txBody>
      </p:sp>
    </p:spTree>
    <p:extLst>
      <p:ext uri="{BB962C8B-B14F-4D97-AF65-F5344CB8AC3E}">
        <p14:creationId xmlns:p14="http://schemas.microsoft.com/office/powerpoint/2010/main" val="21262134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Style markers</a:t>
            </a:r>
          </a:p>
        </p:txBody>
      </p:sp>
      <p:sp>
        <p:nvSpPr>
          <p:cNvPr id="3" name="Content Placeholder 2"/>
          <p:cNvSpPr>
            <a:spLocks noGrp="1"/>
          </p:cNvSpPr>
          <p:nvPr>
            <p:ph idx="1"/>
          </p:nvPr>
        </p:nvSpPr>
        <p:spPr/>
        <p:txBody>
          <a:bodyPr>
            <a:normAutofit fontScale="77500" lnSpcReduction="20000"/>
          </a:bodyPr>
          <a:lstStyle/>
          <a:p>
            <a:pPr marL="0" indent="0" algn="just">
              <a:lnSpc>
                <a:spcPct val="150000"/>
              </a:lnSpc>
              <a:buNone/>
            </a:pPr>
            <a:r>
              <a:rPr lang="en-US" b="1" dirty="0"/>
              <a:t>Foregrounding</a:t>
            </a:r>
            <a:r>
              <a:rPr lang="en-US" dirty="0"/>
              <a:t> (motivated prominence) defined as “ the phenomenon of linguistic highlighting, whereby some features of the languages of a text stand out in some way.” </a:t>
            </a:r>
          </a:p>
          <a:p>
            <a:pPr marL="0" indent="0" algn="just">
              <a:lnSpc>
                <a:spcPct val="150000"/>
              </a:lnSpc>
              <a:buNone/>
            </a:pPr>
            <a:r>
              <a:rPr lang="en-US" dirty="0"/>
              <a:t>Foregrounding serves as an attention - catching device in a literary passage through the use of repetition, emphasis, unexpected lexical collocations, syntactic inversion, etc. </a:t>
            </a:r>
            <a:r>
              <a:rPr lang="en-US" b="1" dirty="0"/>
              <a:t>Edible smell, color of the past, a grief ago etc.</a:t>
            </a:r>
          </a:p>
          <a:p>
            <a:pPr marL="0" indent="0" algn="just">
              <a:lnSpc>
                <a:spcPct val="150000"/>
              </a:lnSpc>
              <a:buNone/>
            </a:pPr>
            <a:endParaRPr lang="en-US" dirty="0"/>
          </a:p>
          <a:p>
            <a:pPr marL="0" indent="0" algn="just">
              <a:lnSpc>
                <a:spcPct val="150000"/>
              </a:lnSpc>
              <a:buNone/>
            </a:pPr>
            <a:endParaRPr lang="en-US" dirty="0"/>
          </a:p>
          <a:p>
            <a:pPr marL="0" indent="0">
              <a:lnSpc>
                <a:spcPct val="150000"/>
              </a:lnSpc>
              <a:buNone/>
            </a:pPr>
            <a:endParaRPr lang="en-US" dirty="0"/>
          </a:p>
        </p:txBody>
      </p:sp>
    </p:spTree>
    <p:extLst>
      <p:ext uri="{BB962C8B-B14F-4D97-AF65-F5344CB8AC3E}">
        <p14:creationId xmlns:p14="http://schemas.microsoft.com/office/powerpoint/2010/main" val="4254923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Interpretative process/ Halliday’s Process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Ideational function</a:t>
            </a:r>
          </a:p>
          <a:p>
            <a:pPr marL="0" indent="0">
              <a:buNone/>
            </a:pPr>
            <a:r>
              <a:rPr lang="en-US" dirty="0"/>
              <a:t>Interpersonal</a:t>
            </a:r>
          </a:p>
          <a:p>
            <a:pPr marL="0" indent="0">
              <a:buNone/>
            </a:pPr>
            <a:r>
              <a:rPr lang="en-US" dirty="0"/>
              <a:t>Textual function</a:t>
            </a:r>
          </a:p>
          <a:p>
            <a:pPr marL="0" indent="0">
              <a:buNone/>
            </a:pPr>
            <a:endParaRPr lang="en-US" dirty="0"/>
          </a:p>
        </p:txBody>
      </p:sp>
    </p:spTree>
    <p:extLst>
      <p:ext uri="{BB962C8B-B14F-4D97-AF65-F5344CB8AC3E}">
        <p14:creationId xmlns:p14="http://schemas.microsoft.com/office/powerpoint/2010/main" val="3025725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Ideational Function</a:t>
            </a:r>
          </a:p>
        </p:txBody>
      </p:sp>
      <p:sp>
        <p:nvSpPr>
          <p:cNvPr id="3" name="Content Placeholder 2"/>
          <p:cNvSpPr>
            <a:spLocks noGrp="1"/>
          </p:cNvSpPr>
          <p:nvPr>
            <p:ph idx="1"/>
          </p:nvPr>
        </p:nvSpPr>
        <p:spPr/>
        <p:txBody>
          <a:bodyPr/>
          <a:lstStyle/>
          <a:p>
            <a:pPr marL="0" indent="0" algn="just">
              <a:buNone/>
            </a:pPr>
            <a:r>
              <a:rPr lang="en-US" dirty="0"/>
              <a:t>Cognitive realities of the text with its language and accurate meaning.</a:t>
            </a:r>
          </a:p>
          <a:p>
            <a:pPr marL="0" indent="0" algn="just">
              <a:buNone/>
            </a:pPr>
            <a:r>
              <a:rPr lang="en-US" dirty="0"/>
              <a:t>Deep knowledge of how the characters are seen and what their mental process.</a:t>
            </a:r>
          </a:p>
          <a:p>
            <a:pPr marL="0" indent="0" algn="just">
              <a:buNone/>
            </a:pPr>
            <a:r>
              <a:rPr lang="en-US" dirty="0"/>
              <a:t>Analyze a text by looking at the relational, material and mental processes of the main characters to understand more about them. </a:t>
            </a:r>
          </a:p>
          <a:p>
            <a:pPr algn="just"/>
            <a:endParaRPr lang="en-US" dirty="0"/>
          </a:p>
          <a:p>
            <a:endParaRPr lang="en-US" dirty="0"/>
          </a:p>
        </p:txBody>
      </p:sp>
    </p:spTree>
    <p:extLst>
      <p:ext uri="{BB962C8B-B14F-4D97-AF65-F5344CB8AC3E}">
        <p14:creationId xmlns:p14="http://schemas.microsoft.com/office/powerpoint/2010/main" val="3325186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Textual function</a:t>
            </a:r>
          </a:p>
        </p:txBody>
      </p:sp>
      <p:sp>
        <p:nvSpPr>
          <p:cNvPr id="3" name="Content Placeholder 2"/>
          <p:cNvSpPr>
            <a:spLocks noGrp="1"/>
          </p:cNvSpPr>
          <p:nvPr>
            <p:ph idx="1"/>
          </p:nvPr>
        </p:nvSpPr>
        <p:spPr/>
        <p:txBody>
          <a:bodyPr/>
          <a:lstStyle/>
          <a:p>
            <a:pPr marL="0" indent="0">
              <a:buNone/>
            </a:pPr>
            <a:r>
              <a:rPr lang="en-US" b="1" dirty="0"/>
              <a:t>Observing:</a:t>
            </a:r>
          </a:p>
          <a:p>
            <a:pPr marL="0" indent="0">
              <a:buNone/>
            </a:pPr>
            <a:endParaRPr lang="en-US" dirty="0"/>
          </a:p>
          <a:p>
            <a:pPr marL="0" indent="0">
              <a:buNone/>
            </a:pPr>
            <a:r>
              <a:rPr lang="en-US" dirty="0"/>
              <a:t>Statements</a:t>
            </a:r>
          </a:p>
          <a:p>
            <a:pPr marL="0" indent="0">
              <a:buNone/>
            </a:pPr>
            <a:r>
              <a:rPr lang="en-US" dirty="0"/>
              <a:t>Dialogues</a:t>
            </a:r>
          </a:p>
          <a:p>
            <a:pPr marL="0" indent="0">
              <a:buNone/>
            </a:pPr>
            <a:r>
              <a:rPr lang="en-US" dirty="0"/>
              <a:t>Chain of particular events</a:t>
            </a:r>
          </a:p>
          <a:p>
            <a:pPr marL="0" indent="0">
              <a:buNone/>
            </a:pPr>
            <a:r>
              <a:rPr lang="en-US" dirty="0"/>
              <a:t>Speech acts</a:t>
            </a:r>
          </a:p>
          <a:p>
            <a:pPr marL="0" indent="0">
              <a:buNone/>
            </a:pPr>
            <a:r>
              <a:rPr lang="en-US" dirty="0"/>
              <a:t>Turn taking</a:t>
            </a:r>
          </a:p>
          <a:p>
            <a:pPr marL="0" indent="0">
              <a:buNone/>
            </a:pPr>
            <a:endParaRPr lang="en-US" dirty="0"/>
          </a:p>
        </p:txBody>
      </p:sp>
    </p:spTree>
    <p:extLst>
      <p:ext uri="{BB962C8B-B14F-4D97-AF65-F5344CB8AC3E}">
        <p14:creationId xmlns:p14="http://schemas.microsoft.com/office/powerpoint/2010/main" val="758260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Interpersonal function</a:t>
            </a:r>
          </a:p>
        </p:txBody>
      </p:sp>
      <p:sp>
        <p:nvSpPr>
          <p:cNvPr id="3" name="Content Placeholder 2"/>
          <p:cNvSpPr>
            <a:spLocks noGrp="1"/>
          </p:cNvSpPr>
          <p:nvPr>
            <p:ph idx="1"/>
          </p:nvPr>
        </p:nvSpPr>
        <p:spPr/>
        <p:txBody>
          <a:bodyPr>
            <a:normAutofit fontScale="92500"/>
          </a:bodyPr>
          <a:lstStyle/>
          <a:p>
            <a:pPr marL="0" indent="0">
              <a:buNone/>
            </a:pPr>
            <a:endParaRPr lang="en-US" dirty="0"/>
          </a:p>
          <a:p>
            <a:pPr marL="0" indent="0">
              <a:buNone/>
            </a:pPr>
            <a:r>
              <a:rPr lang="en-US" dirty="0"/>
              <a:t>Point of the language use between the participants</a:t>
            </a:r>
          </a:p>
          <a:p>
            <a:pPr marL="0" indent="0">
              <a:buNone/>
            </a:pPr>
            <a:r>
              <a:rPr lang="en-US" dirty="0"/>
              <a:t>Questions  and answers</a:t>
            </a:r>
          </a:p>
          <a:p>
            <a:pPr marL="0" indent="0">
              <a:buNone/>
            </a:pPr>
            <a:r>
              <a:rPr lang="en-US" dirty="0"/>
              <a:t>Imperatives</a:t>
            </a:r>
          </a:p>
          <a:p>
            <a:pPr marL="0" indent="0">
              <a:buNone/>
            </a:pPr>
            <a:r>
              <a:rPr lang="en-US" dirty="0" smtClean="0"/>
              <a:t>Exclamations …………………………</a:t>
            </a:r>
            <a:endParaRPr lang="en-US" dirty="0"/>
          </a:p>
          <a:p>
            <a:pPr marL="0" indent="0">
              <a:buNone/>
            </a:pPr>
            <a:r>
              <a:rPr lang="en-US" dirty="0"/>
              <a:t>May I speak to you a moment?</a:t>
            </a:r>
          </a:p>
          <a:p>
            <a:pPr marL="0" indent="0">
              <a:buNone/>
            </a:pPr>
            <a:r>
              <a:rPr lang="en-US" dirty="0"/>
              <a:t>Speak to me?</a:t>
            </a:r>
          </a:p>
          <a:p>
            <a:pPr marL="0" indent="0">
              <a:buNone/>
            </a:pPr>
            <a:r>
              <a:rPr lang="en-US" dirty="0"/>
              <a:t>( A kind of bewilderment)</a:t>
            </a:r>
          </a:p>
          <a:p>
            <a:pPr marL="0" indent="0">
              <a:buNone/>
            </a:pPr>
            <a:endParaRPr lang="en-US" dirty="0"/>
          </a:p>
        </p:txBody>
      </p:sp>
    </p:spTree>
    <p:extLst>
      <p:ext uri="{BB962C8B-B14F-4D97-AF65-F5344CB8AC3E}">
        <p14:creationId xmlns:p14="http://schemas.microsoft.com/office/powerpoint/2010/main" val="1871307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Foregrounding</a:t>
            </a:r>
          </a:p>
        </p:txBody>
      </p:sp>
      <p:sp>
        <p:nvSpPr>
          <p:cNvPr id="3" name="Content Placeholder 2"/>
          <p:cNvSpPr>
            <a:spLocks noGrp="1"/>
          </p:cNvSpPr>
          <p:nvPr>
            <p:ph idx="1"/>
          </p:nvPr>
        </p:nvSpPr>
        <p:spPr/>
        <p:txBody>
          <a:bodyPr/>
          <a:lstStyle/>
          <a:p>
            <a:pPr>
              <a:buNone/>
            </a:pPr>
            <a:r>
              <a:rPr lang="en-US" dirty="0"/>
              <a:t>    </a:t>
            </a:r>
          </a:p>
          <a:p>
            <a:pPr>
              <a:lnSpc>
                <a:spcPct val="150000"/>
              </a:lnSpc>
              <a:buNone/>
            </a:pPr>
            <a:r>
              <a:rPr lang="en-US" dirty="0"/>
              <a:t>    </a:t>
            </a:r>
            <a:r>
              <a:rPr lang="en-US" dirty="0">
                <a:latin typeface="Times New Roman" panose="02020603050405020304" pitchFamily="18" charset="0"/>
                <a:cs typeface="Times New Roman" panose="02020603050405020304" pitchFamily="18" charset="0"/>
              </a:rPr>
              <a:t>Method of highlighting a linguistic feature which the writer wants to make </a:t>
            </a:r>
            <a:r>
              <a:rPr lang="en-US" b="1" dirty="0">
                <a:latin typeface="Times New Roman" panose="02020603050405020304" pitchFamily="18" charset="0"/>
                <a:cs typeface="Times New Roman" panose="02020603050405020304" pitchFamily="18" charset="0"/>
              </a:rPr>
              <a:t>noticeable</a:t>
            </a:r>
            <a:r>
              <a:rPr lang="en-US" dirty="0">
                <a:latin typeface="Times New Roman" panose="02020603050405020304" pitchFamily="18" charset="0"/>
                <a:cs typeface="Times New Roman" panose="02020603050405020304" pitchFamily="18" charset="0"/>
              </a:rPr>
              <a:t>.</a:t>
            </a:r>
          </a:p>
          <a:p>
            <a:pPr>
              <a:lnSpc>
                <a:spcPct val="150000"/>
              </a:lnSpc>
              <a:buNone/>
            </a:pPr>
            <a:r>
              <a:rPr lang="en-US" dirty="0">
                <a:latin typeface="Times New Roman" panose="02020603050405020304" pitchFamily="18" charset="0"/>
                <a:cs typeface="Times New Roman" panose="02020603050405020304" pitchFamily="18" charset="0"/>
              </a:rPr>
              <a:t>    A </a:t>
            </a:r>
            <a:r>
              <a:rPr lang="en-US" b="1" dirty="0">
                <a:latin typeface="Times New Roman" panose="02020603050405020304" pitchFamily="18" charset="0"/>
                <a:cs typeface="Times New Roman" panose="02020603050405020304" pitchFamily="18" charset="0"/>
              </a:rPr>
              <a:t>mechanical reproduction </a:t>
            </a:r>
            <a:r>
              <a:rPr lang="en-US" dirty="0">
                <a:latin typeface="Times New Roman" panose="02020603050405020304" pitchFamily="18" charset="0"/>
                <a:cs typeface="Times New Roman" panose="02020603050405020304" pitchFamily="18" charset="0"/>
              </a:rPr>
              <a:t>of the norm of standard.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Maxims:</a:t>
            </a:r>
          </a:p>
          <a:p>
            <a:pPr marL="0" indent="0">
              <a:buNone/>
            </a:pPr>
            <a:r>
              <a:rPr lang="en-US" dirty="0"/>
              <a:t>Quantity</a:t>
            </a:r>
          </a:p>
          <a:p>
            <a:pPr marL="0" indent="0">
              <a:buNone/>
            </a:pPr>
            <a:r>
              <a:rPr lang="en-US" dirty="0"/>
              <a:t>Quality</a:t>
            </a:r>
          </a:p>
          <a:p>
            <a:pPr marL="0" indent="0">
              <a:buNone/>
            </a:pPr>
            <a:r>
              <a:rPr lang="en-US" dirty="0"/>
              <a:t>Relevance</a:t>
            </a:r>
          </a:p>
          <a:p>
            <a:pPr marL="0" indent="0">
              <a:buNone/>
            </a:pPr>
            <a:r>
              <a:rPr lang="en-US" dirty="0"/>
              <a:t>Manner </a:t>
            </a:r>
          </a:p>
        </p:txBody>
      </p:sp>
    </p:spTree>
    <p:extLst>
      <p:ext uri="{BB962C8B-B14F-4D97-AF65-F5344CB8AC3E}">
        <p14:creationId xmlns:p14="http://schemas.microsoft.com/office/powerpoint/2010/main" val="243939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        </a:t>
            </a:r>
            <a:r>
              <a:rPr lang="en-US" dirty="0">
                <a:latin typeface="Times New Roman" panose="02020603050405020304" pitchFamily="18" charset="0"/>
                <a:cs typeface="Times New Roman" panose="02020603050405020304" pitchFamily="18" charset="0"/>
              </a:rPr>
              <a:t>Schemes and Tropes</a:t>
            </a:r>
          </a:p>
        </p:txBody>
      </p:sp>
      <p:sp>
        <p:nvSpPr>
          <p:cNvPr id="3" name="Content Placeholder 2"/>
          <p:cNvSpPr>
            <a:spLocks noGrp="1"/>
          </p:cNvSpPr>
          <p:nvPr>
            <p:ph idx="1"/>
          </p:nvPr>
        </p:nvSpPr>
        <p:spPr/>
        <p:txBody>
          <a:bodyPr/>
          <a:lstStyle/>
          <a:p>
            <a:pPr marL="0" indent="0" algn="just">
              <a:buNone/>
            </a:pPr>
            <a:r>
              <a:rPr lang="en-US" b="1" dirty="0">
                <a:latin typeface="Times New Roman" panose="02020603050405020304" pitchFamily="18" charset="0"/>
                <a:cs typeface="Times New Roman" panose="02020603050405020304" pitchFamily="18" charset="0"/>
              </a:rPr>
              <a:t>Schemes</a:t>
            </a:r>
            <a:r>
              <a:rPr lang="en-US" dirty="0">
                <a:latin typeface="Times New Roman" panose="02020603050405020304" pitchFamily="18" charset="0"/>
                <a:cs typeface="Times New Roman" panose="02020603050405020304" pitchFamily="18" charset="0"/>
              </a:rPr>
              <a:t> are foregrounded repetitions of </a:t>
            </a:r>
            <a:r>
              <a:rPr lang="en-US" dirty="0" smtClean="0">
                <a:latin typeface="Times New Roman" panose="02020603050405020304" pitchFamily="18" charset="0"/>
                <a:cs typeface="Times New Roman" panose="02020603050405020304" pitchFamily="18" charset="0"/>
              </a:rPr>
              <a:t>expression. They </a:t>
            </a:r>
            <a:r>
              <a:rPr lang="en-US" dirty="0">
                <a:latin typeface="Times New Roman" panose="02020603050405020304" pitchFamily="18" charset="0"/>
                <a:cs typeface="Times New Roman" panose="02020603050405020304" pitchFamily="18" charset="0"/>
              </a:rPr>
              <a:t>include </a:t>
            </a:r>
            <a:r>
              <a:rPr lang="en-US" dirty="0" smtClean="0">
                <a:latin typeface="Times New Roman" panose="02020603050405020304" pitchFamily="18" charset="0"/>
                <a:cs typeface="Times New Roman" panose="02020603050405020304" pitchFamily="18" charset="0"/>
              </a:rPr>
              <a:t>metaphor, irony </a:t>
            </a:r>
            <a:r>
              <a:rPr lang="en-US" dirty="0">
                <a:latin typeface="Times New Roman" panose="02020603050405020304" pitchFamily="18" charset="0"/>
                <a:cs typeface="Times New Roman" panose="02020603050405020304" pitchFamily="18" charset="0"/>
              </a:rPr>
              <a:t>and synecdoche.</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Tropes</a:t>
            </a:r>
            <a:r>
              <a:rPr lang="en-US" dirty="0">
                <a:latin typeface="Times New Roman" panose="02020603050405020304" pitchFamily="18" charset="0"/>
                <a:cs typeface="Times New Roman" panose="02020603050405020304" pitchFamily="18" charset="0"/>
              </a:rPr>
              <a:t> are foregrounded repetitions of content. They deal with phonological repetition.</a:t>
            </a:r>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     </a:t>
            </a:r>
            <a:r>
              <a:rPr lang="en-US" dirty="0">
                <a:latin typeface="Times New Roman" panose="02020603050405020304" pitchFamily="18" charset="0"/>
                <a:cs typeface="Times New Roman" panose="02020603050405020304" pitchFamily="18" charset="0"/>
              </a:rPr>
              <a:t>Phonological repetition(trope)</a:t>
            </a:r>
          </a:p>
        </p:txBody>
      </p:sp>
      <p:sp>
        <p:nvSpPr>
          <p:cNvPr id="3" name="Content Placeholder 2"/>
          <p:cNvSpPr>
            <a:spLocks noGrp="1"/>
          </p:cNvSpPr>
          <p:nvPr>
            <p:ph idx="1"/>
          </p:nvPr>
        </p:nvSpPr>
        <p:spPr/>
        <p:txBody>
          <a:bodyPr/>
          <a:lstStyle/>
          <a:p>
            <a:pPr marL="0" indent="0">
              <a:buNone/>
            </a:pPr>
            <a:endParaRPr lang="en-US" dirty="0"/>
          </a:p>
          <a:p>
            <a:pPr marL="0" indent="0" algn="just">
              <a:buNone/>
            </a:pPr>
            <a:r>
              <a:rPr lang="en-US" dirty="0">
                <a:latin typeface="Times New Roman" panose="02020603050405020304" pitchFamily="18" charset="0"/>
                <a:cs typeface="Times New Roman" panose="02020603050405020304" pitchFamily="18" charset="0"/>
              </a:rPr>
              <a:t>I caught this morning , morning’s minion, Kingdom of daylight’s dauphin, dapple-dawn-drawn Falcon in his riding.</a:t>
            </a:r>
          </a:p>
          <a:p>
            <a:pPr algn="just">
              <a:buNone/>
            </a:pPr>
            <a:endParaRPr lang="en-US" dirty="0">
              <a:latin typeface="Times New Roman" panose="02020603050405020304" pitchFamily="18" charset="0"/>
              <a:cs typeface="Times New Roman" panose="02020603050405020304" pitchFamily="18" charset="0"/>
            </a:endParaRPr>
          </a:p>
          <a:p>
            <a:pPr algn="just">
              <a:buNone/>
            </a:pPr>
            <a:r>
              <a:rPr lang="en-US" dirty="0">
                <a:latin typeface="Times New Roman" panose="02020603050405020304" pitchFamily="18" charset="0"/>
                <a:cs typeface="Times New Roman" panose="02020603050405020304" pitchFamily="18" charset="0"/>
              </a:rPr>
              <a:t>                                    Gerald Manley Hopkins</a:t>
            </a:r>
          </a:p>
          <a:p>
            <a:pPr algn="just">
              <a:buNone/>
            </a:pPr>
            <a:r>
              <a:rPr lang="en-US" dirty="0">
                <a:latin typeface="Times New Roman" panose="02020603050405020304" pitchFamily="18" charset="0"/>
                <a:cs typeface="Times New Roman" panose="02020603050405020304" pitchFamily="18" charset="0"/>
              </a:rPr>
              <a:t>                                      (Windhover)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a:buNone/>
            </a:pPr>
            <a:r>
              <a:rPr lang="en-US" dirty="0"/>
              <a:t>   </a:t>
            </a:r>
          </a:p>
          <a:p>
            <a:pPr>
              <a:buNone/>
            </a:pPr>
            <a:r>
              <a:rPr lang="en-US" dirty="0"/>
              <a:t>   </a:t>
            </a:r>
            <a:r>
              <a:rPr lang="en-US" dirty="0">
                <a:latin typeface="Times New Roman" panose="02020603050405020304" pitchFamily="18" charset="0"/>
                <a:cs typeface="Times New Roman" panose="02020603050405020304" pitchFamily="18" charset="0"/>
              </a:rPr>
              <a:t>Farewell the tranquil mind! Farewell content!</a:t>
            </a:r>
          </a:p>
          <a:p>
            <a:pPr>
              <a:buNone/>
            </a:pPr>
            <a:r>
              <a:rPr lang="en-US" dirty="0">
                <a:latin typeface="Times New Roman" panose="02020603050405020304" pitchFamily="18" charset="0"/>
                <a:cs typeface="Times New Roman" panose="02020603050405020304" pitchFamily="18" charset="0"/>
              </a:rPr>
              <a:t>   Farewell the plumed troop and the big wars.</a:t>
            </a:r>
          </a:p>
          <a:p>
            <a:pPr>
              <a:buNone/>
            </a:pPr>
            <a:r>
              <a:rPr lang="en-US" dirty="0">
                <a:latin typeface="Times New Roman" panose="02020603050405020304" pitchFamily="18" charset="0"/>
                <a:cs typeface="Times New Roman" panose="02020603050405020304" pitchFamily="18" charset="0"/>
              </a:rPr>
              <a:t>   That make ambition virtue! O, farewell!</a:t>
            </a:r>
          </a:p>
          <a:p>
            <a:pPr>
              <a:buNone/>
            </a:pPr>
            <a:r>
              <a:rPr lang="en-US" dirty="0">
                <a:latin typeface="Times New Roman" panose="02020603050405020304" pitchFamily="18" charset="0"/>
                <a:cs typeface="Times New Roman" panose="02020603050405020304" pitchFamily="18" charset="0"/>
              </a:rPr>
              <a:t>   Farewell the mighty steed and the still trump…</a:t>
            </a:r>
          </a:p>
          <a:p>
            <a:pPr>
              <a:buNone/>
            </a:pPr>
            <a:r>
              <a:rPr lang="en-US" dirty="0">
                <a:latin typeface="Times New Roman" panose="02020603050405020304" pitchFamily="18" charset="0"/>
                <a:cs typeface="Times New Roman" panose="02020603050405020304" pitchFamily="18" charset="0"/>
              </a:rPr>
              <a:t>                                                               </a:t>
            </a:r>
          </a:p>
          <a:p>
            <a:pPr>
              <a:buNone/>
            </a:pPr>
            <a:r>
              <a:rPr lang="en-US" dirty="0">
                <a:latin typeface="Times New Roman" panose="02020603050405020304" pitchFamily="18" charset="0"/>
                <a:cs typeface="Times New Roman" panose="02020603050405020304" pitchFamily="18" charset="0"/>
              </a:rPr>
              <a:t>                                                                              	                                              (Othello)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Schemes</a:t>
            </a:r>
          </a:p>
        </p:txBody>
      </p:sp>
      <p:sp>
        <p:nvSpPr>
          <p:cNvPr id="3" name="Content Placeholder 2"/>
          <p:cNvSpPr>
            <a:spLocks noGrp="1"/>
          </p:cNvSpPr>
          <p:nvPr>
            <p:ph idx="1"/>
          </p:nvPr>
        </p:nvSpPr>
        <p:spPr/>
        <p:txBody>
          <a:bodyPr>
            <a:normAutofit fontScale="92500" lnSpcReduction="20000"/>
          </a:bodyPr>
          <a:lstStyle/>
          <a:p>
            <a:pPr algn="just">
              <a:buNone/>
            </a:pPr>
            <a:r>
              <a:rPr lang="en-US" dirty="0"/>
              <a:t>    </a:t>
            </a:r>
            <a:r>
              <a:rPr lang="en-US" dirty="0">
                <a:latin typeface="Times New Roman" panose="02020603050405020304" pitchFamily="18" charset="0"/>
                <a:cs typeface="Times New Roman" panose="02020603050405020304" pitchFamily="18" charset="0"/>
              </a:rPr>
              <a:t>‘Time hustled him into a little noise and rather dirty machinery, in a by-corner, and made him Member of Parliament for </a:t>
            </a:r>
            <a:r>
              <a:rPr lang="en-US" dirty="0" err="1">
                <a:latin typeface="Times New Roman" panose="02020603050405020304" pitchFamily="18" charset="0"/>
                <a:cs typeface="Times New Roman" panose="02020603050405020304" pitchFamily="18" charset="0"/>
              </a:rPr>
              <a:t>Coketown</a:t>
            </a:r>
            <a:r>
              <a:rPr lang="en-US" dirty="0">
                <a:latin typeface="Times New Roman" panose="02020603050405020304" pitchFamily="18" charset="0"/>
                <a:cs typeface="Times New Roman" panose="02020603050405020304" pitchFamily="18" charset="0"/>
              </a:rPr>
              <a:t>: one of the respected members for ounce, weights and measures, one of the deaf </a:t>
            </a:r>
            <a:r>
              <a:rPr lang="en-US" dirty="0" err="1">
                <a:latin typeface="Times New Roman" panose="02020603050405020304" pitchFamily="18" charset="0"/>
                <a:cs typeface="Times New Roman" panose="02020603050405020304" pitchFamily="18" charset="0"/>
              </a:rPr>
              <a:t>honourable</a:t>
            </a:r>
            <a:r>
              <a:rPr lang="en-US" dirty="0">
                <a:latin typeface="Times New Roman" panose="02020603050405020304" pitchFamily="18" charset="0"/>
                <a:cs typeface="Times New Roman" panose="02020603050405020304" pitchFamily="18" charset="0"/>
              </a:rPr>
              <a:t> gentlemen, dumb </a:t>
            </a:r>
            <a:r>
              <a:rPr lang="en-US" dirty="0" err="1">
                <a:latin typeface="Times New Roman" panose="02020603050405020304" pitchFamily="18" charset="0"/>
                <a:cs typeface="Times New Roman" panose="02020603050405020304" pitchFamily="18" charset="0"/>
              </a:rPr>
              <a:t>honourable</a:t>
            </a:r>
            <a:r>
              <a:rPr lang="en-US" dirty="0">
                <a:latin typeface="Times New Roman" panose="02020603050405020304" pitchFamily="18" charset="0"/>
                <a:cs typeface="Times New Roman" panose="02020603050405020304" pitchFamily="18" charset="0"/>
              </a:rPr>
              <a:t> gentlemen, blind </a:t>
            </a:r>
            <a:r>
              <a:rPr lang="en-US" dirty="0" err="1">
                <a:latin typeface="Times New Roman" panose="02020603050405020304" pitchFamily="18" charset="0"/>
                <a:cs typeface="Times New Roman" panose="02020603050405020304" pitchFamily="18" charset="0"/>
              </a:rPr>
              <a:t>honourable</a:t>
            </a:r>
            <a:r>
              <a:rPr lang="en-US" dirty="0">
                <a:latin typeface="Times New Roman" panose="02020603050405020304" pitchFamily="18" charset="0"/>
                <a:cs typeface="Times New Roman" panose="02020603050405020304" pitchFamily="18" charset="0"/>
              </a:rPr>
              <a:t> gentlemen, dead </a:t>
            </a:r>
            <a:r>
              <a:rPr lang="en-US" dirty="0" err="1">
                <a:latin typeface="Times New Roman" panose="02020603050405020304" pitchFamily="18" charset="0"/>
                <a:cs typeface="Times New Roman" panose="02020603050405020304" pitchFamily="18" charset="0"/>
              </a:rPr>
              <a:t>honourable</a:t>
            </a:r>
            <a:r>
              <a:rPr lang="en-US" dirty="0">
                <a:latin typeface="Times New Roman" panose="02020603050405020304" pitchFamily="18" charset="0"/>
                <a:cs typeface="Times New Roman" panose="02020603050405020304" pitchFamily="18" charset="0"/>
              </a:rPr>
              <a:t> gentlemen; to every other consideration. Wherefore live we in a Christian land, eighteen hundred and odd years after our Master?’</a:t>
            </a:r>
          </a:p>
          <a:p>
            <a:pPr algn="just">
              <a:buNone/>
            </a:pPr>
            <a:r>
              <a:rPr lang="en-US" dirty="0">
                <a:latin typeface="Times New Roman" panose="02020603050405020304" pitchFamily="18" charset="0"/>
                <a:cs typeface="Times New Roman" panose="02020603050405020304" pitchFamily="18" charset="0"/>
              </a:rPr>
              <a:t>                                                 (Hard Times)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dirty="0">
                <a:latin typeface="Times New Roman" panose="02020603050405020304" pitchFamily="18" charset="0"/>
                <a:cs typeface="Times New Roman" panose="02020603050405020304" pitchFamily="18" charset="0"/>
              </a:rPr>
              <a:t>Verbal Parallelism ( oppose, balance, and juxtapose)</a:t>
            </a:r>
          </a:p>
        </p:txBody>
      </p:sp>
      <p:sp>
        <p:nvSpPr>
          <p:cNvPr id="3" name="Content Placeholder 2"/>
          <p:cNvSpPr>
            <a:spLocks noGrp="1"/>
          </p:cNvSpPr>
          <p:nvPr>
            <p:ph idx="1"/>
          </p:nvPr>
        </p:nvSpPr>
        <p:spPr/>
        <p:txBody>
          <a:bodyPr>
            <a:normAutofit fontScale="92500"/>
          </a:bodyPr>
          <a:lstStyle/>
          <a:p>
            <a:pPr>
              <a:buNone/>
            </a:pPr>
            <a:r>
              <a:rPr lang="en-US" dirty="0"/>
              <a:t>      </a:t>
            </a:r>
          </a:p>
          <a:p>
            <a:pPr>
              <a:buNone/>
            </a:pPr>
            <a:r>
              <a:rPr lang="en-US" dirty="0"/>
              <a:t>         </a:t>
            </a:r>
            <a:r>
              <a:rPr lang="en-US" dirty="0">
                <a:latin typeface="Times New Roman" panose="02020603050405020304" pitchFamily="18" charset="0"/>
                <a:cs typeface="Times New Roman" panose="02020603050405020304" pitchFamily="18" charset="0"/>
              </a:rPr>
              <a:t>I kissed thee ere I killed thee</a:t>
            </a:r>
          </a:p>
          <a:p>
            <a:pPr>
              <a:buNone/>
            </a:pPr>
            <a:r>
              <a:rPr lang="en-US" dirty="0">
                <a:latin typeface="Times New Roman" panose="02020603050405020304" pitchFamily="18" charset="0"/>
                <a:cs typeface="Times New Roman" panose="02020603050405020304" pitchFamily="18" charset="0"/>
              </a:rPr>
              <a:t>                                                              (Othello)</a:t>
            </a:r>
          </a:p>
          <a:p>
            <a:pPr>
              <a:buNone/>
            </a:pPr>
            <a:r>
              <a:rPr lang="en-US" dirty="0">
                <a:latin typeface="Times New Roman" panose="02020603050405020304" pitchFamily="18" charset="0"/>
                <a:cs typeface="Times New Roman" panose="02020603050405020304" pitchFamily="18" charset="0"/>
              </a:rPr>
              <a:t>Authors, like coins, grow dear as they grow old;</a:t>
            </a:r>
          </a:p>
          <a:p>
            <a:pPr>
              <a:buNone/>
            </a:pPr>
            <a:r>
              <a:rPr lang="en-US" dirty="0">
                <a:latin typeface="Times New Roman" panose="02020603050405020304" pitchFamily="18" charset="0"/>
                <a:cs typeface="Times New Roman" panose="02020603050405020304" pitchFamily="18" charset="0"/>
              </a:rPr>
              <a:t>It is the rust we value, not the gold…</a:t>
            </a:r>
          </a:p>
          <a:p>
            <a:pPr>
              <a:buNone/>
            </a:pP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                                                      Alexander Pope</a:t>
            </a:r>
          </a:p>
          <a:p>
            <a:pPr>
              <a:buNone/>
            </a:pPr>
            <a:r>
              <a:rPr lang="en-US" dirty="0">
                <a:latin typeface="Times New Roman" panose="02020603050405020304" pitchFamily="18" charset="0"/>
                <a:cs typeface="Times New Roman" panose="02020603050405020304" pitchFamily="18" charset="0"/>
              </a:rPr>
              <a:t>                                                  (Epistle to Augustus)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590</TotalTime>
  <Words>1664</Words>
  <Application>Microsoft Office PowerPoint</Application>
  <PresentationFormat>On-screen Show (4:3)</PresentationFormat>
  <Paragraphs>228</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Times New Roman</vt:lpstr>
      <vt:lpstr>Office Theme</vt:lpstr>
      <vt:lpstr>               Text analysis</vt:lpstr>
      <vt:lpstr>     Language of literature</vt:lpstr>
      <vt:lpstr>Stylistic deviation</vt:lpstr>
      <vt:lpstr>Foregrounding</vt:lpstr>
      <vt:lpstr>        Schemes and Tropes</vt:lpstr>
      <vt:lpstr>     Phonological repetition(trope)</vt:lpstr>
      <vt:lpstr>PowerPoint Presentation</vt:lpstr>
      <vt:lpstr>Schemes</vt:lpstr>
      <vt:lpstr>Verbal Parallelism ( oppose, balance, and juxtapose)</vt:lpstr>
      <vt:lpstr>PowerPoint Presentation</vt:lpstr>
      <vt:lpstr>Cohesion</vt:lpstr>
      <vt:lpstr>Reference ( deictic categories)</vt:lpstr>
      <vt:lpstr>Co-reference</vt:lpstr>
      <vt:lpstr>Reference( comparatives)</vt:lpstr>
      <vt:lpstr>Ellipses</vt:lpstr>
      <vt:lpstr>Conjunction</vt:lpstr>
      <vt:lpstr>PowerPoint Presentation</vt:lpstr>
      <vt:lpstr>Repetition</vt:lpstr>
      <vt:lpstr>Synonymy</vt:lpstr>
      <vt:lpstr>Collocation</vt:lpstr>
      <vt:lpstr>Phonology and Literature: Sound Patterns</vt:lpstr>
      <vt:lpstr>Alliteration and Stress Pattern </vt:lpstr>
      <vt:lpstr>PowerPoint Presentation</vt:lpstr>
      <vt:lpstr>         </vt:lpstr>
      <vt:lpstr>Lexis</vt:lpstr>
      <vt:lpstr>Neologism</vt:lpstr>
      <vt:lpstr>                        IMPACT</vt:lpstr>
      <vt:lpstr> Identify, describe and explain to identify the usefulness of linguistic analysis </vt:lpstr>
      <vt:lpstr> Methodology / Steps to follow to analyze /assess the authors style</vt:lpstr>
      <vt:lpstr>PowerPoint Presentation</vt:lpstr>
      <vt:lpstr>PowerPoint Presentation</vt:lpstr>
      <vt:lpstr>PowerPoint Presentation</vt:lpstr>
      <vt:lpstr>Linguistic tools to stylistically interpret the text</vt:lpstr>
      <vt:lpstr>                        Canis Major</vt:lpstr>
      <vt:lpstr>               Style markers</vt:lpstr>
      <vt:lpstr>  Interpretative process/ Halliday’s Process</vt:lpstr>
      <vt:lpstr>Ideational Function</vt:lpstr>
      <vt:lpstr>Textual function</vt:lpstr>
      <vt:lpstr>Interpersonal function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RILT-II</dc:title>
  <dc:creator>Manipal University</dc:creator>
  <cp:lastModifiedBy>MAHE-MIT-00</cp:lastModifiedBy>
  <cp:revision>28</cp:revision>
  <dcterms:created xsi:type="dcterms:W3CDTF">2013-01-20T13:50:53Z</dcterms:created>
  <dcterms:modified xsi:type="dcterms:W3CDTF">2023-02-08T04:21:54Z</dcterms:modified>
</cp:coreProperties>
</file>