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1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3" r:id="rId25"/>
    <p:sldId id="278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2394-8BFA-4DC5-B708-4BAFA3452DEF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39AC-13A8-4A86-9AE5-9359F3FBB2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2394-8BFA-4DC5-B708-4BAFA3452DEF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39AC-13A8-4A86-9AE5-9359F3FBB2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2394-8BFA-4DC5-B708-4BAFA3452DEF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39AC-13A8-4A86-9AE5-9359F3FBB2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2394-8BFA-4DC5-B708-4BAFA3452DEF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39AC-13A8-4A86-9AE5-9359F3FBB2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2394-8BFA-4DC5-B708-4BAFA3452DEF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39AC-13A8-4A86-9AE5-9359F3FBB2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2394-8BFA-4DC5-B708-4BAFA3452DEF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39AC-13A8-4A86-9AE5-9359F3FBB2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2394-8BFA-4DC5-B708-4BAFA3452DEF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39AC-13A8-4A86-9AE5-9359F3FBB2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2394-8BFA-4DC5-B708-4BAFA3452DEF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39AC-13A8-4A86-9AE5-9359F3FBB2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2394-8BFA-4DC5-B708-4BAFA3452DEF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39AC-13A8-4A86-9AE5-9359F3FBB2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2394-8BFA-4DC5-B708-4BAFA3452DEF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39AC-13A8-4A86-9AE5-9359F3FBB2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2394-8BFA-4DC5-B708-4BAFA3452DEF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39AC-13A8-4A86-9AE5-9359F3FBB2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82394-8BFA-4DC5-B708-4BAFA3452DEF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439AC-13A8-4A86-9AE5-9359F3FBB2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 (In </a:t>
            </a:r>
            <a:r>
              <a:rPr lang="en-US" b="1" dirty="0"/>
              <a:t>the absence of which mutual </a:t>
            </a:r>
            <a:r>
              <a:rPr lang="en-US" b="1" dirty="0" smtClean="0"/>
              <a:t>   intelligibility </a:t>
            </a:r>
            <a:r>
              <a:rPr lang="en-US" b="1" dirty="0"/>
              <a:t>is likely to be </a:t>
            </a:r>
            <a:r>
              <a:rPr lang="en-US" b="1" dirty="0" smtClean="0"/>
              <a:t>affected).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Transcription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                             Word stress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 smtClean="0"/>
              <a:t>      The </a:t>
            </a:r>
            <a:r>
              <a:rPr lang="en-US" b="1" dirty="0"/>
              <a:t>first syllable is stronger in these words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r>
              <a:rPr lang="en-US" dirty="0" err="1" smtClean="0"/>
              <a:t>ar-tist</a:t>
            </a:r>
            <a:endParaRPr lang="en-US" dirty="0"/>
          </a:p>
          <a:p>
            <a:r>
              <a:rPr lang="en-US" dirty="0"/>
              <a:t>Ad-</a:t>
            </a:r>
            <a:r>
              <a:rPr lang="en-US" dirty="0" err="1"/>
              <a:t>ver</a:t>
            </a:r>
            <a:r>
              <a:rPr lang="en-US" dirty="0"/>
              <a:t>-</a:t>
            </a:r>
            <a:r>
              <a:rPr lang="en-US" dirty="0" err="1"/>
              <a:t>tise</a:t>
            </a:r>
            <a:endParaRPr lang="en-US" dirty="0"/>
          </a:p>
          <a:p>
            <a:r>
              <a:rPr lang="en-US" dirty="0"/>
              <a:t>Ag-</a:t>
            </a:r>
            <a:r>
              <a:rPr lang="en-US" dirty="0" err="1"/>
              <a:t>ri</a:t>
            </a:r>
            <a:r>
              <a:rPr lang="en-US" dirty="0"/>
              <a:t>-</a:t>
            </a:r>
            <a:r>
              <a:rPr lang="en-US" dirty="0" err="1"/>
              <a:t>cul</a:t>
            </a:r>
            <a:r>
              <a:rPr lang="en-US" dirty="0"/>
              <a:t>-</a:t>
            </a:r>
            <a:r>
              <a:rPr lang="en-US" dirty="0" err="1"/>
              <a:t>ture</a:t>
            </a:r>
            <a:endParaRPr lang="en-US" dirty="0"/>
          </a:p>
          <a:p>
            <a:r>
              <a:rPr lang="en-US" dirty="0" err="1"/>
              <a:t>Ba</a:t>
            </a:r>
            <a:r>
              <a:rPr lang="en-US" dirty="0"/>
              <a:t>-sic</a:t>
            </a:r>
          </a:p>
          <a:p>
            <a:r>
              <a:rPr lang="en-US" dirty="0" err="1"/>
              <a:t>Coun</a:t>
            </a:r>
            <a:r>
              <a:rPr lang="en-US" dirty="0"/>
              <a:t>-try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The second syllable is more prominent than the others in these words</a:t>
            </a:r>
            <a:endParaRPr lang="en-US" dirty="0"/>
          </a:p>
          <a:p>
            <a:pPr>
              <a:buNone/>
            </a:pPr>
            <a:r>
              <a:rPr lang="en-US" b="1" dirty="0"/>
              <a:t> </a:t>
            </a:r>
            <a:endParaRPr lang="en-US" dirty="0"/>
          </a:p>
          <a:p>
            <a:r>
              <a:rPr lang="en-US" dirty="0" err="1"/>
              <a:t>Ar-ti-stic</a:t>
            </a:r>
            <a:endParaRPr lang="en-US" dirty="0"/>
          </a:p>
          <a:p>
            <a:r>
              <a:rPr lang="en-US" dirty="0" smtClean="0"/>
              <a:t>Be-</a:t>
            </a:r>
            <a:r>
              <a:rPr lang="en-US" dirty="0" err="1" smtClean="0"/>
              <a:t>lieve</a:t>
            </a:r>
            <a:endParaRPr lang="en-US" dirty="0"/>
          </a:p>
          <a:p>
            <a:r>
              <a:rPr lang="en-US" dirty="0"/>
              <a:t>Can-teen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The </a:t>
            </a:r>
            <a:r>
              <a:rPr lang="en-US" dirty="0"/>
              <a:t>third syllable is more prominent in these words</a:t>
            </a:r>
          </a:p>
          <a:p>
            <a:r>
              <a:rPr lang="en-US" dirty="0" err="1"/>
              <a:t>ci-ga-rette</a:t>
            </a:r>
            <a:endParaRPr lang="en-US" dirty="0"/>
          </a:p>
          <a:p>
            <a:r>
              <a:rPr lang="en-US" dirty="0"/>
              <a:t>app-</a:t>
            </a:r>
            <a:r>
              <a:rPr lang="en-US" dirty="0" err="1"/>
              <a:t>li</a:t>
            </a:r>
            <a:r>
              <a:rPr lang="en-US" dirty="0"/>
              <a:t>-ca-</a:t>
            </a:r>
            <a:r>
              <a:rPr lang="en-US" dirty="0" err="1"/>
              <a:t>tion</a:t>
            </a:r>
            <a:endParaRPr lang="en-US" dirty="0"/>
          </a:p>
          <a:p>
            <a:r>
              <a:rPr lang="en-US" dirty="0" err="1"/>
              <a:t>po-li-ti-cian</a:t>
            </a:r>
            <a:endParaRPr lang="en-US" dirty="0"/>
          </a:p>
          <a:p>
            <a:r>
              <a:rPr lang="en-US" dirty="0"/>
              <a:t>pho-to-</a:t>
            </a:r>
            <a:r>
              <a:rPr lang="en-US" dirty="0" err="1"/>
              <a:t>gra</a:t>
            </a:r>
            <a:r>
              <a:rPr lang="en-US" dirty="0"/>
              <a:t>-</a:t>
            </a:r>
            <a:r>
              <a:rPr lang="en-US" dirty="0" err="1"/>
              <a:t>phic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Rules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None/>
            </a:pPr>
            <a:r>
              <a:rPr lang="en-US" b="1" u="sng" dirty="0" smtClean="0"/>
              <a:t>                      No </a:t>
            </a:r>
            <a:r>
              <a:rPr lang="en-US" b="1" u="sng" dirty="0"/>
              <a:t>change in the accent</a:t>
            </a:r>
            <a:endParaRPr lang="en-US" dirty="0"/>
          </a:p>
          <a:p>
            <a:r>
              <a:rPr lang="en-US" b="1" dirty="0" smtClean="0"/>
              <a:t>original word                          derived word</a:t>
            </a:r>
            <a:endParaRPr lang="en-US" dirty="0"/>
          </a:p>
          <a:p>
            <a:r>
              <a:rPr lang="en-US" dirty="0"/>
              <a:t>beau-</a:t>
            </a:r>
            <a:r>
              <a:rPr lang="en-US" dirty="0" err="1"/>
              <a:t>ty</a:t>
            </a:r>
            <a:r>
              <a:rPr lang="en-US" dirty="0"/>
              <a:t>                                            </a:t>
            </a:r>
            <a:r>
              <a:rPr lang="en-US" dirty="0" smtClean="0"/>
              <a:t> beau-</a:t>
            </a:r>
            <a:r>
              <a:rPr lang="en-US" dirty="0" err="1" smtClean="0"/>
              <a:t>tiful</a:t>
            </a:r>
            <a:endParaRPr lang="en-US" dirty="0"/>
          </a:p>
          <a:p>
            <a:r>
              <a:rPr lang="en-US" dirty="0" err="1"/>
              <a:t>ba</a:t>
            </a:r>
            <a:r>
              <a:rPr lang="en-US" dirty="0"/>
              <a:t>-sic                                               </a:t>
            </a:r>
            <a:r>
              <a:rPr lang="en-US" dirty="0" smtClean="0"/>
              <a:t>  </a:t>
            </a:r>
            <a:r>
              <a:rPr lang="en-US" dirty="0" err="1" smtClean="0"/>
              <a:t>ba</a:t>
            </a:r>
            <a:r>
              <a:rPr lang="en-US" dirty="0" smtClean="0"/>
              <a:t>-</a:t>
            </a:r>
            <a:r>
              <a:rPr lang="en-US" dirty="0" err="1" smtClean="0"/>
              <a:t>si</a:t>
            </a:r>
            <a:r>
              <a:rPr lang="en-US" dirty="0" smtClean="0"/>
              <a:t>-ca-</a:t>
            </a:r>
            <a:r>
              <a:rPr lang="en-US" dirty="0" err="1" smtClean="0"/>
              <a:t>lly</a:t>
            </a:r>
            <a:endParaRPr lang="en-US" dirty="0"/>
          </a:p>
          <a:p>
            <a:r>
              <a:rPr lang="en-US" dirty="0"/>
              <a:t>clean-</a:t>
            </a:r>
            <a:r>
              <a:rPr lang="en-US" dirty="0" err="1"/>
              <a:t>ly</a:t>
            </a:r>
            <a:r>
              <a:rPr lang="en-US" dirty="0"/>
              <a:t>                                            </a:t>
            </a:r>
            <a:r>
              <a:rPr lang="en-US" dirty="0" smtClean="0"/>
              <a:t>  clean-</a:t>
            </a:r>
            <a:r>
              <a:rPr lang="en-US" dirty="0" err="1" smtClean="0"/>
              <a:t>li</a:t>
            </a:r>
            <a:r>
              <a:rPr lang="en-US" dirty="0" smtClean="0"/>
              <a:t>-</a:t>
            </a:r>
            <a:r>
              <a:rPr lang="en-US" dirty="0" err="1" smtClean="0"/>
              <a:t>ness</a:t>
            </a:r>
            <a:endParaRPr lang="en-US" dirty="0"/>
          </a:p>
          <a:p>
            <a:r>
              <a:rPr lang="en-US" dirty="0" err="1"/>
              <a:t>cli-nic</a:t>
            </a:r>
            <a:r>
              <a:rPr lang="en-US" dirty="0"/>
              <a:t>                                              </a:t>
            </a:r>
            <a:r>
              <a:rPr lang="en-US" dirty="0" smtClean="0"/>
              <a:t>   </a:t>
            </a:r>
            <a:r>
              <a:rPr lang="en-US" dirty="0" err="1" smtClean="0"/>
              <a:t>cli</a:t>
            </a:r>
            <a:r>
              <a:rPr lang="en-US" dirty="0" smtClean="0"/>
              <a:t>-</a:t>
            </a:r>
            <a:r>
              <a:rPr lang="en-US" dirty="0" err="1" smtClean="0"/>
              <a:t>ni</a:t>
            </a:r>
            <a:r>
              <a:rPr lang="en-US" dirty="0" smtClean="0"/>
              <a:t>-cal</a:t>
            </a:r>
            <a:endParaRPr lang="en-US" dirty="0"/>
          </a:p>
          <a:p>
            <a:r>
              <a:rPr lang="en-US" dirty="0" err="1"/>
              <a:t>dan-ger</a:t>
            </a:r>
            <a:r>
              <a:rPr lang="en-US" dirty="0"/>
              <a:t>                                            </a:t>
            </a:r>
            <a:r>
              <a:rPr lang="en-US" dirty="0" smtClean="0"/>
              <a:t>  </a:t>
            </a:r>
            <a:r>
              <a:rPr lang="en-US" dirty="0" err="1" smtClean="0"/>
              <a:t>dan-ge-rous</a:t>
            </a:r>
            <a:endParaRPr lang="en-US" dirty="0"/>
          </a:p>
          <a:p>
            <a:r>
              <a:rPr lang="en-US" dirty="0"/>
              <a:t>ho-nest                                             </a:t>
            </a:r>
            <a:r>
              <a:rPr lang="en-US" dirty="0" smtClean="0"/>
              <a:t> ho-</a:t>
            </a:r>
            <a:r>
              <a:rPr lang="en-US" dirty="0" err="1" smtClean="0"/>
              <a:t>nes</a:t>
            </a:r>
            <a:r>
              <a:rPr lang="en-US" dirty="0" smtClean="0"/>
              <a:t>-</a:t>
            </a:r>
            <a:r>
              <a:rPr lang="en-US" dirty="0" err="1" smtClean="0"/>
              <a:t>ty</a:t>
            </a:r>
            <a:endParaRPr lang="en-US" dirty="0"/>
          </a:p>
          <a:p>
            <a:r>
              <a:rPr lang="en-US" dirty="0" err="1"/>
              <a:t>tran-sact</a:t>
            </a:r>
            <a:r>
              <a:rPr lang="en-US" dirty="0"/>
              <a:t>                                           </a:t>
            </a:r>
            <a:r>
              <a:rPr lang="en-US" dirty="0" smtClean="0"/>
              <a:t> </a:t>
            </a:r>
            <a:r>
              <a:rPr lang="en-US" dirty="0" err="1" smtClean="0"/>
              <a:t>tran-sa</a:t>
            </a:r>
            <a:r>
              <a:rPr lang="en-US" dirty="0" smtClean="0"/>
              <a:t>- </a:t>
            </a:r>
            <a:r>
              <a:rPr lang="en-US" dirty="0" err="1"/>
              <a:t>ction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               </a:t>
            </a:r>
            <a:r>
              <a:rPr lang="en-US" b="1" dirty="0"/>
              <a:t>with accent change                </a:t>
            </a:r>
            <a:endParaRPr lang="en-US" dirty="0"/>
          </a:p>
          <a:p>
            <a:pPr>
              <a:buNone/>
            </a:pPr>
            <a:r>
              <a:rPr lang="en-US" b="1" dirty="0" smtClean="0"/>
              <a:t>    noun                                         </a:t>
            </a:r>
            <a:r>
              <a:rPr lang="en-US" b="1" dirty="0"/>
              <a:t>verb</a:t>
            </a:r>
            <a:endParaRPr lang="en-US" dirty="0"/>
          </a:p>
          <a:p>
            <a:pPr>
              <a:buNone/>
            </a:pPr>
            <a:r>
              <a:rPr lang="en-US" b="1" dirty="0"/>
              <a:t> </a:t>
            </a:r>
            <a:endParaRPr lang="en-US" dirty="0"/>
          </a:p>
          <a:p>
            <a:r>
              <a:rPr lang="en-US" dirty="0"/>
              <a:t>pre-sent                                   </a:t>
            </a:r>
            <a:r>
              <a:rPr lang="en-US" dirty="0" err="1"/>
              <a:t>pre-sent</a:t>
            </a:r>
            <a:endParaRPr lang="en-US" dirty="0"/>
          </a:p>
          <a:p>
            <a:r>
              <a:rPr lang="en-US" dirty="0"/>
              <a:t>re-cord                                    </a:t>
            </a:r>
            <a:r>
              <a:rPr lang="en-US" dirty="0" smtClean="0"/>
              <a:t> </a:t>
            </a:r>
            <a:r>
              <a:rPr lang="en-US" dirty="0" err="1" smtClean="0"/>
              <a:t>re-cord</a:t>
            </a:r>
            <a:endParaRPr lang="en-US" dirty="0"/>
          </a:p>
          <a:p>
            <a:r>
              <a:rPr lang="en-US" dirty="0"/>
              <a:t>per-</a:t>
            </a:r>
            <a:r>
              <a:rPr lang="en-US" dirty="0" err="1"/>
              <a:t>mit</a:t>
            </a:r>
            <a:r>
              <a:rPr lang="en-US" dirty="0"/>
              <a:t>                                   </a:t>
            </a:r>
            <a:r>
              <a:rPr lang="en-US" dirty="0" smtClean="0"/>
              <a:t>  per-</a:t>
            </a:r>
            <a:r>
              <a:rPr lang="en-US" dirty="0" err="1" smtClean="0"/>
              <a:t>mit</a:t>
            </a:r>
            <a:endParaRPr lang="en-US" dirty="0"/>
          </a:p>
          <a:p>
            <a:r>
              <a:rPr lang="en-US" dirty="0"/>
              <a:t>ex-port                                    </a:t>
            </a:r>
            <a:r>
              <a:rPr lang="en-US" dirty="0" smtClean="0"/>
              <a:t> </a:t>
            </a:r>
            <a:r>
              <a:rPr lang="en-US" dirty="0" err="1" smtClean="0"/>
              <a:t>ex-port</a:t>
            </a:r>
            <a:endParaRPr lang="en-US" dirty="0"/>
          </a:p>
          <a:p>
            <a:r>
              <a:rPr lang="en-US" dirty="0" err="1"/>
              <a:t>im</a:t>
            </a:r>
            <a:r>
              <a:rPr lang="en-US" dirty="0"/>
              <a:t>-port                                   </a:t>
            </a:r>
            <a:r>
              <a:rPr lang="en-US" dirty="0" smtClean="0"/>
              <a:t>  </a:t>
            </a:r>
            <a:r>
              <a:rPr lang="en-US" dirty="0" err="1" smtClean="0"/>
              <a:t>im</a:t>
            </a:r>
            <a:r>
              <a:rPr lang="en-US" dirty="0" smtClean="0"/>
              <a:t>-port</a:t>
            </a:r>
            <a:endParaRPr lang="en-US" dirty="0"/>
          </a:p>
          <a:p>
            <a:r>
              <a:rPr lang="en-US" dirty="0"/>
              <a:t>con-duct                                  </a:t>
            </a:r>
            <a:r>
              <a:rPr lang="en-US" dirty="0" smtClean="0"/>
              <a:t>con </a:t>
            </a:r>
            <a:r>
              <a:rPr lang="en-US" dirty="0"/>
              <a:t>–duct</a:t>
            </a:r>
          </a:p>
          <a:p>
            <a:r>
              <a:rPr lang="en-US" dirty="0"/>
              <a:t>con- </a:t>
            </a:r>
            <a:r>
              <a:rPr lang="en-US" dirty="0" err="1"/>
              <a:t>vict</a:t>
            </a:r>
            <a:r>
              <a:rPr lang="en-US" dirty="0"/>
              <a:t>                                  </a:t>
            </a:r>
            <a:r>
              <a:rPr lang="en-US" dirty="0" smtClean="0"/>
              <a:t> con-</a:t>
            </a:r>
            <a:r>
              <a:rPr lang="en-US" dirty="0" err="1" smtClean="0"/>
              <a:t>vict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               </a:t>
            </a:r>
            <a:r>
              <a:rPr lang="en-US" b="1" dirty="0"/>
              <a:t>with accent change                </a:t>
            </a:r>
            <a:endParaRPr lang="en-US" dirty="0"/>
          </a:p>
          <a:p>
            <a:pPr>
              <a:buNone/>
            </a:pPr>
            <a:r>
              <a:rPr lang="en-US" b="1" dirty="0" smtClean="0"/>
              <a:t>    noun                                         </a:t>
            </a:r>
            <a:r>
              <a:rPr lang="en-US" b="1" dirty="0"/>
              <a:t>verb</a:t>
            </a:r>
            <a:endParaRPr lang="en-US" dirty="0"/>
          </a:p>
          <a:p>
            <a:pPr>
              <a:buNone/>
            </a:pPr>
            <a:r>
              <a:rPr lang="en-US" b="1" dirty="0"/>
              <a:t> </a:t>
            </a:r>
            <a:endParaRPr lang="en-US" dirty="0"/>
          </a:p>
          <a:p>
            <a:r>
              <a:rPr lang="en-US" dirty="0"/>
              <a:t>pre-sent                                   </a:t>
            </a:r>
            <a:r>
              <a:rPr lang="en-US" dirty="0" err="1"/>
              <a:t>pre-sent</a:t>
            </a:r>
            <a:endParaRPr lang="en-US" dirty="0"/>
          </a:p>
          <a:p>
            <a:r>
              <a:rPr lang="en-US" dirty="0"/>
              <a:t>re-cord                                    </a:t>
            </a:r>
            <a:r>
              <a:rPr lang="en-US" dirty="0" smtClean="0"/>
              <a:t> </a:t>
            </a:r>
            <a:r>
              <a:rPr lang="en-US" dirty="0" err="1" smtClean="0"/>
              <a:t>re-cord</a:t>
            </a:r>
            <a:endParaRPr lang="en-US" dirty="0"/>
          </a:p>
          <a:p>
            <a:r>
              <a:rPr lang="en-US" dirty="0"/>
              <a:t>per-</a:t>
            </a:r>
            <a:r>
              <a:rPr lang="en-US" dirty="0" err="1"/>
              <a:t>mit</a:t>
            </a:r>
            <a:r>
              <a:rPr lang="en-US" dirty="0"/>
              <a:t>                                   </a:t>
            </a:r>
            <a:r>
              <a:rPr lang="en-US" dirty="0" smtClean="0"/>
              <a:t>  per-</a:t>
            </a:r>
            <a:r>
              <a:rPr lang="en-US" dirty="0" err="1" smtClean="0"/>
              <a:t>mit</a:t>
            </a:r>
            <a:endParaRPr lang="en-US" dirty="0"/>
          </a:p>
          <a:p>
            <a:r>
              <a:rPr lang="en-US" dirty="0"/>
              <a:t>ex-port                                    </a:t>
            </a:r>
            <a:r>
              <a:rPr lang="en-US" dirty="0" smtClean="0"/>
              <a:t> </a:t>
            </a:r>
            <a:r>
              <a:rPr lang="en-US" dirty="0" err="1" smtClean="0"/>
              <a:t>ex-port</a:t>
            </a:r>
            <a:endParaRPr lang="en-US" dirty="0"/>
          </a:p>
          <a:p>
            <a:r>
              <a:rPr lang="en-US" dirty="0" err="1"/>
              <a:t>im</a:t>
            </a:r>
            <a:r>
              <a:rPr lang="en-US" dirty="0"/>
              <a:t>-port                                   </a:t>
            </a:r>
            <a:r>
              <a:rPr lang="en-US" dirty="0" smtClean="0"/>
              <a:t>  </a:t>
            </a:r>
            <a:r>
              <a:rPr lang="en-US" dirty="0" err="1" smtClean="0"/>
              <a:t>im</a:t>
            </a:r>
            <a:r>
              <a:rPr lang="en-US" dirty="0" smtClean="0"/>
              <a:t>-port</a:t>
            </a:r>
            <a:endParaRPr lang="en-US" dirty="0"/>
          </a:p>
          <a:p>
            <a:r>
              <a:rPr lang="en-US" dirty="0"/>
              <a:t>con-duct                                  </a:t>
            </a:r>
            <a:r>
              <a:rPr lang="en-US" dirty="0" smtClean="0"/>
              <a:t>con </a:t>
            </a:r>
            <a:r>
              <a:rPr lang="en-US" dirty="0"/>
              <a:t>–duct</a:t>
            </a:r>
          </a:p>
          <a:p>
            <a:r>
              <a:rPr lang="en-US" dirty="0"/>
              <a:t>con- </a:t>
            </a:r>
            <a:r>
              <a:rPr lang="en-US" dirty="0" err="1"/>
              <a:t>vict</a:t>
            </a:r>
            <a:r>
              <a:rPr lang="en-US" dirty="0"/>
              <a:t>                                  </a:t>
            </a:r>
            <a:r>
              <a:rPr lang="en-US" dirty="0" smtClean="0"/>
              <a:t> con-</a:t>
            </a:r>
            <a:r>
              <a:rPr lang="en-US" dirty="0" err="1" smtClean="0"/>
              <a:t>vict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/>
              <a:t>suffixes –</a:t>
            </a:r>
            <a:r>
              <a:rPr lang="en-US" b="1" dirty="0" err="1"/>
              <a:t>es,-ed,and-ing</a:t>
            </a:r>
            <a:r>
              <a:rPr lang="en-US" b="1" dirty="0"/>
              <a:t> do not change the accent</a:t>
            </a:r>
            <a:endParaRPr lang="en-US" dirty="0"/>
          </a:p>
          <a:p>
            <a:pPr>
              <a:buNone/>
            </a:pPr>
            <a:r>
              <a:rPr lang="en-US" b="1" dirty="0"/>
              <a:t> </a:t>
            </a:r>
            <a:endParaRPr lang="en-US" dirty="0"/>
          </a:p>
          <a:p>
            <a:r>
              <a:rPr lang="en-US" dirty="0" err="1"/>
              <a:t>dis</a:t>
            </a:r>
            <a:r>
              <a:rPr lang="en-US" dirty="0"/>
              <a:t>-ease                                 </a:t>
            </a:r>
            <a:r>
              <a:rPr lang="en-US" dirty="0" smtClean="0"/>
              <a:t> </a:t>
            </a:r>
            <a:r>
              <a:rPr lang="en-US" dirty="0" err="1" smtClean="0"/>
              <a:t>dis</a:t>
            </a:r>
            <a:r>
              <a:rPr lang="en-US" dirty="0" smtClean="0"/>
              <a:t>-ea-</a:t>
            </a:r>
            <a:r>
              <a:rPr lang="en-US" dirty="0" err="1" smtClean="0"/>
              <a:t>ses</a:t>
            </a:r>
            <a:endParaRPr lang="en-US" dirty="0"/>
          </a:p>
          <a:p>
            <a:r>
              <a:rPr lang="en-US" dirty="0"/>
              <a:t>re-co m-mend                       re-com –men-</a:t>
            </a:r>
            <a:r>
              <a:rPr lang="en-US" dirty="0" err="1"/>
              <a:t>ded</a:t>
            </a:r>
            <a:endParaRPr lang="en-US" dirty="0"/>
          </a:p>
          <a:p>
            <a:r>
              <a:rPr lang="en-US" dirty="0"/>
              <a:t>be-gin                                   </a:t>
            </a:r>
            <a:r>
              <a:rPr lang="en-US" dirty="0" smtClean="0"/>
              <a:t>  be-gin-</a:t>
            </a:r>
            <a:r>
              <a:rPr lang="en-US" dirty="0" err="1" smtClean="0"/>
              <a:t>ing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The </a:t>
            </a:r>
            <a:r>
              <a:rPr lang="en-US" b="1" dirty="0"/>
              <a:t>suffixes –</a:t>
            </a:r>
            <a:r>
              <a:rPr lang="en-US" b="1" dirty="0" err="1"/>
              <a:t>age,-ance,-er</a:t>
            </a:r>
            <a:r>
              <a:rPr lang="en-US" b="1" dirty="0"/>
              <a:t>, -</a:t>
            </a:r>
            <a:r>
              <a:rPr lang="en-US" b="1" dirty="0" err="1"/>
              <a:t>ful</a:t>
            </a:r>
            <a:r>
              <a:rPr lang="en-US" b="1" dirty="0"/>
              <a:t>, do not change the accent.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-age: </a:t>
            </a:r>
            <a:r>
              <a:rPr lang="en-US" dirty="0" smtClean="0"/>
              <a:t>  cover                  </a:t>
            </a:r>
            <a:r>
              <a:rPr lang="en-US" dirty="0"/>
              <a:t>coverage</a:t>
            </a:r>
          </a:p>
          <a:p>
            <a:r>
              <a:rPr lang="en-US" dirty="0"/>
              <a:t>-</a:t>
            </a:r>
            <a:r>
              <a:rPr lang="en-US" dirty="0" err="1"/>
              <a:t>ance</a:t>
            </a:r>
            <a:r>
              <a:rPr lang="en-US" dirty="0"/>
              <a:t>: appear               appearance</a:t>
            </a:r>
          </a:p>
          <a:p>
            <a:r>
              <a:rPr lang="en-US" dirty="0"/>
              <a:t>-</a:t>
            </a:r>
            <a:r>
              <a:rPr lang="en-US" dirty="0" err="1"/>
              <a:t>er</a:t>
            </a:r>
            <a:r>
              <a:rPr lang="en-US" dirty="0" smtClean="0"/>
              <a:t>:      begin                  </a:t>
            </a:r>
            <a:r>
              <a:rPr lang="en-US" dirty="0"/>
              <a:t>beginner</a:t>
            </a:r>
          </a:p>
          <a:p>
            <a:r>
              <a:rPr lang="en-US" dirty="0"/>
              <a:t>-</a:t>
            </a:r>
            <a:r>
              <a:rPr lang="en-US" dirty="0" err="1"/>
              <a:t>ful</a:t>
            </a:r>
            <a:r>
              <a:rPr lang="en-US" dirty="0"/>
              <a:t>: </a:t>
            </a:r>
            <a:r>
              <a:rPr lang="en-US" dirty="0" smtClean="0"/>
              <a:t>    </a:t>
            </a:r>
            <a:r>
              <a:rPr lang="en-US" dirty="0" err="1" smtClean="0"/>
              <a:t>colour</a:t>
            </a:r>
            <a:r>
              <a:rPr lang="en-US" dirty="0" smtClean="0"/>
              <a:t>                 </a:t>
            </a:r>
            <a:r>
              <a:rPr lang="en-US" dirty="0" err="1"/>
              <a:t>colourful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Words </a:t>
            </a:r>
            <a:r>
              <a:rPr lang="en-US" b="1" dirty="0"/>
              <a:t>ending in  -ion take the accent on the </a:t>
            </a:r>
            <a:r>
              <a:rPr lang="en-US" b="1" dirty="0" smtClean="0"/>
              <a:t>    second </a:t>
            </a:r>
            <a:r>
              <a:rPr lang="en-US" b="1" dirty="0"/>
              <a:t>last syllable.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Re   la  </a:t>
            </a:r>
            <a:r>
              <a:rPr lang="en-US" dirty="0" err="1" smtClean="0"/>
              <a:t>tion</a:t>
            </a:r>
            <a:endParaRPr lang="en-US" dirty="0"/>
          </a:p>
          <a:p>
            <a:r>
              <a:rPr lang="en-US" dirty="0" smtClean="0"/>
              <a:t>App  </a:t>
            </a:r>
            <a:r>
              <a:rPr lang="en-US" dirty="0" err="1" smtClean="0"/>
              <a:t>li</a:t>
            </a:r>
            <a:r>
              <a:rPr lang="en-US" dirty="0" smtClean="0"/>
              <a:t> ca   </a:t>
            </a:r>
            <a:r>
              <a:rPr lang="en-US" dirty="0" err="1" smtClean="0"/>
              <a:t>tion</a:t>
            </a:r>
            <a:endParaRPr lang="en-US" dirty="0"/>
          </a:p>
          <a:p>
            <a:r>
              <a:rPr lang="en-US" dirty="0" smtClean="0"/>
              <a:t>Co </a:t>
            </a:r>
            <a:r>
              <a:rPr lang="en-US" dirty="0" err="1" smtClean="0"/>
              <a:t>mmo</a:t>
            </a:r>
            <a:r>
              <a:rPr lang="en-US" dirty="0" smtClean="0"/>
              <a:t> </a:t>
            </a:r>
            <a:r>
              <a:rPr lang="en-US" dirty="0" err="1" smtClean="0"/>
              <a:t>tion</a:t>
            </a:r>
            <a:endParaRPr lang="en-US" dirty="0"/>
          </a:p>
          <a:p>
            <a:r>
              <a:rPr lang="en-US" dirty="0" smtClean="0"/>
              <a:t>O </a:t>
            </a:r>
            <a:r>
              <a:rPr lang="en-US" dirty="0" err="1" smtClean="0"/>
              <a:t>ra</a:t>
            </a:r>
            <a:r>
              <a:rPr lang="en-US" dirty="0" smtClean="0"/>
              <a:t>   </a:t>
            </a:r>
            <a:r>
              <a:rPr lang="en-US" dirty="0" err="1" smtClean="0"/>
              <a:t>tion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 Words </a:t>
            </a:r>
            <a:r>
              <a:rPr lang="en-US" b="1" dirty="0"/>
              <a:t>ending </a:t>
            </a:r>
            <a:r>
              <a:rPr lang="en-US" b="1" dirty="0" smtClean="0"/>
              <a:t>in -</a:t>
            </a:r>
            <a:r>
              <a:rPr lang="en-US" b="1" dirty="0" err="1"/>
              <a:t>ity</a:t>
            </a:r>
            <a:r>
              <a:rPr lang="en-US" b="1" dirty="0"/>
              <a:t> take the accent on the third last syllable.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a-bi-</a:t>
            </a:r>
            <a:r>
              <a:rPr lang="en-US" dirty="0" err="1"/>
              <a:t>li</a:t>
            </a:r>
            <a:r>
              <a:rPr lang="en-US" dirty="0"/>
              <a:t>-</a:t>
            </a:r>
            <a:r>
              <a:rPr lang="en-US" dirty="0" err="1"/>
              <a:t>ty</a:t>
            </a:r>
            <a:endParaRPr lang="en-US" dirty="0"/>
          </a:p>
          <a:p>
            <a:r>
              <a:rPr lang="en-US" dirty="0" smtClean="0"/>
              <a:t>e-le c -tri-</a:t>
            </a:r>
            <a:r>
              <a:rPr lang="en-US" dirty="0" err="1" smtClean="0"/>
              <a:t>ci</a:t>
            </a:r>
            <a:r>
              <a:rPr lang="en-US" dirty="0" smtClean="0"/>
              <a:t>-</a:t>
            </a:r>
            <a:r>
              <a:rPr lang="en-US" dirty="0" err="1" smtClean="0"/>
              <a:t>ty</a:t>
            </a:r>
            <a:endParaRPr lang="en-US" dirty="0"/>
          </a:p>
          <a:p>
            <a:r>
              <a:rPr lang="en-US" dirty="0" err="1"/>
              <a:t>ve</a:t>
            </a:r>
            <a:r>
              <a:rPr lang="en-US" dirty="0"/>
              <a:t>-lo –</a:t>
            </a:r>
            <a:r>
              <a:rPr lang="en-US" dirty="0" err="1"/>
              <a:t>ci-ty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</a:p>
          <a:p>
            <a:pPr algn="just">
              <a:buNone/>
            </a:pPr>
            <a:r>
              <a:rPr lang="en-US" dirty="0" smtClean="0"/>
              <a:t>    A person’s accent is the way he or she pronounces words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let </a:t>
            </a:r>
            <a:r>
              <a:rPr lang="en-US" b="1" dirty="0"/>
              <a:t>us practice these words 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   curiosity         </a:t>
            </a:r>
            <a:r>
              <a:rPr lang="en-US" dirty="0"/>
              <a:t>psychology        biology     necessity   examination    time photo       photographer      photographic    electricity     hotel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Sentence stress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             Words </a:t>
            </a:r>
            <a:r>
              <a:rPr lang="en-US" b="1" dirty="0"/>
              <a:t>stressed </a:t>
            </a:r>
            <a:r>
              <a:rPr lang="en-US" b="1" dirty="0" smtClean="0"/>
              <a:t>in a sentence                                                      </a:t>
            </a:r>
            <a:endParaRPr lang="en-US" dirty="0"/>
          </a:p>
          <a:p>
            <a:r>
              <a:rPr lang="en-US" b="1" dirty="0"/>
              <a:t>Nouns</a:t>
            </a:r>
            <a:endParaRPr lang="en-US" dirty="0"/>
          </a:p>
          <a:p>
            <a:r>
              <a:rPr lang="en-US" b="1" dirty="0" smtClean="0"/>
              <a:t>Verbs</a:t>
            </a:r>
          </a:p>
          <a:p>
            <a:r>
              <a:rPr lang="en-US" b="1" dirty="0" smtClean="0"/>
              <a:t> </a:t>
            </a:r>
            <a:r>
              <a:rPr lang="en-US" b="1" dirty="0"/>
              <a:t>adjectives</a:t>
            </a:r>
            <a:endParaRPr lang="en-US" dirty="0"/>
          </a:p>
          <a:p>
            <a:r>
              <a:rPr lang="en-US" b="1" dirty="0"/>
              <a:t>Adverbs</a:t>
            </a:r>
            <a:endParaRPr lang="en-US" dirty="0"/>
          </a:p>
          <a:p>
            <a:r>
              <a:rPr lang="en-US" b="1" dirty="0" err="1"/>
              <a:t>Wh</a:t>
            </a:r>
            <a:r>
              <a:rPr lang="en-US" b="1" dirty="0"/>
              <a:t>- words</a:t>
            </a:r>
            <a:endParaRPr lang="en-US" dirty="0"/>
          </a:p>
          <a:p>
            <a:r>
              <a:rPr lang="en-US" b="1" dirty="0"/>
              <a:t>Demonstrative words(this, that, these, those)</a:t>
            </a:r>
            <a:endParaRPr lang="en-US" dirty="0"/>
          </a:p>
          <a:p>
            <a:r>
              <a:rPr lang="en-US" b="1" dirty="0"/>
              <a:t>Interrogative words(who, why, when….etc)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Unstressed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Pronouns</a:t>
            </a:r>
            <a:endParaRPr lang="en-US" dirty="0"/>
          </a:p>
          <a:p>
            <a:r>
              <a:rPr lang="en-US" b="1" dirty="0"/>
              <a:t>Helping verbs</a:t>
            </a:r>
            <a:endParaRPr lang="en-US" dirty="0"/>
          </a:p>
          <a:p>
            <a:r>
              <a:rPr lang="en-US" b="1" dirty="0"/>
              <a:t>Articles </a:t>
            </a:r>
            <a:endParaRPr lang="en-US" b="1" dirty="0" smtClean="0"/>
          </a:p>
          <a:p>
            <a:r>
              <a:rPr lang="en-US" b="1" dirty="0" smtClean="0"/>
              <a:t>prepositions</a:t>
            </a:r>
            <a:endParaRPr lang="en-US" dirty="0"/>
          </a:p>
          <a:p>
            <a:r>
              <a:rPr lang="en-US" b="1" dirty="0"/>
              <a:t>Conjunctions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stress(practice)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Times of India</a:t>
            </a:r>
            <a:endParaRPr lang="en-US" dirty="0"/>
          </a:p>
          <a:p>
            <a:r>
              <a:rPr lang="en-US" b="1" dirty="0" smtClean="0"/>
              <a:t>I   </a:t>
            </a:r>
            <a:r>
              <a:rPr lang="en-US" b="1" dirty="0"/>
              <a:t>like  flowers</a:t>
            </a:r>
            <a:endParaRPr lang="en-US" dirty="0"/>
          </a:p>
          <a:p>
            <a:r>
              <a:rPr lang="en-US" b="1" dirty="0"/>
              <a:t>I  believe  john  said  it</a:t>
            </a:r>
            <a:endParaRPr lang="en-US" dirty="0"/>
          </a:p>
          <a:p>
            <a:r>
              <a:rPr lang="en-US" b="1" dirty="0"/>
              <a:t>Go and post this card</a:t>
            </a:r>
            <a:endParaRPr lang="en-US" dirty="0"/>
          </a:p>
          <a:p>
            <a:r>
              <a:rPr lang="en-US" b="1" dirty="0"/>
              <a:t>Shut the door at once</a:t>
            </a:r>
            <a:endParaRPr lang="en-US" dirty="0"/>
          </a:p>
          <a:p>
            <a:r>
              <a:rPr lang="en-US" b="1" dirty="0"/>
              <a:t>He told the dean a lie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stress(practice)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Times of India</a:t>
            </a:r>
            <a:endParaRPr lang="en-US" dirty="0"/>
          </a:p>
          <a:p>
            <a:r>
              <a:rPr lang="en-US" b="1" dirty="0" smtClean="0"/>
              <a:t>I   </a:t>
            </a:r>
            <a:r>
              <a:rPr lang="en-US" b="1" dirty="0"/>
              <a:t>like  flowers</a:t>
            </a:r>
            <a:endParaRPr lang="en-US" dirty="0"/>
          </a:p>
          <a:p>
            <a:r>
              <a:rPr lang="en-US" b="1" dirty="0"/>
              <a:t>I  believe  john  said  it</a:t>
            </a:r>
            <a:endParaRPr lang="en-US" dirty="0"/>
          </a:p>
          <a:p>
            <a:r>
              <a:rPr lang="en-US" b="1" dirty="0"/>
              <a:t>Go and post this card</a:t>
            </a:r>
            <a:endParaRPr lang="en-US" dirty="0"/>
          </a:p>
          <a:p>
            <a:r>
              <a:rPr lang="en-US" b="1" dirty="0"/>
              <a:t>Shut the door at once</a:t>
            </a:r>
            <a:endParaRPr lang="en-US" dirty="0"/>
          </a:p>
          <a:p>
            <a:r>
              <a:rPr lang="en-US" b="1" dirty="0"/>
              <a:t>He told the dean a lie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Intonation(pitch variation)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You </a:t>
            </a:r>
            <a:r>
              <a:rPr lang="en-US" dirty="0"/>
              <a:t>know how to get </a:t>
            </a:r>
            <a:r>
              <a:rPr lang="en-US" dirty="0" smtClean="0"/>
              <a:t>there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You </a:t>
            </a:r>
            <a:r>
              <a:rPr lang="en-US" dirty="0"/>
              <a:t>know how to get </a:t>
            </a:r>
            <a:r>
              <a:rPr lang="en-US" dirty="0" smtClean="0"/>
              <a:t>there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John     </a:t>
            </a:r>
            <a:r>
              <a:rPr lang="en-US" dirty="0"/>
              <a:t>beautiful   </a:t>
            </a:r>
            <a:r>
              <a:rPr lang="en-US" dirty="0" smtClean="0"/>
              <a:t>horrible    yes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Weak forms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On </a:t>
            </a:r>
            <a:r>
              <a:rPr lang="en-US" b="1" dirty="0"/>
              <a:t>your own    take your time    I have seen 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him      </a:t>
            </a:r>
            <a:r>
              <a:rPr lang="en-US" b="1" dirty="0"/>
              <a:t>leave them here      ask her to come </a:t>
            </a:r>
            <a:endParaRPr lang="en-US" b="1" dirty="0" smtClean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b="1" dirty="0"/>
              <a:t>he was late ,was not he?  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</a:t>
            </a:r>
          </a:p>
          <a:p>
            <a:pPr>
              <a:buNone/>
            </a:pPr>
            <a:r>
              <a:rPr lang="en-US" b="1" dirty="0" smtClean="0"/>
              <a:t> from </a:t>
            </a:r>
            <a:r>
              <a:rPr lang="en-US" b="1" dirty="0"/>
              <a:t>work    where did he come from</a:t>
            </a:r>
            <a:r>
              <a:rPr lang="en-US" b="1" dirty="0" smtClean="0"/>
              <a:t>?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Users of English: A current estimate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 smtClean="0"/>
              <a:t>375 million  (</a:t>
            </a:r>
            <a:r>
              <a:rPr lang="en-US" dirty="0"/>
              <a:t>in inner circle societies)</a:t>
            </a:r>
          </a:p>
          <a:p>
            <a:r>
              <a:rPr lang="en-US" dirty="0" smtClean="0"/>
              <a:t>375 million  (</a:t>
            </a:r>
            <a:r>
              <a:rPr lang="en-US" dirty="0"/>
              <a:t>in outer circle</a:t>
            </a:r>
            <a:r>
              <a:rPr lang="en-US" dirty="0" smtClean="0"/>
              <a:t>)  ESL </a:t>
            </a:r>
            <a:r>
              <a:rPr lang="en-US" dirty="0"/>
              <a:t>societies</a:t>
            </a:r>
          </a:p>
          <a:p>
            <a:r>
              <a:rPr lang="en-US" dirty="0" smtClean="0"/>
              <a:t>750-1000     million </a:t>
            </a:r>
            <a:r>
              <a:rPr lang="en-US" dirty="0"/>
              <a:t>in the expanding.</a:t>
            </a:r>
          </a:p>
          <a:p>
            <a:r>
              <a:rPr lang="en-US" dirty="0" smtClean="0"/>
              <a:t>600       million </a:t>
            </a:r>
            <a:r>
              <a:rPr lang="en-US" dirty="0"/>
              <a:t>in Asia</a:t>
            </a:r>
          </a:p>
          <a:p>
            <a:r>
              <a:rPr lang="en-US" dirty="0" smtClean="0"/>
              <a:t> </a:t>
            </a:r>
            <a:r>
              <a:rPr lang="en-US" dirty="0"/>
              <a:t>300 MILLION AND ABOVE in India</a:t>
            </a:r>
          </a:p>
          <a:p>
            <a:r>
              <a:rPr lang="en-US" dirty="0" smtClean="0"/>
              <a:t>200 </a:t>
            </a:r>
            <a:r>
              <a:rPr lang="en-US" dirty="0"/>
              <a:t>million in china.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Centres</a:t>
            </a:r>
            <a:r>
              <a:rPr lang="en-US" b="1" dirty="0"/>
              <a:t>  where accent is the need of the </a:t>
            </a:r>
            <a:r>
              <a:rPr lang="en-US" b="1" dirty="0" smtClean="0"/>
              <a:t>hour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training institutes</a:t>
            </a:r>
          </a:p>
          <a:p>
            <a:r>
              <a:rPr lang="en-US" dirty="0"/>
              <a:t>Medical transcription companies</a:t>
            </a:r>
          </a:p>
          <a:p>
            <a:r>
              <a:rPr lang="en-US" dirty="0"/>
              <a:t>Geo –sensing agencies</a:t>
            </a:r>
          </a:p>
          <a:p>
            <a:r>
              <a:rPr lang="en-US" dirty="0"/>
              <a:t>Call </a:t>
            </a:r>
            <a:r>
              <a:rPr lang="en-US" dirty="0" smtClean="0"/>
              <a:t>centers</a:t>
            </a:r>
          </a:p>
          <a:p>
            <a:r>
              <a:rPr lang="en-US" dirty="0" smtClean="0"/>
              <a:t>Elsewhere(these days)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do you pronounce these words?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Bouquet            Thames</a:t>
            </a:r>
          </a:p>
          <a:p>
            <a:r>
              <a:rPr lang="en-US" dirty="0" smtClean="0"/>
              <a:t>London</a:t>
            </a:r>
            <a:endParaRPr lang="en-US" dirty="0"/>
          </a:p>
          <a:p>
            <a:r>
              <a:rPr lang="en-US" dirty="0"/>
              <a:t>Roses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Cassette</a:t>
            </a:r>
          </a:p>
          <a:p>
            <a:r>
              <a:rPr lang="en-US" dirty="0" smtClean="0"/>
              <a:t>Buffet</a:t>
            </a:r>
            <a:endParaRPr lang="en-US" dirty="0"/>
          </a:p>
          <a:p>
            <a:r>
              <a:rPr lang="en-US" dirty="0"/>
              <a:t>Bourgeois</a:t>
            </a:r>
          </a:p>
          <a:p>
            <a:r>
              <a:rPr lang="en-US" dirty="0"/>
              <a:t>Potato</a:t>
            </a:r>
          </a:p>
          <a:p>
            <a:r>
              <a:rPr lang="en-US" dirty="0"/>
              <a:t>Phonetics         </a:t>
            </a:r>
            <a:r>
              <a:rPr lang="en-US" dirty="0" smtClean="0"/>
              <a:t>environment          Institution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TONE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Tone is a particular pitch which is assigned to the articulation of a syllable.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Ma   -</a:t>
            </a:r>
            <a:r>
              <a:rPr lang="en-US" dirty="0"/>
              <a:t>mother</a:t>
            </a:r>
          </a:p>
          <a:p>
            <a:r>
              <a:rPr lang="en-US" dirty="0" smtClean="0"/>
              <a:t>Ma   -</a:t>
            </a:r>
            <a:r>
              <a:rPr lang="en-US" dirty="0"/>
              <a:t>hemp</a:t>
            </a:r>
          </a:p>
          <a:p>
            <a:r>
              <a:rPr lang="en-US" dirty="0" smtClean="0"/>
              <a:t>Ma   -</a:t>
            </a:r>
            <a:r>
              <a:rPr lang="en-US" dirty="0"/>
              <a:t>scold</a:t>
            </a:r>
          </a:p>
          <a:p>
            <a:r>
              <a:rPr lang="en-US" dirty="0"/>
              <a:t>Ma </a:t>
            </a:r>
            <a:r>
              <a:rPr lang="en-US" dirty="0" smtClean="0"/>
              <a:t>  -horse</a:t>
            </a:r>
            <a:endParaRPr lang="en-US" dirty="0"/>
          </a:p>
          <a:p>
            <a:pPr>
              <a:buNone/>
            </a:pPr>
            <a:r>
              <a:rPr lang="en-US" dirty="0"/>
              <a:t>                        (Mandarin </a:t>
            </a:r>
            <a:r>
              <a:rPr lang="en-US" dirty="0" smtClean="0"/>
              <a:t>CHINESE)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Features/Properties of good accent(acceptable</a:t>
            </a:r>
            <a:r>
              <a:rPr lang="en-US" u="sng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Knowledge of  </a:t>
            </a:r>
            <a:r>
              <a:rPr lang="en-US" dirty="0" smtClean="0"/>
              <a:t>phonemic </a:t>
            </a:r>
            <a:r>
              <a:rPr lang="en-US" dirty="0"/>
              <a:t>symbols.</a:t>
            </a:r>
          </a:p>
          <a:p>
            <a:r>
              <a:rPr lang="en-US" dirty="0"/>
              <a:t>Word accent</a:t>
            </a:r>
          </a:p>
          <a:p>
            <a:r>
              <a:rPr lang="en-US" dirty="0" smtClean="0"/>
              <a:t>Sentence </a:t>
            </a:r>
            <a:r>
              <a:rPr lang="en-US" dirty="0"/>
              <a:t>accent</a:t>
            </a:r>
          </a:p>
          <a:p>
            <a:r>
              <a:rPr lang="en-US" dirty="0"/>
              <a:t>Weak forms</a:t>
            </a:r>
          </a:p>
          <a:p>
            <a:r>
              <a:rPr lang="en-US" dirty="0"/>
              <a:t>Transcription</a:t>
            </a:r>
          </a:p>
          <a:p>
            <a:r>
              <a:rPr lang="en-US" dirty="0"/>
              <a:t>Intonation</a:t>
            </a:r>
          </a:p>
          <a:p>
            <a:r>
              <a:rPr lang="en-US" dirty="0"/>
              <a:t>Difference between  British and American accent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PHONEMES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speech sounds of a language are known as  phonemes</a:t>
            </a:r>
            <a:r>
              <a:rPr lang="en-US" dirty="0" smtClean="0"/>
              <a:t>. The </a:t>
            </a:r>
            <a:r>
              <a:rPr lang="en-US" dirty="0"/>
              <a:t>essential property of phonemes is that they contrast with each other.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/bat/     /vat/</a:t>
            </a:r>
          </a:p>
          <a:p>
            <a:r>
              <a:rPr lang="en-US" dirty="0"/>
              <a:t>/lick/   /leak/</a:t>
            </a:r>
          </a:p>
          <a:p>
            <a:r>
              <a:rPr lang="en-US" dirty="0" smtClean="0"/>
              <a:t>/</a:t>
            </a:r>
            <a:r>
              <a:rPr lang="en-US" dirty="0"/>
              <a:t>pat/    /fat/</a:t>
            </a:r>
          </a:p>
          <a:p>
            <a:r>
              <a:rPr lang="en-US" dirty="0"/>
              <a:t>/fill/    /feel /</a:t>
            </a:r>
          </a:p>
          <a:p>
            <a:r>
              <a:rPr lang="en-US" dirty="0"/>
              <a:t>/slip/   /sleep</a:t>
            </a:r>
            <a:r>
              <a:rPr lang="en-US" b="1" dirty="0"/>
              <a:t>/</a:t>
            </a:r>
            <a:endParaRPr lang="en-US" dirty="0"/>
          </a:p>
          <a:p>
            <a:r>
              <a:rPr lang="en-US" dirty="0"/>
              <a:t>/ship/   /sheep/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605</Words>
  <Application>Microsoft Office PowerPoint</Application>
  <PresentationFormat>On-screen Show (4:3)</PresentationFormat>
  <Paragraphs>173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Accent</vt:lpstr>
      <vt:lpstr>PowerPoint Presentation</vt:lpstr>
      <vt:lpstr>Users of English: A current estimate </vt:lpstr>
      <vt:lpstr>Centres  where accent is the need of the hour</vt:lpstr>
      <vt:lpstr>How do you pronounce these words? </vt:lpstr>
      <vt:lpstr>TONE </vt:lpstr>
      <vt:lpstr>Features/Properties of good accent(acceptable)</vt:lpstr>
      <vt:lpstr>PHONEMES </vt:lpstr>
      <vt:lpstr>phonemes</vt:lpstr>
      <vt:lpstr>Transcription </vt:lpstr>
      <vt:lpstr>PowerPoint Presentation</vt:lpstr>
      <vt:lpstr>PowerPoint Presentation</vt:lpstr>
      <vt:lpstr>Rules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Sentence stress </vt:lpstr>
      <vt:lpstr>Unstressed </vt:lpstr>
      <vt:lpstr>Sentence stress(practice)</vt:lpstr>
      <vt:lpstr>Sentence stress(practice)</vt:lpstr>
      <vt:lpstr>Intonation(pitch variation)</vt:lpstr>
      <vt:lpstr>Weak forms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Accent</dc:title>
  <dc:creator>Manipal University</dc:creator>
  <cp:lastModifiedBy>MAHE-MIT-00</cp:lastModifiedBy>
  <cp:revision>24</cp:revision>
  <dcterms:created xsi:type="dcterms:W3CDTF">2009-08-12T12:57:23Z</dcterms:created>
  <dcterms:modified xsi:type="dcterms:W3CDTF">2023-03-22T04:30:39Z</dcterms:modified>
</cp:coreProperties>
</file>