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5.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9" r:id="rId3"/>
    <p:sldId id="260" r:id="rId4"/>
    <p:sldId id="261" r:id="rId5"/>
    <p:sldId id="263" r:id="rId6"/>
    <p:sldId id="264" r:id="rId7"/>
    <p:sldId id="268" r:id="rId8"/>
    <p:sldId id="269" r:id="rId9"/>
    <p:sldId id="274" r:id="rId10"/>
    <p:sldId id="276" r:id="rId11"/>
    <p:sldId id="277" r:id="rId12"/>
    <p:sldId id="278" r:id="rId13"/>
    <p:sldId id="280" r:id="rId14"/>
    <p:sldId id="283" r:id="rId15"/>
    <p:sldId id="284" r:id="rId16"/>
    <p:sldId id="287" r:id="rId17"/>
    <p:sldId id="288" r:id="rId18"/>
    <p:sldId id="289" r:id="rId19"/>
    <p:sldId id="290" r:id="rId20"/>
    <p:sldId id="291" r:id="rId21"/>
    <p:sldId id="292" r:id="rId22"/>
    <p:sldId id="293" r:id="rId23"/>
    <p:sldId id="279" r:id="rId24"/>
    <p:sldId id="295" r:id="rId25"/>
    <p:sldId id="281" r:id="rId26"/>
    <p:sldId id="282" r:id="rId27"/>
    <p:sldId id="297" r:id="rId28"/>
    <p:sldId id="298" r:id="rId29"/>
    <p:sldId id="285" r:id="rId30"/>
    <p:sldId id="286" r:id="rId31"/>
    <p:sldId id="301" r:id="rId32"/>
    <p:sldId id="302" r:id="rId33"/>
    <p:sldId id="303" r:id="rId34"/>
    <p:sldId id="304" r:id="rId35"/>
    <p:sldId id="305" r:id="rId36"/>
    <p:sldId id="306" r:id="rId37"/>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autoAdjust="0"/>
  </p:normalViewPr>
  <p:slideViewPr>
    <p:cSldViewPr snapToGrid="0">
      <p:cViewPr varScale="1">
        <p:scale>
          <a:sx n="75" d="100"/>
          <a:sy n="75" d="100"/>
        </p:scale>
        <p:origin x="594" y="54"/>
      </p:cViewPr>
      <p:guideLst>
        <p:guide orient="horz" pos="2160"/>
        <p:guide pos="2880"/>
      </p:guideLst>
    </p:cSldViewPr>
  </p:slideViewPr>
  <p:outlineViewPr>
    <p:cViewPr>
      <p:scale>
        <a:sx n="33" d="100"/>
        <a:sy n="33" d="100"/>
      </p:scale>
      <p:origin x="53" y="78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BD0E3DD-54E5-47AF-969B-79A6F5045D99}" type="datetimeFigureOut">
              <a:rPr lang="fi-FI" smtClean="0"/>
              <a:t>5.5.2023</a:t>
            </a:fld>
            <a:endParaRPr lang="fi-FI"/>
          </a:p>
        </p:txBody>
      </p:sp>
      <p:sp>
        <p:nvSpPr>
          <p:cNvPr id="19" name="Footer Placeholder 18"/>
          <p:cNvSpPr>
            <a:spLocks noGrp="1"/>
          </p:cNvSpPr>
          <p:nvPr>
            <p:ph type="ftr" sz="quarter" idx="11"/>
          </p:nvPr>
        </p:nvSpPr>
        <p:spPr/>
        <p:txBody>
          <a:bodyPr/>
          <a:lstStyle/>
          <a:p>
            <a:endParaRPr lang="fi-FI"/>
          </a:p>
        </p:txBody>
      </p:sp>
      <p:sp>
        <p:nvSpPr>
          <p:cNvPr id="27" name="Slide Number Placeholder 26"/>
          <p:cNvSpPr>
            <a:spLocks noGrp="1"/>
          </p:cNvSpPr>
          <p:nvPr>
            <p:ph type="sldNum" sz="quarter" idx="12"/>
          </p:nvPr>
        </p:nvSpPr>
        <p:spPr/>
        <p:txBody>
          <a:bodyPr/>
          <a:lstStyle/>
          <a:p>
            <a:fld id="{FD5062C5-AF35-4D31-BA5D-C8A3ADF0D010}" type="slidenum">
              <a:rPr lang="fi-FI" smtClean="0"/>
              <a:t>‹#›</a:t>
            </a:fld>
            <a:endParaRPr lang="fi-FI"/>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D0E3DD-54E5-47AF-969B-79A6F5045D99}" type="datetimeFigureOut">
              <a:rPr lang="fi-FI" smtClean="0"/>
              <a:t>5.5.2023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FD5062C5-AF35-4D31-BA5D-C8A3ADF0D010}" type="slidenum">
              <a:rPr lang="fi-FI" smtClean="0"/>
              <a:t>‹#›</a:t>
            </a:fld>
            <a:endParaRPr lang="fi-F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D0E3DD-54E5-47AF-969B-79A6F5045D99}" type="datetimeFigureOut">
              <a:rPr lang="fi-FI" smtClean="0"/>
              <a:t>5.5.2023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FD5062C5-AF35-4D31-BA5D-C8A3ADF0D010}" type="slidenum">
              <a:rPr lang="fi-FI" smtClean="0"/>
              <a:t>‹#›</a:t>
            </a:fld>
            <a:endParaRPr lang="fi-F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D0E3DD-54E5-47AF-969B-79A6F5045D99}" type="datetimeFigureOut">
              <a:rPr lang="fi-FI" smtClean="0"/>
              <a:t>5.5.2023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FD5062C5-AF35-4D31-BA5D-C8A3ADF0D010}" type="slidenum">
              <a:rPr lang="fi-FI" smtClean="0"/>
              <a:t>‹#›</a:t>
            </a:fld>
            <a:endParaRPr lang="fi-F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BD0E3DD-54E5-47AF-969B-79A6F5045D99}" type="datetimeFigureOut">
              <a:rPr lang="fi-FI" smtClean="0"/>
              <a:t>5.5.2023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FD5062C5-AF35-4D31-BA5D-C8A3ADF0D010}" type="slidenum">
              <a:rPr lang="fi-FI" smtClean="0"/>
              <a:t>‹#›</a:t>
            </a:fld>
            <a:endParaRPr lang="fi-FI"/>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D0E3DD-54E5-47AF-969B-79A6F5045D99}" type="datetimeFigureOut">
              <a:rPr lang="fi-FI" smtClean="0"/>
              <a:t>5.5.2023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FD5062C5-AF35-4D31-BA5D-C8A3ADF0D010}" type="slidenum">
              <a:rPr lang="fi-FI" smtClean="0"/>
              <a:t>‹#›</a:t>
            </a:fld>
            <a:endParaRPr lang="fi-F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BD0E3DD-54E5-47AF-969B-79A6F5045D99}" type="datetimeFigureOut">
              <a:rPr lang="fi-FI" smtClean="0"/>
              <a:t>5.5.2023</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FD5062C5-AF35-4D31-BA5D-C8A3ADF0D010}" type="slidenum">
              <a:rPr lang="fi-FI" smtClean="0"/>
              <a:t>‹#›</a:t>
            </a:fld>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BD0E3DD-54E5-47AF-969B-79A6F5045D99}" type="datetimeFigureOut">
              <a:rPr lang="fi-FI" smtClean="0"/>
              <a:t>5.5.2023</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FD5062C5-AF35-4D31-BA5D-C8A3ADF0D010}" type="slidenum">
              <a:rPr lang="fi-FI" smtClean="0"/>
              <a:t>‹#›</a:t>
            </a:fld>
            <a:endParaRPr lang="fi-F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0E3DD-54E5-47AF-969B-79A6F5045D99}" type="datetimeFigureOut">
              <a:rPr lang="fi-FI" smtClean="0"/>
              <a:t>5.5.2023</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FD5062C5-AF35-4D31-BA5D-C8A3ADF0D010}" type="slidenum">
              <a:rPr lang="fi-FI" smtClean="0"/>
              <a:t>‹#›</a:t>
            </a:fld>
            <a:endParaRPr lang="fi-F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D0E3DD-54E5-47AF-969B-79A6F5045D99}" type="datetimeFigureOut">
              <a:rPr lang="fi-FI" smtClean="0"/>
              <a:t>5.5.2023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FD5062C5-AF35-4D31-BA5D-C8A3ADF0D010}" type="slidenum">
              <a:rPr lang="fi-FI" smtClean="0"/>
              <a:t>‹#›</a:t>
            </a:fld>
            <a:endParaRPr lang="fi-F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BD0E3DD-54E5-47AF-969B-79A6F5045D99}" type="datetimeFigureOut">
              <a:rPr lang="fi-FI" smtClean="0"/>
              <a:t>5.5.2023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a:xfrm>
            <a:off x="8077200" y="6356350"/>
            <a:ext cx="609600" cy="365125"/>
          </a:xfrm>
        </p:spPr>
        <p:txBody>
          <a:bodyPr/>
          <a:lstStyle/>
          <a:p>
            <a:fld id="{FD5062C5-AF35-4D31-BA5D-C8A3ADF0D010}" type="slidenum">
              <a:rPr lang="fi-FI" smtClean="0"/>
              <a:t>‹#›</a:t>
            </a:fld>
            <a:endParaRPr lang="fi-FI"/>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D0E3DD-54E5-47AF-969B-79A6F5045D99}" type="datetimeFigureOut">
              <a:rPr lang="fi-FI" smtClean="0"/>
              <a:t>5.5.2023</a:t>
            </a:fld>
            <a:endParaRPr lang="fi-FI"/>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i-FI"/>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D5062C5-AF35-4D31-BA5D-C8A3ADF0D010}" type="slidenum">
              <a:rPr lang="fi-FI" smtClean="0"/>
              <a:t>‹#›</a:t>
            </a:fld>
            <a:endParaRPr lang="fi-FI"/>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image" Target="../media/image15.e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Fundamentals of Real-Time Systems</a:t>
            </a:r>
          </a:p>
        </p:txBody>
      </p:sp>
      <p:sp>
        <p:nvSpPr>
          <p:cNvPr id="3" name="Content Placeholder 2"/>
          <p:cNvSpPr>
            <a:spLocks noGrp="1"/>
          </p:cNvSpPr>
          <p:nvPr>
            <p:ph idx="1"/>
          </p:nvPr>
        </p:nvSpPr>
        <p:spPr/>
        <p:txBody>
          <a:bodyPr/>
          <a:lstStyle/>
          <a:p>
            <a:r>
              <a:rPr lang="fi-FI" dirty="0"/>
              <a:t>Outline</a:t>
            </a:r>
          </a:p>
          <a:p>
            <a:pPr lvl="1"/>
            <a:r>
              <a:rPr lang="fi-FI" dirty="0"/>
              <a:t>Concepts and misconceptions</a:t>
            </a:r>
          </a:p>
          <a:p>
            <a:pPr lvl="1"/>
            <a:r>
              <a:rPr lang="fi-FI" dirty="0"/>
              <a:t>Multidisciplinary design challenges</a:t>
            </a:r>
          </a:p>
          <a:p>
            <a:pPr lvl="1"/>
            <a:r>
              <a:rPr lang="fi-FI" dirty="0"/>
              <a:t>Birth and evolution of real-time systems</a:t>
            </a:r>
          </a:p>
          <a:p>
            <a:pPr lvl="1"/>
            <a:r>
              <a:rPr lang="fi-FI" dirty="0"/>
              <a:t>Discussion</a:t>
            </a:r>
          </a:p>
        </p:txBody>
      </p:sp>
    </p:spTree>
    <p:extLst>
      <p:ext uri="{BB962C8B-B14F-4D97-AF65-F5344CB8AC3E}">
        <p14:creationId xmlns:p14="http://schemas.microsoft.com/office/powerpoint/2010/main" val="183276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i-FI" dirty="0"/>
              <a:t>Taxonomy of Events</a:t>
            </a:r>
            <a:endParaRPr lang="en-US" dirty="0"/>
          </a:p>
        </p:txBody>
      </p:sp>
      <p:sp>
        <p:nvSpPr>
          <p:cNvPr id="6" name="Content Placeholder 5"/>
          <p:cNvSpPr>
            <a:spLocks noGrp="1"/>
          </p:cNvSpPr>
          <p:nvPr>
            <p:ph idx="1"/>
          </p:nvPr>
        </p:nvSpPr>
        <p:spPr/>
        <p:txBody>
          <a:bodyPr>
            <a:normAutofit fontScale="92500"/>
          </a:bodyPr>
          <a:lstStyle/>
          <a:p>
            <a:r>
              <a:rPr lang="en-US" dirty="0"/>
              <a:t>An event can be either synchronous or asynchronous</a:t>
            </a:r>
          </a:p>
          <a:p>
            <a:pPr lvl="1"/>
            <a:r>
              <a:rPr lang="en-US" i="1" dirty="0"/>
              <a:t>Synchronous</a:t>
            </a:r>
            <a:r>
              <a:rPr lang="en-US" dirty="0"/>
              <a:t> events are those that occur at predictable times in the flow-of-control</a:t>
            </a:r>
          </a:p>
          <a:p>
            <a:pPr lvl="1"/>
            <a:r>
              <a:rPr lang="en-US" i="1" dirty="0"/>
              <a:t>Asynchronous</a:t>
            </a:r>
            <a:r>
              <a:rPr lang="en-US" dirty="0"/>
              <a:t> events occur at unpredictable points in the flow-of-control and are usually caused by external sources</a:t>
            </a:r>
          </a:p>
          <a:p>
            <a:r>
              <a:rPr lang="fi-FI" dirty="0"/>
              <a:t>Moreover, events can be periodic, aperiodic or sporadic</a:t>
            </a:r>
          </a:p>
          <a:p>
            <a:pPr lvl="1"/>
            <a:r>
              <a:rPr lang="en-US" dirty="0"/>
              <a:t>A real-time clock that pulses regularly is a </a:t>
            </a:r>
            <a:r>
              <a:rPr lang="en-US" i="1" dirty="0"/>
              <a:t>periodic</a:t>
            </a:r>
            <a:r>
              <a:rPr lang="en-US" dirty="0"/>
              <a:t> event</a:t>
            </a:r>
          </a:p>
          <a:p>
            <a:pPr lvl="1"/>
            <a:r>
              <a:rPr lang="en-US" dirty="0"/>
              <a:t>Events that do not occur at regular periods are called </a:t>
            </a:r>
            <a:r>
              <a:rPr lang="en-US" i="1" dirty="0"/>
              <a:t>aperiodic</a:t>
            </a:r>
          </a:p>
          <a:p>
            <a:pPr lvl="1"/>
            <a:r>
              <a:rPr lang="en-US" dirty="0"/>
              <a:t>Aperiodic events that tend to occur very infrequently are called </a:t>
            </a:r>
            <a:r>
              <a:rPr lang="en-US" i="1" dirty="0"/>
              <a:t>sporadic</a:t>
            </a:r>
          </a:p>
        </p:txBody>
      </p:sp>
    </p:spTree>
    <p:extLst>
      <p:ext uri="{BB962C8B-B14F-4D97-AF65-F5344CB8AC3E}">
        <p14:creationId xmlns:p14="http://schemas.microsoft.com/office/powerpoint/2010/main" val="124077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t>Example: Various Types of Events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5783027"/>
              </p:ext>
            </p:extLst>
          </p:nvPr>
        </p:nvGraphicFramePr>
        <p:xfrm>
          <a:off x="457200" y="1935163"/>
          <a:ext cx="8229600" cy="1651000"/>
        </p:xfrm>
        <a:graphic>
          <a:graphicData uri="http://schemas.openxmlformats.org/drawingml/2006/table">
            <a:tbl>
              <a:tblPr firstRow="1" bandRow="1">
                <a:tableStyleId>{5C22544A-7EE6-4342-B048-85BDC9FD1C3A}</a:tableStyleId>
              </a:tblPr>
              <a:tblGrid>
                <a:gridCol w="1666528">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2314600">
                  <a:extLst>
                    <a:ext uri="{9D8B030D-6E8A-4147-A177-3AD203B41FA5}">
                      <a16:colId xmlns:a16="http://schemas.microsoft.com/office/drawing/2014/main" val="20003"/>
                    </a:ext>
                  </a:extLst>
                </a:gridCol>
              </a:tblGrid>
              <a:tr h="370840">
                <a:tc>
                  <a:txBody>
                    <a:bodyPr/>
                    <a:lstStyle/>
                    <a:p>
                      <a:r>
                        <a:rPr lang="fi-FI" dirty="0"/>
                        <a:t>Type</a:t>
                      </a:r>
                      <a:endParaRPr lang="en-US" dirty="0"/>
                    </a:p>
                  </a:txBody>
                  <a:tcPr/>
                </a:tc>
                <a:tc>
                  <a:txBody>
                    <a:bodyPr/>
                    <a:lstStyle/>
                    <a:p>
                      <a:r>
                        <a:rPr lang="fi-FI" dirty="0"/>
                        <a:t>Periodic</a:t>
                      </a:r>
                      <a:endParaRPr lang="en-US" dirty="0"/>
                    </a:p>
                  </a:txBody>
                  <a:tcPr/>
                </a:tc>
                <a:tc>
                  <a:txBody>
                    <a:bodyPr/>
                    <a:lstStyle/>
                    <a:p>
                      <a:r>
                        <a:rPr lang="fi-FI" dirty="0"/>
                        <a:t>Aperiodic</a:t>
                      </a:r>
                      <a:endParaRPr lang="en-US" dirty="0"/>
                    </a:p>
                  </a:txBody>
                  <a:tcPr/>
                </a:tc>
                <a:tc>
                  <a:txBody>
                    <a:bodyPr/>
                    <a:lstStyle/>
                    <a:p>
                      <a:r>
                        <a:rPr lang="fi-FI" dirty="0"/>
                        <a:t>Sporadic</a:t>
                      </a:r>
                      <a:endParaRPr lang="en-US" dirty="0"/>
                    </a:p>
                  </a:txBody>
                  <a:tcPr/>
                </a:tc>
                <a:extLst>
                  <a:ext uri="{0D108BD9-81ED-4DB2-BD59-A6C34878D82A}">
                    <a16:rowId xmlns:a16="http://schemas.microsoft.com/office/drawing/2014/main" val="10000"/>
                  </a:ext>
                </a:extLst>
              </a:tr>
              <a:tr h="370840">
                <a:tc>
                  <a:txBody>
                    <a:bodyPr/>
                    <a:lstStyle/>
                    <a:p>
                      <a:r>
                        <a:rPr lang="fi-FI" dirty="0"/>
                        <a:t>Synchronous</a:t>
                      </a:r>
                      <a:endParaRPr lang="en-US" dirty="0"/>
                    </a:p>
                  </a:txBody>
                  <a:tcPr/>
                </a:tc>
                <a:tc>
                  <a:txBody>
                    <a:bodyPr/>
                    <a:lstStyle/>
                    <a:p>
                      <a:r>
                        <a:rPr lang="fi-FI" dirty="0"/>
                        <a:t>Cyclic code</a:t>
                      </a:r>
                      <a:endParaRPr lang="en-US" dirty="0"/>
                    </a:p>
                  </a:txBody>
                  <a:tcPr/>
                </a:tc>
                <a:tc>
                  <a:txBody>
                    <a:bodyPr/>
                    <a:lstStyle/>
                    <a:p>
                      <a:r>
                        <a:rPr lang="fi-FI" dirty="0"/>
                        <a:t>Conditional branch</a:t>
                      </a:r>
                      <a:endParaRPr lang="en-US" dirty="0"/>
                    </a:p>
                  </a:txBody>
                  <a:tcPr/>
                </a:tc>
                <a:tc>
                  <a:txBody>
                    <a:bodyPr/>
                    <a:lstStyle/>
                    <a:p>
                      <a:r>
                        <a:rPr lang="fi-FI" dirty="0"/>
                        <a:t>Divide-by-zero</a:t>
                      </a:r>
                      <a:r>
                        <a:rPr lang="fi-FI" baseline="0" dirty="0"/>
                        <a:t> (trap) interrupt</a:t>
                      </a:r>
                      <a:endParaRPr lang="en-US" dirty="0"/>
                    </a:p>
                  </a:txBody>
                  <a:tcPr/>
                </a:tc>
                <a:extLst>
                  <a:ext uri="{0D108BD9-81ED-4DB2-BD59-A6C34878D82A}">
                    <a16:rowId xmlns:a16="http://schemas.microsoft.com/office/drawing/2014/main" val="10001"/>
                  </a:ext>
                </a:extLst>
              </a:tr>
              <a:tr h="370840">
                <a:tc>
                  <a:txBody>
                    <a:bodyPr/>
                    <a:lstStyle/>
                    <a:p>
                      <a:r>
                        <a:rPr lang="fi-FI" dirty="0"/>
                        <a:t>Asynchronous</a:t>
                      </a:r>
                      <a:endParaRPr lang="en-US" dirty="0"/>
                    </a:p>
                  </a:txBody>
                  <a:tcPr/>
                </a:tc>
                <a:tc>
                  <a:txBody>
                    <a:bodyPr/>
                    <a:lstStyle/>
                    <a:p>
                      <a:r>
                        <a:rPr lang="fi-FI" dirty="0"/>
                        <a:t>Clock interrupt</a:t>
                      </a:r>
                      <a:endParaRPr lang="en-US" dirty="0"/>
                    </a:p>
                  </a:txBody>
                  <a:tcPr/>
                </a:tc>
                <a:tc>
                  <a:txBody>
                    <a:bodyPr/>
                    <a:lstStyle/>
                    <a:p>
                      <a:r>
                        <a:rPr lang="fi-FI" dirty="0"/>
                        <a:t>Regular, but not fixed-period interrupt</a:t>
                      </a:r>
                      <a:endParaRPr lang="en-US" dirty="0"/>
                    </a:p>
                  </a:txBody>
                  <a:tcPr/>
                </a:tc>
                <a:tc>
                  <a:txBody>
                    <a:bodyPr/>
                    <a:lstStyle/>
                    <a:p>
                      <a:r>
                        <a:rPr lang="fi-FI" dirty="0"/>
                        <a:t>Power-loss alarm</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36768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5301208"/>
            <a:ext cx="8208912" cy="10081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i-FI" dirty="0"/>
              <a:t>Deterministic Systems</a:t>
            </a:r>
            <a:endParaRPr lang="en-US" dirty="0"/>
          </a:p>
        </p:txBody>
      </p:sp>
      <p:sp>
        <p:nvSpPr>
          <p:cNvPr id="3" name="Content Placeholder 2"/>
          <p:cNvSpPr>
            <a:spLocks noGrp="1"/>
          </p:cNvSpPr>
          <p:nvPr>
            <p:ph idx="1"/>
          </p:nvPr>
        </p:nvSpPr>
        <p:spPr/>
        <p:txBody>
          <a:bodyPr>
            <a:normAutofit fontScale="85000" lnSpcReduction="10000"/>
          </a:bodyPr>
          <a:lstStyle/>
          <a:p>
            <a:r>
              <a:rPr lang="en-US" dirty="0"/>
              <a:t>For any physical system, certain states exist under which the system is considered to be out of control</a:t>
            </a:r>
          </a:p>
          <a:p>
            <a:r>
              <a:rPr lang="en-US" dirty="0"/>
              <a:t>The software controlling such a system must therefore avoid these states</a:t>
            </a:r>
          </a:p>
          <a:p>
            <a:r>
              <a:rPr lang="en-US" dirty="0"/>
              <a:t>In embedded real-time systems, maintaining overall control is extremely important</a:t>
            </a:r>
          </a:p>
          <a:p>
            <a:r>
              <a:rPr lang="en-US" dirty="0"/>
              <a:t>Software control of any real-time system and associated hardware is maintained when the next state of the system, given the current state and a set of inputs, is predictable</a:t>
            </a:r>
          </a:p>
          <a:p>
            <a:pPr marL="0" indent="0">
              <a:buNone/>
            </a:pPr>
            <a:endParaRPr lang="en-US" dirty="0"/>
          </a:p>
          <a:p>
            <a:pPr marL="0" indent="0">
              <a:buNone/>
            </a:pPr>
            <a:r>
              <a:rPr lang="en-US" dirty="0"/>
              <a:t>Definition: Deterministic System</a:t>
            </a:r>
          </a:p>
          <a:p>
            <a:pPr marL="365760" lvl="1" indent="0">
              <a:buNone/>
            </a:pPr>
            <a:r>
              <a:rPr lang="en-US" dirty="0">
                <a:solidFill>
                  <a:srgbClr val="FF0000"/>
                </a:solidFill>
                <a:latin typeface="+mj-lt"/>
              </a:rPr>
              <a:t>A system is deterministic, if for each possible state and each set of inputs, a unique set of outputs and next state of the system can be determined</a:t>
            </a:r>
          </a:p>
        </p:txBody>
      </p:sp>
    </p:spTree>
    <p:extLst>
      <p:ext uri="{BB962C8B-B14F-4D97-AF65-F5344CB8AC3E}">
        <p14:creationId xmlns:p14="http://schemas.microsoft.com/office/powerpoint/2010/main" val="387767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5157192"/>
            <a:ext cx="8208912" cy="10081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fi-FI" sz="4000" dirty="0"/>
              <a:t>CPU Utilization or Time-Loading Factor</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a:t>The final term to be defined is a critical measure of real-time system performance</a:t>
            </a:r>
          </a:p>
          <a:p>
            <a:r>
              <a:rPr lang="en-US" dirty="0"/>
              <a:t>Because the CPU continues to execute instructions as long as power is applied, it will more or less frequently execute instructions that are not related to the fulfillment of a specific deadline</a:t>
            </a:r>
          </a:p>
          <a:p>
            <a:r>
              <a:rPr lang="en-US" dirty="0"/>
              <a:t>The measure of the relative time spent doing </a:t>
            </a:r>
            <a:r>
              <a:rPr lang="en-US" i="1" dirty="0"/>
              <a:t>non-idle processing</a:t>
            </a:r>
            <a:r>
              <a:rPr lang="en-US" dirty="0"/>
              <a:t> indicates how much real-time processing is occurring</a:t>
            </a:r>
          </a:p>
          <a:p>
            <a:pPr marL="0" indent="0">
              <a:buNone/>
            </a:pPr>
            <a:endParaRPr lang="en-US" dirty="0"/>
          </a:p>
          <a:p>
            <a:pPr marL="0" indent="0">
              <a:buNone/>
            </a:pPr>
            <a:r>
              <a:rPr lang="en-US" dirty="0"/>
              <a:t>Definition: CPU Utilization Factor</a:t>
            </a:r>
          </a:p>
          <a:p>
            <a:pPr marL="365760" lvl="1" indent="0">
              <a:buNone/>
            </a:pPr>
            <a:r>
              <a:rPr lang="en-US" dirty="0">
                <a:solidFill>
                  <a:srgbClr val="FF0000"/>
                </a:solidFill>
                <a:latin typeface="+mj-lt"/>
              </a:rPr>
              <a:t>The CPU utilization or time-loading factor, </a:t>
            </a:r>
            <a:r>
              <a:rPr lang="en-US" i="1" dirty="0">
                <a:solidFill>
                  <a:srgbClr val="FF0000"/>
                </a:solidFill>
                <a:latin typeface="+mj-lt"/>
              </a:rPr>
              <a:t>U</a:t>
            </a:r>
            <a:r>
              <a:rPr lang="en-US" dirty="0">
                <a:solidFill>
                  <a:srgbClr val="FF0000"/>
                </a:solidFill>
                <a:latin typeface="+mj-lt"/>
              </a:rPr>
              <a:t>, is a relative measure of the non-idle processing taking place</a:t>
            </a:r>
          </a:p>
          <a:p>
            <a:endParaRPr lang="en-US" dirty="0"/>
          </a:p>
        </p:txBody>
      </p:sp>
    </p:spTree>
    <p:extLst>
      <p:ext uri="{BB962C8B-B14F-4D97-AF65-F5344CB8AC3E}">
        <p14:creationId xmlns:p14="http://schemas.microsoft.com/office/powerpoint/2010/main" val="183672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4221088"/>
            <a:ext cx="2808312" cy="5760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259632" y="3140968"/>
            <a:ext cx="1440160" cy="5040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i-FI" dirty="0"/>
              <a:t>Calculation of </a:t>
            </a:r>
            <a:r>
              <a:rPr lang="fi-FI" i="1" dirty="0"/>
              <a:t>U</a:t>
            </a:r>
            <a:endParaRPr lang="en-US"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i="1" dirty="0"/>
                  <a:t>U</a:t>
                </a:r>
                <a:r>
                  <a:rPr lang="en-US" dirty="0"/>
                  <a:t> is calculated by summing the contribution of utilization factors for each task</a:t>
                </a:r>
              </a:p>
              <a:p>
                <a:r>
                  <a:rPr lang="en-US" dirty="0"/>
                  <a:t>Suppose a system has </a:t>
                </a:r>
                <a14:m>
                  <m:oMath xmlns:m="http://schemas.openxmlformats.org/officeDocument/2006/math">
                    <m:r>
                      <a:rPr lang="en-US" i="1" dirty="0">
                        <a:latin typeface="Cambria Math"/>
                        <a:ea typeface="Cambria Math"/>
                      </a:rPr>
                      <m:t>𝑛</m:t>
                    </m:r>
                    <m:r>
                      <a:rPr lang="en-US" i="1" dirty="0" smtClean="0">
                        <a:latin typeface="Cambria Math"/>
                        <a:ea typeface="Cambria Math"/>
                      </a:rPr>
                      <m:t>≥</m:t>
                    </m:r>
                    <m:r>
                      <a:rPr lang="fi-FI" b="0" i="1" dirty="0" smtClean="0">
                        <a:latin typeface="Cambria Math"/>
                        <a:ea typeface="Cambria Math"/>
                      </a:rPr>
                      <m:t>1</m:t>
                    </m:r>
                  </m:oMath>
                </a14:m>
                <a:r>
                  <a:rPr lang="en-US" dirty="0"/>
                  <a:t> periodic tasks, each with an execution period of </a:t>
                </a:r>
                <a14:m>
                  <m:oMath xmlns:m="http://schemas.openxmlformats.org/officeDocument/2006/math">
                    <m:sSub>
                      <m:sSubPr>
                        <m:ctrlPr>
                          <a:rPr lang="en-US" i="1" smtClean="0">
                            <a:latin typeface="Cambria Math" panose="02040503050406030204" pitchFamily="18" charset="0"/>
                          </a:rPr>
                        </m:ctrlPr>
                      </m:sSubPr>
                      <m:e>
                        <m:r>
                          <a:rPr lang="fi-FI" b="0" i="1" smtClean="0">
                            <a:latin typeface="Cambria Math"/>
                          </a:rPr>
                          <m:t>𝑝</m:t>
                        </m:r>
                      </m:e>
                      <m:sub>
                        <m:r>
                          <a:rPr lang="fi-FI" b="0" i="1" smtClean="0">
                            <a:latin typeface="Cambria Math"/>
                          </a:rPr>
                          <m:t>𝑖</m:t>
                        </m:r>
                      </m:sub>
                    </m:sSub>
                  </m:oMath>
                </a14:m>
                <a:endParaRPr lang="fi-FI" b="0" dirty="0"/>
              </a:p>
              <a:p>
                <a:r>
                  <a:rPr lang="en-US" dirty="0"/>
                  <a:t>If task </a:t>
                </a:r>
                <a:r>
                  <a:rPr lang="en-US" i="1" dirty="0" err="1"/>
                  <a:t>i</a:t>
                </a:r>
                <a:r>
                  <a:rPr lang="en-US" dirty="0"/>
                  <a:t> is known to have a </a:t>
                </a:r>
                <a:r>
                  <a:rPr lang="en-US" i="1" dirty="0"/>
                  <a:t>worst-case</a:t>
                </a:r>
                <a:r>
                  <a:rPr lang="en-US" dirty="0"/>
                  <a:t> execution time of </a:t>
                </a:r>
                <a14:m>
                  <m:oMath xmlns:m="http://schemas.openxmlformats.org/officeDocument/2006/math">
                    <m:sSub>
                      <m:sSubPr>
                        <m:ctrlPr>
                          <a:rPr lang="en-US" i="1" smtClean="0">
                            <a:latin typeface="Cambria Math" panose="02040503050406030204" pitchFamily="18" charset="0"/>
                          </a:rPr>
                        </m:ctrlPr>
                      </m:sSubPr>
                      <m:e>
                        <m:r>
                          <a:rPr lang="fi-FI" b="0" i="1" smtClean="0">
                            <a:latin typeface="Cambria Math"/>
                          </a:rPr>
                          <m:t>𝑒</m:t>
                        </m:r>
                      </m:e>
                      <m:sub>
                        <m:r>
                          <a:rPr lang="fi-FI" b="0" i="1" smtClean="0">
                            <a:latin typeface="Cambria Math"/>
                          </a:rPr>
                          <m:t>𝑖</m:t>
                        </m:r>
                      </m:sub>
                    </m:sSub>
                  </m:oMath>
                </a14:m>
                <a:r>
                  <a:rPr lang="en-US" dirty="0"/>
                  <a:t>, then the utilization factor, </a:t>
                </a:r>
                <a14:m>
                  <m:oMath xmlns:m="http://schemas.openxmlformats.org/officeDocument/2006/math">
                    <m:sSub>
                      <m:sSubPr>
                        <m:ctrlPr>
                          <a:rPr lang="en-US" i="1" smtClean="0">
                            <a:latin typeface="Cambria Math" panose="02040503050406030204" pitchFamily="18" charset="0"/>
                          </a:rPr>
                        </m:ctrlPr>
                      </m:sSubPr>
                      <m:e>
                        <m:r>
                          <a:rPr lang="fi-FI" b="0" i="1" smtClean="0">
                            <a:latin typeface="Cambria Math"/>
                          </a:rPr>
                          <m:t>𝑢</m:t>
                        </m:r>
                      </m:e>
                      <m:sub>
                        <m:r>
                          <a:rPr lang="fi-FI" b="0" i="1" smtClean="0">
                            <a:latin typeface="Cambria Math"/>
                          </a:rPr>
                          <m:t>𝑖</m:t>
                        </m:r>
                      </m:sub>
                    </m:sSub>
                  </m:oMath>
                </a14:m>
                <a:r>
                  <a:rPr lang="en-US" dirty="0"/>
                  <a:t>, for task </a:t>
                </a:r>
                <a:r>
                  <a:rPr lang="en-US" i="1" dirty="0" err="1"/>
                  <a:t>i</a:t>
                </a:r>
                <a:r>
                  <a:rPr lang="en-US" dirty="0"/>
                  <a:t> is</a:t>
                </a:r>
              </a:p>
              <a:p>
                <a:pPr marL="0" indent="0">
                  <a:buNone/>
                </a:pPr>
                <a:endParaRPr lang="en-US" dirty="0"/>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fi-FI" b="0" i="1" smtClean="0">
                            <a:latin typeface="Cambria Math"/>
                          </a:rPr>
                          <m:t>𝑢</m:t>
                        </m:r>
                      </m:e>
                      <m:sub>
                        <m:r>
                          <a:rPr lang="fi-FI" b="0" i="1" smtClean="0">
                            <a:latin typeface="Cambria Math"/>
                          </a:rPr>
                          <m:t>𝑖</m:t>
                        </m:r>
                      </m:sub>
                    </m:sSub>
                    <m:r>
                      <a:rPr lang="fi-FI" b="0" i="1" smtClean="0">
                        <a:latin typeface="Cambria Math"/>
                      </a:rPr>
                      <m:t>=</m:t>
                    </m:r>
                    <m:f>
                      <m:fPr>
                        <m:type m:val="lin"/>
                        <m:ctrlPr>
                          <a:rPr lang="fi-FI" b="0" i="1" smtClean="0">
                            <a:latin typeface="Cambria Math" panose="02040503050406030204" pitchFamily="18" charset="0"/>
                          </a:rPr>
                        </m:ctrlPr>
                      </m:fPr>
                      <m:num>
                        <m:sSub>
                          <m:sSubPr>
                            <m:ctrlPr>
                              <a:rPr lang="fi-FI" b="0" i="1" smtClean="0">
                                <a:latin typeface="Cambria Math" panose="02040503050406030204" pitchFamily="18" charset="0"/>
                              </a:rPr>
                            </m:ctrlPr>
                          </m:sSubPr>
                          <m:e>
                            <m:r>
                              <a:rPr lang="fi-FI" b="0" i="1" smtClean="0">
                                <a:latin typeface="Cambria Math"/>
                              </a:rPr>
                              <m:t>𝑒</m:t>
                            </m:r>
                          </m:e>
                          <m:sub>
                            <m:r>
                              <a:rPr lang="fi-FI" b="0" i="1" smtClean="0">
                                <a:latin typeface="Cambria Math"/>
                              </a:rPr>
                              <m:t>𝑖</m:t>
                            </m:r>
                          </m:sub>
                        </m:sSub>
                      </m:num>
                      <m:den>
                        <m:sSub>
                          <m:sSubPr>
                            <m:ctrlPr>
                              <a:rPr lang="fi-FI" b="0" i="1" smtClean="0">
                                <a:latin typeface="Cambria Math" panose="02040503050406030204" pitchFamily="18" charset="0"/>
                              </a:rPr>
                            </m:ctrlPr>
                          </m:sSubPr>
                          <m:e>
                            <m:r>
                              <a:rPr lang="fi-FI" b="0" i="1" smtClean="0">
                                <a:latin typeface="Cambria Math"/>
                              </a:rPr>
                              <m:t>𝑝</m:t>
                            </m:r>
                          </m:e>
                          <m:sub>
                            <m:r>
                              <a:rPr lang="fi-FI" b="0" i="1" smtClean="0">
                                <a:latin typeface="Cambria Math"/>
                              </a:rPr>
                              <m:t>𝑖</m:t>
                            </m:r>
                          </m:sub>
                        </m:sSub>
                      </m:den>
                    </m:f>
                  </m:oMath>
                </a14:m>
                <a:r>
                  <a:rPr lang="en-US" dirty="0"/>
                  <a:t>		(1.1)</a:t>
                </a:r>
              </a:p>
              <a:p>
                <a:pPr marL="0" indent="0">
                  <a:buNone/>
                </a:pPr>
                <a:endParaRPr lang="en-US" dirty="0"/>
              </a:p>
              <a:p>
                <a:r>
                  <a:rPr lang="en-US" dirty="0"/>
                  <a:t>Furthermore, the overall system utilization factor is</a:t>
                </a:r>
              </a:p>
              <a:p>
                <a:pPr marL="0" indent="0">
                  <a:buNone/>
                </a:pPr>
                <a:endParaRPr lang="en-US" dirty="0"/>
              </a:p>
              <a:p>
                <a:pPr marL="0" indent="0">
                  <a:buNone/>
                </a:pPr>
                <a:r>
                  <a:rPr lang="en-US" dirty="0"/>
                  <a:t>	</a:t>
                </a:r>
                <a14:m>
                  <m:oMath xmlns:m="http://schemas.openxmlformats.org/officeDocument/2006/math">
                    <m:r>
                      <a:rPr lang="fi-FI" b="0" i="1" smtClean="0">
                        <a:latin typeface="Cambria Math"/>
                      </a:rPr>
                      <m:t>𝑈</m:t>
                    </m:r>
                    <m:r>
                      <a:rPr lang="fi-FI" b="0" i="1" smtClean="0">
                        <a:latin typeface="Cambria Math"/>
                      </a:rPr>
                      <m:t>=</m:t>
                    </m:r>
                    <m:nary>
                      <m:naryPr>
                        <m:chr m:val="∑"/>
                        <m:ctrlPr>
                          <a:rPr lang="fi-FI" b="0" i="1" smtClean="0">
                            <a:latin typeface="Cambria Math" panose="02040503050406030204" pitchFamily="18" charset="0"/>
                          </a:rPr>
                        </m:ctrlPr>
                      </m:naryPr>
                      <m:sub>
                        <m:r>
                          <m:rPr>
                            <m:brk m:alnAt="23"/>
                          </m:rPr>
                          <a:rPr lang="fi-FI" b="0" i="1" smtClean="0">
                            <a:latin typeface="Cambria Math"/>
                          </a:rPr>
                          <m:t>𝑖</m:t>
                        </m:r>
                        <m:r>
                          <a:rPr lang="fi-FI" b="0" i="1" smtClean="0">
                            <a:latin typeface="Cambria Math"/>
                          </a:rPr>
                          <m:t>=1</m:t>
                        </m:r>
                      </m:sub>
                      <m:sup>
                        <m:r>
                          <a:rPr lang="fi-FI" b="0" i="1" smtClean="0">
                            <a:latin typeface="Cambria Math"/>
                          </a:rPr>
                          <m:t>𝑛</m:t>
                        </m:r>
                      </m:sup>
                      <m:e>
                        <m:sSub>
                          <m:sSubPr>
                            <m:ctrlPr>
                              <a:rPr lang="fi-FI" b="0" i="1" smtClean="0">
                                <a:latin typeface="Cambria Math" panose="02040503050406030204" pitchFamily="18" charset="0"/>
                              </a:rPr>
                            </m:ctrlPr>
                          </m:sSubPr>
                          <m:e>
                            <m:r>
                              <a:rPr lang="fi-FI" b="0" i="1" smtClean="0">
                                <a:latin typeface="Cambria Math"/>
                              </a:rPr>
                              <m:t>𝑢</m:t>
                            </m:r>
                          </m:e>
                          <m:sub>
                            <m:r>
                              <a:rPr lang="fi-FI" b="0" i="1" smtClean="0">
                                <a:latin typeface="Cambria Math"/>
                              </a:rPr>
                              <m:t>𝑖</m:t>
                            </m:r>
                          </m:sub>
                        </m:sSub>
                        <m:r>
                          <a:rPr lang="fi-FI" b="0" i="1" smtClean="0">
                            <a:latin typeface="Cambria Math"/>
                          </a:rPr>
                          <m:t>=</m:t>
                        </m:r>
                        <m:nary>
                          <m:naryPr>
                            <m:chr m:val="∑"/>
                            <m:ctrlPr>
                              <a:rPr lang="fi-FI" b="0" i="1" smtClean="0">
                                <a:latin typeface="Cambria Math" panose="02040503050406030204" pitchFamily="18" charset="0"/>
                              </a:rPr>
                            </m:ctrlPr>
                          </m:naryPr>
                          <m:sub>
                            <m:r>
                              <m:rPr>
                                <m:brk m:alnAt="23"/>
                              </m:rPr>
                              <a:rPr lang="fi-FI" b="0" i="1" smtClean="0">
                                <a:latin typeface="Cambria Math"/>
                              </a:rPr>
                              <m:t>𝑖</m:t>
                            </m:r>
                            <m:r>
                              <a:rPr lang="fi-FI" b="0" i="1" smtClean="0">
                                <a:latin typeface="Cambria Math"/>
                              </a:rPr>
                              <m:t>=1</m:t>
                            </m:r>
                          </m:sub>
                          <m:sup>
                            <m:r>
                              <a:rPr lang="fi-FI" b="0" i="1" smtClean="0">
                                <a:latin typeface="Cambria Math"/>
                              </a:rPr>
                              <m:t>𝑛</m:t>
                            </m:r>
                          </m:sup>
                          <m:e>
                            <m:f>
                              <m:fPr>
                                <m:type m:val="lin"/>
                                <m:ctrlPr>
                                  <a:rPr lang="fi-FI" b="0" i="1" smtClean="0">
                                    <a:latin typeface="Cambria Math" panose="02040503050406030204" pitchFamily="18" charset="0"/>
                                  </a:rPr>
                                </m:ctrlPr>
                              </m:fPr>
                              <m:num>
                                <m:sSub>
                                  <m:sSubPr>
                                    <m:ctrlPr>
                                      <a:rPr lang="fi-FI" b="0" i="1" smtClean="0">
                                        <a:latin typeface="Cambria Math" panose="02040503050406030204" pitchFamily="18" charset="0"/>
                                      </a:rPr>
                                    </m:ctrlPr>
                                  </m:sSubPr>
                                  <m:e>
                                    <m:r>
                                      <a:rPr lang="fi-FI" b="0" i="1" smtClean="0">
                                        <a:latin typeface="Cambria Math"/>
                                      </a:rPr>
                                      <m:t>𝑒</m:t>
                                    </m:r>
                                  </m:e>
                                  <m:sub>
                                    <m:r>
                                      <a:rPr lang="fi-FI" b="0" i="1" smtClean="0">
                                        <a:latin typeface="Cambria Math"/>
                                      </a:rPr>
                                      <m:t>𝑖</m:t>
                                    </m:r>
                                  </m:sub>
                                </m:sSub>
                              </m:num>
                              <m:den>
                                <m:sSub>
                                  <m:sSubPr>
                                    <m:ctrlPr>
                                      <a:rPr lang="fi-FI" b="0" i="1" smtClean="0">
                                        <a:latin typeface="Cambria Math" panose="02040503050406030204" pitchFamily="18" charset="0"/>
                                      </a:rPr>
                                    </m:ctrlPr>
                                  </m:sSubPr>
                                  <m:e>
                                    <m:r>
                                      <a:rPr lang="fi-FI" b="0" i="1" smtClean="0">
                                        <a:latin typeface="Cambria Math"/>
                                      </a:rPr>
                                      <m:t>𝑝</m:t>
                                    </m:r>
                                  </m:e>
                                  <m:sub>
                                    <m:r>
                                      <a:rPr lang="fi-FI" b="0" i="1" smtClean="0">
                                        <a:latin typeface="Cambria Math"/>
                                      </a:rPr>
                                      <m:t>𝑖</m:t>
                                    </m:r>
                                  </m:sub>
                                </m:sSub>
                              </m:den>
                            </m:f>
                          </m:e>
                        </m:nary>
                      </m:e>
                    </m:nary>
                  </m:oMath>
                </a14:m>
                <a:r>
                  <a:rPr lang="en-US" dirty="0"/>
                  <a:t>	(1.2)</a:t>
                </a:r>
              </a:p>
              <a:p>
                <a:pPr marL="0" indent="0">
                  <a:buNone/>
                </a:pPr>
                <a:endParaRPr lang="en-US" dirty="0"/>
              </a:p>
              <a:p>
                <a:r>
                  <a:rPr lang="en-US" dirty="0"/>
                  <a:t>In practice, the determination of </a:t>
                </a:r>
                <a14:m>
                  <m:oMath xmlns:m="http://schemas.openxmlformats.org/officeDocument/2006/math">
                    <m:sSub>
                      <m:sSubPr>
                        <m:ctrlPr>
                          <a:rPr lang="en-US" i="1" smtClean="0">
                            <a:latin typeface="Cambria Math" panose="02040503050406030204" pitchFamily="18" charset="0"/>
                          </a:rPr>
                        </m:ctrlPr>
                      </m:sSubPr>
                      <m:e>
                        <m:r>
                          <a:rPr lang="fi-FI" b="0" i="1" smtClean="0">
                            <a:latin typeface="Cambria Math"/>
                          </a:rPr>
                          <m:t>𝑒</m:t>
                        </m:r>
                      </m:e>
                      <m:sub>
                        <m:r>
                          <a:rPr lang="fi-FI" b="0" i="1" smtClean="0">
                            <a:latin typeface="Cambria Math"/>
                          </a:rPr>
                          <m:t>𝑖</m:t>
                        </m:r>
                      </m:sub>
                    </m:sSub>
                  </m:oMath>
                </a14:m>
                <a:r>
                  <a:rPr lang="en-US" dirty="0"/>
                  <a:t> can be difficult, in which case estimation or measuring must be used</a:t>
                </a:r>
              </a:p>
              <a:p>
                <a:r>
                  <a:rPr lang="en-US" dirty="0"/>
                  <a:t>For aperiodic and sporadic tasks, </a:t>
                </a:r>
                <a14:m>
                  <m:oMath xmlns:m="http://schemas.openxmlformats.org/officeDocument/2006/math">
                    <m:sSub>
                      <m:sSubPr>
                        <m:ctrlPr>
                          <a:rPr lang="en-US" i="1" smtClean="0">
                            <a:latin typeface="Cambria Math" panose="02040503050406030204" pitchFamily="18" charset="0"/>
                          </a:rPr>
                        </m:ctrlPr>
                      </m:sSubPr>
                      <m:e>
                        <m:r>
                          <a:rPr lang="fi-FI" b="0" i="1" smtClean="0">
                            <a:latin typeface="Cambria Math"/>
                          </a:rPr>
                          <m:t>𝑢</m:t>
                        </m:r>
                      </m:e>
                      <m:sub>
                        <m:r>
                          <a:rPr lang="fi-FI" b="0" i="1" smtClean="0">
                            <a:latin typeface="Cambria Math"/>
                          </a:rPr>
                          <m:t>𝑖</m:t>
                        </m:r>
                      </m:sub>
                    </m:sSub>
                  </m:oMath>
                </a14:m>
                <a:r>
                  <a:rPr lang="en-US" dirty="0"/>
                  <a:t> is calculated by assuming a worst-case execution period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96" t="-1806" r="-963"/>
                </a:stretch>
              </a:blipFill>
            </p:spPr>
            <p:txBody>
              <a:bodyPr/>
              <a:lstStyle/>
              <a:p>
                <a:r>
                  <a:rPr lang="en-US">
                    <a:noFill/>
                  </a:rPr>
                  <a:t> </a:t>
                </a:r>
              </a:p>
            </p:txBody>
          </p:sp>
        </mc:Fallback>
      </mc:AlternateContent>
    </p:spTree>
    <p:extLst>
      <p:ext uri="{BB962C8B-B14F-4D97-AF65-F5344CB8AC3E}">
        <p14:creationId xmlns:p14="http://schemas.microsoft.com/office/powerpoint/2010/main" val="50878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Example: Calculation of </a:t>
            </a:r>
            <a:r>
              <a:rPr lang="fi-FI" i="1" dirty="0"/>
              <a:t>U</a:t>
            </a:r>
            <a:r>
              <a:rPr lang="fi-FI" dirty="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35480"/>
                <a:ext cx="8229600" cy="2645648"/>
              </a:xfrm>
            </p:spPr>
            <p:txBody>
              <a:bodyPr>
                <a:normAutofit fontScale="77500" lnSpcReduction="20000"/>
              </a:bodyPr>
              <a:lstStyle/>
              <a:p>
                <a:pPr marL="0" indent="0">
                  <a:buNone/>
                </a:pPr>
                <a:r>
                  <a:rPr lang="en-US" dirty="0"/>
                  <a:t>Suppose, an individual elevator controller in a bank of elevators has the following tasks with execution periods of </a:t>
                </a:r>
                <a14:m>
                  <m:oMath xmlns:m="http://schemas.openxmlformats.org/officeDocument/2006/math">
                    <m:sSub>
                      <m:sSubPr>
                        <m:ctrlPr>
                          <a:rPr lang="en-US" i="1" smtClean="0">
                            <a:latin typeface="Cambria Math" panose="02040503050406030204" pitchFamily="18" charset="0"/>
                          </a:rPr>
                        </m:ctrlPr>
                      </m:sSubPr>
                      <m:e>
                        <m:r>
                          <a:rPr lang="fi-FI" b="0" i="1" smtClean="0">
                            <a:latin typeface="Cambria Math"/>
                          </a:rPr>
                          <m:t>𝑝</m:t>
                        </m:r>
                      </m:e>
                      <m:sub>
                        <m:r>
                          <a:rPr lang="fi-FI" b="0" i="1" smtClean="0">
                            <a:latin typeface="Cambria Math"/>
                          </a:rPr>
                          <m:t>𝑖</m:t>
                        </m:r>
                      </m:sub>
                    </m:sSub>
                  </m:oMath>
                </a14:m>
                <a:r>
                  <a:rPr lang="en-US" dirty="0"/>
                  <a:t> and worst-case execution times of </a:t>
                </a:r>
                <a14:m>
                  <m:oMath xmlns:m="http://schemas.openxmlformats.org/officeDocument/2006/math">
                    <m:sSub>
                      <m:sSubPr>
                        <m:ctrlPr>
                          <a:rPr lang="en-US" i="1" smtClean="0">
                            <a:latin typeface="Cambria Math" panose="02040503050406030204" pitchFamily="18" charset="0"/>
                          </a:rPr>
                        </m:ctrlPr>
                      </m:sSubPr>
                      <m:e>
                        <m:r>
                          <a:rPr lang="fi-FI" b="0" i="1" smtClean="0">
                            <a:latin typeface="Cambria Math"/>
                          </a:rPr>
                          <m:t>𝑒</m:t>
                        </m:r>
                      </m:e>
                      <m:sub>
                        <m:r>
                          <a:rPr lang="fi-FI" b="0" i="1" smtClean="0">
                            <a:latin typeface="Cambria Math"/>
                          </a:rPr>
                          <m:t>𝑖</m:t>
                        </m:r>
                      </m:sub>
                    </m:sSub>
                  </m:oMath>
                </a14:m>
                <a:r>
                  <a:rPr lang="en-US" dirty="0"/>
                  <a:t>, </a:t>
                </a:r>
                <a14:m>
                  <m:oMath xmlns:m="http://schemas.openxmlformats.org/officeDocument/2006/math">
                    <m:r>
                      <a:rPr lang="fi-FI" b="0" i="1" dirty="0" smtClean="0">
                        <a:latin typeface="Cambria Math"/>
                        <a:ea typeface="Cambria Math"/>
                      </a:rPr>
                      <m:t>𝑖</m:t>
                    </m:r>
                    <m:r>
                      <a:rPr lang="en-US" i="1" dirty="0" smtClean="0">
                        <a:latin typeface="Cambria Math"/>
                        <a:ea typeface="Cambria Math"/>
                      </a:rPr>
                      <m:t>∈</m:t>
                    </m:r>
                    <m:d>
                      <m:dPr>
                        <m:begChr m:val="["/>
                        <m:endChr m:val="]"/>
                        <m:ctrlPr>
                          <a:rPr lang="en-US" i="1" dirty="0" smtClean="0">
                            <a:latin typeface="Cambria Math" panose="02040503050406030204" pitchFamily="18" charset="0"/>
                            <a:ea typeface="Cambria Math"/>
                          </a:rPr>
                        </m:ctrlPr>
                      </m:dPr>
                      <m:e>
                        <m:r>
                          <a:rPr lang="fi-FI" b="0" i="1" dirty="0" smtClean="0">
                            <a:latin typeface="Cambria Math"/>
                            <a:ea typeface="Cambria Math"/>
                          </a:rPr>
                          <m:t>1,2,3,4</m:t>
                        </m:r>
                      </m:e>
                    </m:d>
                  </m:oMath>
                </a14:m>
                <a:r>
                  <a:rPr lang="en-US" dirty="0"/>
                  <a:t>:</a:t>
                </a:r>
              </a:p>
              <a:p>
                <a:pPr marL="0" indent="0">
                  <a:buNone/>
                </a:pPr>
                <a:endParaRPr lang="en-US" dirty="0"/>
              </a:p>
              <a:p>
                <a:pPr marL="0" indent="0">
                  <a:buNone/>
                </a:pPr>
                <a:r>
                  <a:rPr lang="en-US" dirty="0"/>
                  <a:t>Task 1: Communicate with the group dispatcher.</a:t>
                </a:r>
              </a:p>
              <a:p>
                <a:pPr marL="0" indent="0">
                  <a:buNone/>
                </a:pPr>
                <a:r>
                  <a:rPr lang="en-US" dirty="0"/>
                  <a:t>Task 2: Update the car position information and manage floor-to-floor runs as well as door control.</a:t>
                </a:r>
              </a:p>
              <a:p>
                <a:pPr marL="0" indent="0">
                  <a:buNone/>
                </a:pPr>
                <a:r>
                  <a:rPr lang="en-US" dirty="0"/>
                  <a:t>Task 3: Register and cancel car calls.</a:t>
                </a:r>
              </a:p>
              <a:p>
                <a:pPr marL="0" indent="0">
                  <a:buNone/>
                </a:pPr>
                <a:r>
                  <a:rPr lang="en-US" dirty="0"/>
                  <a:t>Task 4: Miscellaneous system supervisions.</a:t>
                </a:r>
              </a:p>
              <a:p>
                <a:pPr marL="0" indent="0">
                  <a:buNone/>
                </a:pPr>
                <a:endParaRPr lang="fi-FI" dirty="0"/>
              </a:p>
              <a:p>
                <a:pPr marL="0" indent="0">
                  <a:buNone/>
                </a:pPr>
                <a:endParaRPr lang="fi-FI"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35480"/>
                <a:ext cx="8229600" cy="2645648"/>
              </a:xfrm>
              <a:blipFill rotWithShape="1">
                <a:blip r:embed="rId2"/>
                <a:stretch>
                  <a:fillRect l="-741" t="-3233" b="-23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724421652"/>
                  </p:ext>
                </p:extLst>
              </p:nvPr>
            </p:nvGraphicFramePr>
            <p:xfrm>
              <a:off x="683568" y="4725144"/>
              <a:ext cx="4104456" cy="182880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tblGrid>
                  <a:tr h="313234">
                    <a:tc>
                      <a:txBody>
                        <a:bodyPr/>
                        <a:lstStyle/>
                        <a:p>
                          <a:pPr algn="ctr"/>
                          <a:r>
                            <a:rPr lang="fi-FI" i="1" dirty="0"/>
                            <a:t>i</a:t>
                          </a:r>
                          <a:endParaRPr lang="en-US"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fi-FI" b="1" i="1" smtClean="0">
                                        <a:latin typeface="Cambria Math"/>
                                      </a:rPr>
                                      <m:t>𝒆</m:t>
                                    </m:r>
                                  </m:e>
                                  <m:sub>
                                    <m:r>
                                      <a:rPr lang="fi-FI" b="1" i="1" smtClean="0">
                                        <a:latin typeface="Cambria Math"/>
                                      </a:rPr>
                                      <m:t>𝒊</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fi-FI" b="1" i="1" smtClean="0">
                                        <a:latin typeface="Cambria Math"/>
                                      </a:rPr>
                                      <m:t>𝒑</m:t>
                                    </m:r>
                                  </m:e>
                                  <m:sub>
                                    <m:r>
                                      <a:rPr lang="fi-FI" b="1" i="1" smtClean="0">
                                        <a:latin typeface="Cambria Math"/>
                                      </a:rPr>
                                      <m:t>𝒊</m:t>
                                    </m:r>
                                  </m:sub>
                                </m:sSub>
                              </m:oMath>
                            </m:oMathPara>
                          </a14:m>
                          <a:endParaRPr lang="en-US" dirty="0"/>
                        </a:p>
                      </a:txBody>
                      <a:tcPr/>
                    </a:tc>
                    <a:extLst>
                      <a:ext uri="{0D108BD9-81ED-4DB2-BD59-A6C34878D82A}">
                        <a16:rowId xmlns:a16="http://schemas.microsoft.com/office/drawing/2014/main" val="10000"/>
                      </a:ext>
                    </a:extLst>
                  </a:tr>
                  <a:tr h="313234">
                    <a:tc>
                      <a:txBody>
                        <a:bodyPr/>
                        <a:lstStyle/>
                        <a:p>
                          <a:pPr algn="ctr"/>
                          <a:r>
                            <a:rPr lang="fi-FI" dirty="0"/>
                            <a:t>1</a:t>
                          </a:r>
                          <a:endParaRPr lang="en-US" dirty="0"/>
                        </a:p>
                      </a:txBody>
                      <a:tcPr/>
                    </a:tc>
                    <a:tc>
                      <a:txBody>
                        <a:bodyPr/>
                        <a:lstStyle/>
                        <a:p>
                          <a:pPr algn="ctr"/>
                          <a:r>
                            <a:rPr lang="fi-FI" dirty="0"/>
                            <a:t>17 ms</a:t>
                          </a:r>
                          <a:endParaRPr lang="en-US" dirty="0"/>
                        </a:p>
                      </a:txBody>
                      <a:tcPr/>
                    </a:tc>
                    <a:tc>
                      <a:txBody>
                        <a:bodyPr/>
                        <a:lstStyle/>
                        <a:p>
                          <a:pPr algn="ctr"/>
                          <a:r>
                            <a:rPr lang="fi-FI" dirty="0"/>
                            <a:t>500 ms</a:t>
                          </a:r>
                          <a:endParaRPr lang="en-US" dirty="0"/>
                        </a:p>
                      </a:txBody>
                      <a:tcPr/>
                    </a:tc>
                    <a:extLst>
                      <a:ext uri="{0D108BD9-81ED-4DB2-BD59-A6C34878D82A}">
                        <a16:rowId xmlns:a16="http://schemas.microsoft.com/office/drawing/2014/main" val="10001"/>
                      </a:ext>
                    </a:extLst>
                  </a:tr>
                  <a:tr h="313234">
                    <a:tc>
                      <a:txBody>
                        <a:bodyPr/>
                        <a:lstStyle/>
                        <a:p>
                          <a:pPr algn="ctr"/>
                          <a:r>
                            <a:rPr lang="fi-FI" dirty="0"/>
                            <a:t>2</a:t>
                          </a:r>
                          <a:endParaRPr lang="en-US" dirty="0"/>
                        </a:p>
                      </a:txBody>
                      <a:tcPr/>
                    </a:tc>
                    <a:tc>
                      <a:txBody>
                        <a:bodyPr/>
                        <a:lstStyle/>
                        <a:p>
                          <a:pPr algn="ctr"/>
                          <a:r>
                            <a:rPr lang="fi-FI" dirty="0"/>
                            <a:t>4 ms</a:t>
                          </a:r>
                          <a:endParaRPr lang="en-US" dirty="0"/>
                        </a:p>
                      </a:txBody>
                      <a:tcPr/>
                    </a:tc>
                    <a:tc>
                      <a:txBody>
                        <a:bodyPr/>
                        <a:lstStyle/>
                        <a:p>
                          <a:pPr algn="ctr"/>
                          <a:r>
                            <a:rPr lang="fi-FI" dirty="0"/>
                            <a:t>25 ms</a:t>
                          </a:r>
                          <a:endParaRPr lang="en-US" dirty="0"/>
                        </a:p>
                      </a:txBody>
                      <a:tcPr/>
                    </a:tc>
                    <a:extLst>
                      <a:ext uri="{0D108BD9-81ED-4DB2-BD59-A6C34878D82A}">
                        <a16:rowId xmlns:a16="http://schemas.microsoft.com/office/drawing/2014/main" val="10002"/>
                      </a:ext>
                    </a:extLst>
                  </a:tr>
                  <a:tr h="313234">
                    <a:tc>
                      <a:txBody>
                        <a:bodyPr/>
                        <a:lstStyle/>
                        <a:p>
                          <a:pPr algn="ctr"/>
                          <a:r>
                            <a:rPr lang="fi-FI" dirty="0"/>
                            <a:t>3</a:t>
                          </a:r>
                          <a:endParaRPr lang="en-US" dirty="0"/>
                        </a:p>
                      </a:txBody>
                      <a:tcPr/>
                    </a:tc>
                    <a:tc>
                      <a:txBody>
                        <a:bodyPr/>
                        <a:lstStyle/>
                        <a:p>
                          <a:pPr algn="ctr"/>
                          <a:r>
                            <a:rPr lang="fi-FI" dirty="0"/>
                            <a:t>1 ms</a:t>
                          </a:r>
                          <a:endParaRPr lang="en-US" dirty="0"/>
                        </a:p>
                      </a:txBody>
                      <a:tcPr/>
                    </a:tc>
                    <a:tc>
                      <a:txBody>
                        <a:bodyPr/>
                        <a:lstStyle/>
                        <a:p>
                          <a:pPr algn="ctr"/>
                          <a:r>
                            <a:rPr lang="fi-FI" dirty="0"/>
                            <a:t>75 ms</a:t>
                          </a:r>
                          <a:endParaRPr lang="en-US" dirty="0"/>
                        </a:p>
                      </a:txBody>
                      <a:tcPr/>
                    </a:tc>
                    <a:extLst>
                      <a:ext uri="{0D108BD9-81ED-4DB2-BD59-A6C34878D82A}">
                        <a16:rowId xmlns:a16="http://schemas.microsoft.com/office/drawing/2014/main" val="10003"/>
                      </a:ext>
                    </a:extLst>
                  </a:tr>
                  <a:tr h="313234">
                    <a:tc>
                      <a:txBody>
                        <a:bodyPr/>
                        <a:lstStyle/>
                        <a:p>
                          <a:pPr algn="ctr"/>
                          <a:r>
                            <a:rPr lang="fi-FI" dirty="0"/>
                            <a:t>4</a:t>
                          </a:r>
                          <a:endParaRPr lang="en-US" dirty="0"/>
                        </a:p>
                      </a:txBody>
                      <a:tcPr/>
                    </a:tc>
                    <a:tc>
                      <a:txBody>
                        <a:bodyPr/>
                        <a:lstStyle/>
                        <a:p>
                          <a:pPr algn="ctr"/>
                          <a:r>
                            <a:rPr lang="fi-FI" dirty="0"/>
                            <a:t>20 ms</a:t>
                          </a:r>
                          <a:endParaRPr lang="en-US" dirty="0"/>
                        </a:p>
                      </a:txBody>
                      <a:tcPr/>
                    </a:tc>
                    <a:tc>
                      <a:txBody>
                        <a:bodyPr/>
                        <a:lstStyle/>
                        <a:p>
                          <a:pPr algn="ctr"/>
                          <a:r>
                            <a:rPr lang="fi-FI" dirty="0"/>
                            <a:t>200</a:t>
                          </a:r>
                          <a:r>
                            <a:rPr lang="fi-FI" baseline="0" dirty="0"/>
                            <a:t> ms</a:t>
                          </a: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724421652"/>
                  </p:ext>
                </p:extLst>
              </p:nvPr>
            </p:nvGraphicFramePr>
            <p:xfrm>
              <a:off x="683568" y="4725144"/>
              <a:ext cx="4104456" cy="1828800"/>
            </p:xfrm>
            <a:graphic>
              <a:graphicData uri="http://schemas.openxmlformats.org/drawingml/2006/table">
                <a:tbl>
                  <a:tblPr firstRow="1" bandRow="1">
                    <a:tableStyleId>{5C22544A-7EE6-4342-B048-85BDC9FD1C3A}</a:tableStyleId>
                  </a:tblPr>
                  <a:tblGrid>
                    <a:gridCol w="648072"/>
                    <a:gridCol w="1584176"/>
                    <a:gridCol w="1872208"/>
                  </a:tblGrid>
                  <a:tr h="365760">
                    <a:tc>
                      <a:txBody>
                        <a:bodyPr/>
                        <a:lstStyle/>
                        <a:p>
                          <a:pPr algn="ctr"/>
                          <a:r>
                            <a:rPr lang="fi-FI" i="1" dirty="0" smtClean="0"/>
                            <a:t>i</a:t>
                          </a:r>
                          <a:endParaRPr lang="en-US" i="1" dirty="0"/>
                        </a:p>
                      </a:txBody>
                      <a:tcPr/>
                    </a:tc>
                    <a:tc>
                      <a:txBody>
                        <a:bodyPr/>
                        <a:lstStyle/>
                        <a:p>
                          <a:endParaRPr lang="en-US"/>
                        </a:p>
                      </a:txBody>
                      <a:tcPr>
                        <a:blipFill rotWithShape="1">
                          <a:blip r:embed="rId3"/>
                          <a:stretch>
                            <a:fillRect l="-40769" t="-8333" r="-118462" b="-426667"/>
                          </a:stretch>
                        </a:blipFill>
                      </a:tcPr>
                    </a:tc>
                    <a:tc>
                      <a:txBody>
                        <a:bodyPr/>
                        <a:lstStyle/>
                        <a:p>
                          <a:endParaRPr lang="en-US"/>
                        </a:p>
                      </a:txBody>
                      <a:tcPr>
                        <a:blipFill rotWithShape="1">
                          <a:blip r:embed="rId3"/>
                          <a:stretch>
                            <a:fillRect l="-119218" t="-8333" r="-326" b="-426667"/>
                          </a:stretch>
                        </a:blipFill>
                      </a:tcPr>
                    </a:tc>
                  </a:tr>
                  <a:tr h="365760">
                    <a:tc>
                      <a:txBody>
                        <a:bodyPr/>
                        <a:lstStyle/>
                        <a:p>
                          <a:pPr algn="ctr"/>
                          <a:r>
                            <a:rPr lang="fi-FI" dirty="0" smtClean="0"/>
                            <a:t>1</a:t>
                          </a:r>
                          <a:endParaRPr lang="en-US" dirty="0"/>
                        </a:p>
                      </a:txBody>
                      <a:tcPr/>
                    </a:tc>
                    <a:tc>
                      <a:txBody>
                        <a:bodyPr/>
                        <a:lstStyle/>
                        <a:p>
                          <a:pPr algn="ctr"/>
                          <a:r>
                            <a:rPr lang="fi-FI" dirty="0" smtClean="0"/>
                            <a:t>17 ms</a:t>
                          </a:r>
                          <a:endParaRPr lang="en-US" dirty="0"/>
                        </a:p>
                      </a:txBody>
                      <a:tcPr/>
                    </a:tc>
                    <a:tc>
                      <a:txBody>
                        <a:bodyPr/>
                        <a:lstStyle/>
                        <a:p>
                          <a:pPr algn="ctr"/>
                          <a:r>
                            <a:rPr lang="fi-FI" dirty="0" smtClean="0"/>
                            <a:t>500 ms</a:t>
                          </a:r>
                          <a:endParaRPr lang="en-US" dirty="0"/>
                        </a:p>
                      </a:txBody>
                      <a:tcPr/>
                    </a:tc>
                  </a:tr>
                  <a:tr h="365760">
                    <a:tc>
                      <a:txBody>
                        <a:bodyPr/>
                        <a:lstStyle/>
                        <a:p>
                          <a:pPr algn="ctr"/>
                          <a:r>
                            <a:rPr lang="fi-FI" dirty="0" smtClean="0"/>
                            <a:t>2</a:t>
                          </a:r>
                          <a:endParaRPr lang="en-US" dirty="0"/>
                        </a:p>
                      </a:txBody>
                      <a:tcPr/>
                    </a:tc>
                    <a:tc>
                      <a:txBody>
                        <a:bodyPr/>
                        <a:lstStyle/>
                        <a:p>
                          <a:pPr algn="ctr"/>
                          <a:r>
                            <a:rPr lang="fi-FI" dirty="0" smtClean="0"/>
                            <a:t>4 ms</a:t>
                          </a:r>
                          <a:endParaRPr lang="en-US" dirty="0"/>
                        </a:p>
                      </a:txBody>
                      <a:tcPr/>
                    </a:tc>
                    <a:tc>
                      <a:txBody>
                        <a:bodyPr/>
                        <a:lstStyle/>
                        <a:p>
                          <a:pPr algn="ctr"/>
                          <a:r>
                            <a:rPr lang="fi-FI" dirty="0" smtClean="0"/>
                            <a:t>25 ms</a:t>
                          </a:r>
                          <a:endParaRPr lang="en-US" dirty="0"/>
                        </a:p>
                      </a:txBody>
                      <a:tcPr/>
                    </a:tc>
                  </a:tr>
                  <a:tr h="365760">
                    <a:tc>
                      <a:txBody>
                        <a:bodyPr/>
                        <a:lstStyle/>
                        <a:p>
                          <a:pPr algn="ctr"/>
                          <a:r>
                            <a:rPr lang="fi-FI" dirty="0" smtClean="0"/>
                            <a:t>3</a:t>
                          </a:r>
                          <a:endParaRPr lang="en-US" dirty="0"/>
                        </a:p>
                      </a:txBody>
                      <a:tcPr/>
                    </a:tc>
                    <a:tc>
                      <a:txBody>
                        <a:bodyPr/>
                        <a:lstStyle/>
                        <a:p>
                          <a:pPr algn="ctr"/>
                          <a:r>
                            <a:rPr lang="fi-FI" dirty="0" smtClean="0"/>
                            <a:t>1 ms</a:t>
                          </a:r>
                          <a:endParaRPr lang="en-US" dirty="0"/>
                        </a:p>
                      </a:txBody>
                      <a:tcPr/>
                    </a:tc>
                    <a:tc>
                      <a:txBody>
                        <a:bodyPr/>
                        <a:lstStyle/>
                        <a:p>
                          <a:pPr algn="ctr"/>
                          <a:r>
                            <a:rPr lang="fi-FI" dirty="0" smtClean="0"/>
                            <a:t>75 ms</a:t>
                          </a:r>
                          <a:endParaRPr lang="en-US" dirty="0"/>
                        </a:p>
                      </a:txBody>
                      <a:tcPr/>
                    </a:tc>
                  </a:tr>
                  <a:tr h="365760">
                    <a:tc>
                      <a:txBody>
                        <a:bodyPr/>
                        <a:lstStyle/>
                        <a:p>
                          <a:pPr algn="ctr"/>
                          <a:r>
                            <a:rPr lang="fi-FI" dirty="0" smtClean="0"/>
                            <a:t>4</a:t>
                          </a:r>
                          <a:endParaRPr lang="en-US" dirty="0"/>
                        </a:p>
                      </a:txBody>
                      <a:tcPr/>
                    </a:tc>
                    <a:tc>
                      <a:txBody>
                        <a:bodyPr/>
                        <a:lstStyle/>
                        <a:p>
                          <a:pPr algn="ctr"/>
                          <a:r>
                            <a:rPr lang="fi-FI" dirty="0" smtClean="0"/>
                            <a:t>20 ms</a:t>
                          </a:r>
                          <a:endParaRPr lang="en-US" dirty="0"/>
                        </a:p>
                      </a:txBody>
                      <a:tcPr/>
                    </a:tc>
                    <a:tc>
                      <a:txBody>
                        <a:bodyPr/>
                        <a:lstStyle/>
                        <a:p>
                          <a:pPr algn="ctr"/>
                          <a:r>
                            <a:rPr lang="fi-FI" dirty="0" smtClean="0"/>
                            <a:t>200</a:t>
                          </a:r>
                          <a:r>
                            <a:rPr lang="fi-FI" baseline="0" dirty="0" smtClean="0"/>
                            <a:t> ms</a:t>
                          </a:r>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5436096" y="5013176"/>
                <a:ext cx="2975302" cy="1218795"/>
              </a:xfrm>
              <a:prstGeom prst="rect">
                <a:avLst/>
              </a:prstGeom>
              <a:noFill/>
            </p:spPr>
            <p:txBody>
              <a:bodyPr wrap="none" rtlCol="0">
                <a:spAutoFit/>
              </a:bodyPr>
              <a:lstStyle/>
              <a:p>
                <a14:m>
                  <m:oMath xmlns:m="http://schemas.openxmlformats.org/officeDocument/2006/math">
                    <m:r>
                      <a:rPr lang="fi-FI" sz="2400" b="0" i="1" smtClean="0">
                        <a:latin typeface="Cambria Math"/>
                      </a:rPr>
                      <m:t>𝑈</m:t>
                    </m:r>
                    <m:r>
                      <a:rPr lang="fi-FI" sz="2400" b="0" i="1" smtClean="0">
                        <a:latin typeface="Cambria Math"/>
                      </a:rPr>
                      <m:t>=</m:t>
                    </m:r>
                    <m:nary>
                      <m:naryPr>
                        <m:chr m:val="∑"/>
                        <m:ctrlPr>
                          <a:rPr lang="fi-FI" sz="2400" b="0" i="1" smtClean="0">
                            <a:latin typeface="Cambria Math" panose="02040503050406030204" pitchFamily="18" charset="0"/>
                          </a:rPr>
                        </m:ctrlPr>
                      </m:naryPr>
                      <m:sub>
                        <m:r>
                          <m:rPr>
                            <m:brk m:alnAt="23"/>
                          </m:rPr>
                          <a:rPr lang="fi-FI" sz="2400" b="0" i="1" smtClean="0">
                            <a:latin typeface="Cambria Math"/>
                          </a:rPr>
                          <m:t>𝑖</m:t>
                        </m:r>
                        <m:r>
                          <a:rPr lang="fi-FI" sz="2400" b="0" i="1" smtClean="0">
                            <a:latin typeface="Cambria Math"/>
                          </a:rPr>
                          <m:t>=1</m:t>
                        </m:r>
                      </m:sub>
                      <m:sup>
                        <m:r>
                          <a:rPr lang="fi-FI" sz="2400" b="0" i="1" smtClean="0">
                            <a:latin typeface="Cambria Math"/>
                          </a:rPr>
                          <m:t>4</m:t>
                        </m:r>
                      </m:sup>
                      <m:e>
                        <m:f>
                          <m:fPr>
                            <m:type m:val="lin"/>
                            <m:ctrlPr>
                              <a:rPr lang="fi-FI" sz="2400" b="0" i="1" smtClean="0">
                                <a:latin typeface="Cambria Math" panose="02040503050406030204" pitchFamily="18" charset="0"/>
                              </a:rPr>
                            </m:ctrlPr>
                          </m:fPr>
                          <m:num>
                            <m:sSub>
                              <m:sSubPr>
                                <m:ctrlPr>
                                  <a:rPr lang="fi-FI" sz="2400" b="0" i="1" smtClean="0">
                                    <a:latin typeface="Cambria Math" panose="02040503050406030204" pitchFamily="18" charset="0"/>
                                  </a:rPr>
                                </m:ctrlPr>
                              </m:sSubPr>
                              <m:e>
                                <m:r>
                                  <a:rPr lang="fi-FI" sz="2400" b="0" i="1" smtClean="0">
                                    <a:latin typeface="Cambria Math"/>
                                  </a:rPr>
                                  <m:t>𝑒</m:t>
                                </m:r>
                              </m:e>
                              <m:sub>
                                <m:r>
                                  <a:rPr lang="fi-FI" sz="2400" b="0" i="1" smtClean="0">
                                    <a:latin typeface="Cambria Math"/>
                                  </a:rPr>
                                  <m:t>𝑖</m:t>
                                </m:r>
                              </m:sub>
                            </m:sSub>
                          </m:num>
                          <m:den>
                            <m:sSub>
                              <m:sSubPr>
                                <m:ctrlPr>
                                  <a:rPr lang="fi-FI" sz="2400" b="0" i="1" smtClean="0">
                                    <a:latin typeface="Cambria Math" panose="02040503050406030204" pitchFamily="18" charset="0"/>
                                  </a:rPr>
                                </m:ctrlPr>
                              </m:sSubPr>
                              <m:e>
                                <m:r>
                                  <a:rPr lang="fi-FI" sz="2400" b="0" i="1" smtClean="0">
                                    <a:latin typeface="Cambria Math"/>
                                  </a:rPr>
                                  <m:t>𝑝</m:t>
                                </m:r>
                              </m:e>
                              <m:sub>
                                <m:r>
                                  <a:rPr lang="fi-FI" sz="2400" b="0" i="1" smtClean="0">
                                    <a:latin typeface="Cambria Math"/>
                                  </a:rPr>
                                  <m:t>𝑖</m:t>
                                </m:r>
                              </m:sub>
                            </m:sSub>
                          </m:den>
                        </m:f>
                      </m:e>
                    </m:nary>
                  </m:oMath>
                </a14:m>
                <a:r>
                  <a:rPr lang="en-US" sz="2400" dirty="0"/>
                  <a:t>=0.31</a:t>
                </a:r>
              </a:p>
              <a:p>
                <a:endParaRPr lang="fi-FI" sz="2400" dirty="0"/>
              </a:p>
              <a:p>
                <a:r>
                  <a:rPr lang="fi-FI" sz="2400" dirty="0">
                    <a:solidFill>
                      <a:srgbClr val="0070C0"/>
                    </a:solidFill>
                  </a:rPr>
                  <a:t>31%</a:t>
                </a:r>
                <a:r>
                  <a:rPr lang="fi-FI" sz="2400" dirty="0"/>
                  <a:t> (Very safe zone)</a:t>
                </a:r>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436096" y="5013176"/>
                <a:ext cx="2975302" cy="1218795"/>
              </a:xfrm>
              <a:prstGeom prst="rect">
                <a:avLst/>
              </a:prstGeom>
              <a:blipFill rotWithShape="1">
                <a:blip r:embed="rId4"/>
                <a:stretch>
                  <a:fillRect l="-3279" t="-2500" b="-10500"/>
                </a:stretch>
              </a:blipFill>
            </p:spPr>
            <p:txBody>
              <a:bodyPr/>
              <a:lstStyle/>
              <a:p>
                <a:r>
                  <a:rPr lang="en-US">
                    <a:noFill/>
                  </a:rPr>
                  <a:t> </a:t>
                </a:r>
              </a:p>
            </p:txBody>
          </p:sp>
        </mc:Fallback>
      </mc:AlternateContent>
    </p:spTree>
    <p:extLst>
      <p:ext uri="{BB962C8B-B14F-4D97-AF65-F5344CB8AC3E}">
        <p14:creationId xmlns:p14="http://schemas.microsoft.com/office/powerpoint/2010/main" val="231184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i-FI" sz="4000" dirty="0"/>
              <a:t>Rich Variety of </a:t>
            </a:r>
            <a:r>
              <a:rPr lang="en-US" sz="4000" dirty="0"/>
              <a:t>“Real-Time” Disciplines</a:t>
            </a:r>
          </a:p>
        </p:txBody>
      </p:sp>
      <p:graphicFrame>
        <p:nvGraphicFramePr>
          <p:cNvPr id="4" name="Object 3"/>
          <p:cNvGraphicFramePr>
            <a:graphicFrameLocks noChangeAspect="1"/>
          </p:cNvGraphicFramePr>
          <p:nvPr>
            <p:extLst>
              <p:ext uri="{D42A27DB-BD31-4B8C-83A1-F6EECF244321}">
                <p14:modId xmlns:p14="http://schemas.microsoft.com/office/powerpoint/2010/main" val="4239770010"/>
              </p:ext>
            </p:extLst>
          </p:nvPr>
        </p:nvGraphicFramePr>
        <p:xfrm>
          <a:off x="1100138" y="2060848"/>
          <a:ext cx="6943725" cy="4532312"/>
        </p:xfrm>
        <a:graphic>
          <a:graphicData uri="http://schemas.openxmlformats.org/presentationml/2006/ole">
            <mc:AlternateContent xmlns:mc="http://schemas.openxmlformats.org/markup-compatibility/2006">
              <mc:Choice xmlns:v="urn:schemas-microsoft-com:vml" Requires="v">
                <p:oleObj spid="_x0000_s3075" name="CorelDRAW" r:id="rId3" imgW="6943413" imgH="4532605" progId="CorelDRAW.Graphic.10">
                  <p:embed/>
                </p:oleObj>
              </mc:Choice>
              <mc:Fallback>
                <p:oleObj name="CorelDRAW" r:id="rId3" imgW="6943413" imgH="4532605" progId="CorelDRAW.Graphic.1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2060848"/>
                        <a:ext cx="6943725" cy="453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28731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Influencing Disciplines</a:t>
            </a:r>
            <a:endParaRPr lang="en-US" dirty="0"/>
          </a:p>
        </p:txBody>
      </p:sp>
      <p:sp>
        <p:nvSpPr>
          <p:cNvPr id="3" name="Content Placeholder 2"/>
          <p:cNvSpPr>
            <a:spLocks noGrp="1"/>
          </p:cNvSpPr>
          <p:nvPr>
            <p:ph idx="1"/>
          </p:nvPr>
        </p:nvSpPr>
        <p:spPr>
          <a:xfrm>
            <a:off x="457200" y="1935480"/>
            <a:ext cx="8229600" cy="4301832"/>
          </a:xfrm>
        </p:spPr>
        <p:txBody>
          <a:bodyPr>
            <a:normAutofit fontScale="85000" lnSpcReduction="20000"/>
          </a:bodyPr>
          <a:lstStyle/>
          <a:p>
            <a:r>
              <a:rPr lang="en-US" dirty="0"/>
              <a:t>The selection of hardware and system software, and evaluation of the trade-off needed for a competitive solution</a:t>
            </a:r>
          </a:p>
          <a:p>
            <a:r>
              <a:rPr lang="en-US" dirty="0"/>
              <a:t>Specification and design of real-time systems, as well as correct and inclusive representation of temporal behavior</a:t>
            </a:r>
          </a:p>
          <a:p>
            <a:r>
              <a:rPr lang="en-US" dirty="0"/>
              <a:t>Understanding the nuances of programming language(s) and the real-time implications resulting from their compilation</a:t>
            </a:r>
          </a:p>
          <a:p>
            <a:r>
              <a:rPr lang="en-US" dirty="0"/>
              <a:t>Optimizing (with application-specific objectives) of system fault tolerance and reliability through careful design and analysis</a:t>
            </a:r>
          </a:p>
          <a:p>
            <a:r>
              <a:rPr lang="en-US" dirty="0"/>
              <a:t>The design and administration of adequate tests, and the selection of appropriate development tools and test equipment</a:t>
            </a:r>
          </a:p>
          <a:p>
            <a:r>
              <a:rPr lang="en-US" dirty="0"/>
              <a:t>Taking full advantage of open systems technology and interoperability</a:t>
            </a:r>
          </a:p>
          <a:p>
            <a:r>
              <a:rPr lang="en-US" dirty="0"/>
              <a:t>Estimating and measuring response times and (if needed) reducing them; performing a </a:t>
            </a:r>
            <a:r>
              <a:rPr lang="en-US" dirty="0" err="1"/>
              <a:t>schedulability</a:t>
            </a:r>
            <a:r>
              <a:rPr lang="en-US" dirty="0"/>
              <a:t> analysis</a:t>
            </a:r>
          </a:p>
        </p:txBody>
      </p:sp>
    </p:spTree>
    <p:extLst>
      <p:ext uri="{BB962C8B-B14F-4D97-AF65-F5344CB8AC3E}">
        <p14:creationId xmlns:p14="http://schemas.microsoft.com/office/powerpoint/2010/main" val="1441722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Diversifying Applications</a:t>
            </a:r>
            <a:endParaRPr lang="en-US" dirty="0"/>
          </a:p>
        </p:txBody>
      </p:sp>
      <p:sp>
        <p:nvSpPr>
          <p:cNvPr id="3" name="Content Placeholder 2"/>
          <p:cNvSpPr>
            <a:spLocks noGrp="1"/>
          </p:cNvSpPr>
          <p:nvPr>
            <p:ph idx="1"/>
          </p:nvPr>
        </p:nvSpPr>
        <p:spPr>
          <a:xfrm>
            <a:off x="457200" y="1935480"/>
            <a:ext cx="8229600" cy="4661872"/>
          </a:xfrm>
        </p:spPr>
        <p:txBody>
          <a:bodyPr>
            <a:normAutofit fontScale="92500" lnSpcReduction="10000"/>
          </a:bodyPr>
          <a:lstStyle/>
          <a:p>
            <a:r>
              <a:rPr lang="en-US" dirty="0"/>
              <a:t>The history of real-time systems is tied inherently to the evolution of computer</a:t>
            </a:r>
          </a:p>
          <a:p>
            <a:r>
              <a:rPr lang="en-US" dirty="0"/>
              <a:t>Modern real-time systems, such as those that control nuclear power plants, are highly sophisticated</a:t>
            </a:r>
          </a:p>
          <a:p>
            <a:pPr lvl="1"/>
            <a:r>
              <a:rPr lang="en-US" dirty="0"/>
              <a:t>Nevertheless, they may still exhibit characteristics of those pioneering systems developed in the 1940s – 1960s</a:t>
            </a:r>
          </a:p>
          <a:p>
            <a:r>
              <a:rPr lang="en-US" dirty="0"/>
              <a:t>An excellent example of an advanced real-time system is the Mars Exploration Rover of NASA</a:t>
            </a:r>
          </a:p>
          <a:p>
            <a:pPr lvl="1"/>
            <a:r>
              <a:rPr lang="en-US" dirty="0"/>
              <a:t>An autonomous system with extreme reliability requirements</a:t>
            </a:r>
          </a:p>
          <a:p>
            <a:pPr lvl="1"/>
            <a:r>
              <a:rPr lang="en-US" dirty="0"/>
              <a:t>Receives commands and sends measurement data over radio-communications links</a:t>
            </a:r>
          </a:p>
          <a:p>
            <a:pPr lvl="1"/>
            <a:r>
              <a:rPr lang="en-US" dirty="0"/>
              <a:t>Performs its scientific missions with the aid of multiple sensors, processors, and actuators</a:t>
            </a:r>
          </a:p>
        </p:txBody>
      </p:sp>
    </p:spTree>
    <p:extLst>
      <p:ext uri="{BB962C8B-B14F-4D97-AF65-F5344CB8AC3E}">
        <p14:creationId xmlns:p14="http://schemas.microsoft.com/office/powerpoint/2010/main" val="1218860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a:t>Mars Exploration Rover of NASA</a:t>
            </a:r>
            <a:endParaRPr lang="en-US" dirty="0"/>
          </a:p>
        </p:txBody>
      </p:sp>
      <p:pic>
        <p:nvPicPr>
          <p:cNvPr id="4" name="Picture 5" descr="The image “file:///C:/Documents%20and%20Settings/sovaska/Desktop/Book%20revisions/RTSDA%20Jan.%2017,%202011/Front/Fig_FR/RFRCO000.jpg” cannot be displayed, because it contains erro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2275" y="1887810"/>
            <a:ext cx="5976938"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204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916832"/>
            <a:ext cx="8352928" cy="936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Definition: System</a:t>
            </a:r>
          </a:p>
        </p:txBody>
      </p:sp>
      <p:sp>
        <p:nvSpPr>
          <p:cNvPr id="3" name="Content Placeholder 2"/>
          <p:cNvSpPr>
            <a:spLocks noGrp="1"/>
          </p:cNvSpPr>
          <p:nvPr>
            <p:ph idx="1"/>
          </p:nvPr>
        </p:nvSpPr>
        <p:spPr>
          <a:xfrm>
            <a:off x="457200" y="1935480"/>
            <a:ext cx="8229600" cy="989464"/>
          </a:xfrm>
        </p:spPr>
        <p:txBody>
          <a:bodyPr/>
          <a:lstStyle/>
          <a:p>
            <a:pPr marL="0" indent="0" algn="ctr">
              <a:buNone/>
            </a:pPr>
            <a:r>
              <a:rPr lang="en-US" dirty="0">
                <a:solidFill>
                  <a:srgbClr val="FF0000"/>
                </a:solidFill>
                <a:latin typeface="+mj-lt"/>
              </a:rPr>
              <a:t>A system is a mapping of a set of inputs into a set of outputs</a:t>
            </a:r>
            <a:endParaRPr lang="fi-FI" dirty="0">
              <a:solidFill>
                <a:srgbClr val="FF0000"/>
              </a:solidFill>
              <a:latin typeface="+mj-lt"/>
            </a:endParaRP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16172909"/>
              </p:ext>
            </p:extLst>
          </p:nvPr>
        </p:nvGraphicFramePr>
        <p:xfrm>
          <a:off x="1619672" y="3214861"/>
          <a:ext cx="5897562" cy="1438275"/>
        </p:xfrm>
        <a:graphic>
          <a:graphicData uri="http://schemas.openxmlformats.org/presentationml/2006/ole">
            <mc:AlternateContent xmlns:mc="http://schemas.openxmlformats.org/markup-compatibility/2006">
              <mc:Choice xmlns:v="urn:schemas-microsoft-com:vml" Requires="v">
                <p:oleObj spid="_x0000_s1027" name="CorelDRAW" r:id="rId3" imgW="5896979" imgH="1437558" progId="CorelDRAW.Graphic.10">
                  <p:embed/>
                </p:oleObj>
              </mc:Choice>
              <mc:Fallback>
                <p:oleObj name="CorelDRAW" r:id="rId3" imgW="5896979" imgH="1437558" progId="CorelDRAW.Graphic.1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214861"/>
                        <a:ext cx="5897562"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a:xfrm>
            <a:off x="395536" y="4941168"/>
            <a:ext cx="8424936" cy="1477328"/>
          </a:xfrm>
          <a:prstGeom prst="rect">
            <a:avLst/>
          </a:prstGeom>
        </p:spPr>
        <p:txBody>
          <a:bodyPr wrap="square">
            <a:spAutoFit/>
          </a:bodyPr>
          <a:lstStyle/>
          <a:p>
            <a:pPr marL="342900" indent="-342900">
              <a:buFont typeface="+mj-lt"/>
              <a:buAutoNum type="arabicPeriod"/>
            </a:pPr>
            <a:r>
              <a:rPr lang="en-US" dirty="0"/>
              <a:t>A system is an assembly of components connected together in an organized way</a:t>
            </a:r>
            <a:endParaRPr lang="fi-FI" dirty="0"/>
          </a:p>
          <a:p>
            <a:pPr marL="342900" indent="-342900">
              <a:buFont typeface="+mj-lt"/>
              <a:buAutoNum type="arabicPeriod"/>
            </a:pPr>
            <a:r>
              <a:rPr lang="en-US" dirty="0"/>
              <a:t>A system is fundamentally altered if a component joins or leaves it</a:t>
            </a:r>
            <a:endParaRPr lang="fi-FI" dirty="0"/>
          </a:p>
          <a:p>
            <a:pPr marL="342900" indent="-342900">
              <a:buFont typeface="+mj-lt"/>
              <a:buAutoNum type="arabicPeriod"/>
            </a:pPr>
            <a:r>
              <a:rPr lang="en-US" dirty="0"/>
              <a:t>It has a purpose</a:t>
            </a:r>
            <a:endParaRPr lang="fi-FI" dirty="0"/>
          </a:p>
          <a:p>
            <a:pPr marL="342900" indent="-342900">
              <a:buFont typeface="+mj-lt"/>
              <a:buAutoNum type="arabicPeriod"/>
            </a:pPr>
            <a:r>
              <a:rPr lang="en-US" dirty="0"/>
              <a:t>It has a degree of permanence</a:t>
            </a:r>
            <a:endParaRPr lang="fi-FI" dirty="0"/>
          </a:p>
          <a:p>
            <a:pPr marL="342900" indent="-342900">
              <a:buFont typeface="+mj-lt"/>
              <a:buAutoNum type="arabicPeriod"/>
            </a:pPr>
            <a:r>
              <a:rPr lang="en-US" dirty="0"/>
              <a:t>It has been defined as being of particular interest</a:t>
            </a:r>
            <a:endParaRPr lang="fi-FI" dirty="0"/>
          </a:p>
        </p:txBody>
      </p:sp>
    </p:spTree>
    <p:extLst>
      <p:ext uri="{BB962C8B-B14F-4D97-AF65-F5344CB8AC3E}">
        <p14:creationId xmlns:p14="http://schemas.microsoft.com/office/powerpoint/2010/main" val="3974182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Embedded Systems</a:t>
            </a:r>
          </a:p>
        </p:txBody>
      </p:sp>
      <p:sp>
        <p:nvSpPr>
          <p:cNvPr id="3" name="Content Placeholder 2"/>
          <p:cNvSpPr>
            <a:spLocks noGrp="1"/>
          </p:cNvSpPr>
          <p:nvPr>
            <p:ph sz="half" idx="1"/>
          </p:nvPr>
        </p:nvSpPr>
        <p:spPr/>
        <p:txBody>
          <a:bodyPr>
            <a:normAutofit fontScale="92500" lnSpcReduction="20000"/>
          </a:bodyPr>
          <a:lstStyle/>
          <a:p>
            <a:r>
              <a:rPr lang="en-US" dirty="0"/>
              <a:t>Aerospace</a:t>
            </a:r>
          </a:p>
          <a:p>
            <a:pPr lvl="1"/>
            <a:r>
              <a:rPr lang="en-US" dirty="0"/>
              <a:t>Flight control</a:t>
            </a:r>
          </a:p>
          <a:p>
            <a:pPr lvl="1"/>
            <a:r>
              <a:rPr lang="en-US" dirty="0"/>
              <a:t>Navigation</a:t>
            </a:r>
          </a:p>
          <a:p>
            <a:pPr lvl="1"/>
            <a:r>
              <a:rPr lang="en-US" dirty="0"/>
              <a:t>Pilot interface</a:t>
            </a:r>
          </a:p>
          <a:p>
            <a:r>
              <a:rPr lang="en-US" dirty="0"/>
              <a:t>Automotive</a:t>
            </a:r>
          </a:p>
          <a:p>
            <a:pPr lvl="1"/>
            <a:r>
              <a:rPr lang="en-US" dirty="0"/>
              <a:t>Airbag deployment</a:t>
            </a:r>
          </a:p>
          <a:p>
            <a:pPr lvl="1"/>
            <a:r>
              <a:rPr lang="en-US" dirty="0"/>
              <a:t>Antilock braking</a:t>
            </a:r>
          </a:p>
          <a:p>
            <a:pPr lvl="1"/>
            <a:r>
              <a:rPr lang="en-US" dirty="0"/>
              <a:t>Fuel injection</a:t>
            </a:r>
          </a:p>
          <a:p>
            <a:r>
              <a:rPr lang="en-US" dirty="0"/>
              <a:t>Household</a:t>
            </a:r>
          </a:p>
          <a:p>
            <a:pPr lvl="1"/>
            <a:r>
              <a:rPr lang="en-US" dirty="0"/>
              <a:t>Microwave oven</a:t>
            </a:r>
          </a:p>
          <a:p>
            <a:pPr lvl="1"/>
            <a:r>
              <a:rPr lang="en-US" dirty="0"/>
              <a:t>Rice cooker</a:t>
            </a:r>
          </a:p>
          <a:p>
            <a:pPr lvl="1"/>
            <a:r>
              <a:rPr lang="en-US" dirty="0"/>
              <a:t>Washing machine</a:t>
            </a:r>
          </a:p>
        </p:txBody>
      </p:sp>
      <p:sp>
        <p:nvSpPr>
          <p:cNvPr id="4" name="Content Placeholder 3"/>
          <p:cNvSpPr>
            <a:spLocks noGrp="1"/>
          </p:cNvSpPr>
          <p:nvPr>
            <p:ph sz="half" idx="2"/>
          </p:nvPr>
        </p:nvSpPr>
        <p:spPr>
          <a:xfrm>
            <a:off x="4283968" y="1920085"/>
            <a:ext cx="4402832" cy="4434840"/>
          </a:xfrm>
        </p:spPr>
        <p:txBody>
          <a:bodyPr>
            <a:normAutofit fontScale="92500" lnSpcReduction="20000"/>
          </a:bodyPr>
          <a:lstStyle/>
          <a:p>
            <a:r>
              <a:rPr lang="en-US" dirty="0"/>
              <a:t>Industrial</a:t>
            </a:r>
          </a:p>
          <a:p>
            <a:pPr lvl="1"/>
            <a:r>
              <a:rPr lang="en-US" dirty="0"/>
              <a:t>Crane</a:t>
            </a:r>
          </a:p>
          <a:p>
            <a:pPr lvl="1"/>
            <a:r>
              <a:rPr lang="en-US" dirty="0"/>
              <a:t>Paper machine</a:t>
            </a:r>
          </a:p>
          <a:p>
            <a:pPr lvl="1"/>
            <a:r>
              <a:rPr lang="en-US" dirty="0"/>
              <a:t>Welding robot</a:t>
            </a:r>
          </a:p>
          <a:p>
            <a:r>
              <a:rPr lang="en-US" dirty="0"/>
              <a:t>Multimedia</a:t>
            </a:r>
          </a:p>
          <a:p>
            <a:pPr lvl="1"/>
            <a:r>
              <a:rPr lang="en-US" dirty="0"/>
              <a:t>Console game</a:t>
            </a:r>
          </a:p>
          <a:p>
            <a:pPr lvl="1"/>
            <a:r>
              <a:rPr lang="en-US" dirty="0"/>
              <a:t>Home theater</a:t>
            </a:r>
          </a:p>
          <a:p>
            <a:pPr lvl="1"/>
            <a:r>
              <a:rPr lang="en-US" dirty="0"/>
              <a:t>Simulator</a:t>
            </a:r>
          </a:p>
          <a:p>
            <a:r>
              <a:rPr lang="en-US" dirty="0"/>
              <a:t>Medical</a:t>
            </a:r>
          </a:p>
          <a:p>
            <a:pPr lvl="1"/>
            <a:r>
              <a:rPr lang="en-US" dirty="0"/>
              <a:t>Intensive care monitor</a:t>
            </a:r>
          </a:p>
          <a:p>
            <a:pPr lvl="1"/>
            <a:r>
              <a:rPr lang="en-US" dirty="0"/>
              <a:t>Magnetic resonance imaging</a:t>
            </a:r>
          </a:p>
          <a:p>
            <a:pPr lvl="1"/>
            <a:r>
              <a:rPr lang="en-US" dirty="0"/>
              <a:t>Remote surgery</a:t>
            </a:r>
          </a:p>
        </p:txBody>
      </p:sp>
    </p:spTree>
    <p:extLst>
      <p:ext uri="{BB962C8B-B14F-4D97-AF65-F5344CB8AC3E}">
        <p14:creationId xmlns:p14="http://schemas.microsoft.com/office/powerpoint/2010/main" val="210261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a:t>Selected Advancements behind Modern Real-Time Systems</a:t>
            </a:r>
          </a:p>
        </p:txBody>
      </p:sp>
      <p:sp>
        <p:nvSpPr>
          <p:cNvPr id="6" name="Content Placeholder 5"/>
          <p:cNvSpPr>
            <a:spLocks noGrp="1"/>
          </p:cNvSpPr>
          <p:nvPr>
            <p:ph idx="1"/>
          </p:nvPr>
        </p:nvSpPr>
        <p:spPr>
          <a:xfrm>
            <a:off x="395536" y="1935480"/>
            <a:ext cx="8363272" cy="4389120"/>
          </a:xfrm>
        </p:spPr>
        <p:txBody>
          <a:bodyPr>
            <a:normAutofit fontScale="85000" lnSpcReduction="20000"/>
          </a:bodyPr>
          <a:lstStyle/>
          <a:p>
            <a:r>
              <a:rPr lang="en-US" dirty="0"/>
              <a:t>Aspects of operations research, i.e., scheduling theory (late 1940s)</a:t>
            </a:r>
          </a:p>
          <a:p>
            <a:r>
              <a:rPr lang="en-US" dirty="0"/>
              <a:t>Queuing theory (early 1950s)</a:t>
            </a:r>
          </a:p>
          <a:p>
            <a:r>
              <a:rPr lang="fi-FI" dirty="0"/>
              <a:t>IBM’s Basic Executive with diverse real-time scheduling (1962)</a:t>
            </a:r>
            <a:endParaRPr lang="en-US" dirty="0"/>
          </a:p>
          <a:p>
            <a:r>
              <a:rPr lang="en-US" dirty="0"/>
              <a:t>Liu’s and </a:t>
            </a:r>
            <a:r>
              <a:rPr lang="en-US" dirty="0" err="1"/>
              <a:t>Layland’s</a:t>
            </a:r>
            <a:r>
              <a:rPr lang="en-US" dirty="0"/>
              <a:t> seminal work on rate-monotonic theory (1973)</a:t>
            </a:r>
          </a:p>
          <a:p>
            <a:r>
              <a:rPr lang="fi-FI" dirty="0"/>
              <a:t>Introduction of the first microprocessors (1970s)</a:t>
            </a:r>
          </a:p>
          <a:p>
            <a:r>
              <a:rPr lang="fi-FI" dirty="0"/>
              <a:t>First real-time operating systems for microprocessors (1970s – 1980s)</a:t>
            </a:r>
            <a:endParaRPr lang="en-US" dirty="0"/>
          </a:p>
          <a:p>
            <a:r>
              <a:rPr lang="en-US" dirty="0"/>
              <a:t>Theoretical work on improving predictability and reliability of real-time systems (1980s – 1990s)</a:t>
            </a:r>
          </a:p>
          <a:p>
            <a:r>
              <a:rPr lang="en-US" dirty="0"/>
              <a:t>Contributions on solving problems related to multitasking systems (1980s – 1990s)</a:t>
            </a:r>
          </a:p>
          <a:p>
            <a:r>
              <a:rPr lang="en-US" dirty="0"/>
              <a:t>Advancements in hardware, viable open-source software, powerful commercial design and implementation tools, and expanded programming language support (2000s)</a:t>
            </a:r>
          </a:p>
        </p:txBody>
      </p:sp>
    </p:spTree>
    <p:extLst>
      <p:ext uri="{BB962C8B-B14F-4D97-AF65-F5344CB8AC3E}">
        <p14:creationId xmlns:p14="http://schemas.microsoft.com/office/powerpoint/2010/main" val="275394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Discussion</a:t>
            </a:r>
            <a:endParaRPr lang="en-US" dirty="0"/>
          </a:p>
        </p:txBody>
      </p:sp>
      <p:sp>
        <p:nvSpPr>
          <p:cNvPr id="3" name="Content Placeholder 2"/>
          <p:cNvSpPr>
            <a:spLocks noGrp="1"/>
          </p:cNvSpPr>
          <p:nvPr>
            <p:ph idx="1"/>
          </p:nvPr>
        </p:nvSpPr>
        <p:spPr>
          <a:xfrm>
            <a:off x="457200" y="1935480"/>
            <a:ext cx="8229600" cy="1925568"/>
          </a:xfrm>
        </p:spPr>
        <p:txBody>
          <a:bodyPr>
            <a:normAutofit fontScale="92500"/>
          </a:bodyPr>
          <a:lstStyle/>
          <a:p>
            <a:r>
              <a:rPr lang="en-US" dirty="0"/>
              <a:t>In the coming chapters, we will cover a broad range of vital themes for practicing engineers</a:t>
            </a:r>
          </a:p>
          <a:p>
            <a:r>
              <a:rPr lang="en-US" dirty="0"/>
              <a:t>While the emphasis is on software issues, the fundamentals of real-time hardware are carefully outlined, as well</a:t>
            </a:r>
          </a:p>
        </p:txBody>
      </p:sp>
      <p:graphicFrame>
        <p:nvGraphicFramePr>
          <p:cNvPr id="4" name="Object 3"/>
          <p:cNvGraphicFramePr>
            <a:graphicFrameLocks noChangeAspect="1"/>
          </p:cNvGraphicFramePr>
          <p:nvPr>
            <p:extLst>
              <p:ext uri="{D42A27DB-BD31-4B8C-83A1-F6EECF244321}">
                <p14:modId xmlns:p14="http://schemas.microsoft.com/office/powerpoint/2010/main" val="1905869845"/>
              </p:ext>
            </p:extLst>
          </p:nvPr>
        </p:nvGraphicFramePr>
        <p:xfrm>
          <a:off x="1211263" y="3717032"/>
          <a:ext cx="6721475" cy="2871788"/>
        </p:xfrm>
        <a:graphic>
          <a:graphicData uri="http://schemas.openxmlformats.org/presentationml/2006/ole">
            <mc:AlternateContent xmlns:mc="http://schemas.openxmlformats.org/markup-compatibility/2006">
              <mc:Choice xmlns:v="urn:schemas-microsoft-com:vml" Requires="v">
                <p:oleObj spid="_x0000_s4099" name="CorelDRAW" r:id="rId3" imgW="6721810" imgH="2871718" progId="CorelDRAW.Graphic.10">
                  <p:embed/>
                </p:oleObj>
              </mc:Choice>
              <mc:Fallback>
                <p:oleObj name="CorelDRAW" r:id="rId3" imgW="6721810" imgH="2871718" progId="CorelDRAW.Graphic.1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263" y="3717032"/>
                        <a:ext cx="6721475"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Straight Arrow Connector 5"/>
          <p:cNvCxnSpPr/>
          <p:nvPr/>
        </p:nvCxnSpPr>
        <p:spPr>
          <a:xfrm>
            <a:off x="5029449" y="5148725"/>
            <a:ext cx="1080120"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9161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a:t>Task characteristics of a real workload</a:t>
            </a:r>
          </a:p>
        </p:txBody>
      </p:sp>
      <p:sp>
        <p:nvSpPr>
          <p:cNvPr id="13315" name="Rectangle 3"/>
          <p:cNvSpPr>
            <a:spLocks noGrp="1" noChangeArrowheads="1"/>
          </p:cNvSpPr>
          <p:nvPr>
            <p:ph idx="1"/>
          </p:nvPr>
        </p:nvSpPr>
        <p:spPr/>
        <p:txBody>
          <a:bodyPr/>
          <a:lstStyle/>
          <a:p>
            <a:pPr eaLnBrk="1" hangingPunct="1">
              <a:lnSpc>
                <a:spcPct val="90000"/>
              </a:lnSpc>
            </a:pPr>
            <a:r>
              <a:rPr lang="en-US" sz="2000"/>
              <a:t>A simple task model has the following simplifying assumptions:</a:t>
            </a:r>
          </a:p>
          <a:p>
            <a:pPr lvl="1" eaLnBrk="1" hangingPunct="1">
              <a:lnSpc>
                <a:spcPct val="90000"/>
              </a:lnSpc>
            </a:pPr>
            <a:r>
              <a:rPr lang="en-US" sz="1800"/>
              <a:t>All tasks in the task set are strictly periodic.</a:t>
            </a:r>
          </a:p>
          <a:p>
            <a:pPr lvl="1" eaLnBrk="1" hangingPunct="1">
              <a:lnSpc>
                <a:spcPct val="90000"/>
              </a:lnSpc>
            </a:pPr>
            <a:r>
              <a:rPr lang="en-US" sz="1800"/>
              <a:t>The relative deadline of a task is equal to its period/frame.</a:t>
            </a:r>
          </a:p>
          <a:p>
            <a:pPr lvl="1" eaLnBrk="1" hangingPunct="1">
              <a:lnSpc>
                <a:spcPct val="90000"/>
              </a:lnSpc>
            </a:pPr>
            <a:r>
              <a:rPr lang="en-US" sz="1800"/>
              <a:t>All tasks are independent; there are no precedence constraints.</a:t>
            </a:r>
          </a:p>
          <a:p>
            <a:pPr lvl="1" eaLnBrk="1" hangingPunct="1">
              <a:lnSpc>
                <a:spcPct val="90000"/>
              </a:lnSpc>
            </a:pPr>
            <a:r>
              <a:rPr lang="en-US" sz="1800"/>
              <a:t>No task has any non-preemptible section, and the cost of preemption is negligible.</a:t>
            </a:r>
          </a:p>
          <a:p>
            <a:pPr lvl="1" eaLnBrk="1" hangingPunct="1">
              <a:lnSpc>
                <a:spcPct val="90000"/>
              </a:lnSpc>
            </a:pPr>
            <a:r>
              <a:rPr lang="en-US" sz="1800"/>
              <a:t>Only processing requirements are significant; memory, and I/O requirements are negligible.</a:t>
            </a:r>
          </a:p>
          <a:p>
            <a:pPr eaLnBrk="1" hangingPunct="1">
              <a:lnSpc>
                <a:spcPct val="90000"/>
              </a:lnSpc>
            </a:pPr>
            <a:r>
              <a:rPr lang="en-US" sz="2000"/>
              <a:t>For real-time systems, it is of utmost importance that the scheduling algorithm produces a predictable schedule</a:t>
            </a:r>
          </a:p>
          <a:p>
            <a:pPr eaLnBrk="1" hangingPunct="1">
              <a:lnSpc>
                <a:spcPct val="90000"/>
              </a:lnSpc>
            </a:pPr>
            <a:r>
              <a:rPr lang="en-US" sz="2000"/>
              <a:t>Many real-time operating systems use round-robin scheduling policy because it is simple and predictable. </a:t>
            </a:r>
          </a:p>
        </p:txBody>
      </p:sp>
      <p:sp>
        <p:nvSpPr>
          <p:cNvPr id="4" name="Footer Placeholder 3"/>
          <p:cNvSpPr>
            <a:spLocks noGrp="1"/>
          </p:cNvSpPr>
          <p:nvPr>
            <p:ph type="ftr" sz="quarter" idx="11"/>
          </p:nvPr>
        </p:nvSpPr>
        <p:spPr/>
        <p:txBody>
          <a:bodyPr/>
          <a:lstStyle/>
          <a:p>
            <a:pPr>
              <a:defRPr/>
            </a:pPr>
            <a:r>
              <a:rPr lang="en-US"/>
              <a:t>© Copyright 2011 Dr. Phillip A. Laplante</a:t>
            </a:r>
          </a:p>
        </p:txBody>
      </p:sp>
      <p:sp>
        <p:nvSpPr>
          <p:cNvPr id="5" name="Slide Number Placeholder 4"/>
          <p:cNvSpPr>
            <a:spLocks noGrp="1"/>
          </p:cNvSpPr>
          <p:nvPr>
            <p:ph type="sldNum" sz="quarter" idx="12"/>
          </p:nvPr>
        </p:nvSpPr>
        <p:spPr/>
        <p:txBody>
          <a:bodyPr/>
          <a:lstStyle/>
          <a:p>
            <a:pPr>
              <a:defRPr/>
            </a:pPr>
            <a:fld id="{11A28BBC-DCBA-4EE3-9CD9-396E413E29C4}"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Round-robin scheduling</a:t>
            </a:r>
          </a:p>
        </p:txBody>
      </p:sp>
      <p:sp>
        <p:nvSpPr>
          <p:cNvPr id="14339" name="Rectangle 3"/>
          <p:cNvSpPr>
            <a:spLocks noGrp="1" noChangeArrowheads="1"/>
          </p:cNvSpPr>
          <p:nvPr>
            <p:ph idx="1"/>
          </p:nvPr>
        </p:nvSpPr>
        <p:spPr/>
        <p:txBody>
          <a:bodyPr/>
          <a:lstStyle/>
          <a:p>
            <a:pPr eaLnBrk="1" hangingPunct="1">
              <a:lnSpc>
                <a:spcPct val="80000"/>
              </a:lnSpc>
            </a:pPr>
            <a:r>
              <a:rPr lang="en-US" sz="2000"/>
              <a:t>In a round-robin system several processes are executed sequentially to completion, often in conjunction with a cyclic executive.  </a:t>
            </a:r>
          </a:p>
          <a:p>
            <a:pPr eaLnBrk="1" hangingPunct="1">
              <a:lnSpc>
                <a:spcPct val="80000"/>
              </a:lnSpc>
            </a:pPr>
            <a:r>
              <a:rPr lang="en-US" sz="2000"/>
              <a:t>In round-robin systems with time slicing, each executable task is assigned a fixed-time quantum called a time slice in which to execute.  </a:t>
            </a:r>
          </a:p>
          <a:p>
            <a:pPr eaLnBrk="1" hangingPunct="1">
              <a:lnSpc>
                <a:spcPct val="80000"/>
              </a:lnSpc>
            </a:pPr>
            <a:r>
              <a:rPr lang="en-US" sz="2000"/>
              <a:t>A fixed-rate clock is used to initiate an interrupt at a rate corresponding to the time slice. </a:t>
            </a:r>
          </a:p>
          <a:p>
            <a:pPr eaLnBrk="1" hangingPunct="1">
              <a:lnSpc>
                <a:spcPct val="80000"/>
              </a:lnSpc>
            </a:pPr>
            <a:r>
              <a:rPr lang="en-US" sz="2000"/>
              <a:t>The task executes until it completes or its execution time expires, as indicated by the clock interrupt.  </a:t>
            </a:r>
          </a:p>
          <a:p>
            <a:pPr eaLnBrk="1" hangingPunct="1">
              <a:lnSpc>
                <a:spcPct val="80000"/>
              </a:lnSpc>
            </a:pPr>
            <a:r>
              <a:rPr lang="en-US" sz="2000"/>
              <a:t>If the task does not execute to completion, its context must be saved.  The task is the placed at the end of the executable list.  The context of the next executable task in the list is restored, and it resumes execution. </a:t>
            </a:r>
          </a:p>
          <a:p>
            <a:pPr eaLnBrk="1" hangingPunct="1">
              <a:lnSpc>
                <a:spcPct val="80000"/>
              </a:lnSpc>
            </a:pPr>
            <a:r>
              <a:rPr lang="en-US" sz="2000"/>
              <a:t>Round-robin systems can be combined with pre-emptive priority systems, yielding a kind of mixed system. </a:t>
            </a:r>
          </a:p>
        </p:txBody>
      </p:sp>
      <p:sp>
        <p:nvSpPr>
          <p:cNvPr id="4" name="Footer Placeholder 3"/>
          <p:cNvSpPr>
            <a:spLocks noGrp="1"/>
          </p:cNvSpPr>
          <p:nvPr>
            <p:ph type="ftr" sz="quarter" idx="11"/>
          </p:nvPr>
        </p:nvSpPr>
        <p:spPr/>
        <p:txBody>
          <a:bodyPr/>
          <a:lstStyle/>
          <a:p>
            <a:pPr>
              <a:defRPr/>
            </a:pPr>
            <a:r>
              <a:rPr lang="en-US"/>
              <a:t>© Copyright 2011 Dr. Phillip A. Laplante</a:t>
            </a:r>
          </a:p>
        </p:txBody>
      </p:sp>
      <p:sp>
        <p:nvSpPr>
          <p:cNvPr id="5" name="Slide Number Placeholder 4"/>
          <p:cNvSpPr>
            <a:spLocks noGrp="1"/>
          </p:cNvSpPr>
          <p:nvPr>
            <p:ph type="sldNum" sz="quarter" idx="12"/>
          </p:nvPr>
        </p:nvSpPr>
        <p:spPr/>
        <p:txBody>
          <a:bodyPr/>
          <a:lstStyle/>
          <a:p>
            <a:pPr>
              <a:defRPr/>
            </a:pPr>
            <a:fld id="{59829A69-31B5-4FF2-8935-9DD2B5F9F07A}"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57200" y="304800"/>
            <a:ext cx="8305800" cy="1143000"/>
          </a:xfrm>
        </p:spPr>
        <p:txBody>
          <a:bodyPr/>
          <a:lstStyle/>
          <a:p>
            <a:pPr eaLnBrk="1" fontAlgn="auto" hangingPunct="1">
              <a:spcAft>
                <a:spcPts val="0"/>
              </a:spcAft>
              <a:defRPr/>
            </a:pPr>
            <a:r>
              <a:rPr lang="en-US" dirty="0"/>
              <a:t>Round-robin scheduling</a:t>
            </a:r>
          </a:p>
        </p:txBody>
      </p:sp>
      <p:sp>
        <p:nvSpPr>
          <p:cNvPr id="5" name="Footer Placeholder 2"/>
          <p:cNvSpPr>
            <a:spLocks noGrp="1"/>
          </p:cNvSpPr>
          <p:nvPr>
            <p:ph type="ftr" sz="quarter" idx="11"/>
          </p:nvPr>
        </p:nvSpPr>
        <p:spPr/>
        <p:txBody>
          <a:bodyPr/>
          <a:lstStyle/>
          <a:p>
            <a:pPr>
              <a:defRPr/>
            </a:pPr>
            <a:r>
              <a:rPr lang="en-US"/>
              <a:t>© Copyright 2011 Dr. Phillip A. Laplante</a:t>
            </a:r>
          </a:p>
        </p:txBody>
      </p:sp>
      <p:sp>
        <p:nvSpPr>
          <p:cNvPr id="6" name="Slide Number Placeholder 3"/>
          <p:cNvSpPr>
            <a:spLocks noGrp="1"/>
          </p:cNvSpPr>
          <p:nvPr>
            <p:ph type="sldNum" sz="quarter" idx="12"/>
          </p:nvPr>
        </p:nvSpPr>
        <p:spPr/>
        <p:txBody>
          <a:bodyPr/>
          <a:lstStyle/>
          <a:p>
            <a:pPr>
              <a:defRPr/>
            </a:pPr>
            <a:fld id="{F501D143-4080-4DD9-B497-85447C9EF677}" type="slidenum">
              <a:rPr lang="en-US"/>
              <a:pPr>
                <a:defRPr/>
              </a:pPr>
              <a:t>25</a:t>
            </a:fld>
            <a:endParaRPr lang="en-US"/>
          </a:p>
        </p:txBody>
      </p:sp>
      <p:sp>
        <p:nvSpPr>
          <p:cNvPr id="3078" name="Text Box 4"/>
          <p:cNvSpPr txBox="1">
            <a:spLocks noChangeArrowheads="1"/>
          </p:cNvSpPr>
          <p:nvPr/>
        </p:nvSpPr>
        <p:spPr bwMode="auto">
          <a:xfrm>
            <a:off x="381000" y="5181600"/>
            <a:ext cx="8382000" cy="942975"/>
          </a:xfrm>
          <a:prstGeom prst="rect">
            <a:avLst/>
          </a:prstGeom>
          <a:noFill/>
          <a:ln w="9525">
            <a:noFill/>
            <a:miter lim="800000"/>
            <a:headEnd/>
            <a:tailEnd/>
          </a:ln>
        </p:spPr>
        <p:txBody>
          <a:bodyPr>
            <a:spAutoFit/>
          </a:bodyPr>
          <a:lstStyle/>
          <a:p>
            <a:pPr algn="ctr"/>
            <a:r>
              <a:rPr lang="en-US" sz="1400"/>
              <a:t>Mixed scheduling of three tasks. Here process A and C are of the same priority, whereas B is of higher priority. Process A is executing for some time when it is preempted by task B, which executes until completion.  When process A resumes, it continues until its time slice expires, at which time context is switched to process C, which begins executing.</a:t>
            </a:r>
          </a:p>
        </p:txBody>
      </p:sp>
      <p:sp>
        <p:nvSpPr>
          <p:cNvPr id="307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4" name="Object 5"/>
          <p:cNvGraphicFramePr>
            <a:graphicFrameLocks noChangeAspect="1"/>
          </p:cNvGraphicFramePr>
          <p:nvPr/>
        </p:nvGraphicFramePr>
        <p:xfrm>
          <a:off x="838200" y="1905000"/>
          <a:ext cx="7389813" cy="2819400"/>
        </p:xfrm>
        <a:graphic>
          <a:graphicData uri="http://schemas.openxmlformats.org/presentationml/2006/ole">
            <mc:AlternateContent xmlns:mc="http://schemas.openxmlformats.org/markup-compatibility/2006">
              <mc:Choice xmlns:v="urn:schemas-microsoft-com:vml" Requires="v">
                <p:oleObj spid="_x0000_s5123" r:id="rId3" imgW="4068360" imgH="1550160" progId="CorelDRAW.Graphic.10">
                  <p:embed/>
                </p:oleObj>
              </mc:Choice>
              <mc:Fallback>
                <p:oleObj r:id="rId3" imgW="4068360" imgH="1550160" progId="CorelDRAW.Graphic.10">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05000"/>
                        <a:ext cx="7389813"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228600"/>
            <a:ext cx="8229600" cy="1143000"/>
          </a:xfrm>
        </p:spPr>
        <p:txBody>
          <a:bodyPr/>
          <a:lstStyle/>
          <a:p>
            <a:pPr eaLnBrk="1" hangingPunct="1"/>
            <a:r>
              <a:rPr lang="en-US"/>
              <a:t>Cyclic executives</a:t>
            </a:r>
          </a:p>
        </p:txBody>
      </p:sp>
      <p:sp>
        <p:nvSpPr>
          <p:cNvPr id="15363" name="Rectangle 3"/>
          <p:cNvSpPr>
            <a:spLocks noGrp="1" noChangeArrowheads="1"/>
          </p:cNvSpPr>
          <p:nvPr>
            <p:ph idx="1"/>
          </p:nvPr>
        </p:nvSpPr>
        <p:spPr/>
        <p:txBody>
          <a:bodyPr/>
          <a:lstStyle/>
          <a:p>
            <a:pPr eaLnBrk="1" hangingPunct="1">
              <a:lnSpc>
                <a:spcPct val="80000"/>
              </a:lnSpc>
            </a:pPr>
            <a:r>
              <a:rPr lang="en-US" sz="2400"/>
              <a:t>A simple approach that generates a complete and highly predictable schedule. </a:t>
            </a:r>
          </a:p>
          <a:p>
            <a:pPr eaLnBrk="1" hangingPunct="1">
              <a:lnSpc>
                <a:spcPct val="80000"/>
              </a:lnSpc>
            </a:pPr>
            <a:r>
              <a:rPr lang="en-US" sz="2400"/>
              <a:t>The CE refers to a scheduler that deterministically interleaves and sequentializes the execution of periodic tasks on a processor according to a pre-run-time schedule. </a:t>
            </a:r>
          </a:p>
          <a:p>
            <a:pPr eaLnBrk="1" hangingPunct="1">
              <a:lnSpc>
                <a:spcPct val="80000"/>
              </a:lnSpc>
            </a:pPr>
            <a:r>
              <a:rPr lang="en-US" sz="2400"/>
              <a:t>In general terms, the CE is a table of procedure calls, where each task is a procedure, and it executes a single do loop.</a:t>
            </a:r>
          </a:p>
          <a:p>
            <a:pPr eaLnBrk="1" hangingPunct="1">
              <a:lnSpc>
                <a:spcPct val="80000"/>
              </a:lnSpc>
            </a:pPr>
            <a:r>
              <a:rPr lang="en-US" sz="2400"/>
              <a:t>Scheduling decisions are made periodically, rather than at arbitrary times. </a:t>
            </a:r>
          </a:p>
          <a:p>
            <a:pPr eaLnBrk="1" hangingPunct="1">
              <a:lnSpc>
                <a:spcPct val="80000"/>
              </a:lnSpc>
            </a:pPr>
            <a:r>
              <a:rPr lang="en-US" sz="2400"/>
              <a:t>Time intervals during scheduling decision points are referred to as frames or minor cycles, and every frame has a length </a:t>
            </a:r>
            <a:r>
              <a:rPr lang="en-US" sz="2400" i="1"/>
              <a:t>f</a:t>
            </a:r>
            <a:r>
              <a:rPr lang="en-US" sz="2400"/>
              <a:t> called the frame size. </a:t>
            </a:r>
          </a:p>
        </p:txBody>
      </p:sp>
      <p:sp>
        <p:nvSpPr>
          <p:cNvPr id="4" name="Footer Placeholder 3"/>
          <p:cNvSpPr>
            <a:spLocks noGrp="1"/>
          </p:cNvSpPr>
          <p:nvPr>
            <p:ph type="ftr" sz="quarter" idx="11"/>
          </p:nvPr>
        </p:nvSpPr>
        <p:spPr/>
        <p:txBody>
          <a:bodyPr/>
          <a:lstStyle/>
          <a:p>
            <a:pPr>
              <a:defRPr/>
            </a:pPr>
            <a:r>
              <a:rPr lang="en-US"/>
              <a:t>© Copyright 2011 Dr. Phillip A. Laplante</a:t>
            </a:r>
          </a:p>
        </p:txBody>
      </p:sp>
      <p:sp>
        <p:nvSpPr>
          <p:cNvPr id="5" name="Slide Number Placeholder 4"/>
          <p:cNvSpPr>
            <a:spLocks noGrp="1"/>
          </p:cNvSpPr>
          <p:nvPr>
            <p:ph type="sldNum" sz="quarter" idx="12"/>
          </p:nvPr>
        </p:nvSpPr>
        <p:spPr/>
        <p:txBody>
          <a:bodyPr/>
          <a:lstStyle/>
          <a:p>
            <a:pPr>
              <a:defRPr/>
            </a:pPr>
            <a:fld id="{A3010E6C-9494-4A74-A056-50AC662C7B14}"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8229600" cy="1143000"/>
          </a:xfrm>
        </p:spPr>
        <p:txBody>
          <a:bodyPr/>
          <a:lstStyle/>
          <a:p>
            <a:pPr eaLnBrk="1" hangingPunct="1"/>
            <a:r>
              <a:rPr lang="en-US"/>
              <a:t>Cyclic executives</a:t>
            </a:r>
          </a:p>
        </p:txBody>
      </p:sp>
      <p:sp>
        <p:nvSpPr>
          <p:cNvPr id="16387" name="Rectangle 3"/>
          <p:cNvSpPr>
            <a:spLocks noGrp="1" noChangeArrowheads="1"/>
          </p:cNvSpPr>
          <p:nvPr>
            <p:ph idx="1"/>
          </p:nvPr>
        </p:nvSpPr>
        <p:spPr/>
        <p:txBody>
          <a:bodyPr/>
          <a:lstStyle/>
          <a:p>
            <a:pPr eaLnBrk="1" hangingPunct="1">
              <a:lnSpc>
                <a:spcPct val="90000"/>
              </a:lnSpc>
            </a:pPr>
            <a:r>
              <a:rPr lang="en-US" sz="2000" dirty="0"/>
              <a:t>The major cycle is the minimum time required to execute tasks allocated to the processor ensuring the deadlines and periods of all processes are met. </a:t>
            </a:r>
          </a:p>
          <a:p>
            <a:pPr eaLnBrk="1" hangingPunct="1">
              <a:lnSpc>
                <a:spcPct val="90000"/>
              </a:lnSpc>
            </a:pPr>
            <a:r>
              <a:rPr lang="en-US" sz="2000" dirty="0"/>
              <a:t>The major cycle or the </a:t>
            </a:r>
            <a:r>
              <a:rPr lang="en-US" sz="2000" dirty="0" err="1"/>
              <a:t>hyperperiod</a:t>
            </a:r>
            <a:r>
              <a:rPr lang="en-US" sz="2000" dirty="0"/>
              <a:t> is equal to the least common multiple of the periods, i.e., lcm(</a:t>
            </a:r>
            <a:r>
              <a:rPr lang="en-US" sz="2000" i="1" dirty="0"/>
              <a:t>p</a:t>
            </a:r>
            <a:r>
              <a:rPr lang="en-US" sz="2000" i="1" baseline="-25000" dirty="0"/>
              <a:t>1</a:t>
            </a:r>
            <a:r>
              <a:rPr lang="en-US" sz="2000" i="1" dirty="0"/>
              <a:t>, …  </a:t>
            </a:r>
            <a:r>
              <a:rPr lang="en-US" sz="2000" i="1" dirty="0" err="1"/>
              <a:t>p</a:t>
            </a:r>
            <a:r>
              <a:rPr lang="en-US" sz="2000" i="1" baseline="-25000" dirty="0" err="1"/>
              <a:t>n</a:t>
            </a:r>
            <a:r>
              <a:rPr lang="en-US" sz="2000" dirty="0"/>
              <a:t>).</a:t>
            </a:r>
          </a:p>
          <a:p>
            <a:pPr eaLnBrk="1" hangingPunct="1">
              <a:lnSpc>
                <a:spcPct val="90000"/>
              </a:lnSpc>
            </a:pPr>
            <a:r>
              <a:rPr lang="en-US" sz="2000" dirty="0"/>
              <a:t>As scheduling decisions are made only at the beginning of every frame, there is no preemption within each frame. </a:t>
            </a:r>
          </a:p>
          <a:p>
            <a:pPr eaLnBrk="1" hangingPunct="1">
              <a:lnSpc>
                <a:spcPct val="90000"/>
              </a:lnSpc>
            </a:pPr>
            <a:r>
              <a:rPr lang="en-US" sz="2000" dirty="0"/>
              <a:t>The phase of each periodic task is a nonnegative integer multiple of the frame size. </a:t>
            </a:r>
          </a:p>
          <a:p>
            <a:pPr eaLnBrk="1" hangingPunct="1">
              <a:lnSpc>
                <a:spcPct val="90000"/>
              </a:lnSpc>
            </a:pPr>
            <a:r>
              <a:rPr lang="en-US" sz="2000" dirty="0"/>
              <a:t>The scheduler carries out monitoring and enforcement actions at the beginning of each frame.</a:t>
            </a:r>
          </a:p>
        </p:txBody>
      </p:sp>
      <p:sp>
        <p:nvSpPr>
          <p:cNvPr id="4" name="Footer Placeholder 3"/>
          <p:cNvSpPr>
            <a:spLocks noGrp="1"/>
          </p:cNvSpPr>
          <p:nvPr>
            <p:ph type="ftr" sz="quarter" idx="11"/>
          </p:nvPr>
        </p:nvSpPr>
        <p:spPr/>
        <p:txBody>
          <a:bodyPr/>
          <a:lstStyle/>
          <a:p>
            <a:pPr>
              <a:defRPr/>
            </a:pPr>
            <a:r>
              <a:rPr lang="en-US"/>
              <a:t>© Copyright 2011 Dr. Phillip A. Laplante</a:t>
            </a:r>
          </a:p>
        </p:txBody>
      </p:sp>
      <p:sp>
        <p:nvSpPr>
          <p:cNvPr id="5" name="Slide Number Placeholder 4"/>
          <p:cNvSpPr>
            <a:spLocks noGrp="1"/>
          </p:cNvSpPr>
          <p:nvPr>
            <p:ph type="sldNum" sz="quarter" idx="12"/>
          </p:nvPr>
        </p:nvSpPr>
        <p:spPr/>
        <p:txBody>
          <a:bodyPr/>
          <a:lstStyle/>
          <a:p>
            <a:pPr>
              <a:defRPr/>
            </a:pPr>
            <a:fld id="{2A4BB467-4082-4D6E-8267-BFE4542DC8ED}"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228600"/>
            <a:ext cx="8305800" cy="1143000"/>
          </a:xfrm>
        </p:spPr>
        <p:txBody>
          <a:bodyPr/>
          <a:lstStyle/>
          <a:p>
            <a:pPr eaLnBrk="1" fontAlgn="auto" hangingPunct="1">
              <a:spcAft>
                <a:spcPts val="0"/>
              </a:spcAft>
              <a:defRPr/>
            </a:pPr>
            <a:r>
              <a:rPr lang="en-US" dirty="0"/>
              <a:t>Cyclic executives</a:t>
            </a:r>
          </a:p>
        </p:txBody>
      </p:sp>
      <p:sp>
        <p:nvSpPr>
          <p:cNvPr id="4" name="Footer Placeholder 2"/>
          <p:cNvSpPr>
            <a:spLocks noGrp="1"/>
          </p:cNvSpPr>
          <p:nvPr>
            <p:ph type="ftr" sz="quarter" idx="11"/>
          </p:nvPr>
        </p:nvSpPr>
        <p:spPr/>
        <p:txBody>
          <a:bodyPr/>
          <a:lstStyle/>
          <a:p>
            <a:pPr>
              <a:defRPr/>
            </a:pPr>
            <a:r>
              <a:rPr lang="en-US"/>
              <a:t>© Copyright 2011 Dr. Phillip A. Laplante</a:t>
            </a:r>
          </a:p>
        </p:txBody>
      </p:sp>
      <p:sp>
        <p:nvSpPr>
          <p:cNvPr id="5" name="Slide Number Placeholder 3"/>
          <p:cNvSpPr>
            <a:spLocks noGrp="1"/>
          </p:cNvSpPr>
          <p:nvPr>
            <p:ph type="sldNum" sz="quarter" idx="12"/>
          </p:nvPr>
        </p:nvSpPr>
        <p:spPr/>
        <p:txBody>
          <a:bodyPr/>
          <a:lstStyle/>
          <a:p>
            <a:pPr>
              <a:defRPr/>
            </a:pPr>
            <a:fld id="{CFCD7037-32E8-48D5-8AFE-5E25E38337EE}" type="slidenum">
              <a:rPr lang="en-US"/>
              <a:pPr>
                <a:defRPr/>
              </a:pPr>
              <a:t>28</a:t>
            </a:fld>
            <a:endParaRPr lang="en-US"/>
          </a:p>
        </p:txBody>
      </p:sp>
      <p:pic>
        <p:nvPicPr>
          <p:cNvPr id="17413" name="Picture 3"/>
          <p:cNvPicPr>
            <a:picLocks noChangeAspect="1" noChangeArrowheads="1"/>
          </p:cNvPicPr>
          <p:nvPr/>
        </p:nvPicPr>
        <p:blipFill>
          <a:blip r:embed="rId2" cstate="print"/>
          <a:srcRect/>
          <a:stretch>
            <a:fillRect/>
          </a:stretch>
        </p:blipFill>
        <p:spPr bwMode="auto">
          <a:xfrm>
            <a:off x="1219200" y="1500188"/>
            <a:ext cx="6858000" cy="45529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81000" y="457200"/>
            <a:ext cx="8305800" cy="1143000"/>
          </a:xfrm>
        </p:spPr>
        <p:txBody>
          <a:bodyPr/>
          <a:lstStyle/>
          <a:p>
            <a:pPr eaLnBrk="1" fontAlgn="auto" hangingPunct="1">
              <a:spcAft>
                <a:spcPts val="0"/>
              </a:spcAft>
              <a:defRPr/>
            </a:pPr>
            <a:r>
              <a:rPr lang="en-US" dirty="0"/>
              <a:t>Cyclic executives</a:t>
            </a:r>
          </a:p>
        </p:txBody>
      </p:sp>
      <p:sp>
        <p:nvSpPr>
          <p:cNvPr id="4" name="Footer Placeholder 2"/>
          <p:cNvSpPr>
            <a:spLocks noGrp="1"/>
          </p:cNvSpPr>
          <p:nvPr>
            <p:ph type="ftr" sz="quarter" idx="11"/>
          </p:nvPr>
        </p:nvSpPr>
        <p:spPr/>
        <p:txBody>
          <a:bodyPr/>
          <a:lstStyle/>
          <a:p>
            <a:pPr>
              <a:defRPr/>
            </a:pPr>
            <a:r>
              <a:rPr lang="en-US"/>
              <a:t>© Copyright 2011 Dr. Phillip A. Laplante</a:t>
            </a:r>
          </a:p>
        </p:txBody>
      </p:sp>
      <p:sp>
        <p:nvSpPr>
          <p:cNvPr id="5" name="Slide Number Placeholder 3"/>
          <p:cNvSpPr>
            <a:spLocks noGrp="1"/>
          </p:cNvSpPr>
          <p:nvPr>
            <p:ph type="sldNum" sz="quarter" idx="12"/>
          </p:nvPr>
        </p:nvSpPr>
        <p:spPr/>
        <p:txBody>
          <a:bodyPr/>
          <a:lstStyle/>
          <a:p>
            <a:pPr>
              <a:defRPr/>
            </a:pPr>
            <a:fld id="{BC88F182-14CD-47CC-AB56-F15C18C2BF70}" type="slidenum">
              <a:rPr lang="en-US"/>
              <a:pPr>
                <a:defRPr/>
              </a:pPr>
              <a:t>29</a:t>
            </a:fld>
            <a:endParaRPr lang="en-US"/>
          </a:p>
        </p:txBody>
      </p:sp>
      <p:pic>
        <p:nvPicPr>
          <p:cNvPr id="18437" name="Picture 3"/>
          <p:cNvPicPr>
            <a:picLocks noChangeAspect="1" noChangeArrowheads="1"/>
          </p:cNvPicPr>
          <p:nvPr/>
        </p:nvPicPr>
        <p:blipFill>
          <a:blip r:embed="rId2" cstate="print"/>
          <a:srcRect/>
          <a:stretch>
            <a:fillRect/>
          </a:stretch>
        </p:blipFill>
        <p:spPr bwMode="auto">
          <a:xfrm>
            <a:off x="609600" y="1676400"/>
            <a:ext cx="8077200" cy="43243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Example: A Real-Time Control System</a:t>
            </a:r>
          </a:p>
        </p:txBody>
      </p:sp>
      <p:sp>
        <p:nvSpPr>
          <p:cNvPr id="3" name="Content Placeholder 2"/>
          <p:cNvSpPr>
            <a:spLocks noGrp="1"/>
          </p:cNvSpPr>
          <p:nvPr>
            <p:ph idx="1"/>
          </p:nvPr>
        </p:nvSpPr>
        <p:spPr>
          <a:xfrm>
            <a:off x="457200" y="1935480"/>
            <a:ext cx="8229600" cy="2285608"/>
          </a:xfrm>
        </p:spPr>
        <p:txBody>
          <a:bodyPr>
            <a:normAutofit lnSpcReduction="10000"/>
          </a:bodyPr>
          <a:lstStyle/>
          <a:p>
            <a:r>
              <a:rPr lang="en-US" dirty="0"/>
              <a:t>Inputs are </a:t>
            </a:r>
            <a:r>
              <a:rPr lang="en-US" i="1" dirty="0"/>
              <a:t>excitations</a:t>
            </a:r>
            <a:r>
              <a:rPr lang="en-US" dirty="0"/>
              <a:t> and outputs are corresponding </a:t>
            </a:r>
            <a:r>
              <a:rPr lang="en-US" i="1" dirty="0"/>
              <a:t>responses</a:t>
            </a:r>
          </a:p>
          <a:p>
            <a:r>
              <a:rPr lang="en-US" dirty="0"/>
              <a:t>Inputs and outputs may be digital or analog</a:t>
            </a:r>
          </a:p>
          <a:p>
            <a:r>
              <a:rPr lang="en-US" dirty="0"/>
              <a:t>Inputs are associated with sensors, cameras, etc.</a:t>
            </a:r>
          </a:p>
          <a:p>
            <a:r>
              <a:rPr lang="en-US" dirty="0"/>
              <a:t>Outputs with actuators, displays, etc.</a:t>
            </a:r>
          </a:p>
        </p:txBody>
      </p:sp>
      <p:graphicFrame>
        <p:nvGraphicFramePr>
          <p:cNvPr id="4" name="Object 3"/>
          <p:cNvGraphicFramePr>
            <a:graphicFrameLocks noChangeAspect="1"/>
          </p:cNvGraphicFramePr>
          <p:nvPr>
            <p:extLst>
              <p:ext uri="{D42A27DB-BD31-4B8C-83A1-F6EECF244321}">
                <p14:modId xmlns:p14="http://schemas.microsoft.com/office/powerpoint/2010/main" val="2633117985"/>
              </p:ext>
            </p:extLst>
          </p:nvPr>
        </p:nvGraphicFramePr>
        <p:xfrm>
          <a:off x="1922463" y="4541862"/>
          <a:ext cx="5299075" cy="1695450"/>
        </p:xfrm>
        <a:graphic>
          <a:graphicData uri="http://schemas.openxmlformats.org/presentationml/2006/ole">
            <mc:AlternateContent xmlns:mc="http://schemas.openxmlformats.org/markup-compatibility/2006">
              <mc:Choice xmlns:v="urn:schemas-microsoft-com:vml" Requires="v">
                <p:oleObj spid="_x0000_s2051" name="CorelDRAW" r:id="rId3" imgW="5299571" imgH="1694872" progId="CorelDRAW.Graphic.10">
                  <p:embed/>
                </p:oleObj>
              </mc:Choice>
              <mc:Fallback>
                <p:oleObj name="CorelDRAW" r:id="rId3" imgW="5299571" imgH="1694872" progId="CorelDRAW.Graphic.1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463" y="4541862"/>
                        <a:ext cx="52990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04174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229600" cy="1143000"/>
          </a:xfrm>
        </p:spPr>
        <p:txBody>
          <a:bodyPr/>
          <a:lstStyle/>
          <a:p>
            <a:pPr eaLnBrk="1" hangingPunct="1"/>
            <a:r>
              <a:rPr lang="en-US"/>
              <a:t>Rate-monotonic scheduling</a:t>
            </a:r>
          </a:p>
        </p:txBody>
      </p:sp>
      <p:sp>
        <p:nvSpPr>
          <p:cNvPr id="19459" name="Rectangle 3"/>
          <p:cNvSpPr>
            <a:spLocks noGrp="1" noChangeArrowheads="1"/>
          </p:cNvSpPr>
          <p:nvPr>
            <p:ph idx="1"/>
          </p:nvPr>
        </p:nvSpPr>
        <p:spPr/>
        <p:txBody>
          <a:bodyPr/>
          <a:lstStyle/>
          <a:p>
            <a:pPr eaLnBrk="1" hangingPunct="1"/>
            <a:endParaRPr lang="en-US"/>
          </a:p>
          <a:p>
            <a:pPr eaLnBrk="1" hangingPunct="1"/>
            <a:endParaRPr lang="en-US"/>
          </a:p>
        </p:txBody>
      </p:sp>
      <p:sp>
        <p:nvSpPr>
          <p:cNvPr id="5" name="Footer Placeholder 3"/>
          <p:cNvSpPr>
            <a:spLocks noGrp="1"/>
          </p:cNvSpPr>
          <p:nvPr>
            <p:ph type="ftr" sz="quarter" idx="11"/>
          </p:nvPr>
        </p:nvSpPr>
        <p:spPr/>
        <p:txBody>
          <a:bodyPr/>
          <a:lstStyle/>
          <a:p>
            <a:pPr>
              <a:defRPr/>
            </a:pPr>
            <a:r>
              <a:rPr lang="en-US"/>
              <a:t>© Copyright 2011 Dr. Phillip A. Laplante</a:t>
            </a:r>
          </a:p>
        </p:txBody>
      </p:sp>
      <p:sp>
        <p:nvSpPr>
          <p:cNvPr id="6" name="Slide Number Placeholder 4"/>
          <p:cNvSpPr>
            <a:spLocks noGrp="1"/>
          </p:cNvSpPr>
          <p:nvPr>
            <p:ph type="sldNum" sz="quarter" idx="12"/>
          </p:nvPr>
        </p:nvSpPr>
        <p:spPr/>
        <p:txBody>
          <a:bodyPr/>
          <a:lstStyle/>
          <a:p>
            <a:pPr>
              <a:defRPr/>
            </a:pPr>
            <a:fld id="{F521474C-0803-41C8-8894-7A471703A799}" type="slidenum">
              <a:rPr lang="en-US"/>
              <a:pPr>
                <a:defRPr/>
              </a:pPr>
              <a:t>30</a:t>
            </a:fld>
            <a:endParaRPr lang="en-US"/>
          </a:p>
        </p:txBody>
      </p:sp>
      <p:sp>
        <p:nvSpPr>
          <p:cNvPr id="19462" name="Text Box 4"/>
          <p:cNvSpPr txBox="1">
            <a:spLocks noChangeArrowheads="1"/>
          </p:cNvSpPr>
          <p:nvPr/>
        </p:nvSpPr>
        <p:spPr bwMode="auto">
          <a:xfrm>
            <a:off x="609600" y="1447800"/>
            <a:ext cx="8305800" cy="1416050"/>
          </a:xfrm>
          <a:prstGeom prst="rect">
            <a:avLst/>
          </a:prstGeom>
          <a:noFill/>
          <a:ln w="9525">
            <a:noFill/>
            <a:miter lim="800000"/>
            <a:headEnd/>
            <a:tailEnd/>
          </a:ln>
        </p:spPr>
        <p:txBody>
          <a:bodyPr>
            <a:spAutoFit/>
          </a:bodyPr>
          <a:lstStyle/>
          <a:p>
            <a:r>
              <a:rPr lang="en-US" sz="1600" b="1">
                <a:latin typeface="Times New Roman" pitchFamily="18" charset="0"/>
                <a:cs typeface="Times New Roman" pitchFamily="18" charset="0"/>
              </a:rPr>
              <a:t>Theorem (</a:t>
            </a:r>
            <a:r>
              <a:rPr lang="en-US" sz="1600">
                <a:latin typeface="Times New Roman" pitchFamily="18" charset="0"/>
                <a:cs typeface="Times New Roman" pitchFamily="18" charset="0"/>
              </a:rPr>
              <a:t>Rate-monotonic) [Liu and Layland ‘73]</a:t>
            </a:r>
          </a:p>
          <a:p>
            <a:endParaRPr lang="en-US" sz="1600" b="1">
              <a:latin typeface="Times New Roman" pitchFamily="18" charset="0"/>
              <a:cs typeface="Times New Roman" pitchFamily="18" charset="0"/>
            </a:endParaRPr>
          </a:p>
          <a:p>
            <a:r>
              <a:rPr lang="en-US">
                <a:latin typeface="Times New Roman" pitchFamily="18" charset="0"/>
                <a:cs typeface="Times New Roman" pitchFamily="18" charset="0"/>
              </a:rPr>
              <a:t>Given a set of periodic tasks and preemptive priority scheduling, then by assigning priorities such that the tasks with shorter periods have higher priorities (rate monotonic) yields an optimal scheduling algorithm. </a:t>
            </a:r>
          </a:p>
        </p:txBody>
      </p:sp>
      <p:pic>
        <p:nvPicPr>
          <p:cNvPr id="19464" name="Picture 3"/>
          <p:cNvPicPr>
            <a:picLocks noChangeAspect="1" noChangeArrowheads="1"/>
          </p:cNvPicPr>
          <p:nvPr/>
        </p:nvPicPr>
        <p:blipFill>
          <a:blip r:embed="rId2" cstate="print"/>
          <a:srcRect/>
          <a:stretch>
            <a:fillRect/>
          </a:stretch>
        </p:blipFill>
        <p:spPr bwMode="auto">
          <a:xfrm>
            <a:off x="685800" y="2971800"/>
            <a:ext cx="8001000" cy="3203575"/>
          </a:xfrm>
          <a:prstGeom prst="rect">
            <a:avLst/>
          </a:prstGeom>
          <a:noFill/>
          <a:ln w="9525">
            <a:noFill/>
            <a:miter lim="800000"/>
            <a:headEnd/>
            <a:tailEnd/>
          </a:ln>
        </p:spPr>
      </p:pic>
      <p:sp>
        <p:nvSpPr>
          <p:cNvPr id="19465" name="TextBox 8"/>
          <p:cNvSpPr txBox="1">
            <a:spLocks noChangeArrowheads="1"/>
          </p:cNvSpPr>
          <p:nvPr/>
        </p:nvSpPr>
        <p:spPr bwMode="auto">
          <a:xfrm>
            <a:off x="609600" y="6172200"/>
            <a:ext cx="48768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See book for sketch of proofs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1143000"/>
          </a:xfrm>
        </p:spPr>
        <p:txBody>
          <a:bodyPr/>
          <a:lstStyle/>
          <a:p>
            <a:pPr eaLnBrk="1" hangingPunct="1"/>
            <a:r>
              <a:rPr lang="en-US"/>
              <a:t>Rate-monotonic scheduling</a:t>
            </a:r>
          </a:p>
        </p:txBody>
      </p:sp>
      <p:sp>
        <p:nvSpPr>
          <p:cNvPr id="4100" name="Rectangle 3"/>
          <p:cNvSpPr>
            <a:spLocks noGrp="1" noChangeArrowheads="1"/>
          </p:cNvSpPr>
          <p:nvPr>
            <p:ph idx="1"/>
          </p:nvPr>
        </p:nvSpPr>
        <p:spPr/>
        <p:txBody>
          <a:bodyPr/>
          <a:lstStyle/>
          <a:p>
            <a:pPr eaLnBrk="1" hangingPunct="1"/>
            <a:endParaRPr lang="en-US"/>
          </a:p>
          <a:p>
            <a:pPr eaLnBrk="1" hangingPunct="1"/>
            <a:endParaRPr lang="en-US"/>
          </a:p>
        </p:txBody>
      </p:sp>
      <p:sp>
        <p:nvSpPr>
          <p:cNvPr id="5" name="Footer Placeholder 3"/>
          <p:cNvSpPr>
            <a:spLocks noGrp="1"/>
          </p:cNvSpPr>
          <p:nvPr>
            <p:ph type="ftr" sz="quarter" idx="11"/>
          </p:nvPr>
        </p:nvSpPr>
        <p:spPr/>
        <p:txBody>
          <a:bodyPr/>
          <a:lstStyle/>
          <a:p>
            <a:pPr>
              <a:defRPr/>
            </a:pPr>
            <a:r>
              <a:rPr lang="en-US"/>
              <a:t>© Copyright 2011 Dr. Phillip A. Laplante</a:t>
            </a:r>
          </a:p>
        </p:txBody>
      </p:sp>
      <p:sp>
        <p:nvSpPr>
          <p:cNvPr id="6" name="Slide Number Placeholder 4"/>
          <p:cNvSpPr>
            <a:spLocks noGrp="1"/>
          </p:cNvSpPr>
          <p:nvPr>
            <p:ph type="sldNum" sz="quarter" idx="12"/>
          </p:nvPr>
        </p:nvSpPr>
        <p:spPr/>
        <p:txBody>
          <a:bodyPr/>
          <a:lstStyle/>
          <a:p>
            <a:pPr>
              <a:defRPr/>
            </a:pPr>
            <a:fld id="{D29A9068-F788-48EE-AFBB-76A394E5E054}" type="slidenum">
              <a:rPr lang="en-US"/>
              <a:pPr>
                <a:defRPr/>
              </a:pPr>
              <a:t>31</a:t>
            </a:fld>
            <a:endParaRPr lang="en-US"/>
          </a:p>
        </p:txBody>
      </p:sp>
      <p:pic>
        <p:nvPicPr>
          <p:cNvPr id="4103" name="Picture 4"/>
          <p:cNvPicPr>
            <a:picLocks noChangeAspect="1" noChangeArrowheads="1"/>
          </p:cNvPicPr>
          <p:nvPr/>
        </p:nvPicPr>
        <p:blipFill>
          <a:blip r:embed="rId3" cstate="print"/>
          <a:srcRect b="43207"/>
          <a:stretch>
            <a:fillRect/>
          </a:stretch>
        </p:blipFill>
        <p:spPr bwMode="auto">
          <a:xfrm>
            <a:off x="838200" y="1600200"/>
            <a:ext cx="7848600" cy="2516188"/>
          </a:xfrm>
          <a:prstGeom prst="rect">
            <a:avLst/>
          </a:prstGeom>
          <a:noFill/>
          <a:ln w="9525">
            <a:noFill/>
            <a:miter lim="800000"/>
            <a:headEnd/>
            <a:tailEnd/>
          </a:ln>
        </p:spPr>
      </p:pic>
      <p:sp>
        <p:nvSpPr>
          <p:cNvPr id="410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8" name="Object 5"/>
          <p:cNvGraphicFramePr>
            <a:graphicFrameLocks noChangeAspect="1"/>
          </p:cNvGraphicFramePr>
          <p:nvPr/>
        </p:nvGraphicFramePr>
        <p:xfrm>
          <a:off x="1905000" y="4267200"/>
          <a:ext cx="5943600" cy="1905000"/>
        </p:xfrm>
        <a:graphic>
          <a:graphicData uri="http://schemas.openxmlformats.org/presentationml/2006/ole">
            <mc:AlternateContent xmlns:mc="http://schemas.openxmlformats.org/markup-compatibility/2006">
              <mc:Choice xmlns:v="urn:schemas-microsoft-com:vml" Requires="v">
                <p:oleObj spid="_x0000_s6147" r:id="rId4" imgW="4608000" imgH="1473480" progId="CorelDRAW.Graphic.10">
                  <p:embed/>
                </p:oleObj>
              </mc:Choice>
              <mc:Fallback>
                <p:oleObj r:id="rId4" imgW="4608000" imgH="1473480" progId="CorelDRAW.Graphic.10">
                  <p:embed/>
                  <p:pic>
                    <p:nvPicPr>
                      <p:cNvPr id="409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267200"/>
                        <a:ext cx="59436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fontAlgn="auto" hangingPunct="1">
              <a:spcAft>
                <a:spcPts val="0"/>
              </a:spcAft>
              <a:defRPr/>
            </a:pPr>
            <a:r>
              <a:rPr lang="en-US" dirty="0"/>
              <a:t>Rate-monotonic scheduling</a:t>
            </a:r>
          </a:p>
        </p:txBody>
      </p:sp>
      <p:sp>
        <p:nvSpPr>
          <p:cNvPr id="5" name="Footer Placeholder 2"/>
          <p:cNvSpPr>
            <a:spLocks noGrp="1"/>
          </p:cNvSpPr>
          <p:nvPr>
            <p:ph type="ftr" sz="quarter" idx="11"/>
          </p:nvPr>
        </p:nvSpPr>
        <p:spPr/>
        <p:txBody>
          <a:bodyPr/>
          <a:lstStyle/>
          <a:p>
            <a:pPr>
              <a:defRPr/>
            </a:pPr>
            <a:r>
              <a:rPr lang="en-US"/>
              <a:t>© Copyright 2011 Dr. Phillip A. Laplante</a:t>
            </a:r>
          </a:p>
        </p:txBody>
      </p:sp>
      <p:sp>
        <p:nvSpPr>
          <p:cNvPr id="6" name="Slide Number Placeholder 3"/>
          <p:cNvSpPr>
            <a:spLocks noGrp="1"/>
          </p:cNvSpPr>
          <p:nvPr>
            <p:ph type="sldNum" sz="quarter" idx="12"/>
          </p:nvPr>
        </p:nvSpPr>
        <p:spPr/>
        <p:txBody>
          <a:bodyPr/>
          <a:lstStyle/>
          <a:p>
            <a:pPr>
              <a:defRPr/>
            </a:pPr>
            <a:fld id="{93FDC7E8-EDE9-490F-A15A-00C6CDD8C4FB}" type="slidenum">
              <a:rPr lang="en-US"/>
              <a:pPr>
                <a:defRPr/>
              </a:pPr>
              <a:t>32</a:t>
            </a:fld>
            <a:endParaRPr lang="en-US"/>
          </a:p>
        </p:txBody>
      </p:sp>
      <p:pic>
        <p:nvPicPr>
          <p:cNvPr id="20485" name="Picture 3"/>
          <p:cNvPicPr>
            <a:picLocks noChangeAspect="1" noChangeArrowheads="1"/>
          </p:cNvPicPr>
          <p:nvPr/>
        </p:nvPicPr>
        <p:blipFill>
          <a:blip r:embed="rId2" cstate="print"/>
          <a:srcRect/>
          <a:stretch>
            <a:fillRect/>
          </a:stretch>
        </p:blipFill>
        <p:spPr bwMode="auto">
          <a:xfrm>
            <a:off x="1219200" y="1828800"/>
            <a:ext cx="6553200" cy="3962400"/>
          </a:xfrm>
          <a:prstGeom prst="rect">
            <a:avLst/>
          </a:prstGeom>
          <a:noFill/>
          <a:ln w="9525">
            <a:noFill/>
            <a:miter lim="800000"/>
            <a:headEnd/>
            <a:tailEnd/>
          </a:ln>
        </p:spPr>
      </p:pic>
      <p:sp>
        <p:nvSpPr>
          <p:cNvPr id="20486" name="Text Box 4"/>
          <p:cNvSpPr txBox="1">
            <a:spLocks noChangeArrowheads="1"/>
          </p:cNvSpPr>
          <p:nvPr/>
        </p:nvSpPr>
        <p:spPr bwMode="auto">
          <a:xfrm>
            <a:off x="838200" y="5715000"/>
            <a:ext cx="7543800" cy="611188"/>
          </a:xfrm>
          <a:prstGeom prst="rect">
            <a:avLst/>
          </a:prstGeom>
          <a:noFill/>
          <a:ln w="9525">
            <a:noFill/>
            <a:miter lim="800000"/>
            <a:headEnd/>
            <a:tailEnd/>
          </a:ln>
        </p:spPr>
        <p:txBody>
          <a:bodyPr>
            <a:spAutoFit/>
          </a:bodyPr>
          <a:lstStyle/>
          <a:p>
            <a:pPr algn="ctr">
              <a:spcBef>
                <a:spcPct val="50000"/>
              </a:spcBef>
            </a:pPr>
            <a:r>
              <a:rPr lang="en-US" sz="1600"/>
              <a:t>Upper bound on utilization in a rate-monotonic system as a function of the number of tasks. Notice how it rapidly converges to 0.69.</a:t>
            </a:r>
            <a:r>
              <a:rPr lang="en-US"/>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Rate-monotonic scheduling</a:t>
            </a:r>
          </a:p>
        </p:txBody>
      </p:sp>
      <p:sp>
        <p:nvSpPr>
          <p:cNvPr id="21507" name="Rectangle 3"/>
          <p:cNvSpPr>
            <a:spLocks noGrp="1" noChangeArrowheads="1"/>
          </p:cNvSpPr>
          <p:nvPr>
            <p:ph idx="1"/>
          </p:nvPr>
        </p:nvSpPr>
        <p:spPr/>
        <p:txBody>
          <a:bodyPr/>
          <a:lstStyle/>
          <a:p>
            <a:pPr eaLnBrk="1" hangingPunct="1"/>
            <a:r>
              <a:rPr lang="en-US"/>
              <a:t>Not every system is appropriate as rate-monotonic.</a:t>
            </a:r>
          </a:p>
          <a:p>
            <a:pPr eaLnBrk="1" hangingPunct="1"/>
            <a:r>
              <a:rPr lang="en-US"/>
              <a:t>Consider nuclear plant control system – should visual display have highest priority?</a:t>
            </a:r>
          </a:p>
          <a:p>
            <a:pPr eaLnBrk="1" hangingPunct="1"/>
            <a:r>
              <a:rPr lang="en-US"/>
              <a:t>What about aperiodic and sporadic tasks?</a:t>
            </a:r>
          </a:p>
          <a:p>
            <a:pPr eaLnBrk="1" hangingPunct="1"/>
            <a:r>
              <a:rPr lang="en-US"/>
              <a:t>In these cases RM used a feasibility check.</a:t>
            </a:r>
          </a:p>
          <a:p>
            <a:pPr eaLnBrk="1" hangingPunct="1"/>
            <a:endParaRPr lang="en-US"/>
          </a:p>
        </p:txBody>
      </p:sp>
      <p:sp>
        <p:nvSpPr>
          <p:cNvPr id="4" name="Footer Placeholder 3"/>
          <p:cNvSpPr>
            <a:spLocks noGrp="1"/>
          </p:cNvSpPr>
          <p:nvPr>
            <p:ph type="ftr" sz="quarter" idx="11"/>
          </p:nvPr>
        </p:nvSpPr>
        <p:spPr/>
        <p:txBody>
          <a:bodyPr/>
          <a:lstStyle/>
          <a:p>
            <a:pPr>
              <a:defRPr/>
            </a:pPr>
            <a:r>
              <a:rPr lang="en-US"/>
              <a:t>© Copyright 2011 Dr. Phillip A. Laplante</a:t>
            </a:r>
          </a:p>
        </p:txBody>
      </p:sp>
      <p:sp>
        <p:nvSpPr>
          <p:cNvPr id="5" name="Slide Number Placeholder 4"/>
          <p:cNvSpPr>
            <a:spLocks noGrp="1"/>
          </p:cNvSpPr>
          <p:nvPr>
            <p:ph type="sldNum" sz="quarter" idx="12"/>
          </p:nvPr>
        </p:nvSpPr>
        <p:spPr/>
        <p:txBody>
          <a:bodyPr/>
          <a:lstStyle/>
          <a:p>
            <a:pPr>
              <a:defRPr/>
            </a:pPr>
            <a:fld id="{369DD190-1F5D-4E30-B29C-512AAD153E24}"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Earliest deadline first</a:t>
            </a:r>
          </a:p>
        </p:txBody>
      </p:sp>
      <p:sp>
        <p:nvSpPr>
          <p:cNvPr id="22531" name="Rectangle 3"/>
          <p:cNvSpPr>
            <a:spLocks noGrp="1" noChangeArrowheads="1"/>
          </p:cNvSpPr>
          <p:nvPr>
            <p:ph idx="1"/>
          </p:nvPr>
        </p:nvSpPr>
        <p:spPr/>
        <p:txBody>
          <a:bodyPr/>
          <a:lstStyle/>
          <a:p>
            <a:pPr eaLnBrk="1" hangingPunct="1"/>
            <a:r>
              <a:rPr lang="en-US" sz="2400"/>
              <a:t>In contrast to fixed-priority algorithms, in dynamic priority schemes the priority of the task with respect to that of the other tasks changes as tasks are released and completed. </a:t>
            </a:r>
          </a:p>
          <a:p>
            <a:pPr eaLnBrk="1" hangingPunct="1"/>
            <a:r>
              <a:rPr lang="en-US" sz="2400"/>
              <a:t>One of the most well-known dynamic algorithm, earliest-deadline-first (EDF), deals with deadlines rather than execution times. </a:t>
            </a:r>
          </a:p>
          <a:p>
            <a:pPr eaLnBrk="1" hangingPunct="1"/>
            <a:r>
              <a:rPr lang="en-US" sz="2400"/>
              <a:t>The ready task with the earliest deadline has the highest priority at any point of time. </a:t>
            </a:r>
          </a:p>
        </p:txBody>
      </p:sp>
      <p:sp>
        <p:nvSpPr>
          <p:cNvPr id="4" name="Footer Placeholder 3"/>
          <p:cNvSpPr>
            <a:spLocks noGrp="1"/>
          </p:cNvSpPr>
          <p:nvPr>
            <p:ph type="ftr" sz="quarter" idx="11"/>
          </p:nvPr>
        </p:nvSpPr>
        <p:spPr/>
        <p:txBody>
          <a:bodyPr/>
          <a:lstStyle/>
          <a:p>
            <a:pPr>
              <a:defRPr/>
            </a:pPr>
            <a:r>
              <a:rPr lang="en-US"/>
              <a:t>© Copyright 2011 Dr. Phillip A. Laplante</a:t>
            </a:r>
          </a:p>
        </p:txBody>
      </p:sp>
      <p:sp>
        <p:nvSpPr>
          <p:cNvPr id="5" name="Slide Number Placeholder 4"/>
          <p:cNvSpPr>
            <a:spLocks noGrp="1"/>
          </p:cNvSpPr>
          <p:nvPr>
            <p:ph type="sldNum" sz="quarter" idx="12"/>
          </p:nvPr>
        </p:nvSpPr>
        <p:spPr/>
        <p:txBody>
          <a:bodyPr/>
          <a:lstStyle/>
          <a:p>
            <a:pPr>
              <a:defRPr/>
            </a:pPr>
            <a:fld id="{5DD6E61A-88F6-4C49-A652-BD46E138DE1B}"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fontAlgn="auto" hangingPunct="1">
              <a:spcAft>
                <a:spcPts val="0"/>
              </a:spcAft>
              <a:defRPr/>
            </a:pPr>
            <a:r>
              <a:rPr lang="en-US"/>
              <a:t>Earliest deadline first</a:t>
            </a:r>
          </a:p>
        </p:txBody>
      </p:sp>
      <p:sp>
        <p:nvSpPr>
          <p:cNvPr id="4" name="Footer Placeholder 2"/>
          <p:cNvSpPr>
            <a:spLocks noGrp="1"/>
          </p:cNvSpPr>
          <p:nvPr>
            <p:ph type="ftr" sz="quarter" idx="11"/>
          </p:nvPr>
        </p:nvSpPr>
        <p:spPr/>
        <p:txBody>
          <a:bodyPr/>
          <a:lstStyle/>
          <a:p>
            <a:pPr>
              <a:defRPr/>
            </a:pPr>
            <a:r>
              <a:rPr lang="en-US"/>
              <a:t>© Copyright 2011 Dr. Phillip A. Laplante</a:t>
            </a:r>
          </a:p>
        </p:txBody>
      </p:sp>
      <p:sp>
        <p:nvSpPr>
          <p:cNvPr id="5" name="Slide Number Placeholder 3"/>
          <p:cNvSpPr>
            <a:spLocks noGrp="1"/>
          </p:cNvSpPr>
          <p:nvPr>
            <p:ph type="sldNum" sz="quarter" idx="12"/>
          </p:nvPr>
        </p:nvSpPr>
        <p:spPr/>
        <p:txBody>
          <a:bodyPr/>
          <a:lstStyle/>
          <a:p>
            <a:pPr>
              <a:defRPr/>
            </a:pPr>
            <a:fld id="{BBB1C76D-C7E0-474F-8AD6-F4F5F4D9A6AC}" type="slidenum">
              <a:rPr lang="en-US"/>
              <a:pPr>
                <a:defRPr/>
              </a:pPr>
              <a:t>35</a:t>
            </a:fld>
            <a:endParaRPr lang="en-US"/>
          </a:p>
        </p:txBody>
      </p:sp>
      <p:pic>
        <p:nvPicPr>
          <p:cNvPr id="23557" name="Picture 3"/>
          <p:cNvPicPr>
            <a:picLocks noChangeAspect="1" noChangeArrowheads="1"/>
          </p:cNvPicPr>
          <p:nvPr/>
        </p:nvPicPr>
        <p:blipFill>
          <a:blip r:embed="rId2" cstate="print"/>
          <a:srcRect/>
          <a:stretch>
            <a:fillRect/>
          </a:stretch>
        </p:blipFill>
        <p:spPr bwMode="auto">
          <a:xfrm>
            <a:off x="838200" y="2286000"/>
            <a:ext cx="8534400" cy="19843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fontAlgn="auto" hangingPunct="1">
              <a:spcAft>
                <a:spcPts val="0"/>
              </a:spcAft>
              <a:defRPr/>
            </a:pPr>
            <a:r>
              <a:rPr lang="en-US" dirty="0"/>
              <a:t>EDF example</a:t>
            </a:r>
          </a:p>
        </p:txBody>
      </p:sp>
      <p:sp>
        <p:nvSpPr>
          <p:cNvPr id="6" name="Footer Placeholder 2"/>
          <p:cNvSpPr>
            <a:spLocks noGrp="1"/>
          </p:cNvSpPr>
          <p:nvPr>
            <p:ph type="ftr" sz="quarter" idx="11"/>
          </p:nvPr>
        </p:nvSpPr>
        <p:spPr/>
        <p:txBody>
          <a:bodyPr/>
          <a:lstStyle/>
          <a:p>
            <a:pPr>
              <a:defRPr/>
            </a:pPr>
            <a:r>
              <a:rPr lang="en-US"/>
              <a:t>© Copyright 2011 Dr. Phillip A. Laplante</a:t>
            </a:r>
          </a:p>
        </p:txBody>
      </p:sp>
      <p:sp>
        <p:nvSpPr>
          <p:cNvPr id="7" name="Slide Number Placeholder 3"/>
          <p:cNvSpPr>
            <a:spLocks noGrp="1"/>
          </p:cNvSpPr>
          <p:nvPr>
            <p:ph type="sldNum" sz="quarter" idx="12"/>
          </p:nvPr>
        </p:nvSpPr>
        <p:spPr/>
        <p:txBody>
          <a:bodyPr/>
          <a:lstStyle/>
          <a:p>
            <a:pPr>
              <a:defRPr/>
            </a:pPr>
            <a:fld id="{34808B08-E9EC-48EB-A00B-A00A195FE93B}" type="slidenum">
              <a:rPr lang="en-US"/>
              <a:pPr>
                <a:defRPr/>
              </a:pPr>
              <a:t>36</a:t>
            </a:fld>
            <a:endParaRPr lang="en-US"/>
          </a:p>
        </p:txBody>
      </p:sp>
      <p:sp>
        <p:nvSpPr>
          <p:cNvPr id="5126" name="Text Box 4"/>
          <p:cNvSpPr txBox="1">
            <a:spLocks noChangeArrowheads="1"/>
          </p:cNvSpPr>
          <p:nvPr/>
        </p:nvSpPr>
        <p:spPr bwMode="auto">
          <a:xfrm>
            <a:off x="1143000" y="5029200"/>
            <a:ext cx="7315200" cy="366713"/>
          </a:xfrm>
          <a:prstGeom prst="rect">
            <a:avLst/>
          </a:prstGeom>
          <a:noFill/>
          <a:ln w="9525">
            <a:noFill/>
            <a:miter lim="800000"/>
            <a:headEnd/>
            <a:tailEnd/>
          </a:ln>
        </p:spPr>
        <p:txBody>
          <a:bodyPr>
            <a:spAutoFit/>
          </a:bodyPr>
          <a:lstStyle/>
          <a:p>
            <a:pPr>
              <a:spcBef>
                <a:spcPct val="50000"/>
              </a:spcBef>
            </a:pPr>
            <a:endParaRPr lang="en-US"/>
          </a:p>
        </p:txBody>
      </p:sp>
      <p:pic>
        <p:nvPicPr>
          <p:cNvPr id="5127" name="Picture 5"/>
          <p:cNvPicPr>
            <a:picLocks noChangeAspect="1" noChangeArrowheads="1"/>
          </p:cNvPicPr>
          <p:nvPr/>
        </p:nvPicPr>
        <p:blipFill>
          <a:blip r:embed="rId3" cstate="print"/>
          <a:srcRect/>
          <a:stretch>
            <a:fillRect/>
          </a:stretch>
        </p:blipFill>
        <p:spPr bwMode="auto">
          <a:xfrm>
            <a:off x="1219200" y="4343400"/>
            <a:ext cx="7696200" cy="1603375"/>
          </a:xfrm>
          <a:prstGeom prst="rect">
            <a:avLst/>
          </a:prstGeom>
          <a:noFill/>
          <a:ln w="9525">
            <a:noFill/>
            <a:miter lim="800000"/>
            <a:headEnd/>
            <a:tailEnd/>
          </a:ln>
        </p:spPr>
      </p:pic>
      <p:sp>
        <p:nvSpPr>
          <p:cNvPr id="5128"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5122" name="Object 8"/>
          <p:cNvGraphicFramePr>
            <a:graphicFrameLocks noChangeAspect="1"/>
          </p:cNvGraphicFramePr>
          <p:nvPr/>
        </p:nvGraphicFramePr>
        <p:xfrm>
          <a:off x="1600200" y="2057400"/>
          <a:ext cx="6172200" cy="2073275"/>
        </p:xfrm>
        <a:graphic>
          <a:graphicData uri="http://schemas.openxmlformats.org/presentationml/2006/ole">
            <mc:AlternateContent xmlns:mc="http://schemas.openxmlformats.org/markup-compatibility/2006">
              <mc:Choice xmlns:v="urn:schemas-microsoft-com:vml" Requires="v">
                <p:oleObj spid="_x0000_s7171" r:id="rId4" imgW="4608000" imgH="1539360" progId="CorelDRAW.Graphic.10">
                  <p:embed/>
                </p:oleObj>
              </mc:Choice>
              <mc:Fallback>
                <p:oleObj r:id="rId4" imgW="4608000" imgH="1539360" progId="CorelDRAW.Graphic.10">
                  <p:embed/>
                  <p:pic>
                    <p:nvPicPr>
                      <p:cNvPr id="512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057400"/>
                        <a:ext cx="6172200" cy="207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9" name="Picture 4"/>
          <p:cNvPicPr>
            <a:picLocks noChangeAspect="1" noChangeArrowheads="1"/>
          </p:cNvPicPr>
          <p:nvPr/>
        </p:nvPicPr>
        <p:blipFill>
          <a:blip r:embed="rId6" cstate="print"/>
          <a:srcRect/>
          <a:stretch>
            <a:fillRect/>
          </a:stretch>
        </p:blipFill>
        <p:spPr bwMode="auto">
          <a:xfrm>
            <a:off x="3124200" y="1371600"/>
            <a:ext cx="9336088" cy="1206500"/>
          </a:xfrm>
          <a:prstGeom prst="rect">
            <a:avLst/>
          </a:prstGeom>
          <a:noFill/>
          <a:ln w="9525">
            <a:noFill/>
            <a:miter lim="800000"/>
            <a:headEnd/>
            <a:tailEnd/>
          </a:ln>
        </p:spPr>
      </p:pic>
      <p:sp>
        <p:nvSpPr>
          <p:cNvPr id="5130" name="TextBox 9"/>
          <p:cNvSpPr txBox="1">
            <a:spLocks noChangeArrowheads="1"/>
          </p:cNvSpPr>
          <p:nvPr/>
        </p:nvSpPr>
        <p:spPr bwMode="auto">
          <a:xfrm>
            <a:off x="6858000" y="914400"/>
            <a:ext cx="19050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Task 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16832"/>
            <a:ext cx="8352928" cy="17281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Definition: Response Time</a:t>
            </a:r>
          </a:p>
        </p:txBody>
      </p:sp>
      <p:sp>
        <p:nvSpPr>
          <p:cNvPr id="3" name="Content Placeholder 2"/>
          <p:cNvSpPr>
            <a:spLocks noGrp="1"/>
          </p:cNvSpPr>
          <p:nvPr>
            <p:ph idx="1"/>
          </p:nvPr>
        </p:nvSpPr>
        <p:spPr/>
        <p:txBody>
          <a:bodyPr/>
          <a:lstStyle/>
          <a:p>
            <a:pPr marL="0" indent="0" algn="ctr">
              <a:buNone/>
            </a:pPr>
            <a:r>
              <a:rPr lang="en-US" dirty="0">
                <a:solidFill>
                  <a:srgbClr val="FF0000"/>
                </a:solidFill>
                <a:latin typeface="+mj-lt"/>
              </a:rPr>
              <a:t>The time between the presentation of a set of inputs to a system and the realization of the required behavior, including the availability of all associated outputs, is called the response time of the system</a:t>
            </a:r>
          </a:p>
          <a:p>
            <a:pPr marL="0" indent="0">
              <a:buNone/>
            </a:pPr>
            <a:endParaRPr lang="en-US" dirty="0">
              <a:solidFill>
                <a:srgbClr val="C00000"/>
              </a:solidFill>
            </a:endParaRPr>
          </a:p>
          <a:p>
            <a:r>
              <a:rPr lang="en-US" dirty="0"/>
              <a:t>How fast and punctual does it need to be?</a:t>
            </a:r>
          </a:p>
          <a:p>
            <a:pPr lvl="1"/>
            <a:r>
              <a:rPr lang="en-US" dirty="0"/>
              <a:t>Depends on the specific real-time system</a:t>
            </a:r>
          </a:p>
          <a:p>
            <a:r>
              <a:rPr lang="en-US" dirty="0"/>
              <a:t>But what is a real-time system?</a:t>
            </a:r>
          </a:p>
        </p:txBody>
      </p:sp>
    </p:spTree>
    <p:extLst>
      <p:ext uri="{BB962C8B-B14F-4D97-AF65-F5344CB8AC3E}">
        <p14:creationId xmlns:p14="http://schemas.microsoft.com/office/powerpoint/2010/main" val="386250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3717032"/>
            <a:ext cx="8208912" cy="8640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7544" y="1988840"/>
            <a:ext cx="8208912" cy="12241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Definitions: Real-Time System</a:t>
            </a:r>
          </a:p>
        </p:txBody>
      </p:sp>
      <p:sp>
        <p:nvSpPr>
          <p:cNvPr id="3" name="Content Placeholder 2"/>
          <p:cNvSpPr>
            <a:spLocks noGrp="1"/>
          </p:cNvSpPr>
          <p:nvPr>
            <p:ph idx="1"/>
          </p:nvPr>
        </p:nvSpPr>
        <p:spPr/>
        <p:txBody>
          <a:bodyPr/>
          <a:lstStyle/>
          <a:p>
            <a:pPr marL="0" indent="0" algn="ctr">
              <a:buNone/>
            </a:pPr>
            <a:r>
              <a:rPr lang="en-US" dirty="0">
                <a:solidFill>
                  <a:srgbClr val="FF0000"/>
                </a:solidFill>
                <a:latin typeface="+mj-lt"/>
              </a:rPr>
              <a:t>A real-time system is a computer system that must satisfy bounded response-time constraints or risk severe consequences, including failure</a:t>
            </a:r>
          </a:p>
          <a:p>
            <a:pPr marL="0" indent="0">
              <a:buNone/>
            </a:pPr>
            <a:endParaRPr lang="en-US" dirty="0">
              <a:solidFill>
                <a:srgbClr val="FF0000"/>
              </a:solidFill>
              <a:latin typeface="+mj-lt"/>
            </a:endParaRPr>
          </a:p>
          <a:p>
            <a:pPr marL="0" indent="0" algn="ctr">
              <a:buNone/>
            </a:pPr>
            <a:r>
              <a:rPr lang="en-US" dirty="0">
                <a:solidFill>
                  <a:srgbClr val="FF0000"/>
                </a:solidFill>
                <a:latin typeface="+mj-lt"/>
              </a:rPr>
              <a:t>A real-time system is one whose logical correctness is based on both the correctness of the outputs and their timeliness</a:t>
            </a:r>
          </a:p>
        </p:txBody>
      </p:sp>
    </p:spTree>
    <p:extLst>
      <p:ext uri="{BB962C8B-B14F-4D97-AF65-F5344CB8AC3E}">
        <p14:creationId xmlns:p14="http://schemas.microsoft.com/office/powerpoint/2010/main" val="21861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88840"/>
            <a:ext cx="8280920" cy="12241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Definition: Failed System</a:t>
            </a:r>
          </a:p>
        </p:txBody>
      </p:sp>
      <p:sp>
        <p:nvSpPr>
          <p:cNvPr id="3" name="Content Placeholder 2"/>
          <p:cNvSpPr>
            <a:spLocks noGrp="1"/>
          </p:cNvSpPr>
          <p:nvPr>
            <p:ph idx="1"/>
          </p:nvPr>
        </p:nvSpPr>
        <p:spPr>
          <a:xfrm>
            <a:off x="407334" y="1974272"/>
            <a:ext cx="8291264" cy="4389120"/>
          </a:xfrm>
        </p:spPr>
        <p:txBody>
          <a:bodyPr/>
          <a:lstStyle/>
          <a:p>
            <a:pPr marL="0" indent="0" algn="ctr">
              <a:buNone/>
            </a:pPr>
            <a:r>
              <a:rPr lang="en-US" dirty="0">
                <a:solidFill>
                  <a:srgbClr val="FF0000"/>
                </a:solidFill>
                <a:latin typeface="+mj-lt"/>
              </a:rPr>
              <a:t>A failed system is a system that cannot satisfy one or more of the requirements stipulated in the system requirements specification</a:t>
            </a:r>
          </a:p>
          <a:p>
            <a:endParaRPr lang="en-US" dirty="0"/>
          </a:p>
          <a:p>
            <a:r>
              <a:rPr lang="en-US" dirty="0"/>
              <a:t>Hence, rigorous specification of the system operating criteria, including timing constraints, is necessary</a:t>
            </a:r>
          </a:p>
        </p:txBody>
      </p:sp>
    </p:spTree>
    <p:extLst>
      <p:ext uri="{BB962C8B-B14F-4D97-AF65-F5344CB8AC3E}">
        <p14:creationId xmlns:p14="http://schemas.microsoft.com/office/powerpoint/2010/main" val="396787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4" y="4797152"/>
            <a:ext cx="8208912" cy="1440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67544" y="3356992"/>
            <a:ext cx="8208912" cy="11521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7544" y="1916832"/>
            <a:ext cx="8208912" cy="11521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Soft, Hard, and Firm “Real-Time”</a:t>
            </a:r>
          </a:p>
        </p:txBody>
      </p:sp>
      <p:sp>
        <p:nvSpPr>
          <p:cNvPr id="3" name="Content Placeholder 2"/>
          <p:cNvSpPr>
            <a:spLocks noGrp="1"/>
          </p:cNvSpPr>
          <p:nvPr>
            <p:ph idx="1"/>
          </p:nvPr>
        </p:nvSpPr>
        <p:spPr>
          <a:xfrm>
            <a:off x="457200" y="1935480"/>
            <a:ext cx="8229600" cy="4373840"/>
          </a:xfrm>
        </p:spPr>
        <p:txBody>
          <a:bodyPr>
            <a:normAutofit fontScale="92500" lnSpcReduction="10000"/>
          </a:bodyPr>
          <a:lstStyle/>
          <a:p>
            <a:pPr marL="0" indent="0">
              <a:buNone/>
            </a:pPr>
            <a:r>
              <a:rPr lang="en-US" dirty="0"/>
              <a:t>Definition: Soft Real-Time System</a:t>
            </a:r>
            <a:endParaRPr lang="fi-FI" dirty="0"/>
          </a:p>
          <a:p>
            <a:pPr marL="393192" lvl="1" indent="0">
              <a:buNone/>
            </a:pPr>
            <a:r>
              <a:rPr lang="en-US" dirty="0">
                <a:solidFill>
                  <a:srgbClr val="FF0000"/>
                </a:solidFill>
                <a:latin typeface="+mj-lt"/>
              </a:rPr>
              <a:t>A soft real-time system is one in which performance is degraded but not destroyed by failure to meet response-time constraints</a:t>
            </a:r>
          </a:p>
          <a:p>
            <a:pPr marL="393192" lvl="1" indent="0">
              <a:buNone/>
            </a:pPr>
            <a:endParaRPr lang="en-US" dirty="0"/>
          </a:p>
          <a:p>
            <a:pPr marL="0" indent="0">
              <a:buNone/>
            </a:pPr>
            <a:r>
              <a:rPr lang="en-US" dirty="0"/>
              <a:t>Definition: Hard Real-Time System</a:t>
            </a:r>
            <a:endParaRPr lang="fi-FI" dirty="0"/>
          </a:p>
          <a:p>
            <a:pPr marL="393192" lvl="1" indent="0">
              <a:buNone/>
            </a:pPr>
            <a:r>
              <a:rPr lang="en-US" dirty="0">
                <a:solidFill>
                  <a:srgbClr val="FF0000"/>
                </a:solidFill>
                <a:latin typeface="+mj-lt"/>
              </a:rPr>
              <a:t>A hard real-time system is one in which failure to meet even a single deadline may lead to complete or catastrophic system failure</a:t>
            </a:r>
          </a:p>
          <a:p>
            <a:pPr marL="393192" lvl="1" indent="0">
              <a:buNone/>
            </a:pPr>
            <a:endParaRPr lang="en-US" dirty="0"/>
          </a:p>
          <a:p>
            <a:pPr marL="0" indent="0">
              <a:buNone/>
            </a:pPr>
            <a:r>
              <a:rPr lang="en-US" dirty="0"/>
              <a:t>Definition: Firm Real-Time System</a:t>
            </a:r>
            <a:endParaRPr lang="fi-FI" dirty="0"/>
          </a:p>
          <a:p>
            <a:pPr marL="393192" lvl="1" indent="0">
              <a:buNone/>
            </a:pPr>
            <a:r>
              <a:rPr lang="en-US" dirty="0">
                <a:solidFill>
                  <a:srgbClr val="FF0000"/>
                </a:solidFill>
                <a:latin typeface="+mj-lt"/>
              </a:rPr>
              <a:t>A firm real-time system is one in which a few missed deadlines will not lead to total failure, but missing more than a few may lead to complete or catastrophic system failure</a:t>
            </a:r>
          </a:p>
        </p:txBody>
      </p:sp>
    </p:spTree>
    <p:extLst>
      <p:ext uri="{BB962C8B-B14F-4D97-AF65-F5344CB8AC3E}">
        <p14:creationId xmlns:p14="http://schemas.microsoft.com/office/powerpoint/2010/main" val="405387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Real-Time Classification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8016186"/>
              </p:ext>
            </p:extLst>
          </p:nvPr>
        </p:nvGraphicFramePr>
        <p:xfrm>
          <a:off x="395536" y="1916832"/>
          <a:ext cx="8363272" cy="36576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4042792">
                  <a:extLst>
                    <a:ext uri="{9D8B030D-6E8A-4147-A177-3AD203B41FA5}">
                      <a16:colId xmlns:a16="http://schemas.microsoft.com/office/drawing/2014/main" val="20002"/>
                    </a:ext>
                  </a:extLst>
                </a:gridCol>
              </a:tblGrid>
              <a:tr h="370840">
                <a:tc>
                  <a:txBody>
                    <a:bodyPr/>
                    <a:lstStyle/>
                    <a:p>
                      <a:r>
                        <a:rPr lang="en-US" dirty="0"/>
                        <a:t>System</a:t>
                      </a:r>
                    </a:p>
                  </a:txBody>
                  <a:tcPr/>
                </a:tc>
                <a:tc>
                  <a:txBody>
                    <a:bodyPr/>
                    <a:lstStyle/>
                    <a:p>
                      <a:pPr algn="ctr"/>
                      <a:r>
                        <a:rPr lang="en-US" dirty="0"/>
                        <a:t>Real-Time Classification</a:t>
                      </a:r>
                    </a:p>
                  </a:txBody>
                  <a:tcPr/>
                </a:tc>
                <a:tc>
                  <a:txBody>
                    <a:bodyPr/>
                    <a:lstStyle/>
                    <a:p>
                      <a:r>
                        <a:rPr lang="en-US" dirty="0"/>
                        <a:t>Explanation</a:t>
                      </a:r>
                    </a:p>
                  </a:txBody>
                  <a:tcPr/>
                </a:tc>
                <a:extLst>
                  <a:ext uri="{0D108BD9-81ED-4DB2-BD59-A6C34878D82A}">
                    <a16:rowId xmlns:a16="http://schemas.microsoft.com/office/drawing/2014/main" val="10000"/>
                  </a:ext>
                </a:extLst>
              </a:tr>
              <a:tr h="370840">
                <a:tc>
                  <a:txBody>
                    <a:bodyPr/>
                    <a:lstStyle/>
                    <a:p>
                      <a:r>
                        <a:rPr lang="en-US" dirty="0"/>
                        <a:t>Avionics weapons delivery system in which pressing</a:t>
                      </a:r>
                      <a:r>
                        <a:rPr lang="en-US" baseline="0" dirty="0"/>
                        <a:t> a button launches an air-to-air missile</a:t>
                      </a:r>
                      <a:endParaRPr lang="en-US" dirty="0"/>
                    </a:p>
                  </a:txBody>
                  <a:tcPr/>
                </a:tc>
                <a:tc>
                  <a:txBody>
                    <a:bodyPr/>
                    <a:lstStyle/>
                    <a:p>
                      <a:pPr algn="ctr"/>
                      <a:r>
                        <a:rPr lang="en-US" dirty="0"/>
                        <a:t>Hard</a:t>
                      </a:r>
                    </a:p>
                  </a:txBody>
                  <a:tcPr/>
                </a:tc>
                <a:tc>
                  <a:txBody>
                    <a:bodyPr/>
                    <a:lstStyle/>
                    <a:p>
                      <a:r>
                        <a:rPr lang="en-US" dirty="0"/>
                        <a:t>Missing the deadline to launch the missile within a specified time after pressing the button may cause the target to be missed, which will result in a catastrophe</a:t>
                      </a:r>
                    </a:p>
                  </a:txBody>
                  <a:tcPr/>
                </a:tc>
                <a:extLst>
                  <a:ext uri="{0D108BD9-81ED-4DB2-BD59-A6C34878D82A}">
                    <a16:rowId xmlns:a16="http://schemas.microsoft.com/office/drawing/2014/main" val="10001"/>
                  </a:ext>
                </a:extLst>
              </a:tr>
              <a:tr h="370840">
                <a:tc>
                  <a:txBody>
                    <a:bodyPr/>
                    <a:lstStyle/>
                    <a:p>
                      <a:r>
                        <a:rPr lang="en-US" dirty="0"/>
                        <a:t>Navigation controller for an autonomous weed-killer robot</a:t>
                      </a:r>
                    </a:p>
                  </a:txBody>
                  <a:tcPr/>
                </a:tc>
                <a:tc>
                  <a:txBody>
                    <a:bodyPr/>
                    <a:lstStyle/>
                    <a:p>
                      <a:pPr algn="ctr"/>
                      <a:r>
                        <a:rPr lang="en-US" dirty="0"/>
                        <a:t>Firm</a:t>
                      </a:r>
                    </a:p>
                  </a:txBody>
                  <a:tcPr/>
                </a:tc>
                <a:tc>
                  <a:txBody>
                    <a:bodyPr/>
                    <a:lstStyle/>
                    <a:p>
                      <a:r>
                        <a:rPr lang="en-US" dirty="0"/>
                        <a:t>Missing a few navigation deadlines causes the</a:t>
                      </a:r>
                      <a:r>
                        <a:rPr lang="en-US" baseline="0" dirty="0"/>
                        <a:t> robot to veer out from a planned path and damage some crops</a:t>
                      </a:r>
                      <a:endParaRPr lang="en-US" dirty="0"/>
                    </a:p>
                  </a:txBody>
                  <a:tcPr/>
                </a:tc>
                <a:extLst>
                  <a:ext uri="{0D108BD9-81ED-4DB2-BD59-A6C34878D82A}">
                    <a16:rowId xmlns:a16="http://schemas.microsoft.com/office/drawing/2014/main" val="10002"/>
                  </a:ext>
                </a:extLst>
              </a:tr>
              <a:tr h="370840">
                <a:tc>
                  <a:txBody>
                    <a:bodyPr/>
                    <a:lstStyle/>
                    <a:p>
                      <a:r>
                        <a:rPr lang="en-US" dirty="0"/>
                        <a:t>Console hockey game</a:t>
                      </a:r>
                    </a:p>
                  </a:txBody>
                  <a:tcPr/>
                </a:tc>
                <a:tc>
                  <a:txBody>
                    <a:bodyPr/>
                    <a:lstStyle/>
                    <a:p>
                      <a:pPr algn="ctr"/>
                      <a:r>
                        <a:rPr lang="en-US" dirty="0"/>
                        <a:t>Soft</a:t>
                      </a:r>
                    </a:p>
                  </a:txBody>
                  <a:tcPr/>
                </a:tc>
                <a:tc>
                  <a:txBody>
                    <a:bodyPr/>
                    <a:lstStyle/>
                    <a:p>
                      <a:r>
                        <a:rPr lang="en-US" dirty="0"/>
                        <a:t>Missing even several deadlines will only degrade performance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3054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4400" dirty="0"/>
              <a:t>Definitions: Event and Release Time</a:t>
            </a:r>
            <a:endParaRPr lang="en-US" sz="4400" dirty="0"/>
          </a:p>
        </p:txBody>
      </p:sp>
      <p:sp>
        <p:nvSpPr>
          <p:cNvPr id="5" name="Rectangle 4"/>
          <p:cNvSpPr/>
          <p:nvPr/>
        </p:nvSpPr>
        <p:spPr>
          <a:xfrm>
            <a:off x="467544" y="4077072"/>
            <a:ext cx="8208912" cy="158417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7544" y="1988840"/>
            <a:ext cx="8208912" cy="158417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idx="1"/>
          </p:nvPr>
        </p:nvSpPr>
        <p:spPr>
          <a:xfrm>
            <a:off x="457200" y="1935480"/>
            <a:ext cx="8229600" cy="4373840"/>
          </a:xfrm>
        </p:spPr>
        <p:txBody>
          <a:bodyPr>
            <a:normAutofit/>
          </a:bodyPr>
          <a:lstStyle/>
          <a:p>
            <a:pPr marL="0" indent="0">
              <a:buNone/>
            </a:pPr>
            <a:r>
              <a:rPr lang="en-US" dirty="0"/>
              <a:t>Definition: Event</a:t>
            </a:r>
            <a:endParaRPr lang="fi-FI" dirty="0"/>
          </a:p>
          <a:p>
            <a:pPr marL="393192" lvl="1" indent="0">
              <a:buNone/>
            </a:pPr>
            <a:r>
              <a:rPr lang="en-US" dirty="0">
                <a:solidFill>
                  <a:srgbClr val="FF0000"/>
                </a:solidFill>
                <a:latin typeface="+mj-lt"/>
              </a:rPr>
              <a:t>Any occurrence that causes the program counter to change non-sequentially is considered a change of flow-of-control, and thus an event</a:t>
            </a:r>
          </a:p>
          <a:p>
            <a:pPr marL="393192" lvl="1" indent="0">
              <a:buNone/>
            </a:pPr>
            <a:endParaRPr lang="en-US" dirty="0"/>
          </a:p>
          <a:p>
            <a:pPr marL="0" indent="0">
              <a:buNone/>
            </a:pPr>
            <a:r>
              <a:rPr lang="en-US" dirty="0"/>
              <a:t>Definition: Release Time</a:t>
            </a:r>
            <a:endParaRPr lang="fi-FI" dirty="0"/>
          </a:p>
          <a:p>
            <a:pPr marL="393192" lvl="1" indent="0">
              <a:buNone/>
            </a:pPr>
            <a:r>
              <a:rPr lang="en-US" dirty="0">
                <a:solidFill>
                  <a:srgbClr val="FF0000"/>
                </a:solidFill>
                <a:latin typeface="+mj-lt"/>
              </a:rPr>
              <a:t>The release time is the time at which an instance of a scheduled task is ready to run, and is generally associated with an interrupt</a:t>
            </a:r>
          </a:p>
        </p:txBody>
      </p:sp>
    </p:spTree>
    <p:extLst>
      <p:ext uri="{BB962C8B-B14F-4D97-AF65-F5344CB8AC3E}">
        <p14:creationId xmlns:p14="http://schemas.microsoft.com/office/powerpoint/2010/main" val="2020871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EB98D92ECD0440B1DECC15DC89BCCB" ma:contentTypeVersion="12" ma:contentTypeDescription="Create a new document." ma:contentTypeScope="" ma:versionID="ef08edda34fafeccaa13eb0e26fdf074">
  <xsd:schema xmlns:xsd="http://www.w3.org/2001/XMLSchema" xmlns:xs="http://www.w3.org/2001/XMLSchema" xmlns:p="http://schemas.microsoft.com/office/2006/metadata/properties" xmlns:ns2="3582966c-100d-4c2b-b453-b50356356457" xmlns:ns3="437d4536-3db7-4cb7-8402-22bded9827c4" targetNamespace="http://schemas.microsoft.com/office/2006/metadata/properties" ma:root="true" ma:fieldsID="5b63810bdcb96f5e3b034ab4c30c0d96" ns2:_="" ns3:_="">
    <xsd:import namespace="3582966c-100d-4c2b-b453-b50356356457"/>
    <xsd:import namespace="437d4536-3db7-4cb7-8402-22bded9827c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2966c-100d-4c2b-b453-b50356356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37d4536-3db7-4cb7-8402-22bded9827c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dc861a6c-2fe9-47c2-94a3-5ed66283793b}" ma:internalName="TaxCatchAll" ma:showField="CatchAllData" ma:web="437d4536-3db7-4cb7-8402-22bded9827c4">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37d4536-3db7-4cb7-8402-22bded9827c4" xsi:nil="true"/>
    <lcf76f155ced4ddcb4097134ff3c332f xmlns="3582966c-100d-4c2b-b453-b5035635645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43DC168-0145-49B5-8254-93D93712081B}"/>
</file>

<file path=customXml/itemProps2.xml><?xml version="1.0" encoding="utf-8"?>
<ds:datastoreItem xmlns:ds="http://schemas.openxmlformats.org/officeDocument/2006/customXml" ds:itemID="{31B31170-0977-4B70-B9F4-5EB074761296}"/>
</file>

<file path=customXml/itemProps3.xml><?xml version="1.0" encoding="utf-8"?>
<ds:datastoreItem xmlns:ds="http://schemas.openxmlformats.org/officeDocument/2006/customXml" ds:itemID="{1D184353-08AC-423E-A7B6-3A2C8E883AF8}"/>
</file>

<file path=docProps/app.xml><?xml version="1.0" encoding="utf-8"?>
<Properties xmlns="http://schemas.openxmlformats.org/officeDocument/2006/extended-properties" xmlns:vt="http://schemas.openxmlformats.org/officeDocument/2006/docPropsVTypes">
  <Template>Flow</Template>
  <TotalTime>1140</TotalTime>
  <Words>2474</Words>
  <Application>Microsoft Office PowerPoint</Application>
  <PresentationFormat>On-screen Show (4:3)</PresentationFormat>
  <Paragraphs>271</Paragraphs>
  <Slides>36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4" baseType="lpstr">
      <vt:lpstr>Calibri</vt:lpstr>
      <vt:lpstr>Cambria Math</vt:lpstr>
      <vt:lpstr>Constantia</vt:lpstr>
      <vt:lpstr>Times New Roman</vt:lpstr>
      <vt:lpstr>Wingdings 2</vt:lpstr>
      <vt:lpstr>Flow</vt:lpstr>
      <vt:lpstr>CorelDRAW</vt:lpstr>
      <vt:lpstr>CorelDRAW.Graphic.10</vt:lpstr>
      <vt:lpstr>Fundamentals of Real-Time Systems</vt:lpstr>
      <vt:lpstr>Definition: System</vt:lpstr>
      <vt:lpstr>Example: A Real-Time Control System</vt:lpstr>
      <vt:lpstr>Definition: Response Time</vt:lpstr>
      <vt:lpstr>Definitions: Real-Time System</vt:lpstr>
      <vt:lpstr>Definition: Failed System</vt:lpstr>
      <vt:lpstr>Soft, Hard, and Firm “Real-Time”</vt:lpstr>
      <vt:lpstr>Example: Real-Time Classification</vt:lpstr>
      <vt:lpstr>Definitions: Event and Release Time</vt:lpstr>
      <vt:lpstr>Taxonomy of Events</vt:lpstr>
      <vt:lpstr>Example: Various Types of Events</vt:lpstr>
      <vt:lpstr>Deterministic Systems</vt:lpstr>
      <vt:lpstr>CPU Utilization or Time-Loading Factor</vt:lpstr>
      <vt:lpstr>Calculation of U</vt:lpstr>
      <vt:lpstr>Example: Calculation of U </vt:lpstr>
      <vt:lpstr>Rich Variety of “Real-Time” Disciplines</vt:lpstr>
      <vt:lpstr>Influencing Disciplines</vt:lpstr>
      <vt:lpstr>Diversifying Applications</vt:lpstr>
      <vt:lpstr>Mars Exploration Rover of NASA</vt:lpstr>
      <vt:lpstr>Practical Embedded Systems</vt:lpstr>
      <vt:lpstr>Selected Advancements behind Modern Real-Time Systems</vt:lpstr>
      <vt:lpstr>Discussion</vt:lpstr>
      <vt:lpstr>Task characteristics of a real workload</vt:lpstr>
      <vt:lpstr>Round-robin scheduling</vt:lpstr>
      <vt:lpstr>Round-robin scheduling</vt:lpstr>
      <vt:lpstr>Cyclic executives</vt:lpstr>
      <vt:lpstr>Cyclic executives</vt:lpstr>
      <vt:lpstr>Cyclic executives</vt:lpstr>
      <vt:lpstr>Cyclic executives</vt:lpstr>
      <vt:lpstr>Rate-monotonic scheduling</vt:lpstr>
      <vt:lpstr>Rate-monotonic scheduling</vt:lpstr>
      <vt:lpstr>Rate-monotonic scheduling</vt:lpstr>
      <vt:lpstr>Rate-monotonic scheduling</vt:lpstr>
      <vt:lpstr>Earliest deadline first</vt:lpstr>
      <vt:lpstr>Earliest deadline first</vt:lpstr>
      <vt:lpstr>EDF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Systems Design and Analysis: Tools for the Practitioner</dc:title>
  <dc:creator>Seppo</dc:creator>
  <cp:lastModifiedBy>Manjula Shenoy K</cp:lastModifiedBy>
  <cp:revision>100</cp:revision>
  <dcterms:created xsi:type="dcterms:W3CDTF">2012-02-08T08:21:05Z</dcterms:created>
  <dcterms:modified xsi:type="dcterms:W3CDTF">2023-05-05T07:12:18Z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0x0101000FEB98D92ECD0440B1DECC15DC89BCCB</vt:lpwstr>
  </property>
</Properties>
</file>