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3"/>
  </p:sldMasterIdLst>
  <p:notesMasterIdLst>
    <p:notesMasterId r:id="rId43"/>
  </p:notesMasterIdLst>
  <p:handoutMasterIdLst>
    <p:handoutMasterId r:id="rId44"/>
  </p:handoutMasterIdLst>
  <p:sldIdLst>
    <p:sldId id="330" r:id="rId4"/>
    <p:sldId id="411" r:id="rId5"/>
    <p:sldId id="412" r:id="rId6"/>
    <p:sldId id="413" r:id="rId7"/>
    <p:sldId id="468" r:id="rId8"/>
    <p:sldId id="414" r:id="rId9"/>
    <p:sldId id="415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4" r:id="rId26"/>
    <p:sldId id="471" r:id="rId27"/>
    <p:sldId id="436" r:id="rId28"/>
    <p:sldId id="437" r:id="rId29"/>
    <p:sldId id="488" r:id="rId30"/>
    <p:sldId id="443" r:id="rId31"/>
    <p:sldId id="479" r:id="rId32"/>
    <p:sldId id="473" r:id="rId33"/>
    <p:sldId id="476" r:id="rId34"/>
    <p:sldId id="445" r:id="rId35"/>
    <p:sldId id="446" r:id="rId36"/>
    <p:sldId id="447" r:id="rId37"/>
    <p:sldId id="448" r:id="rId38"/>
    <p:sldId id="449" r:id="rId39"/>
    <p:sldId id="451" r:id="rId40"/>
    <p:sldId id="464" r:id="rId41"/>
    <p:sldId id="467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0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1368" y="16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8548F7B-5041-8827-6A48-C34B9C537F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F4AD6A7-C96A-5DCC-EFCF-9843481AF5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003C70E6-66E2-8220-A675-D5BB9127A6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01245806-9D6F-57B4-020A-7220B406C7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 smtClean="0">
                <a:latin typeface="Helvetica" pitchFamily="2" charset="0"/>
              </a:defRPr>
            </a:lvl1pPr>
          </a:lstStyle>
          <a:p>
            <a:pPr>
              <a:defRPr/>
            </a:pPr>
            <a:fld id="{5C43E521-E1B0-4CB4-8A54-E246A37BD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B029E48-C80D-955B-A821-130680A96B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23D227-F544-ACFC-97D1-A724F041EB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ECA1108-8064-3813-A004-C3FDC026F9E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1C0E4A1-506D-B82A-21E5-29CC70E685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3942829-8E19-CB56-A2E3-6A0AF89ED9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3344CD8-451B-030A-68C4-CCC594F39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8E547F-EF18-4613-B75B-1DF8A9903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239EAECD-7B08-E674-88DE-2F38E8967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E7E5002-9132-4EB0-90AE-E7E7E7021D1C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25102C2-0E86-0EF7-500D-6EBF967042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E5C9EF9-8168-0A71-54C7-F7E983BE4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08E4B431-95AC-1C70-F436-55623BF433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416B47C-AEBC-014F-025E-9F5C891B3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6AA3669-5E08-91BA-D579-C23A0DB7B7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9BB493B-A191-CA87-6106-46B46D55F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BD3C1D6-4A8E-9257-32BB-2F6DE7EC39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F53B3293-3CED-B023-509B-AB4B18BDD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A2D9126C-4DAC-9A54-07D5-CB845FB8A7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04BC808-AD4B-B5D9-AD5F-68BC39C6F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5F57CF2-F3C8-B78C-C62F-AC56AB1ACB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0D9F396B-C3C2-90F2-63C4-CE0507E7C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52A2D9C-DF75-87F9-B82D-6F68621440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1F83CB52-C99C-651F-C08D-03B9D324C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A8F2ADF-8F9C-35C3-FF7D-F176CF013A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37030B9-0E6F-6E30-8569-7054CA2BF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DB9E350C-57AA-7710-B819-8EA1791DF2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C0762D48-9F64-FCED-C258-9A13CE033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24E4F510-9F87-ECC3-629E-06A8E79E43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582115F-49FB-63F0-4B71-991EEEF01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5283C6F-87AC-0DC0-7A47-7C758F25C8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AA86D440-558E-972B-3EB9-AA7A1C83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C3498F26-C67C-A036-6038-6583090C03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7749D361-6502-4DBA-EE94-CFA973E60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D93680D0-6F8F-E381-9987-C70AD07AC7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CDA592B-4A44-4280-E548-ED13CE86F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7C0701F-BB03-F898-D259-B1DBD7BCE7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DFE63234-5F50-0C8D-98CA-198E72C90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51B8D31C-3E1A-6B2B-D418-EE7BB96286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83BB621-EAAA-A203-7B38-201A9B691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54431591-2F7B-FD25-23F4-C82A9D7AE1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CE55C4F3-2F96-874C-8DD0-8B7E0B571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87939E1-EC41-36AE-DCCE-594A0E2F03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137534D1-6F2C-909F-58D4-3D6E36624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6EC9EA45-F5C8-71E6-1EEB-A4FC41BAD3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B0B3020-79FA-311F-1FC3-582FA5730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BD7671B4-3A66-59CF-A519-88F4ADC77F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1E394D5C-6D18-1D72-882A-FEC1D9928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E389A27D-0C96-6A22-2E4C-B6493F47E3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4158EB89-B5D8-C1A8-93AF-D8C4BCC39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901CBDF7-B44B-D153-C4C4-73FD8D351A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03C1D110-CFA4-F91C-727C-403FD0A39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34EF5E5-4A32-2FC6-A190-D94594C053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B80F0792-6815-9C14-B2BD-B07DDE263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7613B02E-7E5B-ED02-EC5D-096E332728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0446944C-AAE2-36CA-95C9-2A371D121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C225150A-D0D8-BA41-0F64-C425ACD705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A2783374-8CB2-C17F-95BE-3A218F4BD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5006A6E1-B5DB-B791-AA54-37AF1212A8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66178676-BA96-2EBB-C39B-76812D50D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C0C12F10-9DAF-6D78-0F4E-E6A910656C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EA6AE5DD-1F39-497B-2551-5C72CC528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0B090D6A-DC5A-7ABB-3C75-9273025C59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B9FE1348-4905-C629-531D-6B81FB12F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C3BB9B2C-425E-8BBE-D15B-6C0B15CC5C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950E2E6C-F5BC-C59B-3DE2-8864A1363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2393F2C2-C2C8-9AD9-77D1-08B8356526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B915BAD2-4EB5-9208-6B33-39700F629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8D9715D3-B70C-FD06-06B9-AD9B2DD04E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AA0A8B61-8011-816D-2327-1B75846E2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40F7E3C-F7B3-3C35-3DB6-12540FA47B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E86AB5FB-6212-A855-4F8D-443B0792F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37E4F901-A18A-7E3D-94DD-42EAA2A898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51DAF79D-FA99-ADE2-A04E-EBFBB1ACA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6EFC4987-C8A7-5B8A-2055-A17383F4D8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759663C2-6113-DD0A-55B6-FB79D0C2B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C8526CC9-6F33-9B05-4E57-0B57B98F94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47182AB3-02CC-FD10-BA8B-06AA29A43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CDB6E934-6E0E-B1D0-140E-FAC3D3E386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F69EA4D5-BA61-F997-3811-EEDA34E58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E3A84B9-896F-C079-1C94-92FBC89309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5907286-0DE0-77A6-202A-F54E3E90B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E083E4E-DCD0-0A14-0088-B49F8E84AA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EE95D3F-E698-5F18-ADC4-398537641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24B8E28-18E9-030B-4120-E9B6F85CC0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2000E78-AF47-4582-215E-0530E86E2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1BDFD192-A1EA-5871-C8E3-067DB5BA49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F098AC3A-02F5-D381-DDBE-0EBC86748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FC9A1EC7-2627-A784-DA61-274319A073B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B3D7486-AA61-507F-B2C8-46C453AF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8881777E-F746-13F7-343F-23DF3CFF1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D3A24BDC-954B-B098-766D-40B25617D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8A1D43D8-8C11-73E4-FCE2-896B17D40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B14FB0C-AAE9-B3AC-3C5B-E8F33AA41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115696FA-B590-DF49-AEBC-3F3462A7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8183562C-9F2D-A1AE-45DC-A0554E1C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312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4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93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9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06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05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9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1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69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6FA025C5-93A7-5E64-EA22-564AC4526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E6AB7697-D2CC-FBFB-2C14-3A62E92C4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795673-BE92-56DE-FE8B-2B681319F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3B5516-6FD4-D4A4-EF7A-302B1D6D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902077E-4635-1EA1-D2C0-D59716F57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C2F7ED2-1685-66E6-849A-67C8ED476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B339CE8-20B4-375C-D409-574442BA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5009A45E-494A-EA85-FD7E-7A4513FCC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3.</a:t>
            </a:r>
            <a:fld id="{C528D773-08E9-4176-B5B6-3EA1454E6D4D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733F0FC1-2DCD-C671-8889-B35B61161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CB5C59B1-EB1F-F9FC-E64B-29BD3AEA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05249FA-EA2B-BD10-C27A-6B7FC968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2A8608E-CA2E-1DCF-2EC6-0DFBDF8B56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B13E5516-0566-1211-80BF-6F086E4A0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pic>
        <p:nvPicPr>
          <p:cNvPr id="23554" name="Picture 9">
            <a:extLst>
              <a:ext uri="{FF2B5EF4-FFF2-40B4-BE49-F238E27FC236}">
                <a16:creationId xmlns:a16="http://schemas.microsoft.com/office/drawing/2014/main" id="{27409271-A03B-A5B5-0879-6DB09A56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7709EC56-2469-0839-49B1-7B654EA84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3A603E6-AEA4-C5E4-09D4-56ED542DF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6975475" cy="3983038"/>
          </a:xfrm>
        </p:spPr>
        <p:txBody>
          <a:bodyPr/>
          <a:lstStyle/>
          <a:p>
            <a:r>
              <a:rPr lang="en-US" altLang="en-US"/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Process scheduler </a:t>
            </a:r>
            <a:r>
              <a:rPr lang="en-US" altLang="en-US"/>
              <a:t>selects among available processes for next execution on CPU</a:t>
            </a:r>
          </a:p>
          <a:p>
            <a:r>
              <a:rPr lang="en-US" altLang="en-US"/>
              <a:t>Maintains </a:t>
            </a:r>
            <a:r>
              <a:rPr lang="en-US" altLang="en-US" b="1">
                <a:solidFill>
                  <a:srgbClr val="3366FF"/>
                </a:solidFill>
              </a:rPr>
              <a:t>scheduling queues </a:t>
            </a:r>
            <a:r>
              <a:rPr lang="en-US" altLang="en-US"/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Job queue </a:t>
            </a:r>
            <a:r>
              <a:rPr lang="en-US" altLang="en-US"/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Ready queue </a:t>
            </a:r>
            <a:r>
              <a:rPr lang="en-US" altLang="en-US"/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Device queues </a:t>
            </a:r>
            <a:r>
              <a:rPr lang="en-US" altLang="en-US"/>
              <a:t>– set of processes waiting for an I/O device</a:t>
            </a:r>
          </a:p>
          <a:p>
            <a:pPr lvl="1"/>
            <a:r>
              <a:rPr lang="en-US" altLang="en-US"/>
              <a:t>Processes migrate among the various queues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CFC107C9-B9B2-B642-DE35-B5967D2CD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Ready Queue And Various I/O Device Queues</a:t>
            </a:r>
          </a:p>
        </p:txBody>
      </p:sp>
      <p:pic>
        <p:nvPicPr>
          <p:cNvPr id="27650" name="Picture 7">
            <a:extLst>
              <a:ext uri="{FF2B5EF4-FFF2-40B4-BE49-F238E27FC236}">
                <a16:creationId xmlns:a16="http://schemas.microsoft.com/office/drawing/2014/main" id="{4FDAC5F6-DAA2-A448-8341-3087BCCC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F18646C-7D81-2D7A-BEEA-4084FC98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Representation of Process Scheduling</a:t>
            </a:r>
          </a:p>
        </p:txBody>
      </p:sp>
      <p:pic>
        <p:nvPicPr>
          <p:cNvPr id="29698" name="Picture 4" descr="3">
            <a:extLst>
              <a:ext uri="{FF2B5EF4-FFF2-40B4-BE49-F238E27FC236}">
                <a16:creationId xmlns:a16="http://schemas.microsoft.com/office/drawing/2014/main" id="{1E980DB3-2414-9F98-7EC3-39A88174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>
            <a:extLst>
              <a:ext uri="{FF2B5EF4-FFF2-40B4-BE49-F238E27FC236}">
                <a16:creationId xmlns:a16="http://schemas.microsoft.com/office/drawing/2014/main" id="{E879DFF6-3F98-5386-AAC3-62C34544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3366FF"/>
                </a:solidFill>
              </a:rPr>
              <a:t>Queueing diagram </a:t>
            </a:r>
            <a:r>
              <a:rPr lang="en-US" altLang="en-US"/>
              <a:t>represents queues, resources, flows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591E28FC-800D-AED7-AB57-5DC36BC8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Schedulers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D4AD8AF-A067-7081-B5DB-584FD41B5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r>
              <a:rPr lang="en-US" altLang="en-US" sz="1600" b="1">
                <a:solidFill>
                  <a:srgbClr val="3366FF"/>
                </a:solidFill>
              </a:rPr>
              <a:t>Short-term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CPU scheduler</a:t>
            </a:r>
            <a:r>
              <a:rPr lang="en-US" altLang="en-US" sz="1600"/>
              <a:t>) – selects which process should be executed next and allocates CPU</a:t>
            </a:r>
          </a:p>
          <a:p>
            <a:pPr lvl="1"/>
            <a:r>
              <a:rPr lang="en-US" altLang="en-US" sz="1600"/>
              <a:t>Sometimes the only scheduler in a system</a:t>
            </a:r>
          </a:p>
          <a:p>
            <a:pPr lvl="1"/>
            <a:r>
              <a:rPr lang="en-US" altLang="en-US" sz="1600"/>
              <a:t>Short-term scheduler is invoked frequently (milliseconds) </a:t>
            </a:r>
            <a:r>
              <a:rPr lang="en-US" altLang="en-US" sz="1600">
                <a:sym typeface="Symbol" panose="05050102010706020507" pitchFamily="18" charset="2"/>
              </a:rPr>
              <a:t> (must be fast)</a:t>
            </a:r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 sz="1600" b="1">
                <a:solidFill>
                  <a:srgbClr val="3366FF"/>
                </a:solidFill>
              </a:rPr>
              <a:t>Long-term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job scheduler</a:t>
            </a:r>
            <a:r>
              <a:rPr lang="en-US" altLang="en-US" sz="1600"/>
              <a:t>) – selects which processes should be brought into the ready queue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Long-term scheduler is invoked  infrequently (seconds, minutes)  (may be slow)</a:t>
            </a:r>
            <a:endParaRPr lang="en-US" altLang="en-US" sz="800">
              <a:sym typeface="Symbol" panose="05050102010706020507" pitchFamily="18" charset="2"/>
            </a:endParaRP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The long-term scheduler controls the </a:t>
            </a:r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  <a:endParaRPr lang="en-US" altLang="en-US" sz="800" i="1">
              <a:sym typeface="Symbol" panose="05050102010706020507" pitchFamily="18" charset="2"/>
            </a:endParaRPr>
          </a:p>
          <a:p>
            <a:r>
              <a:rPr lang="en-US" altLang="en-US" sz="1600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 sz="16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 sz="1600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r>
              <a:rPr lang="en-US" altLang="en-US" sz="1600">
                <a:sym typeface="Symbol" panose="05050102010706020507" pitchFamily="18" charset="2"/>
              </a:rPr>
              <a:t>Long-term scheduler strives for good </a:t>
            </a:r>
            <a:r>
              <a:rPr lang="en-US" altLang="en-US" sz="1600" b="1" i="1">
                <a:sym typeface="Symbol" panose="05050102010706020507" pitchFamily="18" charset="2"/>
              </a:rPr>
              <a:t>process mix</a:t>
            </a:r>
            <a:endParaRPr lang="en-US" altLang="en-US" sz="1600">
              <a:sym typeface="Symbol" panose="05050102010706020507" pitchFamily="18" charset="2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AE6E6016-5EA1-6A08-AC14-278B53D32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Addition of Medium Term Scheduling</a:t>
            </a:r>
          </a:p>
        </p:txBody>
      </p:sp>
      <p:pic>
        <p:nvPicPr>
          <p:cNvPr id="33794" name="Picture 11">
            <a:extLst>
              <a:ext uri="{FF2B5EF4-FFF2-40B4-BE49-F238E27FC236}">
                <a16:creationId xmlns:a16="http://schemas.microsoft.com/office/drawing/2014/main" id="{FD1C3989-A808-A43D-AA16-7FC6C75C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4C5D8002-FB64-C380-E9F8-47D01E02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3366FF"/>
                </a:solidFill>
              </a:rPr>
              <a:t>Medium-term scheduler  </a:t>
            </a:r>
            <a:r>
              <a:rPr lang="en-US" altLang="en-US"/>
              <a:t>can be added if degree of multiple programming needs to decrease</a:t>
            </a:r>
          </a:p>
          <a:p>
            <a:pPr lvl="1"/>
            <a:r>
              <a:rPr lang="en-US" altLang="en-US"/>
              <a:t>Remove process from memory, store on disk, bring back in from disk to continue execution: </a:t>
            </a:r>
            <a:r>
              <a:rPr lang="en-US" altLang="en-US" b="1">
                <a:solidFill>
                  <a:srgbClr val="3366FF"/>
                </a:solidFill>
              </a:rPr>
              <a:t>swapping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381D5D2-2714-8A72-2D06-572579B6A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Multitasking in Mobile Systems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3D08B2A6-E503-C2D2-51B4-E53E09ABF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/>
              <a:t>Some mobile systems (e.g., early version of iOS)  allow only one process to run, others suspended</a:t>
            </a:r>
          </a:p>
          <a:p>
            <a:r>
              <a:rPr lang="en-US" altLang="en-US"/>
              <a:t>Due to screen real estate, user interface limits iOS provides for a </a:t>
            </a:r>
          </a:p>
          <a:p>
            <a:pPr lvl="1"/>
            <a:r>
              <a:rPr lang="en-US" altLang="en-US"/>
              <a:t>Single </a:t>
            </a:r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process- controlled via user interface</a:t>
            </a:r>
          </a:p>
          <a:p>
            <a:pPr lvl="1"/>
            <a:r>
              <a:rPr lang="en-US" altLang="en-US"/>
              <a:t>Multiple </a:t>
            </a:r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processes– in memory, running, but not on the display, and with limits</a:t>
            </a:r>
          </a:p>
          <a:p>
            <a:pPr lvl="1"/>
            <a:r>
              <a:rPr lang="en-US" altLang="en-US"/>
              <a:t>Limits include single, short task, receiving notification of events, specific long-running tasks like audio playback</a:t>
            </a:r>
          </a:p>
          <a:p>
            <a:r>
              <a:rPr lang="en-US" altLang="en-US"/>
              <a:t>Android runs foreground and background, with fewer limits</a:t>
            </a:r>
          </a:p>
          <a:p>
            <a:pPr lvl="1"/>
            <a:r>
              <a:rPr lang="en-US" altLang="en-US"/>
              <a:t>Background process uses a </a:t>
            </a:r>
            <a:r>
              <a:rPr lang="en-US" altLang="en-US" b="1">
                <a:solidFill>
                  <a:srgbClr val="3366FF"/>
                </a:solidFill>
              </a:rPr>
              <a:t>service</a:t>
            </a:r>
            <a:r>
              <a:rPr lang="en-US" altLang="en-US"/>
              <a:t> to perform tasks</a:t>
            </a:r>
          </a:p>
          <a:p>
            <a:pPr lvl="1"/>
            <a:r>
              <a:rPr lang="en-US" altLang="en-US"/>
              <a:t>Service can keep running even if background process is suspended</a:t>
            </a:r>
          </a:p>
          <a:p>
            <a:pPr lvl="1"/>
            <a:r>
              <a:rPr lang="en-US" altLang="en-US"/>
              <a:t>Service has no user interface, small memory use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D4C76CFE-0073-C940-7C1E-4C71F547B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6333EC07-58BB-8FCB-99EE-6C6B1C5E5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r>
              <a:rPr lang="en-US" altLang="en-US"/>
              <a:t>When CPU switches to another process, the system must </a:t>
            </a:r>
            <a:r>
              <a:rPr lang="en-US" altLang="en-US" b="1">
                <a:solidFill>
                  <a:srgbClr val="3366FF"/>
                </a:solidFill>
              </a:rPr>
              <a:t>save the state </a:t>
            </a:r>
            <a:r>
              <a:rPr lang="en-US" altLang="en-US"/>
              <a:t>of the old process and load the </a:t>
            </a:r>
            <a:r>
              <a:rPr lang="en-US" altLang="en-US" b="1">
                <a:solidFill>
                  <a:srgbClr val="3366FF"/>
                </a:solidFill>
              </a:rPr>
              <a:t>saved state </a:t>
            </a:r>
            <a:r>
              <a:rPr lang="en-US" altLang="en-US"/>
              <a:t>for the new process via a </a:t>
            </a:r>
            <a:r>
              <a:rPr lang="en-US" altLang="en-US" b="1">
                <a:solidFill>
                  <a:srgbClr val="3366FF"/>
                </a:solidFill>
              </a:rPr>
              <a:t>context switch</a:t>
            </a: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Context </a:t>
            </a:r>
            <a:r>
              <a:rPr lang="en-US" altLang="en-US"/>
              <a:t>of a process represented in the PCB</a:t>
            </a:r>
          </a:p>
          <a:p>
            <a:r>
              <a:rPr lang="en-US" altLang="en-US"/>
              <a:t>Context-switch time is overhead; the system does no useful work while switching</a:t>
            </a:r>
          </a:p>
          <a:p>
            <a:pPr lvl="1"/>
            <a:r>
              <a:rPr lang="en-US" altLang="en-US"/>
              <a:t>The more complex the OS and the PCB </a:t>
            </a:r>
            <a:r>
              <a:rPr lang="en-US" altLang="en-US">
                <a:sym typeface="Wingdings" panose="05000000000000000000" pitchFamily="2" charset="2"/>
              </a:rPr>
              <a:t> the </a:t>
            </a:r>
            <a:r>
              <a:rPr lang="en-US" altLang="en-US"/>
              <a:t>longer the context switch</a:t>
            </a:r>
          </a:p>
          <a:p>
            <a:r>
              <a:rPr lang="en-US" altLang="en-US"/>
              <a:t>Time dependent on hardware support</a:t>
            </a:r>
          </a:p>
          <a:p>
            <a:pPr lvl="1"/>
            <a:r>
              <a:rPr lang="en-US" altLang="en-US"/>
              <a:t>Some hardware provides multiple sets of registers per CPU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multiple contexts loaded at once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20B0D519-58F9-E61E-EAE5-6FB02C45D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E6C7695-9896-E959-37AB-685DBF0FA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altLang="en-US"/>
              <a:t>System must provide mechanisms for:</a:t>
            </a:r>
          </a:p>
          <a:p>
            <a:pPr lvl="1"/>
            <a:r>
              <a:rPr lang="en-US" altLang="en-US"/>
              <a:t> process creation,</a:t>
            </a:r>
          </a:p>
          <a:p>
            <a:pPr lvl="1"/>
            <a:r>
              <a:rPr lang="en-US" altLang="en-US"/>
              <a:t> process termination, </a:t>
            </a:r>
          </a:p>
          <a:p>
            <a:pPr lvl="1"/>
            <a:r>
              <a:rPr lang="en-US" altLang="en-US"/>
              <a:t> and so on as detailed next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A6BA127E-AA22-86DB-4158-BCB7233A8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5EC6499-6A37-DC08-66F3-CB8317F0A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Parent</a:t>
            </a:r>
            <a:r>
              <a:rPr lang="en-US" altLang="en-US" b="1"/>
              <a:t> </a:t>
            </a:r>
            <a:r>
              <a:rPr lang="en-US" altLang="en-US"/>
              <a:t>process create </a:t>
            </a:r>
            <a:r>
              <a:rPr lang="en-US" altLang="en-US" b="1">
                <a:solidFill>
                  <a:srgbClr val="3366FF"/>
                </a:solidFill>
              </a:rPr>
              <a:t>children</a:t>
            </a:r>
            <a:r>
              <a:rPr lang="en-US" altLang="en-US" b="1"/>
              <a:t> </a:t>
            </a:r>
            <a:r>
              <a:rPr lang="en-US" altLang="en-US"/>
              <a:t>processes, which, in turn create other processes, forming a </a:t>
            </a:r>
            <a:r>
              <a:rPr lang="en-US" altLang="en-US" b="1">
                <a:solidFill>
                  <a:srgbClr val="3366FF"/>
                </a:solidFill>
              </a:rPr>
              <a:t>tree</a:t>
            </a:r>
            <a:r>
              <a:rPr lang="en-US" altLang="en-US"/>
              <a:t> of processes</a:t>
            </a:r>
            <a:endParaRPr lang="en-US" altLang="en-US" sz="800"/>
          </a:p>
          <a:p>
            <a:r>
              <a:rPr lang="en-US" altLang="en-US"/>
              <a:t>Generally, process identified and managed via a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process identifier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pid</a:t>
            </a:r>
            <a:r>
              <a:rPr lang="en-US" altLang="en-US"/>
              <a:t>)</a:t>
            </a:r>
            <a:endParaRPr lang="en-US" altLang="en-US" sz="800"/>
          </a:p>
          <a:p>
            <a:r>
              <a:rPr lang="en-US" altLang="en-US"/>
              <a:t>Resource sharing options</a:t>
            </a:r>
          </a:p>
          <a:p>
            <a:pPr lvl="1"/>
            <a:r>
              <a:rPr lang="en-US" altLang="en-US"/>
              <a:t>Parent and children share all resources</a:t>
            </a:r>
          </a:p>
          <a:p>
            <a:pPr lvl="1"/>
            <a:r>
              <a:rPr lang="en-US" altLang="en-US"/>
              <a:t>Children share subset of parent</a:t>
            </a:r>
            <a:r>
              <a:rPr lang="ja-JP" altLang="en-US"/>
              <a:t>’</a:t>
            </a:r>
            <a:r>
              <a:rPr lang="en-US" altLang="ja-JP"/>
              <a:t>s resources</a:t>
            </a:r>
          </a:p>
          <a:p>
            <a:pPr lvl="1"/>
            <a:r>
              <a:rPr lang="en-US" altLang="en-US"/>
              <a:t>Parent and child share no resources</a:t>
            </a:r>
            <a:endParaRPr lang="en-US" altLang="en-US" sz="800"/>
          </a:p>
          <a:p>
            <a:r>
              <a:rPr lang="en-US" altLang="en-US"/>
              <a:t>Execution options</a:t>
            </a:r>
          </a:p>
          <a:p>
            <a:pPr lvl="1"/>
            <a:r>
              <a:rPr lang="en-US" altLang="en-US"/>
              <a:t>Parent and children execute concurrently</a:t>
            </a:r>
          </a:p>
          <a:p>
            <a:pPr lvl="1"/>
            <a:r>
              <a:rPr lang="en-US" altLang="en-US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29410ED-27DC-A56B-5663-B4D483DFE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2D4BAD82-3299-D986-AD9C-912A54B43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r>
              <a:rPr lang="en-US" altLang="en-US"/>
              <a:t>Process Concept</a:t>
            </a:r>
          </a:p>
          <a:p>
            <a:r>
              <a:rPr lang="en-US" altLang="en-US"/>
              <a:t>Process Scheduling</a:t>
            </a:r>
          </a:p>
          <a:p>
            <a:r>
              <a:rPr lang="en-US" altLang="en-US"/>
              <a:t>Operations on Processes</a:t>
            </a:r>
          </a:p>
          <a:p>
            <a:r>
              <a:rPr lang="en-US" altLang="en-US"/>
              <a:t>Interprocess Communication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1DAC0A7-2E85-0B05-5531-0235F2CAB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44034" name="Picture 1" descr="3_08.pdf">
            <a:extLst>
              <a:ext uri="{FF2B5EF4-FFF2-40B4-BE49-F238E27FC236}">
                <a16:creationId xmlns:a16="http://schemas.microsoft.com/office/drawing/2014/main" id="{3E03DBE9-4F2A-C2B9-48BB-127320166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DB0FB9BD-50CF-E0DC-E9AE-ED690F8FF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ADE67C3-772A-9BAB-B705-28BD22FE8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/>
              <a:t>Address space</a:t>
            </a:r>
          </a:p>
          <a:p>
            <a:pPr lvl="1"/>
            <a:r>
              <a:rPr lang="en-US" altLang="en-US"/>
              <a:t>Child duplicate of parent</a:t>
            </a:r>
          </a:p>
          <a:p>
            <a:pPr lvl="1"/>
            <a:r>
              <a:rPr lang="en-US" altLang="en-US"/>
              <a:t>Child has a program loaded into it</a:t>
            </a:r>
          </a:p>
          <a:p>
            <a:r>
              <a:rPr lang="en-US" altLang="en-US"/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/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/>
              <a:t> to replace the process</a:t>
            </a:r>
            <a:r>
              <a:rPr lang="ja-JP" altLang="en-US"/>
              <a:t>’</a:t>
            </a:r>
            <a:r>
              <a:rPr lang="en-US" altLang="ja-JP"/>
              <a:t> memory space with a new program</a:t>
            </a:r>
            <a:endParaRPr lang="en-US" altLang="en-US"/>
          </a:p>
        </p:txBody>
      </p:sp>
      <p:pic>
        <p:nvPicPr>
          <p:cNvPr id="46083" name="Picture 4" descr="3">
            <a:extLst>
              <a:ext uri="{FF2B5EF4-FFF2-40B4-BE49-F238E27FC236}">
                <a16:creationId xmlns:a16="http://schemas.microsoft.com/office/drawing/2014/main" id="{85300150-E69F-A1CD-3888-2CA503200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AD1FE57-E383-86ED-51B1-57D17E3B0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48130" name="Picture 5" descr="Screen Shot 2012-12-04 at 11.21.10 AM.png">
            <a:extLst>
              <a:ext uri="{FF2B5EF4-FFF2-40B4-BE49-F238E27FC236}">
                <a16:creationId xmlns:a16="http://schemas.microsoft.com/office/drawing/2014/main" id="{BF4E3E55-92FC-EF53-1DCE-8980A0E95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C4597659-0F2E-5FFE-CA0E-7747A07DF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ADCEC795-81BF-C581-DC67-A7AADC046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r>
              <a:rPr lang="en-US" altLang="en-US"/>
              <a:t>Process executes last statement and then asks the operating system to delete it using the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>
                <a:cs typeface="Courier New" panose="02070309020205020404" pitchFamily="49" charset="0"/>
              </a:rPr>
              <a:t> system call.</a:t>
            </a:r>
            <a:endParaRPr lang="en-US" altLang="en-US"/>
          </a:p>
          <a:p>
            <a:pPr lvl="1"/>
            <a:r>
              <a:rPr lang="en-US" altLang="en-US"/>
              <a:t>Returns  status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Process</a:t>
            </a:r>
            <a:r>
              <a:rPr lang="ja-JP" altLang="en-US"/>
              <a:t>’</a:t>
            </a:r>
            <a:r>
              <a:rPr lang="en-US" altLang="ja-JP"/>
              <a:t> resources are deallocated by operating system</a:t>
            </a:r>
            <a:endParaRPr lang="en-US" altLang="en-US"/>
          </a:p>
          <a:p>
            <a:r>
              <a:rPr lang="en-US" altLang="en-US"/>
              <a:t>Parent may terminate the execution of children processes  using the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>
                <a:cs typeface="Courier New" panose="02070309020205020404" pitchFamily="49" charset="0"/>
              </a:rPr>
              <a:t> system call.  Some reasons for doing so:</a:t>
            </a:r>
            <a:endParaRPr lang="en-US" altLang="en-US"/>
          </a:p>
          <a:p>
            <a:pPr lvl="1"/>
            <a:r>
              <a:rPr lang="en-US" altLang="en-US"/>
              <a:t>Child has exceeded allocated resources</a:t>
            </a:r>
          </a:p>
          <a:p>
            <a:pPr lvl="1"/>
            <a:r>
              <a:rPr lang="en-US" altLang="en-US"/>
              <a:t>Task assigned to child is no longer required</a:t>
            </a:r>
          </a:p>
          <a:p>
            <a:pPr lvl="1"/>
            <a:r>
              <a:rPr lang="en-US" altLang="en-US"/>
              <a:t>The parent is exiting and the operating systems does not allow  a child to continue if its parent terminates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541A9AB5-881B-00B3-0670-8F5CA1C7F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46410657-8AF7-8467-098C-A3470B595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1042988"/>
            <a:ext cx="7369175" cy="4530725"/>
          </a:xfrm>
        </p:spPr>
        <p:txBody>
          <a:bodyPr/>
          <a:lstStyle/>
          <a:p>
            <a:pPr lvl="1"/>
            <a:endParaRPr lang="en-US" altLang="en-US" sz="800"/>
          </a:p>
          <a:p>
            <a:r>
              <a:rPr lang="en-US" altLang="en-US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/>
              <a:t>cascading termination.  </a:t>
            </a:r>
            <a:r>
              <a:rPr lang="en-US" altLang="en-US"/>
              <a:t>All children, grandchildren, etc.  are  terminated.</a:t>
            </a:r>
            <a:endParaRPr lang="en-US" altLang="en-US" b="1"/>
          </a:p>
          <a:p>
            <a:pPr lvl="1"/>
            <a:r>
              <a:rPr lang="en-US" altLang="en-US"/>
              <a:t>The termination is initiated by the operating system.</a:t>
            </a:r>
            <a:endParaRPr lang="en-US" altLang="en-US" b="1"/>
          </a:p>
          <a:p>
            <a:r>
              <a:rPr lang="en-US" altLang="en-US"/>
              <a:t>The parent process may wait for termination of a child process by using the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/>
              <a:t>system call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/>
              <a:t>The call returns status information and the pid of the terminated process</a:t>
            </a:r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/>
              <a:t>If no parent waiting (did not invoke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>
                <a:cs typeface="Courier New" panose="02070309020205020404" pitchFamily="49" charset="0"/>
              </a:rPr>
              <a:t>) </a:t>
            </a:r>
            <a:r>
              <a:rPr lang="en-US" altLang="en-US"/>
              <a:t>process is a </a:t>
            </a:r>
            <a:r>
              <a:rPr lang="en-US" altLang="en-US" b="1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/>
              <a:t>If parent terminated without invoking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wait</a:t>
            </a:r>
            <a:r>
              <a:rPr lang="en-US" altLang="en-US"/>
              <a:t> , process is an </a:t>
            </a:r>
            <a:r>
              <a:rPr lang="en-US" altLang="en-US" b="1">
                <a:solidFill>
                  <a:srgbClr val="3366FF"/>
                </a:solidFill>
              </a:rPr>
              <a:t>orphan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729150D4-3E95-A1A5-EFFF-C80869872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/>
              <a:t>Interprocess Communication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735CB39D-1C85-574B-80FB-8334A581E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/>
          <a:lstStyle/>
          <a:p>
            <a:r>
              <a:rPr lang="en-US" altLang="en-US"/>
              <a:t>Processes within a system may be </a:t>
            </a:r>
            <a:r>
              <a:rPr lang="en-US" altLang="en-US" b="1" i="1"/>
              <a:t>independent</a:t>
            </a:r>
            <a:r>
              <a:rPr lang="en-US" altLang="en-US" b="1"/>
              <a:t> </a:t>
            </a:r>
            <a:r>
              <a:rPr lang="en-US" altLang="en-US"/>
              <a:t>or </a:t>
            </a:r>
            <a:r>
              <a:rPr lang="en-US" altLang="en-US" b="1" i="1"/>
              <a:t>cooperating</a:t>
            </a:r>
          </a:p>
          <a:p>
            <a:r>
              <a:rPr lang="en-US" altLang="en-US"/>
              <a:t>Cooperating process can affect or be affected by other processes, including sharing data</a:t>
            </a:r>
          </a:p>
          <a:p>
            <a:r>
              <a:rPr lang="en-US" altLang="en-US"/>
              <a:t>Reasons for cooperating processes:</a:t>
            </a:r>
          </a:p>
          <a:p>
            <a:pPr lvl="1"/>
            <a:r>
              <a:rPr lang="en-US" altLang="en-US"/>
              <a:t>Information sharing</a:t>
            </a:r>
          </a:p>
          <a:p>
            <a:pPr lvl="1"/>
            <a:r>
              <a:rPr lang="en-US" altLang="en-US"/>
              <a:t>Computation speedup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	</a:t>
            </a:r>
          </a:p>
          <a:p>
            <a:r>
              <a:rPr lang="en-US" altLang="en-US"/>
              <a:t>Cooperating processes need </a:t>
            </a:r>
            <a:r>
              <a:rPr lang="en-US" altLang="en-US" b="1">
                <a:solidFill>
                  <a:srgbClr val="3366FF"/>
                </a:solidFill>
              </a:rPr>
              <a:t>interprocess communication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IPC</a:t>
            </a:r>
            <a:r>
              <a:rPr lang="en-US" altLang="en-US"/>
              <a:t>)</a:t>
            </a:r>
          </a:p>
          <a:p>
            <a:r>
              <a:rPr lang="en-US" altLang="en-US"/>
              <a:t>Two models of IPC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0DB92FDD-C93C-FDC5-1736-548A2F5D8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pic>
        <p:nvPicPr>
          <p:cNvPr id="56322" name="Picture 1" descr="3_12.pdf">
            <a:extLst>
              <a:ext uri="{FF2B5EF4-FFF2-40B4-BE49-F238E27FC236}">
                <a16:creationId xmlns:a16="http://schemas.microsoft.com/office/drawing/2014/main" id="{E1579D49-AFCB-F078-3A0F-C51DEB99A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>
            <a:extLst>
              <a:ext uri="{FF2B5EF4-FFF2-40B4-BE49-F238E27FC236}">
                <a16:creationId xmlns:a16="http://schemas.microsoft.com/office/drawing/2014/main" id="{454FA84B-4238-F0CC-0167-FF1CFB17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Message passing.  (b) shared memory. </a:t>
            </a:r>
            <a:r>
              <a:rPr kumimoji="0" lang="en-US" altLang="en-US">
                <a:latin typeface="Verdana" panose="020B0604030504040204" pitchFamily="34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42CF7C0D-77C6-D99C-7360-A23E60BF1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77813"/>
            <a:ext cx="7626350" cy="576262"/>
          </a:xfrm>
        </p:spPr>
        <p:txBody>
          <a:bodyPr/>
          <a:lstStyle/>
          <a:p>
            <a:pPr eaLnBrk="1" hangingPunct="1"/>
            <a:r>
              <a:rPr lang="en-US" altLang="en-US"/>
              <a:t>Cooperating Processes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E53F62C1-D221-2380-6AD6-5BFEA899E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29513" cy="4530725"/>
          </a:xfrm>
        </p:spPr>
        <p:txBody>
          <a:bodyPr/>
          <a:lstStyle/>
          <a:p>
            <a:r>
              <a:rPr lang="en-US" altLang="en-US" b="1" i="1"/>
              <a:t>Independent</a:t>
            </a:r>
            <a:r>
              <a:rPr lang="en-US" altLang="en-US"/>
              <a:t> process cannot affect or be affected by the execution of another process</a:t>
            </a:r>
          </a:p>
          <a:p>
            <a:r>
              <a:rPr lang="en-US" altLang="en-US" b="1" i="1">
                <a:solidFill>
                  <a:srgbClr val="000000"/>
                </a:solidFill>
              </a:rPr>
              <a:t>Cooperating</a:t>
            </a:r>
            <a:r>
              <a:rPr lang="en-US" altLang="en-US"/>
              <a:t> process can affect or be affected by the execution of another process</a:t>
            </a:r>
          </a:p>
          <a:p>
            <a:r>
              <a:rPr lang="en-US" altLang="en-US"/>
              <a:t>Advantages of process cooperation</a:t>
            </a:r>
          </a:p>
          <a:p>
            <a:pPr lvl="1"/>
            <a:r>
              <a:rPr lang="en-US" altLang="en-US"/>
              <a:t>Information sharing </a:t>
            </a:r>
          </a:p>
          <a:p>
            <a:pPr lvl="1"/>
            <a:r>
              <a:rPr lang="en-US" altLang="en-US"/>
              <a:t>Computation speed-up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795F5D30-91DE-72DA-7E99-21A851D0B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 Shared Memory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AC8FE3B7-21C5-6350-DC21-3C43DC18B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Synchronization is discussed in great details in Chapter 5.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E3962AB8-0CEB-C747-855A-4F41F64DA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Message Passing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D074AA97-5F15-D65D-7EBD-415898B56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The</a:t>
            </a:r>
            <a:r>
              <a:rPr lang="en-US" altLang="en-US" i="1"/>
              <a:t> message</a:t>
            </a:r>
            <a:r>
              <a:rPr lang="en-US" altLang="en-US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66B3AD37-1C4F-8118-EBFD-4D5176DF3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E4DDF30C-9BB6-A729-1AAD-C3E3ED839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38238"/>
            <a:ext cx="6823075" cy="4530725"/>
          </a:xfrm>
        </p:spPr>
        <p:txBody>
          <a:bodyPr/>
          <a:lstStyle/>
          <a:p>
            <a:r>
              <a:rPr lang="en-US" altLang="en-US"/>
              <a:t>To introduce the notion of a process -- a program in execution, which forms the basis of all computation</a:t>
            </a:r>
          </a:p>
          <a:p>
            <a:r>
              <a:rPr lang="en-US" altLang="en-US"/>
              <a:t>To describe the various features of processes, including scheduling, creation and termination, and communication</a:t>
            </a:r>
          </a:p>
          <a:p>
            <a:r>
              <a:rPr lang="en-US" altLang="en-US"/>
              <a:t>To explore interprocess communication using shared memory and message passing</a:t>
            </a:r>
          </a:p>
          <a:p>
            <a:r>
              <a:rPr lang="en-US" altLang="en-US"/>
              <a:t>To describe communication in client-server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D82E1E6A-D6A0-6307-C9C4-EC6D822B1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4511A01E-AD74-AF32-4E60-6037ACC80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If processes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Establish a </a:t>
            </a:r>
            <a:r>
              <a:rPr lang="en-US" altLang="en-US" b="1" i="1"/>
              <a:t>communication</a:t>
            </a:r>
            <a:r>
              <a:rPr lang="en-US" altLang="en-US" b="1"/>
              <a:t> </a:t>
            </a:r>
            <a:r>
              <a:rPr lang="en-US" altLang="en-US" b="1" i="1"/>
              <a:t>link</a:t>
            </a:r>
            <a:r>
              <a:rPr lang="en-US" altLang="en-US" b="1"/>
              <a:t> </a:t>
            </a:r>
            <a:r>
              <a:rPr lang="en-US" altLang="en-US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Implementation issues:</a:t>
            </a:r>
          </a:p>
          <a:p>
            <a:pPr lvl="1"/>
            <a:r>
              <a:rPr lang="en-US" altLang="en-US"/>
              <a:t>How are links established?</a:t>
            </a:r>
          </a:p>
          <a:p>
            <a:pPr lvl="1"/>
            <a:r>
              <a:rPr lang="en-US" altLang="en-US"/>
              <a:t>Can a link be associated with more than two processes?</a:t>
            </a:r>
          </a:p>
          <a:p>
            <a:pPr lvl="1"/>
            <a:r>
              <a:rPr lang="en-US" altLang="en-US"/>
              <a:t>How many links can there be between every pair of communicating processes?</a:t>
            </a:r>
          </a:p>
          <a:p>
            <a:pPr lvl="1"/>
            <a:r>
              <a:rPr lang="en-US" altLang="en-US"/>
              <a:t>What is the capacity of a link?</a:t>
            </a:r>
          </a:p>
          <a:p>
            <a:pPr lvl="1"/>
            <a:r>
              <a:rPr lang="en-US" altLang="en-US"/>
              <a:t>Is the size of a message that the link can accommodate fixed or variable?</a:t>
            </a:r>
          </a:p>
          <a:p>
            <a:pPr lvl="1"/>
            <a:r>
              <a:rPr lang="en-US" altLang="en-US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507685B2-085D-4D96-FD94-3B1D96C5C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CB546429-3BD9-1921-2A5B-F17CA1BA2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Automatic or explicit buffering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E158353D-2754-D335-8B0C-CABC6335E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Direct Communication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8C06F2CA-7710-5D92-31D1-D2AC3D2F5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8A037213-CD49-430D-3652-2942A3C43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8230A603-ADEF-7206-80E5-210BC4B24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/>
          <a:lstStyle/>
          <a:p>
            <a:r>
              <a:rPr lang="en-US" altLang="en-US"/>
              <a:t>Messages are directed and received from mailboxes (also referred to as ports)</a:t>
            </a:r>
          </a:p>
          <a:p>
            <a:pPr lvl="1"/>
            <a:r>
              <a:rPr lang="en-US" altLang="en-US"/>
              <a:t>Each mailbox has a unique id</a:t>
            </a:r>
          </a:p>
          <a:p>
            <a:pPr lvl="1"/>
            <a:r>
              <a:rPr lang="en-US" altLang="en-US"/>
              <a:t>Processes can communicate only if they share a mailbox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 established only if processes share a common mailbox</a:t>
            </a:r>
          </a:p>
          <a:p>
            <a:pPr lvl="1"/>
            <a:r>
              <a:rPr lang="en-US" altLang="en-US"/>
              <a:t>A link may be associated with many processes</a:t>
            </a:r>
          </a:p>
          <a:p>
            <a:pPr lvl="1"/>
            <a:r>
              <a:rPr lang="en-US" altLang="en-US"/>
              <a:t>Each pair of processes may share several communication links</a:t>
            </a:r>
          </a:p>
          <a:p>
            <a:pPr lvl="1"/>
            <a:r>
              <a:rPr lang="en-US" altLang="en-US"/>
              <a:t>Link may be unidirectional or bi-directional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0A42C28B-85B6-6D27-6774-B97F90EBC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365B9248-3415-C9DD-291D-0CCDA6DE5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580313" cy="3821112"/>
          </a:xfrm>
        </p:spPr>
        <p:txBody>
          <a:bodyPr/>
          <a:lstStyle/>
          <a:p>
            <a:r>
              <a:rPr lang="en-US" altLang="en-US"/>
              <a:t>Operations</a:t>
            </a:r>
          </a:p>
          <a:p>
            <a:pPr lvl="1"/>
            <a:r>
              <a:rPr lang="en-US" altLang="en-US"/>
              <a:t>create a new mailbox (port)</a:t>
            </a:r>
          </a:p>
          <a:p>
            <a:pPr lvl="1"/>
            <a:r>
              <a:rPr lang="en-US" altLang="en-US"/>
              <a:t>send and receive messages through mailbox</a:t>
            </a:r>
          </a:p>
          <a:p>
            <a:pPr lvl="1"/>
            <a:r>
              <a:rPr lang="en-US" altLang="en-US"/>
              <a:t>destroy a mailbox</a:t>
            </a:r>
          </a:p>
          <a:p>
            <a:r>
              <a:rPr lang="en-US" altLang="en-US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receive a message from mailbox 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4355F741-01F8-FAEA-6EEE-27D321338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0CBE6180-66D7-F0DD-2406-17BDE7A02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/>
              <a:t>Mailbox sharing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/>
              <a:t> 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share mailbox A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, sends;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receive</a:t>
            </a:r>
          </a:p>
          <a:p>
            <a:pPr lvl="1"/>
            <a:r>
              <a:rPr lang="en-US" altLang="en-US"/>
              <a:t>Who gets the message?</a:t>
            </a:r>
          </a:p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Allow a link to be associated with at most two processes</a:t>
            </a:r>
          </a:p>
          <a:p>
            <a:pPr lvl="1"/>
            <a:r>
              <a:rPr lang="en-US" altLang="en-US"/>
              <a:t>Allow only one process at a time to execute a receive operation</a:t>
            </a:r>
          </a:p>
          <a:p>
            <a:pPr lvl="1"/>
            <a:r>
              <a:rPr lang="en-US" altLang="en-US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0E906974-0038-D38C-980E-C4B5AC9E0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DE701D6-8D33-DE0B-58B5-07CFD5C58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1050925"/>
            <a:ext cx="7267575" cy="4984750"/>
          </a:xfrm>
        </p:spPr>
        <p:txBody>
          <a:bodyPr/>
          <a:lstStyle/>
          <a:p>
            <a:pPr marL="379413" indent="-379413">
              <a:buFont typeface="Monotype Sorts" pitchFamily="-84" charset="2"/>
              <a:buChar char="n"/>
              <a:defRPr/>
            </a:pPr>
            <a:r>
              <a:rPr lang="en-US" dirty="0">
                <a:ea typeface="MS PGothic" pitchFamily="34" charset="-128"/>
              </a:rPr>
              <a:t>Message passing may be either blocking or non-blocking</a:t>
            </a:r>
          </a:p>
          <a:p>
            <a:pPr marL="379413" indent="-379413">
              <a:buFont typeface="Monotype Sorts" pitchFamily="-84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MS PGothic" pitchFamily="34" charset="-128"/>
              </a:rPr>
              <a:t>Blocking</a:t>
            </a:r>
            <a:r>
              <a:rPr lang="en-US" dirty="0">
                <a:ea typeface="MS PGothic" pitchFamily="34" charset="-128"/>
              </a:rPr>
              <a:t> is considered </a:t>
            </a:r>
            <a:r>
              <a:rPr lang="en-US" b="1" dirty="0">
                <a:solidFill>
                  <a:srgbClr val="3366FF"/>
                </a:solidFill>
                <a:ea typeface="MS PGothic" pitchFamily="34" charset="-128"/>
              </a:rPr>
              <a:t>synchronous</a:t>
            </a:r>
          </a:p>
          <a:p>
            <a:pPr marL="798513" lvl="1" indent="-341313">
              <a:buFont typeface="Monotype Sorts" pitchFamily="-84" charset="2"/>
              <a:buChar char="l"/>
              <a:defRPr/>
            </a:pPr>
            <a:r>
              <a:rPr lang="en-US" b="1" dirty="0">
                <a:ea typeface="MS PGothic" pitchFamily="34" charset="-128"/>
              </a:rPr>
              <a:t>Blocking send </a:t>
            </a:r>
            <a:r>
              <a:rPr lang="en-US" dirty="0">
                <a:ea typeface="MS PGothic" pitchFamily="34" charset="-128"/>
              </a:rPr>
              <a:t>--</a:t>
            </a:r>
            <a:r>
              <a:rPr lang="en-US" b="1" dirty="0">
                <a:ea typeface="MS PGothic" pitchFamily="34" charset="-128"/>
              </a:rPr>
              <a:t> </a:t>
            </a:r>
            <a:r>
              <a:rPr lang="en-US" dirty="0">
                <a:ea typeface="MS PGothic" pitchFamily="34" charset="-128"/>
              </a:rPr>
              <a:t>the sender is blocked until the message is received</a:t>
            </a:r>
          </a:p>
          <a:p>
            <a:pPr marL="798513" lvl="1" indent="-341313">
              <a:buFont typeface="Monotype Sorts" pitchFamily="-84" charset="2"/>
              <a:buChar char="l"/>
              <a:defRPr/>
            </a:pPr>
            <a:r>
              <a:rPr lang="en-US" b="1" dirty="0">
                <a:ea typeface="MS PGothic" pitchFamily="34" charset="-128"/>
              </a:rPr>
              <a:t>Blocking receive </a:t>
            </a:r>
            <a:r>
              <a:rPr lang="en-US" dirty="0">
                <a:ea typeface="MS PGothic" pitchFamily="34" charset="-128"/>
              </a:rPr>
              <a:t>--</a:t>
            </a:r>
            <a:r>
              <a:rPr lang="en-US" b="1" dirty="0">
                <a:ea typeface="MS PGothic" pitchFamily="34" charset="-128"/>
              </a:rPr>
              <a:t> </a:t>
            </a:r>
            <a:r>
              <a:rPr lang="en-US" dirty="0">
                <a:ea typeface="MS PGothic" pitchFamily="34" charset="-128"/>
              </a:rPr>
              <a:t>the receiver is  blocked until a message is available</a:t>
            </a:r>
          </a:p>
          <a:p>
            <a:pPr marL="379413" indent="-379413">
              <a:buFont typeface="Monotype Sorts" pitchFamily="-84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MS PGothic" pitchFamily="34" charset="-128"/>
              </a:rPr>
              <a:t>Non-blocking</a:t>
            </a:r>
            <a:r>
              <a:rPr lang="en-US" dirty="0">
                <a:ea typeface="MS PGothic" pitchFamily="34" charset="-128"/>
              </a:rPr>
              <a:t> is considered </a:t>
            </a:r>
            <a:r>
              <a:rPr lang="en-US" b="1" dirty="0">
                <a:solidFill>
                  <a:srgbClr val="3366FF"/>
                </a:solidFill>
                <a:ea typeface="MS PGothic" pitchFamily="34" charset="-128"/>
              </a:rPr>
              <a:t>asynchronous</a:t>
            </a:r>
          </a:p>
          <a:p>
            <a:pPr marL="798513" lvl="1" indent="-341313">
              <a:buFont typeface="Monotype Sorts" pitchFamily="-84" charset="2"/>
              <a:buChar char="l"/>
              <a:defRPr/>
            </a:pPr>
            <a:r>
              <a:rPr lang="en-US" b="1" dirty="0">
                <a:ea typeface="MS PGothic" pitchFamily="34" charset="-128"/>
              </a:rPr>
              <a:t>Non-blocking send</a:t>
            </a:r>
            <a:r>
              <a:rPr lang="en-US" dirty="0">
                <a:ea typeface="MS PGothic" pitchFamily="34" charset="-128"/>
              </a:rPr>
              <a:t> -- the sender sends the message and continue</a:t>
            </a:r>
          </a:p>
          <a:p>
            <a:pPr marL="798513" lvl="1" indent="-341313">
              <a:buFont typeface="Monotype Sorts" pitchFamily="-84" charset="2"/>
              <a:buChar char="l"/>
              <a:defRPr/>
            </a:pPr>
            <a:r>
              <a:rPr lang="en-US" b="1" dirty="0">
                <a:ea typeface="MS PGothic" pitchFamily="34" charset="-128"/>
              </a:rPr>
              <a:t>Non-blocking receive</a:t>
            </a:r>
            <a:r>
              <a:rPr lang="en-US" dirty="0">
                <a:ea typeface="MS PGothic" pitchFamily="34" charset="-128"/>
              </a:rPr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>
                <a:ea typeface="MS PGothic" pitchFamily="34" charset="-128"/>
              </a:rPr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>
                <a:ea typeface="MS PGothic" pitchFamily="34" charset="-128"/>
              </a:rPr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buFont typeface="Monotype Sorts" pitchFamily="-84" charset="2"/>
              <a:buChar char="n"/>
              <a:defRPr/>
            </a:pPr>
            <a:endParaRPr lang="en-US" dirty="0">
              <a:ea typeface="MS PGothic" pitchFamily="34" charset="-128"/>
            </a:endParaRPr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150CC7E4-2438-681A-3322-7E7F1B89E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330BC62D-113E-F62D-0C80-AA5CD3ECA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121525" cy="4530725"/>
          </a:xfrm>
        </p:spPr>
        <p:txBody>
          <a:bodyPr/>
          <a:lstStyle/>
          <a:p>
            <a:r>
              <a:rPr lang="en-US" altLang="en-US"/>
              <a:t>Queue of messages attached to the link.</a:t>
            </a:r>
          </a:p>
          <a:p>
            <a:r>
              <a:rPr lang="en-US" altLang="en-US"/>
              <a:t>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solidFill>
                  <a:srgbClr val="CC6600"/>
                </a:solidFill>
              </a:rPr>
              <a:t>1.</a:t>
            </a:r>
            <a:r>
              <a:rPr lang="en-US" altLang="en-US"/>
              <a:t>	Zero capacity – no messages are queued on a link.</a:t>
            </a:r>
            <a:br>
              <a:rPr lang="en-US" altLang="en-US"/>
            </a:br>
            <a:r>
              <a:rPr lang="en-US" altLang="en-US"/>
              <a:t>Sender must wait for receiver (rendezvous)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solidFill>
                  <a:srgbClr val="CC6600"/>
                </a:solidFill>
              </a:rPr>
              <a:t>2.</a:t>
            </a:r>
            <a:r>
              <a:rPr lang="en-US" altLang="en-US"/>
              <a:t>	Bounded capacity – finite length of </a:t>
            </a:r>
            <a:r>
              <a:rPr lang="en-US" altLang="en-US" i="1"/>
              <a:t>n</a:t>
            </a:r>
            <a:r>
              <a:rPr lang="en-US" altLang="en-US"/>
              <a:t> messages</a:t>
            </a:r>
            <a:br>
              <a:rPr lang="en-US" altLang="en-US"/>
            </a:br>
            <a:r>
              <a:rPr lang="en-US" altLang="en-US"/>
              <a:t>Sender must wait if link full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solidFill>
                  <a:srgbClr val="CC6600"/>
                </a:solidFill>
              </a:rPr>
              <a:t>3.</a:t>
            </a:r>
            <a:r>
              <a:rPr lang="en-US" altLang="en-US"/>
              <a:t>	Unbounded capacity – infinite length </a:t>
            </a:r>
            <a:br>
              <a:rPr lang="en-US" altLang="en-US"/>
            </a:br>
            <a:r>
              <a:rPr lang="en-US" altLang="en-US"/>
              <a:t>Sender never waits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CB2F3646-0A51-825F-79EF-A2AA528E5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F8C94163-0255-9C67-8838-E6F57512A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6945312" cy="4530725"/>
          </a:xfrm>
        </p:spPr>
        <p:txBody>
          <a:bodyPr/>
          <a:lstStyle/>
          <a:p>
            <a:r>
              <a:rPr lang="en-US" altLang="en-US"/>
              <a:t>Acts as a conduit allowing two processes to communicate</a:t>
            </a:r>
          </a:p>
          <a:p>
            <a:r>
              <a:rPr lang="en-US" altLang="en-US"/>
              <a:t>Issues:</a:t>
            </a:r>
          </a:p>
          <a:p>
            <a:pPr lvl="1"/>
            <a:r>
              <a:rPr lang="en-US" altLang="en-US"/>
              <a:t>Is communication unidirectional or bidirectional?</a:t>
            </a:r>
          </a:p>
          <a:p>
            <a:pPr lvl="1"/>
            <a:r>
              <a:rPr lang="en-US" altLang="en-US"/>
              <a:t>In the case of two-way communication, is it half or full-duplex?</a:t>
            </a:r>
          </a:p>
          <a:p>
            <a:pPr lvl="1"/>
            <a:r>
              <a:rPr lang="en-US" altLang="en-US"/>
              <a:t>Must there exist a relationship (i.e., </a:t>
            </a:r>
            <a:r>
              <a:rPr lang="en-US" altLang="en-US" b="1" i="1"/>
              <a:t>parent-child</a:t>
            </a:r>
            <a:r>
              <a:rPr lang="en-US" altLang="en-US"/>
              <a:t>) between the communicating processes?</a:t>
            </a:r>
          </a:p>
          <a:p>
            <a:pPr lvl="1"/>
            <a:r>
              <a:rPr lang="en-US" altLang="en-US"/>
              <a:t>Can the pipes be used over a network?</a:t>
            </a:r>
          </a:p>
          <a:p>
            <a:r>
              <a:rPr lang="en-US" altLang="en-US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/>
              <a:t>Named pipes – can be accessed without a parent-child relationship.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41179893-905E-AD1E-DAE8-D808E7C536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B8803BB6-E99A-DC23-EE11-764570D93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14413BFE-2508-8354-767B-3A283E24C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Batch system – </a:t>
            </a:r>
            <a:r>
              <a:rPr lang="en-US" altLang="en-US" b="1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Time-shared systems – </a:t>
            </a:r>
            <a:r>
              <a:rPr lang="en-US" altLang="en-US" b="1">
                <a:solidFill>
                  <a:srgbClr val="3366FF"/>
                </a:solidFill>
              </a:rPr>
              <a:t>user programs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3366FF"/>
                </a:solidFill>
              </a:rPr>
              <a:t>tasks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Textbook uses the terms </a:t>
            </a:r>
            <a:r>
              <a:rPr lang="en-US" altLang="en-US" b="1" i="1"/>
              <a:t>job</a:t>
            </a:r>
            <a:r>
              <a:rPr lang="en-US" altLang="en-US"/>
              <a:t> and </a:t>
            </a:r>
            <a:r>
              <a:rPr lang="en-US" altLang="en-US" b="1" i="1"/>
              <a:t>process</a:t>
            </a:r>
            <a:r>
              <a:rPr lang="en-US" altLang="en-US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Process</a:t>
            </a:r>
            <a:r>
              <a:rPr lang="en-US" altLang="en-US"/>
              <a:t> – a program in execution; process execution must progress in sequential fashion</a:t>
            </a:r>
          </a:p>
          <a:p>
            <a:r>
              <a:rPr lang="en-US" altLang="en-US"/>
              <a:t>Multiple parts</a:t>
            </a:r>
          </a:p>
          <a:p>
            <a:pPr lvl="1"/>
            <a:r>
              <a:rPr lang="en-US" altLang="en-US"/>
              <a:t>The program code, also called </a:t>
            </a:r>
            <a:r>
              <a:rPr lang="en-US" altLang="en-US" b="1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/>
              <a:t>Current activity including</a:t>
            </a:r>
            <a:r>
              <a:rPr lang="en-US" altLang="en-US" b="1">
                <a:solidFill>
                  <a:srgbClr val="3366FF"/>
                </a:solidFill>
              </a:rPr>
              <a:t> program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counter</a:t>
            </a:r>
            <a:r>
              <a:rPr lang="en-US" altLang="en-US"/>
              <a:t>, processor registers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Stack</a:t>
            </a:r>
            <a:r>
              <a:rPr lang="en-US" altLang="en-US" b="1"/>
              <a:t> </a:t>
            </a:r>
            <a:r>
              <a:rPr lang="en-US" altLang="en-US"/>
              <a:t>containing temporary data</a:t>
            </a:r>
          </a:p>
          <a:p>
            <a:pPr lvl="2"/>
            <a:r>
              <a:rPr lang="en-US" altLang="en-US"/>
              <a:t>Function parameters, return addresses, local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Data section</a:t>
            </a:r>
            <a:r>
              <a:rPr lang="en-US" altLang="en-US" b="1"/>
              <a:t> </a:t>
            </a:r>
            <a:r>
              <a:rPr lang="en-US" altLang="en-US"/>
              <a:t>containing global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Heap</a:t>
            </a:r>
            <a:r>
              <a:rPr lang="en-US" altLang="en-US" b="1"/>
              <a:t> </a:t>
            </a:r>
            <a:r>
              <a:rPr lang="en-US" altLang="en-US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DC575F0-E6CA-543F-6832-99DE758EA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ABE3FEA7-2ECF-1ABB-517F-BBE947793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041400"/>
            <a:ext cx="7164388" cy="4786313"/>
          </a:xfrm>
        </p:spPr>
        <p:txBody>
          <a:bodyPr/>
          <a:lstStyle/>
          <a:p>
            <a:r>
              <a:rPr lang="en-US" altLang="en-US"/>
              <a:t>Program is </a:t>
            </a:r>
            <a:r>
              <a:rPr lang="en-US" altLang="en-US" b="1" i="1"/>
              <a:t>passive</a:t>
            </a:r>
            <a:r>
              <a:rPr lang="en-US" altLang="en-US"/>
              <a:t> entity stored on disk (</a:t>
            </a:r>
            <a:r>
              <a:rPr lang="en-US" altLang="en-US" b="1">
                <a:solidFill>
                  <a:srgbClr val="3366FF"/>
                </a:solidFill>
              </a:rPr>
              <a:t>executable file</a:t>
            </a:r>
            <a:r>
              <a:rPr lang="en-US" altLang="en-US"/>
              <a:t>), process is </a:t>
            </a:r>
            <a:r>
              <a:rPr lang="en-US" altLang="en-US" b="1" i="1"/>
              <a:t>active </a:t>
            </a:r>
          </a:p>
          <a:p>
            <a:pPr lvl="1"/>
            <a:r>
              <a:rPr lang="en-US" altLang="en-US"/>
              <a:t>Program becomes process when executable file loaded into memory</a:t>
            </a:r>
          </a:p>
          <a:p>
            <a:r>
              <a:rPr lang="en-US" altLang="en-US"/>
              <a:t>Execution of program started via GUI mouse clicks, command line entry of its name, etc</a:t>
            </a:r>
          </a:p>
          <a:p>
            <a:r>
              <a:rPr lang="en-US" altLang="en-US"/>
              <a:t>One program can be several processes</a:t>
            </a:r>
          </a:p>
          <a:p>
            <a:pPr lvl="1"/>
            <a:r>
              <a:rPr lang="en-US" altLang="en-US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5A7E00B-5346-E26A-70FD-3DB36B35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2" name="Picture 4">
            <a:extLst>
              <a:ext uri="{FF2B5EF4-FFF2-40B4-BE49-F238E27FC236}">
                <a16:creationId xmlns:a16="http://schemas.microsoft.com/office/drawing/2014/main" id="{B96B4119-233A-21F5-045D-96AF21D06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95A6838-615E-31B4-55A0-37A0B035A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2C1A010-7140-8F1B-CB69-9C4D98A25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/>
              <a:t>As a process executes, it changes </a:t>
            </a:r>
            <a:r>
              <a:rPr lang="en-US" altLang="en-US" b="1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/>
              <a:t>new</a:t>
            </a:r>
            <a:r>
              <a:rPr lang="en-US" altLang="en-US"/>
              <a:t>:  The process is being created</a:t>
            </a:r>
          </a:p>
          <a:p>
            <a:pPr lvl="1"/>
            <a:r>
              <a:rPr lang="en-US" altLang="en-US" b="1"/>
              <a:t>running</a:t>
            </a:r>
            <a:r>
              <a:rPr lang="en-US" altLang="en-US"/>
              <a:t>:  Instructions are being executed</a:t>
            </a:r>
          </a:p>
          <a:p>
            <a:pPr lvl="1"/>
            <a:r>
              <a:rPr lang="en-US" altLang="en-US" b="1"/>
              <a:t>waiting</a:t>
            </a:r>
            <a:r>
              <a:rPr lang="en-US" altLang="en-US"/>
              <a:t>:  The process is waiting for some event to occur</a:t>
            </a:r>
          </a:p>
          <a:p>
            <a:pPr lvl="1"/>
            <a:r>
              <a:rPr lang="en-US" altLang="en-US" b="1"/>
              <a:t>ready</a:t>
            </a:r>
            <a:r>
              <a:rPr lang="en-US" altLang="en-US"/>
              <a:t>:  The process is waiting to be assigned to a processor</a:t>
            </a:r>
          </a:p>
          <a:p>
            <a:pPr lvl="1"/>
            <a:r>
              <a:rPr lang="en-US" altLang="en-US" b="1"/>
              <a:t>terminated</a:t>
            </a:r>
            <a:r>
              <a:rPr lang="en-US" altLang="en-US"/>
              <a:t>:  The process has finished execution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AFE4B0F-917E-C0DE-39BA-5A574338B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19458" name="Picture 9">
            <a:extLst>
              <a:ext uri="{FF2B5EF4-FFF2-40B4-BE49-F238E27FC236}">
                <a16:creationId xmlns:a16="http://schemas.microsoft.com/office/drawing/2014/main" id="{E12B9AB4-B3F6-3B21-DD66-1481AFAE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B2ADD99-E7E5-6CF3-9873-2D07FBA6E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Control Block (PCB)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F33BDD20-2581-B2AC-16C8-B7FB46BC6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41400"/>
            <a:ext cx="4579938" cy="477202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/>
              <a:t>Information associated with each process </a:t>
            </a:r>
          </a:p>
          <a:p>
            <a:pPr>
              <a:buFont typeface="Monotype Sorts" charset="2"/>
              <a:buNone/>
            </a:pPr>
            <a:r>
              <a:rPr lang="en-US" altLang="en-US"/>
              <a:t>(also called </a:t>
            </a:r>
            <a:r>
              <a:rPr lang="en-US" altLang="en-US" b="1">
                <a:solidFill>
                  <a:srgbClr val="3366FF"/>
                </a:solidFill>
              </a:rPr>
              <a:t>task control block</a:t>
            </a:r>
            <a:r>
              <a:rPr lang="en-US" altLang="en-US"/>
              <a:t>)</a:t>
            </a:r>
          </a:p>
          <a:p>
            <a:r>
              <a:rPr lang="en-US" altLang="en-US"/>
              <a:t>Process state – running, waiting, etc</a:t>
            </a:r>
          </a:p>
          <a:p>
            <a:r>
              <a:rPr lang="en-US" altLang="en-US"/>
              <a:t>Program counter – location of instruction to next execute</a:t>
            </a:r>
          </a:p>
          <a:p>
            <a:r>
              <a:rPr lang="en-US" altLang="en-US"/>
              <a:t>CPU registers – contents of all process-centric registers</a:t>
            </a:r>
          </a:p>
          <a:p>
            <a:r>
              <a:rPr lang="en-US" altLang="en-US"/>
              <a:t>CPU scheduling information- priorities, scheduling queue pointers</a:t>
            </a:r>
          </a:p>
          <a:p>
            <a:r>
              <a:rPr lang="en-US" altLang="en-US"/>
              <a:t>Memory-management information – memory allocated to the process</a:t>
            </a:r>
          </a:p>
          <a:p>
            <a:r>
              <a:rPr lang="en-US" altLang="en-US"/>
              <a:t>Accounting information – CPU used, clock time elapsed since start, time limits</a:t>
            </a:r>
          </a:p>
          <a:p>
            <a:r>
              <a:rPr lang="en-US" altLang="en-US"/>
              <a:t>I/O status information – I/O devices allocated to process, list of open files</a:t>
            </a:r>
          </a:p>
          <a:p>
            <a:endParaRPr lang="en-US" altLang="en-US"/>
          </a:p>
        </p:txBody>
      </p:sp>
      <p:pic>
        <p:nvPicPr>
          <p:cNvPr id="21507" name="Picture 9">
            <a:extLst>
              <a:ext uri="{FF2B5EF4-FFF2-40B4-BE49-F238E27FC236}">
                <a16:creationId xmlns:a16="http://schemas.microsoft.com/office/drawing/2014/main" id="{B1818AC3-91AC-6110-9FA5-52C3E5A1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2FF68D12D2F41945C32BEB3BC283B" ma:contentTypeVersion="7" ma:contentTypeDescription="Create a new document." ma:contentTypeScope="" ma:versionID="6cfab21abbad48ac3741a11c15b697c4">
  <xsd:schema xmlns:xsd="http://www.w3.org/2001/XMLSchema" xmlns:xs="http://www.w3.org/2001/XMLSchema" xmlns:p="http://schemas.microsoft.com/office/2006/metadata/properties" xmlns:ns2="418dcd86-7769-41f1-ac26-1516935b953a" xmlns:ns3="437d4536-3db7-4cb7-8402-22bded9827c4" targetNamespace="http://schemas.microsoft.com/office/2006/metadata/properties" ma:root="true" ma:fieldsID="16d34b974e183303a32207d8a6ce8d27" ns2:_="" ns3:_="">
    <xsd:import namespace="418dcd86-7769-41f1-ac26-1516935b953a"/>
    <xsd:import namespace="437d4536-3db7-4cb7-8402-22bded982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cd86-7769-41f1-ac26-1516935b95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4536-3db7-4cb7-8402-22bded9827c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c861a6c-2fe9-47c2-94a3-5ed66283793b}" ma:internalName="TaxCatchAll" ma:showField="CatchAllData" ma:web="437d4536-3db7-4cb7-8402-22bded9827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7d4536-3db7-4cb7-8402-22bded9827c4" xsi:nil="true"/>
    <lcf76f155ced4ddcb4097134ff3c332f xmlns="418dcd86-7769-41f1-ac26-1516935b95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47BE63-FBFC-42A3-B53F-48FCF63CB4D0}"/>
</file>

<file path=customXml/itemProps2.xml><?xml version="1.0" encoding="utf-8"?>
<ds:datastoreItem xmlns:ds="http://schemas.openxmlformats.org/officeDocument/2006/customXml" ds:itemID="{1875DDC9-67F3-4A7B-82FA-3F59D0AB96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91891-D3B6-4391-BA92-A90B678D7A3E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13194</TotalTime>
  <Words>2061</Words>
  <Application>Microsoft Office PowerPoint</Application>
  <PresentationFormat>On-screen Show (4:3)</PresentationFormat>
  <Paragraphs>259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os-8</vt:lpstr>
      <vt:lpstr>Chapter 3:  Processes</vt:lpstr>
      <vt:lpstr>Chapter 3:  Processes</vt:lpstr>
      <vt:lpstr>Objectives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Process Termination</vt:lpstr>
      <vt:lpstr>Process Termination</vt:lpstr>
      <vt:lpstr>Interprocess Communication</vt:lpstr>
      <vt:lpstr>Communications Models </vt:lpstr>
      <vt:lpstr>Cooperating Processes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Buffering</vt:lpstr>
      <vt:lpstr>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Veena Mayya [MAHE-MIT]</cp:lastModifiedBy>
  <cp:revision>282</cp:revision>
  <cp:lastPrinted>2013-10-02T18:16:40Z</cp:lastPrinted>
  <dcterms:created xsi:type="dcterms:W3CDTF">2011-01-13T23:43:38Z</dcterms:created>
  <dcterms:modified xsi:type="dcterms:W3CDTF">2023-02-09T09:24:29Z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0x0101009D32FF68D12D2F41945C32BEB3BC283B</vt:lpwstr>
  </property>
</Properties>
</file>