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70" r:id="rId3"/>
    <p:sldId id="271" r:id="rId4"/>
    <p:sldId id="276" r:id="rId5"/>
    <p:sldId id="277" r:id="rId6"/>
    <p:sldId id="278" r:id="rId7"/>
    <p:sldId id="279" r:id="rId8"/>
    <p:sldId id="284" r:id="rId9"/>
    <p:sldId id="282" r:id="rId10"/>
    <p:sldId id="281" r:id="rId11"/>
    <p:sldId id="285" r:id="rId12"/>
    <p:sldId id="286" r:id="rId13"/>
    <p:sldId id="287" r:id="rId14"/>
    <p:sldId id="288" r:id="rId15"/>
    <p:sldId id="289" r:id="rId16"/>
    <p:sldId id="290" r:id="rId17"/>
    <p:sldId id="291" r:id="rId18"/>
    <p:sldId id="292" r:id="rId19"/>
    <p:sldId id="293" r:id="rId20"/>
    <p:sldId id="294" r:id="rId21"/>
    <p:sldId id="296" r:id="rId22"/>
    <p:sldId id="297" r:id="rId23"/>
    <p:sldId id="298" r:id="rId24"/>
    <p:sldId id="299" r:id="rId25"/>
    <p:sldId id="300" r:id="rId26"/>
    <p:sldId id="301" r:id="rId27"/>
    <p:sldId id="312" r:id="rId28"/>
    <p:sldId id="313" r:id="rId29"/>
    <p:sldId id="302" r:id="rId30"/>
    <p:sldId id="314" r:id="rId31"/>
    <p:sldId id="303" r:id="rId32"/>
    <p:sldId id="304" r:id="rId33"/>
    <p:sldId id="305" r:id="rId34"/>
    <p:sldId id="306" r:id="rId35"/>
    <p:sldId id="307" r:id="rId36"/>
    <p:sldId id="315" r:id="rId37"/>
    <p:sldId id="316" r:id="rId38"/>
    <p:sldId id="308" r:id="rId39"/>
    <p:sldId id="309" r:id="rId40"/>
    <p:sldId id="310"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F12"/>
    <a:srgbClr val="E4CD12"/>
    <a:srgbClr val="BD582C"/>
    <a:srgbClr val="92B4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0" autoAdjust="0"/>
    <p:restoredTop sz="94718"/>
  </p:normalViewPr>
  <p:slideViewPr>
    <p:cSldViewPr snapToGrid="0">
      <p:cViewPr varScale="1">
        <p:scale>
          <a:sx n="111" d="100"/>
          <a:sy n="111"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D10E0-480A-4A4C-8CD8-6D3D40747057}"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15AA3-D936-1941-A917-B6B4104307AE}" type="slidenum">
              <a:rPr lang="en-US" smtClean="0"/>
              <a:t>‹#›</a:t>
            </a:fld>
            <a:endParaRPr lang="en-US"/>
          </a:p>
        </p:txBody>
      </p:sp>
    </p:spTree>
    <p:extLst>
      <p:ext uri="{BB962C8B-B14F-4D97-AF65-F5344CB8AC3E}">
        <p14:creationId xmlns:p14="http://schemas.microsoft.com/office/powerpoint/2010/main" val="34584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19866-30B1-7C46-A495-3BC9843CBF68}"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43421" y="6492875"/>
            <a:ext cx="1312025" cy="365125"/>
          </a:xfrm>
        </p:spPr>
        <p:txBody>
          <a:bodyPr/>
          <a:lstStyle/>
          <a:p>
            <a:fld id="{015DAC8A-FA8A-4063-9E55-68B1F18CD389}"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146C9-A0AB-7B4F-9DCC-E2A17D277AC7}"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6902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4C654-BE96-414C-91AA-06A451E255D9}"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346287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lnSpc>
                <a:spcPct val="100000"/>
              </a:lnSpc>
              <a:defRPr sz="2800" baseline="0">
                <a:solidFill>
                  <a:schemeClr val="tx1"/>
                </a:solidFill>
                <a:latin typeface="CMU Serif" panose="02000603000000000000" pitchFamily="2" charset="0"/>
              </a:defRPr>
            </a:lvl1pPr>
            <a:lvl2pPr>
              <a:lnSpc>
                <a:spcPct val="100000"/>
              </a:lnSpc>
              <a:defRPr sz="2800" baseline="0">
                <a:solidFill>
                  <a:schemeClr val="tx1"/>
                </a:solidFill>
                <a:latin typeface="CMU Serif" panose="02000603000000000000" pitchFamily="2" charset="0"/>
              </a:defRPr>
            </a:lvl2pPr>
            <a:lvl3pPr>
              <a:lnSpc>
                <a:spcPct val="100000"/>
              </a:lnSpc>
              <a:defRPr sz="2800" baseline="0">
                <a:solidFill>
                  <a:schemeClr val="tx1"/>
                </a:solidFill>
                <a:latin typeface="CMU Serif" panose="02000603000000000000" pitchFamily="2" charset="0"/>
              </a:defRPr>
            </a:lvl3pPr>
            <a:lvl4pPr>
              <a:lnSpc>
                <a:spcPct val="100000"/>
              </a:lnSpc>
              <a:defRPr sz="2800" baseline="0">
                <a:solidFill>
                  <a:schemeClr val="tx1"/>
                </a:solidFill>
                <a:latin typeface="CMU Serif" panose="02000603000000000000" pitchFamily="2" charset="0"/>
              </a:defRPr>
            </a:lvl4pPr>
            <a:lvl5pPr>
              <a:lnSpc>
                <a:spcPct val="100000"/>
              </a:lnSpc>
              <a:defRPr sz="2800" baseline="0">
                <a:solidFill>
                  <a:schemeClr val="tx1"/>
                </a:solidFill>
                <a:latin typeface="CMU Serif" panose="02000603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59783"/>
            <a:ext cx="2472271" cy="365125"/>
          </a:xfrm>
        </p:spPr>
        <p:txBody>
          <a:bodyPr/>
          <a:lstStyle/>
          <a:p>
            <a:fld id="{C40D0B44-AA48-E140-ACCC-4BDDEDC24F16}" type="datetime1">
              <a:rPr lang="en-IN" smtClean="0"/>
              <a:t>25/04/22</a:t>
            </a:fld>
            <a:endParaRPr lang="en-IN"/>
          </a:p>
        </p:txBody>
      </p:sp>
      <p:sp>
        <p:nvSpPr>
          <p:cNvPr id="5" name="Footer Placeholder 4"/>
          <p:cNvSpPr>
            <a:spLocks noGrp="1"/>
          </p:cNvSpPr>
          <p:nvPr>
            <p:ph type="ftr" sz="quarter" idx="11"/>
          </p:nvPr>
        </p:nvSpPr>
        <p:spPr>
          <a:xfrm>
            <a:off x="4229110" y="6459784"/>
            <a:ext cx="4822804" cy="365125"/>
          </a:xfrm>
        </p:spPr>
        <p:txBody>
          <a:bodyPr/>
          <a:lstStyle/>
          <a:p>
            <a:endParaRPr lang="en-IN"/>
          </a:p>
        </p:txBody>
      </p:sp>
      <p:sp>
        <p:nvSpPr>
          <p:cNvPr id="6" name="Slide Number Placeholder 5"/>
          <p:cNvSpPr>
            <a:spLocks noGrp="1"/>
          </p:cNvSpPr>
          <p:nvPr>
            <p:ph type="sldNum" sz="quarter" idx="12"/>
          </p:nvPr>
        </p:nvSpPr>
        <p:spPr>
          <a:xfrm>
            <a:off x="10714845" y="6459784"/>
            <a:ext cx="1312025" cy="365125"/>
          </a:xfrm>
        </p:spPr>
        <p:txBody>
          <a:bodyPr/>
          <a:lstStyle/>
          <a:p>
            <a:fld id="{015DAC8A-FA8A-4063-9E55-68B1F18CD389}" type="slidenum">
              <a:rPr lang="en-IN" smtClean="0"/>
              <a:t>‹#›</a:t>
            </a:fld>
            <a:endParaRPr lang="en-IN" dirty="0"/>
          </a:p>
        </p:txBody>
      </p:sp>
    </p:spTree>
    <p:extLst>
      <p:ext uri="{BB962C8B-B14F-4D97-AF65-F5344CB8AC3E}">
        <p14:creationId xmlns:p14="http://schemas.microsoft.com/office/powerpoint/2010/main" val="37893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103968-7211-434C-A71A-C7656148B288}" type="datetime1">
              <a:rPr lang="en-IN" smtClean="0"/>
              <a:t>25/04/22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AC8A-FA8A-4063-9E55-68B1F18CD3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71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82E0F-7A10-BF41-B3EE-AD76CF1E80C0}" type="datetime1">
              <a:rPr lang="en-IN" smtClean="0"/>
              <a:t>25/04/22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141620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D4504-A83B-EC45-83AF-C87F77BCD1A0}" type="datetime1">
              <a:rPr lang="en-IN" smtClean="0"/>
              <a:t>25/04/22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8650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A013E-365C-C840-B034-92F37242A54C}" type="datetime1">
              <a:rPr lang="en-IN" smtClean="0"/>
              <a:t>25/04/22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95098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3E5F2D-F7B1-324B-9E95-5EDD265C0C21}" type="datetime1">
              <a:rPr lang="en-IN" smtClean="0"/>
              <a:t>25/04/22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409338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3B451A-FCA9-534C-85E0-EDFAD6961330}" type="datetime1">
              <a:rPr lang="en-IN" smtClean="0"/>
              <a:t>25/04/22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5DAC8A-FA8A-4063-9E55-68B1F18CD389}" type="slidenum">
              <a:rPr lang="en-IN" smtClean="0"/>
              <a:t>‹#›</a:t>
            </a:fld>
            <a:endParaRPr lang="en-IN"/>
          </a:p>
        </p:txBody>
      </p:sp>
    </p:spTree>
    <p:extLst>
      <p:ext uri="{BB962C8B-B14F-4D97-AF65-F5344CB8AC3E}">
        <p14:creationId xmlns:p14="http://schemas.microsoft.com/office/powerpoint/2010/main" val="1956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C97DC9-93A4-8542-A56D-34FD22BDF44A}" type="datetime1">
              <a:rPr lang="en-IN" smtClean="0"/>
              <a:t>25/04/22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AC8A-FA8A-4063-9E55-68B1F18CD389}" type="slidenum">
              <a:rPr lang="en-IN" smtClean="0"/>
              <a:t>‹#›</a:t>
            </a:fld>
            <a:endParaRPr lang="en-IN"/>
          </a:p>
        </p:txBody>
      </p:sp>
    </p:spTree>
    <p:extLst>
      <p:ext uri="{BB962C8B-B14F-4D97-AF65-F5344CB8AC3E}">
        <p14:creationId xmlns:p14="http://schemas.microsoft.com/office/powerpoint/2010/main" val="50011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D211A9-B893-2048-A236-7771F7F712AD}" type="datetime1">
              <a:rPr lang="en-IN" smtClean="0"/>
              <a:t>25/04/22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0757708" y="6461620"/>
            <a:ext cx="1312025" cy="365125"/>
          </a:xfrm>
          <a:prstGeom prst="rect">
            <a:avLst/>
          </a:prstGeom>
        </p:spPr>
        <p:txBody>
          <a:bodyPr vert="horz" lIns="91440" tIns="45720" rIns="91440" bIns="45720" rtlCol="0" anchor="ctr"/>
          <a:lstStyle>
            <a:lvl1pPr algn="r">
              <a:defRPr sz="1050">
                <a:solidFill>
                  <a:srgbClr val="FFFFFF"/>
                </a:solidFill>
              </a:defRPr>
            </a:lvl1pPr>
          </a:lstStyle>
          <a:p>
            <a:fld id="{015DAC8A-FA8A-4063-9E55-68B1F18CD3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87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85000"/>
        </a:lnSpc>
        <a:spcBef>
          <a:spcPct val="0"/>
        </a:spcBef>
        <a:buNone/>
        <a:defRPr sz="4800" kern="1200" spc="-50" baseline="0">
          <a:solidFill>
            <a:schemeClr val="tx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9CE-85BF-423F-BADD-0810347485E7}"/>
              </a:ext>
            </a:extLst>
          </p:cNvPr>
          <p:cNvSpPr>
            <a:spLocks noGrp="1"/>
          </p:cNvSpPr>
          <p:nvPr>
            <p:ph type="ctrTitle"/>
          </p:nvPr>
        </p:nvSpPr>
        <p:spPr>
          <a:xfrm>
            <a:off x="838200" y="758952"/>
            <a:ext cx="10430814" cy="3566160"/>
          </a:xfrm>
        </p:spPr>
        <p:txBody>
          <a:bodyPr>
            <a:normAutofit/>
          </a:bodyPr>
          <a:lstStyle/>
          <a:p>
            <a:pPr algn="ctr"/>
            <a:r>
              <a:rPr lang="en-IN" dirty="0"/>
              <a:t>Deadlocks</a:t>
            </a:r>
          </a:p>
        </p:txBody>
      </p:sp>
      <p:sp>
        <p:nvSpPr>
          <p:cNvPr id="3" name="Subtitle 2">
            <a:extLst>
              <a:ext uri="{FF2B5EF4-FFF2-40B4-BE49-F238E27FC236}">
                <a16:creationId xmlns:a16="http://schemas.microsoft.com/office/drawing/2014/main" id="{FB1F1A93-27CB-467B-B1C9-213A9C4BFB50}"/>
              </a:ext>
            </a:extLst>
          </p:cNvPr>
          <p:cNvSpPr>
            <a:spLocks noGrp="1"/>
          </p:cNvSpPr>
          <p:nvPr>
            <p:ph type="subTitle" idx="1"/>
          </p:nvPr>
        </p:nvSpPr>
        <p:spPr>
          <a:xfrm>
            <a:off x="838200" y="4455620"/>
            <a:ext cx="10748876" cy="1143000"/>
          </a:xfrm>
        </p:spPr>
        <p:txBody>
          <a:bodyPr>
            <a:normAutofit/>
          </a:bodyPr>
          <a:lstStyle/>
          <a:p>
            <a:pPr algn="ctr"/>
            <a:endParaRPr lang="en-IN" dirty="0"/>
          </a:p>
        </p:txBody>
      </p:sp>
      <p:sp>
        <p:nvSpPr>
          <p:cNvPr id="4" name="Slide Number Placeholder 3">
            <a:extLst>
              <a:ext uri="{FF2B5EF4-FFF2-40B4-BE49-F238E27FC236}">
                <a16:creationId xmlns:a16="http://schemas.microsoft.com/office/drawing/2014/main" id="{363CCDB6-3AB5-BD48-B4C2-3CA6A665CB19}"/>
              </a:ext>
            </a:extLst>
          </p:cNvPr>
          <p:cNvSpPr>
            <a:spLocks noGrp="1"/>
          </p:cNvSpPr>
          <p:nvPr>
            <p:ph type="sldNum" sz="quarter" idx="12"/>
          </p:nvPr>
        </p:nvSpPr>
        <p:spPr/>
        <p:txBody>
          <a:bodyPr/>
          <a:lstStyle/>
          <a:p>
            <a:fld id="{015DAC8A-FA8A-4063-9E55-68B1F18CD389}" type="slidenum">
              <a:rPr lang="en-IN" smtClean="0"/>
              <a:t>1</a:t>
            </a:fld>
            <a:endParaRPr lang="en-IN" dirty="0"/>
          </a:p>
        </p:txBody>
      </p:sp>
    </p:spTree>
    <p:extLst>
      <p:ext uri="{BB962C8B-B14F-4D97-AF65-F5344CB8AC3E}">
        <p14:creationId xmlns:p14="http://schemas.microsoft.com/office/powerpoint/2010/main" val="249871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1B57-B32B-6444-AFA5-E3C443ED0859}"/>
              </a:ext>
            </a:extLst>
          </p:cNvPr>
          <p:cNvSpPr>
            <a:spLocks noGrp="1"/>
          </p:cNvSpPr>
          <p:nvPr>
            <p:ph type="title"/>
          </p:nvPr>
        </p:nvSpPr>
        <p:spPr/>
        <p:txBody>
          <a:bodyPr>
            <a:normAutofit/>
          </a:bodyPr>
          <a:lstStyle/>
          <a:p>
            <a:pPr algn="ctr"/>
            <a:r>
              <a:rPr lang="en-IN" dirty="0">
                <a:solidFill>
                  <a:schemeClr val="tx1"/>
                </a:solidFill>
              </a:rPr>
              <a:t>Resource Allocation Graph With A Deadlock</a:t>
            </a:r>
            <a:endParaRPr lang="en-US" dirty="0">
              <a:solidFill>
                <a:schemeClr val="tx1"/>
              </a:solidFill>
            </a:endParaRPr>
          </a:p>
        </p:txBody>
      </p:sp>
      <p:pic>
        <p:nvPicPr>
          <p:cNvPr id="4" name="Picture 3">
            <a:extLst>
              <a:ext uri="{FF2B5EF4-FFF2-40B4-BE49-F238E27FC236}">
                <a16:creationId xmlns:a16="http://schemas.microsoft.com/office/drawing/2014/main" id="{3107B4BB-2666-5940-9BE7-F799FE3F628B}"/>
              </a:ext>
            </a:extLst>
          </p:cNvPr>
          <p:cNvPicPr>
            <a:picLocks noChangeAspect="1"/>
          </p:cNvPicPr>
          <p:nvPr/>
        </p:nvPicPr>
        <p:blipFill>
          <a:blip r:embed="rId2"/>
          <a:stretch>
            <a:fillRect/>
          </a:stretch>
        </p:blipFill>
        <p:spPr>
          <a:xfrm>
            <a:off x="4785741" y="1887776"/>
            <a:ext cx="2620518" cy="3845434"/>
          </a:xfrm>
          <a:prstGeom prst="rect">
            <a:avLst/>
          </a:prstGeom>
        </p:spPr>
      </p:pic>
      <p:sp>
        <p:nvSpPr>
          <p:cNvPr id="5" name="Slide Number Placeholder 4">
            <a:extLst>
              <a:ext uri="{FF2B5EF4-FFF2-40B4-BE49-F238E27FC236}">
                <a16:creationId xmlns:a16="http://schemas.microsoft.com/office/drawing/2014/main" id="{8C4ABDF1-B04D-C24C-9449-F7EEA07449A8}"/>
              </a:ext>
            </a:extLst>
          </p:cNvPr>
          <p:cNvSpPr>
            <a:spLocks noGrp="1"/>
          </p:cNvSpPr>
          <p:nvPr>
            <p:ph type="sldNum" sz="quarter" idx="12"/>
          </p:nvPr>
        </p:nvSpPr>
        <p:spPr/>
        <p:txBody>
          <a:bodyPr/>
          <a:lstStyle/>
          <a:p>
            <a:fld id="{015DAC8A-FA8A-4063-9E55-68B1F18CD389}" type="slidenum">
              <a:rPr lang="en-IN" smtClean="0"/>
              <a:t>10</a:t>
            </a:fld>
            <a:endParaRPr lang="en-IN" dirty="0"/>
          </a:p>
        </p:txBody>
      </p:sp>
    </p:spTree>
    <p:extLst>
      <p:ext uri="{BB962C8B-B14F-4D97-AF65-F5344CB8AC3E}">
        <p14:creationId xmlns:p14="http://schemas.microsoft.com/office/powerpoint/2010/main" val="175651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4416-EB6B-EB4B-8C6B-8259345CFB9D}"/>
              </a:ext>
            </a:extLst>
          </p:cNvPr>
          <p:cNvSpPr>
            <a:spLocks noGrp="1"/>
          </p:cNvSpPr>
          <p:nvPr>
            <p:ph type="title"/>
          </p:nvPr>
        </p:nvSpPr>
        <p:spPr/>
        <p:txBody>
          <a:bodyPr/>
          <a:lstStyle/>
          <a:p>
            <a:r>
              <a:rPr lang="en-IN" dirty="0">
                <a:solidFill>
                  <a:schemeClr val="tx1"/>
                </a:solidFill>
              </a:rPr>
              <a:t>Basic Facts</a:t>
            </a:r>
            <a:endParaRPr lang="en-US" dirty="0">
              <a:solidFill>
                <a:schemeClr val="tx1"/>
              </a:solidFill>
            </a:endParaRPr>
          </a:p>
        </p:txBody>
      </p:sp>
      <p:sp>
        <p:nvSpPr>
          <p:cNvPr id="3" name="Content Placeholder 2">
            <a:extLst>
              <a:ext uri="{FF2B5EF4-FFF2-40B4-BE49-F238E27FC236}">
                <a16:creationId xmlns:a16="http://schemas.microsoft.com/office/drawing/2014/main" id="{A0C118CF-E475-3243-9868-7A04E09E228A}"/>
              </a:ext>
            </a:extLst>
          </p:cNvPr>
          <p:cNvSpPr>
            <a:spLocks noGrp="1"/>
          </p:cNvSpPr>
          <p:nvPr>
            <p:ph idx="1"/>
          </p:nvPr>
        </p:nvSpPr>
        <p:spPr/>
        <p:txBody>
          <a:bodyPr>
            <a:normAutofit/>
          </a:bodyPr>
          <a:lstStyle/>
          <a:p>
            <a:pPr>
              <a:lnSpc>
                <a:spcPct val="100000"/>
              </a:lnSpc>
            </a:pPr>
            <a:r>
              <a:rPr lang="en-IN" sz="2800" dirty="0">
                <a:solidFill>
                  <a:schemeClr val="tx1"/>
                </a:solidFill>
              </a:rPr>
              <a:t>If graph contains no cycles </a:t>
            </a:r>
          </a:p>
          <a:p>
            <a:pPr lvl="1">
              <a:lnSpc>
                <a:spcPct val="100000"/>
              </a:lnSpc>
            </a:pPr>
            <a:r>
              <a:rPr lang="en-IN" sz="2800" dirty="0">
                <a:solidFill>
                  <a:schemeClr val="tx1"/>
                </a:solidFill>
              </a:rPr>
              <a:t>no deadlock.</a:t>
            </a:r>
            <a:br>
              <a:rPr lang="en-IN" sz="2800" dirty="0">
                <a:solidFill>
                  <a:schemeClr val="tx1"/>
                </a:solidFill>
              </a:rPr>
            </a:br>
            <a:endParaRPr lang="en-IN" sz="2800" dirty="0">
              <a:solidFill>
                <a:schemeClr val="tx1"/>
              </a:solidFill>
            </a:endParaRPr>
          </a:p>
          <a:p>
            <a:pPr>
              <a:lnSpc>
                <a:spcPct val="100000"/>
              </a:lnSpc>
            </a:pPr>
            <a:r>
              <a:rPr lang="en-IN" sz="2800" dirty="0">
                <a:solidFill>
                  <a:schemeClr val="tx1"/>
                </a:solidFill>
              </a:rPr>
              <a:t>If graph contains a cycle </a:t>
            </a:r>
          </a:p>
          <a:p>
            <a:pPr lvl="1">
              <a:lnSpc>
                <a:spcPct val="100000"/>
              </a:lnSpc>
            </a:pPr>
            <a:r>
              <a:rPr lang="en-IN" sz="2800" dirty="0">
                <a:solidFill>
                  <a:schemeClr val="tx1"/>
                </a:solidFill>
              </a:rPr>
              <a:t>if only one instance per resource type, then deadlock. </a:t>
            </a:r>
          </a:p>
          <a:p>
            <a:pPr lvl="1">
              <a:lnSpc>
                <a:spcPct val="100000"/>
              </a:lnSpc>
            </a:pPr>
            <a:r>
              <a:rPr lang="en-IN" sz="2800" dirty="0">
                <a:solidFill>
                  <a:schemeClr val="tx1"/>
                </a:solidFill>
              </a:rPr>
              <a:t>if several instances per resource type, possibility of deadlock.</a:t>
            </a:r>
          </a:p>
          <a:p>
            <a:pPr>
              <a:lnSpc>
                <a:spcPct val="100000"/>
              </a:lnSpc>
            </a:pPr>
            <a:endParaRPr lang="en-US" sz="2800" dirty="0">
              <a:solidFill>
                <a:schemeClr val="tx1"/>
              </a:solidFill>
            </a:endParaRPr>
          </a:p>
        </p:txBody>
      </p:sp>
      <p:sp>
        <p:nvSpPr>
          <p:cNvPr id="4" name="Slide Number Placeholder 3">
            <a:extLst>
              <a:ext uri="{FF2B5EF4-FFF2-40B4-BE49-F238E27FC236}">
                <a16:creationId xmlns:a16="http://schemas.microsoft.com/office/drawing/2014/main" id="{C3FA1F22-02A2-5E4E-9127-FB2F3583045D}"/>
              </a:ext>
            </a:extLst>
          </p:cNvPr>
          <p:cNvSpPr>
            <a:spLocks noGrp="1"/>
          </p:cNvSpPr>
          <p:nvPr>
            <p:ph type="sldNum" sz="quarter" idx="12"/>
          </p:nvPr>
        </p:nvSpPr>
        <p:spPr/>
        <p:txBody>
          <a:bodyPr/>
          <a:lstStyle/>
          <a:p>
            <a:fld id="{015DAC8A-FA8A-4063-9E55-68B1F18CD389}" type="slidenum">
              <a:rPr lang="en-IN" smtClean="0"/>
              <a:t>11</a:t>
            </a:fld>
            <a:endParaRPr lang="en-IN" dirty="0"/>
          </a:p>
        </p:txBody>
      </p:sp>
    </p:spTree>
    <p:extLst>
      <p:ext uri="{BB962C8B-B14F-4D97-AF65-F5344CB8AC3E}">
        <p14:creationId xmlns:p14="http://schemas.microsoft.com/office/powerpoint/2010/main" val="31481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9B33-7D46-DD43-A7B1-9D6D77613FB4}"/>
              </a:ext>
            </a:extLst>
          </p:cNvPr>
          <p:cNvSpPr>
            <a:spLocks noGrp="1"/>
          </p:cNvSpPr>
          <p:nvPr>
            <p:ph type="title"/>
          </p:nvPr>
        </p:nvSpPr>
        <p:spPr/>
        <p:txBody>
          <a:bodyPr/>
          <a:lstStyle/>
          <a:p>
            <a:r>
              <a:rPr lang="en-IN" dirty="0">
                <a:solidFill>
                  <a:schemeClr val="tx1"/>
                </a:solidFill>
              </a:rPr>
              <a:t>Methods for handling deadlocks</a:t>
            </a:r>
            <a:endParaRPr lang="en-US" dirty="0">
              <a:solidFill>
                <a:schemeClr val="tx1"/>
              </a:solidFill>
            </a:endParaRPr>
          </a:p>
        </p:txBody>
      </p:sp>
      <p:sp>
        <p:nvSpPr>
          <p:cNvPr id="3" name="Content Placeholder 2">
            <a:extLst>
              <a:ext uri="{FF2B5EF4-FFF2-40B4-BE49-F238E27FC236}">
                <a16:creationId xmlns:a16="http://schemas.microsoft.com/office/drawing/2014/main" id="{60CCB1CA-F7B5-0044-827A-607FB341CE33}"/>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IN" sz="2800" dirty="0">
                <a:solidFill>
                  <a:schemeClr val="tx1"/>
                </a:solidFill>
              </a:rPr>
              <a:t>Ensure that the system will never enter a deadlock state. Use a Protocol for </a:t>
            </a:r>
            <a:r>
              <a:rPr lang="en-IN" sz="2800" b="1" dirty="0">
                <a:solidFill>
                  <a:schemeClr val="tx1"/>
                </a:solidFill>
              </a:rPr>
              <a:t>prevent</a:t>
            </a:r>
            <a:r>
              <a:rPr lang="en-IN" sz="2800" dirty="0">
                <a:solidFill>
                  <a:schemeClr val="tx1"/>
                </a:solidFill>
              </a:rPr>
              <a:t> or </a:t>
            </a:r>
            <a:r>
              <a:rPr lang="en-IN" sz="2800" b="1" dirty="0">
                <a:solidFill>
                  <a:schemeClr val="tx1"/>
                </a:solidFill>
              </a:rPr>
              <a:t>avoid</a:t>
            </a:r>
            <a:r>
              <a:rPr lang="en-IN" sz="2800" dirty="0">
                <a:solidFill>
                  <a:schemeClr val="tx1"/>
                </a:solidFill>
              </a:rPr>
              <a:t> deadlocks.</a:t>
            </a:r>
          </a:p>
          <a:p>
            <a:pPr>
              <a:lnSpc>
                <a:spcPct val="100000"/>
              </a:lnSpc>
              <a:buFont typeface="Arial" panose="020B0604020202020204" pitchFamily="34" charset="0"/>
              <a:buChar char="•"/>
            </a:pPr>
            <a:r>
              <a:rPr lang="en-IN" sz="2800" dirty="0">
                <a:solidFill>
                  <a:schemeClr val="tx1"/>
                </a:solidFill>
              </a:rPr>
              <a:t>Allow the system to potentially enter a deadlock state, </a:t>
            </a:r>
            <a:r>
              <a:rPr lang="en-IN" sz="2800" b="1" dirty="0">
                <a:solidFill>
                  <a:schemeClr val="tx1"/>
                </a:solidFill>
              </a:rPr>
              <a:t>detect</a:t>
            </a:r>
            <a:r>
              <a:rPr lang="en-IN" sz="2800" dirty="0">
                <a:solidFill>
                  <a:schemeClr val="tx1"/>
                </a:solidFill>
              </a:rPr>
              <a:t> it and then </a:t>
            </a:r>
            <a:r>
              <a:rPr lang="en-IN" sz="2800" b="1" dirty="0">
                <a:solidFill>
                  <a:schemeClr val="tx1"/>
                </a:solidFill>
              </a:rPr>
              <a:t>recover</a:t>
            </a:r>
            <a:r>
              <a:rPr lang="en-IN" sz="2800" dirty="0">
                <a:solidFill>
                  <a:schemeClr val="tx1"/>
                </a:solidFill>
              </a:rPr>
              <a:t>.</a:t>
            </a:r>
          </a:p>
          <a:p>
            <a:pPr>
              <a:lnSpc>
                <a:spcPct val="100000"/>
              </a:lnSpc>
              <a:buFont typeface="Arial" panose="020B0604020202020204" pitchFamily="34" charset="0"/>
              <a:buChar char="•"/>
            </a:pPr>
            <a:r>
              <a:rPr lang="en-IN" sz="2800" dirty="0">
                <a:solidFill>
                  <a:schemeClr val="tx1"/>
                </a:solidFill>
              </a:rPr>
              <a:t>Ignore the problem and pretend that deadlocks never occur in the system; </a:t>
            </a:r>
          </a:p>
          <a:p>
            <a:pPr lvl="1">
              <a:lnSpc>
                <a:spcPct val="100000"/>
              </a:lnSpc>
              <a:buFont typeface="Courier New" panose="02070309020205020404" pitchFamily="49" charset="0"/>
              <a:buChar char="o"/>
            </a:pPr>
            <a:r>
              <a:rPr lang="en-IN" sz="2800" dirty="0">
                <a:solidFill>
                  <a:schemeClr val="tx1"/>
                </a:solidFill>
              </a:rPr>
              <a:t>Used by many operating systems, e.g. UNIX</a:t>
            </a:r>
          </a:p>
          <a:p>
            <a:pPr>
              <a:lnSpc>
                <a:spcPct val="100000"/>
              </a:lnSpc>
              <a:buFont typeface="Arial" panose="020B0604020202020204" pitchFamily="34" charset="0"/>
              <a:buChar char="•"/>
            </a:pPr>
            <a:endParaRPr lang="en-US" sz="2800" dirty="0">
              <a:solidFill>
                <a:schemeClr val="tx1"/>
              </a:solidFill>
            </a:endParaRPr>
          </a:p>
        </p:txBody>
      </p:sp>
      <p:sp>
        <p:nvSpPr>
          <p:cNvPr id="4" name="Slide Number Placeholder 3">
            <a:extLst>
              <a:ext uri="{FF2B5EF4-FFF2-40B4-BE49-F238E27FC236}">
                <a16:creationId xmlns:a16="http://schemas.microsoft.com/office/drawing/2014/main" id="{B352BFC8-A0F0-9C4F-914C-654DEE3FE44A}"/>
              </a:ext>
            </a:extLst>
          </p:cNvPr>
          <p:cNvSpPr>
            <a:spLocks noGrp="1"/>
          </p:cNvSpPr>
          <p:nvPr>
            <p:ph type="sldNum" sz="quarter" idx="12"/>
          </p:nvPr>
        </p:nvSpPr>
        <p:spPr/>
        <p:txBody>
          <a:bodyPr/>
          <a:lstStyle/>
          <a:p>
            <a:fld id="{015DAC8A-FA8A-4063-9E55-68B1F18CD389}" type="slidenum">
              <a:rPr lang="en-IN" smtClean="0"/>
              <a:t>12</a:t>
            </a:fld>
            <a:endParaRPr lang="en-IN" dirty="0"/>
          </a:p>
        </p:txBody>
      </p:sp>
    </p:spTree>
    <p:extLst>
      <p:ext uri="{BB962C8B-B14F-4D97-AF65-F5344CB8AC3E}">
        <p14:creationId xmlns:p14="http://schemas.microsoft.com/office/powerpoint/2010/main" val="167860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B3D0-501D-6D4D-ABE3-D110EFA234E1}"/>
              </a:ext>
            </a:extLst>
          </p:cNvPr>
          <p:cNvSpPr>
            <a:spLocks noGrp="1"/>
          </p:cNvSpPr>
          <p:nvPr>
            <p:ph type="title"/>
          </p:nvPr>
        </p:nvSpPr>
        <p:spPr/>
        <p:txBody>
          <a:bodyPr/>
          <a:lstStyle/>
          <a:p>
            <a:pPr algn="ctr"/>
            <a:r>
              <a:rPr lang="en-IN" dirty="0">
                <a:solidFill>
                  <a:schemeClr val="tx1"/>
                </a:solidFill>
              </a:rPr>
              <a:t>Deadlock Management</a:t>
            </a:r>
            <a:endParaRPr lang="en-US" dirty="0">
              <a:solidFill>
                <a:schemeClr val="tx1"/>
              </a:solidFill>
            </a:endParaRPr>
          </a:p>
        </p:txBody>
      </p:sp>
      <p:sp>
        <p:nvSpPr>
          <p:cNvPr id="3" name="Content Placeholder 2">
            <a:extLst>
              <a:ext uri="{FF2B5EF4-FFF2-40B4-BE49-F238E27FC236}">
                <a16:creationId xmlns:a16="http://schemas.microsoft.com/office/drawing/2014/main" id="{7CA57BC7-D854-8F48-AD98-5E1833858411}"/>
              </a:ext>
            </a:extLst>
          </p:cNvPr>
          <p:cNvSpPr>
            <a:spLocks noGrp="1"/>
          </p:cNvSpPr>
          <p:nvPr>
            <p:ph idx="1"/>
          </p:nvPr>
        </p:nvSpPr>
        <p:spPr>
          <a:xfrm>
            <a:off x="614363" y="1590215"/>
            <a:ext cx="11577637" cy="4483629"/>
          </a:xfrm>
        </p:spPr>
        <p:txBody>
          <a:bodyPr>
            <a:noAutofit/>
          </a:bodyPr>
          <a:lstStyle/>
          <a:p>
            <a:pPr lvl="1">
              <a:lnSpc>
                <a:spcPct val="100000"/>
              </a:lnSpc>
            </a:pPr>
            <a:r>
              <a:rPr lang="en-IN" sz="2800" b="1" dirty="0">
                <a:solidFill>
                  <a:schemeClr val="tx1"/>
                </a:solidFill>
              </a:rPr>
              <a:t>Prevention</a:t>
            </a:r>
          </a:p>
          <a:p>
            <a:pPr lvl="3">
              <a:lnSpc>
                <a:spcPct val="100000"/>
              </a:lnSpc>
            </a:pPr>
            <a:r>
              <a:rPr lang="en-IN" sz="2800" dirty="0">
                <a:solidFill>
                  <a:schemeClr val="tx1"/>
                </a:solidFill>
              </a:rPr>
              <a:t>Design the system in such a way that deadlocks can never occur. (by constraining how requests for resources can be made in the system)</a:t>
            </a:r>
          </a:p>
          <a:p>
            <a:pPr lvl="3">
              <a:lnSpc>
                <a:spcPct val="100000"/>
              </a:lnSpc>
            </a:pPr>
            <a:r>
              <a:rPr lang="en-IN" sz="2800" dirty="0">
                <a:solidFill>
                  <a:schemeClr val="tx1"/>
                </a:solidFill>
              </a:rPr>
              <a:t>Provides set of methods for ensuring that at least one of the necessary conditions cannot hold.</a:t>
            </a:r>
          </a:p>
          <a:p>
            <a:pPr lvl="1">
              <a:lnSpc>
                <a:spcPct val="100000"/>
              </a:lnSpc>
            </a:pPr>
            <a:r>
              <a:rPr lang="en-IN" sz="2800" b="1" dirty="0">
                <a:solidFill>
                  <a:schemeClr val="tx1"/>
                </a:solidFill>
              </a:rPr>
              <a:t>Avoidance</a:t>
            </a:r>
          </a:p>
          <a:p>
            <a:pPr lvl="3">
              <a:lnSpc>
                <a:spcPct val="100000"/>
              </a:lnSpc>
            </a:pPr>
            <a:r>
              <a:rPr lang="en-IN" sz="2800" dirty="0">
                <a:solidFill>
                  <a:schemeClr val="tx1"/>
                </a:solidFill>
              </a:rPr>
              <a:t>The system dynamically considers every request and decides whether it is safe to grant it at this point.</a:t>
            </a:r>
          </a:p>
          <a:p>
            <a:pPr lvl="3">
              <a:lnSpc>
                <a:spcPct val="100000"/>
              </a:lnSpc>
            </a:pPr>
            <a:r>
              <a:rPr lang="en-IN" sz="2800" dirty="0">
                <a:solidFill>
                  <a:schemeClr val="tx1"/>
                </a:solidFill>
              </a:rPr>
              <a:t>The system requires additional appropriate information   regarding the overall potential use of each resource for each process.</a:t>
            </a:r>
          </a:p>
        </p:txBody>
      </p:sp>
      <p:sp>
        <p:nvSpPr>
          <p:cNvPr id="4" name="Slide Number Placeholder 3">
            <a:extLst>
              <a:ext uri="{FF2B5EF4-FFF2-40B4-BE49-F238E27FC236}">
                <a16:creationId xmlns:a16="http://schemas.microsoft.com/office/drawing/2014/main" id="{D6D542B2-7C70-CF4F-9770-C9C61F6ED204}"/>
              </a:ext>
            </a:extLst>
          </p:cNvPr>
          <p:cNvSpPr>
            <a:spLocks noGrp="1"/>
          </p:cNvSpPr>
          <p:nvPr>
            <p:ph type="sldNum" sz="quarter" idx="12"/>
          </p:nvPr>
        </p:nvSpPr>
        <p:spPr/>
        <p:txBody>
          <a:bodyPr/>
          <a:lstStyle/>
          <a:p>
            <a:fld id="{015DAC8A-FA8A-4063-9E55-68B1F18CD389}" type="slidenum">
              <a:rPr lang="en-IN" smtClean="0"/>
              <a:t>13</a:t>
            </a:fld>
            <a:endParaRPr lang="en-IN" dirty="0"/>
          </a:p>
        </p:txBody>
      </p:sp>
    </p:spTree>
    <p:extLst>
      <p:ext uri="{BB962C8B-B14F-4D97-AF65-F5344CB8AC3E}">
        <p14:creationId xmlns:p14="http://schemas.microsoft.com/office/powerpoint/2010/main" val="237388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BA7A-8BA6-D641-94B6-A712DC9FC006}"/>
              </a:ext>
            </a:extLst>
          </p:cNvPr>
          <p:cNvSpPr>
            <a:spLocks noGrp="1"/>
          </p:cNvSpPr>
          <p:nvPr>
            <p:ph type="title"/>
          </p:nvPr>
        </p:nvSpPr>
        <p:spPr/>
        <p:txBody>
          <a:bodyPr/>
          <a:lstStyle/>
          <a:p>
            <a:pPr algn="ctr"/>
            <a:r>
              <a:rPr lang="en-IN" dirty="0">
                <a:solidFill>
                  <a:schemeClr val="tx1"/>
                </a:solidFill>
              </a:rPr>
              <a:t>Deadlock Management…</a:t>
            </a:r>
            <a:endParaRPr lang="en-US" dirty="0"/>
          </a:p>
        </p:txBody>
      </p:sp>
      <p:sp>
        <p:nvSpPr>
          <p:cNvPr id="3" name="Content Placeholder 2">
            <a:extLst>
              <a:ext uri="{FF2B5EF4-FFF2-40B4-BE49-F238E27FC236}">
                <a16:creationId xmlns:a16="http://schemas.microsoft.com/office/drawing/2014/main" id="{A90D475A-49AB-0A42-8CD3-69745CF0B23A}"/>
              </a:ext>
            </a:extLst>
          </p:cNvPr>
          <p:cNvSpPr>
            <a:spLocks noGrp="1"/>
          </p:cNvSpPr>
          <p:nvPr>
            <p:ph idx="1"/>
          </p:nvPr>
        </p:nvSpPr>
        <p:spPr/>
        <p:txBody>
          <a:bodyPr>
            <a:normAutofit/>
          </a:bodyPr>
          <a:lstStyle/>
          <a:p>
            <a:pPr lvl="1">
              <a:lnSpc>
                <a:spcPct val="100000"/>
              </a:lnSpc>
            </a:pPr>
            <a:r>
              <a:rPr lang="en-IN" sz="2800" b="1" dirty="0">
                <a:solidFill>
                  <a:schemeClr val="tx1"/>
                </a:solidFill>
              </a:rPr>
              <a:t>Detection</a:t>
            </a:r>
          </a:p>
          <a:p>
            <a:pPr lvl="3">
              <a:lnSpc>
                <a:spcPct val="100000"/>
              </a:lnSpc>
            </a:pPr>
            <a:r>
              <a:rPr lang="en-IN" sz="2800" dirty="0">
                <a:solidFill>
                  <a:schemeClr val="tx1"/>
                </a:solidFill>
              </a:rPr>
              <a:t>Allow possibility of deadlock, determine if deadlock has occurred and which processes and resources are involved.</a:t>
            </a:r>
          </a:p>
          <a:p>
            <a:pPr lvl="3">
              <a:lnSpc>
                <a:spcPct val="100000"/>
              </a:lnSpc>
            </a:pPr>
            <a:endParaRPr lang="en-IN" sz="2800" dirty="0">
              <a:solidFill>
                <a:schemeClr val="tx1"/>
              </a:solidFill>
            </a:endParaRPr>
          </a:p>
          <a:p>
            <a:pPr lvl="1">
              <a:lnSpc>
                <a:spcPct val="100000"/>
              </a:lnSpc>
            </a:pPr>
            <a:r>
              <a:rPr lang="en-IN" sz="2800" b="1" dirty="0">
                <a:solidFill>
                  <a:schemeClr val="tx1"/>
                </a:solidFill>
              </a:rPr>
              <a:t>Recovery</a:t>
            </a:r>
          </a:p>
          <a:p>
            <a:pPr lvl="3">
              <a:lnSpc>
                <a:spcPct val="100000"/>
              </a:lnSpc>
            </a:pPr>
            <a:r>
              <a:rPr lang="en-IN" sz="2800" dirty="0">
                <a:solidFill>
                  <a:schemeClr val="tx1"/>
                </a:solidFill>
              </a:rPr>
              <a:t>After detection, clear the problem, allow processes to complete and resources to be reused. May involve destroying and restarting processes.</a:t>
            </a:r>
          </a:p>
        </p:txBody>
      </p:sp>
      <p:sp>
        <p:nvSpPr>
          <p:cNvPr id="5" name="Slide Number Placeholder 4">
            <a:extLst>
              <a:ext uri="{FF2B5EF4-FFF2-40B4-BE49-F238E27FC236}">
                <a16:creationId xmlns:a16="http://schemas.microsoft.com/office/drawing/2014/main" id="{F56D67D6-8B39-D847-890D-74AD9BACBD3A}"/>
              </a:ext>
            </a:extLst>
          </p:cNvPr>
          <p:cNvSpPr>
            <a:spLocks noGrp="1"/>
          </p:cNvSpPr>
          <p:nvPr>
            <p:ph type="sldNum" sz="quarter" idx="12"/>
          </p:nvPr>
        </p:nvSpPr>
        <p:spPr/>
        <p:txBody>
          <a:bodyPr/>
          <a:lstStyle/>
          <a:p>
            <a:fld id="{015DAC8A-FA8A-4063-9E55-68B1F18CD389}" type="slidenum">
              <a:rPr lang="en-IN" smtClean="0"/>
              <a:t>14</a:t>
            </a:fld>
            <a:endParaRPr lang="en-IN" dirty="0"/>
          </a:p>
        </p:txBody>
      </p:sp>
    </p:spTree>
    <p:extLst>
      <p:ext uri="{BB962C8B-B14F-4D97-AF65-F5344CB8AC3E}">
        <p14:creationId xmlns:p14="http://schemas.microsoft.com/office/powerpoint/2010/main" val="309503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F00E-A207-4043-A5C8-D10F8B478A3E}"/>
              </a:ext>
            </a:extLst>
          </p:cNvPr>
          <p:cNvSpPr>
            <a:spLocks noGrp="1"/>
          </p:cNvSpPr>
          <p:nvPr>
            <p:ph type="title"/>
          </p:nvPr>
        </p:nvSpPr>
        <p:spPr>
          <a:xfrm>
            <a:off x="1160342" y="157655"/>
            <a:ext cx="10058400" cy="1450757"/>
          </a:xfrm>
        </p:spPr>
        <p:txBody>
          <a:bodyPr/>
          <a:lstStyle/>
          <a:p>
            <a:pPr algn="ctr"/>
            <a:r>
              <a:rPr lang="en-IN" dirty="0"/>
              <a:t>Deadlock Prevention</a:t>
            </a:r>
            <a:endParaRPr lang="en-US" dirty="0"/>
          </a:p>
        </p:txBody>
      </p:sp>
      <p:sp>
        <p:nvSpPr>
          <p:cNvPr id="3" name="Content Placeholder 2">
            <a:extLst>
              <a:ext uri="{FF2B5EF4-FFF2-40B4-BE49-F238E27FC236}">
                <a16:creationId xmlns:a16="http://schemas.microsoft.com/office/drawing/2014/main" id="{0B7E16BB-60C6-004A-9FC8-A7DBBEAF9AA0}"/>
              </a:ext>
            </a:extLst>
          </p:cNvPr>
          <p:cNvSpPr>
            <a:spLocks noGrp="1"/>
          </p:cNvSpPr>
          <p:nvPr>
            <p:ph idx="1"/>
          </p:nvPr>
        </p:nvSpPr>
        <p:spPr>
          <a:xfrm>
            <a:off x="93542" y="2032827"/>
            <a:ext cx="12192000" cy="5120640"/>
          </a:xfrm>
        </p:spPr>
        <p:txBody>
          <a:bodyPr>
            <a:noAutofit/>
          </a:bodyPr>
          <a:lstStyle/>
          <a:p>
            <a:pPr lvl="1">
              <a:lnSpc>
                <a:spcPct val="100000"/>
              </a:lnSpc>
              <a:buFont typeface="Wingdings" pitchFamily="2" charset="2"/>
              <a:buChar char="§"/>
            </a:pPr>
            <a:r>
              <a:rPr lang="en-IN" sz="2000" dirty="0">
                <a:solidFill>
                  <a:schemeClr val="tx1"/>
                </a:solidFill>
              </a:rPr>
              <a:t>If any one of the conditions for deadlock (with reusable resources) is denied, deadlock is impossible.</a:t>
            </a:r>
          </a:p>
          <a:p>
            <a:pPr lvl="2">
              <a:lnSpc>
                <a:spcPct val="100000"/>
              </a:lnSpc>
              <a:buFont typeface="Wingdings" pitchFamily="2" charset="2"/>
              <a:buChar char="§"/>
            </a:pPr>
            <a:r>
              <a:rPr lang="en-IN" sz="2000" b="1" dirty="0">
                <a:solidFill>
                  <a:schemeClr val="tx1"/>
                </a:solidFill>
              </a:rPr>
              <a:t>Mutual Exclusion   </a:t>
            </a:r>
          </a:p>
          <a:p>
            <a:pPr lvl="3">
              <a:lnSpc>
                <a:spcPct val="100000"/>
              </a:lnSpc>
            </a:pPr>
            <a:r>
              <a:rPr lang="en-IN" sz="2000" dirty="0">
                <a:solidFill>
                  <a:schemeClr val="tx1"/>
                </a:solidFill>
              </a:rPr>
              <a:t>no-issue for sharable resources</a:t>
            </a:r>
          </a:p>
          <a:p>
            <a:pPr lvl="3">
              <a:lnSpc>
                <a:spcPct val="100000"/>
              </a:lnSpc>
            </a:pPr>
            <a:r>
              <a:rPr lang="en-IN" sz="2000" dirty="0">
                <a:solidFill>
                  <a:schemeClr val="tx1"/>
                </a:solidFill>
              </a:rPr>
              <a:t>cannot deny this for non-sharable resources.</a:t>
            </a:r>
          </a:p>
          <a:p>
            <a:pPr lvl="2">
              <a:lnSpc>
                <a:spcPct val="100000"/>
              </a:lnSpc>
              <a:buFont typeface="Wingdings" pitchFamily="2" charset="2"/>
              <a:buChar char="§"/>
            </a:pPr>
            <a:r>
              <a:rPr lang="en-IN" sz="2000" b="1" dirty="0">
                <a:solidFill>
                  <a:schemeClr val="tx1"/>
                </a:solidFill>
              </a:rPr>
              <a:t>Hold and Wait </a:t>
            </a:r>
            <a:r>
              <a:rPr lang="en-IN" sz="2000" dirty="0">
                <a:solidFill>
                  <a:schemeClr val="tx1"/>
                </a:solidFill>
              </a:rPr>
              <a:t>- guarantee that when a process requests a resource, it does not hold other resources.</a:t>
            </a:r>
          </a:p>
          <a:p>
            <a:pPr lvl="3">
              <a:lnSpc>
                <a:spcPct val="100000"/>
              </a:lnSpc>
            </a:pPr>
            <a:r>
              <a:rPr lang="en-IN" sz="2000" dirty="0">
                <a:solidFill>
                  <a:schemeClr val="tx1"/>
                </a:solidFill>
              </a:rPr>
              <a:t>Force each process to acquire all the required resources at once (before execution). </a:t>
            </a:r>
          </a:p>
          <a:p>
            <a:pPr lvl="3">
              <a:lnSpc>
                <a:spcPct val="100000"/>
              </a:lnSpc>
            </a:pPr>
            <a:r>
              <a:rPr lang="en-IN" sz="2000" dirty="0"/>
              <a:t>The process will make a new request for resources after releasing the current set of resources</a:t>
            </a:r>
            <a:r>
              <a:rPr lang="en-IN" sz="2000" dirty="0">
                <a:solidFill>
                  <a:schemeClr val="tx1"/>
                </a:solidFill>
              </a:rPr>
              <a:t>.  </a:t>
            </a:r>
          </a:p>
          <a:p>
            <a:pPr lvl="4">
              <a:lnSpc>
                <a:spcPct val="100000"/>
              </a:lnSpc>
            </a:pPr>
            <a:r>
              <a:rPr lang="en-IN" sz="2000" dirty="0">
                <a:solidFill>
                  <a:schemeClr val="tx1"/>
                </a:solidFill>
              </a:rPr>
              <a:t>Low resource utilization.</a:t>
            </a:r>
          </a:p>
          <a:p>
            <a:pPr lvl="4">
              <a:lnSpc>
                <a:spcPct val="100000"/>
              </a:lnSpc>
            </a:pPr>
            <a:r>
              <a:rPr lang="en-IN" sz="2000" dirty="0">
                <a:solidFill>
                  <a:schemeClr val="tx1"/>
                </a:solidFill>
              </a:rPr>
              <a:t>Starvation is possible. </a:t>
            </a:r>
          </a:p>
          <a:p>
            <a:pPr>
              <a:lnSpc>
                <a:spcPct val="100000"/>
              </a:lnSpc>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D843440D-366B-9241-AB5E-E6303C0C30E4}"/>
              </a:ext>
            </a:extLst>
          </p:cNvPr>
          <p:cNvSpPr>
            <a:spLocks noGrp="1"/>
          </p:cNvSpPr>
          <p:nvPr>
            <p:ph type="sldNum" sz="quarter" idx="12"/>
          </p:nvPr>
        </p:nvSpPr>
        <p:spPr/>
        <p:txBody>
          <a:bodyPr/>
          <a:lstStyle/>
          <a:p>
            <a:fld id="{015DAC8A-FA8A-4063-9E55-68B1F18CD389}" type="slidenum">
              <a:rPr lang="en-IN" smtClean="0"/>
              <a:t>15</a:t>
            </a:fld>
            <a:endParaRPr lang="en-IN" dirty="0"/>
          </a:p>
        </p:txBody>
      </p:sp>
    </p:spTree>
    <p:extLst>
      <p:ext uri="{BB962C8B-B14F-4D97-AF65-F5344CB8AC3E}">
        <p14:creationId xmlns:p14="http://schemas.microsoft.com/office/powerpoint/2010/main" val="2632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BD3F-4A69-1C44-B1DB-6150BCC982A0}"/>
              </a:ext>
            </a:extLst>
          </p:cNvPr>
          <p:cNvSpPr>
            <a:spLocks noGrp="1"/>
          </p:cNvSpPr>
          <p:nvPr>
            <p:ph type="title"/>
          </p:nvPr>
        </p:nvSpPr>
        <p:spPr>
          <a:xfrm>
            <a:off x="1140372" y="213031"/>
            <a:ext cx="10058400" cy="1450757"/>
          </a:xfrm>
        </p:spPr>
        <p:txBody>
          <a:bodyPr/>
          <a:lstStyle/>
          <a:p>
            <a:r>
              <a:rPr lang="en-IN" dirty="0"/>
              <a:t>Deadlock Prevention…</a:t>
            </a:r>
            <a:endParaRPr lang="en-US" dirty="0"/>
          </a:p>
        </p:txBody>
      </p:sp>
      <p:sp>
        <p:nvSpPr>
          <p:cNvPr id="3" name="Content Placeholder 2">
            <a:extLst>
              <a:ext uri="{FF2B5EF4-FFF2-40B4-BE49-F238E27FC236}">
                <a16:creationId xmlns:a16="http://schemas.microsoft.com/office/drawing/2014/main" id="{B36C8664-6F71-EC43-8853-18EA2F81D32C}"/>
              </a:ext>
            </a:extLst>
          </p:cNvPr>
          <p:cNvSpPr>
            <a:spLocks noGrp="1"/>
          </p:cNvSpPr>
          <p:nvPr>
            <p:ph idx="1"/>
          </p:nvPr>
        </p:nvSpPr>
        <p:spPr>
          <a:xfrm>
            <a:off x="0" y="2136754"/>
            <a:ext cx="12192000" cy="5012266"/>
          </a:xfrm>
        </p:spPr>
        <p:txBody>
          <a:bodyPr>
            <a:noAutofit/>
          </a:bodyPr>
          <a:lstStyle/>
          <a:p>
            <a:pPr lvl="2">
              <a:lnSpc>
                <a:spcPct val="100000"/>
              </a:lnSpc>
              <a:buFont typeface="Wingdings" pitchFamily="2" charset="2"/>
              <a:buChar char="§"/>
            </a:pPr>
            <a:r>
              <a:rPr lang="en-IN" sz="2000" b="1" dirty="0"/>
              <a:t>No </a:t>
            </a:r>
            <a:r>
              <a:rPr lang="en-IN" sz="2000" b="1" dirty="0" err="1"/>
              <a:t>Preemption</a:t>
            </a:r>
            <a:r>
              <a:rPr lang="en-IN" sz="2000" b="1" dirty="0"/>
              <a:t> </a:t>
            </a:r>
          </a:p>
          <a:p>
            <a:pPr lvl="3">
              <a:lnSpc>
                <a:spcPct val="100000"/>
              </a:lnSpc>
            </a:pPr>
            <a:r>
              <a:rPr lang="en-IN" sz="2000" dirty="0" err="1"/>
              <a:t>Preempt</a:t>
            </a:r>
            <a:r>
              <a:rPr lang="en-IN" sz="2000" dirty="0"/>
              <a:t> the resources from process.</a:t>
            </a:r>
          </a:p>
          <a:p>
            <a:pPr lvl="3">
              <a:lnSpc>
                <a:spcPct val="100000"/>
              </a:lnSpc>
            </a:pPr>
            <a:r>
              <a:rPr lang="en-IN" sz="2000" dirty="0" err="1"/>
              <a:t>Preempted</a:t>
            </a:r>
            <a:r>
              <a:rPr lang="en-IN" sz="2000" dirty="0"/>
              <a:t> resources are added to the list of resources for which the process is waiting.</a:t>
            </a:r>
          </a:p>
          <a:p>
            <a:pPr lvl="3">
              <a:lnSpc>
                <a:spcPct val="100000"/>
              </a:lnSpc>
            </a:pPr>
            <a:r>
              <a:rPr lang="en-IN" sz="2000" dirty="0"/>
              <a:t>Process will be restarted only when it can regain its old resources as well as the new ones that it is requesting.</a:t>
            </a:r>
          </a:p>
          <a:p>
            <a:pPr lvl="3">
              <a:lnSpc>
                <a:spcPct val="100000"/>
              </a:lnSpc>
            </a:pPr>
            <a:r>
              <a:rPr lang="en-IN" sz="2000" dirty="0"/>
              <a:t>When a process request for some resources, first check if its available, allocate if so. Otherwise check if its allocated to the waiting process. If so </a:t>
            </a:r>
            <a:r>
              <a:rPr lang="en-IN" sz="2000" dirty="0" err="1"/>
              <a:t>preempt</a:t>
            </a:r>
            <a:r>
              <a:rPr lang="en-IN" sz="2000" dirty="0"/>
              <a:t> the resources of a waiting process and allocate to the requesting process. If both don’t hold, the requesting process is made to wait.</a:t>
            </a:r>
          </a:p>
          <a:p>
            <a:pPr>
              <a:lnSpc>
                <a:spcPct val="100000"/>
              </a:lnSpc>
            </a:pPr>
            <a:endParaRPr lang="en-US" sz="2000" dirty="0"/>
          </a:p>
        </p:txBody>
      </p:sp>
      <p:sp>
        <p:nvSpPr>
          <p:cNvPr id="4" name="Slide Number Placeholder 3">
            <a:extLst>
              <a:ext uri="{FF2B5EF4-FFF2-40B4-BE49-F238E27FC236}">
                <a16:creationId xmlns:a16="http://schemas.microsoft.com/office/drawing/2014/main" id="{22545DD5-E21B-9B43-A7EA-C2C97AC63E64}"/>
              </a:ext>
            </a:extLst>
          </p:cNvPr>
          <p:cNvSpPr>
            <a:spLocks noGrp="1"/>
          </p:cNvSpPr>
          <p:nvPr>
            <p:ph type="sldNum" sz="quarter" idx="12"/>
          </p:nvPr>
        </p:nvSpPr>
        <p:spPr/>
        <p:txBody>
          <a:bodyPr/>
          <a:lstStyle/>
          <a:p>
            <a:fld id="{015DAC8A-FA8A-4063-9E55-68B1F18CD389}" type="slidenum">
              <a:rPr lang="en-IN" smtClean="0"/>
              <a:t>16</a:t>
            </a:fld>
            <a:endParaRPr lang="en-IN" dirty="0"/>
          </a:p>
        </p:txBody>
      </p:sp>
    </p:spTree>
    <p:extLst>
      <p:ext uri="{BB962C8B-B14F-4D97-AF65-F5344CB8AC3E}">
        <p14:creationId xmlns:p14="http://schemas.microsoft.com/office/powerpoint/2010/main" val="254888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343C-C134-4344-9E54-F72C753E6FAF}"/>
              </a:ext>
            </a:extLst>
          </p:cNvPr>
          <p:cNvSpPr>
            <a:spLocks noGrp="1"/>
          </p:cNvSpPr>
          <p:nvPr>
            <p:ph type="title"/>
          </p:nvPr>
        </p:nvSpPr>
        <p:spPr>
          <a:xfrm>
            <a:off x="1066800" y="33091"/>
            <a:ext cx="10058400" cy="1450757"/>
          </a:xfrm>
        </p:spPr>
        <p:txBody>
          <a:bodyPr/>
          <a:lstStyle/>
          <a:p>
            <a:r>
              <a:rPr lang="en-IN" dirty="0"/>
              <a:t>Deadlock Prevention…</a:t>
            </a:r>
            <a:endParaRPr lang="en-US" dirty="0"/>
          </a:p>
        </p:txBody>
      </p:sp>
      <p:sp>
        <p:nvSpPr>
          <p:cNvPr id="3" name="Content Placeholder 2">
            <a:extLst>
              <a:ext uri="{FF2B5EF4-FFF2-40B4-BE49-F238E27FC236}">
                <a16:creationId xmlns:a16="http://schemas.microsoft.com/office/drawing/2014/main" id="{4E6DFC3B-7B4E-8F43-B5BD-9F97217C69AD}"/>
              </a:ext>
            </a:extLst>
          </p:cNvPr>
          <p:cNvSpPr>
            <a:spLocks noGrp="1"/>
          </p:cNvSpPr>
          <p:nvPr>
            <p:ph idx="1"/>
          </p:nvPr>
        </p:nvSpPr>
        <p:spPr>
          <a:xfrm>
            <a:off x="0" y="1919305"/>
            <a:ext cx="12321160" cy="4803237"/>
          </a:xfrm>
        </p:spPr>
        <p:txBody>
          <a:bodyPr>
            <a:noAutofit/>
          </a:bodyPr>
          <a:lstStyle/>
          <a:p>
            <a:pPr lvl="2">
              <a:buFont typeface="Wingdings" pitchFamily="2" charset="2"/>
              <a:buChar char="§"/>
            </a:pPr>
            <a:r>
              <a:rPr lang="en-IN" sz="2000" b="1" dirty="0"/>
              <a:t>Circular Wait</a:t>
            </a:r>
          </a:p>
          <a:p>
            <a:pPr lvl="3"/>
            <a:r>
              <a:rPr lang="en-IN" sz="2000" dirty="0"/>
              <a:t>Impose a total ordering of all resource types. </a:t>
            </a:r>
          </a:p>
          <a:p>
            <a:pPr lvl="3"/>
            <a:r>
              <a:rPr lang="en-IN" sz="2000" dirty="0"/>
              <a:t>Require that processes request resources in increasing order of enumeration; if a resource of type N is held, process can only request resources of types &gt; N.</a:t>
            </a:r>
          </a:p>
          <a:p>
            <a:pPr lvl="3"/>
            <a:r>
              <a:rPr lang="en-IN" sz="2000" dirty="0"/>
              <a:t>Let R = { R1, R2,.... Rm } be resource types. Assign each resource type a unique natural number, which allows to compare between two resources and to determine whether one proceeds another in ordering.  F: R-&gt;N.</a:t>
            </a:r>
          </a:p>
          <a:p>
            <a:pPr lvl="3"/>
            <a:r>
              <a:rPr lang="en-IN" sz="2000" dirty="0"/>
              <a:t>Initially process can request any number of instances of a resource type. </a:t>
            </a:r>
          </a:p>
          <a:p>
            <a:pPr lvl="3"/>
            <a:r>
              <a:rPr lang="en-IN" sz="2000" dirty="0"/>
              <a:t>After that process can request a resource </a:t>
            </a:r>
            <a:r>
              <a:rPr lang="en-IN" sz="2000" dirty="0" err="1"/>
              <a:t>Rj</a:t>
            </a:r>
            <a:r>
              <a:rPr lang="en-IN" sz="2000" dirty="0"/>
              <a:t> only if F(</a:t>
            </a:r>
            <a:r>
              <a:rPr lang="en-IN" sz="2000" dirty="0" err="1"/>
              <a:t>Rj</a:t>
            </a:r>
            <a:r>
              <a:rPr lang="en-IN" sz="2000" dirty="0"/>
              <a:t>)&gt; F(Ri).</a:t>
            </a:r>
          </a:p>
          <a:p>
            <a:pPr lvl="3"/>
            <a:r>
              <a:rPr lang="en-IN" sz="2000" dirty="0"/>
              <a:t>In this way circular wait is prevented.</a:t>
            </a:r>
          </a:p>
          <a:p>
            <a:pPr lvl="3"/>
            <a:r>
              <a:rPr lang="en-IN" sz="2000" dirty="0" err="1"/>
              <a:t>i.e</a:t>
            </a:r>
            <a:r>
              <a:rPr lang="en-IN" sz="2000" dirty="0"/>
              <a:t> F(R0)&lt; F(R1) &lt; F(R2)...&lt;F(Rn) &lt; F(R0) is impossible. </a:t>
            </a:r>
          </a:p>
          <a:p>
            <a:endParaRPr lang="en-US" sz="2000" dirty="0"/>
          </a:p>
        </p:txBody>
      </p:sp>
      <p:sp>
        <p:nvSpPr>
          <p:cNvPr id="4" name="Slide Number Placeholder 3">
            <a:extLst>
              <a:ext uri="{FF2B5EF4-FFF2-40B4-BE49-F238E27FC236}">
                <a16:creationId xmlns:a16="http://schemas.microsoft.com/office/drawing/2014/main" id="{FAE7C252-0C45-CB41-8DCE-5C07432FFEC1}"/>
              </a:ext>
            </a:extLst>
          </p:cNvPr>
          <p:cNvSpPr>
            <a:spLocks noGrp="1"/>
          </p:cNvSpPr>
          <p:nvPr>
            <p:ph type="sldNum" sz="quarter" idx="12"/>
          </p:nvPr>
        </p:nvSpPr>
        <p:spPr/>
        <p:txBody>
          <a:bodyPr/>
          <a:lstStyle/>
          <a:p>
            <a:fld id="{015DAC8A-FA8A-4063-9E55-68B1F18CD389}" type="slidenum">
              <a:rPr lang="en-IN" smtClean="0"/>
              <a:t>17</a:t>
            </a:fld>
            <a:endParaRPr lang="en-IN" dirty="0"/>
          </a:p>
        </p:txBody>
      </p:sp>
    </p:spTree>
    <p:extLst>
      <p:ext uri="{BB962C8B-B14F-4D97-AF65-F5344CB8AC3E}">
        <p14:creationId xmlns:p14="http://schemas.microsoft.com/office/powerpoint/2010/main" val="256647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DFB6-7ABE-254F-B4EE-110DD71DDA10}"/>
              </a:ext>
            </a:extLst>
          </p:cNvPr>
          <p:cNvSpPr>
            <a:spLocks noGrp="1"/>
          </p:cNvSpPr>
          <p:nvPr>
            <p:ph type="title"/>
          </p:nvPr>
        </p:nvSpPr>
        <p:spPr/>
        <p:txBody>
          <a:bodyPr/>
          <a:lstStyle/>
          <a:p>
            <a:r>
              <a:rPr lang="en-IN" dirty="0"/>
              <a:t>Deadlock Avoidance</a:t>
            </a:r>
            <a:endParaRPr lang="en-US" dirty="0"/>
          </a:p>
        </p:txBody>
      </p:sp>
      <p:sp>
        <p:nvSpPr>
          <p:cNvPr id="3" name="Content Placeholder 2">
            <a:extLst>
              <a:ext uri="{FF2B5EF4-FFF2-40B4-BE49-F238E27FC236}">
                <a16:creationId xmlns:a16="http://schemas.microsoft.com/office/drawing/2014/main" id="{AC7BCAEF-ED57-D944-8DAA-CB3D91C64DFA}"/>
              </a:ext>
            </a:extLst>
          </p:cNvPr>
          <p:cNvSpPr>
            <a:spLocks noGrp="1"/>
          </p:cNvSpPr>
          <p:nvPr>
            <p:ph idx="1"/>
          </p:nvPr>
        </p:nvSpPr>
        <p:spPr/>
        <p:txBody>
          <a:bodyPr>
            <a:normAutofit fontScale="77500" lnSpcReduction="20000"/>
          </a:bodyPr>
          <a:lstStyle/>
          <a:p>
            <a:pPr>
              <a:lnSpc>
                <a:spcPct val="120000"/>
              </a:lnSpc>
              <a:buFont typeface="Arial" panose="020B0604020202020204" pitchFamily="34" charset="0"/>
              <a:buChar char="•"/>
            </a:pPr>
            <a:r>
              <a:rPr lang="en-IN" dirty="0"/>
              <a:t>Requires that the system has some additional a priori information </a:t>
            </a:r>
            <a:br>
              <a:rPr lang="en-IN" dirty="0"/>
            </a:br>
            <a:r>
              <a:rPr lang="en-IN" dirty="0"/>
              <a:t>available.</a:t>
            </a:r>
          </a:p>
          <a:p>
            <a:pPr>
              <a:lnSpc>
                <a:spcPct val="120000"/>
              </a:lnSpc>
              <a:buFont typeface="Arial" panose="020B0604020202020204" pitchFamily="34" charset="0"/>
              <a:buChar char="•"/>
            </a:pPr>
            <a:r>
              <a:rPr lang="en-IN" dirty="0"/>
              <a:t>Simplest and most useful model requires that each process declare the maximum number of resources of each type that it may need.</a:t>
            </a:r>
            <a:br>
              <a:rPr lang="en-IN" dirty="0"/>
            </a:br>
            <a:endParaRPr lang="en-IN" dirty="0"/>
          </a:p>
          <a:p>
            <a:pPr>
              <a:lnSpc>
                <a:spcPct val="120000"/>
              </a:lnSpc>
              <a:buFont typeface="Arial" panose="020B0604020202020204" pitchFamily="34" charset="0"/>
              <a:buChar char="•"/>
            </a:pPr>
            <a:r>
              <a:rPr lang="en-IN" dirty="0"/>
              <a:t>The deadlock-avoidance algorithm dynamically examines the resource-allocation state to ensure that there can never be a circular-wait condition.</a:t>
            </a:r>
            <a:br>
              <a:rPr lang="en-IN" dirty="0"/>
            </a:br>
            <a:endParaRPr lang="en-IN" dirty="0"/>
          </a:p>
          <a:p>
            <a:pPr>
              <a:lnSpc>
                <a:spcPct val="120000"/>
              </a:lnSpc>
              <a:buFont typeface="Arial" panose="020B0604020202020204" pitchFamily="34" charset="0"/>
              <a:buChar char="•"/>
            </a:pPr>
            <a:r>
              <a:rPr lang="en-IN" dirty="0"/>
              <a:t>Resource-allocation state is defined by the number of available and allocated resources, and the maximum demands of the processes.</a:t>
            </a:r>
          </a:p>
          <a:p>
            <a:pPr>
              <a:lnSpc>
                <a:spcPct val="120000"/>
              </a:lnSpc>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E3795BC-57B4-634C-8238-0D1AAB80280F}"/>
              </a:ext>
            </a:extLst>
          </p:cNvPr>
          <p:cNvSpPr>
            <a:spLocks noGrp="1"/>
          </p:cNvSpPr>
          <p:nvPr>
            <p:ph type="sldNum" sz="quarter" idx="12"/>
          </p:nvPr>
        </p:nvSpPr>
        <p:spPr/>
        <p:txBody>
          <a:bodyPr/>
          <a:lstStyle/>
          <a:p>
            <a:fld id="{015DAC8A-FA8A-4063-9E55-68B1F18CD389}" type="slidenum">
              <a:rPr lang="en-IN" smtClean="0"/>
              <a:t>18</a:t>
            </a:fld>
            <a:endParaRPr lang="en-IN" dirty="0"/>
          </a:p>
        </p:txBody>
      </p:sp>
    </p:spTree>
    <p:extLst>
      <p:ext uri="{BB962C8B-B14F-4D97-AF65-F5344CB8AC3E}">
        <p14:creationId xmlns:p14="http://schemas.microsoft.com/office/powerpoint/2010/main" val="231896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B972-06CD-5741-B6E1-2F2D6DAFD6C4}"/>
              </a:ext>
            </a:extLst>
          </p:cNvPr>
          <p:cNvSpPr>
            <a:spLocks noGrp="1"/>
          </p:cNvSpPr>
          <p:nvPr>
            <p:ph type="title"/>
          </p:nvPr>
        </p:nvSpPr>
        <p:spPr>
          <a:xfrm>
            <a:off x="1066800" y="164816"/>
            <a:ext cx="10058400" cy="1450757"/>
          </a:xfrm>
        </p:spPr>
        <p:txBody>
          <a:bodyPr/>
          <a:lstStyle/>
          <a:p>
            <a:r>
              <a:rPr lang="en-US" dirty="0"/>
              <a:t>Safe State</a:t>
            </a:r>
          </a:p>
        </p:txBody>
      </p:sp>
      <p:sp>
        <p:nvSpPr>
          <p:cNvPr id="3" name="Content Placeholder 2">
            <a:extLst>
              <a:ext uri="{FF2B5EF4-FFF2-40B4-BE49-F238E27FC236}">
                <a16:creationId xmlns:a16="http://schemas.microsoft.com/office/drawing/2014/main" id="{C2E807B1-9EA2-3343-B76F-78777EE33333}"/>
              </a:ext>
            </a:extLst>
          </p:cNvPr>
          <p:cNvSpPr>
            <a:spLocks noGrp="1"/>
          </p:cNvSpPr>
          <p:nvPr>
            <p:ph idx="1"/>
          </p:nvPr>
        </p:nvSpPr>
        <p:spPr>
          <a:xfrm>
            <a:off x="1968470" y="2025998"/>
            <a:ext cx="10058400" cy="4023360"/>
          </a:xfrm>
        </p:spPr>
        <p:txBody>
          <a:bodyPr>
            <a:noAutofit/>
          </a:bodyPr>
          <a:lstStyle/>
          <a:p>
            <a:pPr>
              <a:lnSpc>
                <a:spcPct val="120000"/>
              </a:lnSpc>
              <a:buFont typeface="Arial" panose="020B0604020202020204" pitchFamily="34" charset="0"/>
              <a:buChar char="•"/>
            </a:pPr>
            <a:r>
              <a:rPr lang="en-IN" sz="2000" dirty="0"/>
              <a:t>System is in </a:t>
            </a:r>
            <a:r>
              <a:rPr lang="en-IN" sz="2000" i="1" dirty="0"/>
              <a:t>safe</a:t>
            </a:r>
            <a:r>
              <a:rPr lang="en-IN" sz="2000" dirty="0"/>
              <a:t> state if there exists a sequence </a:t>
            </a:r>
            <a:r>
              <a:rPr lang="en-IN" sz="2000" b="1" dirty="0"/>
              <a:t>&lt;</a:t>
            </a:r>
            <a:r>
              <a:rPr lang="en-IN" sz="2000" b="1" i="1" dirty="0"/>
              <a:t>P</a:t>
            </a:r>
            <a:r>
              <a:rPr lang="en-IN" sz="2000" b="1" i="1" baseline="-25000" dirty="0"/>
              <a:t>1</a:t>
            </a:r>
            <a:r>
              <a:rPr lang="en-IN" sz="2000" b="1" i="1" dirty="0"/>
              <a:t>, P</a:t>
            </a:r>
            <a:r>
              <a:rPr lang="en-IN" sz="2000" b="1" i="1" baseline="-25000" dirty="0"/>
              <a:t>2</a:t>
            </a:r>
            <a:r>
              <a:rPr lang="en-IN" sz="2000" b="1" i="1" dirty="0"/>
              <a:t>, …, </a:t>
            </a:r>
            <a:r>
              <a:rPr lang="en-IN" sz="2000" b="1" i="1" dirty="0" err="1"/>
              <a:t>P</a:t>
            </a:r>
            <a:r>
              <a:rPr lang="en-IN" sz="2000" b="1" i="1" baseline="-25000" dirty="0" err="1"/>
              <a:t>n</a:t>
            </a:r>
            <a:r>
              <a:rPr lang="en-IN" sz="2000" b="1" dirty="0"/>
              <a:t>&gt; </a:t>
            </a:r>
            <a:r>
              <a:rPr lang="en-IN" sz="2000" dirty="0"/>
              <a:t>of ALL the  processes  is the system such that  for each </a:t>
            </a:r>
            <a:r>
              <a:rPr lang="en-IN" sz="2000" b="1" dirty="0" err="1"/>
              <a:t>P</a:t>
            </a:r>
            <a:r>
              <a:rPr lang="en-IN" sz="2000" b="1" baseline="-25000" dirty="0" err="1"/>
              <a:t>j</a:t>
            </a:r>
            <a:r>
              <a:rPr lang="en-IN" sz="2000" dirty="0"/>
              <a:t>, the resources that </a:t>
            </a:r>
            <a:r>
              <a:rPr lang="en-IN" sz="2000" b="1" dirty="0" err="1"/>
              <a:t>P</a:t>
            </a:r>
            <a:r>
              <a:rPr lang="en-IN" sz="2000" b="1" baseline="-25000" dirty="0" err="1"/>
              <a:t>j</a:t>
            </a:r>
            <a:r>
              <a:rPr lang="en-IN" sz="2000" baseline="-25000" dirty="0"/>
              <a:t> </a:t>
            </a:r>
            <a:r>
              <a:rPr lang="en-IN" sz="2000" dirty="0"/>
              <a:t>can still request can be satisfied by currently available resources + resources held by all the </a:t>
            </a:r>
            <a:r>
              <a:rPr lang="en-IN" sz="2000" b="1" i="1" dirty="0"/>
              <a:t>P</a:t>
            </a:r>
            <a:r>
              <a:rPr lang="en-IN" sz="2000" b="1" i="1" baseline="-25000" dirty="0"/>
              <a:t>i</a:t>
            </a:r>
            <a:r>
              <a:rPr lang="en-IN" sz="2000" dirty="0"/>
              <a:t>, with</a:t>
            </a:r>
            <a:r>
              <a:rPr lang="en-IN" sz="2000" i="1" dirty="0"/>
              <a:t> </a:t>
            </a:r>
            <a:r>
              <a:rPr lang="en-IN" sz="2000" b="1" i="1" dirty="0" err="1"/>
              <a:t>i</a:t>
            </a:r>
            <a:r>
              <a:rPr lang="en-IN" sz="2000" b="1" dirty="0"/>
              <a:t>&lt; </a:t>
            </a:r>
            <a:r>
              <a:rPr lang="en-IN" sz="2000" b="1" i="1" dirty="0"/>
              <a:t>j</a:t>
            </a:r>
            <a:r>
              <a:rPr lang="en-IN" sz="2000" dirty="0"/>
              <a:t>.</a:t>
            </a:r>
          </a:p>
          <a:p>
            <a:pPr>
              <a:lnSpc>
                <a:spcPct val="120000"/>
              </a:lnSpc>
              <a:buFont typeface="Arial" panose="020B0604020202020204" pitchFamily="34" charset="0"/>
              <a:buChar char="•"/>
            </a:pPr>
            <a:r>
              <a:rPr lang="en-IN" sz="2000" dirty="0"/>
              <a:t>That is:</a:t>
            </a:r>
          </a:p>
          <a:p>
            <a:pPr lvl="1">
              <a:lnSpc>
                <a:spcPct val="120000"/>
              </a:lnSpc>
              <a:buFont typeface="Arial" panose="020B0604020202020204" pitchFamily="34" charset="0"/>
              <a:buChar char="•"/>
            </a:pPr>
            <a:r>
              <a:rPr lang="en-IN" sz="2000" dirty="0"/>
              <a:t>If </a:t>
            </a:r>
            <a:r>
              <a:rPr lang="en-IN" sz="2000" b="1" dirty="0" err="1"/>
              <a:t>P</a:t>
            </a:r>
            <a:r>
              <a:rPr lang="en-IN" sz="2000" b="1" baseline="-25000" dirty="0" err="1"/>
              <a:t>j</a:t>
            </a:r>
            <a:r>
              <a:rPr lang="en-IN" sz="2000" b="1" dirty="0"/>
              <a:t> </a:t>
            </a:r>
            <a:r>
              <a:rPr lang="en-IN" sz="2000" dirty="0"/>
              <a:t>resource are not immediately available, then </a:t>
            </a:r>
            <a:r>
              <a:rPr lang="en-IN" sz="2000" b="1" i="1" dirty="0" err="1"/>
              <a:t>P</a:t>
            </a:r>
            <a:r>
              <a:rPr lang="en-IN" sz="2000" b="1" i="1" baseline="-25000" dirty="0" err="1"/>
              <a:t>j</a:t>
            </a:r>
            <a:r>
              <a:rPr lang="en-IN" sz="2000" b="1" dirty="0"/>
              <a:t> </a:t>
            </a:r>
            <a:r>
              <a:rPr lang="en-IN" sz="2000" dirty="0"/>
              <a:t>can wait until all </a:t>
            </a:r>
            <a:r>
              <a:rPr lang="en-IN" sz="2000" b="1" i="1" dirty="0"/>
              <a:t>P</a:t>
            </a:r>
            <a:r>
              <a:rPr lang="en-IN" sz="2000" b="1" i="1" baseline="-25000" dirty="0"/>
              <a:t>i</a:t>
            </a:r>
            <a:r>
              <a:rPr lang="en-IN" sz="2000" i="1" dirty="0"/>
              <a:t> </a:t>
            </a:r>
            <a:r>
              <a:rPr lang="en-IN" sz="2000" dirty="0"/>
              <a:t>have finished.</a:t>
            </a:r>
          </a:p>
          <a:p>
            <a:pPr lvl="1">
              <a:lnSpc>
                <a:spcPct val="120000"/>
              </a:lnSpc>
              <a:buFont typeface="Arial" panose="020B0604020202020204" pitchFamily="34" charset="0"/>
              <a:buChar char="•"/>
            </a:pPr>
            <a:r>
              <a:rPr lang="en-IN" sz="2000" dirty="0"/>
              <a:t>When </a:t>
            </a:r>
            <a:r>
              <a:rPr lang="en-IN" sz="2000" b="1" i="1" dirty="0"/>
              <a:t>P</a:t>
            </a:r>
            <a:r>
              <a:rPr lang="en-IN" sz="2000" b="1" i="1" baseline="-25000" dirty="0"/>
              <a:t>i</a:t>
            </a:r>
            <a:r>
              <a:rPr lang="en-IN" sz="2000" dirty="0"/>
              <a:t> is finished, </a:t>
            </a:r>
            <a:r>
              <a:rPr lang="en-IN" sz="2000" b="1" i="1" dirty="0" err="1"/>
              <a:t>P</a:t>
            </a:r>
            <a:r>
              <a:rPr lang="en-IN" sz="2000" b="1" i="1" baseline="-25000" dirty="0" err="1"/>
              <a:t>j</a:t>
            </a:r>
            <a:r>
              <a:rPr lang="en-IN" sz="2000" b="1" dirty="0"/>
              <a:t> </a:t>
            </a:r>
            <a:r>
              <a:rPr lang="en-IN" sz="2000" dirty="0"/>
              <a:t>can obtain needed resources, execute, return allocated resources, and terminate. </a:t>
            </a:r>
          </a:p>
          <a:p>
            <a:pPr lvl="1">
              <a:lnSpc>
                <a:spcPct val="120000"/>
              </a:lnSpc>
              <a:buFont typeface="Arial" panose="020B0604020202020204" pitchFamily="34" charset="0"/>
              <a:buChar char="•"/>
            </a:pPr>
            <a:r>
              <a:rPr lang="en-IN" sz="2000" dirty="0"/>
              <a:t>When </a:t>
            </a:r>
            <a:r>
              <a:rPr lang="en-IN" sz="2000" b="1" i="1" dirty="0" err="1"/>
              <a:t>P</a:t>
            </a:r>
            <a:r>
              <a:rPr lang="en-IN" sz="2000" b="1" i="1" baseline="-25000" dirty="0" err="1"/>
              <a:t>j</a:t>
            </a:r>
            <a:r>
              <a:rPr lang="en-IN" sz="2000" b="1" dirty="0"/>
              <a:t> </a:t>
            </a:r>
            <a:r>
              <a:rPr lang="en-IN" sz="2000" dirty="0"/>
              <a:t>terminates, </a:t>
            </a:r>
            <a:r>
              <a:rPr lang="en-IN" sz="2000" b="1" i="1" dirty="0" err="1"/>
              <a:t>P</a:t>
            </a:r>
            <a:r>
              <a:rPr lang="en-IN" sz="2000" b="1" i="1" baseline="-25000" dirty="0" err="1"/>
              <a:t>j</a:t>
            </a:r>
            <a:r>
              <a:rPr lang="en-IN" sz="2000" b="1" i="1" baseline="-25000" dirty="0"/>
              <a:t> </a:t>
            </a:r>
            <a:r>
              <a:rPr lang="en-IN" sz="2000" b="1" baseline="-25000" dirty="0"/>
              <a:t>+1</a:t>
            </a:r>
            <a:r>
              <a:rPr lang="en-IN" sz="2000" b="1" dirty="0"/>
              <a:t> </a:t>
            </a:r>
            <a:r>
              <a:rPr lang="en-IN" sz="2000" dirty="0"/>
              <a:t>can obtain its needed resources, and so on. </a:t>
            </a:r>
          </a:p>
          <a:p>
            <a:pPr>
              <a:lnSpc>
                <a:spcPct val="120000"/>
              </a:lnSpc>
            </a:pPr>
            <a:endParaRPr lang="en-US" sz="2000" dirty="0"/>
          </a:p>
        </p:txBody>
      </p:sp>
      <p:sp>
        <p:nvSpPr>
          <p:cNvPr id="4" name="Slide Number Placeholder 3">
            <a:extLst>
              <a:ext uri="{FF2B5EF4-FFF2-40B4-BE49-F238E27FC236}">
                <a16:creationId xmlns:a16="http://schemas.microsoft.com/office/drawing/2014/main" id="{8907370B-2194-B64E-9765-011A30538C55}"/>
              </a:ext>
            </a:extLst>
          </p:cNvPr>
          <p:cNvSpPr>
            <a:spLocks noGrp="1"/>
          </p:cNvSpPr>
          <p:nvPr>
            <p:ph type="sldNum" sz="quarter" idx="12"/>
          </p:nvPr>
        </p:nvSpPr>
        <p:spPr/>
        <p:txBody>
          <a:bodyPr/>
          <a:lstStyle/>
          <a:p>
            <a:fld id="{015DAC8A-FA8A-4063-9E55-68B1F18CD389}" type="slidenum">
              <a:rPr lang="en-IN" smtClean="0"/>
              <a:t>19</a:t>
            </a:fld>
            <a:endParaRPr lang="en-IN" dirty="0"/>
          </a:p>
        </p:txBody>
      </p:sp>
      <p:pic>
        <p:nvPicPr>
          <p:cNvPr id="5" name="Picture 4">
            <a:extLst>
              <a:ext uri="{FF2B5EF4-FFF2-40B4-BE49-F238E27FC236}">
                <a16:creationId xmlns:a16="http://schemas.microsoft.com/office/drawing/2014/main" id="{8E3F77C9-778B-E042-8D51-C7A07C542D10}"/>
              </a:ext>
            </a:extLst>
          </p:cNvPr>
          <p:cNvPicPr>
            <a:picLocks noChangeAspect="1"/>
          </p:cNvPicPr>
          <p:nvPr/>
        </p:nvPicPr>
        <p:blipFill>
          <a:blip r:embed="rId2"/>
          <a:stretch>
            <a:fillRect/>
          </a:stretch>
        </p:blipFill>
        <p:spPr>
          <a:xfrm>
            <a:off x="0" y="2523514"/>
            <a:ext cx="1888528" cy="2904829"/>
          </a:xfrm>
          <a:prstGeom prst="rect">
            <a:avLst/>
          </a:prstGeom>
        </p:spPr>
      </p:pic>
    </p:spTree>
    <p:extLst>
      <p:ext uri="{BB962C8B-B14F-4D97-AF65-F5344CB8AC3E}">
        <p14:creationId xmlns:p14="http://schemas.microsoft.com/office/powerpoint/2010/main" val="325785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70-F8A2-0A4A-980C-B28314512054}"/>
              </a:ext>
            </a:extLst>
          </p:cNvPr>
          <p:cNvSpPr>
            <a:spLocks noGrp="1"/>
          </p:cNvSpPr>
          <p:nvPr>
            <p:ph type="title"/>
          </p:nvPr>
        </p:nvSpPr>
        <p:spPr>
          <a:xfrm>
            <a:off x="1097280" y="286603"/>
            <a:ext cx="10848914" cy="1450757"/>
          </a:xfrm>
        </p:spPr>
        <p:txBody>
          <a:bodyPr/>
          <a:lstStyle/>
          <a:p>
            <a:pPr algn="ctr"/>
            <a:r>
              <a:rPr lang="en-IN" dirty="0">
                <a:solidFill>
                  <a:schemeClr val="tx1"/>
                </a:solidFill>
              </a:rPr>
              <a:t>Deadlocks</a:t>
            </a:r>
          </a:p>
        </p:txBody>
      </p:sp>
      <p:sp>
        <p:nvSpPr>
          <p:cNvPr id="4" name="Content Placeholder 3">
            <a:extLst>
              <a:ext uri="{FF2B5EF4-FFF2-40B4-BE49-F238E27FC236}">
                <a16:creationId xmlns:a16="http://schemas.microsoft.com/office/drawing/2014/main" id="{B276442B-76FC-9240-BF50-702504DDE7D8}"/>
              </a:ext>
            </a:extLst>
          </p:cNvPr>
          <p:cNvSpPr>
            <a:spLocks noGrp="1"/>
          </p:cNvSpPr>
          <p:nvPr>
            <p:ph idx="1"/>
          </p:nvPr>
        </p:nvSpPr>
        <p:spPr>
          <a:xfrm>
            <a:off x="1097280" y="1845734"/>
            <a:ext cx="10058400" cy="4418432"/>
          </a:xfrm>
        </p:spPr>
        <p:txBody>
          <a:bodyPr>
            <a:normAutofit fontScale="77500" lnSpcReduction="20000"/>
          </a:bodyPr>
          <a:lstStyle/>
          <a:p>
            <a:pPr algn="just">
              <a:lnSpc>
                <a:spcPct val="110000"/>
              </a:lnSpc>
            </a:pPr>
            <a:r>
              <a:rPr lang="en-IN" dirty="0"/>
              <a:t>Deadlock : A set of processes is deadlocked if each process in the set is  waiting for an event that only another process in the set can cause.</a:t>
            </a:r>
          </a:p>
          <a:p>
            <a:pPr algn="just"/>
            <a:endParaRPr lang="en-IN" dirty="0"/>
          </a:p>
          <a:p>
            <a:pPr lvl="1" algn="just">
              <a:buFont typeface="Wingdings" pitchFamily="2" charset="2"/>
              <a:buChar char="Ø"/>
            </a:pPr>
            <a:r>
              <a:rPr lang="en-IN" dirty="0">
                <a:solidFill>
                  <a:schemeClr val="tx1"/>
                </a:solidFill>
              </a:rPr>
              <a:t>Example </a:t>
            </a:r>
          </a:p>
          <a:p>
            <a:pPr lvl="2" algn="just"/>
            <a:r>
              <a:rPr lang="en-IN" dirty="0">
                <a:solidFill>
                  <a:schemeClr val="tx1"/>
                </a:solidFill>
              </a:rPr>
              <a:t>System has 2 disk drives.</a:t>
            </a:r>
          </a:p>
          <a:p>
            <a:pPr lvl="2" algn="just"/>
            <a:r>
              <a:rPr lang="en-IN" dirty="0">
                <a:solidFill>
                  <a:schemeClr val="tx1"/>
                </a:solidFill>
              </a:rPr>
              <a:t>P</a:t>
            </a:r>
            <a:r>
              <a:rPr lang="en-IN" baseline="-25000" dirty="0">
                <a:solidFill>
                  <a:schemeClr val="tx1"/>
                </a:solidFill>
              </a:rPr>
              <a:t>1</a:t>
            </a:r>
            <a:r>
              <a:rPr lang="en-IN" dirty="0">
                <a:solidFill>
                  <a:schemeClr val="tx1"/>
                </a:solidFill>
              </a:rPr>
              <a:t> and P</a:t>
            </a:r>
            <a:r>
              <a:rPr lang="en-IN" baseline="-25000" dirty="0">
                <a:solidFill>
                  <a:schemeClr val="tx1"/>
                </a:solidFill>
              </a:rPr>
              <a:t>2</a:t>
            </a:r>
            <a:r>
              <a:rPr lang="en-IN" dirty="0">
                <a:solidFill>
                  <a:schemeClr val="tx1"/>
                </a:solidFill>
              </a:rPr>
              <a:t> each hold one disk drive and each needs another one.</a:t>
            </a:r>
          </a:p>
          <a:p>
            <a:pPr lvl="1" algn="just">
              <a:buFont typeface="Wingdings" pitchFamily="2" charset="2"/>
              <a:buChar char="Ø"/>
            </a:pPr>
            <a:r>
              <a:rPr lang="en-IN" dirty="0">
                <a:solidFill>
                  <a:schemeClr val="tx1"/>
                </a:solidFill>
              </a:rPr>
              <a:t>Example </a:t>
            </a:r>
          </a:p>
          <a:p>
            <a:pPr lvl="2" algn="just"/>
            <a:r>
              <a:rPr lang="en-IN" dirty="0">
                <a:solidFill>
                  <a:schemeClr val="tx1"/>
                </a:solidFill>
              </a:rPr>
              <a:t>semaphores A and B, initialized to 1</a:t>
            </a:r>
          </a:p>
          <a:p>
            <a:pPr algn="just"/>
            <a:r>
              <a:rPr lang="en-IN" dirty="0">
                <a:solidFill>
                  <a:schemeClr val="tx1"/>
                </a:solidFill>
              </a:rPr>
              <a:t>    P</a:t>
            </a:r>
            <a:r>
              <a:rPr lang="en-IN" baseline="-25000" dirty="0">
                <a:solidFill>
                  <a:schemeClr val="tx1"/>
                </a:solidFill>
              </a:rPr>
              <a:t>0</a:t>
            </a:r>
            <a:r>
              <a:rPr lang="en-IN" dirty="0">
                <a:solidFill>
                  <a:schemeClr val="tx1"/>
                </a:solidFill>
              </a:rPr>
              <a:t>  		 P</a:t>
            </a:r>
            <a:r>
              <a:rPr lang="en-IN" baseline="-25000" dirty="0">
                <a:solidFill>
                  <a:schemeClr val="tx1"/>
                </a:solidFill>
              </a:rPr>
              <a:t>1</a:t>
            </a:r>
            <a:endParaRPr lang="en-IN" dirty="0">
              <a:solidFill>
                <a:schemeClr val="tx1"/>
              </a:solidFill>
            </a:endParaRPr>
          </a:p>
          <a:p>
            <a:pPr algn="just"/>
            <a:r>
              <a:rPr lang="en-IN" dirty="0">
                <a:solidFill>
                  <a:schemeClr val="tx1"/>
                </a:solidFill>
              </a:rPr>
              <a:t>wait (A); 	wait(B);</a:t>
            </a:r>
          </a:p>
          <a:p>
            <a:pPr algn="just"/>
            <a:r>
              <a:rPr lang="en-IN" dirty="0">
                <a:solidFill>
                  <a:schemeClr val="tx1"/>
                </a:solidFill>
              </a:rPr>
              <a:t>wait (B); 	wait(A);</a:t>
            </a:r>
          </a:p>
        </p:txBody>
      </p:sp>
      <p:sp>
        <p:nvSpPr>
          <p:cNvPr id="6" name="Slide Number Placeholder 5">
            <a:extLst>
              <a:ext uri="{FF2B5EF4-FFF2-40B4-BE49-F238E27FC236}">
                <a16:creationId xmlns:a16="http://schemas.microsoft.com/office/drawing/2014/main" id="{800CA278-64BE-A346-A5D3-8A866E47967C}"/>
              </a:ext>
            </a:extLst>
          </p:cNvPr>
          <p:cNvSpPr>
            <a:spLocks noGrp="1"/>
          </p:cNvSpPr>
          <p:nvPr>
            <p:ph type="sldNum" sz="quarter" idx="12"/>
          </p:nvPr>
        </p:nvSpPr>
        <p:spPr/>
        <p:txBody>
          <a:bodyPr/>
          <a:lstStyle/>
          <a:p>
            <a:fld id="{015DAC8A-FA8A-4063-9E55-68B1F18CD389}" type="slidenum">
              <a:rPr lang="en-IN" smtClean="0"/>
              <a:t>2</a:t>
            </a:fld>
            <a:endParaRPr lang="en-IN" dirty="0"/>
          </a:p>
        </p:txBody>
      </p:sp>
    </p:spTree>
    <p:extLst>
      <p:ext uri="{BB962C8B-B14F-4D97-AF65-F5344CB8AC3E}">
        <p14:creationId xmlns:p14="http://schemas.microsoft.com/office/powerpoint/2010/main" val="290231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8AE9-05CF-7143-A3A9-060EBB612DA0}"/>
              </a:ext>
            </a:extLst>
          </p:cNvPr>
          <p:cNvSpPr>
            <a:spLocks noGrp="1"/>
          </p:cNvSpPr>
          <p:nvPr>
            <p:ph type="title"/>
          </p:nvPr>
        </p:nvSpPr>
        <p:spPr/>
        <p:txBody>
          <a:bodyPr/>
          <a:lstStyle/>
          <a:p>
            <a:r>
              <a:rPr lang="en-US" dirty="0"/>
              <a:t>Safe State…</a:t>
            </a:r>
          </a:p>
        </p:txBody>
      </p:sp>
      <p:sp>
        <p:nvSpPr>
          <p:cNvPr id="3" name="Content Placeholder 2">
            <a:extLst>
              <a:ext uri="{FF2B5EF4-FFF2-40B4-BE49-F238E27FC236}">
                <a16:creationId xmlns:a16="http://schemas.microsoft.com/office/drawing/2014/main" id="{3C894D32-D232-C84F-91FD-49CEC6FA3BA6}"/>
              </a:ext>
            </a:extLst>
          </p:cNvPr>
          <p:cNvSpPr>
            <a:spLocks noGrp="1"/>
          </p:cNvSpPr>
          <p:nvPr>
            <p:ph idx="1"/>
          </p:nvPr>
        </p:nvSpPr>
        <p:spPr>
          <a:xfrm>
            <a:off x="1097279" y="1845734"/>
            <a:ext cx="10615749" cy="4453466"/>
          </a:xfrm>
        </p:spPr>
        <p:txBody>
          <a:bodyPr>
            <a:normAutofit fontScale="92500" lnSpcReduction="10000"/>
          </a:bodyPr>
          <a:lstStyle/>
          <a:p>
            <a:pPr>
              <a:buFont typeface="Arial" panose="020B0604020202020204" pitchFamily="34" charset="0"/>
              <a:buChar char="•"/>
            </a:pPr>
            <a:r>
              <a:rPr lang="en-IN" dirty="0"/>
              <a:t>System is in a safe state ⇒ no deadlocks</a:t>
            </a:r>
          </a:p>
          <a:p>
            <a:pPr>
              <a:buFont typeface="Arial" panose="020B0604020202020204" pitchFamily="34" charset="0"/>
              <a:buChar char="•"/>
            </a:pPr>
            <a:r>
              <a:rPr lang="en-IN" dirty="0"/>
              <a:t>If system is deadlocked ⇒ state is unsafe</a:t>
            </a:r>
          </a:p>
          <a:p>
            <a:pPr>
              <a:buFont typeface="Arial" panose="020B0604020202020204" pitchFamily="34" charset="0"/>
              <a:buChar char="•"/>
            </a:pPr>
            <a:r>
              <a:rPr lang="en-IN" dirty="0"/>
              <a:t>System is in unsafe state ⇒ possibility of deadlock.</a:t>
            </a:r>
          </a:p>
          <a:p>
            <a:pPr lvl="1">
              <a:buFont typeface="Arial" panose="020B0604020202020204" pitchFamily="34" charset="0"/>
              <a:buChar char="•"/>
            </a:pPr>
            <a:r>
              <a:rPr lang="en-IN" dirty="0"/>
              <a:t>OS cannot prevent processes from requesting resources in a sequence that leads to deadlock</a:t>
            </a:r>
          </a:p>
          <a:p>
            <a:pPr lvl="1">
              <a:buFont typeface="Arial" panose="020B0604020202020204" pitchFamily="34" charset="0"/>
              <a:buChar char="•"/>
            </a:pPr>
            <a:endParaRPr lang="en-IN" dirty="0"/>
          </a:p>
          <a:p>
            <a:pPr>
              <a:buFont typeface="Arial" panose="020B0604020202020204" pitchFamily="34" charset="0"/>
              <a:buChar char="•"/>
            </a:pPr>
            <a:r>
              <a:rPr lang="en-IN" dirty="0"/>
              <a:t>Deadlock Avoidance </a:t>
            </a:r>
          </a:p>
          <a:p>
            <a:pPr lvl="3">
              <a:buFont typeface="Arial" panose="020B0604020202020204" pitchFamily="34" charset="0"/>
              <a:buChar char="•"/>
            </a:pPr>
            <a:r>
              <a:rPr lang="en-IN" dirty="0"/>
              <a:t>Ensures system will never enter an unsafe state.</a:t>
            </a:r>
          </a:p>
          <a:p>
            <a:pPr lvl="3">
              <a:buFont typeface="Arial" panose="020B0604020202020204" pitchFamily="34" charset="0"/>
              <a:buChar char="•"/>
            </a:pPr>
            <a:r>
              <a:rPr lang="en-IN" dirty="0"/>
              <a:t>Thereby avoids the possibility of deadlock. </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A3783F6-0858-C74A-8D99-632E18FAB0A4}"/>
              </a:ext>
            </a:extLst>
          </p:cNvPr>
          <p:cNvSpPr>
            <a:spLocks noGrp="1"/>
          </p:cNvSpPr>
          <p:nvPr>
            <p:ph type="sldNum" sz="quarter" idx="12"/>
          </p:nvPr>
        </p:nvSpPr>
        <p:spPr/>
        <p:txBody>
          <a:bodyPr/>
          <a:lstStyle/>
          <a:p>
            <a:fld id="{015DAC8A-FA8A-4063-9E55-68B1F18CD389}" type="slidenum">
              <a:rPr lang="en-IN" smtClean="0"/>
              <a:t>20</a:t>
            </a:fld>
            <a:endParaRPr lang="en-IN" dirty="0"/>
          </a:p>
        </p:txBody>
      </p:sp>
    </p:spTree>
    <p:extLst>
      <p:ext uri="{BB962C8B-B14F-4D97-AF65-F5344CB8AC3E}">
        <p14:creationId xmlns:p14="http://schemas.microsoft.com/office/powerpoint/2010/main" val="41820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4F4F-27FF-4944-A0AF-E771A9562D5C}"/>
              </a:ext>
            </a:extLst>
          </p:cNvPr>
          <p:cNvSpPr>
            <a:spLocks noGrp="1"/>
          </p:cNvSpPr>
          <p:nvPr>
            <p:ph type="title"/>
          </p:nvPr>
        </p:nvSpPr>
        <p:spPr/>
        <p:txBody>
          <a:bodyPr/>
          <a:lstStyle/>
          <a:p>
            <a:r>
              <a:rPr lang="en-IN" dirty="0"/>
              <a:t>Deadlock Avoidance - Concepts</a:t>
            </a:r>
            <a:endParaRPr lang="en-US" dirty="0"/>
          </a:p>
        </p:txBody>
      </p:sp>
      <p:sp>
        <p:nvSpPr>
          <p:cNvPr id="3" name="Content Placeholder 2">
            <a:extLst>
              <a:ext uri="{FF2B5EF4-FFF2-40B4-BE49-F238E27FC236}">
                <a16:creationId xmlns:a16="http://schemas.microsoft.com/office/drawing/2014/main" id="{CA30AB6D-3028-FA48-8888-4B67BAA693E8}"/>
              </a:ext>
            </a:extLst>
          </p:cNvPr>
          <p:cNvSpPr>
            <a:spLocks noGrp="1"/>
          </p:cNvSpPr>
          <p:nvPr>
            <p:ph idx="1"/>
          </p:nvPr>
        </p:nvSpPr>
        <p:spPr>
          <a:xfrm>
            <a:off x="1097279" y="1845734"/>
            <a:ext cx="10310949" cy="4467980"/>
          </a:xfrm>
        </p:spPr>
        <p:txBody>
          <a:bodyPr>
            <a:normAutofit lnSpcReduction="10000"/>
          </a:bodyPr>
          <a:lstStyle/>
          <a:p>
            <a:pPr>
              <a:lnSpc>
                <a:spcPct val="110000"/>
              </a:lnSpc>
            </a:pPr>
            <a:r>
              <a:rPr lang="en-IN" dirty="0"/>
              <a:t>Key Ideas:</a:t>
            </a:r>
          </a:p>
          <a:p>
            <a:pPr lvl="2">
              <a:lnSpc>
                <a:spcPct val="110000"/>
              </a:lnSpc>
            </a:pPr>
            <a:r>
              <a:rPr lang="en-IN" dirty="0"/>
              <a:t>Initially the system is in a safe state</a:t>
            </a:r>
          </a:p>
          <a:p>
            <a:pPr lvl="2">
              <a:lnSpc>
                <a:spcPct val="110000"/>
              </a:lnSpc>
            </a:pPr>
            <a:r>
              <a:rPr lang="en-IN" dirty="0"/>
              <a:t>Whenever a process requests an available resource, system will allocate resource immediately only if the resulting state is still safe!</a:t>
            </a:r>
          </a:p>
          <a:p>
            <a:pPr lvl="2">
              <a:lnSpc>
                <a:spcPct val="110000"/>
              </a:lnSpc>
            </a:pPr>
            <a:r>
              <a:rPr lang="en-IN" dirty="0"/>
              <a:t>Otherwise, requesting process must wait. </a:t>
            </a:r>
          </a:p>
          <a:p>
            <a:pPr>
              <a:lnSpc>
                <a:spcPct val="110000"/>
              </a:lnSpc>
            </a:pPr>
            <a:r>
              <a:rPr lang="en-IN" dirty="0"/>
              <a:t>Why does this work?</a:t>
            </a:r>
          </a:p>
          <a:p>
            <a:pPr lvl="2">
              <a:lnSpc>
                <a:spcPct val="110000"/>
              </a:lnSpc>
            </a:pPr>
            <a:r>
              <a:rPr lang="en-IN" dirty="0"/>
              <a:t>By induction, all reachable states are safe states</a:t>
            </a:r>
          </a:p>
          <a:p>
            <a:pPr lvl="2">
              <a:lnSpc>
                <a:spcPct val="110000"/>
              </a:lnSpc>
            </a:pPr>
            <a:r>
              <a:rPr lang="en-IN" dirty="0"/>
              <a:t>By definition, all safe states are not deadlocked</a:t>
            </a:r>
          </a:p>
        </p:txBody>
      </p:sp>
      <p:sp>
        <p:nvSpPr>
          <p:cNvPr id="4" name="Slide Number Placeholder 3">
            <a:extLst>
              <a:ext uri="{FF2B5EF4-FFF2-40B4-BE49-F238E27FC236}">
                <a16:creationId xmlns:a16="http://schemas.microsoft.com/office/drawing/2014/main" id="{B5CBE9DA-FB1C-E24B-9076-2765F745FFE2}"/>
              </a:ext>
            </a:extLst>
          </p:cNvPr>
          <p:cNvSpPr>
            <a:spLocks noGrp="1"/>
          </p:cNvSpPr>
          <p:nvPr>
            <p:ph type="sldNum" sz="quarter" idx="12"/>
          </p:nvPr>
        </p:nvSpPr>
        <p:spPr/>
        <p:txBody>
          <a:bodyPr/>
          <a:lstStyle/>
          <a:p>
            <a:fld id="{015DAC8A-FA8A-4063-9E55-68B1F18CD389}" type="slidenum">
              <a:rPr lang="en-IN" smtClean="0"/>
              <a:t>21</a:t>
            </a:fld>
            <a:endParaRPr lang="en-IN" dirty="0"/>
          </a:p>
        </p:txBody>
      </p:sp>
    </p:spTree>
    <p:extLst>
      <p:ext uri="{BB962C8B-B14F-4D97-AF65-F5344CB8AC3E}">
        <p14:creationId xmlns:p14="http://schemas.microsoft.com/office/powerpoint/2010/main" val="303025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34FA-FF24-E646-9396-DB2036A2E99A}"/>
              </a:ext>
            </a:extLst>
          </p:cNvPr>
          <p:cNvSpPr>
            <a:spLocks noGrp="1"/>
          </p:cNvSpPr>
          <p:nvPr>
            <p:ph type="title"/>
          </p:nvPr>
        </p:nvSpPr>
        <p:spPr/>
        <p:txBody>
          <a:bodyPr/>
          <a:lstStyle/>
          <a:p>
            <a:r>
              <a:rPr lang="en-US" dirty="0"/>
              <a:t>Avoidance algorithms</a:t>
            </a:r>
          </a:p>
        </p:txBody>
      </p:sp>
      <p:sp>
        <p:nvSpPr>
          <p:cNvPr id="3" name="Content Placeholder 2">
            <a:extLst>
              <a:ext uri="{FF2B5EF4-FFF2-40B4-BE49-F238E27FC236}">
                <a16:creationId xmlns:a16="http://schemas.microsoft.com/office/drawing/2014/main" id="{9CF033C0-FF9A-E54A-B879-45182CD9211B}"/>
              </a:ext>
            </a:extLst>
          </p:cNvPr>
          <p:cNvSpPr>
            <a:spLocks noGrp="1"/>
          </p:cNvSpPr>
          <p:nvPr>
            <p:ph idx="1"/>
          </p:nvPr>
        </p:nvSpPr>
        <p:spPr/>
        <p:txBody>
          <a:bodyPr/>
          <a:lstStyle/>
          <a:p>
            <a:r>
              <a:rPr lang="en-US" dirty="0"/>
              <a:t>Single instance of a resource type</a:t>
            </a:r>
          </a:p>
          <a:p>
            <a:pPr lvl="1"/>
            <a:r>
              <a:rPr lang="en-US" dirty="0"/>
              <a:t>Use a resource-allocation graph</a:t>
            </a:r>
          </a:p>
          <a:p>
            <a:endParaRPr lang="en-US" dirty="0"/>
          </a:p>
          <a:p>
            <a:r>
              <a:rPr lang="en-US" dirty="0"/>
              <a:t>Multiple instances of a resource type</a:t>
            </a:r>
          </a:p>
          <a:p>
            <a:pPr lvl="1"/>
            <a:r>
              <a:rPr lang="en-US" dirty="0"/>
              <a:t> Use the banker’s algorithm</a:t>
            </a:r>
          </a:p>
          <a:p>
            <a:endParaRPr lang="en-US" dirty="0"/>
          </a:p>
        </p:txBody>
      </p:sp>
      <p:sp>
        <p:nvSpPr>
          <p:cNvPr id="4" name="Slide Number Placeholder 3">
            <a:extLst>
              <a:ext uri="{FF2B5EF4-FFF2-40B4-BE49-F238E27FC236}">
                <a16:creationId xmlns:a16="http://schemas.microsoft.com/office/drawing/2014/main" id="{536F4842-3FB1-6D40-910E-9A1EFB23B218}"/>
              </a:ext>
            </a:extLst>
          </p:cNvPr>
          <p:cNvSpPr>
            <a:spLocks noGrp="1"/>
          </p:cNvSpPr>
          <p:nvPr>
            <p:ph type="sldNum" sz="quarter" idx="12"/>
          </p:nvPr>
        </p:nvSpPr>
        <p:spPr/>
        <p:txBody>
          <a:bodyPr/>
          <a:lstStyle/>
          <a:p>
            <a:fld id="{015DAC8A-FA8A-4063-9E55-68B1F18CD389}" type="slidenum">
              <a:rPr lang="en-IN" smtClean="0"/>
              <a:t>22</a:t>
            </a:fld>
            <a:endParaRPr lang="en-IN" dirty="0"/>
          </a:p>
        </p:txBody>
      </p:sp>
    </p:spTree>
    <p:extLst>
      <p:ext uri="{BB962C8B-B14F-4D97-AF65-F5344CB8AC3E}">
        <p14:creationId xmlns:p14="http://schemas.microsoft.com/office/powerpoint/2010/main" val="305495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FE03-DFC6-DA4E-9DD3-1AAC5A0C87BB}"/>
              </a:ext>
            </a:extLst>
          </p:cNvPr>
          <p:cNvSpPr>
            <a:spLocks noGrp="1"/>
          </p:cNvSpPr>
          <p:nvPr>
            <p:ph type="title"/>
          </p:nvPr>
        </p:nvSpPr>
        <p:spPr/>
        <p:txBody>
          <a:bodyPr/>
          <a:lstStyle/>
          <a:p>
            <a:r>
              <a:rPr lang="en-US" dirty="0"/>
              <a:t>Resource-Allocation Graph</a:t>
            </a:r>
          </a:p>
        </p:txBody>
      </p:sp>
      <p:sp>
        <p:nvSpPr>
          <p:cNvPr id="3" name="Content Placeholder 2">
            <a:extLst>
              <a:ext uri="{FF2B5EF4-FFF2-40B4-BE49-F238E27FC236}">
                <a16:creationId xmlns:a16="http://schemas.microsoft.com/office/drawing/2014/main" id="{F8D8CA09-76D7-7744-9268-C0AFEAD82B24}"/>
              </a:ext>
            </a:extLst>
          </p:cNvPr>
          <p:cNvSpPr>
            <a:spLocks noGrp="1"/>
          </p:cNvSpPr>
          <p:nvPr>
            <p:ph idx="1"/>
          </p:nvPr>
        </p:nvSpPr>
        <p:spPr>
          <a:xfrm>
            <a:off x="-291465" y="1930557"/>
            <a:ext cx="8861519" cy="4511595"/>
          </a:xfrm>
        </p:spPr>
        <p:txBody>
          <a:bodyPr>
            <a:normAutofit/>
          </a:bodyPr>
          <a:lstStyle/>
          <a:p>
            <a:pPr lvl="3"/>
            <a:r>
              <a:rPr lang="en-IN" sz="2000" dirty="0"/>
              <a:t>Claim edge: Pi → </a:t>
            </a:r>
            <a:r>
              <a:rPr lang="en-IN" sz="2000" dirty="0" err="1"/>
              <a:t>Rj</a:t>
            </a:r>
            <a:r>
              <a:rPr lang="en-IN" sz="2000" dirty="0"/>
              <a:t> indicates that process Pi may request resource </a:t>
            </a:r>
            <a:r>
              <a:rPr lang="en-IN" sz="2000" dirty="0" err="1"/>
              <a:t>Rj</a:t>
            </a:r>
            <a:r>
              <a:rPr lang="en-IN" sz="2000" dirty="0"/>
              <a:t>; represented by a dashed line.</a:t>
            </a:r>
          </a:p>
          <a:p>
            <a:pPr lvl="3"/>
            <a:r>
              <a:rPr lang="en-IN" sz="2000" dirty="0"/>
              <a:t>Claim edge converts to request edge when a process requests a resource.</a:t>
            </a:r>
          </a:p>
          <a:p>
            <a:pPr lvl="3"/>
            <a:r>
              <a:rPr lang="en-IN" sz="2000" dirty="0"/>
              <a:t>When a resource is released by a process, assignment edge reconverts to claim edge.</a:t>
            </a:r>
          </a:p>
          <a:p>
            <a:pPr lvl="3"/>
            <a:r>
              <a:rPr lang="en-IN" sz="2000" dirty="0"/>
              <a:t>Resources must be claimed a priori in the system.</a:t>
            </a:r>
          </a:p>
          <a:p>
            <a:pPr lvl="2"/>
            <a:r>
              <a:rPr lang="en-IN" sz="2000" dirty="0"/>
              <a:t>The request can be granted only if converting the request edge to an assignment edge does not result in the formation of a cycle  in the resource allocation graph.</a:t>
            </a:r>
          </a:p>
          <a:p>
            <a:pPr lvl="2"/>
            <a:r>
              <a:rPr lang="en-IN" sz="2000" dirty="0"/>
              <a:t>If request assignment does not result in the formation of a cycle in the resource allocation graph - safe state, else unsafe state.</a:t>
            </a:r>
          </a:p>
          <a:p>
            <a:endParaRPr lang="en-US" sz="2000" dirty="0"/>
          </a:p>
        </p:txBody>
      </p:sp>
      <p:sp>
        <p:nvSpPr>
          <p:cNvPr id="4" name="Slide Number Placeholder 3">
            <a:extLst>
              <a:ext uri="{FF2B5EF4-FFF2-40B4-BE49-F238E27FC236}">
                <a16:creationId xmlns:a16="http://schemas.microsoft.com/office/drawing/2014/main" id="{1ADD83CE-DC72-024C-9D00-5B03F0052FF7}"/>
              </a:ext>
            </a:extLst>
          </p:cNvPr>
          <p:cNvSpPr>
            <a:spLocks noGrp="1"/>
          </p:cNvSpPr>
          <p:nvPr>
            <p:ph type="sldNum" sz="quarter" idx="12"/>
          </p:nvPr>
        </p:nvSpPr>
        <p:spPr/>
        <p:txBody>
          <a:bodyPr/>
          <a:lstStyle/>
          <a:p>
            <a:fld id="{015DAC8A-FA8A-4063-9E55-68B1F18CD389}" type="slidenum">
              <a:rPr lang="en-IN" smtClean="0"/>
              <a:t>23</a:t>
            </a:fld>
            <a:endParaRPr lang="en-IN" dirty="0"/>
          </a:p>
        </p:txBody>
      </p:sp>
      <p:pic>
        <p:nvPicPr>
          <p:cNvPr id="5" name="Picture 4" descr="7">
            <a:extLst>
              <a:ext uri="{FF2B5EF4-FFF2-40B4-BE49-F238E27FC236}">
                <a16:creationId xmlns:a16="http://schemas.microsoft.com/office/drawing/2014/main" id="{10019240-95A4-D342-929A-BE85755E5D03}"/>
              </a:ext>
            </a:extLst>
          </p:cNvPr>
          <p:cNvPicPr>
            <a:picLocks noChangeAspect="1" noChangeArrowheads="1"/>
          </p:cNvPicPr>
          <p:nvPr/>
        </p:nvPicPr>
        <p:blipFill>
          <a:blip r:embed="rId2"/>
          <a:srcRect/>
          <a:stretch>
            <a:fillRect/>
          </a:stretch>
        </p:blipFill>
        <p:spPr bwMode="auto">
          <a:xfrm>
            <a:off x="8570054" y="1930557"/>
            <a:ext cx="3621946" cy="3670834"/>
          </a:xfrm>
          <a:prstGeom prst="rect">
            <a:avLst/>
          </a:prstGeom>
          <a:noFill/>
          <a:ln w="9525">
            <a:noFill/>
            <a:miter lim="800000"/>
            <a:headEnd/>
            <a:tailEnd/>
          </a:ln>
        </p:spPr>
      </p:pic>
    </p:spTree>
    <p:extLst>
      <p:ext uri="{BB962C8B-B14F-4D97-AF65-F5344CB8AC3E}">
        <p14:creationId xmlns:p14="http://schemas.microsoft.com/office/powerpoint/2010/main" val="422304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226-7A73-994A-A8EC-A1AFB8E5E2AF}"/>
              </a:ext>
            </a:extLst>
          </p:cNvPr>
          <p:cNvSpPr>
            <a:spLocks noGrp="1"/>
          </p:cNvSpPr>
          <p:nvPr>
            <p:ph type="title"/>
          </p:nvPr>
        </p:nvSpPr>
        <p:spPr/>
        <p:txBody>
          <a:bodyPr/>
          <a:lstStyle/>
          <a:p>
            <a:r>
              <a:rPr lang="en-US" dirty="0"/>
              <a:t>Banker’s Algorithm</a:t>
            </a:r>
          </a:p>
        </p:txBody>
      </p:sp>
      <p:sp>
        <p:nvSpPr>
          <p:cNvPr id="3" name="Content Placeholder 2">
            <a:extLst>
              <a:ext uri="{FF2B5EF4-FFF2-40B4-BE49-F238E27FC236}">
                <a16:creationId xmlns:a16="http://schemas.microsoft.com/office/drawing/2014/main" id="{66E80638-6CCE-C743-A7EA-EA59687BA270}"/>
              </a:ext>
            </a:extLst>
          </p:cNvPr>
          <p:cNvSpPr>
            <a:spLocks noGrp="1"/>
          </p:cNvSpPr>
          <p:nvPr>
            <p:ph idx="1"/>
          </p:nvPr>
        </p:nvSpPr>
        <p:spPr>
          <a:xfrm>
            <a:off x="1097280" y="1845734"/>
            <a:ext cx="10406098" cy="4329288"/>
          </a:xfrm>
        </p:spPr>
        <p:txBody>
          <a:bodyPr>
            <a:normAutofit fontScale="92500" lnSpcReduction="20000"/>
          </a:bodyPr>
          <a:lstStyle/>
          <a:p>
            <a:pPr>
              <a:lnSpc>
                <a:spcPct val="110000"/>
              </a:lnSpc>
              <a:buFont typeface="Arial" panose="020B0604020202020204" pitchFamily="34" charset="0"/>
              <a:buChar char="•"/>
            </a:pPr>
            <a:r>
              <a:rPr lang="en-IN" dirty="0"/>
              <a:t>Used for multiple instances of each resource type.</a:t>
            </a:r>
          </a:p>
          <a:p>
            <a:pPr>
              <a:lnSpc>
                <a:spcPct val="110000"/>
              </a:lnSpc>
              <a:buFont typeface="Arial" panose="020B0604020202020204" pitchFamily="34" charset="0"/>
              <a:buChar char="•"/>
            </a:pPr>
            <a:r>
              <a:rPr lang="en-IN" dirty="0"/>
              <a:t>When a new process enters the system, it must declare the maximum number of instances of each resource type that it may need.</a:t>
            </a:r>
          </a:p>
          <a:p>
            <a:pPr>
              <a:lnSpc>
                <a:spcPct val="110000"/>
              </a:lnSpc>
              <a:buFont typeface="Arial" panose="020B0604020202020204" pitchFamily="34" charset="0"/>
              <a:buChar char="•"/>
            </a:pPr>
            <a:r>
              <a:rPr lang="en-IN" dirty="0"/>
              <a:t>This number should not exceed the number of resources in a system.</a:t>
            </a:r>
          </a:p>
          <a:p>
            <a:pPr>
              <a:lnSpc>
                <a:spcPct val="110000"/>
              </a:lnSpc>
              <a:buFont typeface="Arial" panose="020B0604020202020204" pitchFamily="34" charset="0"/>
              <a:buChar char="•"/>
            </a:pPr>
            <a:r>
              <a:rPr lang="en-IN" dirty="0"/>
              <a:t>When a process requests a resource, the OS checks if the allocation leaves the system in a safe state. If so, the OS allocates the resources, otherwise the process must wait.</a:t>
            </a:r>
          </a:p>
          <a:p>
            <a:pPr>
              <a:lnSpc>
                <a:spcPct val="110000"/>
              </a:lnSpc>
              <a:buFont typeface="Arial" panose="020B0604020202020204" pitchFamily="34" charset="0"/>
              <a:buChar char="•"/>
            </a:pPr>
            <a:r>
              <a:rPr lang="en-IN" dirty="0"/>
              <a:t>When a process gets all its resources, it must return them in a finite amount of time.</a:t>
            </a:r>
          </a:p>
        </p:txBody>
      </p:sp>
      <p:sp>
        <p:nvSpPr>
          <p:cNvPr id="4" name="Slide Number Placeholder 3">
            <a:extLst>
              <a:ext uri="{FF2B5EF4-FFF2-40B4-BE49-F238E27FC236}">
                <a16:creationId xmlns:a16="http://schemas.microsoft.com/office/drawing/2014/main" id="{283A5501-6259-5740-AB79-6BCDBBB65576}"/>
              </a:ext>
            </a:extLst>
          </p:cNvPr>
          <p:cNvSpPr>
            <a:spLocks noGrp="1"/>
          </p:cNvSpPr>
          <p:nvPr>
            <p:ph type="sldNum" sz="quarter" idx="12"/>
          </p:nvPr>
        </p:nvSpPr>
        <p:spPr/>
        <p:txBody>
          <a:bodyPr/>
          <a:lstStyle/>
          <a:p>
            <a:fld id="{015DAC8A-FA8A-4063-9E55-68B1F18CD389}" type="slidenum">
              <a:rPr lang="en-IN" smtClean="0"/>
              <a:t>24</a:t>
            </a:fld>
            <a:endParaRPr lang="en-IN" dirty="0"/>
          </a:p>
        </p:txBody>
      </p:sp>
    </p:spTree>
    <p:extLst>
      <p:ext uri="{BB962C8B-B14F-4D97-AF65-F5344CB8AC3E}">
        <p14:creationId xmlns:p14="http://schemas.microsoft.com/office/powerpoint/2010/main" val="249902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0E57-3305-B04C-8BAA-83D3E03C93A6}"/>
              </a:ext>
            </a:extLst>
          </p:cNvPr>
          <p:cNvSpPr>
            <a:spLocks noGrp="1"/>
          </p:cNvSpPr>
          <p:nvPr>
            <p:ph type="title"/>
          </p:nvPr>
        </p:nvSpPr>
        <p:spPr/>
        <p:txBody>
          <a:bodyPr>
            <a:normAutofit/>
          </a:bodyPr>
          <a:lstStyle/>
          <a:p>
            <a:r>
              <a:rPr lang="en-IN" dirty="0"/>
              <a:t>Data Structures for the Banker’s Algorithm</a:t>
            </a:r>
            <a:endParaRPr lang="en-US" dirty="0"/>
          </a:p>
        </p:txBody>
      </p:sp>
      <p:sp>
        <p:nvSpPr>
          <p:cNvPr id="3" name="Content Placeholder 2">
            <a:extLst>
              <a:ext uri="{FF2B5EF4-FFF2-40B4-BE49-F238E27FC236}">
                <a16:creationId xmlns:a16="http://schemas.microsoft.com/office/drawing/2014/main" id="{23C9B6A8-2B6F-8C43-B85B-24E0A9523630}"/>
              </a:ext>
            </a:extLst>
          </p:cNvPr>
          <p:cNvSpPr>
            <a:spLocks noGrp="1"/>
          </p:cNvSpPr>
          <p:nvPr>
            <p:ph idx="1"/>
          </p:nvPr>
        </p:nvSpPr>
        <p:spPr/>
        <p:txBody>
          <a:bodyPr>
            <a:normAutofit fontScale="77500" lnSpcReduction="20000"/>
          </a:bodyPr>
          <a:lstStyle/>
          <a:p>
            <a:pPr>
              <a:lnSpc>
                <a:spcPct val="120000"/>
              </a:lnSpc>
            </a:pPr>
            <a:r>
              <a:rPr lang="en-IN" dirty="0"/>
              <a:t>Let </a:t>
            </a:r>
            <a:r>
              <a:rPr lang="en-IN" i="1" dirty="0"/>
              <a:t>n</a:t>
            </a:r>
            <a:r>
              <a:rPr lang="en-IN" dirty="0"/>
              <a:t> = number of processes and </a:t>
            </a:r>
            <a:r>
              <a:rPr lang="en-IN" i="1" dirty="0"/>
              <a:t>m</a:t>
            </a:r>
            <a:r>
              <a:rPr lang="en-IN" dirty="0"/>
              <a:t> = number of resource types.</a:t>
            </a:r>
          </a:p>
          <a:p>
            <a:pPr lvl="3">
              <a:lnSpc>
                <a:spcPct val="120000"/>
              </a:lnSpc>
            </a:pPr>
            <a:r>
              <a:rPr lang="en-IN" i="1" dirty="0">
                <a:solidFill>
                  <a:srgbClr val="FF0000"/>
                </a:solidFill>
              </a:rPr>
              <a:t>Available</a:t>
            </a:r>
            <a:r>
              <a:rPr lang="en-IN" dirty="0">
                <a:solidFill>
                  <a:srgbClr val="FF0000"/>
                </a:solidFill>
              </a:rPr>
              <a:t>:</a:t>
            </a:r>
            <a:r>
              <a:rPr lang="en-IN" dirty="0"/>
              <a:t>  Vector of length </a:t>
            </a:r>
            <a:r>
              <a:rPr lang="en-IN" i="1" dirty="0"/>
              <a:t>m</a:t>
            </a:r>
            <a:r>
              <a:rPr lang="en-IN" dirty="0"/>
              <a:t>. If </a:t>
            </a:r>
            <a:r>
              <a:rPr lang="en-IN" i="1" dirty="0"/>
              <a:t>Available</a:t>
            </a:r>
            <a:r>
              <a:rPr lang="en-IN" dirty="0"/>
              <a:t>[</a:t>
            </a:r>
            <a:r>
              <a:rPr lang="en-IN" i="1" dirty="0"/>
              <a:t>j</a:t>
            </a:r>
            <a:r>
              <a:rPr lang="en-IN" dirty="0"/>
              <a:t>] =</a:t>
            </a:r>
            <a:r>
              <a:rPr lang="en-IN" i="1" dirty="0"/>
              <a:t> k</a:t>
            </a:r>
            <a:r>
              <a:rPr lang="en-IN" dirty="0"/>
              <a:t>, there are </a:t>
            </a:r>
            <a:r>
              <a:rPr lang="en-IN" i="1" dirty="0"/>
              <a:t>k</a:t>
            </a:r>
            <a:r>
              <a:rPr lang="en-IN" dirty="0"/>
              <a:t> instances of resource type </a:t>
            </a:r>
            <a:r>
              <a:rPr lang="en-IN" i="1" dirty="0" err="1"/>
              <a:t>R</a:t>
            </a:r>
            <a:r>
              <a:rPr lang="en-IN" i="1" baseline="-25000" dirty="0" err="1"/>
              <a:t>j</a:t>
            </a:r>
            <a:r>
              <a:rPr lang="en-IN" dirty="0"/>
              <a:t> available.</a:t>
            </a:r>
          </a:p>
          <a:p>
            <a:pPr lvl="3">
              <a:lnSpc>
                <a:spcPct val="120000"/>
              </a:lnSpc>
            </a:pPr>
            <a:r>
              <a:rPr lang="en-IN" i="1" dirty="0">
                <a:solidFill>
                  <a:srgbClr val="FF0000"/>
                </a:solidFill>
              </a:rPr>
              <a:t>Max</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Max</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dirty="0"/>
              <a:t> may request at most </a:t>
            </a:r>
            <a:r>
              <a:rPr lang="en-IN" i="1" dirty="0"/>
              <a:t>k</a:t>
            </a:r>
            <a:r>
              <a:rPr lang="en-IN" dirty="0"/>
              <a:t> instances of resource type </a:t>
            </a:r>
            <a:r>
              <a:rPr lang="en-IN" i="1" dirty="0" err="1"/>
              <a:t>R</a:t>
            </a:r>
            <a:r>
              <a:rPr lang="en-IN" i="1" baseline="-25000" dirty="0" err="1"/>
              <a:t>j</a:t>
            </a:r>
            <a:r>
              <a:rPr lang="en-IN" baseline="-25000" dirty="0"/>
              <a:t>.</a:t>
            </a:r>
            <a:r>
              <a:rPr lang="en-IN" dirty="0"/>
              <a:t> </a:t>
            </a:r>
          </a:p>
          <a:p>
            <a:pPr lvl="3">
              <a:lnSpc>
                <a:spcPct val="120000"/>
              </a:lnSpc>
            </a:pPr>
            <a:r>
              <a:rPr lang="en-IN" i="1" dirty="0">
                <a:solidFill>
                  <a:srgbClr val="FF0000"/>
                </a:solidFill>
              </a:rPr>
              <a:t>Allocation</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Allocation</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dirty="0"/>
              <a:t> is currently allocated </a:t>
            </a:r>
            <a:r>
              <a:rPr lang="en-IN" i="1" dirty="0"/>
              <a:t>k</a:t>
            </a:r>
            <a:r>
              <a:rPr lang="en-IN" dirty="0"/>
              <a:t> instances of resource type </a:t>
            </a:r>
            <a:r>
              <a:rPr lang="en-IN" i="1" dirty="0" err="1"/>
              <a:t>R</a:t>
            </a:r>
            <a:r>
              <a:rPr lang="en-IN" i="1" baseline="-25000" dirty="0" err="1"/>
              <a:t>j</a:t>
            </a:r>
            <a:r>
              <a:rPr lang="en-IN" dirty="0"/>
              <a:t>.</a:t>
            </a:r>
          </a:p>
          <a:p>
            <a:pPr lvl="3">
              <a:lnSpc>
                <a:spcPct val="120000"/>
              </a:lnSpc>
            </a:pPr>
            <a:r>
              <a:rPr lang="en-IN" i="1" dirty="0">
                <a:solidFill>
                  <a:srgbClr val="FF0000"/>
                </a:solidFill>
              </a:rPr>
              <a:t>Need</a:t>
            </a:r>
            <a:r>
              <a:rPr lang="en-IN" dirty="0">
                <a:solidFill>
                  <a:srgbClr val="FF0000"/>
                </a:solidFill>
              </a:rPr>
              <a:t>:</a:t>
            </a:r>
            <a:r>
              <a:rPr lang="en-IN" dirty="0"/>
              <a:t> </a:t>
            </a:r>
            <a:r>
              <a:rPr lang="en-IN" i="1" dirty="0"/>
              <a:t>n</a:t>
            </a:r>
            <a:r>
              <a:rPr lang="en-IN" dirty="0"/>
              <a:t> × </a:t>
            </a:r>
            <a:r>
              <a:rPr lang="en-IN" i="1" dirty="0"/>
              <a:t>m</a:t>
            </a:r>
            <a:r>
              <a:rPr lang="en-IN" dirty="0"/>
              <a:t> matrix. If </a:t>
            </a:r>
            <a:r>
              <a:rPr lang="en-IN" i="1" dirty="0"/>
              <a:t>Need</a:t>
            </a:r>
            <a:r>
              <a:rPr lang="en-IN" dirty="0"/>
              <a:t>[</a:t>
            </a:r>
            <a:r>
              <a:rPr lang="en-IN" i="1" dirty="0" err="1"/>
              <a:t>i</a:t>
            </a:r>
            <a:r>
              <a:rPr lang="en-IN" dirty="0" err="1"/>
              <a:t>,</a:t>
            </a:r>
            <a:r>
              <a:rPr lang="en-IN" i="1" dirty="0" err="1"/>
              <a:t>j</a:t>
            </a:r>
            <a:r>
              <a:rPr lang="en-IN" dirty="0"/>
              <a:t>] = </a:t>
            </a:r>
            <a:r>
              <a:rPr lang="en-IN" i="1" dirty="0"/>
              <a:t>k</a:t>
            </a:r>
            <a:r>
              <a:rPr lang="en-IN" dirty="0"/>
              <a:t>, then process </a:t>
            </a:r>
            <a:r>
              <a:rPr lang="en-IN" i="1" dirty="0"/>
              <a:t>P</a:t>
            </a:r>
            <a:r>
              <a:rPr lang="en-IN" i="1" baseline="-25000" dirty="0"/>
              <a:t>i</a:t>
            </a:r>
            <a:r>
              <a:rPr lang="en-IN" baseline="-25000" dirty="0"/>
              <a:t> </a:t>
            </a:r>
            <a:r>
              <a:rPr lang="en-IN" dirty="0"/>
              <a:t>may need </a:t>
            </a:r>
            <a:r>
              <a:rPr lang="en-IN" i="1" dirty="0"/>
              <a:t>k</a:t>
            </a:r>
            <a:r>
              <a:rPr lang="en-IN" dirty="0"/>
              <a:t> more instances of resource type </a:t>
            </a:r>
            <a:r>
              <a:rPr lang="en-IN" i="1" dirty="0" err="1"/>
              <a:t>R</a:t>
            </a:r>
            <a:r>
              <a:rPr lang="en-IN" i="1" baseline="-25000" dirty="0" err="1"/>
              <a:t>j</a:t>
            </a:r>
            <a:r>
              <a:rPr lang="en-IN" dirty="0"/>
              <a:t> to complete its task.</a:t>
            </a:r>
          </a:p>
          <a:p>
            <a:pPr>
              <a:lnSpc>
                <a:spcPct val="120000"/>
              </a:lnSpc>
            </a:pPr>
            <a:r>
              <a:rPr lang="en-IN" dirty="0">
                <a:solidFill>
                  <a:srgbClr val="FF0000"/>
                </a:solidFill>
              </a:rPr>
              <a:t>Need[</a:t>
            </a:r>
            <a:r>
              <a:rPr lang="en-IN" dirty="0" err="1">
                <a:solidFill>
                  <a:srgbClr val="FF0000"/>
                </a:solidFill>
              </a:rPr>
              <a:t>i,j</a:t>
            </a:r>
            <a:r>
              <a:rPr lang="en-IN" dirty="0">
                <a:solidFill>
                  <a:srgbClr val="FF0000"/>
                </a:solidFill>
              </a:rPr>
              <a:t>]  = Max[</a:t>
            </a:r>
            <a:r>
              <a:rPr lang="en-IN" dirty="0" err="1">
                <a:solidFill>
                  <a:srgbClr val="FF0000"/>
                </a:solidFill>
              </a:rPr>
              <a:t>i,j</a:t>
            </a:r>
            <a:r>
              <a:rPr lang="en-IN" dirty="0">
                <a:solidFill>
                  <a:srgbClr val="FF0000"/>
                </a:solidFill>
              </a:rPr>
              <a:t>] - Allocation[</a:t>
            </a:r>
            <a:r>
              <a:rPr lang="en-IN" dirty="0" err="1">
                <a:solidFill>
                  <a:srgbClr val="FF0000"/>
                </a:solidFill>
              </a:rPr>
              <a:t>i,j</a:t>
            </a:r>
            <a:r>
              <a:rPr lang="en-IN" dirty="0">
                <a:solidFill>
                  <a:srgbClr val="FF0000"/>
                </a:solidFill>
              </a:rPr>
              <a:t>]</a:t>
            </a:r>
          </a:p>
        </p:txBody>
      </p:sp>
      <p:sp>
        <p:nvSpPr>
          <p:cNvPr id="4" name="Slide Number Placeholder 3">
            <a:extLst>
              <a:ext uri="{FF2B5EF4-FFF2-40B4-BE49-F238E27FC236}">
                <a16:creationId xmlns:a16="http://schemas.microsoft.com/office/drawing/2014/main" id="{779B1367-08F8-734E-BD9A-97525C73A540}"/>
              </a:ext>
            </a:extLst>
          </p:cNvPr>
          <p:cNvSpPr>
            <a:spLocks noGrp="1"/>
          </p:cNvSpPr>
          <p:nvPr>
            <p:ph type="sldNum" sz="quarter" idx="12"/>
          </p:nvPr>
        </p:nvSpPr>
        <p:spPr/>
        <p:txBody>
          <a:bodyPr/>
          <a:lstStyle/>
          <a:p>
            <a:fld id="{015DAC8A-FA8A-4063-9E55-68B1F18CD389}" type="slidenum">
              <a:rPr lang="en-IN" smtClean="0"/>
              <a:t>25</a:t>
            </a:fld>
            <a:endParaRPr lang="en-IN" dirty="0"/>
          </a:p>
        </p:txBody>
      </p:sp>
    </p:spTree>
    <p:extLst>
      <p:ext uri="{BB962C8B-B14F-4D97-AF65-F5344CB8AC3E}">
        <p14:creationId xmlns:p14="http://schemas.microsoft.com/office/powerpoint/2010/main" val="111413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D149-A409-EC41-AA40-FA347CB7E144}"/>
              </a:ext>
            </a:extLst>
          </p:cNvPr>
          <p:cNvSpPr>
            <a:spLocks noGrp="1"/>
          </p:cNvSpPr>
          <p:nvPr>
            <p:ph type="title"/>
          </p:nvPr>
        </p:nvSpPr>
        <p:spPr/>
        <p:txBody>
          <a:bodyPr/>
          <a:lstStyle/>
          <a:p>
            <a:r>
              <a:rPr lang="en-US" dirty="0"/>
              <a:t>Safety Algorithm</a:t>
            </a:r>
          </a:p>
        </p:txBody>
      </p:sp>
      <p:sp>
        <p:nvSpPr>
          <p:cNvPr id="3" name="Content Placeholder 2">
            <a:extLst>
              <a:ext uri="{FF2B5EF4-FFF2-40B4-BE49-F238E27FC236}">
                <a16:creationId xmlns:a16="http://schemas.microsoft.com/office/drawing/2014/main" id="{F1BE087D-29A8-BA40-BC19-52CFB1477B91}"/>
              </a:ext>
            </a:extLst>
          </p:cNvPr>
          <p:cNvSpPr>
            <a:spLocks noGrp="1"/>
          </p:cNvSpPr>
          <p:nvPr>
            <p:ph idx="1"/>
          </p:nvPr>
        </p:nvSpPr>
        <p:spPr>
          <a:xfrm>
            <a:off x="1097280" y="1845733"/>
            <a:ext cx="10564142" cy="4385733"/>
          </a:xfrm>
        </p:spPr>
        <p:txBody>
          <a:bodyPr>
            <a:noAutofit/>
          </a:bodyPr>
          <a:lstStyle/>
          <a:p>
            <a:pPr marL="898398" lvl="2" indent="-514350">
              <a:buFont typeface="+mj-lt"/>
              <a:buAutoNum type="arabicPeriod"/>
            </a:pPr>
            <a:r>
              <a:rPr lang="en-IN" sz="1800" dirty="0"/>
              <a:t>Let </a:t>
            </a:r>
            <a:r>
              <a:rPr lang="en-IN" sz="1800" i="1" dirty="0"/>
              <a:t>Work</a:t>
            </a:r>
            <a:r>
              <a:rPr lang="en-IN" sz="1800" dirty="0"/>
              <a:t> and </a:t>
            </a:r>
            <a:r>
              <a:rPr lang="en-IN" sz="1800" i="1" dirty="0"/>
              <a:t>Finish</a:t>
            </a:r>
            <a:r>
              <a:rPr lang="en-IN" sz="1800" dirty="0"/>
              <a:t> be vectors of length m(number of resources) and n(number of processes), respectively.  Initialize</a:t>
            </a:r>
          </a:p>
          <a:p>
            <a:pPr marL="0" indent="0">
              <a:buNone/>
            </a:pPr>
            <a:r>
              <a:rPr lang="en-IN" sz="1800" dirty="0">
                <a:solidFill>
                  <a:srgbClr val="FF0000"/>
                </a:solidFill>
              </a:rPr>
              <a:t>	Work := Available</a:t>
            </a:r>
          </a:p>
          <a:p>
            <a:pPr marL="0" indent="0">
              <a:buNone/>
            </a:pPr>
            <a:r>
              <a:rPr lang="en-IN" sz="1800" dirty="0"/>
              <a:t>	</a:t>
            </a:r>
            <a:r>
              <a:rPr lang="en-IN" sz="1800" i="1" dirty="0">
                <a:solidFill>
                  <a:srgbClr val="FF0000"/>
                </a:solidFill>
              </a:rPr>
              <a:t>Finish[</a:t>
            </a:r>
            <a:r>
              <a:rPr lang="en-IN" sz="1800" i="1" dirty="0" err="1">
                <a:solidFill>
                  <a:srgbClr val="FF0000"/>
                </a:solidFill>
              </a:rPr>
              <a:t>i</a:t>
            </a:r>
            <a:r>
              <a:rPr lang="en-IN" sz="1800" i="1" dirty="0">
                <a:solidFill>
                  <a:srgbClr val="FF0000"/>
                </a:solidFill>
              </a:rPr>
              <a:t>] := false </a:t>
            </a:r>
            <a:r>
              <a:rPr lang="en-IN" sz="1800" dirty="0"/>
              <a:t>for </a:t>
            </a:r>
            <a:r>
              <a:rPr lang="en-IN" sz="1800" dirty="0" err="1"/>
              <a:t>i</a:t>
            </a:r>
            <a:r>
              <a:rPr lang="en-IN" sz="1800" dirty="0"/>
              <a:t> = 0,1,2,…,n-1.</a:t>
            </a:r>
          </a:p>
          <a:p>
            <a:pPr marL="898398" lvl="2" indent="-514350">
              <a:buFont typeface="+mj-lt"/>
              <a:buAutoNum type="arabicPeriod" startAt="2"/>
            </a:pPr>
            <a:r>
              <a:rPr lang="en-IN" sz="1800" dirty="0"/>
              <a:t>Find an </a:t>
            </a:r>
            <a:r>
              <a:rPr lang="en-IN" sz="1800" dirty="0" err="1"/>
              <a:t>i</a:t>
            </a:r>
            <a:r>
              <a:rPr lang="en-IN" sz="1800" dirty="0"/>
              <a:t>  (i.e. process P</a:t>
            </a:r>
            <a:r>
              <a:rPr lang="en-IN" sz="1800" baseline="-25000" dirty="0"/>
              <a:t>i</a:t>
            </a:r>
            <a:r>
              <a:rPr lang="en-IN" sz="1800" dirty="0"/>
              <a:t>) such that both:</a:t>
            </a:r>
          </a:p>
          <a:p>
            <a:pPr marL="292608" lvl="1" indent="0">
              <a:buNone/>
            </a:pPr>
            <a:r>
              <a:rPr lang="en-IN" sz="1800" i="1" dirty="0"/>
              <a:t>	(a) Finish[</a:t>
            </a:r>
            <a:r>
              <a:rPr lang="en-IN" sz="1800" i="1" dirty="0" err="1"/>
              <a:t>i</a:t>
            </a:r>
            <a:r>
              <a:rPr lang="en-IN" sz="1800" i="1" dirty="0"/>
              <a:t>] = false</a:t>
            </a:r>
          </a:p>
          <a:p>
            <a:pPr marL="292608" lvl="1" indent="0">
              <a:buNone/>
            </a:pPr>
            <a:r>
              <a:rPr lang="en-IN" sz="1800" i="1" dirty="0"/>
              <a:t>	(b) </a:t>
            </a:r>
            <a:r>
              <a:rPr lang="en-IN" sz="1800" i="1" dirty="0" err="1"/>
              <a:t>Need</a:t>
            </a:r>
            <a:r>
              <a:rPr lang="en-IN" sz="1800" i="1" baseline="-25000" dirty="0" err="1"/>
              <a:t>i</a:t>
            </a:r>
            <a:r>
              <a:rPr lang="en-IN" sz="1800" i="1" dirty="0"/>
              <a:t> &lt;= Work</a:t>
            </a:r>
          </a:p>
          <a:p>
            <a:pPr marL="292608" lvl="1" indent="0">
              <a:buNone/>
            </a:pPr>
            <a:r>
              <a:rPr lang="en-IN" sz="1800" dirty="0"/>
              <a:t>	If no such </a:t>
            </a:r>
            <a:r>
              <a:rPr lang="en-IN" sz="1800" dirty="0" err="1"/>
              <a:t>i</a:t>
            </a:r>
            <a:r>
              <a:rPr lang="en-IN" sz="1800" dirty="0"/>
              <a:t> exists, go to step 4.</a:t>
            </a:r>
          </a:p>
          <a:p>
            <a:pPr marL="898398" lvl="2" indent="-514350">
              <a:buFont typeface="+mj-lt"/>
              <a:buAutoNum type="arabicPeriod" startAt="3"/>
            </a:pPr>
            <a:r>
              <a:rPr lang="en-IN" sz="1800" dirty="0">
                <a:solidFill>
                  <a:srgbClr val="FF0000"/>
                </a:solidFill>
              </a:rPr>
              <a:t>Work := Work + </a:t>
            </a:r>
            <a:r>
              <a:rPr lang="en-IN" sz="1800" dirty="0" err="1">
                <a:solidFill>
                  <a:srgbClr val="FF0000"/>
                </a:solidFill>
              </a:rPr>
              <a:t>Allocation</a:t>
            </a:r>
            <a:r>
              <a:rPr lang="en-IN" sz="1800" baseline="-25000" dirty="0" err="1">
                <a:solidFill>
                  <a:srgbClr val="FF0000"/>
                </a:solidFill>
              </a:rPr>
              <a:t>i</a:t>
            </a:r>
            <a:endParaRPr lang="en-IN" sz="1800" dirty="0">
              <a:solidFill>
                <a:srgbClr val="FF0000"/>
              </a:solidFill>
            </a:endParaRPr>
          </a:p>
          <a:p>
            <a:pPr marL="292608" lvl="1" indent="0">
              <a:buNone/>
            </a:pPr>
            <a:r>
              <a:rPr lang="en-IN" sz="1800" dirty="0">
                <a:solidFill>
                  <a:srgbClr val="FF0000"/>
                </a:solidFill>
              </a:rPr>
              <a:t>	Finish[</a:t>
            </a:r>
            <a:r>
              <a:rPr lang="en-IN" sz="1800" dirty="0" err="1">
                <a:solidFill>
                  <a:srgbClr val="FF0000"/>
                </a:solidFill>
              </a:rPr>
              <a:t>i</a:t>
            </a:r>
            <a:r>
              <a:rPr lang="en-IN" sz="1800" dirty="0">
                <a:solidFill>
                  <a:srgbClr val="FF0000"/>
                </a:solidFill>
              </a:rPr>
              <a:t>] := true</a:t>
            </a:r>
          </a:p>
          <a:p>
            <a:pPr marL="292608" lvl="1" indent="0">
              <a:buNone/>
            </a:pPr>
            <a:r>
              <a:rPr lang="en-IN" sz="1800" dirty="0"/>
              <a:t>	go to step 2</a:t>
            </a:r>
          </a:p>
          <a:p>
            <a:pPr marL="898398" lvl="2" indent="-514350">
              <a:buFont typeface="+mj-lt"/>
              <a:buAutoNum type="arabicPeriod" startAt="4"/>
            </a:pPr>
            <a:r>
              <a:rPr lang="en-IN" sz="1800" dirty="0"/>
              <a:t>If </a:t>
            </a:r>
            <a:r>
              <a:rPr lang="en-IN" sz="1800" i="1" dirty="0"/>
              <a:t>Finish[</a:t>
            </a:r>
            <a:r>
              <a:rPr lang="en-IN" sz="1800" i="1" dirty="0" err="1"/>
              <a:t>i</a:t>
            </a:r>
            <a:r>
              <a:rPr lang="en-IN" sz="1800" i="1" dirty="0"/>
              <a:t>] = true </a:t>
            </a:r>
            <a:r>
              <a:rPr lang="en-IN" sz="1800" dirty="0"/>
              <a:t>for all </a:t>
            </a:r>
            <a:r>
              <a:rPr lang="en-IN" sz="1800" dirty="0" err="1"/>
              <a:t>i</a:t>
            </a:r>
            <a:r>
              <a:rPr lang="en-IN" sz="1800" dirty="0"/>
              <a:t>, then the system is in a safe state.</a:t>
            </a:r>
          </a:p>
        </p:txBody>
      </p:sp>
      <p:sp>
        <p:nvSpPr>
          <p:cNvPr id="4" name="Slide Number Placeholder 3">
            <a:extLst>
              <a:ext uri="{FF2B5EF4-FFF2-40B4-BE49-F238E27FC236}">
                <a16:creationId xmlns:a16="http://schemas.microsoft.com/office/drawing/2014/main" id="{12FAD06B-24FA-C64E-B643-DCD55DE47250}"/>
              </a:ext>
            </a:extLst>
          </p:cNvPr>
          <p:cNvSpPr>
            <a:spLocks noGrp="1"/>
          </p:cNvSpPr>
          <p:nvPr>
            <p:ph type="sldNum" sz="quarter" idx="12"/>
          </p:nvPr>
        </p:nvSpPr>
        <p:spPr/>
        <p:txBody>
          <a:bodyPr/>
          <a:lstStyle/>
          <a:p>
            <a:fld id="{015DAC8A-FA8A-4063-9E55-68B1F18CD389}" type="slidenum">
              <a:rPr lang="en-IN" smtClean="0"/>
              <a:t>26</a:t>
            </a:fld>
            <a:endParaRPr lang="en-IN" dirty="0"/>
          </a:p>
        </p:txBody>
      </p:sp>
    </p:spTree>
    <p:extLst>
      <p:ext uri="{BB962C8B-B14F-4D97-AF65-F5344CB8AC3E}">
        <p14:creationId xmlns:p14="http://schemas.microsoft.com/office/powerpoint/2010/main" val="38412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52D5-07E8-614F-BC1B-C7790103283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C24E2FA-5766-9C48-8FE9-5CDDD89576ED}"/>
              </a:ext>
            </a:extLst>
          </p:cNvPr>
          <p:cNvSpPr>
            <a:spLocks noGrp="1"/>
          </p:cNvSpPr>
          <p:nvPr>
            <p:ph idx="1"/>
          </p:nvPr>
        </p:nvSpPr>
        <p:spPr/>
        <p:txBody>
          <a:bodyPr>
            <a:normAutofit fontScale="55000" lnSpcReduction="20000"/>
          </a:bodyPr>
          <a:lstStyle/>
          <a:p>
            <a:pPr>
              <a:buFont typeface="Wingdings" pitchFamily="2" charset="2"/>
              <a:buChar char="§"/>
              <a:tabLst>
                <a:tab pos="1371600" algn="l"/>
                <a:tab pos="2395538" algn="ctr"/>
                <a:tab pos="3594100" algn="ctr"/>
                <a:tab pos="4805363" algn="ctr"/>
              </a:tabLst>
            </a:pPr>
            <a:r>
              <a:rPr lang="en-US" dirty="0"/>
              <a:t>5 processes </a:t>
            </a:r>
            <a:r>
              <a:rPr lang="en-US" i="1" dirty="0"/>
              <a:t>P</a:t>
            </a:r>
            <a:r>
              <a:rPr lang="en-US" baseline="-25000" dirty="0"/>
              <a:t>0  </a:t>
            </a:r>
            <a:r>
              <a:rPr lang="en-US" dirty="0"/>
              <a:t>through </a:t>
            </a:r>
            <a:r>
              <a:rPr lang="en-US" i="1" dirty="0"/>
              <a:t>P</a:t>
            </a:r>
            <a:r>
              <a:rPr lang="en-US" baseline="-25000" dirty="0"/>
              <a:t>4</a:t>
            </a:r>
            <a:r>
              <a:rPr lang="en-US" dirty="0"/>
              <a:t>; </a:t>
            </a:r>
          </a:p>
          <a:p>
            <a:pPr>
              <a:buFont typeface="Monotype Sorts" charset="2"/>
              <a:buNone/>
              <a:tabLst>
                <a:tab pos="1371600" algn="l"/>
                <a:tab pos="2395538" algn="ctr"/>
                <a:tab pos="3594100" algn="ctr"/>
                <a:tab pos="4805363" algn="ctr"/>
              </a:tabLst>
            </a:pPr>
            <a:r>
              <a:rPr lang="en-US" dirty="0"/>
              <a:t>      3 resource types:</a:t>
            </a:r>
          </a:p>
          <a:p>
            <a:pPr>
              <a:buFont typeface="Monotype Sorts" charset="2"/>
              <a:buNone/>
              <a:tabLst>
                <a:tab pos="1371600" algn="l"/>
                <a:tab pos="2395538" algn="ctr"/>
                <a:tab pos="3594100" algn="ctr"/>
                <a:tab pos="4805363" algn="ctr"/>
              </a:tabLst>
            </a:pPr>
            <a:r>
              <a:rPr lang="en-US" dirty="0"/>
              <a:t>              </a:t>
            </a:r>
            <a:r>
              <a:rPr lang="en-US" i="1" dirty="0"/>
              <a:t>A</a:t>
            </a:r>
            <a:r>
              <a:rPr lang="en-US" dirty="0"/>
              <a:t> (10 instances),  </a:t>
            </a:r>
            <a:r>
              <a:rPr lang="en-US" i="1" dirty="0"/>
              <a:t>B</a:t>
            </a:r>
            <a:r>
              <a:rPr lang="en-US" dirty="0"/>
              <a:t> (5instances), and </a:t>
            </a:r>
            <a:r>
              <a:rPr lang="en-US" i="1" dirty="0"/>
              <a:t>C</a:t>
            </a:r>
            <a:r>
              <a:rPr lang="en-US" dirty="0"/>
              <a:t> (7 instances)</a:t>
            </a:r>
          </a:p>
          <a:p>
            <a:pPr>
              <a:buFont typeface="Monotype Sorts" charset="2"/>
              <a:buNone/>
              <a:tabLst>
                <a:tab pos="1371600" algn="l"/>
                <a:tab pos="2395538" algn="ctr"/>
                <a:tab pos="3594100" algn="ctr"/>
                <a:tab pos="4805363" algn="ctr"/>
              </a:tabLst>
            </a:pPr>
            <a:r>
              <a:rPr lang="en-US" dirty="0"/>
              <a:t> Snapshot at time </a:t>
            </a:r>
            <a:r>
              <a:rPr lang="en-US" i="1" dirty="0"/>
              <a:t>T</a:t>
            </a:r>
            <a:r>
              <a:rPr lang="en-US" baseline="-25000" dirty="0"/>
              <a:t>0</a:t>
            </a:r>
            <a:r>
              <a:rPr lang="en-US" dirty="0"/>
              <a:t>:</a:t>
            </a:r>
          </a:p>
          <a:p>
            <a:pPr>
              <a:buFont typeface="Monotype Sorts" charset="2"/>
              <a:buNone/>
              <a:tabLst>
                <a:tab pos="1371600" algn="l"/>
                <a:tab pos="2395538" algn="ctr"/>
                <a:tab pos="3594100" algn="ctr"/>
                <a:tab pos="4805363" algn="ctr"/>
              </a:tabLst>
            </a:pPr>
            <a:r>
              <a:rPr lang="en-US" dirty="0"/>
              <a:t>			</a:t>
            </a:r>
            <a:r>
              <a:rPr lang="en-US" i="1" u="sng" dirty="0"/>
              <a:t>Allocation</a:t>
            </a:r>
            <a:r>
              <a:rPr lang="en-US" i="1" dirty="0"/>
              <a:t>	      </a:t>
            </a:r>
            <a:r>
              <a:rPr lang="en-US" i="1" u="sng" dirty="0"/>
              <a:t>Max</a:t>
            </a:r>
            <a:r>
              <a:rPr lang="en-US" i="1" dirty="0"/>
              <a:t>	</a:t>
            </a:r>
            <a:r>
              <a:rPr lang="en-US" i="1" u="sng" dirty="0"/>
              <a:t>Available</a:t>
            </a:r>
            <a:endParaRPr lang="en-US" i="1" dirty="0"/>
          </a:p>
          <a:p>
            <a:pPr>
              <a:buFont typeface="Monotype Sorts" charset="2"/>
              <a:buNone/>
              <a:tabLst>
                <a:tab pos="1371600" algn="l"/>
                <a:tab pos="2395538" algn="ctr"/>
                <a:tab pos="3594100" algn="ctr"/>
                <a:tab pos="4805363" algn="ctr"/>
              </a:tabLst>
            </a:pPr>
            <a:r>
              <a:rPr lang="en-US" i="1" dirty="0"/>
              <a:t>			A B C	       A B C 	A B C</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0	</a:t>
            </a:r>
            <a:r>
              <a:rPr lang="en-US" dirty="0"/>
              <a:t>0 1 0	         7 5 3 	3 3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1	</a:t>
            </a:r>
            <a:r>
              <a:rPr lang="en-US" dirty="0"/>
              <a:t>2 0 0 	        3 2 2  </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2</a:t>
            </a:r>
            <a:r>
              <a:rPr lang="en-US" dirty="0"/>
              <a:t>	3 0 2 	        9 0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3</a:t>
            </a:r>
            <a:r>
              <a:rPr lang="en-US" dirty="0"/>
              <a:t>	2 1 1 	        2 2 2</a:t>
            </a:r>
          </a:p>
          <a:p>
            <a:pPr>
              <a:buFont typeface="Monotype Sorts" charset="2"/>
              <a:buNone/>
              <a:tabLst>
                <a:tab pos="1371600" algn="l"/>
                <a:tab pos="2395538" algn="ctr"/>
                <a:tab pos="3594100" algn="ctr"/>
                <a:tab pos="4805363" algn="ctr"/>
              </a:tabLst>
            </a:pPr>
            <a:r>
              <a:rPr lang="en-US" dirty="0"/>
              <a:t>		 </a:t>
            </a:r>
            <a:r>
              <a:rPr lang="en-US" i="1" dirty="0"/>
              <a:t>P</a:t>
            </a:r>
            <a:r>
              <a:rPr lang="en-US" baseline="-25000" dirty="0"/>
              <a:t>4</a:t>
            </a:r>
            <a:r>
              <a:rPr lang="en-US" dirty="0"/>
              <a:t>	0 0 2	         4 3 3  		</a:t>
            </a:r>
          </a:p>
          <a:p>
            <a:endParaRPr lang="en-US" dirty="0"/>
          </a:p>
        </p:txBody>
      </p:sp>
      <p:sp>
        <p:nvSpPr>
          <p:cNvPr id="4" name="Slide Number Placeholder 3">
            <a:extLst>
              <a:ext uri="{FF2B5EF4-FFF2-40B4-BE49-F238E27FC236}">
                <a16:creationId xmlns:a16="http://schemas.microsoft.com/office/drawing/2014/main" id="{6A73C761-F567-6D43-A48B-4CC8C4DAEBB1}"/>
              </a:ext>
            </a:extLst>
          </p:cNvPr>
          <p:cNvSpPr>
            <a:spLocks noGrp="1"/>
          </p:cNvSpPr>
          <p:nvPr>
            <p:ph type="sldNum" sz="quarter" idx="12"/>
          </p:nvPr>
        </p:nvSpPr>
        <p:spPr/>
        <p:txBody>
          <a:bodyPr/>
          <a:lstStyle/>
          <a:p>
            <a:fld id="{015DAC8A-FA8A-4063-9E55-68B1F18CD389}" type="slidenum">
              <a:rPr lang="en-IN" smtClean="0"/>
              <a:t>27</a:t>
            </a:fld>
            <a:endParaRPr lang="en-IN" dirty="0"/>
          </a:p>
        </p:txBody>
      </p:sp>
    </p:spTree>
    <p:extLst>
      <p:ext uri="{BB962C8B-B14F-4D97-AF65-F5344CB8AC3E}">
        <p14:creationId xmlns:p14="http://schemas.microsoft.com/office/powerpoint/2010/main" val="56760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B598-240F-7F46-BD95-E83D10820BA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30922A-EA4A-1D4F-AE55-C78B63F3FA13}"/>
              </a:ext>
            </a:extLst>
          </p:cNvPr>
          <p:cNvSpPr>
            <a:spLocks noGrp="1"/>
          </p:cNvSpPr>
          <p:nvPr>
            <p:ph idx="1"/>
          </p:nvPr>
        </p:nvSpPr>
        <p:spPr/>
        <p:txBody>
          <a:bodyPr>
            <a:normAutofit fontScale="55000" lnSpcReduction="20000"/>
          </a:bodyPr>
          <a:lstStyle/>
          <a:p>
            <a:pPr>
              <a:tabLst>
                <a:tab pos="2452688" algn="l"/>
                <a:tab pos="3492500" algn="ctr"/>
              </a:tabLst>
            </a:pPr>
            <a:r>
              <a:rPr lang="en-US" dirty="0"/>
              <a:t>The content of the matrix </a:t>
            </a:r>
            <a:r>
              <a:rPr lang="en-US" i="1" dirty="0"/>
              <a:t>Need</a:t>
            </a:r>
            <a:r>
              <a:rPr lang="en-US" dirty="0"/>
              <a:t> is defined to be </a:t>
            </a:r>
            <a:r>
              <a:rPr lang="en-US" i="1" dirty="0"/>
              <a:t>Max</a:t>
            </a:r>
            <a:r>
              <a:rPr lang="en-US" dirty="0"/>
              <a:t> – </a:t>
            </a:r>
            <a:r>
              <a:rPr lang="en-US" i="1" dirty="0"/>
              <a:t>Allocation</a:t>
            </a:r>
            <a:endParaRPr lang="en-US" dirty="0"/>
          </a:p>
          <a:p>
            <a:pPr>
              <a:buFont typeface="Monotype Sorts" charset="2"/>
              <a:buNone/>
              <a:tabLst>
                <a:tab pos="2452688" algn="l"/>
                <a:tab pos="3492500" algn="ctr"/>
              </a:tabLst>
            </a:pPr>
            <a:endParaRPr lang="en-US" dirty="0"/>
          </a:p>
          <a:p>
            <a:pPr>
              <a:buFont typeface="Monotype Sorts" charset="2"/>
              <a:buNone/>
              <a:tabLst>
                <a:tab pos="2452688" algn="l"/>
                <a:tab pos="3492500" algn="ctr"/>
              </a:tabLst>
            </a:pPr>
            <a:r>
              <a:rPr lang="en-US" dirty="0"/>
              <a:t>			</a:t>
            </a:r>
            <a:r>
              <a:rPr lang="en-US" i="1" u="sng" dirty="0"/>
              <a:t>Need</a:t>
            </a:r>
            <a:endParaRPr lang="en-US" u="sng" dirty="0"/>
          </a:p>
          <a:p>
            <a:pPr>
              <a:buFont typeface="Monotype Sorts" charset="2"/>
              <a:buNone/>
              <a:tabLst>
                <a:tab pos="2452688" algn="l"/>
                <a:tab pos="3492500" algn="ctr"/>
              </a:tabLst>
            </a:pPr>
            <a:r>
              <a:rPr lang="en-US" dirty="0"/>
              <a:t>			</a:t>
            </a:r>
            <a:r>
              <a:rPr lang="en-US" i="1" dirty="0"/>
              <a:t>A B C</a:t>
            </a:r>
          </a:p>
          <a:p>
            <a:pPr>
              <a:buFont typeface="Monotype Sorts" charset="2"/>
              <a:buNone/>
              <a:tabLst>
                <a:tab pos="2452688" algn="l"/>
                <a:tab pos="3492500" algn="ctr"/>
              </a:tabLst>
            </a:pPr>
            <a:r>
              <a:rPr lang="en-US" dirty="0"/>
              <a:t>		 </a:t>
            </a:r>
            <a:r>
              <a:rPr lang="en-US" i="1" dirty="0"/>
              <a:t>P</a:t>
            </a:r>
            <a:r>
              <a:rPr lang="en-US" baseline="-25000" dirty="0"/>
              <a:t>0	</a:t>
            </a:r>
            <a:r>
              <a:rPr lang="en-US" dirty="0"/>
              <a:t>7 4 3 </a:t>
            </a:r>
          </a:p>
          <a:p>
            <a:pPr>
              <a:buFont typeface="Monotype Sorts" charset="2"/>
              <a:buNone/>
              <a:tabLst>
                <a:tab pos="2452688" algn="l"/>
                <a:tab pos="3492500" algn="ctr"/>
              </a:tabLst>
            </a:pPr>
            <a:r>
              <a:rPr lang="en-US" dirty="0"/>
              <a:t>		 </a:t>
            </a:r>
            <a:r>
              <a:rPr lang="en-US" i="1" dirty="0"/>
              <a:t>P</a:t>
            </a:r>
            <a:r>
              <a:rPr lang="en-US" baseline="-25000" dirty="0"/>
              <a:t>1	</a:t>
            </a:r>
            <a:r>
              <a:rPr lang="en-US" dirty="0"/>
              <a:t>1 2 2 </a:t>
            </a:r>
          </a:p>
          <a:p>
            <a:pPr>
              <a:buFont typeface="Monotype Sorts" charset="2"/>
              <a:buNone/>
              <a:tabLst>
                <a:tab pos="2452688" algn="l"/>
                <a:tab pos="3492500" algn="ctr"/>
              </a:tabLst>
            </a:pPr>
            <a:r>
              <a:rPr lang="en-US" dirty="0"/>
              <a:t>		 </a:t>
            </a:r>
            <a:r>
              <a:rPr lang="en-US" i="1" dirty="0"/>
              <a:t>P</a:t>
            </a:r>
            <a:r>
              <a:rPr lang="en-US" baseline="-25000" dirty="0"/>
              <a:t>2</a:t>
            </a:r>
            <a:r>
              <a:rPr lang="en-US" dirty="0"/>
              <a:t>	6 0 0 </a:t>
            </a:r>
          </a:p>
          <a:p>
            <a:pPr>
              <a:buFont typeface="Monotype Sorts" charset="2"/>
              <a:buNone/>
              <a:tabLst>
                <a:tab pos="2452688" algn="l"/>
                <a:tab pos="3492500" algn="ctr"/>
              </a:tabLst>
            </a:pPr>
            <a:r>
              <a:rPr lang="en-US" dirty="0"/>
              <a:t>		 </a:t>
            </a:r>
            <a:r>
              <a:rPr lang="en-US" i="1" dirty="0"/>
              <a:t>P</a:t>
            </a:r>
            <a:r>
              <a:rPr lang="en-US" baseline="-25000" dirty="0"/>
              <a:t>3</a:t>
            </a:r>
            <a:r>
              <a:rPr lang="en-US" dirty="0"/>
              <a:t>	0 1 1</a:t>
            </a:r>
          </a:p>
          <a:p>
            <a:pPr>
              <a:buFont typeface="Monotype Sorts" charset="2"/>
              <a:buNone/>
              <a:tabLst>
                <a:tab pos="2452688" algn="l"/>
                <a:tab pos="3492500" algn="ctr"/>
              </a:tabLst>
            </a:pPr>
            <a:r>
              <a:rPr lang="en-US" dirty="0"/>
              <a:t>		 </a:t>
            </a:r>
            <a:r>
              <a:rPr lang="en-US" i="1" dirty="0"/>
              <a:t>P</a:t>
            </a:r>
            <a:r>
              <a:rPr lang="en-US" baseline="-25000" dirty="0"/>
              <a:t>4</a:t>
            </a:r>
            <a:r>
              <a:rPr lang="en-US" dirty="0"/>
              <a:t>	4 3 1 </a:t>
            </a:r>
            <a:br>
              <a:rPr lang="en-US" dirty="0"/>
            </a:br>
            <a:endParaRPr lang="en-US" dirty="0"/>
          </a:p>
          <a:p>
            <a:pPr>
              <a:tabLst>
                <a:tab pos="2452688" algn="l"/>
                <a:tab pos="3492500" algn="ctr"/>
              </a:tabLst>
            </a:pPr>
            <a:r>
              <a:rPr lang="en-US" dirty="0"/>
              <a:t>The system is in a safe state since the sequence &lt; </a:t>
            </a:r>
            <a:r>
              <a:rPr lang="en-US" i="1" dirty="0"/>
              <a:t>P</a:t>
            </a:r>
            <a:r>
              <a:rPr lang="en-US" baseline="-25000" dirty="0"/>
              <a:t>1</a:t>
            </a:r>
            <a:r>
              <a:rPr lang="en-US" dirty="0"/>
              <a:t>, </a:t>
            </a:r>
            <a:r>
              <a:rPr lang="en-US" i="1" dirty="0"/>
              <a:t>P</a:t>
            </a:r>
            <a:r>
              <a:rPr lang="en-US" baseline="-25000" dirty="0"/>
              <a:t>3</a:t>
            </a:r>
            <a:r>
              <a:rPr lang="en-US" dirty="0"/>
              <a:t>, </a:t>
            </a:r>
            <a:r>
              <a:rPr lang="en-US" i="1" dirty="0"/>
              <a:t>P</a:t>
            </a:r>
            <a:r>
              <a:rPr lang="en-US" i="1" baseline="-25000" dirty="0"/>
              <a:t>0</a:t>
            </a:r>
            <a:r>
              <a:rPr lang="en-US" dirty="0"/>
              <a:t>, </a:t>
            </a:r>
            <a:r>
              <a:rPr lang="en-US" i="1" dirty="0"/>
              <a:t>P</a:t>
            </a:r>
            <a:r>
              <a:rPr lang="en-US" i="1" baseline="-25000" dirty="0"/>
              <a:t>2</a:t>
            </a:r>
            <a:r>
              <a:rPr lang="en-US" dirty="0"/>
              <a:t>, </a:t>
            </a:r>
            <a:r>
              <a:rPr lang="en-US" i="1" dirty="0"/>
              <a:t>P</a:t>
            </a:r>
            <a:r>
              <a:rPr lang="en-US" i="1" baseline="-25000" dirty="0"/>
              <a:t>4</a:t>
            </a:r>
            <a:r>
              <a:rPr lang="en-US" dirty="0"/>
              <a:t>&gt; satisfies safety criteria</a:t>
            </a:r>
            <a:endParaRPr lang="en-US" baseline="-25000" dirty="0"/>
          </a:p>
          <a:p>
            <a:endParaRPr lang="en-US" dirty="0"/>
          </a:p>
        </p:txBody>
      </p:sp>
      <p:sp>
        <p:nvSpPr>
          <p:cNvPr id="4" name="Slide Number Placeholder 3">
            <a:extLst>
              <a:ext uri="{FF2B5EF4-FFF2-40B4-BE49-F238E27FC236}">
                <a16:creationId xmlns:a16="http://schemas.microsoft.com/office/drawing/2014/main" id="{08DE8288-2D2B-B14B-9291-8FC07D6A3CD4}"/>
              </a:ext>
            </a:extLst>
          </p:cNvPr>
          <p:cNvSpPr>
            <a:spLocks noGrp="1"/>
          </p:cNvSpPr>
          <p:nvPr>
            <p:ph type="sldNum" sz="quarter" idx="12"/>
          </p:nvPr>
        </p:nvSpPr>
        <p:spPr/>
        <p:txBody>
          <a:bodyPr/>
          <a:lstStyle/>
          <a:p>
            <a:fld id="{015DAC8A-FA8A-4063-9E55-68B1F18CD389}" type="slidenum">
              <a:rPr lang="en-IN" smtClean="0"/>
              <a:t>28</a:t>
            </a:fld>
            <a:endParaRPr lang="en-IN" dirty="0"/>
          </a:p>
        </p:txBody>
      </p:sp>
    </p:spTree>
    <p:extLst>
      <p:ext uri="{BB962C8B-B14F-4D97-AF65-F5344CB8AC3E}">
        <p14:creationId xmlns:p14="http://schemas.microsoft.com/office/powerpoint/2010/main" val="91496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530B-23E2-2749-8040-FEB0EA322E99}"/>
              </a:ext>
            </a:extLst>
          </p:cNvPr>
          <p:cNvSpPr>
            <a:spLocks noGrp="1"/>
          </p:cNvSpPr>
          <p:nvPr>
            <p:ph type="title"/>
          </p:nvPr>
        </p:nvSpPr>
        <p:spPr/>
        <p:txBody>
          <a:bodyPr>
            <a:normAutofit/>
          </a:bodyPr>
          <a:lstStyle/>
          <a:p>
            <a:r>
              <a:rPr lang="en-IN" sz="4700" dirty="0"/>
              <a:t>Resource-Request Algorithm for Process </a:t>
            </a:r>
            <a:r>
              <a:rPr lang="en-IN" sz="4700" i="1" dirty="0"/>
              <a:t>P</a:t>
            </a:r>
            <a:r>
              <a:rPr lang="en-IN" sz="4700" i="1" baseline="-25000" dirty="0"/>
              <a:t>i</a:t>
            </a:r>
            <a:endParaRPr lang="en-US" sz="4700" dirty="0"/>
          </a:p>
        </p:txBody>
      </p:sp>
      <p:sp>
        <p:nvSpPr>
          <p:cNvPr id="3" name="Content Placeholder 2">
            <a:extLst>
              <a:ext uri="{FF2B5EF4-FFF2-40B4-BE49-F238E27FC236}">
                <a16:creationId xmlns:a16="http://schemas.microsoft.com/office/drawing/2014/main" id="{E96360B4-B546-9D4A-95B4-1ACD3370D453}"/>
              </a:ext>
            </a:extLst>
          </p:cNvPr>
          <p:cNvSpPr>
            <a:spLocks noGrp="1"/>
          </p:cNvSpPr>
          <p:nvPr>
            <p:ph idx="1"/>
          </p:nvPr>
        </p:nvSpPr>
        <p:spPr>
          <a:xfrm>
            <a:off x="0" y="1737360"/>
            <a:ext cx="12192000" cy="4419600"/>
          </a:xfrm>
        </p:spPr>
        <p:txBody>
          <a:bodyPr>
            <a:noAutofit/>
          </a:bodyPr>
          <a:lstStyle/>
          <a:p>
            <a:pPr marL="201168" lvl="1" indent="0">
              <a:lnSpc>
                <a:spcPct val="120000"/>
              </a:lnSpc>
              <a:buNone/>
            </a:pPr>
            <a:r>
              <a:rPr lang="en-IN" sz="2000" dirty="0" err="1"/>
              <a:t>Request</a:t>
            </a:r>
            <a:r>
              <a:rPr lang="en-IN" sz="2000" baseline="-25000" dirty="0" err="1"/>
              <a:t>i</a:t>
            </a:r>
            <a:r>
              <a:rPr lang="en-IN" sz="2000" dirty="0"/>
              <a:t> = request vector for process P</a:t>
            </a:r>
            <a:r>
              <a:rPr lang="en-IN" sz="2000" baseline="-25000" dirty="0"/>
              <a:t>i</a:t>
            </a:r>
            <a:r>
              <a:rPr lang="en-IN" sz="2000" dirty="0"/>
              <a:t>.  If </a:t>
            </a:r>
            <a:r>
              <a:rPr lang="en-IN" sz="2000" i="1" dirty="0" err="1"/>
              <a:t>Request</a:t>
            </a:r>
            <a:r>
              <a:rPr lang="en-IN" sz="2000" i="1" baseline="-25000" dirty="0" err="1"/>
              <a:t>i</a:t>
            </a:r>
            <a:r>
              <a:rPr lang="en-IN" sz="2000" i="1" dirty="0"/>
              <a:t>[j] = k</a:t>
            </a:r>
            <a:r>
              <a:rPr lang="en-IN" sz="2000" dirty="0"/>
              <a:t>, then process P</a:t>
            </a:r>
            <a:r>
              <a:rPr lang="en-IN" sz="2000" baseline="-25000" dirty="0"/>
              <a:t>i</a:t>
            </a:r>
            <a:r>
              <a:rPr lang="en-IN" sz="2000" dirty="0"/>
              <a:t> wants k instances of resource type </a:t>
            </a:r>
            <a:r>
              <a:rPr lang="en-IN" sz="2000" dirty="0" err="1"/>
              <a:t>R</a:t>
            </a:r>
            <a:r>
              <a:rPr lang="en-IN" sz="2000" baseline="-25000" dirty="0" err="1"/>
              <a:t>j</a:t>
            </a:r>
            <a:r>
              <a:rPr lang="en-IN" sz="2000" dirty="0"/>
              <a:t>.</a:t>
            </a:r>
          </a:p>
          <a:p>
            <a:pPr marL="1264158" lvl="4" indent="-514350">
              <a:buFont typeface="+mj-lt"/>
              <a:buAutoNum type="arabicPeriod"/>
            </a:pPr>
            <a:r>
              <a:rPr lang="en-IN" sz="2000" dirty="0"/>
              <a:t>If </a:t>
            </a:r>
            <a:r>
              <a:rPr lang="en-IN" sz="2000" i="1" dirty="0" err="1"/>
              <a:t>Request</a:t>
            </a:r>
            <a:r>
              <a:rPr lang="en-IN" sz="2000" i="1" baseline="-25000" dirty="0" err="1"/>
              <a:t>i</a:t>
            </a:r>
            <a:r>
              <a:rPr lang="en-IN" sz="2000" i="1" dirty="0"/>
              <a:t> ≤ </a:t>
            </a:r>
            <a:r>
              <a:rPr lang="en-IN" sz="2000" i="1" dirty="0" err="1"/>
              <a:t>Need</a:t>
            </a:r>
            <a:r>
              <a:rPr lang="en-IN" sz="2000" i="1" baseline="-25000" dirty="0" err="1"/>
              <a:t>i</a:t>
            </a:r>
            <a:r>
              <a:rPr lang="en-IN" sz="2000" dirty="0"/>
              <a:t>, go to step 2. Otherwise, raise error condition, since process has exceeded its maximum claim. </a:t>
            </a:r>
          </a:p>
          <a:p>
            <a:pPr marL="1264158" lvl="4" indent="-514350">
              <a:buFont typeface="+mj-lt"/>
              <a:buAutoNum type="arabicPeriod"/>
            </a:pPr>
            <a:r>
              <a:rPr lang="en-IN" sz="2000" dirty="0"/>
              <a:t>If </a:t>
            </a:r>
            <a:r>
              <a:rPr lang="en-IN" sz="2000" i="1" dirty="0" err="1"/>
              <a:t>Request</a:t>
            </a:r>
            <a:r>
              <a:rPr lang="en-IN" sz="2000" i="1" baseline="-25000" dirty="0" err="1"/>
              <a:t>i</a:t>
            </a:r>
            <a:r>
              <a:rPr lang="en-IN" sz="2000" i="1" baseline="-25000" dirty="0"/>
              <a:t> </a:t>
            </a:r>
            <a:r>
              <a:rPr lang="en-IN" sz="2000" i="1" dirty="0"/>
              <a:t>≤ Available</a:t>
            </a:r>
            <a:r>
              <a:rPr lang="en-IN" sz="2000" dirty="0"/>
              <a:t>, go to step 3. Otherwise, P</a:t>
            </a:r>
            <a:r>
              <a:rPr lang="en-IN" sz="2000" baseline="-25000" dirty="0"/>
              <a:t>i</a:t>
            </a:r>
            <a:r>
              <a:rPr lang="en-IN" sz="2000" dirty="0"/>
              <a:t> must wait since resources are not available.</a:t>
            </a:r>
          </a:p>
          <a:p>
            <a:pPr marL="1264158" lvl="4" indent="-514350">
              <a:buFont typeface="+mj-lt"/>
              <a:buAutoNum type="arabicPeriod"/>
            </a:pPr>
            <a:r>
              <a:rPr lang="en-IN" sz="2000" dirty="0"/>
              <a:t>Pretend to allocate requested resources to P</a:t>
            </a:r>
            <a:r>
              <a:rPr lang="en-IN" sz="2000" baseline="-25000" dirty="0"/>
              <a:t>i  </a:t>
            </a:r>
            <a:r>
              <a:rPr lang="en-IN" sz="2000" dirty="0"/>
              <a:t>by modifying the state as follows:</a:t>
            </a:r>
          </a:p>
          <a:p>
            <a:pPr marL="0" indent="0">
              <a:buNone/>
            </a:pPr>
            <a:r>
              <a:rPr lang="en-IN" sz="2000" dirty="0"/>
              <a:t>        	</a:t>
            </a:r>
            <a:r>
              <a:rPr lang="en-IN" sz="2000" dirty="0">
                <a:solidFill>
                  <a:srgbClr val="FF0000"/>
                </a:solidFill>
              </a:rPr>
              <a:t>	Available := Available -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0" indent="0">
              <a:buNone/>
            </a:pPr>
            <a:r>
              <a:rPr lang="en-IN" sz="2000" dirty="0">
                <a:solidFill>
                  <a:srgbClr val="FF0000"/>
                </a:solidFill>
              </a:rPr>
              <a:t>        	 	</a:t>
            </a:r>
            <a:r>
              <a:rPr lang="en-IN" sz="2000" dirty="0" err="1">
                <a:solidFill>
                  <a:srgbClr val="FF0000"/>
                </a:solidFill>
              </a:rPr>
              <a:t>Allocation</a:t>
            </a:r>
            <a:r>
              <a:rPr lang="en-IN" sz="2000" baseline="-25000" dirty="0" err="1">
                <a:solidFill>
                  <a:srgbClr val="FF0000"/>
                </a:solidFill>
              </a:rPr>
              <a:t>i</a:t>
            </a:r>
            <a:r>
              <a:rPr lang="en-IN" sz="2000" dirty="0">
                <a:solidFill>
                  <a:srgbClr val="FF0000"/>
                </a:solidFill>
              </a:rPr>
              <a:t>:= </a:t>
            </a:r>
            <a:r>
              <a:rPr lang="en-IN" sz="2000" dirty="0" err="1">
                <a:solidFill>
                  <a:srgbClr val="FF0000"/>
                </a:solidFill>
              </a:rPr>
              <a:t>Allocation</a:t>
            </a:r>
            <a:r>
              <a:rPr lang="en-IN" sz="2000" baseline="-25000" dirty="0" err="1">
                <a:solidFill>
                  <a:srgbClr val="FF0000"/>
                </a:solidFill>
              </a:rPr>
              <a:t>i</a:t>
            </a:r>
            <a:r>
              <a:rPr lang="en-IN" sz="2000" dirty="0">
                <a:solidFill>
                  <a:srgbClr val="FF0000"/>
                </a:solidFill>
              </a:rPr>
              <a:t>+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0" indent="0">
              <a:buNone/>
            </a:pPr>
            <a:r>
              <a:rPr lang="en-IN" sz="2000" dirty="0">
                <a:solidFill>
                  <a:srgbClr val="FF0000"/>
                </a:solidFill>
              </a:rPr>
              <a:t>         		</a:t>
            </a:r>
            <a:r>
              <a:rPr lang="en-IN" sz="2000" dirty="0" err="1">
                <a:solidFill>
                  <a:srgbClr val="FF0000"/>
                </a:solidFill>
              </a:rPr>
              <a:t>Need</a:t>
            </a:r>
            <a:r>
              <a:rPr lang="en-IN" sz="2000" baseline="-25000" dirty="0" err="1">
                <a:solidFill>
                  <a:srgbClr val="FF0000"/>
                </a:solidFill>
              </a:rPr>
              <a:t>i</a:t>
            </a:r>
            <a:r>
              <a:rPr lang="en-IN" sz="2000" dirty="0">
                <a:solidFill>
                  <a:srgbClr val="FF0000"/>
                </a:solidFill>
              </a:rPr>
              <a:t> := </a:t>
            </a:r>
            <a:r>
              <a:rPr lang="en-IN" sz="2000" dirty="0" err="1">
                <a:solidFill>
                  <a:srgbClr val="FF0000"/>
                </a:solidFill>
              </a:rPr>
              <a:t>Need</a:t>
            </a:r>
            <a:r>
              <a:rPr lang="en-IN" sz="2000" baseline="-25000" dirty="0" err="1">
                <a:solidFill>
                  <a:srgbClr val="FF0000"/>
                </a:solidFill>
              </a:rPr>
              <a:t>i</a:t>
            </a:r>
            <a:r>
              <a:rPr lang="en-IN" sz="2000" dirty="0">
                <a:solidFill>
                  <a:srgbClr val="FF0000"/>
                </a:solidFill>
              </a:rPr>
              <a:t> - </a:t>
            </a:r>
            <a:r>
              <a:rPr lang="en-IN" sz="2000" dirty="0" err="1">
                <a:solidFill>
                  <a:srgbClr val="FF0000"/>
                </a:solidFill>
              </a:rPr>
              <a:t>Request</a:t>
            </a:r>
            <a:r>
              <a:rPr lang="en-IN" sz="2000" baseline="-25000" dirty="0" err="1">
                <a:solidFill>
                  <a:srgbClr val="FF0000"/>
                </a:solidFill>
              </a:rPr>
              <a:t>i</a:t>
            </a:r>
            <a:r>
              <a:rPr lang="en-IN" sz="2000" dirty="0">
                <a:solidFill>
                  <a:srgbClr val="FF0000"/>
                </a:solidFill>
              </a:rPr>
              <a:t>;</a:t>
            </a:r>
          </a:p>
          <a:p>
            <a:pPr marL="1264158" lvl="4" indent="-514350">
              <a:buFont typeface="+mj-lt"/>
              <a:buAutoNum type="arabicPeriod" startAt="4"/>
            </a:pPr>
            <a:r>
              <a:rPr lang="en-IN" sz="2000" dirty="0"/>
              <a:t>If safe ⇒  resources are allocated to P</a:t>
            </a:r>
            <a:r>
              <a:rPr lang="en-IN" sz="2000" baseline="-25000" dirty="0"/>
              <a:t>i</a:t>
            </a:r>
            <a:r>
              <a:rPr lang="en-IN" sz="2000" dirty="0"/>
              <a:t>. </a:t>
            </a:r>
          </a:p>
          <a:p>
            <a:pPr marL="1264158" lvl="4" indent="-514350">
              <a:buFont typeface="+mj-lt"/>
              <a:buAutoNum type="arabicPeriod" startAt="4"/>
            </a:pPr>
            <a:r>
              <a:rPr lang="en-IN" sz="2000" dirty="0"/>
              <a:t>If unsafe ⇒  P</a:t>
            </a:r>
            <a:r>
              <a:rPr lang="en-IN" sz="2000" baseline="-25000" dirty="0"/>
              <a:t>i</a:t>
            </a:r>
            <a:r>
              <a:rPr lang="en-IN" sz="2000" dirty="0"/>
              <a:t> must wait and the old resource-allocation state is restored.</a:t>
            </a:r>
            <a:endParaRPr lang="en-US" sz="2000" dirty="0"/>
          </a:p>
        </p:txBody>
      </p:sp>
      <p:sp>
        <p:nvSpPr>
          <p:cNvPr id="4" name="Slide Number Placeholder 3">
            <a:extLst>
              <a:ext uri="{FF2B5EF4-FFF2-40B4-BE49-F238E27FC236}">
                <a16:creationId xmlns:a16="http://schemas.microsoft.com/office/drawing/2014/main" id="{12B147B4-16B4-5E4F-825A-5BCB92955A47}"/>
              </a:ext>
            </a:extLst>
          </p:cNvPr>
          <p:cNvSpPr>
            <a:spLocks noGrp="1"/>
          </p:cNvSpPr>
          <p:nvPr>
            <p:ph type="sldNum" sz="quarter" idx="12"/>
          </p:nvPr>
        </p:nvSpPr>
        <p:spPr/>
        <p:txBody>
          <a:bodyPr/>
          <a:lstStyle/>
          <a:p>
            <a:fld id="{015DAC8A-FA8A-4063-9E55-68B1F18CD389}" type="slidenum">
              <a:rPr lang="en-IN" smtClean="0"/>
              <a:t>29</a:t>
            </a:fld>
            <a:endParaRPr lang="en-IN" dirty="0"/>
          </a:p>
        </p:txBody>
      </p:sp>
    </p:spTree>
    <p:extLst>
      <p:ext uri="{BB962C8B-B14F-4D97-AF65-F5344CB8AC3E}">
        <p14:creationId xmlns:p14="http://schemas.microsoft.com/office/powerpoint/2010/main" val="31326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2E64-8FA8-F04D-99BE-B5F422D1513F}"/>
              </a:ext>
            </a:extLst>
          </p:cNvPr>
          <p:cNvSpPr>
            <a:spLocks noGrp="1"/>
          </p:cNvSpPr>
          <p:nvPr>
            <p:ph type="title"/>
          </p:nvPr>
        </p:nvSpPr>
        <p:spPr/>
        <p:txBody>
          <a:bodyPr/>
          <a:lstStyle/>
          <a:p>
            <a:pPr algn="ctr"/>
            <a:r>
              <a:rPr lang="en-IN" dirty="0">
                <a:solidFill>
                  <a:schemeClr val="tx1"/>
                </a:solidFill>
              </a:rPr>
              <a:t>Deadlocks…</a:t>
            </a:r>
            <a:endParaRPr lang="en-US" dirty="0"/>
          </a:p>
        </p:txBody>
      </p:sp>
      <p:sp>
        <p:nvSpPr>
          <p:cNvPr id="4" name="Content Placeholder 3">
            <a:extLst>
              <a:ext uri="{FF2B5EF4-FFF2-40B4-BE49-F238E27FC236}">
                <a16:creationId xmlns:a16="http://schemas.microsoft.com/office/drawing/2014/main" id="{04329EAF-2D05-604D-B264-3251410DC119}"/>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IN" sz="2400" dirty="0">
                <a:solidFill>
                  <a:schemeClr val="tx1"/>
                </a:solidFill>
              </a:rPr>
              <a:t>A process is </a:t>
            </a:r>
            <a:r>
              <a:rPr lang="en-IN" sz="2400" i="1" dirty="0">
                <a:solidFill>
                  <a:schemeClr val="tx1"/>
                </a:solidFill>
              </a:rPr>
              <a:t>deadlocked</a:t>
            </a:r>
            <a:r>
              <a:rPr lang="en-IN" sz="2400" dirty="0">
                <a:solidFill>
                  <a:schemeClr val="tx1"/>
                </a:solidFill>
              </a:rPr>
              <a:t> if it is waiting for an event that will never occur.</a:t>
            </a:r>
          </a:p>
          <a:p>
            <a:pPr lvl="2">
              <a:lnSpc>
                <a:spcPct val="100000"/>
              </a:lnSpc>
            </a:pPr>
            <a:r>
              <a:rPr lang="en-IN" sz="2400" dirty="0">
                <a:solidFill>
                  <a:schemeClr val="tx1"/>
                </a:solidFill>
              </a:rPr>
              <a:t>Typically, more than one process will be involved in a deadlock.</a:t>
            </a:r>
          </a:p>
          <a:p>
            <a:pPr lvl="2">
              <a:lnSpc>
                <a:spcPct val="100000"/>
              </a:lnSpc>
            </a:pPr>
            <a:endParaRPr lang="en-IN" sz="2400" dirty="0">
              <a:solidFill>
                <a:schemeClr val="tx1"/>
              </a:solidFill>
            </a:endParaRPr>
          </a:p>
          <a:p>
            <a:pPr lvl="2">
              <a:lnSpc>
                <a:spcPct val="100000"/>
              </a:lnSpc>
            </a:pPr>
            <a:endParaRPr lang="en-IN" sz="2400" dirty="0">
              <a:solidFill>
                <a:schemeClr val="tx1"/>
              </a:solidFill>
            </a:endParaRPr>
          </a:p>
          <a:p>
            <a:pPr>
              <a:lnSpc>
                <a:spcPct val="100000"/>
              </a:lnSpc>
              <a:buFont typeface="Arial" panose="020B0604020202020204" pitchFamily="34" charset="0"/>
              <a:buChar char="•"/>
            </a:pPr>
            <a:r>
              <a:rPr lang="en-IN" sz="2400" dirty="0">
                <a:solidFill>
                  <a:schemeClr val="tx1"/>
                </a:solidFill>
              </a:rPr>
              <a:t>A process is </a:t>
            </a:r>
            <a:r>
              <a:rPr lang="en-IN" sz="2400" i="1" dirty="0">
                <a:solidFill>
                  <a:schemeClr val="tx1"/>
                </a:solidFill>
              </a:rPr>
              <a:t>indefinitely postponed</a:t>
            </a:r>
            <a:r>
              <a:rPr lang="en-IN" sz="2400" dirty="0">
                <a:solidFill>
                  <a:schemeClr val="tx1"/>
                </a:solidFill>
              </a:rPr>
              <a:t> if it is delayed repeatedly over a long period of time while the attention of the system is given to other processes, </a:t>
            </a:r>
          </a:p>
          <a:p>
            <a:pPr lvl="2">
              <a:lnSpc>
                <a:spcPct val="100000"/>
              </a:lnSpc>
            </a:pPr>
            <a:r>
              <a:rPr lang="en-IN" sz="2400" dirty="0">
                <a:solidFill>
                  <a:schemeClr val="tx1"/>
                </a:solidFill>
              </a:rPr>
              <a:t>i.e. the process is ready to proceed but never gets the CPU.</a:t>
            </a:r>
          </a:p>
        </p:txBody>
      </p:sp>
      <p:sp>
        <p:nvSpPr>
          <p:cNvPr id="3" name="Slide Number Placeholder 2">
            <a:extLst>
              <a:ext uri="{FF2B5EF4-FFF2-40B4-BE49-F238E27FC236}">
                <a16:creationId xmlns:a16="http://schemas.microsoft.com/office/drawing/2014/main" id="{CE83C6FA-598C-A244-A9C7-112D77B2C436}"/>
              </a:ext>
            </a:extLst>
          </p:cNvPr>
          <p:cNvSpPr>
            <a:spLocks noGrp="1"/>
          </p:cNvSpPr>
          <p:nvPr>
            <p:ph type="sldNum" sz="quarter" idx="12"/>
          </p:nvPr>
        </p:nvSpPr>
        <p:spPr/>
        <p:txBody>
          <a:bodyPr/>
          <a:lstStyle/>
          <a:p>
            <a:fld id="{015DAC8A-FA8A-4063-9E55-68B1F18CD389}" type="slidenum">
              <a:rPr lang="en-IN" smtClean="0"/>
              <a:t>3</a:t>
            </a:fld>
            <a:endParaRPr lang="en-IN" dirty="0"/>
          </a:p>
        </p:txBody>
      </p:sp>
    </p:spTree>
    <p:extLst>
      <p:ext uri="{BB962C8B-B14F-4D97-AF65-F5344CB8AC3E}">
        <p14:creationId xmlns:p14="http://schemas.microsoft.com/office/powerpoint/2010/main" val="335952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6B41-3F41-C741-A3D8-6A0B973A5061}"/>
              </a:ext>
            </a:extLst>
          </p:cNvPr>
          <p:cNvSpPr>
            <a:spLocks noGrp="1"/>
          </p:cNvSpPr>
          <p:nvPr>
            <p:ph type="title"/>
          </p:nvPr>
        </p:nvSpPr>
        <p:spPr/>
        <p:txBody>
          <a:bodyPr/>
          <a:lstStyle/>
          <a:p>
            <a:r>
              <a:rPr lang="en-US" dirty="0"/>
              <a:t>Example:  </a:t>
            </a:r>
            <a:r>
              <a:rPr lang="en-US" i="1" dirty="0"/>
              <a:t>P</a:t>
            </a:r>
            <a:r>
              <a:rPr lang="en-US" baseline="-25000" dirty="0"/>
              <a:t>1</a:t>
            </a:r>
            <a:r>
              <a:rPr lang="en-US" dirty="0"/>
              <a:t> Request (1,0,2)</a:t>
            </a:r>
          </a:p>
        </p:txBody>
      </p:sp>
      <p:sp>
        <p:nvSpPr>
          <p:cNvPr id="3" name="Content Placeholder 2">
            <a:extLst>
              <a:ext uri="{FF2B5EF4-FFF2-40B4-BE49-F238E27FC236}">
                <a16:creationId xmlns:a16="http://schemas.microsoft.com/office/drawing/2014/main" id="{0484AC59-D7D1-CD40-8DC5-AEEEF1265D6C}"/>
              </a:ext>
            </a:extLst>
          </p:cNvPr>
          <p:cNvSpPr>
            <a:spLocks noGrp="1"/>
          </p:cNvSpPr>
          <p:nvPr>
            <p:ph idx="1"/>
          </p:nvPr>
        </p:nvSpPr>
        <p:spPr>
          <a:xfrm>
            <a:off x="73571" y="1845734"/>
            <a:ext cx="11729545" cy="4023360"/>
          </a:xfrm>
        </p:spPr>
        <p:txBody>
          <a:bodyPr>
            <a:noAutofit/>
          </a:bodyPr>
          <a:lstStyle/>
          <a:p>
            <a:pPr>
              <a:spcBef>
                <a:spcPts val="200"/>
              </a:spcBef>
              <a:tabLst>
                <a:tab pos="1544638" algn="l"/>
                <a:tab pos="2452688" algn="ctr"/>
                <a:tab pos="3767138" algn="ctr"/>
                <a:tab pos="5022850" algn="ctr"/>
              </a:tabLst>
            </a:pPr>
            <a:r>
              <a:rPr lang="en-US" sz="2000" dirty="0"/>
              <a:t>Check that Request </a:t>
            </a:r>
            <a:r>
              <a:rPr lang="en-US" sz="2000" dirty="0">
                <a:sym typeface="Symbol" pitchFamily="18" charset="2"/>
              </a:rPr>
              <a:t> Available (that is, (1,0,2)  (3,3,2)  true</a:t>
            </a:r>
            <a:endParaRPr lang="en-US" sz="2000" i="1" dirty="0">
              <a:sym typeface="Symbol" pitchFamily="18" charset="2"/>
            </a:endParaRPr>
          </a:p>
          <a:p>
            <a:pPr>
              <a:spcBef>
                <a:spcPts val="200"/>
              </a:spcBef>
              <a:buFont typeface="Monotype Sorts" charset="2"/>
              <a:buNone/>
              <a:tabLst>
                <a:tab pos="1544638" algn="l"/>
                <a:tab pos="2452688" algn="ctr"/>
                <a:tab pos="3767138" algn="ctr"/>
                <a:tab pos="5022850" algn="ctr"/>
              </a:tabLst>
            </a:pPr>
            <a:r>
              <a:rPr lang="en-US" sz="2000" i="1" dirty="0"/>
              <a:t>			</a:t>
            </a:r>
            <a:r>
              <a:rPr lang="en-US" sz="2000" i="1" u="sng" dirty="0"/>
              <a:t>Allocation</a:t>
            </a:r>
            <a:r>
              <a:rPr lang="en-US" sz="2000" i="1" dirty="0"/>
              <a:t>	 </a:t>
            </a:r>
            <a:r>
              <a:rPr lang="en-US" sz="2000" i="1" u="sng" dirty="0"/>
              <a:t>Need</a:t>
            </a:r>
            <a:r>
              <a:rPr lang="en-US" sz="2000" i="1" dirty="0"/>
              <a:t>	</a:t>
            </a:r>
            <a:r>
              <a:rPr lang="en-US" sz="2000" i="1" u="sng" dirty="0"/>
              <a:t>Available</a:t>
            </a:r>
            <a:endParaRPr lang="en-US" sz="2000" i="1" dirty="0"/>
          </a:p>
          <a:p>
            <a:pPr>
              <a:spcBef>
                <a:spcPts val="200"/>
              </a:spcBef>
              <a:buFont typeface="Monotype Sorts" charset="2"/>
              <a:buNone/>
              <a:tabLst>
                <a:tab pos="1544638" algn="l"/>
                <a:tab pos="2452688" algn="ctr"/>
                <a:tab pos="3767138" algn="ctr"/>
                <a:tab pos="5022850" algn="ctr"/>
              </a:tabLst>
            </a:pPr>
            <a:r>
              <a:rPr lang="en-US" sz="2000" i="1" dirty="0"/>
              <a:t>			A B C	 A B C	A B C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0.    </a:t>
            </a:r>
            <a:r>
              <a:rPr lang="en-US" sz="2000" dirty="0"/>
              <a:t>0 1 0 	  7 4 3 	2 3 0</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1</a:t>
            </a:r>
            <a:r>
              <a:rPr lang="en-US" sz="2000" dirty="0"/>
              <a:t>	    3 0 2           0 2 0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2</a:t>
            </a:r>
            <a:r>
              <a:rPr lang="en-US" sz="2000" dirty="0"/>
              <a:t>	3 0 2 	   6 0 0 </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3</a:t>
            </a:r>
            <a:r>
              <a:rPr lang="en-US" sz="2000" dirty="0"/>
              <a:t>	2 1 1 	    0 1 1</a:t>
            </a:r>
          </a:p>
          <a:p>
            <a:pPr>
              <a:spcBef>
                <a:spcPts val="200"/>
              </a:spcBef>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4</a:t>
            </a:r>
            <a:r>
              <a:rPr lang="en-US" sz="2000" dirty="0"/>
              <a:t>	0 0 2 	    4 3 1 </a:t>
            </a:r>
          </a:p>
          <a:p>
            <a:pPr>
              <a:spcBef>
                <a:spcPts val="200"/>
              </a:spcBef>
              <a:tabLst>
                <a:tab pos="1544638" algn="l"/>
                <a:tab pos="2452688" algn="ctr"/>
                <a:tab pos="3767138" algn="ctr"/>
                <a:tab pos="5022850" algn="ctr"/>
              </a:tabLst>
            </a:pPr>
            <a:r>
              <a:rPr lang="en-US" sz="2000" dirty="0"/>
              <a:t>Executing safety algorithm shows that sequence &lt; </a:t>
            </a:r>
            <a:r>
              <a:rPr lang="en-US" sz="2000" i="1" dirty="0"/>
              <a:t>P</a:t>
            </a:r>
            <a:r>
              <a:rPr lang="en-US" sz="2000" baseline="-25000" dirty="0"/>
              <a:t>1</a:t>
            </a:r>
            <a:r>
              <a:rPr lang="en-US" sz="2000" dirty="0"/>
              <a:t>, </a:t>
            </a:r>
            <a:r>
              <a:rPr lang="en-US" sz="2000" i="1" dirty="0"/>
              <a:t>P</a:t>
            </a:r>
            <a:r>
              <a:rPr lang="en-US" sz="2000" baseline="-25000" dirty="0"/>
              <a:t>3</a:t>
            </a:r>
            <a:r>
              <a:rPr lang="en-US" sz="2000"/>
              <a:t>, </a:t>
            </a:r>
            <a:r>
              <a:rPr lang="en-US" sz="2000" i="1"/>
              <a:t>P</a:t>
            </a:r>
            <a:r>
              <a:rPr lang="en-US" sz="2000" i="1" baseline="-25000" dirty="0"/>
              <a:t>0</a:t>
            </a:r>
            <a:r>
              <a:rPr lang="en-US" sz="2000"/>
              <a:t>, </a:t>
            </a:r>
            <a:r>
              <a:rPr lang="en-US" sz="2000" i="1"/>
              <a:t>P</a:t>
            </a:r>
            <a:r>
              <a:rPr lang="en-US" sz="2000" i="1" baseline="-25000" dirty="0"/>
              <a:t>2</a:t>
            </a:r>
            <a:r>
              <a:rPr lang="en-US" sz="2000"/>
              <a:t>, </a:t>
            </a:r>
            <a:r>
              <a:rPr lang="en-US" sz="2000" i="1"/>
              <a:t>P</a:t>
            </a:r>
            <a:r>
              <a:rPr lang="en-US" sz="2000" i="1" baseline="-25000" dirty="0"/>
              <a:t>4</a:t>
            </a:r>
            <a:r>
              <a:rPr lang="en-US" sz="2000"/>
              <a:t>&gt; </a:t>
            </a:r>
            <a:r>
              <a:rPr lang="en-US" sz="2000" dirty="0"/>
              <a:t>satisfies safety requirement</a:t>
            </a:r>
          </a:p>
          <a:p>
            <a:pPr>
              <a:spcBef>
                <a:spcPts val="200"/>
              </a:spcBef>
              <a:tabLst>
                <a:tab pos="1544638" algn="l"/>
                <a:tab pos="2452688" algn="ctr"/>
                <a:tab pos="3767138" algn="ctr"/>
                <a:tab pos="5022850" algn="ctr"/>
              </a:tabLst>
            </a:pPr>
            <a:r>
              <a:rPr lang="en-US" sz="2000" dirty="0"/>
              <a:t>Can request for (3,3,0) by </a:t>
            </a:r>
            <a:r>
              <a:rPr lang="en-US" sz="2000" i="1" dirty="0"/>
              <a:t>P</a:t>
            </a:r>
            <a:r>
              <a:rPr lang="en-US" sz="2000" baseline="-25000" dirty="0"/>
              <a:t>4</a:t>
            </a:r>
            <a:r>
              <a:rPr lang="en-US" sz="2000" dirty="0"/>
              <a:t> be granted?</a:t>
            </a:r>
          </a:p>
          <a:p>
            <a:pPr>
              <a:spcBef>
                <a:spcPts val="200"/>
              </a:spcBef>
              <a:tabLst>
                <a:tab pos="1544638" algn="l"/>
                <a:tab pos="2452688" algn="ctr"/>
                <a:tab pos="3767138" algn="ctr"/>
                <a:tab pos="5022850" algn="ctr"/>
              </a:tabLst>
            </a:pPr>
            <a:r>
              <a:rPr lang="en-US" sz="2000" dirty="0"/>
              <a:t>Can request for (0,2,0) by </a:t>
            </a:r>
            <a:r>
              <a:rPr lang="en-US" sz="2000" i="1" dirty="0"/>
              <a:t>P</a:t>
            </a:r>
            <a:r>
              <a:rPr lang="en-US" sz="2000" baseline="-25000" dirty="0"/>
              <a:t>0</a:t>
            </a:r>
            <a:r>
              <a:rPr lang="en-US" sz="2000" dirty="0"/>
              <a:t> be granted?</a:t>
            </a:r>
          </a:p>
        </p:txBody>
      </p:sp>
      <p:sp>
        <p:nvSpPr>
          <p:cNvPr id="4" name="Slide Number Placeholder 3">
            <a:extLst>
              <a:ext uri="{FF2B5EF4-FFF2-40B4-BE49-F238E27FC236}">
                <a16:creationId xmlns:a16="http://schemas.microsoft.com/office/drawing/2014/main" id="{E4D0A829-0372-FD49-966A-4CED3D45D67C}"/>
              </a:ext>
            </a:extLst>
          </p:cNvPr>
          <p:cNvSpPr>
            <a:spLocks noGrp="1"/>
          </p:cNvSpPr>
          <p:nvPr>
            <p:ph type="sldNum" sz="quarter" idx="12"/>
          </p:nvPr>
        </p:nvSpPr>
        <p:spPr/>
        <p:txBody>
          <a:bodyPr/>
          <a:lstStyle/>
          <a:p>
            <a:fld id="{015DAC8A-FA8A-4063-9E55-68B1F18CD389}" type="slidenum">
              <a:rPr lang="en-IN" smtClean="0"/>
              <a:t>30</a:t>
            </a:fld>
            <a:endParaRPr lang="en-IN" dirty="0"/>
          </a:p>
        </p:txBody>
      </p:sp>
    </p:spTree>
    <p:extLst>
      <p:ext uri="{BB962C8B-B14F-4D97-AF65-F5344CB8AC3E}">
        <p14:creationId xmlns:p14="http://schemas.microsoft.com/office/powerpoint/2010/main" val="183442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BEB4-2E87-BC48-9E75-FF62F52F80F6}"/>
              </a:ext>
            </a:extLst>
          </p:cNvPr>
          <p:cNvSpPr>
            <a:spLocks noGrp="1"/>
          </p:cNvSpPr>
          <p:nvPr>
            <p:ph type="title"/>
          </p:nvPr>
        </p:nvSpPr>
        <p:spPr/>
        <p:txBody>
          <a:bodyPr/>
          <a:lstStyle/>
          <a:p>
            <a:r>
              <a:rPr lang="en-IN" dirty="0"/>
              <a:t>Deadlock Detection</a:t>
            </a:r>
            <a:endParaRPr lang="en-US" dirty="0"/>
          </a:p>
        </p:txBody>
      </p:sp>
      <p:sp>
        <p:nvSpPr>
          <p:cNvPr id="3" name="Content Placeholder 2">
            <a:extLst>
              <a:ext uri="{FF2B5EF4-FFF2-40B4-BE49-F238E27FC236}">
                <a16:creationId xmlns:a16="http://schemas.microsoft.com/office/drawing/2014/main" id="{6AA9BD7F-7549-6148-9C30-D9B1625F3065}"/>
              </a:ext>
            </a:extLst>
          </p:cNvPr>
          <p:cNvSpPr>
            <a:spLocks noGrp="1"/>
          </p:cNvSpPr>
          <p:nvPr>
            <p:ph idx="1"/>
          </p:nvPr>
        </p:nvSpPr>
        <p:spPr/>
        <p:txBody>
          <a:bodyPr/>
          <a:lstStyle/>
          <a:p>
            <a:pPr>
              <a:buFont typeface="Arial" panose="020B0604020202020204" pitchFamily="34" charset="0"/>
              <a:buChar char="•"/>
            </a:pPr>
            <a:r>
              <a:rPr lang="en-IN" dirty="0"/>
              <a:t>Allow system to enter deadlock state</a:t>
            </a:r>
          </a:p>
          <a:p>
            <a:pPr>
              <a:buFont typeface="Arial" panose="020B0604020202020204" pitchFamily="34" charset="0"/>
              <a:buChar char="•"/>
            </a:pPr>
            <a:r>
              <a:rPr lang="en-IN" dirty="0"/>
              <a:t>Provide an Algorithm that examines the state of the system to determine whether a deadlock has occurred (deadlock detection)</a:t>
            </a:r>
          </a:p>
          <a:p>
            <a:pPr>
              <a:buFont typeface="Arial" panose="020B0604020202020204" pitchFamily="34" charset="0"/>
              <a:buChar char="•"/>
            </a:pPr>
            <a:r>
              <a:rPr lang="en-IN" dirty="0"/>
              <a:t>Note: Detection scheme requires overhead that includes  the runtime costs of maintaining the necessary information and executing the detection algorithm.</a:t>
            </a:r>
          </a:p>
        </p:txBody>
      </p:sp>
      <p:sp>
        <p:nvSpPr>
          <p:cNvPr id="4" name="Slide Number Placeholder 3">
            <a:extLst>
              <a:ext uri="{FF2B5EF4-FFF2-40B4-BE49-F238E27FC236}">
                <a16:creationId xmlns:a16="http://schemas.microsoft.com/office/drawing/2014/main" id="{6FBFCC20-1432-0C40-8D2B-C5F0DF8474DF}"/>
              </a:ext>
            </a:extLst>
          </p:cNvPr>
          <p:cNvSpPr>
            <a:spLocks noGrp="1"/>
          </p:cNvSpPr>
          <p:nvPr>
            <p:ph type="sldNum" sz="quarter" idx="12"/>
          </p:nvPr>
        </p:nvSpPr>
        <p:spPr/>
        <p:txBody>
          <a:bodyPr/>
          <a:lstStyle/>
          <a:p>
            <a:fld id="{015DAC8A-FA8A-4063-9E55-68B1F18CD389}" type="slidenum">
              <a:rPr lang="en-IN" smtClean="0"/>
              <a:t>31</a:t>
            </a:fld>
            <a:endParaRPr lang="en-IN" dirty="0"/>
          </a:p>
        </p:txBody>
      </p:sp>
    </p:spTree>
    <p:extLst>
      <p:ext uri="{BB962C8B-B14F-4D97-AF65-F5344CB8AC3E}">
        <p14:creationId xmlns:p14="http://schemas.microsoft.com/office/powerpoint/2010/main" val="2123205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D844-BD91-2944-9B9A-8E4EA0A5209F}"/>
              </a:ext>
            </a:extLst>
          </p:cNvPr>
          <p:cNvSpPr>
            <a:spLocks noGrp="1"/>
          </p:cNvSpPr>
          <p:nvPr>
            <p:ph type="title"/>
          </p:nvPr>
        </p:nvSpPr>
        <p:spPr/>
        <p:txBody>
          <a:bodyPr/>
          <a:lstStyle/>
          <a:p>
            <a:r>
              <a:rPr lang="en-IN" dirty="0"/>
              <a:t>Single Instance of Each Resource Type</a:t>
            </a:r>
            <a:endParaRPr lang="en-US" dirty="0"/>
          </a:p>
        </p:txBody>
      </p:sp>
      <p:sp>
        <p:nvSpPr>
          <p:cNvPr id="3" name="Content Placeholder 2">
            <a:extLst>
              <a:ext uri="{FF2B5EF4-FFF2-40B4-BE49-F238E27FC236}">
                <a16:creationId xmlns:a16="http://schemas.microsoft.com/office/drawing/2014/main" id="{1E73BEED-331E-0148-AF2A-975322370E0D}"/>
              </a:ext>
            </a:extLst>
          </p:cNvPr>
          <p:cNvSpPr>
            <a:spLocks noGrp="1"/>
          </p:cNvSpPr>
          <p:nvPr>
            <p:ph idx="1"/>
          </p:nvPr>
        </p:nvSpPr>
        <p:spPr>
          <a:xfrm>
            <a:off x="316089" y="1845733"/>
            <a:ext cx="11435644" cy="4317999"/>
          </a:xfrm>
        </p:spPr>
        <p:txBody>
          <a:bodyPr>
            <a:normAutofit/>
          </a:bodyPr>
          <a:lstStyle/>
          <a:p>
            <a:r>
              <a:rPr lang="en-IN" dirty="0"/>
              <a:t>Maintain </a:t>
            </a:r>
            <a:r>
              <a:rPr lang="en-IN" i="1" dirty="0"/>
              <a:t>wait-for</a:t>
            </a:r>
            <a:r>
              <a:rPr lang="en-IN" dirty="0"/>
              <a:t> graph</a:t>
            </a:r>
          </a:p>
          <a:p>
            <a:pPr lvl="2"/>
            <a:r>
              <a:rPr lang="en-IN" dirty="0"/>
              <a:t>Remove the resource nodes from RA graph. So now nodes are only processes</a:t>
            </a:r>
          </a:p>
          <a:p>
            <a:pPr lvl="2"/>
            <a:r>
              <a:rPr lang="en-IN" dirty="0"/>
              <a:t>Remove the corresponding edges. </a:t>
            </a:r>
            <a:r>
              <a:rPr lang="en-IN" dirty="0" err="1"/>
              <a:t>i.e</a:t>
            </a:r>
            <a:r>
              <a:rPr lang="en-IN" dirty="0"/>
              <a:t> Instead of P</a:t>
            </a:r>
            <a:r>
              <a:rPr lang="en-IN" baseline="-25000" dirty="0"/>
              <a:t>i</a:t>
            </a:r>
            <a:r>
              <a:rPr lang="en-IN" dirty="0"/>
              <a:t>-&gt;</a:t>
            </a:r>
            <a:r>
              <a:rPr lang="en-IN" dirty="0" err="1"/>
              <a:t>R</a:t>
            </a:r>
            <a:r>
              <a:rPr lang="en-IN" baseline="-25000" dirty="0" err="1"/>
              <a:t>q</a:t>
            </a:r>
            <a:r>
              <a:rPr lang="en-IN" dirty="0"/>
              <a:t> &amp; </a:t>
            </a:r>
            <a:r>
              <a:rPr lang="en-IN" dirty="0" err="1"/>
              <a:t>R</a:t>
            </a:r>
            <a:r>
              <a:rPr lang="en-IN" baseline="-25000" dirty="0" err="1"/>
              <a:t>q</a:t>
            </a:r>
            <a:r>
              <a:rPr lang="en-IN" dirty="0"/>
              <a:t>-&gt;</a:t>
            </a:r>
            <a:r>
              <a:rPr lang="en-IN" dirty="0" err="1"/>
              <a:t>P</a:t>
            </a:r>
            <a:r>
              <a:rPr lang="en-IN" baseline="-25000" dirty="0" err="1"/>
              <a:t>j</a:t>
            </a:r>
            <a:r>
              <a:rPr lang="en-IN" dirty="0"/>
              <a:t> for some resource </a:t>
            </a:r>
            <a:r>
              <a:rPr lang="en-IN" dirty="0" err="1"/>
              <a:t>R</a:t>
            </a:r>
            <a:r>
              <a:rPr lang="en-IN" baseline="-25000" dirty="0" err="1"/>
              <a:t>q</a:t>
            </a:r>
            <a:r>
              <a:rPr lang="en-IN" dirty="0"/>
              <a:t>, use P</a:t>
            </a:r>
            <a:r>
              <a:rPr lang="en-IN" baseline="-25000" dirty="0"/>
              <a:t>i</a:t>
            </a:r>
            <a:r>
              <a:rPr lang="en-IN" dirty="0"/>
              <a:t> → </a:t>
            </a:r>
            <a:r>
              <a:rPr lang="en-IN" dirty="0" err="1"/>
              <a:t>P</a:t>
            </a:r>
            <a:r>
              <a:rPr lang="en-IN" baseline="-25000" dirty="0" err="1"/>
              <a:t>j</a:t>
            </a:r>
            <a:r>
              <a:rPr lang="en-IN" dirty="0"/>
              <a:t> if Pi is waiting for </a:t>
            </a:r>
            <a:r>
              <a:rPr lang="en-IN" dirty="0" err="1"/>
              <a:t>P</a:t>
            </a:r>
            <a:r>
              <a:rPr lang="en-IN" baseline="-25000" dirty="0" err="1"/>
              <a:t>j</a:t>
            </a:r>
            <a:r>
              <a:rPr lang="en-IN" dirty="0"/>
              <a:t>.</a:t>
            </a:r>
          </a:p>
          <a:p>
            <a:r>
              <a:rPr lang="en-IN" dirty="0"/>
              <a:t>Periodically invoke an algorithm that searches for a cycle in the graph.</a:t>
            </a:r>
          </a:p>
          <a:p>
            <a:r>
              <a:rPr lang="en-IN" dirty="0"/>
              <a:t>An algorithm to detect a cycle in a graph requires an order of n</a:t>
            </a:r>
            <a:r>
              <a:rPr lang="en-IN" baseline="30000" dirty="0"/>
              <a:t>2</a:t>
            </a:r>
            <a:r>
              <a:rPr lang="en-IN" dirty="0"/>
              <a:t> operations, where n is the number of vertices in the graph.</a:t>
            </a:r>
          </a:p>
          <a:p>
            <a:endParaRPr lang="en-US" dirty="0"/>
          </a:p>
        </p:txBody>
      </p:sp>
      <p:sp>
        <p:nvSpPr>
          <p:cNvPr id="4" name="Slide Number Placeholder 3">
            <a:extLst>
              <a:ext uri="{FF2B5EF4-FFF2-40B4-BE49-F238E27FC236}">
                <a16:creationId xmlns:a16="http://schemas.microsoft.com/office/drawing/2014/main" id="{64BBC56E-23ED-8E40-B9CF-A35C4FB1B4A4}"/>
              </a:ext>
            </a:extLst>
          </p:cNvPr>
          <p:cNvSpPr>
            <a:spLocks noGrp="1"/>
          </p:cNvSpPr>
          <p:nvPr>
            <p:ph type="sldNum" sz="quarter" idx="12"/>
          </p:nvPr>
        </p:nvSpPr>
        <p:spPr/>
        <p:txBody>
          <a:bodyPr/>
          <a:lstStyle/>
          <a:p>
            <a:fld id="{015DAC8A-FA8A-4063-9E55-68B1F18CD389}" type="slidenum">
              <a:rPr lang="en-IN" smtClean="0"/>
              <a:t>32</a:t>
            </a:fld>
            <a:endParaRPr lang="en-IN" dirty="0"/>
          </a:p>
        </p:txBody>
      </p:sp>
    </p:spTree>
    <p:extLst>
      <p:ext uri="{BB962C8B-B14F-4D97-AF65-F5344CB8AC3E}">
        <p14:creationId xmlns:p14="http://schemas.microsoft.com/office/powerpoint/2010/main" val="2561125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3EC9-5FFA-9C4B-8AB4-F7B05BBCAE08}"/>
              </a:ext>
            </a:extLst>
          </p:cNvPr>
          <p:cNvSpPr>
            <a:spLocks noGrp="1"/>
          </p:cNvSpPr>
          <p:nvPr>
            <p:ph type="title"/>
          </p:nvPr>
        </p:nvSpPr>
        <p:spPr/>
        <p:txBody>
          <a:bodyPr/>
          <a:lstStyle/>
          <a:p>
            <a:r>
              <a:rPr lang="en-IN" dirty="0"/>
              <a:t>Example</a:t>
            </a:r>
            <a:endParaRPr lang="en-US" dirty="0"/>
          </a:p>
        </p:txBody>
      </p:sp>
      <p:sp>
        <p:nvSpPr>
          <p:cNvPr id="4" name="Slide Number Placeholder 3">
            <a:extLst>
              <a:ext uri="{FF2B5EF4-FFF2-40B4-BE49-F238E27FC236}">
                <a16:creationId xmlns:a16="http://schemas.microsoft.com/office/drawing/2014/main" id="{2931F36F-BF6F-224E-BF5D-1B72D429B355}"/>
              </a:ext>
            </a:extLst>
          </p:cNvPr>
          <p:cNvSpPr>
            <a:spLocks noGrp="1"/>
          </p:cNvSpPr>
          <p:nvPr>
            <p:ph type="sldNum" sz="quarter" idx="12"/>
          </p:nvPr>
        </p:nvSpPr>
        <p:spPr/>
        <p:txBody>
          <a:bodyPr/>
          <a:lstStyle/>
          <a:p>
            <a:fld id="{015DAC8A-FA8A-4063-9E55-68B1F18CD389}" type="slidenum">
              <a:rPr lang="en-IN" smtClean="0"/>
              <a:t>33</a:t>
            </a:fld>
            <a:endParaRPr lang="en-IN" dirty="0"/>
          </a:p>
        </p:txBody>
      </p:sp>
      <p:sp>
        <p:nvSpPr>
          <p:cNvPr id="5" name="Text Box 5">
            <a:extLst>
              <a:ext uri="{FF2B5EF4-FFF2-40B4-BE49-F238E27FC236}">
                <a16:creationId xmlns:a16="http://schemas.microsoft.com/office/drawing/2014/main" id="{8A2B7FD2-5967-CC49-8D7E-2D297A8D878E}"/>
              </a:ext>
            </a:extLst>
          </p:cNvPr>
          <p:cNvSpPr txBox="1">
            <a:spLocks noChangeArrowheads="1"/>
          </p:cNvSpPr>
          <p:nvPr/>
        </p:nvSpPr>
        <p:spPr bwMode="auto">
          <a:xfrm>
            <a:off x="2521797" y="5675005"/>
            <a:ext cx="29273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CMU Serif Roman" panose="02000603000000000000" pitchFamily="2" charset="0"/>
                <a:ea typeface="CMU Serif Roman" panose="02000603000000000000" pitchFamily="2" charset="0"/>
                <a:cs typeface="CMU Serif Roman" panose="02000603000000000000" pitchFamily="2" charset="0"/>
              </a:rPr>
              <a:t>Resource-Allocation Graph</a:t>
            </a:r>
          </a:p>
        </p:txBody>
      </p:sp>
      <p:sp>
        <p:nvSpPr>
          <p:cNvPr id="6" name="Text Box 6">
            <a:extLst>
              <a:ext uri="{FF2B5EF4-FFF2-40B4-BE49-F238E27FC236}">
                <a16:creationId xmlns:a16="http://schemas.microsoft.com/office/drawing/2014/main" id="{38640108-D38B-7A4B-8ABC-EDDDDB913534}"/>
              </a:ext>
            </a:extLst>
          </p:cNvPr>
          <p:cNvSpPr txBox="1">
            <a:spLocks noChangeArrowheads="1"/>
          </p:cNvSpPr>
          <p:nvPr/>
        </p:nvSpPr>
        <p:spPr bwMode="auto">
          <a:xfrm>
            <a:off x="6126480" y="5711285"/>
            <a:ext cx="3143250" cy="366712"/>
          </a:xfrm>
          <a:prstGeom prst="rect">
            <a:avLst/>
          </a:prstGeom>
          <a:noFill/>
          <a:ln w="9525">
            <a:noFill/>
            <a:miter lim="800000"/>
            <a:headEnd/>
            <a:tailEnd/>
          </a:ln>
        </p:spPr>
        <p:txBody>
          <a:bodyPr wrap="none" anchor="ctr">
            <a:spAutoFit/>
          </a:bodyPr>
          <a:lstStyle/>
          <a:p>
            <a:pPr algn="ctr">
              <a:spcBef>
                <a:spcPct val="50000"/>
              </a:spcBef>
            </a:pPr>
            <a:r>
              <a:rPr lang="en-US" dirty="0">
                <a:latin typeface="CMU Serif Roman" panose="02000603000000000000" pitchFamily="2" charset="0"/>
                <a:ea typeface="CMU Serif Roman" panose="02000603000000000000" pitchFamily="2" charset="0"/>
                <a:cs typeface="CMU Serif Roman" panose="02000603000000000000" pitchFamily="2" charset="0"/>
              </a:rPr>
              <a:t>Corresponding wait-for graph</a:t>
            </a:r>
          </a:p>
        </p:txBody>
      </p:sp>
      <p:pic>
        <p:nvPicPr>
          <p:cNvPr id="7" name="Picture 6" descr="7">
            <a:extLst>
              <a:ext uri="{FF2B5EF4-FFF2-40B4-BE49-F238E27FC236}">
                <a16:creationId xmlns:a16="http://schemas.microsoft.com/office/drawing/2014/main" id="{2BF0A06A-6AF0-1A47-AE3F-2D527BCE8874}"/>
              </a:ext>
            </a:extLst>
          </p:cNvPr>
          <p:cNvPicPr>
            <a:picLocks noChangeAspect="1" noChangeArrowheads="1"/>
          </p:cNvPicPr>
          <p:nvPr/>
        </p:nvPicPr>
        <p:blipFill>
          <a:blip r:embed="rId2"/>
          <a:srcRect/>
          <a:stretch>
            <a:fillRect/>
          </a:stretch>
        </p:blipFill>
        <p:spPr bwMode="auto">
          <a:xfrm>
            <a:off x="2655147" y="1847806"/>
            <a:ext cx="5937250" cy="3830638"/>
          </a:xfrm>
          <a:prstGeom prst="rect">
            <a:avLst/>
          </a:prstGeom>
          <a:noFill/>
          <a:ln w="9525">
            <a:noFill/>
            <a:miter lim="800000"/>
            <a:headEnd/>
            <a:tailEnd/>
          </a:ln>
        </p:spPr>
      </p:pic>
    </p:spTree>
    <p:extLst>
      <p:ext uri="{BB962C8B-B14F-4D97-AF65-F5344CB8AC3E}">
        <p14:creationId xmlns:p14="http://schemas.microsoft.com/office/powerpoint/2010/main" val="2078921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AB4E-922B-CC4F-9F5D-38BC6C60E4A6}"/>
              </a:ext>
            </a:extLst>
          </p:cNvPr>
          <p:cNvSpPr>
            <a:spLocks noGrp="1"/>
          </p:cNvSpPr>
          <p:nvPr>
            <p:ph type="title"/>
          </p:nvPr>
        </p:nvSpPr>
        <p:spPr/>
        <p:txBody>
          <a:bodyPr/>
          <a:lstStyle/>
          <a:p>
            <a:r>
              <a:rPr lang="en-IN" dirty="0"/>
              <a:t>Several Instances of a Resource Type</a:t>
            </a:r>
            <a:endParaRPr lang="en-US" dirty="0"/>
          </a:p>
        </p:txBody>
      </p:sp>
      <p:sp>
        <p:nvSpPr>
          <p:cNvPr id="3" name="Content Placeholder 2">
            <a:extLst>
              <a:ext uri="{FF2B5EF4-FFF2-40B4-BE49-F238E27FC236}">
                <a16:creationId xmlns:a16="http://schemas.microsoft.com/office/drawing/2014/main" id="{4E28CD44-0EE9-F643-9CFD-6853B7F089F6}"/>
              </a:ext>
            </a:extLst>
          </p:cNvPr>
          <p:cNvSpPr>
            <a:spLocks noGrp="1"/>
          </p:cNvSpPr>
          <p:nvPr>
            <p:ph idx="1"/>
          </p:nvPr>
        </p:nvSpPr>
        <p:spPr/>
        <p:txBody>
          <a:bodyPr>
            <a:normAutofit lnSpcReduction="10000"/>
          </a:bodyPr>
          <a:lstStyle/>
          <a:p>
            <a:r>
              <a:rPr lang="en-IN" dirty="0"/>
              <a:t>Data Structures</a:t>
            </a:r>
          </a:p>
          <a:p>
            <a:pPr lvl="3"/>
            <a:r>
              <a:rPr lang="en-IN" dirty="0">
                <a:solidFill>
                  <a:srgbClr val="FF0000"/>
                </a:solidFill>
              </a:rPr>
              <a:t>Available: </a:t>
            </a:r>
            <a:r>
              <a:rPr lang="en-IN" dirty="0"/>
              <a:t>Vector of length m. If Available[j] = k, there are k instances of resource type </a:t>
            </a:r>
            <a:r>
              <a:rPr lang="en-IN" dirty="0" err="1"/>
              <a:t>R</a:t>
            </a:r>
            <a:r>
              <a:rPr lang="en-IN" baseline="-25000" dirty="0" err="1"/>
              <a:t>j</a:t>
            </a:r>
            <a:r>
              <a:rPr lang="en-IN" baseline="-25000" dirty="0"/>
              <a:t> </a:t>
            </a:r>
            <a:r>
              <a:rPr lang="en-IN" dirty="0"/>
              <a:t>available.</a:t>
            </a:r>
          </a:p>
          <a:p>
            <a:pPr lvl="3"/>
            <a:r>
              <a:rPr lang="en-IN" dirty="0">
                <a:solidFill>
                  <a:srgbClr val="FF0000"/>
                </a:solidFill>
              </a:rPr>
              <a:t>Allocation: </a:t>
            </a:r>
            <a:r>
              <a:rPr lang="en-IN" dirty="0"/>
              <a:t>n × m matrix. If Allocation[</a:t>
            </a:r>
            <a:r>
              <a:rPr lang="en-IN" dirty="0" err="1"/>
              <a:t>i,j</a:t>
            </a:r>
            <a:r>
              <a:rPr lang="en-IN" dirty="0"/>
              <a:t>] = k, then process P</a:t>
            </a:r>
            <a:r>
              <a:rPr lang="en-IN" baseline="-25000" dirty="0"/>
              <a:t>i</a:t>
            </a:r>
            <a:r>
              <a:rPr lang="en-IN" dirty="0"/>
              <a:t> is currently allocated k instances of resource type </a:t>
            </a:r>
            <a:r>
              <a:rPr lang="en-IN" dirty="0" err="1"/>
              <a:t>R</a:t>
            </a:r>
            <a:r>
              <a:rPr lang="en-IN" baseline="-25000" dirty="0" err="1"/>
              <a:t>j</a:t>
            </a:r>
            <a:r>
              <a:rPr lang="en-IN" dirty="0"/>
              <a:t>.</a:t>
            </a:r>
          </a:p>
          <a:p>
            <a:pPr lvl="3"/>
            <a:r>
              <a:rPr lang="en-IN" dirty="0">
                <a:solidFill>
                  <a:srgbClr val="FF0000"/>
                </a:solidFill>
              </a:rPr>
              <a:t>Request : </a:t>
            </a:r>
            <a:r>
              <a:rPr lang="en-IN" dirty="0"/>
              <a:t>An n × m matrix indicates the current request of each process. If Request [</a:t>
            </a:r>
            <a:r>
              <a:rPr lang="en-IN" dirty="0" err="1"/>
              <a:t>i,j</a:t>
            </a:r>
            <a:r>
              <a:rPr lang="en-IN" dirty="0"/>
              <a:t>] = k, then process P</a:t>
            </a:r>
            <a:r>
              <a:rPr lang="en-IN" baseline="-25000" dirty="0"/>
              <a:t>i </a:t>
            </a:r>
            <a:r>
              <a:rPr lang="en-IN" dirty="0"/>
              <a:t> is requesting k more instances of resource type </a:t>
            </a:r>
            <a:r>
              <a:rPr lang="en-IN" dirty="0" err="1"/>
              <a:t>R</a:t>
            </a:r>
            <a:r>
              <a:rPr lang="en-IN" baseline="-25000" dirty="0" err="1"/>
              <a:t>j</a:t>
            </a:r>
            <a:r>
              <a:rPr lang="en-IN" dirty="0"/>
              <a:t> .</a:t>
            </a:r>
          </a:p>
        </p:txBody>
      </p:sp>
      <p:sp>
        <p:nvSpPr>
          <p:cNvPr id="4" name="Slide Number Placeholder 3">
            <a:extLst>
              <a:ext uri="{FF2B5EF4-FFF2-40B4-BE49-F238E27FC236}">
                <a16:creationId xmlns:a16="http://schemas.microsoft.com/office/drawing/2014/main" id="{B2DDFF82-D3B8-694E-B86A-602CCA48BC76}"/>
              </a:ext>
            </a:extLst>
          </p:cNvPr>
          <p:cNvSpPr>
            <a:spLocks noGrp="1"/>
          </p:cNvSpPr>
          <p:nvPr>
            <p:ph type="sldNum" sz="quarter" idx="12"/>
          </p:nvPr>
        </p:nvSpPr>
        <p:spPr/>
        <p:txBody>
          <a:bodyPr/>
          <a:lstStyle/>
          <a:p>
            <a:fld id="{015DAC8A-FA8A-4063-9E55-68B1F18CD389}" type="slidenum">
              <a:rPr lang="en-IN" smtClean="0"/>
              <a:t>34</a:t>
            </a:fld>
            <a:endParaRPr lang="en-IN" dirty="0"/>
          </a:p>
        </p:txBody>
      </p:sp>
    </p:spTree>
    <p:extLst>
      <p:ext uri="{BB962C8B-B14F-4D97-AF65-F5344CB8AC3E}">
        <p14:creationId xmlns:p14="http://schemas.microsoft.com/office/powerpoint/2010/main" val="1277877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3808-77B9-CE4C-A956-231C464BBD41}"/>
              </a:ext>
            </a:extLst>
          </p:cNvPr>
          <p:cNvSpPr>
            <a:spLocks noGrp="1"/>
          </p:cNvSpPr>
          <p:nvPr>
            <p:ph type="title"/>
          </p:nvPr>
        </p:nvSpPr>
        <p:spPr>
          <a:xfrm>
            <a:off x="1066800" y="33091"/>
            <a:ext cx="10058400" cy="1450757"/>
          </a:xfrm>
        </p:spPr>
        <p:txBody>
          <a:bodyPr/>
          <a:lstStyle/>
          <a:p>
            <a:r>
              <a:rPr lang="en-IN" dirty="0"/>
              <a:t>Deadlock Detection Algorithm</a:t>
            </a:r>
            <a:endParaRPr lang="en-US" dirty="0"/>
          </a:p>
        </p:txBody>
      </p:sp>
      <p:sp>
        <p:nvSpPr>
          <p:cNvPr id="3" name="Content Placeholder 2">
            <a:extLst>
              <a:ext uri="{FF2B5EF4-FFF2-40B4-BE49-F238E27FC236}">
                <a16:creationId xmlns:a16="http://schemas.microsoft.com/office/drawing/2014/main" id="{71B89901-4E7B-CE49-9CF0-2E1001DFDF86}"/>
              </a:ext>
            </a:extLst>
          </p:cNvPr>
          <p:cNvSpPr>
            <a:spLocks noGrp="1"/>
          </p:cNvSpPr>
          <p:nvPr>
            <p:ph idx="1"/>
          </p:nvPr>
        </p:nvSpPr>
        <p:spPr>
          <a:xfrm>
            <a:off x="165130" y="1668812"/>
            <a:ext cx="12192000" cy="4878743"/>
          </a:xfrm>
        </p:spPr>
        <p:txBody>
          <a:bodyPr>
            <a:noAutofit/>
          </a:bodyPr>
          <a:lstStyle/>
          <a:p>
            <a:pPr marL="0" lvl="1" indent="-393700">
              <a:spcBef>
                <a:spcPts val="0"/>
              </a:spcBef>
              <a:spcAft>
                <a:spcPts val="0"/>
              </a:spcAft>
              <a:buFont typeface="Monotype Sorts" charset="2"/>
              <a:buNone/>
            </a:pPr>
            <a:r>
              <a:rPr lang="en-US" sz="2000" b="1" dirty="0"/>
              <a:t>Step 1: </a:t>
            </a:r>
            <a:r>
              <a:rPr lang="en-US" sz="2000" dirty="0"/>
              <a:t>Let Work and Finish be vectors of length m and n, respectively. Initialize:</a:t>
            </a:r>
          </a:p>
          <a:p>
            <a:pPr marL="850900" lvl="1" indent="-393700">
              <a:buFont typeface="Monotype Sorts" charset="2"/>
              <a:buNone/>
            </a:pPr>
            <a:r>
              <a:rPr lang="en-US" sz="2000" dirty="0"/>
              <a:t>(a) </a:t>
            </a:r>
            <a:r>
              <a:rPr lang="en-US" sz="2000" i="1" dirty="0">
                <a:solidFill>
                  <a:srgbClr val="FF0000"/>
                </a:solidFill>
              </a:rPr>
              <a:t>Work</a:t>
            </a:r>
            <a:r>
              <a:rPr lang="en-US" sz="2000" dirty="0">
                <a:solidFill>
                  <a:srgbClr val="FF0000"/>
                </a:solidFill>
              </a:rPr>
              <a:t> = </a:t>
            </a:r>
            <a:r>
              <a:rPr lang="en-US" sz="2000" i="1" dirty="0">
                <a:solidFill>
                  <a:srgbClr val="FF0000"/>
                </a:solidFill>
              </a:rPr>
              <a:t>Available</a:t>
            </a:r>
            <a:endParaRPr lang="en-US" sz="2000" dirty="0">
              <a:solidFill>
                <a:srgbClr val="FF0000"/>
              </a:solidFill>
            </a:endParaRPr>
          </a:p>
          <a:p>
            <a:pPr marL="850900" lvl="1" indent="-393700">
              <a:buNone/>
            </a:pPr>
            <a:r>
              <a:rPr lang="en-US" sz="2000" dirty="0"/>
              <a:t>(b) For </a:t>
            </a:r>
            <a:r>
              <a:rPr lang="en-US" sz="2000" dirty="0" err="1"/>
              <a:t>i</a:t>
            </a:r>
            <a:r>
              <a:rPr lang="en-US" sz="2000" dirty="0"/>
              <a:t> = 1,2, …, n, if </a:t>
            </a:r>
            <a:r>
              <a:rPr lang="en-US" sz="2000" dirty="0" err="1"/>
              <a:t>Allocation</a:t>
            </a:r>
            <a:r>
              <a:rPr lang="en-US" sz="2000" baseline="-25000" dirty="0" err="1"/>
              <a:t>i</a:t>
            </a:r>
            <a:r>
              <a:rPr lang="en-US" sz="2000" dirty="0"/>
              <a:t> </a:t>
            </a:r>
            <a:r>
              <a:rPr lang="en-US" sz="2000" dirty="0">
                <a:sym typeface="Symbol" pitchFamily="18" charset="2"/>
              </a:rPr>
              <a:t> 0, then </a:t>
            </a:r>
            <a:br>
              <a:rPr lang="en-US" sz="2000" dirty="0">
                <a:sym typeface="Symbol" pitchFamily="18" charset="2"/>
              </a:rPr>
            </a:br>
            <a:r>
              <a:rPr lang="en-US" sz="2000" dirty="0">
                <a:solidFill>
                  <a:srgbClr val="FF0000"/>
                </a:solidFill>
                <a:sym typeface="Symbol" pitchFamily="18" charset="2"/>
              </a:rPr>
              <a:t>Finish[</a:t>
            </a:r>
            <a:r>
              <a:rPr lang="en-US" sz="2000" dirty="0" err="1">
                <a:solidFill>
                  <a:srgbClr val="FF0000"/>
                </a:solidFill>
                <a:sym typeface="Symbol" pitchFamily="18" charset="2"/>
              </a:rPr>
              <a:t>i</a:t>
            </a:r>
            <a:r>
              <a:rPr lang="en-US" sz="2000" dirty="0">
                <a:solidFill>
                  <a:srgbClr val="FF0000"/>
                </a:solidFill>
                <a:sym typeface="Symbol" pitchFamily="18" charset="2"/>
              </a:rPr>
              <a:t>] = false; </a:t>
            </a:r>
            <a:r>
              <a:rPr lang="en-US" sz="2000" dirty="0">
                <a:sym typeface="Symbol" pitchFamily="18" charset="2"/>
              </a:rPr>
              <a:t>otherwise, </a:t>
            </a:r>
            <a:r>
              <a:rPr lang="en-US" sz="2000" dirty="0">
                <a:solidFill>
                  <a:srgbClr val="FF0000"/>
                </a:solidFill>
                <a:sym typeface="Symbol" pitchFamily="18" charset="2"/>
              </a:rPr>
              <a:t>Finish[</a:t>
            </a:r>
            <a:r>
              <a:rPr lang="en-US" sz="2000" dirty="0" err="1">
                <a:solidFill>
                  <a:srgbClr val="FF0000"/>
                </a:solidFill>
                <a:sym typeface="Symbol" pitchFamily="18" charset="2"/>
              </a:rPr>
              <a:t>i</a:t>
            </a:r>
            <a:r>
              <a:rPr lang="en-US" sz="2000" dirty="0">
                <a:solidFill>
                  <a:srgbClr val="FF0000"/>
                </a:solidFill>
                <a:sym typeface="Symbol" pitchFamily="18" charset="2"/>
              </a:rPr>
              <a:t>] = true</a:t>
            </a:r>
          </a:p>
          <a:p>
            <a:pPr marL="0" lvl="1" indent="-393700">
              <a:spcBef>
                <a:spcPts val="0"/>
              </a:spcBef>
              <a:spcAft>
                <a:spcPts val="0"/>
              </a:spcAft>
              <a:buNone/>
            </a:pPr>
            <a:r>
              <a:rPr lang="en-IN" sz="2000" b="1" dirty="0"/>
              <a:t>Step 2: </a:t>
            </a:r>
            <a:r>
              <a:rPr lang="en-US" sz="2000" dirty="0"/>
              <a:t>Find an index </a:t>
            </a:r>
            <a:r>
              <a:rPr lang="en-US" sz="2000" dirty="0" err="1"/>
              <a:t>i</a:t>
            </a:r>
            <a:r>
              <a:rPr lang="en-US" sz="2000" dirty="0"/>
              <a:t> such that both:</a:t>
            </a:r>
          </a:p>
          <a:p>
            <a:pPr marL="850900" lvl="1" indent="-393700">
              <a:buClr>
                <a:schemeClr val="tx1"/>
              </a:buClr>
              <a:buAutoNum type="alphaLcParenBoth"/>
            </a:pPr>
            <a:r>
              <a:rPr lang="en-US" sz="2000" dirty="0"/>
              <a:t>Finish[</a:t>
            </a:r>
            <a:r>
              <a:rPr lang="en-US" sz="2000" dirty="0" err="1"/>
              <a:t>i</a:t>
            </a:r>
            <a:r>
              <a:rPr lang="en-US" sz="2000" dirty="0"/>
              <a:t>] == false</a:t>
            </a:r>
          </a:p>
          <a:p>
            <a:pPr marL="850900" lvl="1" indent="-393700">
              <a:buClr>
                <a:schemeClr val="tx1"/>
              </a:buClr>
              <a:buFont typeface="Calibri" pitchFamily="34" charset="0"/>
              <a:buAutoNum type="alphaLcParenBoth"/>
            </a:pPr>
            <a:r>
              <a:rPr lang="en-US" sz="2000" dirty="0" err="1"/>
              <a:t>Request</a:t>
            </a:r>
            <a:r>
              <a:rPr lang="en-US" sz="2000" baseline="-25000" dirty="0" err="1"/>
              <a:t>i</a:t>
            </a:r>
            <a:r>
              <a:rPr lang="en-US" sz="2000" dirty="0"/>
              <a:t> </a:t>
            </a:r>
            <a:r>
              <a:rPr lang="en-US" sz="2000" dirty="0">
                <a:sym typeface="Symbol" pitchFamily="18" charset="2"/>
              </a:rPr>
              <a:t> Work</a:t>
            </a:r>
          </a:p>
          <a:p>
            <a:pPr marL="850900" lvl="1" indent="-393700">
              <a:buNone/>
            </a:pPr>
            <a:r>
              <a:rPr lang="en-IN" sz="2000" dirty="0"/>
              <a:t>If no such </a:t>
            </a:r>
            <a:r>
              <a:rPr lang="en-IN" sz="2000" dirty="0" err="1"/>
              <a:t>i</a:t>
            </a:r>
            <a:r>
              <a:rPr lang="en-IN" sz="2000" dirty="0"/>
              <a:t> exists, go to </a:t>
            </a:r>
            <a:r>
              <a:rPr lang="en-IN" sz="2000" b="1" dirty="0"/>
              <a:t>Step 4.</a:t>
            </a:r>
          </a:p>
          <a:p>
            <a:pPr marL="0" lvl="1" indent="-393700">
              <a:spcBef>
                <a:spcPts val="0"/>
              </a:spcBef>
              <a:spcAft>
                <a:spcPts val="0"/>
              </a:spcAft>
              <a:buNone/>
            </a:pPr>
            <a:r>
              <a:rPr lang="en-IN" sz="2000" b="1" dirty="0"/>
              <a:t>Step 3: </a:t>
            </a:r>
            <a:r>
              <a:rPr lang="en-IN" sz="2000" dirty="0">
                <a:solidFill>
                  <a:srgbClr val="FF0000"/>
                </a:solidFill>
              </a:rPr>
              <a:t>Work := Work + Allocation</a:t>
            </a:r>
            <a:r>
              <a:rPr lang="en-US" sz="2000" baseline="-25000" dirty="0" err="1">
                <a:solidFill>
                  <a:srgbClr val="FF0000"/>
                </a:solidFill>
              </a:rPr>
              <a:t>i</a:t>
            </a:r>
            <a:r>
              <a:rPr lang="en-US" sz="2000" dirty="0">
                <a:solidFill>
                  <a:srgbClr val="FF0000"/>
                </a:solidFill>
              </a:rPr>
              <a:t> </a:t>
            </a:r>
            <a:endParaRPr lang="en-IN" sz="2000" dirty="0">
              <a:solidFill>
                <a:srgbClr val="FF0000"/>
              </a:solidFill>
            </a:endParaRPr>
          </a:p>
          <a:p>
            <a:pPr marL="0" lvl="1" indent="-393700">
              <a:spcBef>
                <a:spcPts val="0"/>
              </a:spcBef>
              <a:spcAft>
                <a:spcPts val="0"/>
              </a:spcAft>
              <a:buNone/>
            </a:pPr>
            <a:r>
              <a:rPr lang="en-IN" sz="2000" dirty="0"/>
              <a:t>	</a:t>
            </a:r>
            <a:r>
              <a:rPr lang="en-IN" sz="2000" dirty="0">
                <a:solidFill>
                  <a:srgbClr val="FF0000"/>
                </a:solidFill>
              </a:rPr>
              <a:t>Finish[</a:t>
            </a:r>
            <a:r>
              <a:rPr lang="en-IN" sz="2000" dirty="0" err="1">
                <a:solidFill>
                  <a:srgbClr val="FF0000"/>
                </a:solidFill>
              </a:rPr>
              <a:t>i</a:t>
            </a:r>
            <a:r>
              <a:rPr lang="en-IN" sz="2000" dirty="0">
                <a:solidFill>
                  <a:srgbClr val="FF0000"/>
                </a:solidFill>
              </a:rPr>
              <a:t>] := true</a:t>
            </a:r>
          </a:p>
          <a:p>
            <a:pPr marL="0" lvl="1" indent="-393700">
              <a:spcBef>
                <a:spcPts val="0"/>
              </a:spcBef>
              <a:spcAft>
                <a:spcPts val="0"/>
              </a:spcAft>
              <a:buNone/>
            </a:pPr>
            <a:r>
              <a:rPr lang="en-IN" sz="2000" dirty="0"/>
              <a:t>	go to </a:t>
            </a:r>
            <a:r>
              <a:rPr lang="en-IN" sz="2000" b="1" dirty="0"/>
              <a:t>Step 2</a:t>
            </a:r>
          </a:p>
          <a:p>
            <a:pPr marL="0" lvl="1" indent="-393700">
              <a:spcBef>
                <a:spcPts val="0"/>
              </a:spcBef>
              <a:spcAft>
                <a:spcPts val="0"/>
              </a:spcAft>
              <a:buNone/>
            </a:pPr>
            <a:r>
              <a:rPr lang="en-IN" sz="2000" b="1" dirty="0"/>
              <a:t>Step 4: </a:t>
            </a:r>
            <a:r>
              <a:rPr lang="en-IN" sz="2000" dirty="0"/>
              <a:t>If Finish[</a:t>
            </a:r>
            <a:r>
              <a:rPr lang="en-IN" sz="2000" dirty="0" err="1"/>
              <a:t>i</a:t>
            </a:r>
            <a:r>
              <a:rPr lang="en-IN" sz="2000" dirty="0"/>
              <a:t>] = false for some </a:t>
            </a:r>
            <a:r>
              <a:rPr lang="en-IN" sz="2000" dirty="0" err="1"/>
              <a:t>i</a:t>
            </a:r>
            <a:r>
              <a:rPr lang="en-IN" sz="2000" dirty="0"/>
              <a:t>, 1 ≤ </a:t>
            </a:r>
            <a:r>
              <a:rPr lang="en-IN" sz="2000" dirty="0" err="1"/>
              <a:t>i</a:t>
            </a:r>
            <a:r>
              <a:rPr lang="en-IN" sz="2000" dirty="0"/>
              <a:t> ≤ n, then the system is in a deadlock state.  Moreover, if Finish[</a:t>
            </a:r>
            <a:r>
              <a:rPr lang="en-IN" sz="2000" dirty="0" err="1"/>
              <a:t>i</a:t>
            </a:r>
            <a:r>
              <a:rPr lang="en-IN" sz="2000" dirty="0"/>
              <a:t>] = false, then P</a:t>
            </a:r>
            <a:r>
              <a:rPr lang="en-IN" sz="2000" baseline="-25000" dirty="0"/>
              <a:t>i</a:t>
            </a:r>
            <a:r>
              <a:rPr lang="en-IN" sz="2000" dirty="0"/>
              <a:t> is deadlocked.</a:t>
            </a:r>
          </a:p>
          <a:p>
            <a:pPr marL="0" lvl="1" indent="-393700">
              <a:spcBef>
                <a:spcPts val="0"/>
              </a:spcBef>
              <a:spcAft>
                <a:spcPts val="0"/>
              </a:spcAft>
              <a:buNone/>
            </a:pPr>
            <a:r>
              <a:rPr lang="en-US" sz="2000" b="1" dirty="0">
                <a:latin typeface="Helvetica" pitchFamily="34" charset="0"/>
                <a:sym typeface="Symbol" pitchFamily="18" charset="2"/>
              </a:rPr>
              <a:t>O(</a:t>
            </a:r>
            <a:r>
              <a:rPr lang="en-US" sz="2000" b="1" i="1" dirty="0">
                <a:latin typeface="Helvetica" pitchFamily="34" charset="0"/>
                <a:sym typeface="Symbol" pitchFamily="18" charset="2"/>
              </a:rPr>
              <a:t>m </a:t>
            </a:r>
            <a:r>
              <a:rPr lang="en-US" sz="2000" b="1" dirty="0">
                <a:latin typeface="Helvetica" pitchFamily="34" charset="0"/>
                <a:sym typeface="Symbol" pitchFamily="18" charset="2"/>
              </a:rPr>
              <a:t>x</a:t>
            </a:r>
            <a:r>
              <a:rPr lang="en-US" sz="2000" b="1" i="1" dirty="0">
                <a:latin typeface="Helvetica" pitchFamily="34" charset="0"/>
                <a:sym typeface="Symbol" pitchFamily="18" charset="2"/>
              </a:rPr>
              <a:t> n</a:t>
            </a:r>
            <a:r>
              <a:rPr lang="en-US" sz="2000" b="1" baseline="30000" dirty="0">
                <a:latin typeface="Helvetica" pitchFamily="34" charset="0"/>
                <a:sym typeface="Symbol" pitchFamily="18" charset="2"/>
              </a:rPr>
              <a:t>2</a:t>
            </a:r>
            <a:r>
              <a:rPr lang="en-US" sz="2000" b="1" dirty="0">
                <a:latin typeface="Helvetica" pitchFamily="34" charset="0"/>
                <a:sym typeface="Symbol" pitchFamily="18" charset="2"/>
              </a:rPr>
              <a:t> )</a:t>
            </a:r>
            <a:endParaRPr lang="en-IN" sz="2000" dirty="0"/>
          </a:p>
        </p:txBody>
      </p:sp>
      <p:sp>
        <p:nvSpPr>
          <p:cNvPr id="4" name="Slide Number Placeholder 3">
            <a:extLst>
              <a:ext uri="{FF2B5EF4-FFF2-40B4-BE49-F238E27FC236}">
                <a16:creationId xmlns:a16="http://schemas.microsoft.com/office/drawing/2014/main" id="{61C78C43-352A-7947-8A6B-2A983EEF31BF}"/>
              </a:ext>
            </a:extLst>
          </p:cNvPr>
          <p:cNvSpPr>
            <a:spLocks noGrp="1"/>
          </p:cNvSpPr>
          <p:nvPr>
            <p:ph type="sldNum" sz="quarter" idx="12"/>
          </p:nvPr>
        </p:nvSpPr>
        <p:spPr/>
        <p:txBody>
          <a:bodyPr/>
          <a:lstStyle/>
          <a:p>
            <a:fld id="{015DAC8A-FA8A-4063-9E55-68B1F18CD389}" type="slidenum">
              <a:rPr lang="en-IN" smtClean="0"/>
              <a:t>35</a:t>
            </a:fld>
            <a:endParaRPr lang="en-IN" dirty="0"/>
          </a:p>
        </p:txBody>
      </p:sp>
    </p:spTree>
    <p:extLst>
      <p:ext uri="{BB962C8B-B14F-4D97-AF65-F5344CB8AC3E}">
        <p14:creationId xmlns:p14="http://schemas.microsoft.com/office/powerpoint/2010/main" val="3497293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2AB1-181C-EC47-96E9-7536254FA5F8}"/>
              </a:ext>
            </a:extLst>
          </p:cNvPr>
          <p:cNvSpPr>
            <a:spLocks noGrp="1"/>
          </p:cNvSpPr>
          <p:nvPr>
            <p:ph type="title"/>
          </p:nvPr>
        </p:nvSpPr>
        <p:spPr/>
        <p:txBody>
          <a:bodyPr/>
          <a:lstStyle/>
          <a:p>
            <a:r>
              <a:rPr lang="en-US" dirty="0"/>
              <a:t>Example of Detection Algorithm</a:t>
            </a:r>
          </a:p>
        </p:txBody>
      </p:sp>
      <p:sp>
        <p:nvSpPr>
          <p:cNvPr id="3" name="Content Placeholder 2">
            <a:extLst>
              <a:ext uri="{FF2B5EF4-FFF2-40B4-BE49-F238E27FC236}">
                <a16:creationId xmlns:a16="http://schemas.microsoft.com/office/drawing/2014/main" id="{553FA686-8A48-F642-AD79-9A84681BF105}"/>
              </a:ext>
            </a:extLst>
          </p:cNvPr>
          <p:cNvSpPr>
            <a:spLocks noGrp="1"/>
          </p:cNvSpPr>
          <p:nvPr>
            <p:ph idx="1"/>
          </p:nvPr>
        </p:nvSpPr>
        <p:spPr/>
        <p:txBody>
          <a:bodyPr>
            <a:normAutofit fontScale="70000" lnSpcReduction="20000"/>
          </a:bodyPr>
          <a:lstStyle/>
          <a:p>
            <a:pPr>
              <a:spcBef>
                <a:spcPts val="200"/>
              </a:spcBef>
              <a:tabLst>
                <a:tab pos="1428750" algn="l"/>
                <a:tab pos="2338388" algn="ctr"/>
                <a:tab pos="3594100" algn="ctr"/>
                <a:tab pos="4921250" algn="ctr"/>
              </a:tabLst>
            </a:pPr>
            <a:r>
              <a:rPr lang="en-US" dirty="0"/>
              <a:t>Five processes </a:t>
            </a:r>
            <a:r>
              <a:rPr lang="en-US" i="1" dirty="0"/>
              <a:t>P</a:t>
            </a:r>
            <a:r>
              <a:rPr lang="en-US" baseline="-25000" dirty="0"/>
              <a:t>0</a:t>
            </a:r>
            <a:r>
              <a:rPr lang="en-US" dirty="0"/>
              <a:t> through </a:t>
            </a:r>
            <a:r>
              <a:rPr lang="en-US" i="1" dirty="0"/>
              <a:t>P</a:t>
            </a:r>
            <a:r>
              <a:rPr lang="en-US" baseline="-25000" dirty="0"/>
              <a:t>4</a:t>
            </a:r>
            <a:r>
              <a:rPr lang="en-US" dirty="0"/>
              <a:t>;</a:t>
            </a:r>
            <a:r>
              <a:rPr lang="en-US" baseline="-25000" dirty="0"/>
              <a:t> </a:t>
            </a:r>
            <a:r>
              <a:rPr lang="en-US" dirty="0"/>
              <a:t>three resource types </a:t>
            </a:r>
            <a:br>
              <a:rPr lang="en-US" dirty="0"/>
            </a:br>
            <a:r>
              <a:rPr lang="en-US" dirty="0"/>
              <a:t>A (7 instances), </a:t>
            </a:r>
            <a:r>
              <a:rPr lang="en-US" i="1" dirty="0"/>
              <a:t>B </a:t>
            </a:r>
            <a:r>
              <a:rPr lang="en-US" dirty="0"/>
              <a:t>(2 instances), and </a:t>
            </a:r>
            <a:r>
              <a:rPr lang="en-US" i="1" dirty="0"/>
              <a:t>C</a:t>
            </a:r>
            <a:r>
              <a:rPr lang="en-US" dirty="0"/>
              <a:t> (6 instances)</a:t>
            </a:r>
          </a:p>
          <a:p>
            <a:pPr>
              <a:spcBef>
                <a:spcPts val="200"/>
              </a:spcBef>
              <a:buFont typeface="Monotype Sorts" charset="2"/>
              <a:buNone/>
              <a:tabLst>
                <a:tab pos="1428750" algn="l"/>
                <a:tab pos="2338388" algn="ctr"/>
                <a:tab pos="3594100" algn="ctr"/>
                <a:tab pos="4921250" algn="ctr"/>
              </a:tabLst>
            </a:pPr>
            <a:endParaRPr lang="en-US" dirty="0"/>
          </a:p>
          <a:p>
            <a:pPr>
              <a:spcBef>
                <a:spcPts val="200"/>
              </a:spcBef>
              <a:tabLst>
                <a:tab pos="1428750" algn="l"/>
                <a:tab pos="2338388" algn="ctr"/>
                <a:tab pos="3594100" algn="ctr"/>
                <a:tab pos="4921250" algn="ctr"/>
              </a:tabLst>
            </a:pPr>
            <a:r>
              <a:rPr lang="en-US" dirty="0"/>
              <a:t>Snapshot at time </a:t>
            </a:r>
            <a:r>
              <a:rPr lang="en-US" i="1" dirty="0"/>
              <a:t>T</a:t>
            </a:r>
            <a:r>
              <a:rPr lang="en-US" baseline="-25000" dirty="0"/>
              <a:t>0</a:t>
            </a:r>
            <a:r>
              <a:rPr lang="en-US" dirty="0"/>
              <a:t>:</a:t>
            </a:r>
          </a:p>
          <a:p>
            <a:pPr>
              <a:spcBef>
                <a:spcPts val="200"/>
              </a:spcBef>
              <a:buFont typeface="Monotype Sorts" charset="2"/>
              <a:buNone/>
              <a:tabLst>
                <a:tab pos="1428750" algn="l"/>
                <a:tab pos="2338388" algn="ctr"/>
                <a:tab pos="3594100" algn="ctr"/>
                <a:tab pos="4921250" algn="ctr"/>
              </a:tabLst>
            </a:pPr>
            <a:r>
              <a:rPr lang="en-US" dirty="0"/>
              <a:t>			 </a:t>
            </a:r>
            <a:r>
              <a:rPr lang="en-US" i="1" u="sng" dirty="0"/>
              <a:t>Allocation</a:t>
            </a:r>
            <a:r>
              <a:rPr lang="en-US" i="1" dirty="0"/>
              <a:t>	</a:t>
            </a:r>
            <a:r>
              <a:rPr lang="en-US" i="1" u="sng" dirty="0"/>
              <a:t>Request</a:t>
            </a:r>
            <a:r>
              <a:rPr lang="en-US" i="1" dirty="0"/>
              <a:t>	</a:t>
            </a:r>
            <a:r>
              <a:rPr lang="en-US" i="1" u="sng" dirty="0"/>
              <a:t>Available</a:t>
            </a:r>
          </a:p>
          <a:p>
            <a:pPr>
              <a:spcBef>
                <a:spcPts val="200"/>
              </a:spcBef>
              <a:buFont typeface="Monotype Sorts" charset="2"/>
              <a:buNone/>
              <a:tabLst>
                <a:tab pos="1428750" algn="l"/>
                <a:tab pos="2338388" algn="ctr"/>
                <a:tab pos="3594100" algn="ctr"/>
                <a:tab pos="4921250" algn="ctr"/>
              </a:tabLst>
            </a:pPr>
            <a:r>
              <a:rPr lang="en-US" dirty="0"/>
              <a:t>			</a:t>
            </a:r>
            <a:r>
              <a:rPr lang="en-US" i="1" dirty="0"/>
              <a:t>A B C 	  A B C 	A B C</a:t>
            </a:r>
          </a:p>
          <a:p>
            <a:pPr>
              <a:spcBef>
                <a:spcPts val="200"/>
              </a:spcBef>
              <a:buFont typeface="Monotype Sorts" charset="2"/>
              <a:buNone/>
              <a:tabLst>
                <a:tab pos="1428750" algn="l"/>
                <a:tab pos="2338388" algn="ctr"/>
                <a:tab pos="3594100" algn="ctr"/>
                <a:tab pos="4921250" algn="ctr"/>
              </a:tabLst>
            </a:pPr>
            <a:r>
              <a:rPr lang="en-US" dirty="0"/>
              <a:t>	            </a:t>
            </a:r>
            <a:r>
              <a:rPr lang="en-US" i="1" dirty="0"/>
              <a:t>P</a:t>
            </a:r>
            <a:r>
              <a:rPr lang="en-US" baseline="-25000" dirty="0"/>
              <a:t>0</a:t>
            </a:r>
            <a:r>
              <a:rPr lang="en-US" dirty="0"/>
              <a:t>	        0 1 0        0 0 0 	0 0 0</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1</a:t>
            </a:r>
            <a:r>
              <a:rPr lang="en-US" dirty="0"/>
              <a:t>	           	2 0 0 	2 0 2</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2</a:t>
            </a:r>
            <a:r>
              <a:rPr lang="en-US" dirty="0"/>
              <a:t>		        3 0 3        0 0 0 </a:t>
            </a:r>
          </a:p>
          <a:p>
            <a:pPr>
              <a:spcBef>
                <a:spcPts val="200"/>
              </a:spcBef>
              <a:buFont typeface="Monotype Sorts" charset="2"/>
              <a:buNone/>
              <a:tabLst>
                <a:tab pos="1428750" algn="l"/>
                <a:tab pos="2338388" algn="ctr"/>
                <a:tab pos="3594100" algn="ctr"/>
                <a:tab pos="4921250" algn="ctr"/>
              </a:tabLst>
            </a:pPr>
            <a:r>
              <a:rPr lang="en-US" i="1" dirty="0"/>
              <a:t>            P</a:t>
            </a:r>
            <a:r>
              <a:rPr lang="en-US" baseline="-25000" dirty="0"/>
              <a:t>3</a:t>
            </a:r>
            <a:r>
              <a:rPr lang="en-US" dirty="0"/>
              <a:t>		2 1 1 	1 0 0 </a:t>
            </a:r>
          </a:p>
          <a:p>
            <a:pPr>
              <a:spcBef>
                <a:spcPts val="200"/>
              </a:spcBef>
              <a:buFont typeface="Monotype Sorts" charset="2"/>
              <a:buNone/>
              <a:tabLst>
                <a:tab pos="1428750" algn="l"/>
                <a:tab pos="2338388" algn="ctr"/>
                <a:tab pos="3594100" algn="ctr"/>
                <a:tab pos="4921250" algn="ctr"/>
              </a:tabLst>
            </a:pPr>
            <a:r>
              <a:rPr lang="en-US" dirty="0"/>
              <a:t>	            </a:t>
            </a:r>
            <a:r>
              <a:rPr lang="en-US" i="1" dirty="0"/>
              <a:t>P</a:t>
            </a:r>
            <a:r>
              <a:rPr lang="en-US" baseline="-25000" dirty="0"/>
              <a:t>4	</a:t>
            </a:r>
            <a:r>
              <a:rPr lang="en-US" dirty="0"/>
              <a:t>	0 0 2 	0 0 2</a:t>
            </a:r>
          </a:p>
          <a:p>
            <a:pPr>
              <a:spcBef>
                <a:spcPts val="200"/>
              </a:spcBef>
              <a:buFont typeface="Monotype Sorts" charset="2"/>
              <a:buNone/>
              <a:tabLst>
                <a:tab pos="1428750" algn="l"/>
                <a:tab pos="2338388" algn="ctr"/>
                <a:tab pos="3594100" algn="ctr"/>
                <a:tab pos="4921250" algn="ctr"/>
              </a:tabLst>
            </a:pPr>
            <a:endParaRPr lang="en-US" dirty="0"/>
          </a:p>
          <a:p>
            <a:pPr>
              <a:spcBef>
                <a:spcPts val="200"/>
              </a:spcBef>
              <a:tabLst>
                <a:tab pos="1428750" algn="l"/>
                <a:tab pos="2338388" algn="ctr"/>
                <a:tab pos="3594100" algn="ctr"/>
                <a:tab pos="4921250" algn="ctr"/>
              </a:tabLst>
            </a:pPr>
            <a:r>
              <a:rPr lang="en-US" dirty="0"/>
              <a:t>Sequence &lt;</a:t>
            </a:r>
            <a:r>
              <a:rPr lang="en-US" i="1" dirty="0"/>
              <a:t>P</a:t>
            </a:r>
            <a:r>
              <a:rPr lang="en-US" baseline="-25000" dirty="0"/>
              <a:t>0</a:t>
            </a:r>
            <a:r>
              <a:rPr lang="en-US" dirty="0"/>
              <a:t>, </a:t>
            </a:r>
            <a:r>
              <a:rPr lang="en-US" i="1" dirty="0"/>
              <a:t>P</a:t>
            </a:r>
            <a:r>
              <a:rPr lang="en-US" baseline="-25000" dirty="0"/>
              <a:t>2</a:t>
            </a:r>
            <a:r>
              <a:rPr lang="en-US" dirty="0"/>
              <a:t>, </a:t>
            </a:r>
            <a:r>
              <a:rPr lang="en-US" i="1" dirty="0"/>
              <a:t>P</a:t>
            </a:r>
            <a:r>
              <a:rPr lang="en-US" baseline="-25000" dirty="0"/>
              <a:t>3</a:t>
            </a:r>
            <a:r>
              <a:rPr lang="en-US" dirty="0"/>
              <a:t>, </a:t>
            </a:r>
            <a:r>
              <a:rPr lang="en-US" i="1" dirty="0"/>
              <a:t>P</a:t>
            </a:r>
            <a:r>
              <a:rPr lang="en-US" baseline="-25000" dirty="0"/>
              <a:t>1</a:t>
            </a:r>
            <a:r>
              <a:rPr lang="en-US" dirty="0"/>
              <a:t>, </a:t>
            </a:r>
            <a:r>
              <a:rPr lang="en-US" i="1" dirty="0"/>
              <a:t>P</a:t>
            </a:r>
            <a:r>
              <a:rPr lang="en-US" baseline="-25000" dirty="0"/>
              <a:t>4</a:t>
            </a:r>
            <a:r>
              <a:rPr lang="en-US" dirty="0"/>
              <a:t>&gt; will result in </a:t>
            </a:r>
            <a:r>
              <a:rPr lang="en-US" i="1" dirty="0"/>
              <a:t>Finish</a:t>
            </a:r>
            <a:r>
              <a:rPr lang="en-US" dirty="0"/>
              <a:t>[</a:t>
            </a:r>
            <a:r>
              <a:rPr lang="en-US" i="1" dirty="0" err="1"/>
              <a:t>i</a:t>
            </a:r>
            <a:r>
              <a:rPr lang="en-US" dirty="0"/>
              <a:t>] = true for all </a:t>
            </a:r>
            <a:r>
              <a:rPr lang="en-US" i="1" dirty="0" err="1"/>
              <a:t>i</a:t>
            </a:r>
            <a:endParaRPr lang="en-US" dirty="0"/>
          </a:p>
          <a:p>
            <a:pPr>
              <a:spcBef>
                <a:spcPts val="200"/>
              </a:spcBef>
            </a:pPr>
            <a:endParaRPr lang="en-US" dirty="0"/>
          </a:p>
        </p:txBody>
      </p:sp>
      <p:sp>
        <p:nvSpPr>
          <p:cNvPr id="4" name="Slide Number Placeholder 3">
            <a:extLst>
              <a:ext uri="{FF2B5EF4-FFF2-40B4-BE49-F238E27FC236}">
                <a16:creationId xmlns:a16="http://schemas.microsoft.com/office/drawing/2014/main" id="{DCAC86B7-D074-F44B-8A91-46C939173E74}"/>
              </a:ext>
            </a:extLst>
          </p:cNvPr>
          <p:cNvSpPr>
            <a:spLocks noGrp="1"/>
          </p:cNvSpPr>
          <p:nvPr>
            <p:ph type="sldNum" sz="quarter" idx="12"/>
          </p:nvPr>
        </p:nvSpPr>
        <p:spPr/>
        <p:txBody>
          <a:bodyPr/>
          <a:lstStyle/>
          <a:p>
            <a:fld id="{015DAC8A-FA8A-4063-9E55-68B1F18CD389}" type="slidenum">
              <a:rPr lang="en-IN" smtClean="0"/>
              <a:t>36</a:t>
            </a:fld>
            <a:endParaRPr lang="en-IN" dirty="0"/>
          </a:p>
        </p:txBody>
      </p:sp>
    </p:spTree>
    <p:extLst>
      <p:ext uri="{BB962C8B-B14F-4D97-AF65-F5344CB8AC3E}">
        <p14:creationId xmlns:p14="http://schemas.microsoft.com/office/powerpoint/2010/main" val="4156041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4B76-6966-6948-B1D8-279F2D533162}"/>
              </a:ext>
            </a:extLst>
          </p:cNvPr>
          <p:cNvSpPr>
            <a:spLocks noGrp="1"/>
          </p:cNvSpPr>
          <p:nvPr>
            <p:ph type="title"/>
          </p:nvPr>
        </p:nvSpPr>
        <p:spPr/>
        <p:txBody>
          <a:bodyPr/>
          <a:lstStyle/>
          <a:p>
            <a:r>
              <a:rPr lang="en-US" dirty="0"/>
              <a:t>Example of Detection Algorithm…</a:t>
            </a:r>
          </a:p>
        </p:txBody>
      </p:sp>
      <p:sp>
        <p:nvSpPr>
          <p:cNvPr id="3" name="Content Placeholder 2">
            <a:extLst>
              <a:ext uri="{FF2B5EF4-FFF2-40B4-BE49-F238E27FC236}">
                <a16:creationId xmlns:a16="http://schemas.microsoft.com/office/drawing/2014/main" id="{319A1771-0B04-C348-A6D4-4E17AC5673A1}"/>
              </a:ext>
            </a:extLst>
          </p:cNvPr>
          <p:cNvSpPr>
            <a:spLocks noGrp="1"/>
          </p:cNvSpPr>
          <p:nvPr>
            <p:ph idx="1"/>
          </p:nvPr>
        </p:nvSpPr>
        <p:spPr>
          <a:xfrm>
            <a:off x="1097280" y="1577340"/>
            <a:ext cx="10493528" cy="5042464"/>
          </a:xfrm>
        </p:spPr>
        <p:txBody>
          <a:bodyPr>
            <a:noAutofit/>
          </a:bodyPr>
          <a:lstStyle/>
          <a:p>
            <a:pPr marL="0">
              <a:lnSpc>
                <a:spcPct val="120000"/>
              </a:lnSpc>
              <a:spcBef>
                <a:spcPts val="200"/>
              </a:spcBef>
              <a:tabLst>
                <a:tab pos="2800350" algn="l"/>
                <a:tab pos="3708400" algn="ctr"/>
              </a:tabLst>
            </a:pPr>
            <a:r>
              <a:rPr lang="en-US" sz="2000" i="1" dirty="0"/>
              <a:t>P</a:t>
            </a:r>
            <a:r>
              <a:rPr lang="en-US" sz="2000" baseline="-25000" dirty="0"/>
              <a:t>2</a:t>
            </a:r>
            <a:r>
              <a:rPr lang="en-US" sz="2000" dirty="0"/>
              <a:t> requests an additional instance of type</a:t>
            </a:r>
            <a:r>
              <a:rPr lang="en-US" sz="2000" i="1" dirty="0"/>
              <a:t> C</a:t>
            </a:r>
            <a:endParaRPr lang="en-US" sz="2000" dirty="0"/>
          </a:p>
          <a:p>
            <a:pPr marL="0">
              <a:lnSpc>
                <a:spcPct val="120000"/>
              </a:lnSpc>
              <a:spcBef>
                <a:spcPts val="200"/>
              </a:spcBef>
              <a:buFont typeface="Monotype Sorts" charset="2"/>
              <a:buNone/>
              <a:tabLst>
                <a:tab pos="2800350" algn="l"/>
                <a:tab pos="3708400" algn="ctr"/>
              </a:tabLst>
            </a:pPr>
            <a:r>
              <a:rPr lang="en-US" sz="2000" dirty="0"/>
              <a:t>			</a:t>
            </a:r>
            <a:r>
              <a:rPr lang="en-US" sz="2000" i="1" u="sng" dirty="0"/>
              <a:t>Request</a:t>
            </a:r>
            <a:endParaRPr lang="en-US" sz="2000" i="1" dirty="0"/>
          </a:p>
          <a:p>
            <a:pPr marL="0">
              <a:lnSpc>
                <a:spcPct val="120000"/>
              </a:lnSpc>
              <a:spcBef>
                <a:spcPts val="200"/>
              </a:spcBef>
              <a:buFont typeface="Monotype Sorts" charset="2"/>
              <a:buNone/>
              <a:tabLst>
                <a:tab pos="2800350" algn="l"/>
                <a:tab pos="3708400" algn="ctr"/>
              </a:tabLst>
            </a:pPr>
            <a:r>
              <a:rPr lang="en-US" sz="2000" i="1" dirty="0"/>
              <a:t>			A B C</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0</a:t>
            </a:r>
            <a:r>
              <a:rPr lang="en-US" sz="2000" dirty="0"/>
              <a:t>	0 0 0</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1</a:t>
            </a:r>
            <a:r>
              <a:rPr lang="en-US" sz="2000" dirty="0"/>
              <a:t>	2 0 2</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2</a:t>
            </a:r>
            <a:r>
              <a:rPr lang="en-US" sz="2000" dirty="0"/>
              <a:t>	0 0 1</a:t>
            </a:r>
          </a:p>
          <a:p>
            <a:pPr marL="0">
              <a:lnSpc>
                <a:spcPct val="120000"/>
              </a:lnSpc>
              <a:spcBef>
                <a:spcPts val="200"/>
              </a:spcBef>
              <a:buFont typeface="Monotype Sorts" charset="2"/>
              <a:buNone/>
              <a:tabLst>
                <a:tab pos="2800350" algn="l"/>
                <a:tab pos="3708400" algn="ctr"/>
              </a:tabLst>
            </a:pPr>
            <a:r>
              <a:rPr lang="en-US" sz="2000" dirty="0"/>
              <a:t>		 </a:t>
            </a:r>
            <a:r>
              <a:rPr lang="en-US" sz="2000" i="1" dirty="0"/>
              <a:t>P</a:t>
            </a:r>
            <a:r>
              <a:rPr lang="en-US" sz="2000" baseline="-25000" dirty="0"/>
              <a:t>3</a:t>
            </a:r>
            <a:r>
              <a:rPr lang="en-US" sz="2000" dirty="0"/>
              <a:t>	1 0 0 </a:t>
            </a:r>
          </a:p>
          <a:p>
            <a:pPr marL="0">
              <a:lnSpc>
                <a:spcPct val="120000"/>
              </a:lnSpc>
              <a:spcBef>
                <a:spcPts val="0"/>
              </a:spcBef>
              <a:buFont typeface="Monotype Sorts" charset="2"/>
              <a:buNone/>
              <a:tabLst>
                <a:tab pos="2800350" algn="l"/>
                <a:tab pos="3708400" algn="ctr"/>
              </a:tabLst>
            </a:pPr>
            <a:r>
              <a:rPr lang="en-US" sz="2000" dirty="0"/>
              <a:t>		 </a:t>
            </a:r>
            <a:r>
              <a:rPr lang="en-US" sz="2000" i="1" dirty="0"/>
              <a:t>P</a:t>
            </a:r>
            <a:r>
              <a:rPr lang="en-US" sz="2000" baseline="-25000" dirty="0"/>
              <a:t>4</a:t>
            </a:r>
            <a:r>
              <a:rPr lang="en-US" sz="2000" dirty="0"/>
              <a:t>	0 0 2</a:t>
            </a:r>
          </a:p>
          <a:p>
            <a:pPr>
              <a:spcBef>
                <a:spcPts val="0"/>
              </a:spcBef>
              <a:tabLst>
                <a:tab pos="2800350" algn="l"/>
                <a:tab pos="3708400" algn="ctr"/>
              </a:tabLst>
            </a:pPr>
            <a:r>
              <a:rPr lang="en-US" sz="2000" dirty="0"/>
              <a:t>State of system?</a:t>
            </a:r>
          </a:p>
          <a:p>
            <a:pPr>
              <a:lnSpc>
                <a:spcPct val="120000"/>
              </a:lnSpc>
            </a:pPr>
            <a:endParaRPr lang="en-US" sz="2000" dirty="0"/>
          </a:p>
        </p:txBody>
      </p:sp>
      <p:sp>
        <p:nvSpPr>
          <p:cNvPr id="4" name="Slide Number Placeholder 3">
            <a:extLst>
              <a:ext uri="{FF2B5EF4-FFF2-40B4-BE49-F238E27FC236}">
                <a16:creationId xmlns:a16="http://schemas.microsoft.com/office/drawing/2014/main" id="{33A746E0-9B2A-BF49-AA6E-3E7E50799E1C}"/>
              </a:ext>
            </a:extLst>
          </p:cNvPr>
          <p:cNvSpPr>
            <a:spLocks noGrp="1"/>
          </p:cNvSpPr>
          <p:nvPr>
            <p:ph type="sldNum" sz="quarter" idx="12"/>
          </p:nvPr>
        </p:nvSpPr>
        <p:spPr/>
        <p:txBody>
          <a:bodyPr/>
          <a:lstStyle/>
          <a:p>
            <a:fld id="{015DAC8A-FA8A-4063-9E55-68B1F18CD389}" type="slidenum">
              <a:rPr lang="en-IN" smtClean="0"/>
              <a:t>37</a:t>
            </a:fld>
            <a:endParaRPr lang="en-IN" dirty="0"/>
          </a:p>
        </p:txBody>
      </p:sp>
      <p:sp>
        <p:nvSpPr>
          <p:cNvPr id="5" name="Rectangle 4">
            <a:extLst>
              <a:ext uri="{FF2B5EF4-FFF2-40B4-BE49-F238E27FC236}">
                <a16:creationId xmlns:a16="http://schemas.microsoft.com/office/drawing/2014/main" id="{277A0077-2B39-0F24-ADB2-54AB28D962DD}"/>
              </a:ext>
            </a:extLst>
          </p:cNvPr>
          <p:cNvSpPr/>
          <p:nvPr/>
        </p:nvSpPr>
        <p:spPr>
          <a:xfrm>
            <a:off x="436062" y="5214251"/>
            <a:ext cx="11590808" cy="1200329"/>
          </a:xfrm>
          <a:prstGeom prst="rect">
            <a:avLst/>
          </a:prstGeom>
        </p:spPr>
        <p:txBody>
          <a:bodyPr wrap="square">
            <a:spAutoFit/>
          </a:bodyPr>
          <a:lstStyle/>
          <a:p>
            <a:pPr lvl="1">
              <a:tabLst>
                <a:tab pos="2800350" algn="l"/>
                <a:tab pos="3708400" algn="ctr"/>
              </a:tabLst>
            </a:pPr>
            <a:r>
              <a:rPr lang="en-US" sz="2400" dirty="0">
                <a:latin typeface="CMU Serif Roman" panose="02000603000000000000" pitchFamily="2" charset="0"/>
                <a:ea typeface="CMU Serif Roman" panose="02000603000000000000" pitchFamily="2" charset="0"/>
                <a:cs typeface="CMU Serif Roman" panose="02000603000000000000" pitchFamily="2" charset="0"/>
              </a:rPr>
              <a:t>Can reclaim resources held by process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0</a:t>
            </a:r>
            <a:r>
              <a:rPr lang="en-US" sz="2400" dirty="0">
                <a:latin typeface="CMU Serif Roman" panose="02000603000000000000" pitchFamily="2" charset="0"/>
                <a:ea typeface="CMU Serif Roman" panose="02000603000000000000" pitchFamily="2" charset="0"/>
                <a:cs typeface="CMU Serif Roman" panose="02000603000000000000" pitchFamily="2" charset="0"/>
              </a:rPr>
              <a:t>, but insufficient resources to fulfill other processes; requests</a:t>
            </a:r>
          </a:p>
          <a:p>
            <a:pPr lvl="1">
              <a:tabLst>
                <a:tab pos="2800350" algn="l"/>
                <a:tab pos="3708400" algn="ctr"/>
              </a:tabLst>
            </a:pPr>
            <a:r>
              <a:rPr lang="en-US" sz="2400" dirty="0">
                <a:latin typeface="CMU Serif Roman" panose="02000603000000000000" pitchFamily="2" charset="0"/>
                <a:ea typeface="CMU Serif Roman" panose="02000603000000000000" pitchFamily="2" charset="0"/>
                <a:cs typeface="CMU Serif Roman" panose="02000603000000000000" pitchFamily="2" charset="0"/>
              </a:rPr>
              <a:t>Deadlock exists, consisting of processes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1</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2</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3</a:t>
            </a:r>
            <a:r>
              <a:rPr lang="en-US" sz="2400" dirty="0">
                <a:latin typeface="CMU Serif Roman" panose="02000603000000000000" pitchFamily="2" charset="0"/>
                <a:ea typeface="CMU Serif Roman" panose="02000603000000000000" pitchFamily="2" charset="0"/>
                <a:cs typeface="CMU Serif Roman" panose="02000603000000000000" pitchFamily="2" charset="0"/>
              </a:rPr>
              <a:t>, and </a:t>
            </a:r>
            <a:r>
              <a:rPr lang="en-US" sz="2400" i="1" dirty="0">
                <a:latin typeface="CMU SERIF ROMAN" panose="02000603000000000000" pitchFamily="2" charset="0"/>
                <a:ea typeface="CMU SERIF ROMAN" panose="02000603000000000000" pitchFamily="2" charset="0"/>
                <a:cs typeface="CMU SERIF ROMAN" panose="02000603000000000000" pitchFamily="2" charset="0"/>
              </a:rPr>
              <a:t>P</a:t>
            </a:r>
            <a:r>
              <a:rPr lang="en-US" sz="2400" baseline="-25000" dirty="0">
                <a:latin typeface="CMU Serif Roman" panose="02000603000000000000" pitchFamily="2" charset="0"/>
                <a:ea typeface="CMU Serif Roman" panose="02000603000000000000" pitchFamily="2" charset="0"/>
                <a:cs typeface="CMU Serif Roman" panose="02000603000000000000" pitchFamily="2" charset="0"/>
              </a:rPr>
              <a:t>4</a:t>
            </a:r>
          </a:p>
        </p:txBody>
      </p:sp>
    </p:spTree>
    <p:extLst>
      <p:ext uri="{BB962C8B-B14F-4D97-AF65-F5344CB8AC3E}">
        <p14:creationId xmlns:p14="http://schemas.microsoft.com/office/powerpoint/2010/main" val="334942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A11D-0F09-5C47-97B5-B1472CE12E55}"/>
              </a:ext>
            </a:extLst>
          </p:cNvPr>
          <p:cNvSpPr>
            <a:spLocks noGrp="1"/>
          </p:cNvSpPr>
          <p:nvPr>
            <p:ph type="title"/>
          </p:nvPr>
        </p:nvSpPr>
        <p:spPr/>
        <p:txBody>
          <a:bodyPr/>
          <a:lstStyle/>
          <a:p>
            <a:r>
              <a:rPr lang="en-IN" dirty="0"/>
              <a:t>Detection-Algorithm Usage</a:t>
            </a:r>
            <a:endParaRPr lang="en-US" dirty="0"/>
          </a:p>
        </p:txBody>
      </p:sp>
      <p:sp>
        <p:nvSpPr>
          <p:cNvPr id="3" name="Content Placeholder 2">
            <a:extLst>
              <a:ext uri="{FF2B5EF4-FFF2-40B4-BE49-F238E27FC236}">
                <a16:creationId xmlns:a16="http://schemas.microsoft.com/office/drawing/2014/main" id="{0828C257-E50D-B846-AF89-BDF3499CE628}"/>
              </a:ext>
            </a:extLst>
          </p:cNvPr>
          <p:cNvSpPr>
            <a:spLocks noGrp="1"/>
          </p:cNvSpPr>
          <p:nvPr>
            <p:ph idx="1"/>
          </p:nvPr>
        </p:nvSpPr>
        <p:spPr>
          <a:xfrm>
            <a:off x="359229" y="1600805"/>
            <a:ext cx="11544299" cy="4604052"/>
          </a:xfrm>
        </p:spPr>
        <p:txBody>
          <a:bodyPr>
            <a:noAutofit/>
          </a:bodyPr>
          <a:lstStyle/>
          <a:p>
            <a:pPr lvl="1">
              <a:lnSpc>
                <a:spcPct val="120000"/>
              </a:lnSpc>
              <a:buFont typeface="Wingdings" pitchFamily="2" charset="2"/>
              <a:buChar char="Ø"/>
            </a:pPr>
            <a:r>
              <a:rPr lang="en-IN" sz="2000" dirty="0"/>
              <a:t>When, and how often to invoke depends on:</a:t>
            </a:r>
          </a:p>
          <a:p>
            <a:pPr lvl="2">
              <a:lnSpc>
                <a:spcPct val="120000"/>
              </a:lnSpc>
            </a:pPr>
            <a:r>
              <a:rPr lang="en-IN" sz="2000" dirty="0"/>
              <a:t>How often a deadlock is likely to occur?</a:t>
            </a:r>
          </a:p>
          <a:p>
            <a:pPr lvl="2">
              <a:lnSpc>
                <a:spcPct val="120000"/>
              </a:lnSpc>
            </a:pPr>
            <a:r>
              <a:rPr lang="en-IN" sz="2000" dirty="0"/>
              <a:t>How many processes will need to be rolled back?</a:t>
            </a:r>
          </a:p>
          <a:p>
            <a:pPr lvl="1">
              <a:lnSpc>
                <a:spcPct val="120000"/>
              </a:lnSpc>
              <a:buFont typeface="Wingdings" pitchFamily="2" charset="2"/>
              <a:buChar char="Ø"/>
            </a:pPr>
            <a:r>
              <a:rPr lang="en-IN" sz="2000" dirty="0"/>
              <a:t>How often?</a:t>
            </a:r>
          </a:p>
          <a:p>
            <a:pPr lvl="2">
              <a:lnSpc>
                <a:spcPct val="120000"/>
              </a:lnSpc>
            </a:pPr>
            <a:r>
              <a:rPr lang="en-IN" sz="2000" dirty="0"/>
              <a:t>Every time a request for allocation cannot be granted immediately </a:t>
            </a:r>
          </a:p>
          <a:p>
            <a:pPr lvl="3">
              <a:lnSpc>
                <a:spcPct val="120000"/>
              </a:lnSpc>
            </a:pPr>
            <a:r>
              <a:rPr lang="en-IN" sz="2000" dirty="0"/>
              <a:t>Allows </a:t>
            </a:r>
            <a:r>
              <a:rPr lang="en-IN" sz="2000" dirty="0" err="1"/>
              <a:t>os</a:t>
            </a:r>
            <a:r>
              <a:rPr lang="en-IN" sz="2000" dirty="0"/>
              <a:t> to detect set of deadlocked processes and process that “caused” deadlock.  Extra overhead.</a:t>
            </a:r>
          </a:p>
          <a:p>
            <a:pPr lvl="3">
              <a:lnSpc>
                <a:spcPct val="120000"/>
              </a:lnSpc>
            </a:pPr>
            <a:r>
              <a:rPr lang="en-IN" sz="2000" dirty="0"/>
              <a:t>Every hour or whenever CPU utilization drops. With arbitrary invocation there may be many cycles in the resource graph and we would not be able to tell which of the many deadlocked processes “caused” the deadlock.</a:t>
            </a:r>
          </a:p>
          <a:p>
            <a:pPr>
              <a:lnSpc>
                <a:spcPct val="120000"/>
              </a:lnSpc>
            </a:pPr>
            <a:endParaRPr lang="en-US" sz="2000" dirty="0"/>
          </a:p>
        </p:txBody>
      </p:sp>
      <p:sp>
        <p:nvSpPr>
          <p:cNvPr id="4" name="Slide Number Placeholder 3">
            <a:extLst>
              <a:ext uri="{FF2B5EF4-FFF2-40B4-BE49-F238E27FC236}">
                <a16:creationId xmlns:a16="http://schemas.microsoft.com/office/drawing/2014/main" id="{C5F7455B-B129-2F42-8ECC-17125AE92565}"/>
              </a:ext>
            </a:extLst>
          </p:cNvPr>
          <p:cNvSpPr>
            <a:spLocks noGrp="1"/>
          </p:cNvSpPr>
          <p:nvPr>
            <p:ph type="sldNum" sz="quarter" idx="12"/>
          </p:nvPr>
        </p:nvSpPr>
        <p:spPr/>
        <p:txBody>
          <a:bodyPr/>
          <a:lstStyle/>
          <a:p>
            <a:fld id="{015DAC8A-FA8A-4063-9E55-68B1F18CD389}" type="slidenum">
              <a:rPr lang="en-IN" smtClean="0"/>
              <a:t>38</a:t>
            </a:fld>
            <a:endParaRPr lang="en-IN" dirty="0"/>
          </a:p>
        </p:txBody>
      </p:sp>
    </p:spTree>
    <p:extLst>
      <p:ext uri="{BB962C8B-B14F-4D97-AF65-F5344CB8AC3E}">
        <p14:creationId xmlns:p14="http://schemas.microsoft.com/office/powerpoint/2010/main" val="421438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F108-91DB-E74F-8A49-7D276C3F3825}"/>
              </a:ext>
            </a:extLst>
          </p:cNvPr>
          <p:cNvSpPr>
            <a:spLocks noGrp="1"/>
          </p:cNvSpPr>
          <p:nvPr>
            <p:ph type="title"/>
          </p:nvPr>
        </p:nvSpPr>
        <p:spPr/>
        <p:txBody>
          <a:bodyPr/>
          <a:lstStyle/>
          <a:p>
            <a:r>
              <a:rPr lang="en-IN" dirty="0"/>
              <a:t>Recovery from Deadlock</a:t>
            </a:r>
            <a:endParaRPr lang="en-US" dirty="0"/>
          </a:p>
        </p:txBody>
      </p:sp>
      <p:sp>
        <p:nvSpPr>
          <p:cNvPr id="3" name="Content Placeholder 2">
            <a:extLst>
              <a:ext uri="{FF2B5EF4-FFF2-40B4-BE49-F238E27FC236}">
                <a16:creationId xmlns:a16="http://schemas.microsoft.com/office/drawing/2014/main" id="{4400B9A9-76B5-2542-B632-35BD1EF0089D}"/>
              </a:ext>
            </a:extLst>
          </p:cNvPr>
          <p:cNvSpPr>
            <a:spLocks noGrp="1"/>
          </p:cNvSpPr>
          <p:nvPr>
            <p:ph idx="1"/>
          </p:nvPr>
        </p:nvSpPr>
        <p:spPr/>
        <p:txBody>
          <a:bodyPr/>
          <a:lstStyle/>
          <a:p>
            <a:pPr>
              <a:buFont typeface="Wingdings" pitchFamily="2" charset="2"/>
              <a:buChar char="Ø"/>
            </a:pPr>
            <a:r>
              <a:rPr lang="en-IN" dirty="0"/>
              <a:t>When the detection algorithm detects that deadlock exists either user can deal with it manually or OS automatically recover from deadlock.</a:t>
            </a:r>
          </a:p>
          <a:p>
            <a:r>
              <a:rPr lang="en-IN" dirty="0"/>
              <a:t>Two options to break deadlock automatically</a:t>
            </a:r>
          </a:p>
          <a:p>
            <a:pPr lvl="1"/>
            <a:r>
              <a:rPr lang="en-IN" b="1" dirty="0"/>
              <a:t>Abort</a:t>
            </a:r>
            <a:r>
              <a:rPr lang="en-IN" dirty="0"/>
              <a:t> one or more processes</a:t>
            </a:r>
          </a:p>
          <a:p>
            <a:pPr lvl="1"/>
            <a:r>
              <a:rPr lang="en-IN" b="1" dirty="0" err="1"/>
              <a:t>Preempt</a:t>
            </a:r>
            <a:r>
              <a:rPr lang="en-IN" dirty="0"/>
              <a:t> some resources from one or more deadlocked processes.</a:t>
            </a:r>
          </a:p>
        </p:txBody>
      </p:sp>
      <p:sp>
        <p:nvSpPr>
          <p:cNvPr id="4" name="Slide Number Placeholder 3">
            <a:extLst>
              <a:ext uri="{FF2B5EF4-FFF2-40B4-BE49-F238E27FC236}">
                <a16:creationId xmlns:a16="http://schemas.microsoft.com/office/drawing/2014/main" id="{16217F8D-BE96-AF4F-B176-8AD3ABEDB113}"/>
              </a:ext>
            </a:extLst>
          </p:cNvPr>
          <p:cNvSpPr>
            <a:spLocks noGrp="1"/>
          </p:cNvSpPr>
          <p:nvPr>
            <p:ph type="sldNum" sz="quarter" idx="12"/>
          </p:nvPr>
        </p:nvSpPr>
        <p:spPr/>
        <p:txBody>
          <a:bodyPr/>
          <a:lstStyle/>
          <a:p>
            <a:fld id="{015DAC8A-FA8A-4063-9E55-68B1F18CD389}" type="slidenum">
              <a:rPr lang="en-IN" smtClean="0"/>
              <a:t>39</a:t>
            </a:fld>
            <a:endParaRPr lang="en-IN" dirty="0"/>
          </a:p>
        </p:txBody>
      </p:sp>
    </p:spTree>
    <p:extLst>
      <p:ext uri="{BB962C8B-B14F-4D97-AF65-F5344CB8AC3E}">
        <p14:creationId xmlns:p14="http://schemas.microsoft.com/office/powerpoint/2010/main" val="229890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E923-5E65-B04F-B591-5F88E82C4547}"/>
              </a:ext>
            </a:extLst>
          </p:cNvPr>
          <p:cNvSpPr>
            <a:spLocks noGrp="1"/>
          </p:cNvSpPr>
          <p:nvPr>
            <p:ph type="title"/>
          </p:nvPr>
        </p:nvSpPr>
        <p:spPr/>
        <p:txBody>
          <a:bodyPr/>
          <a:lstStyle/>
          <a:p>
            <a:pPr algn="ctr"/>
            <a:r>
              <a:rPr lang="en-IN" dirty="0">
                <a:solidFill>
                  <a:schemeClr val="tx1"/>
                </a:solidFill>
              </a:rPr>
              <a:t>System Model</a:t>
            </a:r>
            <a:endParaRPr lang="en-US" dirty="0">
              <a:solidFill>
                <a:schemeClr val="tx1"/>
              </a:solidFill>
            </a:endParaRPr>
          </a:p>
        </p:txBody>
      </p:sp>
      <p:sp>
        <p:nvSpPr>
          <p:cNvPr id="3" name="Content Placeholder 2">
            <a:extLst>
              <a:ext uri="{FF2B5EF4-FFF2-40B4-BE49-F238E27FC236}">
                <a16:creationId xmlns:a16="http://schemas.microsoft.com/office/drawing/2014/main" id="{EAF30010-2DB6-4148-9172-C410AF4913F3}"/>
              </a:ext>
            </a:extLst>
          </p:cNvPr>
          <p:cNvSpPr>
            <a:spLocks noGrp="1"/>
          </p:cNvSpPr>
          <p:nvPr>
            <p:ph idx="1"/>
          </p:nvPr>
        </p:nvSpPr>
        <p:spPr/>
        <p:txBody>
          <a:bodyPr>
            <a:normAutofit/>
          </a:bodyPr>
          <a:lstStyle/>
          <a:p>
            <a:pPr>
              <a:buFont typeface="Courier New" panose="02070309020205020404" pitchFamily="49" charset="0"/>
              <a:buChar char="o"/>
            </a:pPr>
            <a:r>
              <a:rPr lang="en-IN" sz="2400" dirty="0">
                <a:solidFill>
                  <a:schemeClr val="tx1"/>
                </a:solidFill>
              </a:rPr>
              <a:t>Resource types </a:t>
            </a:r>
          </a:p>
          <a:p>
            <a:pPr lvl="1">
              <a:buFont typeface="Wingdings" pitchFamily="2" charset="2"/>
              <a:buChar char="§"/>
            </a:pPr>
            <a:r>
              <a:rPr lang="en-IN" sz="2400" dirty="0">
                <a:solidFill>
                  <a:schemeClr val="tx1"/>
                </a:solidFill>
              </a:rPr>
              <a:t>R1, R2,….Rn</a:t>
            </a:r>
          </a:p>
          <a:p>
            <a:pPr>
              <a:buFont typeface="Courier New" panose="02070309020205020404" pitchFamily="49" charset="0"/>
              <a:buChar char="o"/>
            </a:pPr>
            <a:r>
              <a:rPr lang="en-IN" sz="2400" dirty="0">
                <a:solidFill>
                  <a:schemeClr val="tx1"/>
                </a:solidFill>
              </a:rPr>
              <a:t>Each resource type </a:t>
            </a:r>
            <a:r>
              <a:rPr lang="en-IN" sz="2400" i="1" dirty="0">
                <a:solidFill>
                  <a:schemeClr val="tx1"/>
                </a:solidFill>
              </a:rPr>
              <a:t>Ri</a:t>
            </a:r>
            <a:r>
              <a:rPr lang="en-IN" sz="2400" dirty="0">
                <a:solidFill>
                  <a:schemeClr val="tx1"/>
                </a:solidFill>
              </a:rPr>
              <a:t> has </a:t>
            </a:r>
            <a:r>
              <a:rPr lang="en-IN" sz="2400" i="1" dirty="0">
                <a:solidFill>
                  <a:schemeClr val="tx1"/>
                </a:solidFill>
              </a:rPr>
              <a:t>Wi</a:t>
            </a:r>
            <a:r>
              <a:rPr lang="en-IN" sz="2400" dirty="0">
                <a:solidFill>
                  <a:schemeClr val="tx1"/>
                </a:solidFill>
              </a:rPr>
              <a:t>  instances</a:t>
            </a:r>
          </a:p>
          <a:p>
            <a:pPr>
              <a:buFont typeface="Courier New" panose="02070309020205020404" pitchFamily="49" charset="0"/>
              <a:buChar char="o"/>
            </a:pPr>
            <a:r>
              <a:rPr lang="en-IN" sz="2400" dirty="0">
                <a:solidFill>
                  <a:schemeClr val="tx1"/>
                </a:solidFill>
              </a:rPr>
              <a:t>Assume reusable resources</a:t>
            </a:r>
          </a:p>
          <a:p>
            <a:pPr lvl="3">
              <a:buFont typeface="Wingdings" pitchFamily="2" charset="2"/>
              <a:buChar char="§"/>
            </a:pPr>
            <a:r>
              <a:rPr lang="en-IN" sz="2400" dirty="0">
                <a:solidFill>
                  <a:schemeClr val="tx1"/>
                </a:solidFill>
              </a:rPr>
              <a:t>request -&gt; use -&gt; release</a:t>
            </a:r>
          </a:p>
          <a:p>
            <a:pPr>
              <a:buFont typeface="Courier New" panose="02070309020205020404" pitchFamily="49" charset="0"/>
              <a:buChar char="o"/>
            </a:pPr>
            <a:r>
              <a:rPr lang="en-IN" sz="2400" dirty="0">
                <a:solidFill>
                  <a:schemeClr val="tx1"/>
                </a:solidFill>
              </a:rPr>
              <a:t>Request &amp; release are system calls.(open/close file, </a:t>
            </a:r>
            <a:r>
              <a:rPr lang="en-IN" sz="2400" dirty="0" err="1">
                <a:solidFill>
                  <a:schemeClr val="tx1"/>
                </a:solidFill>
              </a:rPr>
              <a:t>alloc</a:t>
            </a:r>
            <a:r>
              <a:rPr lang="en-IN" sz="2400" dirty="0">
                <a:solidFill>
                  <a:schemeClr val="tx1"/>
                </a:solidFill>
              </a:rPr>
              <a:t>/free memory location etc). It can be accomplished with wait and signal operations on semaphore. </a:t>
            </a:r>
          </a:p>
          <a:p>
            <a:endParaRPr lang="en-US" sz="2400" dirty="0">
              <a:solidFill>
                <a:schemeClr val="tx1"/>
              </a:solidFill>
            </a:endParaRPr>
          </a:p>
        </p:txBody>
      </p:sp>
      <p:sp>
        <p:nvSpPr>
          <p:cNvPr id="4" name="Slide Number Placeholder 3">
            <a:extLst>
              <a:ext uri="{FF2B5EF4-FFF2-40B4-BE49-F238E27FC236}">
                <a16:creationId xmlns:a16="http://schemas.microsoft.com/office/drawing/2014/main" id="{AAD65F82-1C71-DB4E-8590-B3F1EEFF34B6}"/>
              </a:ext>
            </a:extLst>
          </p:cNvPr>
          <p:cNvSpPr>
            <a:spLocks noGrp="1"/>
          </p:cNvSpPr>
          <p:nvPr>
            <p:ph type="sldNum" sz="quarter" idx="12"/>
          </p:nvPr>
        </p:nvSpPr>
        <p:spPr/>
        <p:txBody>
          <a:bodyPr/>
          <a:lstStyle/>
          <a:p>
            <a:fld id="{015DAC8A-FA8A-4063-9E55-68B1F18CD389}" type="slidenum">
              <a:rPr lang="en-IN" smtClean="0"/>
              <a:t>4</a:t>
            </a:fld>
            <a:endParaRPr lang="en-IN" dirty="0"/>
          </a:p>
        </p:txBody>
      </p:sp>
    </p:spTree>
    <p:extLst>
      <p:ext uri="{BB962C8B-B14F-4D97-AF65-F5344CB8AC3E}">
        <p14:creationId xmlns:p14="http://schemas.microsoft.com/office/powerpoint/2010/main" val="2102180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9DC5-61D5-FE40-BB5D-68F889E747C0}"/>
              </a:ext>
            </a:extLst>
          </p:cNvPr>
          <p:cNvSpPr>
            <a:spLocks noGrp="1"/>
          </p:cNvSpPr>
          <p:nvPr>
            <p:ph type="title"/>
          </p:nvPr>
        </p:nvSpPr>
        <p:spPr>
          <a:xfrm>
            <a:off x="856593" y="244659"/>
            <a:ext cx="10058400" cy="1450757"/>
          </a:xfrm>
        </p:spPr>
        <p:txBody>
          <a:bodyPr/>
          <a:lstStyle/>
          <a:p>
            <a:r>
              <a:rPr lang="en-IN" dirty="0"/>
              <a:t>Process Termination</a:t>
            </a:r>
            <a:endParaRPr lang="en-US" dirty="0"/>
          </a:p>
        </p:txBody>
      </p:sp>
      <p:sp>
        <p:nvSpPr>
          <p:cNvPr id="3" name="Content Placeholder 2">
            <a:extLst>
              <a:ext uri="{FF2B5EF4-FFF2-40B4-BE49-F238E27FC236}">
                <a16:creationId xmlns:a16="http://schemas.microsoft.com/office/drawing/2014/main" id="{CA0CC046-66FA-B546-8B05-A0A3BB537C6F}"/>
              </a:ext>
            </a:extLst>
          </p:cNvPr>
          <p:cNvSpPr>
            <a:spLocks noGrp="1"/>
          </p:cNvSpPr>
          <p:nvPr>
            <p:ph idx="1"/>
          </p:nvPr>
        </p:nvSpPr>
        <p:spPr>
          <a:xfrm>
            <a:off x="267261" y="1773986"/>
            <a:ext cx="12086898" cy="6157245"/>
          </a:xfrm>
        </p:spPr>
        <p:txBody>
          <a:bodyPr>
            <a:noAutofit/>
          </a:bodyPr>
          <a:lstStyle/>
          <a:p>
            <a:pPr>
              <a:buFont typeface="Wingdings" pitchFamily="2" charset="2"/>
              <a:buChar char="Ø"/>
            </a:pPr>
            <a:r>
              <a:rPr lang="en-IN" sz="1800" dirty="0"/>
              <a:t>Abort all deadlocked processes</a:t>
            </a:r>
          </a:p>
          <a:p>
            <a:pPr lvl="1"/>
            <a:r>
              <a:rPr lang="en-IN" sz="1800" dirty="0"/>
              <a:t>Very expensive as processes may have computed for a long time &amp; this must be discarded and recompute it later.</a:t>
            </a:r>
          </a:p>
          <a:p>
            <a:pPr>
              <a:buFont typeface="Wingdings" pitchFamily="2" charset="2"/>
              <a:buChar char="Ø"/>
            </a:pPr>
            <a:r>
              <a:rPr lang="en-IN" sz="1800" dirty="0"/>
              <a:t>Abort one process at a time until the deadlock cycle eliminated </a:t>
            </a:r>
          </a:p>
          <a:p>
            <a:pPr lvl="1"/>
            <a:r>
              <a:rPr lang="en-IN" sz="1800" dirty="0"/>
              <a:t>Adds up overhead, since after each process is aborted, a deadlock-detection algorithm must be invoked to determine whether any processes are still deadlocked.</a:t>
            </a:r>
          </a:p>
          <a:p>
            <a:pPr>
              <a:buFont typeface="Wingdings" pitchFamily="2" charset="2"/>
              <a:buChar char="Ø"/>
            </a:pPr>
            <a:r>
              <a:rPr lang="en-IN" sz="1800" dirty="0"/>
              <a:t>Issues with aborting the processes</a:t>
            </a:r>
          </a:p>
          <a:p>
            <a:pPr lvl="1"/>
            <a:r>
              <a:rPr lang="en-IN" sz="1800" dirty="0"/>
              <a:t>If the process is in mid of printing/updating file then OS must reset the values before proceeding with next request. </a:t>
            </a:r>
          </a:p>
          <a:p>
            <a:pPr lvl="1"/>
            <a:r>
              <a:rPr lang="en-IN" sz="1800" dirty="0"/>
              <a:t>Factors to be considered while terminating the processes</a:t>
            </a:r>
          </a:p>
          <a:p>
            <a:pPr lvl="2"/>
            <a:r>
              <a:rPr lang="en-IN" sz="1800" dirty="0"/>
              <a:t>Priority of the processes</a:t>
            </a:r>
          </a:p>
          <a:p>
            <a:pPr lvl="2"/>
            <a:r>
              <a:rPr lang="en-IN" sz="1800" dirty="0"/>
              <a:t>How many and what types of resources are used/ required to complete?</a:t>
            </a:r>
          </a:p>
          <a:p>
            <a:pPr lvl="2"/>
            <a:r>
              <a:rPr lang="en-IN" sz="1800" dirty="0"/>
              <a:t>Foreground process/ Background process?</a:t>
            </a:r>
          </a:p>
          <a:p>
            <a:pPr lvl="2"/>
            <a:r>
              <a:rPr lang="en-IN" sz="1800" dirty="0"/>
              <a:t>How long the process has executed and how much longer is required to complete the task.</a:t>
            </a:r>
          </a:p>
        </p:txBody>
      </p:sp>
      <p:sp>
        <p:nvSpPr>
          <p:cNvPr id="4" name="Slide Number Placeholder 3">
            <a:extLst>
              <a:ext uri="{FF2B5EF4-FFF2-40B4-BE49-F238E27FC236}">
                <a16:creationId xmlns:a16="http://schemas.microsoft.com/office/drawing/2014/main" id="{F25722E3-7996-5342-A6C8-FF6F3B6E3A21}"/>
              </a:ext>
            </a:extLst>
          </p:cNvPr>
          <p:cNvSpPr>
            <a:spLocks noGrp="1"/>
          </p:cNvSpPr>
          <p:nvPr>
            <p:ph type="sldNum" sz="quarter" idx="12"/>
          </p:nvPr>
        </p:nvSpPr>
        <p:spPr/>
        <p:txBody>
          <a:bodyPr/>
          <a:lstStyle/>
          <a:p>
            <a:fld id="{015DAC8A-FA8A-4063-9E55-68B1F18CD389}" type="slidenum">
              <a:rPr lang="en-IN" smtClean="0"/>
              <a:t>40</a:t>
            </a:fld>
            <a:endParaRPr lang="en-IN" dirty="0"/>
          </a:p>
        </p:txBody>
      </p:sp>
    </p:spTree>
    <p:extLst>
      <p:ext uri="{BB962C8B-B14F-4D97-AF65-F5344CB8AC3E}">
        <p14:creationId xmlns:p14="http://schemas.microsoft.com/office/powerpoint/2010/main" val="3479044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F7A4-049F-9F41-AC54-593303DDCC58}"/>
              </a:ext>
            </a:extLst>
          </p:cNvPr>
          <p:cNvSpPr>
            <a:spLocks noGrp="1"/>
          </p:cNvSpPr>
          <p:nvPr>
            <p:ph type="title"/>
          </p:nvPr>
        </p:nvSpPr>
        <p:spPr>
          <a:xfrm>
            <a:off x="877614" y="197217"/>
            <a:ext cx="10058400" cy="1450757"/>
          </a:xfrm>
        </p:spPr>
        <p:txBody>
          <a:bodyPr/>
          <a:lstStyle/>
          <a:p>
            <a:r>
              <a:rPr lang="en-IN" dirty="0"/>
              <a:t>Resource </a:t>
            </a:r>
            <a:r>
              <a:rPr lang="en-IN" dirty="0" err="1"/>
              <a:t>Preemption</a:t>
            </a:r>
            <a:endParaRPr lang="en-US" dirty="0"/>
          </a:p>
        </p:txBody>
      </p:sp>
      <p:sp>
        <p:nvSpPr>
          <p:cNvPr id="3" name="Content Placeholder 2">
            <a:extLst>
              <a:ext uri="{FF2B5EF4-FFF2-40B4-BE49-F238E27FC236}">
                <a16:creationId xmlns:a16="http://schemas.microsoft.com/office/drawing/2014/main" id="{6B7E96E2-9FD2-0F49-8B94-B4E8F7CC862E}"/>
              </a:ext>
            </a:extLst>
          </p:cNvPr>
          <p:cNvSpPr>
            <a:spLocks noGrp="1"/>
          </p:cNvSpPr>
          <p:nvPr>
            <p:ph idx="1"/>
          </p:nvPr>
        </p:nvSpPr>
        <p:spPr>
          <a:xfrm>
            <a:off x="333296" y="1647974"/>
            <a:ext cx="11953297" cy="5353852"/>
          </a:xfrm>
        </p:spPr>
        <p:txBody>
          <a:bodyPr>
            <a:noAutofit/>
          </a:bodyPr>
          <a:lstStyle/>
          <a:p>
            <a:pPr>
              <a:buFont typeface="Arial" panose="020B0604020202020204" pitchFamily="34" charset="0"/>
              <a:buChar char="•"/>
            </a:pPr>
            <a:r>
              <a:rPr lang="en-IN" sz="2000" dirty="0"/>
              <a:t>To eliminate deadlocks, </a:t>
            </a:r>
            <a:r>
              <a:rPr lang="en-IN" sz="2000" dirty="0" err="1"/>
              <a:t>preempt</a:t>
            </a:r>
            <a:r>
              <a:rPr lang="en-IN" sz="2000" dirty="0"/>
              <a:t> some of resources and give these resources to other processes until the deadlock cycle is broken.</a:t>
            </a:r>
          </a:p>
          <a:p>
            <a:pPr>
              <a:buFont typeface="Arial" panose="020B0604020202020204" pitchFamily="34" charset="0"/>
              <a:buChar char="•"/>
            </a:pPr>
            <a:r>
              <a:rPr lang="en-IN" sz="2000" dirty="0"/>
              <a:t>3 Issues need to be addressed</a:t>
            </a:r>
          </a:p>
          <a:p>
            <a:pPr lvl="1">
              <a:buFont typeface="Courier New" panose="02070309020205020404" pitchFamily="49" charset="0"/>
              <a:buChar char="o"/>
            </a:pPr>
            <a:r>
              <a:rPr lang="en-IN" sz="2000" b="1" dirty="0"/>
              <a:t>Selecting a victim</a:t>
            </a:r>
            <a:r>
              <a:rPr lang="en-IN" sz="2000" dirty="0"/>
              <a:t>: Which resources and which processes are to be </a:t>
            </a:r>
            <a:r>
              <a:rPr lang="en-IN" sz="2000" dirty="0" err="1"/>
              <a:t>preempted</a:t>
            </a:r>
            <a:r>
              <a:rPr lang="en-IN" sz="2000" dirty="0"/>
              <a:t>?  </a:t>
            </a:r>
          </a:p>
          <a:p>
            <a:pPr>
              <a:buFont typeface="Arial" panose="020B0604020202020204" pitchFamily="34" charset="0"/>
              <a:buChar char="•"/>
            </a:pPr>
            <a:r>
              <a:rPr lang="en-IN" sz="2000" dirty="0" err="1"/>
              <a:t>Sol</a:t>
            </a:r>
            <a:r>
              <a:rPr lang="en-IN" sz="2000" baseline="30000" dirty="0" err="1"/>
              <a:t>n</a:t>
            </a:r>
            <a:r>
              <a:rPr lang="en-IN" sz="2000" dirty="0"/>
              <a:t>: Select the one to minimize the cost. Parameters can be number of resources held, How long the process has computed etc.</a:t>
            </a:r>
          </a:p>
          <a:p>
            <a:pPr lvl="1">
              <a:buFont typeface="Courier New" panose="02070309020205020404" pitchFamily="49" charset="0"/>
              <a:buChar char="o"/>
            </a:pPr>
            <a:r>
              <a:rPr lang="en-IN" sz="2000" b="1" dirty="0"/>
              <a:t>Rollback</a:t>
            </a:r>
            <a:r>
              <a:rPr lang="en-IN" sz="2000" dirty="0"/>
              <a:t>: What should be done with the process for which resources are </a:t>
            </a:r>
            <a:r>
              <a:rPr lang="en-IN" sz="2000" dirty="0" err="1"/>
              <a:t>preempted</a:t>
            </a:r>
            <a:r>
              <a:rPr lang="en-IN" sz="2000" dirty="0"/>
              <a:t>?</a:t>
            </a:r>
          </a:p>
          <a:p>
            <a:pPr>
              <a:buFont typeface="Arial" panose="020B0604020202020204" pitchFamily="34" charset="0"/>
              <a:buChar char="•"/>
            </a:pPr>
            <a:r>
              <a:rPr lang="en-IN" sz="2000" dirty="0" err="1"/>
              <a:t>Sol</a:t>
            </a:r>
            <a:r>
              <a:rPr lang="en-IN" sz="2000" baseline="30000" dirty="0" err="1"/>
              <a:t>n</a:t>
            </a:r>
            <a:r>
              <a:rPr lang="en-IN" sz="2000" dirty="0"/>
              <a:t>: Either rollback the process from safe state (overhead added to OS) or total rollback (abort the process and then restart it)</a:t>
            </a:r>
          </a:p>
          <a:p>
            <a:pPr lvl="1">
              <a:buFont typeface="Courier New" panose="02070309020205020404" pitchFamily="49" charset="0"/>
              <a:buChar char="o"/>
            </a:pPr>
            <a:r>
              <a:rPr lang="en-IN" sz="2000" b="1" dirty="0"/>
              <a:t>Starvation: </a:t>
            </a:r>
            <a:r>
              <a:rPr lang="en-IN" sz="2000" dirty="0"/>
              <a:t>How can we guarantee that resources will not always be </a:t>
            </a:r>
            <a:r>
              <a:rPr lang="en-IN" sz="2000" dirty="0" err="1"/>
              <a:t>preempted</a:t>
            </a:r>
            <a:r>
              <a:rPr lang="en-IN" sz="2000" dirty="0"/>
              <a:t> from the same process? </a:t>
            </a:r>
          </a:p>
          <a:p>
            <a:pPr>
              <a:buFont typeface="Arial" panose="020B0604020202020204" pitchFamily="34" charset="0"/>
              <a:buChar char="•"/>
            </a:pPr>
            <a:r>
              <a:rPr lang="en-IN" sz="2000" dirty="0" err="1"/>
              <a:t>Sol</a:t>
            </a:r>
            <a:r>
              <a:rPr lang="en-IN" sz="2000" baseline="30000" dirty="0" err="1"/>
              <a:t>n</a:t>
            </a:r>
            <a:r>
              <a:rPr lang="en-IN" sz="2000" dirty="0"/>
              <a:t>: Include the number of rollbacks in the cost factor while selecting the victim.</a:t>
            </a:r>
          </a:p>
          <a:p>
            <a:pPr>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C1804FE0-CC17-A54C-8368-4453086694A1}"/>
              </a:ext>
            </a:extLst>
          </p:cNvPr>
          <p:cNvSpPr>
            <a:spLocks noGrp="1"/>
          </p:cNvSpPr>
          <p:nvPr>
            <p:ph type="sldNum" sz="quarter" idx="12"/>
          </p:nvPr>
        </p:nvSpPr>
        <p:spPr/>
        <p:txBody>
          <a:bodyPr/>
          <a:lstStyle/>
          <a:p>
            <a:fld id="{015DAC8A-FA8A-4063-9E55-68B1F18CD389}" type="slidenum">
              <a:rPr lang="en-IN" smtClean="0"/>
              <a:t>41</a:t>
            </a:fld>
            <a:endParaRPr lang="en-IN" dirty="0"/>
          </a:p>
        </p:txBody>
      </p:sp>
    </p:spTree>
    <p:extLst>
      <p:ext uri="{BB962C8B-B14F-4D97-AF65-F5344CB8AC3E}">
        <p14:creationId xmlns:p14="http://schemas.microsoft.com/office/powerpoint/2010/main" val="2266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5DC6-377E-564D-AECD-829914706422}"/>
              </a:ext>
            </a:extLst>
          </p:cNvPr>
          <p:cNvSpPr>
            <a:spLocks noGrp="1"/>
          </p:cNvSpPr>
          <p:nvPr>
            <p:ph type="title"/>
          </p:nvPr>
        </p:nvSpPr>
        <p:spPr/>
        <p:txBody>
          <a:bodyPr/>
          <a:lstStyle/>
          <a:p>
            <a:pPr algn="ctr"/>
            <a:r>
              <a:rPr lang="en-IN" dirty="0">
                <a:solidFill>
                  <a:schemeClr val="tx1"/>
                </a:solidFill>
              </a:rPr>
              <a:t>Deadlock Characterization</a:t>
            </a:r>
            <a:endParaRPr lang="en-US" dirty="0">
              <a:solidFill>
                <a:schemeClr val="tx1"/>
              </a:solidFill>
            </a:endParaRPr>
          </a:p>
        </p:txBody>
      </p:sp>
      <p:sp>
        <p:nvSpPr>
          <p:cNvPr id="3" name="Content Placeholder 2">
            <a:extLst>
              <a:ext uri="{FF2B5EF4-FFF2-40B4-BE49-F238E27FC236}">
                <a16:creationId xmlns:a16="http://schemas.microsoft.com/office/drawing/2014/main" id="{B844647F-ABC1-F748-A1B6-6A60F470CD34}"/>
              </a:ext>
            </a:extLst>
          </p:cNvPr>
          <p:cNvSpPr>
            <a:spLocks noGrp="1"/>
          </p:cNvSpPr>
          <p:nvPr>
            <p:ph idx="1"/>
          </p:nvPr>
        </p:nvSpPr>
        <p:spPr>
          <a:xfrm>
            <a:off x="840827" y="1879695"/>
            <a:ext cx="10899228" cy="4691702"/>
          </a:xfrm>
        </p:spPr>
        <p:txBody>
          <a:bodyPr>
            <a:noAutofit/>
          </a:bodyPr>
          <a:lstStyle/>
          <a:p>
            <a:pPr>
              <a:lnSpc>
                <a:spcPct val="100000"/>
              </a:lnSpc>
            </a:pPr>
            <a:r>
              <a:rPr lang="en-IN" sz="2000" dirty="0">
                <a:solidFill>
                  <a:schemeClr val="tx1"/>
                </a:solidFill>
              </a:rPr>
              <a:t>Deadlock can arise if four conditions hold simultaneously.</a:t>
            </a:r>
          </a:p>
          <a:p>
            <a:pPr lvl="1">
              <a:lnSpc>
                <a:spcPct val="100000"/>
              </a:lnSpc>
            </a:pPr>
            <a:r>
              <a:rPr lang="en-IN" sz="2000" b="1" dirty="0">
                <a:solidFill>
                  <a:schemeClr val="tx1"/>
                </a:solidFill>
              </a:rPr>
              <a:t>Mutual exclusion:</a:t>
            </a:r>
            <a:r>
              <a:rPr lang="en-IN" sz="2000" dirty="0">
                <a:solidFill>
                  <a:schemeClr val="tx1"/>
                </a:solidFill>
              </a:rPr>
              <a:t>  only one process at a time can use a resource.</a:t>
            </a:r>
          </a:p>
          <a:p>
            <a:pPr lvl="1">
              <a:lnSpc>
                <a:spcPct val="100000"/>
              </a:lnSpc>
            </a:pPr>
            <a:r>
              <a:rPr lang="en-IN" sz="2000" b="1" dirty="0">
                <a:solidFill>
                  <a:schemeClr val="tx1"/>
                </a:solidFill>
              </a:rPr>
              <a:t>Hold and wait:</a:t>
            </a:r>
            <a:r>
              <a:rPr lang="en-IN" sz="2000" dirty="0">
                <a:solidFill>
                  <a:schemeClr val="tx1"/>
                </a:solidFill>
              </a:rPr>
              <a:t>  a process holding at least one resource is waiting to acquire additional resources held by other processes. </a:t>
            </a:r>
          </a:p>
          <a:p>
            <a:pPr lvl="1">
              <a:lnSpc>
                <a:spcPct val="100000"/>
              </a:lnSpc>
            </a:pPr>
            <a:r>
              <a:rPr lang="en-IN" sz="2000" b="1" dirty="0">
                <a:solidFill>
                  <a:schemeClr val="tx1"/>
                </a:solidFill>
              </a:rPr>
              <a:t>No </a:t>
            </a:r>
            <a:r>
              <a:rPr lang="en-IN" sz="2000" b="1" dirty="0" err="1">
                <a:solidFill>
                  <a:schemeClr val="tx1"/>
                </a:solidFill>
              </a:rPr>
              <a:t>preemption</a:t>
            </a:r>
            <a:r>
              <a:rPr lang="en-IN" sz="2000" b="1" dirty="0">
                <a:solidFill>
                  <a:schemeClr val="tx1"/>
                </a:solidFill>
              </a:rPr>
              <a:t>:</a:t>
            </a:r>
            <a:r>
              <a:rPr lang="en-IN" sz="2000" dirty="0">
                <a:solidFill>
                  <a:schemeClr val="tx1"/>
                </a:solidFill>
              </a:rPr>
              <a:t>  a resource can be released only voluntarily by the process holding it, after that process has completed its task.</a:t>
            </a:r>
          </a:p>
          <a:p>
            <a:pPr lvl="1">
              <a:lnSpc>
                <a:spcPct val="100000"/>
              </a:lnSpc>
            </a:pPr>
            <a:r>
              <a:rPr lang="en-IN" sz="2000" b="1" dirty="0">
                <a:solidFill>
                  <a:schemeClr val="tx1"/>
                </a:solidFill>
              </a:rPr>
              <a:t>Circular wait:</a:t>
            </a:r>
            <a:r>
              <a:rPr lang="en-IN" sz="2000" dirty="0">
                <a:solidFill>
                  <a:schemeClr val="tx1"/>
                </a:solidFill>
              </a:rPr>
              <a:t>  there exists a set {</a:t>
            </a:r>
            <a:r>
              <a:rPr lang="en-IN" sz="2000" i="1" dirty="0">
                <a:solidFill>
                  <a:schemeClr val="tx1"/>
                </a:solidFill>
              </a:rPr>
              <a:t>P</a:t>
            </a:r>
            <a:r>
              <a:rPr lang="en-IN" sz="2000" baseline="-25000" dirty="0">
                <a:solidFill>
                  <a:schemeClr val="tx1"/>
                </a:solidFill>
              </a:rPr>
              <a:t>0</a:t>
            </a:r>
            <a:r>
              <a:rPr lang="en-IN" sz="2000" dirty="0">
                <a:solidFill>
                  <a:schemeClr val="tx1"/>
                </a:solidFill>
              </a:rPr>
              <a:t>, </a:t>
            </a:r>
            <a:r>
              <a:rPr lang="en-IN" sz="2000" i="1" dirty="0">
                <a:solidFill>
                  <a:schemeClr val="tx1"/>
                </a:solidFill>
              </a:rPr>
              <a:t>P</a:t>
            </a:r>
            <a:r>
              <a:rPr lang="en-IN" sz="2000" baseline="-25000" dirty="0">
                <a:solidFill>
                  <a:schemeClr val="tx1"/>
                </a:solidFill>
              </a:rPr>
              <a:t>1</a:t>
            </a:r>
            <a:r>
              <a:rPr lang="en-IN" sz="2000" dirty="0">
                <a:solidFill>
                  <a:schemeClr val="tx1"/>
                </a:solidFill>
              </a:rPr>
              <a:t>, …,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of waiting processes such that </a:t>
            </a:r>
            <a:r>
              <a:rPr lang="en-IN" sz="2000" i="1" dirty="0">
                <a:solidFill>
                  <a:schemeClr val="tx1"/>
                </a:solidFill>
              </a:rPr>
              <a:t>P</a:t>
            </a:r>
            <a:r>
              <a:rPr lang="en-IN" sz="2000" baseline="-25000" dirty="0">
                <a:solidFill>
                  <a:schemeClr val="tx1"/>
                </a:solidFill>
              </a:rPr>
              <a:t>0 </a:t>
            </a:r>
            <a:r>
              <a:rPr lang="en-IN" sz="2000" dirty="0">
                <a:solidFill>
                  <a:schemeClr val="tx1"/>
                </a:solidFill>
              </a:rPr>
              <a:t>is waiting for a resource that is held by </a:t>
            </a:r>
            <a:r>
              <a:rPr lang="en-IN" sz="2000" i="1" dirty="0">
                <a:solidFill>
                  <a:schemeClr val="tx1"/>
                </a:solidFill>
              </a:rPr>
              <a:t>P</a:t>
            </a:r>
            <a:r>
              <a:rPr lang="en-IN" sz="2000" baseline="-25000" dirty="0">
                <a:solidFill>
                  <a:schemeClr val="tx1"/>
                </a:solidFill>
              </a:rPr>
              <a:t>1</a:t>
            </a:r>
            <a:r>
              <a:rPr lang="en-IN" sz="2000" dirty="0">
                <a:solidFill>
                  <a:schemeClr val="tx1"/>
                </a:solidFill>
              </a:rPr>
              <a:t>, </a:t>
            </a:r>
            <a:r>
              <a:rPr lang="en-IN" sz="2000" i="1" dirty="0">
                <a:solidFill>
                  <a:schemeClr val="tx1"/>
                </a:solidFill>
              </a:rPr>
              <a:t>P</a:t>
            </a:r>
            <a:r>
              <a:rPr lang="en-IN" sz="2000" baseline="-25000" dirty="0">
                <a:solidFill>
                  <a:schemeClr val="tx1"/>
                </a:solidFill>
              </a:rPr>
              <a:t>1</a:t>
            </a:r>
            <a:r>
              <a:rPr lang="en-IN" sz="2000" dirty="0">
                <a:solidFill>
                  <a:schemeClr val="tx1"/>
                </a:solidFill>
              </a:rPr>
              <a:t> is waiting for a resource that is held by P2 and so on. …, </a:t>
            </a:r>
            <a:r>
              <a:rPr lang="en-IN" sz="2000" i="1" dirty="0" err="1">
                <a:solidFill>
                  <a:schemeClr val="tx1"/>
                </a:solidFill>
              </a:rPr>
              <a:t>P</a:t>
            </a:r>
            <a:r>
              <a:rPr lang="en-IN" sz="2000" i="1" baseline="-25000" dirty="0" err="1">
                <a:solidFill>
                  <a:schemeClr val="tx1"/>
                </a:solidFill>
              </a:rPr>
              <a:t>n</a:t>
            </a:r>
            <a:r>
              <a:rPr lang="en-IN" sz="2000" baseline="-25000" dirty="0">
                <a:solidFill>
                  <a:schemeClr val="tx1"/>
                </a:solidFill>
              </a:rPr>
              <a:t>–1</a:t>
            </a:r>
            <a:r>
              <a:rPr lang="en-IN" sz="2000" dirty="0">
                <a:solidFill>
                  <a:schemeClr val="tx1"/>
                </a:solidFill>
              </a:rPr>
              <a:t> is waiting for a resource that is held by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and </a:t>
            </a:r>
            <a:r>
              <a:rPr lang="en-IN" sz="2000" i="1" dirty="0" err="1">
                <a:solidFill>
                  <a:schemeClr val="tx1"/>
                </a:solidFill>
              </a:rPr>
              <a:t>P</a:t>
            </a:r>
            <a:r>
              <a:rPr lang="en-IN" sz="2000" baseline="-25000" dirty="0" err="1">
                <a:solidFill>
                  <a:schemeClr val="tx1"/>
                </a:solidFill>
              </a:rPr>
              <a:t>n</a:t>
            </a:r>
            <a:r>
              <a:rPr lang="en-IN" sz="2000" dirty="0">
                <a:solidFill>
                  <a:schemeClr val="tx1"/>
                </a:solidFill>
              </a:rPr>
              <a:t> is waiting for a resource that is held by </a:t>
            </a:r>
            <a:r>
              <a:rPr lang="en-IN" sz="2000" i="1" dirty="0">
                <a:solidFill>
                  <a:schemeClr val="tx1"/>
                </a:solidFill>
              </a:rPr>
              <a:t>P</a:t>
            </a:r>
            <a:r>
              <a:rPr lang="en-IN" sz="2000" baseline="-25000" dirty="0">
                <a:solidFill>
                  <a:schemeClr val="tx1"/>
                </a:solidFill>
              </a:rPr>
              <a:t>0</a:t>
            </a:r>
            <a:r>
              <a:rPr lang="en-IN" sz="2000" dirty="0">
                <a:solidFill>
                  <a:schemeClr val="tx1"/>
                </a:solidFill>
              </a:rPr>
              <a:t>.  </a:t>
            </a:r>
            <a:r>
              <a:rPr lang="en-IN" sz="2000" dirty="0" err="1">
                <a:solidFill>
                  <a:schemeClr val="tx1"/>
                </a:solidFill>
              </a:rPr>
              <a:t>i.e</a:t>
            </a:r>
            <a:r>
              <a:rPr lang="en-IN" sz="2000" dirty="0">
                <a:solidFill>
                  <a:schemeClr val="tx1"/>
                </a:solidFill>
              </a:rPr>
              <a:t>  A circular chain of processes exists in which each process waits for one or more resources held by the next process in the chain.</a:t>
            </a:r>
          </a:p>
          <a:p>
            <a:pPr>
              <a:lnSpc>
                <a:spcPct val="100000"/>
              </a:lnSpc>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F2A2F422-7BA6-1642-8208-2E1E6CA61DBD}"/>
              </a:ext>
            </a:extLst>
          </p:cNvPr>
          <p:cNvSpPr>
            <a:spLocks noGrp="1"/>
          </p:cNvSpPr>
          <p:nvPr>
            <p:ph type="sldNum" sz="quarter" idx="12"/>
          </p:nvPr>
        </p:nvSpPr>
        <p:spPr/>
        <p:txBody>
          <a:bodyPr/>
          <a:lstStyle/>
          <a:p>
            <a:fld id="{015DAC8A-FA8A-4063-9E55-68B1F18CD389}" type="slidenum">
              <a:rPr lang="en-IN" smtClean="0"/>
              <a:t>5</a:t>
            </a:fld>
            <a:endParaRPr lang="en-IN" dirty="0"/>
          </a:p>
        </p:txBody>
      </p:sp>
    </p:spTree>
    <p:extLst>
      <p:ext uri="{BB962C8B-B14F-4D97-AF65-F5344CB8AC3E}">
        <p14:creationId xmlns:p14="http://schemas.microsoft.com/office/powerpoint/2010/main" val="325080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0058-7518-E642-B9C4-2BC2659044CD}"/>
              </a:ext>
            </a:extLst>
          </p:cNvPr>
          <p:cNvSpPr>
            <a:spLocks noGrp="1"/>
          </p:cNvSpPr>
          <p:nvPr>
            <p:ph type="title"/>
          </p:nvPr>
        </p:nvSpPr>
        <p:spPr/>
        <p:txBody>
          <a:bodyPr/>
          <a:lstStyle/>
          <a:p>
            <a:pPr algn="ctr"/>
            <a:r>
              <a:rPr lang="en-IN" dirty="0">
                <a:solidFill>
                  <a:schemeClr val="tx1"/>
                </a:solidFill>
              </a:rPr>
              <a:t>Resource-Allocation Graph</a:t>
            </a:r>
            <a:endParaRPr lang="en-US" dirty="0">
              <a:solidFill>
                <a:schemeClr val="tx1"/>
              </a:solidFill>
            </a:endParaRPr>
          </a:p>
        </p:txBody>
      </p:sp>
      <p:sp>
        <p:nvSpPr>
          <p:cNvPr id="3" name="Content Placeholder 2">
            <a:extLst>
              <a:ext uri="{FF2B5EF4-FFF2-40B4-BE49-F238E27FC236}">
                <a16:creationId xmlns:a16="http://schemas.microsoft.com/office/drawing/2014/main" id="{F3C2FD24-7F40-7F42-BDEB-CAAC0B4F6A0C}"/>
              </a:ext>
            </a:extLst>
          </p:cNvPr>
          <p:cNvSpPr>
            <a:spLocks noGrp="1"/>
          </p:cNvSpPr>
          <p:nvPr>
            <p:ph idx="1"/>
          </p:nvPr>
        </p:nvSpPr>
        <p:spPr/>
        <p:txBody>
          <a:bodyPr>
            <a:normAutofit/>
          </a:bodyPr>
          <a:lstStyle/>
          <a:p>
            <a:pPr>
              <a:buFont typeface="Wingdings" pitchFamily="2" charset="2"/>
              <a:buChar char="§"/>
            </a:pPr>
            <a:r>
              <a:rPr lang="en-IN" sz="2400" dirty="0"/>
              <a:t>A set of vertices V and a set of edges E. </a:t>
            </a:r>
          </a:p>
          <a:p>
            <a:pPr marL="0" indent="0">
              <a:buNone/>
            </a:pPr>
            <a:r>
              <a:rPr lang="en-IN" sz="2400" dirty="0"/>
              <a:t>V is partitioned into two types:</a:t>
            </a:r>
          </a:p>
          <a:p>
            <a:pPr lvl="1"/>
            <a:r>
              <a:rPr lang="en-IN" sz="2400" dirty="0"/>
              <a:t>P = {P</a:t>
            </a:r>
            <a:r>
              <a:rPr lang="en-IN" sz="2400" baseline="-25000" dirty="0"/>
              <a:t>1</a:t>
            </a:r>
            <a:r>
              <a:rPr lang="en-IN" sz="2400" dirty="0"/>
              <a:t>, P</a:t>
            </a:r>
            <a:r>
              <a:rPr lang="en-IN" sz="2400" baseline="-25000" dirty="0"/>
              <a:t>2</a:t>
            </a:r>
            <a:r>
              <a:rPr lang="en-IN" sz="2400" dirty="0"/>
              <a:t>, …, </a:t>
            </a:r>
            <a:r>
              <a:rPr lang="en-IN" sz="2400" dirty="0" err="1"/>
              <a:t>P</a:t>
            </a:r>
            <a:r>
              <a:rPr lang="en-IN" sz="2400" baseline="-25000" dirty="0" err="1"/>
              <a:t>n</a:t>
            </a:r>
            <a:r>
              <a:rPr lang="en-IN" sz="2400" dirty="0"/>
              <a:t>}, the set consisting of all the processes in the system.</a:t>
            </a:r>
            <a:br>
              <a:rPr lang="en-IN" sz="2400" dirty="0"/>
            </a:br>
            <a:endParaRPr lang="en-IN" sz="2400" dirty="0"/>
          </a:p>
          <a:p>
            <a:pPr lvl="1"/>
            <a:r>
              <a:rPr lang="en-IN" sz="2400" dirty="0"/>
              <a:t>R = {R</a:t>
            </a:r>
            <a:r>
              <a:rPr lang="en-IN" sz="2400" baseline="-25000" dirty="0"/>
              <a:t>1</a:t>
            </a:r>
            <a:r>
              <a:rPr lang="en-IN" sz="2400" dirty="0"/>
              <a:t>, R</a:t>
            </a:r>
            <a:r>
              <a:rPr lang="en-IN" sz="2400" baseline="-25000" dirty="0"/>
              <a:t>2</a:t>
            </a:r>
            <a:r>
              <a:rPr lang="en-IN" sz="2400" dirty="0"/>
              <a:t>, …, R</a:t>
            </a:r>
            <a:r>
              <a:rPr lang="en-IN" sz="2400" baseline="-25000" dirty="0"/>
              <a:t>m</a:t>
            </a:r>
            <a:r>
              <a:rPr lang="en-IN" sz="2400" dirty="0"/>
              <a:t>}, the multi-set consisting of all resource types in the system.</a:t>
            </a:r>
          </a:p>
          <a:p>
            <a:pPr marL="0" lvl="1" indent="0">
              <a:spcBef>
                <a:spcPts val="0"/>
              </a:spcBef>
              <a:spcAft>
                <a:spcPts val="0"/>
              </a:spcAft>
              <a:buNone/>
            </a:pPr>
            <a:r>
              <a:rPr lang="en-IN" sz="2400" dirty="0"/>
              <a:t>Request edge – directed edge P</a:t>
            </a:r>
            <a:r>
              <a:rPr lang="en-IN" sz="2400" baseline="-25000" dirty="0"/>
              <a:t>i </a:t>
            </a:r>
            <a:r>
              <a:rPr lang="en-IN" sz="2400" dirty="0"/>
              <a:t>→ </a:t>
            </a:r>
            <a:r>
              <a:rPr lang="en-IN" sz="2400" dirty="0" err="1"/>
              <a:t>R</a:t>
            </a:r>
            <a:r>
              <a:rPr lang="en-IN" sz="2400" baseline="-25000" dirty="0" err="1"/>
              <a:t>j</a:t>
            </a:r>
            <a:endParaRPr lang="en-IN" sz="2400" dirty="0"/>
          </a:p>
          <a:p>
            <a:pPr marL="0" lvl="1" indent="0">
              <a:spcBef>
                <a:spcPts val="0"/>
              </a:spcBef>
              <a:spcAft>
                <a:spcPts val="0"/>
              </a:spcAft>
              <a:buNone/>
            </a:pPr>
            <a:r>
              <a:rPr lang="en-IN" sz="2400" dirty="0"/>
              <a:t>Assignment edge – directed edge </a:t>
            </a:r>
            <a:r>
              <a:rPr lang="en-IN" sz="2400" dirty="0" err="1"/>
              <a:t>R</a:t>
            </a:r>
            <a:r>
              <a:rPr lang="en-IN" sz="2400" baseline="-25000" dirty="0" err="1"/>
              <a:t>j</a:t>
            </a:r>
            <a:r>
              <a:rPr lang="en-IN" sz="2400" dirty="0"/>
              <a:t> → P</a:t>
            </a:r>
            <a:r>
              <a:rPr lang="en-IN" sz="2400" baseline="-25000" dirty="0"/>
              <a:t>i</a:t>
            </a:r>
            <a:endParaRPr lang="en-IN" sz="2400" dirty="0"/>
          </a:p>
          <a:p>
            <a:endParaRPr lang="en-US" sz="2400" dirty="0"/>
          </a:p>
        </p:txBody>
      </p:sp>
      <p:sp>
        <p:nvSpPr>
          <p:cNvPr id="4" name="Slide Number Placeholder 3">
            <a:extLst>
              <a:ext uri="{FF2B5EF4-FFF2-40B4-BE49-F238E27FC236}">
                <a16:creationId xmlns:a16="http://schemas.microsoft.com/office/drawing/2014/main" id="{52E99FA6-B520-AE43-A363-6F4E5D4AF7D4}"/>
              </a:ext>
            </a:extLst>
          </p:cNvPr>
          <p:cNvSpPr>
            <a:spLocks noGrp="1"/>
          </p:cNvSpPr>
          <p:nvPr>
            <p:ph type="sldNum" sz="quarter" idx="12"/>
          </p:nvPr>
        </p:nvSpPr>
        <p:spPr/>
        <p:txBody>
          <a:bodyPr/>
          <a:lstStyle/>
          <a:p>
            <a:fld id="{015DAC8A-FA8A-4063-9E55-68B1F18CD389}" type="slidenum">
              <a:rPr lang="en-IN" smtClean="0"/>
              <a:t>6</a:t>
            </a:fld>
            <a:endParaRPr lang="en-IN" dirty="0"/>
          </a:p>
        </p:txBody>
      </p:sp>
    </p:spTree>
    <p:extLst>
      <p:ext uri="{BB962C8B-B14F-4D97-AF65-F5344CB8AC3E}">
        <p14:creationId xmlns:p14="http://schemas.microsoft.com/office/powerpoint/2010/main" val="279081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8E32-4669-4E4E-8339-E06CD3F950BA}"/>
              </a:ext>
            </a:extLst>
          </p:cNvPr>
          <p:cNvSpPr>
            <a:spLocks noGrp="1"/>
          </p:cNvSpPr>
          <p:nvPr>
            <p:ph type="title"/>
          </p:nvPr>
        </p:nvSpPr>
        <p:spPr/>
        <p:txBody>
          <a:bodyPr/>
          <a:lstStyle/>
          <a:p>
            <a:pPr algn="ctr"/>
            <a:r>
              <a:rPr lang="en-IN" dirty="0">
                <a:solidFill>
                  <a:schemeClr val="tx1"/>
                </a:solidFill>
              </a:rPr>
              <a:t>Resource-Allocation</a:t>
            </a:r>
            <a:r>
              <a:rPr lang="en-IN" dirty="0"/>
              <a:t> Graph…</a:t>
            </a:r>
            <a:endParaRPr lang="en-US" dirty="0"/>
          </a:p>
        </p:txBody>
      </p:sp>
      <p:sp>
        <p:nvSpPr>
          <p:cNvPr id="3" name="Content Placeholder 2">
            <a:extLst>
              <a:ext uri="{FF2B5EF4-FFF2-40B4-BE49-F238E27FC236}">
                <a16:creationId xmlns:a16="http://schemas.microsoft.com/office/drawing/2014/main" id="{E8D7B4FD-4A17-F749-9BC7-4526790569F5}"/>
              </a:ext>
            </a:extLst>
          </p:cNvPr>
          <p:cNvSpPr>
            <a:spLocks noGrp="1"/>
          </p:cNvSpPr>
          <p:nvPr>
            <p:ph idx="1"/>
          </p:nvPr>
        </p:nvSpPr>
        <p:spPr/>
        <p:txBody>
          <a:bodyPr>
            <a:normAutofit fontScale="85000" lnSpcReduction="20000"/>
          </a:bodyPr>
          <a:lstStyle/>
          <a:p>
            <a:pPr>
              <a:buFont typeface="Wingdings" pitchFamily="2" charset="2"/>
              <a:buChar char="§"/>
            </a:pPr>
            <a:r>
              <a:rPr lang="en-IN" dirty="0">
                <a:solidFill>
                  <a:schemeClr val="tx1"/>
                </a:solidFill>
              </a:rPr>
              <a:t>Process</a:t>
            </a:r>
            <a:br>
              <a:rPr lang="en-IN" dirty="0">
                <a:solidFill>
                  <a:schemeClr val="tx1"/>
                </a:solidFill>
              </a:rPr>
            </a:br>
            <a:endParaRPr lang="en-IN" dirty="0">
              <a:solidFill>
                <a:schemeClr val="tx1"/>
              </a:solidFill>
            </a:endParaRPr>
          </a:p>
          <a:p>
            <a:pPr>
              <a:buFont typeface="Wingdings" pitchFamily="2" charset="2"/>
              <a:buChar char="§"/>
            </a:pPr>
            <a:r>
              <a:rPr lang="en-IN" dirty="0">
                <a:solidFill>
                  <a:schemeClr val="tx1"/>
                </a:solidFill>
              </a:rPr>
              <a:t>Resource Type with 4 instances</a:t>
            </a:r>
          </a:p>
          <a:p>
            <a:pPr>
              <a:buFont typeface="Wingdings" pitchFamily="2" charset="2"/>
              <a:buChar char="§"/>
            </a:pPr>
            <a:endParaRPr lang="en-IN" dirty="0">
              <a:solidFill>
                <a:schemeClr val="tx1"/>
              </a:solidFill>
            </a:endParaRPr>
          </a:p>
          <a:p>
            <a:pPr>
              <a:buFont typeface="Wingdings" pitchFamily="2" charset="2"/>
              <a:buChar char="§"/>
            </a:pPr>
            <a:endParaRPr lang="en-IN" dirty="0">
              <a:solidFill>
                <a:schemeClr val="tx1"/>
              </a:solidFill>
            </a:endParaRPr>
          </a:p>
          <a:p>
            <a:pPr>
              <a:buFont typeface="Wingdings" pitchFamily="2" charset="2"/>
              <a:buChar char="§"/>
            </a:pPr>
            <a:r>
              <a:rPr lang="en-IN" dirty="0">
                <a:solidFill>
                  <a:schemeClr val="tx1"/>
                </a:solidFill>
              </a:rPr>
              <a:t>P</a:t>
            </a:r>
            <a:r>
              <a:rPr lang="en-IN" baseline="-25000" dirty="0">
                <a:solidFill>
                  <a:schemeClr val="tx1"/>
                </a:solidFill>
              </a:rPr>
              <a:t>i</a:t>
            </a:r>
            <a:r>
              <a:rPr lang="en-IN" dirty="0">
                <a:solidFill>
                  <a:schemeClr val="tx1"/>
                </a:solidFill>
              </a:rPr>
              <a:t> requests an instance of </a:t>
            </a:r>
            <a:r>
              <a:rPr lang="en-IN" dirty="0" err="1">
                <a:solidFill>
                  <a:schemeClr val="tx1"/>
                </a:solidFill>
              </a:rPr>
              <a:t>R</a:t>
            </a:r>
            <a:r>
              <a:rPr lang="en-IN" baseline="-25000" dirty="0" err="1">
                <a:solidFill>
                  <a:schemeClr val="tx1"/>
                </a:solidFill>
              </a:rPr>
              <a:t>j</a:t>
            </a:r>
            <a:endParaRPr lang="en-IN" baseline="-25000" dirty="0">
              <a:solidFill>
                <a:schemeClr val="tx1"/>
              </a:solidFill>
            </a:endParaRPr>
          </a:p>
          <a:p>
            <a:pPr>
              <a:buFont typeface="Wingdings" pitchFamily="2" charset="2"/>
              <a:buChar char="§"/>
            </a:pPr>
            <a:endParaRPr lang="en-IN" baseline="-25000" dirty="0">
              <a:solidFill>
                <a:schemeClr val="tx1"/>
              </a:solidFill>
            </a:endParaRPr>
          </a:p>
          <a:p>
            <a:pPr>
              <a:buFont typeface="Wingdings" pitchFamily="2" charset="2"/>
              <a:buChar char="§"/>
            </a:pPr>
            <a:endParaRPr lang="en-IN" dirty="0">
              <a:solidFill>
                <a:schemeClr val="tx1"/>
              </a:solidFill>
            </a:endParaRPr>
          </a:p>
          <a:p>
            <a:pPr>
              <a:buFont typeface="Wingdings" pitchFamily="2" charset="2"/>
              <a:buChar char="§"/>
            </a:pPr>
            <a:r>
              <a:rPr lang="en-IN" dirty="0">
                <a:solidFill>
                  <a:schemeClr val="tx1"/>
                </a:solidFill>
              </a:rPr>
              <a:t>P</a:t>
            </a:r>
            <a:r>
              <a:rPr lang="en-IN" baseline="-25000" dirty="0">
                <a:solidFill>
                  <a:schemeClr val="tx1"/>
                </a:solidFill>
              </a:rPr>
              <a:t>i</a:t>
            </a:r>
            <a:r>
              <a:rPr lang="en-IN" dirty="0">
                <a:solidFill>
                  <a:schemeClr val="tx1"/>
                </a:solidFill>
              </a:rPr>
              <a:t> is holding an instance of </a:t>
            </a:r>
            <a:r>
              <a:rPr lang="en-IN" dirty="0" err="1">
                <a:solidFill>
                  <a:schemeClr val="tx1"/>
                </a:solidFill>
              </a:rPr>
              <a:t>R</a:t>
            </a:r>
            <a:r>
              <a:rPr lang="en-IN" baseline="-25000" dirty="0" err="1">
                <a:solidFill>
                  <a:schemeClr val="tx1"/>
                </a:solidFill>
              </a:rPr>
              <a:t>j</a:t>
            </a:r>
            <a:endParaRPr lang="en-IN" dirty="0">
              <a:solidFill>
                <a:schemeClr val="tx1"/>
              </a:solidFill>
            </a:endParaRPr>
          </a:p>
          <a:p>
            <a:pPr>
              <a:buFont typeface="Wingdings" pitchFamily="2" charset="2"/>
              <a:buChar char="§"/>
            </a:pPr>
            <a:endParaRPr lang="en-US" dirty="0">
              <a:solidFill>
                <a:schemeClr val="tx1"/>
              </a:solidFill>
            </a:endParaRPr>
          </a:p>
        </p:txBody>
      </p:sp>
      <p:pic>
        <p:nvPicPr>
          <p:cNvPr id="5" name="Picture 4">
            <a:extLst>
              <a:ext uri="{FF2B5EF4-FFF2-40B4-BE49-F238E27FC236}">
                <a16:creationId xmlns:a16="http://schemas.microsoft.com/office/drawing/2014/main" id="{A3462837-F668-0A49-8567-8E6FC3336443}"/>
              </a:ext>
            </a:extLst>
          </p:cNvPr>
          <p:cNvPicPr>
            <a:picLocks noChangeAspect="1"/>
          </p:cNvPicPr>
          <p:nvPr/>
        </p:nvPicPr>
        <p:blipFill>
          <a:blip r:embed="rId2"/>
          <a:stretch>
            <a:fillRect/>
          </a:stretch>
        </p:blipFill>
        <p:spPr>
          <a:xfrm>
            <a:off x="2281428" y="1737360"/>
            <a:ext cx="533400" cy="533400"/>
          </a:xfrm>
          <a:prstGeom prst="rect">
            <a:avLst/>
          </a:prstGeom>
        </p:spPr>
      </p:pic>
      <p:pic>
        <p:nvPicPr>
          <p:cNvPr id="6" name="Picture 5">
            <a:extLst>
              <a:ext uri="{FF2B5EF4-FFF2-40B4-BE49-F238E27FC236}">
                <a16:creationId xmlns:a16="http://schemas.microsoft.com/office/drawing/2014/main" id="{9DEE2E3F-D151-2E4B-91E6-23CD6CFBE82E}"/>
              </a:ext>
            </a:extLst>
          </p:cNvPr>
          <p:cNvPicPr>
            <a:picLocks noChangeAspect="1"/>
          </p:cNvPicPr>
          <p:nvPr/>
        </p:nvPicPr>
        <p:blipFill>
          <a:blip r:embed="rId3"/>
          <a:stretch>
            <a:fillRect/>
          </a:stretch>
        </p:blipFill>
        <p:spPr>
          <a:xfrm>
            <a:off x="5626100" y="2543386"/>
            <a:ext cx="469900" cy="457200"/>
          </a:xfrm>
          <a:prstGeom prst="rect">
            <a:avLst/>
          </a:prstGeom>
        </p:spPr>
      </p:pic>
      <p:pic>
        <p:nvPicPr>
          <p:cNvPr id="9" name="Picture 8">
            <a:extLst>
              <a:ext uri="{FF2B5EF4-FFF2-40B4-BE49-F238E27FC236}">
                <a16:creationId xmlns:a16="http://schemas.microsoft.com/office/drawing/2014/main" id="{83EA76DB-29EB-D643-9E49-A62177A1283E}"/>
              </a:ext>
            </a:extLst>
          </p:cNvPr>
          <p:cNvPicPr>
            <a:picLocks noChangeAspect="1"/>
          </p:cNvPicPr>
          <p:nvPr/>
        </p:nvPicPr>
        <p:blipFill>
          <a:blip r:embed="rId4"/>
          <a:stretch>
            <a:fillRect/>
          </a:stretch>
        </p:blipFill>
        <p:spPr>
          <a:xfrm>
            <a:off x="5144280" y="3857414"/>
            <a:ext cx="1295400" cy="838200"/>
          </a:xfrm>
          <a:prstGeom prst="rect">
            <a:avLst/>
          </a:prstGeom>
        </p:spPr>
      </p:pic>
      <p:pic>
        <p:nvPicPr>
          <p:cNvPr id="10" name="Picture 9">
            <a:extLst>
              <a:ext uri="{FF2B5EF4-FFF2-40B4-BE49-F238E27FC236}">
                <a16:creationId xmlns:a16="http://schemas.microsoft.com/office/drawing/2014/main" id="{095B7FF9-EB8A-F849-8D62-17BE9DC4F131}"/>
              </a:ext>
            </a:extLst>
          </p:cNvPr>
          <p:cNvPicPr>
            <a:picLocks noChangeAspect="1"/>
          </p:cNvPicPr>
          <p:nvPr/>
        </p:nvPicPr>
        <p:blipFill>
          <a:blip r:embed="rId5"/>
          <a:stretch>
            <a:fillRect/>
          </a:stretch>
        </p:blipFill>
        <p:spPr>
          <a:xfrm>
            <a:off x="5343976" y="5030894"/>
            <a:ext cx="1346200" cy="838200"/>
          </a:xfrm>
          <a:prstGeom prst="rect">
            <a:avLst/>
          </a:prstGeom>
        </p:spPr>
      </p:pic>
      <p:sp>
        <p:nvSpPr>
          <p:cNvPr id="11" name="Slide Number Placeholder 10">
            <a:extLst>
              <a:ext uri="{FF2B5EF4-FFF2-40B4-BE49-F238E27FC236}">
                <a16:creationId xmlns:a16="http://schemas.microsoft.com/office/drawing/2014/main" id="{83B5F1E6-9BBE-5549-9735-90BA98D1EDBB}"/>
              </a:ext>
            </a:extLst>
          </p:cNvPr>
          <p:cNvSpPr>
            <a:spLocks noGrp="1"/>
          </p:cNvSpPr>
          <p:nvPr>
            <p:ph type="sldNum" sz="quarter" idx="12"/>
          </p:nvPr>
        </p:nvSpPr>
        <p:spPr/>
        <p:txBody>
          <a:bodyPr/>
          <a:lstStyle/>
          <a:p>
            <a:fld id="{015DAC8A-FA8A-4063-9E55-68B1F18CD389}" type="slidenum">
              <a:rPr lang="en-IN" smtClean="0"/>
              <a:t>7</a:t>
            </a:fld>
            <a:endParaRPr lang="en-IN" dirty="0"/>
          </a:p>
        </p:txBody>
      </p:sp>
    </p:spTree>
    <p:extLst>
      <p:ext uri="{BB962C8B-B14F-4D97-AF65-F5344CB8AC3E}">
        <p14:creationId xmlns:p14="http://schemas.microsoft.com/office/powerpoint/2010/main" val="249943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0A3E-94D6-8A49-B026-966D56032CE1}"/>
              </a:ext>
            </a:extLst>
          </p:cNvPr>
          <p:cNvSpPr>
            <a:spLocks noGrp="1"/>
          </p:cNvSpPr>
          <p:nvPr>
            <p:ph type="title"/>
          </p:nvPr>
        </p:nvSpPr>
        <p:spPr/>
        <p:txBody>
          <a:bodyPr/>
          <a:lstStyle/>
          <a:p>
            <a:r>
              <a:rPr lang="en-IN" dirty="0">
                <a:solidFill>
                  <a:schemeClr val="tx1"/>
                </a:solidFill>
              </a:rPr>
              <a:t>Resource Allocation Graph Example</a:t>
            </a:r>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68435641-3F45-8345-9EA5-883F65A6C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7" y="2065719"/>
            <a:ext cx="6310333" cy="3457257"/>
          </a:xfrm>
        </p:spPr>
      </p:pic>
      <p:pic>
        <p:nvPicPr>
          <p:cNvPr id="8" name="Picture 7" descr="Diagram&#10;&#10;Description automatically generated">
            <a:extLst>
              <a:ext uri="{FF2B5EF4-FFF2-40B4-BE49-F238E27FC236}">
                <a16:creationId xmlns:a16="http://schemas.microsoft.com/office/drawing/2014/main" id="{B18BA13E-71CD-0246-9534-8FC85189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391" y="2865120"/>
            <a:ext cx="5434030" cy="2815527"/>
          </a:xfrm>
          <a:prstGeom prst="rect">
            <a:avLst/>
          </a:prstGeom>
        </p:spPr>
      </p:pic>
      <p:sp>
        <p:nvSpPr>
          <p:cNvPr id="9" name="Slide Number Placeholder 8">
            <a:extLst>
              <a:ext uri="{FF2B5EF4-FFF2-40B4-BE49-F238E27FC236}">
                <a16:creationId xmlns:a16="http://schemas.microsoft.com/office/drawing/2014/main" id="{01154BA1-DBBC-C141-9FE7-D9CE78F2BFCD}"/>
              </a:ext>
            </a:extLst>
          </p:cNvPr>
          <p:cNvSpPr>
            <a:spLocks noGrp="1"/>
          </p:cNvSpPr>
          <p:nvPr>
            <p:ph type="sldNum" sz="quarter" idx="12"/>
          </p:nvPr>
        </p:nvSpPr>
        <p:spPr/>
        <p:txBody>
          <a:bodyPr/>
          <a:lstStyle/>
          <a:p>
            <a:fld id="{015DAC8A-FA8A-4063-9E55-68B1F18CD389}" type="slidenum">
              <a:rPr lang="en-IN" smtClean="0"/>
              <a:t>8</a:t>
            </a:fld>
            <a:endParaRPr lang="en-IN" dirty="0"/>
          </a:p>
        </p:txBody>
      </p:sp>
    </p:spTree>
    <p:extLst>
      <p:ext uri="{BB962C8B-B14F-4D97-AF65-F5344CB8AC3E}">
        <p14:creationId xmlns:p14="http://schemas.microsoft.com/office/powerpoint/2010/main" val="17274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28AF-4AB1-5045-B791-729CAB5137F8}"/>
              </a:ext>
            </a:extLst>
          </p:cNvPr>
          <p:cNvSpPr>
            <a:spLocks noGrp="1"/>
          </p:cNvSpPr>
          <p:nvPr>
            <p:ph type="title"/>
          </p:nvPr>
        </p:nvSpPr>
        <p:spPr>
          <a:xfrm>
            <a:off x="1097280" y="319008"/>
            <a:ext cx="10058400" cy="1450757"/>
          </a:xfrm>
        </p:spPr>
        <p:txBody>
          <a:bodyPr/>
          <a:lstStyle/>
          <a:p>
            <a:pPr algn="ctr"/>
            <a:r>
              <a:rPr lang="en-IN" dirty="0">
                <a:solidFill>
                  <a:schemeClr val="tx1"/>
                </a:solidFill>
              </a:rPr>
              <a:t>Graph With A Cycle But No Deadlock</a:t>
            </a:r>
            <a:endParaRPr lang="en-US" dirty="0">
              <a:solidFill>
                <a:schemeClr val="tx1"/>
              </a:solidFill>
            </a:endParaRPr>
          </a:p>
        </p:txBody>
      </p:sp>
      <p:sp>
        <p:nvSpPr>
          <p:cNvPr id="3" name="Content Placeholder 2">
            <a:extLst>
              <a:ext uri="{FF2B5EF4-FFF2-40B4-BE49-F238E27FC236}">
                <a16:creationId xmlns:a16="http://schemas.microsoft.com/office/drawing/2014/main" id="{5BA95611-A821-9444-936E-F9E80D752B99}"/>
              </a:ext>
            </a:extLst>
          </p:cNvPr>
          <p:cNvSpPr>
            <a:spLocks noGrp="1"/>
          </p:cNvSpPr>
          <p:nvPr>
            <p:ph idx="1"/>
          </p:nvPr>
        </p:nvSpPr>
        <p:spPr>
          <a:xfrm>
            <a:off x="1066800" y="1901215"/>
            <a:ext cx="10058400" cy="4023360"/>
          </a:xfrm>
        </p:spPr>
        <p:txBody>
          <a:bodyPr/>
          <a:lstStyle/>
          <a:p>
            <a:endParaRPr lang="en-US" dirty="0"/>
          </a:p>
        </p:txBody>
      </p:sp>
      <p:pic>
        <p:nvPicPr>
          <p:cNvPr id="4" name="Picture 3">
            <a:extLst>
              <a:ext uri="{FF2B5EF4-FFF2-40B4-BE49-F238E27FC236}">
                <a16:creationId xmlns:a16="http://schemas.microsoft.com/office/drawing/2014/main" id="{A4E409E8-8E68-324A-B258-52DFACF7ADA2}"/>
              </a:ext>
            </a:extLst>
          </p:cNvPr>
          <p:cNvPicPr>
            <a:picLocks noChangeAspect="1"/>
          </p:cNvPicPr>
          <p:nvPr/>
        </p:nvPicPr>
        <p:blipFill>
          <a:blip r:embed="rId2"/>
          <a:stretch>
            <a:fillRect/>
          </a:stretch>
        </p:blipFill>
        <p:spPr>
          <a:xfrm>
            <a:off x="4596994" y="1901215"/>
            <a:ext cx="3058971" cy="3912398"/>
          </a:xfrm>
          <a:prstGeom prst="rect">
            <a:avLst/>
          </a:prstGeom>
        </p:spPr>
      </p:pic>
      <p:sp>
        <p:nvSpPr>
          <p:cNvPr id="5" name="Slide Number Placeholder 4">
            <a:extLst>
              <a:ext uri="{FF2B5EF4-FFF2-40B4-BE49-F238E27FC236}">
                <a16:creationId xmlns:a16="http://schemas.microsoft.com/office/drawing/2014/main" id="{B32288C3-BB47-AF40-853D-5ECEB4549F6B}"/>
              </a:ext>
            </a:extLst>
          </p:cNvPr>
          <p:cNvSpPr>
            <a:spLocks noGrp="1"/>
          </p:cNvSpPr>
          <p:nvPr>
            <p:ph type="sldNum" sz="quarter" idx="12"/>
          </p:nvPr>
        </p:nvSpPr>
        <p:spPr/>
        <p:txBody>
          <a:bodyPr/>
          <a:lstStyle/>
          <a:p>
            <a:fld id="{015DAC8A-FA8A-4063-9E55-68B1F18CD389}" type="slidenum">
              <a:rPr lang="en-IN" smtClean="0"/>
              <a:t>9</a:t>
            </a:fld>
            <a:endParaRPr lang="en-IN" dirty="0"/>
          </a:p>
        </p:txBody>
      </p:sp>
    </p:spTree>
    <p:extLst>
      <p:ext uri="{BB962C8B-B14F-4D97-AF65-F5344CB8AC3E}">
        <p14:creationId xmlns:p14="http://schemas.microsoft.com/office/powerpoint/2010/main" val="15314610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933B2C83-2BD1-4C65-B42B-35D286FFC24A}"/>
</file>

<file path=customXml/itemProps2.xml><?xml version="1.0" encoding="utf-8"?>
<ds:datastoreItem xmlns:ds="http://schemas.openxmlformats.org/officeDocument/2006/customXml" ds:itemID="{E115AF47-CDF6-44DB-B344-70A85C15D890}"/>
</file>

<file path=customXml/itemProps3.xml><?xml version="1.0" encoding="utf-8"?>
<ds:datastoreItem xmlns:ds="http://schemas.openxmlformats.org/officeDocument/2006/customXml" ds:itemID="{7113A181-3691-4C55-95CA-C3BE77AE7A01}"/>
</file>

<file path=docProps/app.xml><?xml version="1.0" encoding="utf-8"?>
<Properties xmlns="http://schemas.openxmlformats.org/officeDocument/2006/extended-properties" xmlns:vt="http://schemas.openxmlformats.org/officeDocument/2006/docPropsVTypes">
  <Template>Retrospect</Template>
  <TotalTime>4469</TotalTime>
  <Words>3609</Words>
  <Application>Microsoft Macintosh PowerPoint</Application>
  <PresentationFormat>Widescreen</PresentationFormat>
  <Paragraphs>342</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CMU Serif</vt:lpstr>
      <vt:lpstr>CMU Serif Roman</vt:lpstr>
      <vt:lpstr>CMU Serif Roman</vt:lpstr>
      <vt:lpstr>Courier New</vt:lpstr>
      <vt:lpstr>Helvetica</vt:lpstr>
      <vt:lpstr>Monotype Sorts</vt:lpstr>
      <vt:lpstr>Wingdings</vt:lpstr>
      <vt:lpstr>Retrospect</vt:lpstr>
      <vt:lpstr>Deadlocks</vt:lpstr>
      <vt:lpstr>Deadlocks</vt:lpstr>
      <vt:lpstr>Deadlocks…</vt:lpstr>
      <vt:lpstr>System Model</vt:lpstr>
      <vt:lpstr>Deadlock Characterization</vt:lpstr>
      <vt:lpstr>Resource-Allocation Graph</vt:lpstr>
      <vt:lpstr>Resource-Allocation Graph…</vt:lpstr>
      <vt:lpstr>Resource Allocation Graph Example</vt:lpstr>
      <vt:lpstr>Graph With A Cycle But No Deadlock</vt:lpstr>
      <vt:lpstr>Resource Allocation Graph With A Deadlock</vt:lpstr>
      <vt:lpstr>Basic Facts</vt:lpstr>
      <vt:lpstr>Methods for handling deadlocks</vt:lpstr>
      <vt:lpstr>Deadlock Management</vt:lpstr>
      <vt:lpstr>Deadlock Management…</vt:lpstr>
      <vt:lpstr>Deadlock Prevention</vt:lpstr>
      <vt:lpstr>Deadlock Prevention…</vt:lpstr>
      <vt:lpstr>Deadlock Prevention…</vt:lpstr>
      <vt:lpstr>Deadlock Avoidance</vt:lpstr>
      <vt:lpstr>Safe State</vt:lpstr>
      <vt:lpstr>Safe State…</vt:lpstr>
      <vt:lpstr>Deadlock Avoidance - Concepts</vt:lpstr>
      <vt:lpstr>Avoidance algorithms</vt:lpstr>
      <vt:lpstr>Resource-Allocation Graph</vt:lpstr>
      <vt:lpstr>Banker’s Algorithm</vt:lpstr>
      <vt:lpstr>Data Structures for the Banker’s Algorithm</vt:lpstr>
      <vt:lpstr>Safety Algorithm</vt:lpstr>
      <vt:lpstr>Example</vt:lpstr>
      <vt:lpstr>Example...</vt:lpstr>
      <vt:lpstr>Resource-Request Algorithm for Process Pi</vt:lpstr>
      <vt:lpstr>Example:  P1 Request (1,0,2)</vt:lpstr>
      <vt:lpstr>Deadlock Detection</vt:lpstr>
      <vt:lpstr>Single Instance of Each Resource Type</vt:lpstr>
      <vt:lpstr>Example</vt:lpstr>
      <vt:lpstr>Several Instances of a Resource Type</vt:lpstr>
      <vt:lpstr>Deadlock Detection Algorithm</vt:lpstr>
      <vt:lpstr>Example of Detection Algorithm</vt:lpstr>
      <vt:lpstr>Example of Detection Algorithm…</vt:lpstr>
      <vt:lpstr>Detection-Algorithm Usage</vt:lpstr>
      <vt:lpstr>Recovery from Deadlock</vt:lpstr>
      <vt:lpstr>Process Termination</vt:lpstr>
      <vt:lpstr>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I&amp;CT Welcomes the Director of MIT, Manipal</dc:title>
  <dc:creator>3vr22es184 [MAHE-MIT]</dc:creator>
  <cp:lastModifiedBy>Veena Mayya [MAHE-MIT]</cp:lastModifiedBy>
  <cp:revision>555</cp:revision>
  <dcterms:created xsi:type="dcterms:W3CDTF">2022-03-20T17:55:27Z</dcterms:created>
  <dcterms:modified xsi:type="dcterms:W3CDTF">2022-04-25T05:44:41Z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