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70" r:id="rId3"/>
    <p:sldId id="286" r:id="rId4"/>
    <p:sldId id="287" r:id="rId5"/>
    <p:sldId id="271" r:id="rId6"/>
    <p:sldId id="272" r:id="rId7"/>
    <p:sldId id="273" r:id="rId8"/>
    <p:sldId id="275" r:id="rId9"/>
    <p:sldId id="274" r:id="rId10"/>
    <p:sldId id="276" r:id="rId11"/>
    <p:sldId id="278" r:id="rId12"/>
    <p:sldId id="280" r:id="rId13"/>
    <p:sldId id="277" r:id="rId14"/>
    <p:sldId id="279" r:id="rId15"/>
    <p:sldId id="281" r:id="rId16"/>
    <p:sldId id="283" r:id="rId17"/>
    <p:sldId id="282" r:id="rId18"/>
    <p:sldId id="284" r:id="rId19"/>
    <p:sldId id="285" r:id="rId20"/>
    <p:sldId id="292" r:id="rId21"/>
    <p:sldId id="288" r:id="rId22"/>
    <p:sldId id="289" r:id="rId23"/>
    <p:sldId id="291" r:id="rId24"/>
    <p:sldId id="290" r:id="rId25"/>
    <p:sldId id="293" r:id="rId26"/>
    <p:sldId id="294" r:id="rId27"/>
    <p:sldId id="295" r:id="rId28"/>
    <p:sldId id="296" r:id="rId29"/>
    <p:sldId id="297" r:id="rId30"/>
    <p:sldId id="298" r:id="rId31"/>
    <p:sldId id="299" r:id="rId32"/>
    <p:sldId id="316" r:id="rId33"/>
    <p:sldId id="317"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8" r:id="rId48"/>
    <p:sldId id="313" r:id="rId49"/>
    <p:sldId id="314" r:id="rId50"/>
    <p:sldId id="31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CF12"/>
    <a:srgbClr val="E4CD12"/>
    <a:srgbClr val="BD582C"/>
    <a:srgbClr val="92B4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5" autoAdjust="0"/>
    <p:restoredTop sz="57254"/>
  </p:normalViewPr>
  <p:slideViewPr>
    <p:cSldViewPr snapToGrid="0">
      <p:cViewPr varScale="1">
        <p:scale>
          <a:sx n="67" d="100"/>
          <a:sy n="67" d="100"/>
        </p:scale>
        <p:origin x="190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D10E0-480A-4A4C-8CD8-6D3D40747057}" type="datetimeFigureOut">
              <a:rPr lang="en-US" smtClean="0"/>
              <a:t>4/3/23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15AA3-D936-1941-A917-B6B4104307AE}" type="slidenum">
              <a:rPr lang="en-US" smtClean="0"/>
              <a:t>‹#›</a:t>
            </a:fld>
            <a:endParaRPr lang="en-US"/>
          </a:p>
        </p:txBody>
      </p:sp>
    </p:spTree>
    <p:extLst>
      <p:ext uri="{BB962C8B-B14F-4D97-AF65-F5344CB8AC3E}">
        <p14:creationId xmlns:p14="http://schemas.microsoft.com/office/powerpoint/2010/main" val="34584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9</a:t>
            </a:fld>
            <a:endParaRPr lang="en-US"/>
          </a:p>
        </p:txBody>
      </p:sp>
    </p:spTree>
    <p:extLst>
      <p:ext uri="{BB962C8B-B14F-4D97-AF65-F5344CB8AC3E}">
        <p14:creationId xmlns:p14="http://schemas.microsoft.com/office/powerpoint/2010/main" val="356358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18</a:t>
            </a:fld>
            <a:endParaRPr lang="en-US"/>
          </a:p>
        </p:txBody>
      </p:sp>
    </p:spTree>
    <p:extLst>
      <p:ext uri="{BB962C8B-B14F-4D97-AF65-F5344CB8AC3E}">
        <p14:creationId xmlns:p14="http://schemas.microsoft.com/office/powerpoint/2010/main" val="53243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MU Serif Roman" panose="02000603000000000000" pitchFamily="2" charset="0"/>
                <a:ea typeface="CMU Serif Roman" panose="02000603000000000000" pitchFamily="2" charset="0"/>
                <a:cs typeface="CMU Serif Roman" panose="02000603000000000000" pitchFamily="2" charset="0"/>
              </a:rPr>
              <a:t>First fit (may make fragmentation worse)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MU Serif Roman" panose="02000603000000000000" pitchFamily="2" charset="0"/>
                <a:ea typeface="CMU Serif Roman" panose="02000603000000000000" pitchFamily="2" charset="0"/>
                <a:cs typeface="CMU Serif Roman" panose="02000603000000000000" pitchFamily="2" charset="0"/>
              </a:rPr>
              <a:t>Best fit (may affect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MU Serif Roman" panose="02000603000000000000" pitchFamily="2" charset="0"/>
              <a:ea typeface="CMU Serif Roman" panose="02000603000000000000" pitchFamily="2" charset="0"/>
              <a:cs typeface="CMU Serif Roman" panose="02000603000000000000" pitchFamily="2" charset="0"/>
            </a:endParaRPr>
          </a:p>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23</a:t>
            </a:fld>
            <a:endParaRPr lang="en-US"/>
          </a:p>
        </p:txBody>
      </p:sp>
    </p:spTree>
    <p:extLst>
      <p:ext uri="{BB962C8B-B14F-4D97-AF65-F5344CB8AC3E}">
        <p14:creationId xmlns:p14="http://schemas.microsoft.com/office/powerpoint/2010/main" val="313327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 3, 852 offset 4052</a:t>
            </a:r>
          </a:p>
          <a:p>
            <a:r>
              <a:rPr lang="en-US" dirty="0"/>
              <a:t>0</a:t>
            </a:r>
            <a:r>
              <a:rPr lang="en-US"/>
              <a:t>, 1222</a:t>
            </a:r>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32</a:t>
            </a:fld>
            <a:endParaRPr lang="en-US"/>
          </a:p>
        </p:txBody>
      </p:sp>
    </p:spTree>
    <p:extLst>
      <p:ext uri="{BB962C8B-B14F-4D97-AF65-F5344CB8AC3E}">
        <p14:creationId xmlns:p14="http://schemas.microsoft.com/office/powerpoint/2010/main" val="283166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Address = 1219 + 430 = 1649</a:t>
            </a:r>
          </a:p>
          <a:p>
            <a:endParaRPr lang="en-US" dirty="0"/>
          </a:p>
          <a:p>
            <a:r>
              <a:rPr lang="en-US" dirty="0"/>
              <a:t>Physical Address = 2300 + 11 = 2311</a:t>
            </a:r>
          </a:p>
          <a:p>
            <a:endParaRPr lang="en-US" dirty="0"/>
          </a:p>
          <a:p>
            <a:r>
              <a:rPr lang="en-US" dirty="0"/>
              <a:t>Physical Address = 1327 + 425 = 1752</a:t>
            </a:r>
          </a:p>
        </p:txBody>
      </p:sp>
      <p:sp>
        <p:nvSpPr>
          <p:cNvPr id="4" name="Slide Number Placeholder 3"/>
          <p:cNvSpPr>
            <a:spLocks noGrp="1"/>
          </p:cNvSpPr>
          <p:nvPr>
            <p:ph type="sldNum" sz="quarter" idx="5"/>
          </p:nvPr>
        </p:nvSpPr>
        <p:spPr/>
        <p:txBody>
          <a:bodyPr/>
          <a:lstStyle/>
          <a:p>
            <a:fld id="{8DA15AA3-D936-1941-A917-B6B4104307AE}" type="slidenum">
              <a:rPr lang="en-US" smtClean="0"/>
              <a:t>33</a:t>
            </a:fld>
            <a:endParaRPr lang="en-US"/>
          </a:p>
        </p:txBody>
      </p:sp>
    </p:spTree>
    <p:extLst>
      <p:ext uri="{BB962C8B-B14F-4D97-AF65-F5344CB8AC3E}">
        <p14:creationId xmlns:p14="http://schemas.microsoft.com/office/powerpoint/2010/main" val="359581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34</a:t>
            </a:fld>
            <a:endParaRPr lang="en-US"/>
          </a:p>
        </p:txBody>
      </p:sp>
    </p:spTree>
    <p:extLst>
      <p:ext uri="{BB962C8B-B14F-4D97-AF65-F5344CB8AC3E}">
        <p14:creationId xmlns:p14="http://schemas.microsoft.com/office/powerpoint/2010/main" val="34894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36</a:t>
            </a:fld>
            <a:endParaRPr lang="en-US"/>
          </a:p>
        </p:txBody>
      </p:sp>
    </p:spTree>
    <p:extLst>
      <p:ext uri="{BB962C8B-B14F-4D97-AF65-F5344CB8AC3E}">
        <p14:creationId xmlns:p14="http://schemas.microsoft.com/office/powerpoint/2010/main" val="103059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15AA3-D936-1941-A917-B6B4104307AE}" type="slidenum">
              <a:rPr lang="en-US" smtClean="0"/>
              <a:t>46</a:t>
            </a:fld>
            <a:endParaRPr lang="en-US"/>
          </a:p>
        </p:txBody>
      </p:sp>
    </p:spTree>
    <p:extLst>
      <p:ext uri="{BB962C8B-B14F-4D97-AF65-F5344CB8AC3E}">
        <p14:creationId xmlns:p14="http://schemas.microsoft.com/office/powerpoint/2010/main" val="31170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a:t>
            </a:r>
          </a:p>
        </p:txBody>
      </p:sp>
      <p:sp>
        <p:nvSpPr>
          <p:cNvPr id="4" name="Slide Number Placeholder 3"/>
          <p:cNvSpPr>
            <a:spLocks noGrp="1"/>
          </p:cNvSpPr>
          <p:nvPr>
            <p:ph type="sldNum" sz="quarter" idx="5"/>
          </p:nvPr>
        </p:nvSpPr>
        <p:spPr/>
        <p:txBody>
          <a:bodyPr/>
          <a:lstStyle/>
          <a:p>
            <a:fld id="{8DA15AA3-D936-1941-A917-B6B4104307AE}" type="slidenum">
              <a:rPr lang="en-US" smtClean="0"/>
              <a:t>47</a:t>
            </a:fld>
            <a:endParaRPr lang="en-US"/>
          </a:p>
        </p:txBody>
      </p:sp>
    </p:spTree>
    <p:extLst>
      <p:ext uri="{BB962C8B-B14F-4D97-AF65-F5344CB8AC3E}">
        <p14:creationId xmlns:p14="http://schemas.microsoft.com/office/powerpoint/2010/main" val="130643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6000" spc="-38"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19866-30B1-7C46-A495-3BC9843CBF68}"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057566" y="6492876"/>
            <a:ext cx="984019" cy="365125"/>
          </a:xfrm>
        </p:spPr>
        <p:txBody>
          <a:bodyPr/>
          <a:lstStyle/>
          <a:p>
            <a:fld id="{015DAC8A-FA8A-4063-9E55-68B1F18CD389}" type="slidenum">
              <a:rPr lang="en-IN" smtClean="0"/>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146C9-A0AB-7B4F-9DCC-E2A17D277AC7}"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69024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4C654-BE96-414C-91AA-06A451E255D9}"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34628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defRPr sz="2100" baseline="0">
                <a:solidFill>
                  <a:schemeClr val="tx1"/>
                </a:solidFill>
                <a:latin typeface="CMU Serif" panose="02000603000000000000" pitchFamily="2" charset="0"/>
              </a:defRPr>
            </a:lvl1pPr>
            <a:lvl2pPr>
              <a:lnSpc>
                <a:spcPct val="100000"/>
              </a:lnSpc>
              <a:defRPr sz="2100" baseline="0">
                <a:solidFill>
                  <a:schemeClr val="tx1"/>
                </a:solidFill>
                <a:latin typeface="CMU Serif" panose="02000603000000000000" pitchFamily="2" charset="0"/>
              </a:defRPr>
            </a:lvl2pPr>
            <a:lvl3pPr>
              <a:lnSpc>
                <a:spcPct val="100000"/>
              </a:lnSpc>
              <a:defRPr sz="2100" baseline="0">
                <a:solidFill>
                  <a:schemeClr val="tx1"/>
                </a:solidFill>
                <a:latin typeface="CMU Serif" panose="02000603000000000000" pitchFamily="2" charset="0"/>
              </a:defRPr>
            </a:lvl3pPr>
            <a:lvl4pPr>
              <a:lnSpc>
                <a:spcPct val="100000"/>
              </a:lnSpc>
              <a:defRPr sz="2100" baseline="0">
                <a:solidFill>
                  <a:schemeClr val="tx1"/>
                </a:solidFill>
                <a:latin typeface="CMU Serif" panose="02000603000000000000" pitchFamily="2" charset="0"/>
              </a:defRPr>
            </a:lvl4pPr>
            <a:lvl5pPr>
              <a:lnSpc>
                <a:spcPct val="100000"/>
              </a:lnSpc>
              <a:defRPr sz="2100" baseline="0">
                <a:solidFill>
                  <a:schemeClr val="tx1"/>
                </a:solidFill>
                <a:latin typeface="CMU Serif" panose="02000603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 y="6459784"/>
            <a:ext cx="1854203" cy="365125"/>
          </a:xfrm>
        </p:spPr>
        <p:txBody>
          <a:bodyPr/>
          <a:lstStyle/>
          <a:p>
            <a:fld id="{C40D0B44-AA48-E140-ACCC-4BDDEDC24F16}" type="datetime1">
              <a:rPr lang="en-IN" smtClean="0"/>
              <a:t>03/04/23</a:t>
            </a:fld>
            <a:endParaRPr lang="en-IN"/>
          </a:p>
        </p:txBody>
      </p:sp>
      <p:sp>
        <p:nvSpPr>
          <p:cNvPr id="5" name="Footer Placeholder 4"/>
          <p:cNvSpPr>
            <a:spLocks noGrp="1"/>
          </p:cNvSpPr>
          <p:nvPr>
            <p:ph type="ftr" sz="quarter" idx="11"/>
          </p:nvPr>
        </p:nvSpPr>
        <p:spPr>
          <a:xfrm>
            <a:off x="3171833" y="6459785"/>
            <a:ext cx="3617103" cy="365125"/>
          </a:xfrm>
        </p:spPr>
        <p:txBody>
          <a:bodyPr/>
          <a:lstStyle/>
          <a:p>
            <a:endParaRPr lang="en-IN"/>
          </a:p>
        </p:txBody>
      </p:sp>
      <p:sp>
        <p:nvSpPr>
          <p:cNvPr id="6" name="Slide Number Placeholder 5"/>
          <p:cNvSpPr>
            <a:spLocks noGrp="1"/>
          </p:cNvSpPr>
          <p:nvPr>
            <p:ph type="sldNum" sz="quarter" idx="12"/>
          </p:nvPr>
        </p:nvSpPr>
        <p:spPr>
          <a:xfrm>
            <a:off x="8036134" y="6459785"/>
            <a:ext cx="984019" cy="365125"/>
          </a:xfrm>
        </p:spPr>
        <p:txBody>
          <a:bodyPr/>
          <a:lstStyle/>
          <a:p>
            <a:fld id="{015DAC8A-FA8A-4063-9E55-68B1F18CD389}" type="slidenum">
              <a:rPr lang="en-IN" smtClean="0"/>
              <a:t>‹#›</a:t>
            </a:fld>
            <a:endParaRPr lang="en-IN" dirty="0"/>
          </a:p>
        </p:txBody>
      </p:sp>
    </p:spTree>
    <p:extLst>
      <p:ext uri="{BB962C8B-B14F-4D97-AF65-F5344CB8AC3E}">
        <p14:creationId xmlns:p14="http://schemas.microsoft.com/office/powerpoint/2010/main" val="37893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103968-7211-434C-A71A-C7656148B288}" type="datetime1">
              <a:rPr lang="en-IN" smtClean="0"/>
              <a:t>03/04/23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71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82E0F-7A10-BF41-B3EE-AD76CF1E80C0}" type="datetime1">
              <a:rPr lang="en-IN" smtClean="0"/>
              <a:t>03/04/23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141620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D4504-A83B-EC45-83AF-C87F77BCD1A0}" type="datetime1">
              <a:rPr lang="en-IN" smtClean="0"/>
              <a:t>03/04/23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8650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A013E-365C-C840-B034-92F37242A54C}" type="datetime1">
              <a:rPr lang="en-IN" smtClean="0"/>
              <a:t>03/04/23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95098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3E5F2D-F7B1-324B-9E95-5EDD265C0C21}" type="datetime1">
              <a:rPr lang="en-IN" smtClean="0"/>
              <a:t>03/04/23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409338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B3B451A-FCA9-534C-85E0-EDFAD6961330}" type="datetime1">
              <a:rPr lang="en-IN" smtClean="0"/>
              <a:t>03/04/23</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5DAC8A-FA8A-4063-9E55-68B1F18CD389}" type="slidenum">
              <a:rPr lang="en-IN" smtClean="0"/>
              <a:t>‹#›</a:t>
            </a:fld>
            <a:endParaRPr lang="en-IN"/>
          </a:p>
        </p:txBody>
      </p:sp>
    </p:spTree>
    <p:extLst>
      <p:ext uri="{BB962C8B-B14F-4D97-AF65-F5344CB8AC3E}">
        <p14:creationId xmlns:p14="http://schemas.microsoft.com/office/powerpoint/2010/main" val="19563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6C97DC9-93A4-8542-A56D-34FD22BDF44A}" type="datetime1">
              <a:rPr lang="en-IN" smtClean="0"/>
              <a:t>03/04/23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0011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F8D211A9-B893-2048-A236-7771F7F712AD}" type="datetime1">
              <a:rPr lang="en-IN" smtClean="0"/>
              <a:t>03/04/23</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8068281" y="6461621"/>
            <a:ext cx="984019" cy="365125"/>
          </a:xfrm>
          <a:prstGeom prst="rect">
            <a:avLst/>
          </a:prstGeom>
        </p:spPr>
        <p:txBody>
          <a:bodyPr vert="horz" lIns="91440" tIns="45720" rIns="91440" bIns="45720" rtlCol="0" anchor="ctr"/>
          <a:lstStyle>
            <a:lvl1pPr algn="r">
              <a:defRPr sz="788">
                <a:solidFill>
                  <a:srgbClr val="FFFFFF"/>
                </a:solidFill>
              </a:defRPr>
            </a:lvl1pPr>
          </a:lstStyle>
          <a:p>
            <a:fld id="{015DAC8A-FA8A-4063-9E55-68B1F18CD38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887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685800" rtl="0" eaLnBrk="1" latinLnBrk="0" hangingPunct="1">
        <a:lnSpc>
          <a:spcPct val="85000"/>
        </a:lnSpc>
        <a:spcBef>
          <a:spcPct val="0"/>
        </a:spcBef>
        <a:buNone/>
        <a:defRPr sz="3600" kern="1200" spc="-38" baseline="0">
          <a:solidFill>
            <a:schemeClr val="tx1"/>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2100" kern="1200">
          <a:solidFill>
            <a:schemeClr val="tx1"/>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2100" kern="1200">
          <a:solidFill>
            <a:schemeClr val="tx1"/>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9CE-85BF-423F-BADD-0810347485E7}"/>
              </a:ext>
            </a:extLst>
          </p:cNvPr>
          <p:cNvSpPr>
            <a:spLocks noGrp="1"/>
          </p:cNvSpPr>
          <p:nvPr>
            <p:ph type="ctrTitle"/>
          </p:nvPr>
        </p:nvSpPr>
        <p:spPr>
          <a:xfrm>
            <a:off x="628650" y="1426464"/>
            <a:ext cx="7823111" cy="2674620"/>
          </a:xfrm>
        </p:spPr>
        <p:txBody>
          <a:bodyPr>
            <a:normAutofit/>
          </a:bodyPr>
          <a:lstStyle/>
          <a:p>
            <a:r>
              <a:rPr lang="en-US" altLang="en-US" dirty="0"/>
              <a:t>Memory Management</a:t>
            </a:r>
            <a:endParaRPr lang="en-IN" dirty="0"/>
          </a:p>
        </p:txBody>
      </p:sp>
      <p:sp>
        <p:nvSpPr>
          <p:cNvPr id="3" name="Subtitle 2">
            <a:extLst>
              <a:ext uri="{FF2B5EF4-FFF2-40B4-BE49-F238E27FC236}">
                <a16:creationId xmlns:a16="http://schemas.microsoft.com/office/drawing/2014/main" id="{FB1F1A93-27CB-467B-B1C9-213A9C4BFB50}"/>
              </a:ext>
            </a:extLst>
          </p:cNvPr>
          <p:cNvSpPr>
            <a:spLocks noGrp="1"/>
          </p:cNvSpPr>
          <p:nvPr>
            <p:ph type="subTitle" idx="1"/>
          </p:nvPr>
        </p:nvSpPr>
        <p:spPr>
          <a:xfrm>
            <a:off x="628650" y="4198965"/>
            <a:ext cx="8061657" cy="857250"/>
          </a:xfrm>
        </p:spPr>
        <p:txBody>
          <a:bodyPr>
            <a:normAutofit/>
          </a:bodyPr>
          <a:lstStyle/>
          <a:p>
            <a:pPr algn="ctr"/>
            <a:endParaRPr lang="en-IN" dirty="0"/>
          </a:p>
        </p:txBody>
      </p:sp>
      <p:sp>
        <p:nvSpPr>
          <p:cNvPr id="4" name="Slide Number Placeholder 3">
            <a:extLst>
              <a:ext uri="{FF2B5EF4-FFF2-40B4-BE49-F238E27FC236}">
                <a16:creationId xmlns:a16="http://schemas.microsoft.com/office/drawing/2014/main" id="{363CCDB6-3AB5-BD48-B4C2-3CA6A665CB19}"/>
              </a:ext>
            </a:extLst>
          </p:cNvPr>
          <p:cNvSpPr>
            <a:spLocks noGrp="1"/>
          </p:cNvSpPr>
          <p:nvPr>
            <p:ph type="sldNum" sz="quarter" idx="12"/>
          </p:nvPr>
        </p:nvSpPr>
        <p:spPr/>
        <p:txBody>
          <a:bodyPr/>
          <a:lstStyle/>
          <a:p>
            <a:fld id="{015DAC8A-FA8A-4063-9E55-68B1F18CD389}" type="slidenum">
              <a:rPr lang="en-IN" smtClean="0"/>
              <a:t>1</a:t>
            </a:fld>
            <a:endParaRPr lang="en-IN" dirty="0"/>
          </a:p>
        </p:txBody>
      </p:sp>
    </p:spTree>
    <p:extLst>
      <p:ext uri="{BB962C8B-B14F-4D97-AF65-F5344CB8AC3E}">
        <p14:creationId xmlns:p14="http://schemas.microsoft.com/office/powerpoint/2010/main" val="249871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4FFA-0D09-23AE-7D72-436294275E66}"/>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Logical vs. Physical Address Space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953D657-CFC3-19BE-366A-7580AACD0DB7}"/>
              </a:ext>
            </a:extLst>
          </p:cNvPr>
          <p:cNvSpPr>
            <a:spLocks noGrp="1"/>
          </p:cNvSpPr>
          <p:nvPr>
            <p:ph idx="1"/>
          </p:nvPr>
        </p:nvSpPr>
        <p:spPr>
          <a:xfrm>
            <a:off x="73353" y="1868036"/>
            <a:ext cx="8997293" cy="4398949"/>
          </a:xfrm>
        </p:spPr>
        <p:txBody>
          <a:bodyPr>
            <a:noAutofit/>
          </a:bodyPr>
          <a:lstStyle/>
          <a:p>
            <a:pPr algn="just"/>
            <a:r>
              <a:rPr lang="en-US" altLang="en-US" sz="2000" dirty="0"/>
              <a:t>The concept of a logical address space that is bound to a separate </a:t>
            </a:r>
            <a:r>
              <a:rPr lang="en-US" altLang="en-US" sz="2000" b="1" dirty="0">
                <a:solidFill>
                  <a:schemeClr val="accent1"/>
                </a:solidFill>
              </a:rPr>
              <a:t>physical address space</a:t>
            </a:r>
            <a:r>
              <a:rPr lang="en-US" altLang="en-US" sz="2000" dirty="0">
                <a:solidFill>
                  <a:schemeClr val="accent1"/>
                </a:solidFill>
              </a:rPr>
              <a:t> </a:t>
            </a:r>
            <a:r>
              <a:rPr lang="en-US" altLang="en-US" sz="2000" dirty="0"/>
              <a:t>is central to proper memory management</a:t>
            </a:r>
          </a:p>
          <a:p>
            <a:pPr lvl="1" algn="just"/>
            <a:r>
              <a:rPr lang="en-US" altLang="en-US" sz="2000" b="1" dirty="0">
                <a:solidFill>
                  <a:schemeClr val="accent1"/>
                </a:solidFill>
              </a:rPr>
              <a:t>Logical address</a:t>
            </a:r>
            <a:r>
              <a:rPr lang="en-US" altLang="en-US" sz="2000" dirty="0">
                <a:solidFill>
                  <a:schemeClr val="accent1"/>
                </a:solidFill>
              </a:rPr>
              <a:t> </a:t>
            </a:r>
            <a:r>
              <a:rPr lang="en-US" altLang="en-US" sz="2000" dirty="0"/>
              <a:t>– generated by the CPU; also referred to as </a:t>
            </a:r>
            <a:r>
              <a:rPr lang="en-US" altLang="en-US" sz="2000" b="1" dirty="0">
                <a:solidFill>
                  <a:schemeClr val="accent1"/>
                </a:solidFill>
              </a:rPr>
              <a:t>virtual address</a:t>
            </a:r>
          </a:p>
          <a:p>
            <a:pPr lvl="1" algn="just"/>
            <a:r>
              <a:rPr lang="en-US" altLang="en-US" sz="2000" b="1" dirty="0">
                <a:solidFill>
                  <a:schemeClr val="accent1"/>
                </a:solidFill>
              </a:rPr>
              <a:t>Physical address</a:t>
            </a:r>
            <a:r>
              <a:rPr lang="en-US" altLang="en-US" sz="2000" dirty="0">
                <a:solidFill>
                  <a:schemeClr val="accent1"/>
                </a:solidFill>
              </a:rPr>
              <a:t> </a:t>
            </a:r>
            <a:r>
              <a:rPr lang="en-US" altLang="en-US" sz="2000" dirty="0"/>
              <a:t>– address seen by the memory unit</a:t>
            </a:r>
          </a:p>
          <a:p>
            <a:pPr algn="just"/>
            <a:r>
              <a:rPr lang="en-US" altLang="en-US" sz="2000" dirty="0"/>
              <a:t>Logical and physical addresses are the same in compile-time and load-time address-binding schemes; logical (virtual) and physical addresses differ in execution-time address-binding scheme</a:t>
            </a:r>
          </a:p>
          <a:p>
            <a:pPr algn="just"/>
            <a:r>
              <a:rPr lang="en-US" altLang="en-US" sz="2000" b="1" dirty="0">
                <a:solidFill>
                  <a:schemeClr val="accent1"/>
                </a:solidFill>
              </a:rPr>
              <a:t>Logical address space </a:t>
            </a:r>
            <a:r>
              <a:rPr lang="en-US" altLang="en-US" sz="2000" dirty="0"/>
              <a:t>is the set of all logical addresses generated by a program</a:t>
            </a:r>
          </a:p>
          <a:p>
            <a:pPr algn="just"/>
            <a:r>
              <a:rPr lang="en-US" altLang="en-US" sz="2000" b="1" dirty="0">
                <a:solidFill>
                  <a:schemeClr val="accent1"/>
                </a:solidFill>
              </a:rPr>
              <a:t>Physical address space </a:t>
            </a:r>
            <a:r>
              <a:rPr lang="en-US" altLang="en-US" sz="2000" dirty="0"/>
              <a:t>is the set of all physical addresses generated by a program</a:t>
            </a:r>
          </a:p>
          <a:p>
            <a:pPr algn="just"/>
            <a:endParaRPr lang="en-US" sz="2000" dirty="0"/>
          </a:p>
        </p:txBody>
      </p:sp>
      <p:sp>
        <p:nvSpPr>
          <p:cNvPr id="4" name="Slide Number Placeholder 3">
            <a:extLst>
              <a:ext uri="{FF2B5EF4-FFF2-40B4-BE49-F238E27FC236}">
                <a16:creationId xmlns:a16="http://schemas.microsoft.com/office/drawing/2014/main" id="{0D347516-7383-92DF-8004-82CBB7461337}"/>
              </a:ext>
            </a:extLst>
          </p:cNvPr>
          <p:cNvSpPr>
            <a:spLocks noGrp="1"/>
          </p:cNvSpPr>
          <p:nvPr>
            <p:ph type="sldNum" sz="quarter" idx="12"/>
          </p:nvPr>
        </p:nvSpPr>
        <p:spPr/>
        <p:txBody>
          <a:bodyPr/>
          <a:lstStyle/>
          <a:p>
            <a:fld id="{015DAC8A-FA8A-4063-9E55-68B1F18CD389}" type="slidenum">
              <a:rPr lang="en-IN" smtClean="0"/>
              <a:t>10</a:t>
            </a:fld>
            <a:endParaRPr lang="en-IN" dirty="0"/>
          </a:p>
        </p:txBody>
      </p:sp>
    </p:spTree>
    <p:extLst>
      <p:ext uri="{BB962C8B-B14F-4D97-AF65-F5344CB8AC3E}">
        <p14:creationId xmlns:p14="http://schemas.microsoft.com/office/powerpoint/2010/main" val="407762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4A6C-7703-D91A-A1B1-166716EECF6A}"/>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Dynamic Loading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B4F154D0-7B26-8E79-3BBF-44977D96FFC7}"/>
              </a:ext>
            </a:extLst>
          </p:cNvPr>
          <p:cNvSpPr>
            <a:spLocks noGrp="1"/>
          </p:cNvSpPr>
          <p:nvPr>
            <p:ph idx="1"/>
          </p:nvPr>
        </p:nvSpPr>
        <p:spPr>
          <a:xfrm>
            <a:off x="234733" y="1737361"/>
            <a:ext cx="8720254" cy="4614051"/>
          </a:xfrm>
        </p:spPr>
        <p:txBody>
          <a:bodyPr>
            <a:noAutofit/>
          </a:bodyPr>
          <a:lstStyle/>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Routine is not loaded until it is called</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Better memory-space utilization; unused routine is never loaded</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All routines kept on disk in relocatable load format</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Useful when large amounts of code are needed to handle infrequently occurring cases</a:t>
            </a:r>
          </a:p>
          <a:p>
            <a:pPr algn="just">
              <a:spcBef>
                <a:spcPct val="35000"/>
              </a:spcBef>
              <a:buClr>
                <a:srgbClr val="993300"/>
              </a:buClr>
              <a:buSzPct val="90000"/>
              <a:buFont typeface="Wingdings" pitchFamily="2" charset="2"/>
              <a:buChar char="§"/>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No special support from the operating system is required</a:t>
            </a:r>
          </a:p>
          <a:p>
            <a:pPr lvl="1" algn="just">
              <a:spcBef>
                <a:spcPct val="35000"/>
              </a:spcBef>
              <a:buClr>
                <a:srgbClr val="CC6600"/>
              </a:buClr>
              <a:buSzPct val="80000"/>
              <a:buFont typeface="Courier New" panose="02070309020205020404" pitchFamily="49" charset="0"/>
              <a:buChar char="o"/>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Implemented through program design</a:t>
            </a:r>
          </a:p>
          <a:p>
            <a:pPr lvl="1" algn="just">
              <a:spcBef>
                <a:spcPct val="35000"/>
              </a:spcBef>
              <a:buClr>
                <a:srgbClr val="CC6600"/>
              </a:buClr>
              <a:buSzPct val="80000"/>
              <a:buFont typeface="Courier New" panose="02070309020205020404" pitchFamily="49" charset="0"/>
              <a:buChar char="o"/>
            </a:pPr>
            <a:r>
              <a:rPr kumimoji="1" lang="en-US" altLang="en-US" sz="2400" dirty="0">
                <a:latin typeface="CMU Serif Roman" panose="02000603000000000000" pitchFamily="2" charset="0"/>
                <a:ea typeface="CMU Serif Roman" panose="02000603000000000000" pitchFamily="2" charset="0"/>
                <a:cs typeface="CMU Serif Roman" panose="02000603000000000000" pitchFamily="2" charset="0"/>
              </a:rPr>
              <a:t>OS can help by providing libraries to implement dynamic loading</a:t>
            </a:r>
          </a:p>
          <a:p>
            <a:pPr algn="just"/>
            <a:endParaRPr lang="en-US" sz="24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8CF646CC-EDFB-4CCD-BB4E-32A6C3314C24}"/>
              </a:ext>
            </a:extLst>
          </p:cNvPr>
          <p:cNvSpPr>
            <a:spLocks noGrp="1"/>
          </p:cNvSpPr>
          <p:nvPr>
            <p:ph type="sldNum" sz="quarter" idx="12"/>
          </p:nvPr>
        </p:nvSpPr>
        <p:spPr/>
        <p:txBody>
          <a:bodyPr/>
          <a:lstStyle/>
          <a:p>
            <a:fld id="{015DAC8A-FA8A-4063-9E55-68B1F18CD389}" type="slidenum">
              <a:rPr lang="en-IN" smtClean="0"/>
              <a:t>11</a:t>
            </a:fld>
            <a:endParaRPr lang="en-IN" dirty="0"/>
          </a:p>
        </p:txBody>
      </p:sp>
    </p:spTree>
    <p:extLst>
      <p:ext uri="{BB962C8B-B14F-4D97-AF65-F5344CB8AC3E}">
        <p14:creationId xmlns:p14="http://schemas.microsoft.com/office/powerpoint/2010/main" val="90801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0B5-9BDB-3870-1EAC-A2EC62F6A839}"/>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Dynamic Linking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6DEED7AB-C644-8EFF-7707-1B06FBFE71F3}"/>
              </a:ext>
            </a:extLst>
          </p:cNvPr>
          <p:cNvSpPr>
            <a:spLocks noGrp="1"/>
          </p:cNvSpPr>
          <p:nvPr>
            <p:ph idx="1"/>
          </p:nvPr>
        </p:nvSpPr>
        <p:spPr>
          <a:xfrm>
            <a:off x="123847" y="1681556"/>
            <a:ext cx="8896306" cy="4834035"/>
          </a:xfrm>
        </p:spPr>
        <p:txBody>
          <a:bodyPr>
            <a:noAutofit/>
          </a:bodyPr>
          <a:lstStyle/>
          <a:p>
            <a:pPr algn="just">
              <a:buFont typeface="Wingdings" pitchFamily="2" charset="2"/>
              <a:buChar char="§"/>
            </a:pPr>
            <a:r>
              <a:rPr lang="en-US" altLang="en-US" sz="2000" b="1" dirty="0">
                <a:solidFill>
                  <a:schemeClr val="accent1"/>
                </a:solidFill>
              </a:rPr>
              <a:t>Static linking </a:t>
            </a:r>
            <a:r>
              <a:rPr lang="en-US" altLang="en-US" sz="2000" dirty="0"/>
              <a:t>– system libraries and program code combined by the loader into the binary program image</a:t>
            </a:r>
          </a:p>
          <a:p>
            <a:pPr algn="just">
              <a:buFont typeface="Wingdings" pitchFamily="2" charset="2"/>
              <a:buChar char="§"/>
            </a:pPr>
            <a:r>
              <a:rPr lang="en-US" altLang="en-US" sz="2000" dirty="0"/>
              <a:t>Dynamic linking –linking postponed until execution time</a:t>
            </a:r>
          </a:p>
          <a:p>
            <a:pPr algn="just">
              <a:buFont typeface="Wingdings" pitchFamily="2" charset="2"/>
              <a:buChar char="§"/>
            </a:pPr>
            <a:r>
              <a:rPr lang="en-US" altLang="en-US" sz="2000" dirty="0"/>
              <a:t>Small piece of code, </a:t>
            </a:r>
            <a:r>
              <a:rPr lang="en-US" altLang="en-US" sz="2000" b="1" dirty="0">
                <a:solidFill>
                  <a:schemeClr val="accent1"/>
                </a:solidFill>
              </a:rPr>
              <a:t>stub</a:t>
            </a:r>
            <a:r>
              <a:rPr lang="en-US" altLang="en-US" sz="2000" dirty="0"/>
              <a:t>, used to locate the appropriate memory-resident library routine</a:t>
            </a:r>
          </a:p>
          <a:p>
            <a:pPr algn="just">
              <a:buFont typeface="Wingdings" pitchFamily="2" charset="2"/>
              <a:buChar char="§"/>
            </a:pPr>
            <a:r>
              <a:rPr lang="en-US" altLang="en-US" sz="2000" dirty="0"/>
              <a:t>Stub replaces itself with the address of the routine, and executes the routine</a:t>
            </a:r>
          </a:p>
          <a:p>
            <a:pPr algn="just">
              <a:buFont typeface="Wingdings" pitchFamily="2" charset="2"/>
              <a:buChar char="§"/>
            </a:pPr>
            <a:r>
              <a:rPr lang="en-US" altLang="en-US" sz="2000" dirty="0"/>
              <a:t>Operating system checks if routine is in processes</a:t>
            </a:r>
            <a:r>
              <a:rPr lang="ja-JP" altLang="en-US" sz="2000"/>
              <a:t>’</a:t>
            </a:r>
            <a:r>
              <a:rPr lang="en-US" altLang="ja-JP" sz="2000" dirty="0"/>
              <a:t> memory address</a:t>
            </a:r>
          </a:p>
          <a:p>
            <a:pPr lvl="1" algn="just">
              <a:buFont typeface="Courier New" panose="02070309020205020404" pitchFamily="49" charset="0"/>
              <a:buChar char="o"/>
            </a:pPr>
            <a:r>
              <a:rPr lang="en-US" altLang="en-US" sz="2000" dirty="0"/>
              <a:t>If not in address space, add to address space</a:t>
            </a:r>
          </a:p>
          <a:p>
            <a:pPr algn="just">
              <a:buFont typeface="Wingdings" pitchFamily="2" charset="2"/>
              <a:buChar char="§"/>
            </a:pPr>
            <a:r>
              <a:rPr lang="en-US" altLang="en-US" sz="2000" dirty="0"/>
              <a:t>Dynamic linking is particularly useful for libraries</a:t>
            </a:r>
          </a:p>
          <a:p>
            <a:pPr algn="just">
              <a:buFont typeface="Wingdings" pitchFamily="2" charset="2"/>
              <a:buChar char="§"/>
            </a:pPr>
            <a:r>
              <a:rPr lang="en-US" altLang="en-US" sz="2000" dirty="0"/>
              <a:t>System also known as </a:t>
            </a:r>
            <a:r>
              <a:rPr lang="en-US" altLang="en-US" sz="2000" b="1" dirty="0">
                <a:solidFill>
                  <a:schemeClr val="accent1"/>
                </a:solidFill>
              </a:rPr>
              <a:t>shared libraries</a:t>
            </a:r>
          </a:p>
        </p:txBody>
      </p:sp>
      <p:sp>
        <p:nvSpPr>
          <p:cNvPr id="4" name="Slide Number Placeholder 3">
            <a:extLst>
              <a:ext uri="{FF2B5EF4-FFF2-40B4-BE49-F238E27FC236}">
                <a16:creationId xmlns:a16="http://schemas.microsoft.com/office/drawing/2014/main" id="{D270EED0-29BE-2151-1D80-0638E8ACF8A6}"/>
              </a:ext>
            </a:extLst>
          </p:cNvPr>
          <p:cNvSpPr>
            <a:spLocks noGrp="1"/>
          </p:cNvSpPr>
          <p:nvPr>
            <p:ph type="sldNum" sz="quarter" idx="12"/>
          </p:nvPr>
        </p:nvSpPr>
        <p:spPr/>
        <p:txBody>
          <a:bodyPr/>
          <a:lstStyle/>
          <a:p>
            <a:fld id="{015DAC8A-FA8A-4063-9E55-68B1F18CD389}" type="slidenum">
              <a:rPr lang="en-IN" smtClean="0"/>
              <a:t>12</a:t>
            </a:fld>
            <a:endParaRPr lang="en-IN" dirty="0"/>
          </a:p>
        </p:txBody>
      </p:sp>
    </p:spTree>
    <p:extLst>
      <p:ext uri="{BB962C8B-B14F-4D97-AF65-F5344CB8AC3E}">
        <p14:creationId xmlns:p14="http://schemas.microsoft.com/office/powerpoint/2010/main" val="99661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075B-FDEA-3CFF-95BE-FCCBEDBA2392}"/>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Memory-Management Unit (</a:t>
            </a:r>
            <a:r>
              <a:rPr lang="en-US" altLang="en-US" sz="3200" dirty="0">
                <a:latin typeface="CMU Serif Roman" panose="02000603000000000000" pitchFamily="2" charset="0"/>
                <a:ea typeface="CMU Serif Roman" panose="02000603000000000000" pitchFamily="2" charset="0"/>
                <a:cs typeface="CMU Serif Roman" panose="02000603000000000000" pitchFamily="2" charset="0"/>
              </a:rPr>
              <a:t>MMU</a:t>
            </a:r>
            <a:r>
              <a:rPr lang="en-US" altLang="en-US" dirty="0">
                <a:latin typeface="CMU Serif Roman" panose="02000603000000000000" pitchFamily="2" charset="0"/>
                <a:ea typeface="CMU Serif Roman" panose="02000603000000000000" pitchFamily="2" charset="0"/>
                <a:cs typeface="CMU Serif Roman" panose="02000603000000000000" pitchFamily="2" charset="0"/>
              </a:rPr>
              <a:t>)</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9B0A9DCF-0AF5-2019-9CE4-58FFEC29281E}"/>
              </a:ext>
            </a:extLst>
          </p:cNvPr>
          <p:cNvSpPr>
            <a:spLocks noGrp="1"/>
          </p:cNvSpPr>
          <p:nvPr>
            <p:ph idx="1"/>
          </p:nvPr>
        </p:nvSpPr>
        <p:spPr>
          <a:xfrm>
            <a:off x="263203" y="1899098"/>
            <a:ext cx="8663314" cy="4398949"/>
          </a:xfrm>
        </p:spPr>
        <p:txBody>
          <a:bodyPr>
            <a:noAutofit/>
          </a:bodyPr>
          <a:lstStyle/>
          <a:p>
            <a:pPr algn="just">
              <a:buFont typeface="Arial" panose="020B0604020202020204" pitchFamily="34" charset="0"/>
              <a:buChar char="•"/>
            </a:pPr>
            <a:r>
              <a:rPr lang="en-US" altLang="en-US" sz="2000" dirty="0"/>
              <a:t>Hardware device that at run time maps virtual to physical address</a:t>
            </a:r>
          </a:p>
          <a:p>
            <a:pPr algn="just">
              <a:buFont typeface="Arial" panose="020B0604020202020204" pitchFamily="34" charset="0"/>
              <a:buChar char="•"/>
            </a:pPr>
            <a:r>
              <a:rPr lang="en-US" altLang="en-US" sz="2000" dirty="0"/>
              <a:t>Many methods possible, covered in the rest of this chapter</a:t>
            </a:r>
          </a:p>
          <a:p>
            <a:pPr algn="just">
              <a:buFont typeface="Arial" panose="020B0604020202020204" pitchFamily="34" charset="0"/>
              <a:buChar char="•"/>
            </a:pPr>
            <a:r>
              <a:rPr lang="en-US" altLang="en-US" sz="2000" dirty="0"/>
              <a:t>To start, consider simple scheme where the value in the relocation register is added to every address generated by a user process at the time it is sent to memory</a:t>
            </a:r>
          </a:p>
          <a:p>
            <a:pPr lvl="1" algn="just">
              <a:buFont typeface="Courier New" panose="02070309020205020404" pitchFamily="49" charset="0"/>
              <a:buChar char="o"/>
            </a:pPr>
            <a:r>
              <a:rPr lang="en-US" altLang="en-US" sz="2000" dirty="0"/>
              <a:t>Base register now called </a:t>
            </a:r>
            <a:r>
              <a:rPr lang="en-US" altLang="en-US" sz="2000" b="1" dirty="0">
                <a:solidFill>
                  <a:schemeClr val="accent1"/>
                </a:solidFill>
              </a:rPr>
              <a:t>relocation register</a:t>
            </a:r>
            <a:endParaRPr lang="en-US" altLang="en-US" sz="2000" dirty="0">
              <a:solidFill>
                <a:schemeClr val="accent1"/>
              </a:solidFill>
            </a:endParaRPr>
          </a:p>
          <a:p>
            <a:pPr algn="just">
              <a:buFont typeface="Arial" panose="020B0604020202020204" pitchFamily="34" charset="0"/>
              <a:buChar char="•"/>
            </a:pPr>
            <a:r>
              <a:rPr lang="en-US" altLang="en-US" sz="2000" dirty="0"/>
              <a:t>The user program deals with </a:t>
            </a:r>
            <a:r>
              <a:rPr lang="en-US" altLang="en-US" sz="2000" i="1" dirty="0"/>
              <a:t>logical</a:t>
            </a:r>
            <a:r>
              <a:rPr lang="en-US" altLang="en-US" sz="2000" dirty="0"/>
              <a:t> addresses; it never sees the </a:t>
            </a:r>
            <a:r>
              <a:rPr lang="en-US" altLang="en-US" sz="2000" i="1" dirty="0"/>
              <a:t>real</a:t>
            </a:r>
            <a:r>
              <a:rPr lang="en-US" altLang="en-US" sz="2000" dirty="0"/>
              <a:t> physical addresses</a:t>
            </a:r>
          </a:p>
          <a:p>
            <a:pPr lvl="1" algn="just">
              <a:buFont typeface="Courier New" panose="02070309020205020404" pitchFamily="49" charset="0"/>
              <a:buChar char="o"/>
            </a:pPr>
            <a:r>
              <a:rPr lang="en-US" altLang="en-US" sz="2000" dirty="0"/>
              <a:t>Execution-time binding occurs when reference is made to location in memory</a:t>
            </a:r>
          </a:p>
          <a:p>
            <a:pPr lvl="1" algn="just">
              <a:buFont typeface="Courier New" panose="02070309020205020404" pitchFamily="49" charset="0"/>
              <a:buChar char="o"/>
            </a:pPr>
            <a:r>
              <a:rPr lang="en-US" altLang="en-US" sz="2000" dirty="0"/>
              <a:t>Logical address bound to physical addresses</a:t>
            </a:r>
          </a:p>
          <a:p>
            <a:pPr algn="just">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9BBC57A1-B7D1-7ED5-9385-87CB0271AB84}"/>
              </a:ext>
            </a:extLst>
          </p:cNvPr>
          <p:cNvSpPr>
            <a:spLocks noGrp="1"/>
          </p:cNvSpPr>
          <p:nvPr>
            <p:ph type="sldNum" sz="quarter" idx="12"/>
          </p:nvPr>
        </p:nvSpPr>
        <p:spPr/>
        <p:txBody>
          <a:bodyPr/>
          <a:lstStyle/>
          <a:p>
            <a:fld id="{015DAC8A-FA8A-4063-9E55-68B1F18CD389}" type="slidenum">
              <a:rPr lang="en-IN" smtClean="0"/>
              <a:t>13</a:t>
            </a:fld>
            <a:endParaRPr lang="en-IN" dirty="0"/>
          </a:p>
        </p:txBody>
      </p:sp>
    </p:spTree>
    <p:extLst>
      <p:ext uri="{BB962C8B-B14F-4D97-AF65-F5344CB8AC3E}">
        <p14:creationId xmlns:p14="http://schemas.microsoft.com/office/powerpoint/2010/main" val="8033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7C70-A035-DE19-97D6-D7CA9911D595}"/>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Dynamic relocation using a relocation register…</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572454C0-936D-AD9C-D309-7F61D7E1CA91}"/>
              </a:ext>
            </a:extLst>
          </p:cNvPr>
          <p:cNvSpPr>
            <a:spLocks noGrp="1"/>
          </p:cNvSpPr>
          <p:nvPr>
            <p:ph type="sldNum" sz="quarter" idx="12"/>
          </p:nvPr>
        </p:nvSpPr>
        <p:spPr/>
        <p:txBody>
          <a:bodyPr/>
          <a:lstStyle/>
          <a:p>
            <a:fld id="{015DAC8A-FA8A-4063-9E55-68B1F18CD389}" type="slidenum">
              <a:rPr lang="en-IN" smtClean="0"/>
              <a:t>14</a:t>
            </a:fld>
            <a:endParaRPr lang="en-IN" dirty="0"/>
          </a:p>
        </p:txBody>
      </p:sp>
      <p:pic>
        <p:nvPicPr>
          <p:cNvPr id="5" name="Picture 5">
            <a:extLst>
              <a:ext uri="{FF2B5EF4-FFF2-40B4-BE49-F238E27FC236}">
                <a16:creationId xmlns:a16="http://schemas.microsoft.com/office/drawing/2014/main" id="{2ECC648F-D32C-1081-EE67-89030C04F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8902" y="1765991"/>
            <a:ext cx="6226196" cy="457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802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6379-295A-4E76-C1B2-F73E3D9D2DBC}"/>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Swapping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ECE014A5-3238-6BFF-E6F2-B7F9CD6E0B2C}"/>
              </a:ext>
            </a:extLst>
          </p:cNvPr>
          <p:cNvSpPr>
            <a:spLocks noGrp="1"/>
          </p:cNvSpPr>
          <p:nvPr>
            <p:ph idx="1"/>
          </p:nvPr>
        </p:nvSpPr>
        <p:spPr>
          <a:xfrm>
            <a:off x="189571" y="1737361"/>
            <a:ext cx="8830582" cy="4429263"/>
          </a:xfrm>
        </p:spPr>
        <p:txBody>
          <a:bodyPr>
            <a:noAutofit/>
          </a:bodyPr>
          <a:lstStyle/>
          <a:p>
            <a:pPr algn="just">
              <a:buFont typeface="Arial" panose="020B0604020202020204" pitchFamily="34" charset="0"/>
              <a:buChar char="•"/>
            </a:pPr>
            <a:r>
              <a:rPr lang="en-US" altLang="en-US" sz="2000" dirty="0"/>
              <a:t>A process can be </a:t>
            </a:r>
            <a:r>
              <a:rPr lang="en-US" altLang="en-US" sz="2000" b="1" dirty="0">
                <a:solidFill>
                  <a:schemeClr val="accent1"/>
                </a:solidFill>
              </a:rPr>
              <a:t>swapped</a:t>
            </a:r>
            <a:r>
              <a:rPr lang="en-US" altLang="en-US" sz="2000" dirty="0"/>
              <a:t> temporarily out of memory to a backing store, and then brought back into memory for continued execution</a:t>
            </a:r>
          </a:p>
          <a:p>
            <a:pPr lvl="1" algn="just">
              <a:buFont typeface="Arial" panose="020B0604020202020204" pitchFamily="34" charset="0"/>
              <a:buChar char="•"/>
            </a:pPr>
            <a:r>
              <a:rPr lang="en-US" altLang="en-US" sz="2000" dirty="0"/>
              <a:t>Total physical memory space of processes can exceed physical memory</a:t>
            </a:r>
          </a:p>
          <a:p>
            <a:pPr algn="just">
              <a:buFont typeface="Arial" panose="020B0604020202020204" pitchFamily="34" charset="0"/>
              <a:buChar char="•"/>
            </a:pPr>
            <a:r>
              <a:rPr lang="en-US" altLang="en-US" sz="2000" b="1" dirty="0">
                <a:solidFill>
                  <a:schemeClr val="accent1"/>
                </a:solidFill>
              </a:rPr>
              <a:t>Backing store</a:t>
            </a:r>
            <a:r>
              <a:rPr lang="en-US" altLang="en-US" sz="2000" dirty="0">
                <a:solidFill>
                  <a:schemeClr val="accent1"/>
                </a:solidFill>
              </a:rPr>
              <a:t> </a:t>
            </a:r>
            <a:r>
              <a:rPr lang="en-US" altLang="en-US" sz="2000" dirty="0"/>
              <a:t>– fast disk large enough to accommodate copies of all memory images for all users; must provide direct access to these memory images</a:t>
            </a:r>
          </a:p>
          <a:p>
            <a:pPr algn="just">
              <a:buFont typeface="Arial" panose="020B0604020202020204" pitchFamily="34" charset="0"/>
              <a:buChar char="•"/>
            </a:pPr>
            <a:r>
              <a:rPr lang="en-US" altLang="en-US" sz="2000" b="1" dirty="0">
                <a:solidFill>
                  <a:schemeClr val="accent1"/>
                </a:solidFill>
              </a:rPr>
              <a:t>Roll out, roll in</a:t>
            </a:r>
            <a:r>
              <a:rPr lang="en-US" altLang="en-US" sz="2000" dirty="0">
                <a:solidFill>
                  <a:schemeClr val="accent1"/>
                </a:solidFill>
              </a:rPr>
              <a:t> </a:t>
            </a:r>
            <a:r>
              <a:rPr lang="en-US" altLang="en-US" sz="2000" dirty="0"/>
              <a:t>– swapping variant used for priority-based scheduling algorithms; lower-priority process is swapped out so higher-priority process can be loaded and executed</a:t>
            </a:r>
          </a:p>
          <a:p>
            <a:pPr algn="just">
              <a:buFont typeface="Arial" panose="020B0604020202020204" pitchFamily="34" charset="0"/>
              <a:buChar char="•"/>
            </a:pPr>
            <a:r>
              <a:rPr lang="en-US" altLang="en-US" sz="2000" dirty="0"/>
              <a:t>Major part of swap time is transfer time; total transfer time is directly proportional to the amount of memory swapped</a:t>
            </a:r>
          </a:p>
          <a:p>
            <a:pPr algn="just">
              <a:buFont typeface="Arial" panose="020B0604020202020204" pitchFamily="34" charset="0"/>
              <a:buChar char="•"/>
            </a:pPr>
            <a:r>
              <a:rPr lang="en-US" altLang="en-US" sz="2000" dirty="0"/>
              <a:t>System maintains a </a:t>
            </a:r>
            <a:r>
              <a:rPr lang="en-US" altLang="en-US" sz="2000" b="1" dirty="0">
                <a:solidFill>
                  <a:schemeClr val="accent1"/>
                </a:solidFill>
              </a:rPr>
              <a:t>ready queue</a:t>
            </a:r>
            <a:r>
              <a:rPr lang="en-US" altLang="en-US" sz="2000" dirty="0">
                <a:solidFill>
                  <a:schemeClr val="accent1"/>
                </a:solidFill>
              </a:rPr>
              <a:t> </a:t>
            </a:r>
            <a:r>
              <a:rPr lang="en-US" altLang="en-US" sz="2000" dirty="0"/>
              <a:t>of ready-to-run processes which have memory images on disk</a:t>
            </a:r>
          </a:p>
          <a:p>
            <a:pPr algn="just">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8749CD1D-0523-C40F-96EF-9EF585900F2F}"/>
              </a:ext>
            </a:extLst>
          </p:cNvPr>
          <p:cNvSpPr>
            <a:spLocks noGrp="1"/>
          </p:cNvSpPr>
          <p:nvPr>
            <p:ph type="sldNum" sz="quarter" idx="12"/>
          </p:nvPr>
        </p:nvSpPr>
        <p:spPr/>
        <p:txBody>
          <a:bodyPr/>
          <a:lstStyle/>
          <a:p>
            <a:fld id="{015DAC8A-FA8A-4063-9E55-68B1F18CD389}" type="slidenum">
              <a:rPr lang="en-IN" smtClean="0"/>
              <a:t>15</a:t>
            </a:fld>
            <a:endParaRPr lang="en-IN" dirty="0"/>
          </a:p>
        </p:txBody>
      </p:sp>
    </p:spTree>
    <p:extLst>
      <p:ext uri="{BB962C8B-B14F-4D97-AF65-F5344CB8AC3E}">
        <p14:creationId xmlns:p14="http://schemas.microsoft.com/office/powerpoint/2010/main" val="113351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CCB1-ACED-C109-7F05-5F9BDD44F756}"/>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Schematic View of Swapping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F9A12FA5-D5BB-23F0-3975-59A300E55D30}"/>
              </a:ext>
            </a:extLst>
          </p:cNvPr>
          <p:cNvSpPr>
            <a:spLocks noGrp="1"/>
          </p:cNvSpPr>
          <p:nvPr>
            <p:ph type="sldNum" sz="quarter" idx="12"/>
          </p:nvPr>
        </p:nvSpPr>
        <p:spPr/>
        <p:txBody>
          <a:bodyPr/>
          <a:lstStyle/>
          <a:p>
            <a:fld id="{015DAC8A-FA8A-4063-9E55-68B1F18CD389}" type="slidenum">
              <a:rPr lang="en-IN" smtClean="0"/>
              <a:t>16</a:t>
            </a:fld>
            <a:endParaRPr lang="en-IN" dirty="0"/>
          </a:p>
        </p:txBody>
      </p:sp>
      <p:pic>
        <p:nvPicPr>
          <p:cNvPr id="5" name="Picture 4" descr="8">
            <a:extLst>
              <a:ext uri="{FF2B5EF4-FFF2-40B4-BE49-F238E27FC236}">
                <a16:creationId xmlns:a16="http://schemas.microsoft.com/office/drawing/2014/main" id="{00D5F31D-7D78-5904-482A-0C064CCE4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335" y="2054331"/>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44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A5D9-22C8-AD22-99F6-95AB20D117DF}"/>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Swapping …</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81987F57-8122-5C24-D448-D116B302C09D}"/>
              </a:ext>
            </a:extLst>
          </p:cNvPr>
          <p:cNvSpPr>
            <a:spLocks noGrp="1"/>
          </p:cNvSpPr>
          <p:nvPr>
            <p:ph idx="1"/>
          </p:nvPr>
        </p:nvSpPr>
        <p:spPr>
          <a:xfrm>
            <a:off x="156117" y="1946095"/>
            <a:ext cx="8864036" cy="4023360"/>
          </a:xfrm>
        </p:spPr>
        <p:txBody>
          <a:bodyPr>
            <a:noAutofit/>
          </a:bodyPr>
          <a:lstStyle/>
          <a:p>
            <a:pPr algn="just">
              <a:buFont typeface="Arial" panose="020B0604020202020204" pitchFamily="34" charset="0"/>
              <a:buChar char="•"/>
            </a:pPr>
            <a:r>
              <a:rPr lang="en-US" altLang="en-US" sz="2400" dirty="0"/>
              <a:t>Does the swapped out process need to swap back into same physical addresses?</a:t>
            </a:r>
          </a:p>
          <a:p>
            <a:pPr lvl="2" algn="just">
              <a:buFont typeface="Courier New" panose="02070309020205020404" pitchFamily="49" charset="0"/>
              <a:buChar char="o"/>
            </a:pPr>
            <a:r>
              <a:rPr lang="en-US" altLang="en-US" sz="2400" dirty="0"/>
              <a:t>Depends on address binding method</a:t>
            </a:r>
          </a:p>
          <a:p>
            <a:pPr algn="just">
              <a:buFont typeface="Arial" panose="020B0604020202020204" pitchFamily="34" charset="0"/>
              <a:buChar char="•"/>
            </a:pPr>
            <a:r>
              <a:rPr lang="en-US" altLang="en-US" sz="2400" dirty="0"/>
              <a:t>Modified versions of swapping are found on many systems (i.e., UNIX, Linux, and Windows)</a:t>
            </a:r>
          </a:p>
          <a:p>
            <a:pPr lvl="1" algn="just">
              <a:buFont typeface="Courier New" panose="02070309020205020404" pitchFamily="49" charset="0"/>
              <a:buChar char="o"/>
            </a:pPr>
            <a:r>
              <a:rPr lang="en-US" altLang="en-US" sz="2400" dirty="0"/>
              <a:t>Swapping normally disabled</a:t>
            </a:r>
          </a:p>
          <a:p>
            <a:pPr lvl="1" algn="just">
              <a:buFont typeface="Courier New" panose="02070309020205020404" pitchFamily="49" charset="0"/>
              <a:buChar char="o"/>
            </a:pPr>
            <a:r>
              <a:rPr lang="en-US" altLang="en-US" sz="2400" dirty="0"/>
              <a:t>Started if more than threshold amount of memory allocated</a:t>
            </a:r>
          </a:p>
          <a:p>
            <a:pPr lvl="1" algn="just">
              <a:buFont typeface="Courier New" panose="02070309020205020404" pitchFamily="49" charset="0"/>
              <a:buChar char="o"/>
            </a:pPr>
            <a:r>
              <a:rPr lang="en-US" altLang="en-US" sz="2400" dirty="0"/>
              <a:t>Disabled again once memory demand reduced below threshold</a:t>
            </a:r>
          </a:p>
        </p:txBody>
      </p:sp>
      <p:sp>
        <p:nvSpPr>
          <p:cNvPr id="4" name="Slide Number Placeholder 3">
            <a:extLst>
              <a:ext uri="{FF2B5EF4-FFF2-40B4-BE49-F238E27FC236}">
                <a16:creationId xmlns:a16="http://schemas.microsoft.com/office/drawing/2014/main" id="{05E9E5CC-D66C-7B48-FD3F-82F43A65B7CC}"/>
              </a:ext>
            </a:extLst>
          </p:cNvPr>
          <p:cNvSpPr>
            <a:spLocks noGrp="1"/>
          </p:cNvSpPr>
          <p:nvPr>
            <p:ph type="sldNum" sz="quarter" idx="12"/>
          </p:nvPr>
        </p:nvSpPr>
        <p:spPr/>
        <p:txBody>
          <a:bodyPr/>
          <a:lstStyle/>
          <a:p>
            <a:fld id="{015DAC8A-FA8A-4063-9E55-68B1F18CD389}" type="slidenum">
              <a:rPr lang="en-IN" smtClean="0"/>
              <a:t>17</a:t>
            </a:fld>
            <a:endParaRPr lang="en-IN" dirty="0"/>
          </a:p>
        </p:txBody>
      </p:sp>
    </p:spTree>
    <p:extLst>
      <p:ext uri="{BB962C8B-B14F-4D97-AF65-F5344CB8AC3E}">
        <p14:creationId xmlns:p14="http://schemas.microsoft.com/office/powerpoint/2010/main" val="186359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36CF-B535-5181-B0C6-208A0A7DB300}"/>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Context Switch Time including Swapping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A7878F19-7C34-5295-AA88-A11C71CE3881}"/>
              </a:ext>
            </a:extLst>
          </p:cNvPr>
          <p:cNvSpPr>
            <a:spLocks noGrp="1"/>
          </p:cNvSpPr>
          <p:nvPr>
            <p:ph idx="1"/>
          </p:nvPr>
        </p:nvSpPr>
        <p:spPr>
          <a:xfrm>
            <a:off x="200721" y="1845733"/>
            <a:ext cx="8819431" cy="4499311"/>
          </a:xfrm>
        </p:spPr>
        <p:txBody>
          <a:bodyPr>
            <a:noAutofit/>
          </a:bodyPr>
          <a:lstStyle/>
          <a:p>
            <a:pPr algn="just">
              <a:buFont typeface="Wingdings" pitchFamily="2" charset="2"/>
              <a:buChar char="§"/>
            </a:pPr>
            <a:r>
              <a:rPr lang="en-US" altLang="en-US" sz="2000" dirty="0"/>
              <a:t>If next processes to be put on CPU is not in memory, need to swap out a process and swap in target process</a:t>
            </a:r>
          </a:p>
          <a:p>
            <a:pPr algn="just">
              <a:buFont typeface="Wingdings" pitchFamily="2" charset="2"/>
              <a:buChar char="§"/>
            </a:pPr>
            <a:r>
              <a:rPr lang="en-US" altLang="en-US" sz="2000" dirty="0"/>
              <a:t>Context switch time can then be very high</a:t>
            </a:r>
          </a:p>
          <a:p>
            <a:pPr algn="just">
              <a:buFont typeface="Wingdings" pitchFamily="2" charset="2"/>
              <a:buChar char="§"/>
            </a:pPr>
            <a:r>
              <a:rPr lang="en-US" altLang="en-US" sz="2000" dirty="0"/>
              <a:t>100MB process swapping to hard disk with transfer rate of 50MB/sec</a:t>
            </a:r>
          </a:p>
          <a:p>
            <a:pPr lvl="1" algn="just"/>
            <a:r>
              <a:rPr lang="en-US" altLang="en-US" sz="2000" dirty="0"/>
              <a:t>Swap out time of 2000 </a:t>
            </a:r>
            <a:r>
              <a:rPr lang="en-US" altLang="en-US" sz="2000" dirty="0" err="1"/>
              <a:t>ms</a:t>
            </a:r>
            <a:endParaRPr lang="en-US" altLang="en-US" sz="2000" dirty="0"/>
          </a:p>
          <a:p>
            <a:pPr lvl="1" algn="just"/>
            <a:r>
              <a:rPr lang="en-US" altLang="en-US" sz="2000" dirty="0"/>
              <a:t>Plus swap in of same sized process</a:t>
            </a:r>
          </a:p>
          <a:p>
            <a:pPr lvl="1" algn="just"/>
            <a:r>
              <a:rPr lang="en-US" altLang="en-US" sz="2000" dirty="0"/>
              <a:t>Total context switch swapping component time of 4000ms (4 seconds)</a:t>
            </a:r>
          </a:p>
          <a:p>
            <a:pPr algn="just">
              <a:buFont typeface="Wingdings" pitchFamily="2" charset="2"/>
              <a:buChar char="§"/>
            </a:pPr>
            <a:r>
              <a:rPr lang="en-US" altLang="en-US" sz="2000" dirty="0"/>
              <a:t>Can reduce if reduce size of memory swapped – by knowing how much memory really being used</a:t>
            </a:r>
          </a:p>
          <a:p>
            <a:pPr lvl="1" algn="just"/>
            <a:r>
              <a:rPr lang="en-US" altLang="en-US" sz="2000" dirty="0"/>
              <a:t>System calls to inform OS of memory use via </a:t>
            </a:r>
            <a:r>
              <a:rPr lang="en-US" altLang="en-US" sz="2000" dirty="0" err="1">
                <a:latin typeface="Courier New" panose="02070309020205020404" pitchFamily="49" charset="0"/>
                <a:cs typeface="Courier New" panose="02070309020205020404" pitchFamily="49" charset="0"/>
              </a:rPr>
              <a:t>request_memory</a:t>
            </a:r>
            <a:r>
              <a:rPr lang="en-US" altLang="en-US" sz="2000" dirty="0">
                <a:latin typeface="Courier New" panose="02070309020205020404" pitchFamily="49" charset="0"/>
                <a:cs typeface="Courier New" panose="02070309020205020404" pitchFamily="49" charset="0"/>
              </a:rPr>
              <a:t>() </a:t>
            </a:r>
            <a:r>
              <a:rPr lang="en-US" altLang="en-US" sz="2000" dirty="0"/>
              <a:t>and </a:t>
            </a:r>
            <a:r>
              <a:rPr lang="en-US" altLang="en-US" sz="2000" dirty="0" err="1">
                <a:latin typeface="Courier New" panose="02070309020205020404" pitchFamily="49" charset="0"/>
                <a:cs typeface="Courier New" panose="02070309020205020404" pitchFamily="49" charset="0"/>
              </a:rPr>
              <a:t>release_memory</a:t>
            </a:r>
            <a:r>
              <a:rPr lang="en-US" altLang="en-US" sz="2000" dirty="0">
                <a:latin typeface="Courier New" panose="02070309020205020404" pitchFamily="49" charset="0"/>
                <a:cs typeface="Courier New" panose="02070309020205020404" pitchFamily="49" charset="0"/>
              </a:rPr>
              <a:t>()</a:t>
            </a:r>
          </a:p>
          <a:p>
            <a:pPr algn="just"/>
            <a:endParaRPr lang="en-US" sz="2000" dirty="0"/>
          </a:p>
        </p:txBody>
      </p:sp>
      <p:sp>
        <p:nvSpPr>
          <p:cNvPr id="4" name="Slide Number Placeholder 3">
            <a:extLst>
              <a:ext uri="{FF2B5EF4-FFF2-40B4-BE49-F238E27FC236}">
                <a16:creationId xmlns:a16="http://schemas.microsoft.com/office/drawing/2014/main" id="{1E49DA6E-0BD8-5441-D63E-02F6D3A57F16}"/>
              </a:ext>
            </a:extLst>
          </p:cNvPr>
          <p:cNvSpPr>
            <a:spLocks noGrp="1"/>
          </p:cNvSpPr>
          <p:nvPr>
            <p:ph type="sldNum" sz="quarter" idx="12"/>
          </p:nvPr>
        </p:nvSpPr>
        <p:spPr/>
        <p:txBody>
          <a:bodyPr/>
          <a:lstStyle/>
          <a:p>
            <a:fld id="{015DAC8A-FA8A-4063-9E55-68B1F18CD389}" type="slidenum">
              <a:rPr lang="en-IN" smtClean="0"/>
              <a:t>18</a:t>
            </a:fld>
            <a:endParaRPr lang="en-IN" dirty="0"/>
          </a:p>
        </p:txBody>
      </p:sp>
    </p:spTree>
    <p:extLst>
      <p:ext uri="{BB962C8B-B14F-4D97-AF65-F5344CB8AC3E}">
        <p14:creationId xmlns:p14="http://schemas.microsoft.com/office/powerpoint/2010/main" val="364920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C78F-0CFA-D837-EC43-E280B733D619}"/>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2653C5F-4410-2493-9261-90E53DC7D70B}"/>
              </a:ext>
            </a:extLst>
          </p:cNvPr>
          <p:cNvSpPr>
            <a:spLocks noGrp="1"/>
          </p:cNvSpPr>
          <p:nvPr>
            <p:ph idx="1"/>
          </p:nvPr>
        </p:nvSpPr>
        <p:spPr/>
        <p:txBody>
          <a:bodyPr/>
          <a:lstStyle/>
          <a:p>
            <a:pPr>
              <a:buFont typeface="Wingdings" pitchFamily="2" charset="2"/>
              <a:buChar char="§"/>
            </a:pPr>
            <a:r>
              <a:rPr lang="en-US" altLang="en-US" dirty="0"/>
              <a:t>Main memory must support both OS and user processes</a:t>
            </a:r>
          </a:p>
          <a:p>
            <a:pPr>
              <a:buFont typeface="Wingdings" pitchFamily="2" charset="2"/>
              <a:buChar char="§"/>
            </a:pPr>
            <a:r>
              <a:rPr lang="en-US" altLang="en-US" dirty="0"/>
              <a:t>Limited resource, must allocate efficiently</a:t>
            </a:r>
          </a:p>
          <a:p>
            <a:pPr>
              <a:buFont typeface="Wingdings" pitchFamily="2" charset="2"/>
              <a:buChar char="§"/>
            </a:pPr>
            <a:r>
              <a:rPr lang="en-US" altLang="en-US" dirty="0"/>
              <a:t>Contiguous allocation is one early method</a:t>
            </a:r>
          </a:p>
          <a:p>
            <a:pPr>
              <a:buFont typeface="Wingdings" pitchFamily="2" charset="2"/>
              <a:buChar char="§"/>
            </a:pPr>
            <a:r>
              <a:rPr lang="en-US" altLang="en-US" dirty="0"/>
              <a:t>Main memory usually into two </a:t>
            </a:r>
            <a:r>
              <a:rPr lang="en-US" altLang="en-US" b="1" dirty="0">
                <a:solidFill>
                  <a:schemeClr val="accent1"/>
                </a:solidFill>
              </a:rPr>
              <a:t>partitions</a:t>
            </a:r>
            <a:r>
              <a:rPr lang="en-US" altLang="en-US" dirty="0">
                <a:solidFill>
                  <a:schemeClr val="accent1"/>
                </a:solidFill>
              </a:rPr>
              <a:t>:</a:t>
            </a:r>
          </a:p>
          <a:p>
            <a:pPr lvl="1"/>
            <a:r>
              <a:rPr lang="en-US" altLang="en-US" dirty="0"/>
              <a:t>Resident operating system, usually held in low memory with interrupt vector</a:t>
            </a:r>
          </a:p>
          <a:p>
            <a:pPr lvl="1"/>
            <a:r>
              <a:rPr lang="en-US" altLang="en-US" dirty="0"/>
              <a:t>User processes then held in high memory</a:t>
            </a:r>
          </a:p>
          <a:p>
            <a:pPr lvl="1"/>
            <a:r>
              <a:rPr lang="en-US" altLang="en-US" dirty="0"/>
              <a:t>Each process contained in single contiguous section of memory</a:t>
            </a:r>
          </a:p>
          <a:p>
            <a:endParaRPr lang="en-US" altLang="en-US" dirty="0"/>
          </a:p>
          <a:p>
            <a:endParaRPr lang="en-US" dirty="0"/>
          </a:p>
        </p:txBody>
      </p:sp>
      <p:sp>
        <p:nvSpPr>
          <p:cNvPr id="4" name="Slide Number Placeholder 3">
            <a:extLst>
              <a:ext uri="{FF2B5EF4-FFF2-40B4-BE49-F238E27FC236}">
                <a16:creationId xmlns:a16="http://schemas.microsoft.com/office/drawing/2014/main" id="{B0A26920-1BE0-1495-A665-4466E0E222E3}"/>
              </a:ext>
            </a:extLst>
          </p:cNvPr>
          <p:cNvSpPr>
            <a:spLocks noGrp="1"/>
          </p:cNvSpPr>
          <p:nvPr>
            <p:ph type="sldNum" sz="quarter" idx="12"/>
          </p:nvPr>
        </p:nvSpPr>
        <p:spPr/>
        <p:txBody>
          <a:bodyPr/>
          <a:lstStyle/>
          <a:p>
            <a:fld id="{015DAC8A-FA8A-4063-9E55-68B1F18CD389}" type="slidenum">
              <a:rPr lang="en-IN" smtClean="0"/>
              <a:t>19</a:t>
            </a:fld>
            <a:endParaRPr lang="en-IN" dirty="0"/>
          </a:p>
        </p:txBody>
      </p:sp>
    </p:spTree>
    <p:extLst>
      <p:ext uri="{BB962C8B-B14F-4D97-AF65-F5344CB8AC3E}">
        <p14:creationId xmlns:p14="http://schemas.microsoft.com/office/powerpoint/2010/main" val="206105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70-F8A2-0A4A-980C-B28314512054}"/>
              </a:ext>
            </a:extLst>
          </p:cNvPr>
          <p:cNvSpPr>
            <a:spLocks noGrp="1"/>
          </p:cNvSpPr>
          <p:nvPr>
            <p:ph type="title"/>
          </p:nvPr>
        </p:nvSpPr>
        <p:spPr>
          <a:xfrm>
            <a:off x="526517" y="548096"/>
            <a:ext cx="8136686" cy="1088068"/>
          </a:xfrm>
        </p:spPr>
        <p:txBody>
          <a:bodyPr/>
          <a:lstStyle/>
          <a:p>
            <a:pPr algn="ctr"/>
            <a:r>
              <a:rPr lang="en-IN"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Outline</a:t>
            </a:r>
          </a:p>
        </p:txBody>
      </p:sp>
      <p:sp>
        <p:nvSpPr>
          <p:cNvPr id="4" name="Content Placeholder 3">
            <a:extLst>
              <a:ext uri="{FF2B5EF4-FFF2-40B4-BE49-F238E27FC236}">
                <a16:creationId xmlns:a16="http://schemas.microsoft.com/office/drawing/2014/main" id="{B276442B-76FC-9240-BF50-702504DDE7D8}"/>
              </a:ext>
            </a:extLst>
          </p:cNvPr>
          <p:cNvSpPr>
            <a:spLocks noGrp="1"/>
          </p:cNvSpPr>
          <p:nvPr>
            <p:ph idx="1"/>
          </p:nvPr>
        </p:nvSpPr>
        <p:spPr>
          <a:xfrm>
            <a:off x="822960" y="2241551"/>
            <a:ext cx="7543800" cy="3313824"/>
          </a:xfrm>
        </p:spPr>
        <p:txBody>
          <a:bodyPr>
            <a:normAutofit/>
          </a:bodyPr>
          <a:lstStyle/>
          <a:p>
            <a:pPr>
              <a:buFont typeface="Wingdings" pitchFamily="2" charset="2"/>
              <a:buChar char="Ø"/>
            </a:pPr>
            <a:r>
              <a:rPr lang="en-US" altLang="en-US" dirty="0"/>
              <a:t>Background</a:t>
            </a:r>
          </a:p>
          <a:p>
            <a:pPr>
              <a:buFont typeface="Wingdings" pitchFamily="2" charset="2"/>
              <a:buChar char="Ø"/>
            </a:pPr>
            <a:r>
              <a:rPr lang="en-US" altLang="en-US" dirty="0"/>
              <a:t>Swapping </a:t>
            </a:r>
          </a:p>
          <a:p>
            <a:pPr>
              <a:buFont typeface="Wingdings" pitchFamily="2" charset="2"/>
              <a:buChar char="Ø"/>
            </a:pPr>
            <a:r>
              <a:rPr lang="en-US" altLang="en-US" dirty="0"/>
              <a:t>Contiguous Memory Allocation</a:t>
            </a:r>
          </a:p>
          <a:p>
            <a:pPr>
              <a:buFont typeface="Wingdings" pitchFamily="2" charset="2"/>
              <a:buChar char="Ø"/>
            </a:pPr>
            <a:r>
              <a:rPr lang="en-US" altLang="en-US" dirty="0"/>
              <a:t>Segmentation</a:t>
            </a:r>
          </a:p>
          <a:p>
            <a:pPr>
              <a:buFont typeface="Wingdings" pitchFamily="2" charset="2"/>
              <a:buChar char="Ø"/>
            </a:pPr>
            <a:r>
              <a:rPr lang="en-US" altLang="en-US" dirty="0"/>
              <a:t>Paging</a:t>
            </a:r>
          </a:p>
          <a:p>
            <a:pPr>
              <a:buFont typeface="Wingdings" pitchFamily="2" charset="2"/>
              <a:buChar char="Ø"/>
            </a:pPr>
            <a:r>
              <a:rPr lang="en-US" altLang="en-US" dirty="0"/>
              <a:t>Structure of the Page Table</a:t>
            </a:r>
          </a:p>
          <a:p>
            <a:pPr>
              <a:buFont typeface="Wingdings" pitchFamily="2" charset="2"/>
              <a:buChar char="Ø"/>
            </a:pPr>
            <a:r>
              <a:rPr lang="en-US" dirty="0"/>
              <a:t>Segmentation, Case study on UNIX OS</a:t>
            </a:r>
            <a:r>
              <a:rPr lang="en-IN" dirty="0"/>
              <a:t> </a:t>
            </a:r>
            <a:endParaRPr lang="en-US" altLang="en-US" dirty="0"/>
          </a:p>
        </p:txBody>
      </p:sp>
      <p:sp>
        <p:nvSpPr>
          <p:cNvPr id="6" name="Slide Number Placeholder 5">
            <a:extLst>
              <a:ext uri="{FF2B5EF4-FFF2-40B4-BE49-F238E27FC236}">
                <a16:creationId xmlns:a16="http://schemas.microsoft.com/office/drawing/2014/main" id="{800CA278-64BE-A346-A5D3-8A866E47967C}"/>
              </a:ext>
            </a:extLst>
          </p:cNvPr>
          <p:cNvSpPr>
            <a:spLocks noGrp="1"/>
          </p:cNvSpPr>
          <p:nvPr>
            <p:ph type="sldNum" sz="quarter" idx="12"/>
          </p:nvPr>
        </p:nvSpPr>
        <p:spPr/>
        <p:txBody>
          <a:bodyPr/>
          <a:lstStyle/>
          <a:p>
            <a:fld id="{015DAC8A-FA8A-4063-9E55-68B1F18CD389}" type="slidenum">
              <a:rPr lang="en-IN" smtClean="0"/>
              <a:t>2</a:t>
            </a:fld>
            <a:endParaRPr lang="en-IN" dirty="0"/>
          </a:p>
        </p:txBody>
      </p:sp>
    </p:spTree>
    <p:extLst>
      <p:ext uri="{BB962C8B-B14F-4D97-AF65-F5344CB8AC3E}">
        <p14:creationId xmlns:p14="http://schemas.microsoft.com/office/powerpoint/2010/main" val="290231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D866-FC4B-1D4D-6ACA-B039D26D5BE8}"/>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 …</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1AAE251F-1EF1-DDF3-4CCA-8876C82425C0}"/>
              </a:ext>
            </a:extLst>
          </p:cNvPr>
          <p:cNvSpPr>
            <a:spLocks noGrp="1"/>
          </p:cNvSpPr>
          <p:nvPr>
            <p:ph idx="1"/>
          </p:nvPr>
        </p:nvSpPr>
        <p:spPr/>
        <p:txBody>
          <a:bodyPr/>
          <a:lstStyle/>
          <a:p>
            <a:pPr>
              <a:buFont typeface="Wingdings" pitchFamily="2" charset="2"/>
              <a:buChar char="§"/>
            </a:pPr>
            <a:r>
              <a:rPr lang="en-US" altLang="en-US" dirty="0"/>
              <a:t>Relocation registers used to protect user processes from each other, and from changing operating-system code and data</a:t>
            </a:r>
          </a:p>
          <a:p>
            <a:pPr lvl="1"/>
            <a:r>
              <a:rPr lang="en-US" altLang="en-US" dirty="0"/>
              <a:t>Base register contains value of smallest physical address</a:t>
            </a:r>
          </a:p>
          <a:p>
            <a:pPr lvl="1"/>
            <a:r>
              <a:rPr lang="en-US" altLang="en-US" dirty="0"/>
              <a:t>Limit register contains range of logical addresses – each logical address must be less than the limit register </a:t>
            </a:r>
          </a:p>
          <a:p>
            <a:pPr lvl="1"/>
            <a:r>
              <a:rPr lang="en-US" altLang="en-US" dirty="0"/>
              <a:t>MMU maps logical address </a:t>
            </a:r>
            <a:r>
              <a:rPr lang="en-US" altLang="en-US" i="1" dirty="0"/>
              <a:t>dynamically</a:t>
            </a:r>
          </a:p>
          <a:p>
            <a:endParaRPr lang="en-US" dirty="0"/>
          </a:p>
        </p:txBody>
      </p:sp>
      <p:sp>
        <p:nvSpPr>
          <p:cNvPr id="4" name="Slide Number Placeholder 3">
            <a:extLst>
              <a:ext uri="{FF2B5EF4-FFF2-40B4-BE49-F238E27FC236}">
                <a16:creationId xmlns:a16="http://schemas.microsoft.com/office/drawing/2014/main" id="{89D782B5-0B7F-93C5-4BF1-5E84ED16E222}"/>
              </a:ext>
            </a:extLst>
          </p:cNvPr>
          <p:cNvSpPr>
            <a:spLocks noGrp="1"/>
          </p:cNvSpPr>
          <p:nvPr>
            <p:ph type="sldNum" sz="quarter" idx="12"/>
          </p:nvPr>
        </p:nvSpPr>
        <p:spPr/>
        <p:txBody>
          <a:bodyPr/>
          <a:lstStyle/>
          <a:p>
            <a:fld id="{015DAC8A-FA8A-4063-9E55-68B1F18CD389}" type="slidenum">
              <a:rPr lang="en-IN" smtClean="0"/>
              <a:t>20</a:t>
            </a:fld>
            <a:endParaRPr lang="en-IN" dirty="0"/>
          </a:p>
        </p:txBody>
      </p:sp>
      <p:pic>
        <p:nvPicPr>
          <p:cNvPr id="6" name="Picture 5" descr="Diagram&#10;&#10;Description automatically generated">
            <a:extLst>
              <a:ext uri="{FF2B5EF4-FFF2-40B4-BE49-F238E27FC236}">
                <a16:creationId xmlns:a16="http://schemas.microsoft.com/office/drawing/2014/main" id="{BE2BFA12-B752-0BB7-B7E4-D439DF539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904" y="4308310"/>
            <a:ext cx="3558209" cy="2151475"/>
          </a:xfrm>
          <a:prstGeom prst="rect">
            <a:avLst/>
          </a:prstGeom>
        </p:spPr>
      </p:pic>
    </p:spTree>
    <p:extLst>
      <p:ext uri="{BB962C8B-B14F-4D97-AF65-F5344CB8AC3E}">
        <p14:creationId xmlns:p14="http://schemas.microsoft.com/office/powerpoint/2010/main" val="257570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AE41-FDFA-2D18-BD7F-B62E9132192A}"/>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AD4D0974-18BE-ABD6-0A6D-81D958ECE068}"/>
              </a:ext>
            </a:extLst>
          </p:cNvPr>
          <p:cNvSpPr>
            <a:spLocks noGrp="1"/>
          </p:cNvSpPr>
          <p:nvPr>
            <p:ph type="sldNum" sz="quarter" idx="12"/>
          </p:nvPr>
        </p:nvSpPr>
        <p:spPr/>
        <p:txBody>
          <a:bodyPr/>
          <a:lstStyle/>
          <a:p>
            <a:fld id="{015DAC8A-FA8A-4063-9E55-68B1F18CD389}" type="slidenum">
              <a:rPr lang="en-IN" smtClean="0"/>
              <a:t>21</a:t>
            </a:fld>
            <a:endParaRPr lang="en-IN" dirty="0"/>
          </a:p>
        </p:txBody>
      </p:sp>
      <p:graphicFrame>
        <p:nvGraphicFramePr>
          <p:cNvPr id="5" name="Google Shape;204;p19">
            <a:extLst>
              <a:ext uri="{FF2B5EF4-FFF2-40B4-BE49-F238E27FC236}">
                <a16:creationId xmlns:a16="http://schemas.microsoft.com/office/drawing/2014/main" id="{E211A405-A27C-FF9A-D418-E53112BE02F9}"/>
              </a:ext>
            </a:extLst>
          </p:cNvPr>
          <p:cNvGraphicFramePr/>
          <p:nvPr>
            <p:extLst>
              <p:ext uri="{D42A27DB-BD31-4B8C-83A1-F6EECF244321}">
                <p14:modId xmlns:p14="http://schemas.microsoft.com/office/powerpoint/2010/main" val="1785855521"/>
              </p:ext>
            </p:extLst>
          </p:nvPr>
        </p:nvGraphicFramePr>
        <p:xfrm>
          <a:off x="307054" y="5044017"/>
          <a:ext cx="4064000" cy="1268725"/>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411475">
                <a:tc>
                  <a:txBody>
                    <a:bodyPr/>
                    <a:lstStyle/>
                    <a:p>
                      <a:pPr marL="0" marR="0" lvl="0" indent="0" algn="l" rtl="0">
                        <a:spcBef>
                          <a:spcPts val="0"/>
                        </a:spcBef>
                        <a:spcAft>
                          <a:spcPts val="0"/>
                        </a:spcAft>
                        <a:buNone/>
                      </a:pPr>
                      <a:r>
                        <a:rPr lang="en-US" sz="1100" u="none" strike="noStrike" cap="none">
                          <a:solidFill>
                            <a:schemeClr val="dk1"/>
                          </a:solidFill>
                        </a:rPr>
                        <a:t>Memory</a:t>
                      </a:r>
                      <a:endParaRPr/>
                    </a:p>
                    <a:p>
                      <a:pPr marL="0" marR="0" lvl="0" indent="0" algn="l" rtl="0">
                        <a:spcBef>
                          <a:spcPts val="0"/>
                        </a:spcBef>
                        <a:spcAft>
                          <a:spcPts val="0"/>
                        </a:spcAft>
                        <a:buNone/>
                      </a:pPr>
                      <a:r>
                        <a:rPr lang="en-US" sz="1100">
                          <a:solidFill>
                            <a:schemeClr val="dk1"/>
                          </a:solidFill>
                        </a:rPr>
                        <a:t>Address</a:t>
                      </a:r>
                      <a:endParaRPr sz="1100">
                        <a:solidFill>
                          <a:schemeClr val="dk1"/>
                        </a:solidFill>
                      </a:endParaRPr>
                    </a:p>
                  </a:txBody>
                  <a:tcPr marL="91450" marR="91450" marT="34300" marB="34300"/>
                </a:tc>
                <a:tc>
                  <a:txBody>
                    <a:bodyPr/>
                    <a:lstStyle/>
                    <a:p>
                      <a:pPr marL="0" marR="0" lvl="0" indent="0" algn="l" rtl="0">
                        <a:spcBef>
                          <a:spcPts val="0"/>
                        </a:spcBef>
                        <a:spcAft>
                          <a:spcPts val="0"/>
                        </a:spcAft>
                        <a:buNone/>
                      </a:pPr>
                      <a:r>
                        <a:rPr lang="en-US" sz="1100" dirty="0">
                          <a:solidFill>
                            <a:schemeClr val="dk1"/>
                          </a:solidFill>
                        </a:rPr>
                        <a:t>Size</a:t>
                      </a:r>
                      <a:endParaRPr sz="1100" dirty="0">
                        <a:solidFill>
                          <a:schemeClr val="dk1"/>
                        </a:solidFill>
                      </a:endParaRPr>
                    </a:p>
                  </a:txBody>
                  <a:tcPr marL="91450" marR="91450" marT="34300" marB="34300"/>
                </a:tc>
                <a:tc>
                  <a:txBody>
                    <a:bodyPr/>
                    <a:lstStyle/>
                    <a:p>
                      <a:pPr marL="0" marR="0" lvl="0" indent="0" algn="l" rtl="0">
                        <a:spcBef>
                          <a:spcPts val="0"/>
                        </a:spcBef>
                        <a:spcAft>
                          <a:spcPts val="0"/>
                        </a:spcAft>
                        <a:buNone/>
                      </a:pPr>
                      <a:r>
                        <a:rPr lang="en-US" sz="1100">
                          <a:solidFill>
                            <a:schemeClr val="dk1"/>
                          </a:solidFill>
                        </a:rPr>
                        <a:t>Process</a:t>
                      </a:r>
                      <a:endParaRPr sz="1100">
                        <a:solidFill>
                          <a:schemeClr val="dk1"/>
                        </a:solidFill>
                      </a:endParaRPr>
                    </a:p>
                  </a:txBody>
                  <a:tcPr marL="91450" marR="91450" marT="34300" marB="34300"/>
                </a:tc>
                <a:tc>
                  <a:txBody>
                    <a:bodyPr/>
                    <a:lstStyle/>
                    <a:p>
                      <a:pPr marL="0" marR="0" lvl="0" indent="0" algn="l" rtl="0">
                        <a:spcBef>
                          <a:spcPts val="0"/>
                        </a:spcBef>
                        <a:spcAft>
                          <a:spcPts val="0"/>
                        </a:spcAft>
                        <a:buNone/>
                      </a:pPr>
                      <a:r>
                        <a:rPr lang="en-US" sz="1100">
                          <a:solidFill>
                            <a:schemeClr val="dk1"/>
                          </a:solidFill>
                        </a:rPr>
                        <a:t>Usage</a:t>
                      </a:r>
                      <a:endParaRPr sz="1100">
                        <a:solidFill>
                          <a:schemeClr val="dk1"/>
                        </a:solidFill>
                      </a:endParaRPr>
                    </a:p>
                  </a:txBody>
                  <a:tcPr marL="91450" marR="91450" marT="34300" marB="34300"/>
                </a:tc>
                <a:extLst>
                  <a:ext uri="{0D108BD9-81ED-4DB2-BD59-A6C34878D82A}">
                    <a16:rowId xmlns:a16="http://schemas.microsoft.com/office/drawing/2014/main" val="10000"/>
                  </a:ext>
                </a:extLst>
              </a:tr>
              <a:tr h="285750">
                <a:tc>
                  <a:txBody>
                    <a:bodyPr/>
                    <a:lstStyle/>
                    <a:p>
                      <a:pPr marL="0" marR="0" lvl="0" indent="0" algn="l" rtl="0">
                        <a:spcBef>
                          <a:spcPts val="0"/>
                        </a:spcBef>
                        <a:spcAft>
                          <a:spcPts val="0"/>
                        </a:spcAft>
                        <a:buNone/>
                      </a:pPr>
                      <a:r>
                        <a:rPr lang="en-US" sz="1400"/>
                        <a:t>0x0</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120k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4</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In use</a:t>
                      </a:r>
                      <a:endParaRPr sz="1400"/>
                    </a:p>
                  </a:txBody>
                  <a:tcPr marL="91450" marR="91450" marT="34300" marB="34300">
                    <a:solidFill>
                      <a:srgbClr val="D8D8D8"/>
                    </a:solidFill>
                  </a:tcPr>
                </a:tc>
                <a:extLst>
                  <a:ext uri="{0D108BD9-81ED-4DB2-BD59-A6C34878D82A}">
                    <a16:rowId xmlns:a16="http://schemas.microsoft.com/office/drawing/2014/main" val="10001"/>
                  </a:ext>
                </a:extLst>
              </a:tr>
              <a:tr h="285750">
                <a:tc>
                  <a:txBody>
                    <a:bodyPr/>
                    <a:lstStyle/>
                    <a:p>
                      <a:pPr marL="0" marR="0" lvl="0" indent="0" algn="l" rtl="0">
                        <a:spcBef>
                          <a:spcPts val="0"/>
                        </a:spcBef>
                        <a:spcAft>
                          <a:spcPts val="0"/>
                        </a:spcAft>
                        <a:buNone/>
                      </a:pPr>
                      <a:r>
                        <a:rPr lang="en-US" sz="1400"/>
                        <a:t>120k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60k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1</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In use</a:t>
                      </a:r>
                      <a:endParaRPr sz="1400"/>
                    </a:p>
                  </a:txBody>
                  <a:tcPr marL="91450" marR="91450" marT="34300" marB="34300">
                    <a:solidFill>
                      <a:srgbClr val="D8D8D8"/>
                    </a:solidFill>
                  </a:tcPr>
                </a:tc>
                <a:extLst>
                  <a:ext uri="{0D108BD9-81ED-4DB2-BD59-A6C34878D82A}">
                    <a16:rowId xmlns:a16="http://schemas.microsoft.com/office/drawing/2014/main" val="10002"/>
                  </a:ext>
                </a:extLst>
              </a:tr>
              <a:tr h="285750">
                <a:tc>
                  <a:txBody>
                    <a:bodyPr/>
                    <a:lstStyle/>
                    <a:p>
                      <a:pPr marL="0" marR="0" lvl="0" indent="0" algn="l" rtl="0">
                        <a:spcBef>
                          <a:spcPts val="0"/>
                        </a:spcBef>
                        <a:spcAft>
                          <a:spcPts val="0"/>
                        </a:spcAft>
                        <a:buNone/>
                      </a:pPr>
                      <a:r>
                        <a:rPr lang="en-US" sz="1400"/>
                        <a:t>180k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a:t>30k</a:t>
                      </a:r>
                      <a:endParaRPr sz="1400"/>
                    </a:p>
                  </a:txBody>
                  <a:tcPr marL="91450" marR="91450" marT="34300" marB="34300">
                    <a:solidFill>
                      <a:srgbClr val="D8D8D8"/>
                    </a:solidFill>
                  </a:tcPr>
                </a:tc>
                <a:tc>
                  <a:txBody>
                    <a:bodyPr/>
                    <a:lstStyle/>
                    <a:p>
                      <a:pPr marL="0" marR="0" lvl="0" indent="0" algn="l" rtl="0">
                        <a:spcBef>
                          <a:spcPts val="0"/>
                        </a:spcBef>
                        <a:spcAft>
                          <a:spcPts val="0"/>
                        </a:spcAft>
                        <a:buNone/>
                      </a:pPr>
                      <a:endParaRPr sz="1400"/>
                    </a:p>
                  </a:txBody>
                  <a:tcPr marL="91450" marR="91450" marT="34300" marB="34300">
                    <a:solidFill>
                      <a:srgbClr val="D8D8D8"/>
                    </a:solidFill>
                  </a:tcPr>
                </a:tc>
                <a:tc>
                  <a:txBody>
                    <a:bodyPr/>
                    <a:lstStyle/>
                    <a:p>
                      <a:pPr marL="0" marR="0" lvl="0" indent="0" algn="l" rtl="0">
                        <a:spcBef>
                          <a:spcPts val="0"/>
                        </a:spcBef>
                        <a:spcAft>
                          <a:spcPts val="0"/>
                        </a:spcAft>
                        <a:buNone/>
                      </a:pPr>
                      <a:r>
                        <a:rPr lang="en-US" sz="1400" dirty="0"/>
                        <a:t>Free</a:t>
                      </a:r>
                      <a:endParaRPr sz="1400" dirty="0"/>
                    </a:p>
                  </a:txBody>
                  <a:tcPr marL="91450" marR="91450" marT="34300" marB="34300">
                    <a:solidFill>
                      <a:srgbClr val="D8D8D8"/>
                    </a:solidFill>
                  </a:tcPr>
                </a:tc>
                <a:extLst>
                  <a:ext uri="{0D108BD9-81ED-4DB2-BD59-A6C34878D82A}">
                    <a16:rowId xmlns:a16="http://schemas.microsoft.com/office/drawing/2014/main" val="10003"/>
                  </a:ext>
                </a:extLst>
              </a:tr>
            </a:tbl>
          </a:graphicData>
        </a:graphic>
      </p:graphicFrame>
      <p:sp>
        <p:nvSpPr>
          <p:cNvPr id="6" name="Google Shape;205;p19">
            <a:extLst>
              <a:ext uri="{FF2B5EF4-FFF2-40B4-BE49-F238E27FC236}">
                <a16:creationId xmlns:a16="http://schemas.microsoft.com/office/drawing/2014/main" id="{F0CE8BF0-46C4-AF8C-525B-A842E52B5F0D}"/>
              </a:ext>
            </a:extLst>
          </p:cNvPr>
          <p:cNvSpPr txBox="1"/>
          <p:nvPr/>
        </p:nvSpPr>
        <p:spPr>
          <a:xfrm>
            <a:off x="307054" y="4642878"/>
            <a:ext cx="262074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Partition Table</a:t>
            </a:r>
            <a:endParaRPr sz="18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endParaRPr>
          </a:p>
        </p:txBody>
      </p:sp>
      <p:sp>
        <p:nvSpPr>
          <p:cNvPr id="7" name="Google Shape;206;p19">
            <a:extLst>
              <a:ext uri="{FF2B5EF4-FFF2-40B4-BE49-F238E27FC236}">
                <a16:creationId xmlns:a16="http://schemas.microsoft.com/office/drawing/2014/main" id="{DACAF1CE-BEE3-D56A-0B43-62EFF3CCC9EE}"/>
              </a:ext>
            </a:extLst>
          </p:cNvPr>
          <p:cNvSpPr/>
          <p:nvPr/>
        </p:nvSpPr>
        <p:spPr>
          <a:xfrm>
            <a:off x="4421854" y="5444067"/>
            <a:ext cx="228600" cy="228600"/>
          </a:xfrm>
          <a:prstGeom prst="rect">
            <a:avLst/>
          </a:prstGeom>
          <a:solidFill>
            <a:srgbClr val="00B0F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 name="Google Shape;207;p19">
            <a:extLst>
              <a:ext uri="{FF2B5EF4-FFF2-40B4-BE49-F238E27FC236}">
                <a16:creationId xmlns:a16="http://schemas.microsoft.com/office/drawing/2014/main" id="{D77775CD-80F7-48ED-F359-F44BD9C51A9C}"/>
              </a:ext>
            </a:extLst>
          </p:cNvPr>
          <p:cNvSpPr/>
          <p:nvPr/>
        </p:nvSpPr>
        <p:spPr>
          <a:xfrm>
            <a:off x="4421854" y="5729817"/>
            <a:ext cx="228600" cy="2286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208;p19">
            <a:extLst>
              <a:ext uri="{FF2B5EF4-FFF2-40B4-BE49-F238E27FC236}">
                <a16:creationId xmlns:a16="http://schemas.microsoft.com/office/drawing/2014/main" id="{D0BA44A8-A021-9C9E-A7A6-39F9C706DE63}"/>
              </a:ext>
            </a:extLst>
          </p:cNvPr>
          <p:cNvSpPr/>
          <p:nvPr/>
        </p:nvSpPr>
        <p:spPr>
          <a:xfrm>
            <a:off x="4421854" y="6015567"/>
            <a:ext cx="228600" cy="228600"/>
          </a:xfrm>
          <a:prstGeom prst="rect">
            <a:avLst/>
          </a:prstGeom>
          <a:solidFill>
            <a:srgbClr val="F2F2F2"/>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 name="Google Shape;199;p19">
            <a:extLst>
              <a:ext uri="{FF2B5EF4-FFF2-40B4-BE49-F238E27FC236}">
                <a16:creationId xmlns:a16="http://schemas.microsoft.com/office/drawing/2014/main" id="{7AFEB0C6-EBCB-2237-9252-EC52B48F4BD9}"/>
              </a:ext>
            </a:extLst>
          </p:cNvPr>
          <p:cNvSpPr/>
          <p:nvPr/>
        </p:nvSpPr>
        <p:spPr>
          <a:xfrm>
            <a:off x="8258154" y="2881204"/>
            <a:ext cx="762000" cy="3371850"/>
          </a:xfrm>
          <a:prstGeom prst="rect">
            <a:avLst/>
          </a:prstGeom>
          <a:solidFill>
            <a:srgbClr val="CCCCC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200;p19">
            <a:extLst>
              <a:ext uri="{FF2B5EF4-FFF2-40B4-BE49-F238E27FC236}">
                <a16:creationId xmlns:a16="http://schemas.microsoft.com/office/drawing/2014/main" id="{744BFBEC-D49B-BAE4-B6A6-80204490DF91}"/>
              </a:ext>
            </a:extLst>
          </p:cNvPr>
          <p:cNvSpPr/>
          <p:nvPr/>
        </p:nvSpPr>
        <p:spPr>
          <a:xfrm>
            <a:off x="8334354" y="3509854"/>
            <a:ext cx="609600" cy="97155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 name="Google Shape;201;p19">
            <a:extLst>
              <a:ext uri="{FF2B5EF4-FFF2-40B4-BE49-F238E27FC236}">
                <a16:creationId xmlns:a16="http://schemas.microsoft.com/office/drawing/2014/main" id="{EA302634-279C-F89D-4C60-C2DC4C8C62BA}"/>
              </a:ext>
            </a:extLst>
          </p:cNvPr>
          <p:cNvSpPr txBox="1"/>
          <p:nvPr/>
        </p:nvSpPr>
        <p:spPr>
          <a:xfrm>
            <a:off x="8258154" y="2557364"/>
            <a:ext cx="76199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RAM</a:t>
            </a:r>
            <a:endParaRPr sz="14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endParaRPr>
          </a:p>
        </p:txBody>
      </p:sp>
      <p:sp>
        <p:nvSpPr>
          <p:cNvPr id="15" name="Google Shape;202;p19">
            <a:extLst>
              <a:ext uri="{FF2B5EF4-FFF2-40B4-BE49-F238E27FC236}">
                <a16:creationId xmlns:a16="http://schemas.microsoft.com/office/drawing/2014/main" id="{279C41B0-1FE1-FF9A-DF85-EB0F0390ED65}"/>
              </a:ext>
            </a:extLst>
          </p:cNvPr>
          <p:cNvSpPr/>
          <p:nvPr/>
        </p:nvSpPr>
        <p:spPr>
          <a:xfrm>
            <a:off x="8334354" y="2995504"/>
            <a:ext cx="609600" cy="457200"/>
          </a:xfrm>
          <a:prstGeom prst="rect">
            <a:avLst/>
          </a:prstGeom>
          <a:solidFill>
            <a:srgbClr val="F2F2F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203;p19">
            <a:extLst>
              <a:ext uri="{FF2B5EF4-FFF2-40B4-BE49-F238E27FC236}">
                <a16:creationId xmlns:a16="http://schemas.microsoft.com/office/drawing/2014/main" id="{1E2BDE02-E86A-785C-65E2-07576916CEB6}"/>
              </a:ext>
            </a:extLst>
          </p:cNvPr>
          <p:cNvSpPr/>
          <p:nvPr/>
        </p:nvSpPr>
        <p:spPr>
          <a:xfrm>
            <a:off x="8334354" y="4538554"/>
            <a:ext cx="609600" cy="1600200"/>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Rectangle 16">
            <a:extLst>
              <a:ext uri="{FF2B5EF4-FFF2-40B4-BE49-F238E27FC236}">
                <a16:creationId xmlns:a16="http://schemas.microsoft.com/office/drawing/2014/main" id="{1B8B8014-FAAC-0DC2-FCF0-E317B8B3CE72}"/>
              </a:ext>
            </a:extLst>
          </p:cNvPr>
          <p:cNvSpPr/>
          <p:nvPr/>
        </p:nvSpPr>
        <p:spPr>
          <a:xfrm>
            <a:off x="123847" y="6455578"/>
            <a:ext cx="6076857" cy="369332"/>
          </a:xfrm>
          <a:prstGeom prst="rect">
            <a:avLst/>
          </a:prstGeom>
        </p:spPr>
        <p:txBody>
          <a:bodyPr wrap="square">
            <a:spAutoFit/>
          </a:bodyPr>
          <a:lstStyle/>
          <a:p>
            <a:r>
              <a:rPr lang="en-US" dirty="0"/>
              <a:t>https://</a:t>
            </a:r>
            <a:r>
              <a:rPr lang="en-US" dirty="0" err="1"/>
              <a:t>archive.nptel.ac.in</a:t>
            </a:r>
            <a:r>
              <a:rPr lang="en-US" dirty="0"/>
              <a:t>/courses/106/106/106106144/</a:t>
            </a:r>
          </a:p>
        </p:txBody>
      </p:sp>
      <p:sp>
        <p:nvSpPr>
          <p:cNvPr id="21" name="Rectangle 20">
            <a:extLst>
              <a:ext uri="{FF2B5EF4-FFF2-40B4-BE49-F238E27FC236}">
                <a16:creationId xmlns:a16="http://schemas.microsoft.com/office/drawing/2014/main" id="{D6CF35B2-C058-2838-1E26-61A801EF84AF}"/>
              </a:ext>
            </a:extLst>
          </p:cNvPr>
          <p:cNvSpPr/>
          <p:nvPr/>
        </p:nvSpPr>
        <p:spPr>
          <a:xfrm>
            <a:off x="60961" y="1702349"/>
            <a:ext cx="8305799" cy="3200876"/>
          </a:xfrm>
          <a:prstGeom prst="rect">
            <a:avLst/>
          </a:prstGeom>
        </p:spPr>
        <p:txBody>
          <a:bodyPr wrap="square">
            <a:spAutoFit/>
          </a:bodyPr>
          <a:lstStyle/>
          <a:p>
            <a:pPr marL="342900" indent="-342900" defTabSz="685800">
              <a:buClr>
                <a:schemeClr val="accent1"/>
              </a:buClr>
              <a:buFont typeface="Wingdings" pitchFamily="2" charset="2"/>
              <a:buChar char="§"/>
            </a:pPr>
            <a:r>
              <a:rPr lang="en-US" sz="2000" dirty="0">
                <a:latin typeface="CMU Serif" panose="02000603000000000000" pitchFamily="2" charset="0"/>
              </a:rPr>
              <a:t>Multiple-partition allocation</a:t>
            </a:r>
          </a:p>
          <a:p>
            <a:pPr marL="800100" lvl="1" indent="-342900" defTabSz="685800">
              <a:buClr>
                <a:schemeClr val="accent1"/>
              </a:buClr>
              <a:buFont typeface="Wingdings" pitchFamily="2" charset="2"/>
              <a:buChar char="§"/>
            </a:pPr>
            <a:r>
              <a:rPr lang="en-US" dirty="0">
                <a:latin typeface="CMU Serif" panose="02000603000000000000" pitchFamily="2" charset="0"/>
              </a:rPr>
              <a:t>Degree of multiprogramming limited by number of partitions</a:t>
            </a:r>
          </a:p>
          <a:p>
            <a:pPr marL="800100" lvl="1" indent="-342900" defTabSz="685800">
              <a:buClr>
                <a:schemeClr val="accent1"/>
              </a:buClr>
              <a:buFont typeface="Wingdings" pitchFamily="2" charset="2"/>
              <a:buChar char="§"/>
            </a:pPr>
            <a:r>
              <a:rPr lang="en-US" dirty="0">
                <a:latin typeface="CMU Serif" panose="02000603000000000000" pitchFamily="2" charset="0"/>
              </a:rPr>
              <a:t>Variable-partition sizes for efficiency (sized to a given process’ needs)</a:t>
            </a:r>
          </a:p>
          <a:p>
            <a:pPr marL="800100" lvl="1" indent="-342900" defTabSz="685800">
              <a:buClr>
                <a:schemeClr val="accent1"/>
              </a:buClr>
              <a:buFont typeface="Wingdings" pitchFamily="2" charset="2"/>
              <a:buChar char="§"/>
            </a:pPr>
            <a:r>
              <a:rPr lang="en-US" dirty="0">
                <a:latin typeface="CMU Serif" panose="02000603000000000000" pitchFamily="2" charset="0"/>
              </a:rPr>
              <a:t>Hole – block of available memory; holes of various size are scattered throughout memory</a:t>
            </a:r>
          </a:p>
          <a:p>
            <a:pPr marL="800100" lvl="1" indent="-342900" defTabSz="685800">
              <a:buClr>
                <a:schemeClr val="accent1"/>
              </a:buClr>
              <a:buFont typeface="Wingdings" pitchFamily="2" charset="2"/>
              <a:buChar char="§"/>
            </a:pPr>
            <a:r>
              <a:rPr lang="en-US" dirty="0">
                <a:latin typeface="CMU Serif" panose="02000603000000000000" pitchFamily="2" charset="0"/>
              </a:rPr>
              <a:t>When a process arrives, it is allocated memory from a hole large enough to accommodate it</a:t>
            </a:r>
          </a:p>
          <a:p>
            <a:pPr marL="800100" lvl="1" indent="-342900" defTabSz="685800">
              <a:buClr>
                <a:schemeClr val="accent1"/>
              </a:buClr>
              <a:buFont typeface="Wingdings" pitchFamily="2" charset="2"/>
              <a:buChar char="§"/>
            </a:pPr>
            <a:r>
              <a:rPr lang="en-US" dirty="0">
                <a:latin typeface="CMU Serif" panose="02000603000000000000" pitchFamily="2" charset="0"/>
              </a:rPr>
              <a:t>Process exiting frees its partition, </a:t>
            </a:r>
            <a:r>
              <a:rPr lang="en-US" b="1" dirty="0">
                <a:solidFill>
                  <a:schemeClr val="accent1"/>
                </a:solidFill>
                <a:latin typeface="CMU Serif" panose="02000603000000000000" pitchFamily="2" charset="0"/>
              </a:rPr>
              <a:t>adjacent free partitions combined</a:t>
            </a:r>
          </a:p>
          <a:p>
            <a:pPr marL="800100" lvl="1" indent="-342900" defTabSz="685800">
              <a:buClr>
                <a:schemeClr val="accent1"/>
              </a:buClr>
              <a:buFont typeface="Wingdings" pitchFamily="2" charset="2"/>
              <a:buChar char="§"/>
            </a:pPr>
            <a:r>
              <a:rPr lang="en-US" dirty="0">
                <a:latin typeface="CMU Serif" panose="02000603000000000000" pitchFamily="2" charset="0"/>
              </a:rPr>
              <a:t>Operating system maintains information about:</a:t>
            </a:r>
            <a:br>
              <a:rPr lang="en-US" dirty="0">
                <a:latin typeface="CMU Serif" panose="02000603000000000000" pitchFamily="2" charset="0"/>
              </a:rPr>
            </a:br>
            <a:r>
              <a:rPr lang="en-US" dirty="0">
                <a:latin typeface="CMU Serif" panose="02000603000000000000" pitchFamily="2" charset="0"/>
              </a:rPr>
              <a:t>a) allocated partitions    b) free partitions (hole)</a:t>
            </a:r>
          </a:p>
          <a:p>
            <a:pPr marL="342900" indent="-342900" defTabSz="685800">
              <a:buClr>
                <a:schemeClr val="accent1"/>
              </a:buClr>
              <a:buFont typeface="Wingdings" pitchFamily="2" charset="2"/>
              <a:buChar char="§"/>
            </a:pPr>
            <a:endParaRPr lang="en-US" sz="2000" dirty="0">
              <a:latin typeface="CMU Serif" panose="02000603000000000000" pitchFamily="2" charset="0"/>
            </a:endParaRPr>
          </a:p>
        </p:txBody>
      </p:sp>
      <p:pic>
        <p:nvPicPr>
          <p:cNvPr id="18" name="Picture 3">
            <a:extLst>
              <a:ext uri="{FF2B5EF4-FFF2-40B4-BE49-F238E27FC236}">
                <a16:creationId xmlns:a16="http://schemas.microsoft.com/office/drawing/2014/main" id="{52152DCC-6D6F-01E7-BE2E-CECD96299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5478" y="4628195"/>
            <a:ext cx="3096476" cy="156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519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F6AD-92B1-8925-56DC-7CC4FEFD481F}"/>
              </a:ext>
            </a:extLst>
          </p:cNvPr>
          <p:cNvSpPr>
            <a:spLocks noGrp="1"/>
          </p:cNvSpPr>
          <p:nvPr>
            <p:ph type="title"/>
          </p:nvPr>
        </p:nvSpPr>
        <p:spPr/>
        <p:txBody>
          <a:bodyPr>
            <a:normAutofit/>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0286C941-C77F-B84F-00B4-4DC6B325C6B1}"/>
              </a:ext>
            </a:extLst>
          </p:cNvPr>
          <p:cNvSpPr>
            <a:spLocks noGrp="1"/>
          </p:cNvSpPr>
          <p:nvPr>
            <p:ph type="sldNum" sz="quarter" idx="12"/>
          </p:nvPr>
        </p:nvSpPr>
        <p:spPr/>
        <p:txBody>
          <a:bodyPr/>
          <a:lstStyle/>
          <a:p>
            <a:fld id="{015DAC8A-FA8A-4063-9E55-68B1F18CD389}" type="slidenum">
              <a:rPr lang="en-IN" smtClean="0">
                <a:latin typeface="CMU Serif Roman" panose="02000603000000000000" pitchFamily="2" charset="0"/>
                <a:ea typeface="CMU Serif Roman" panose="02000603000000000000" pitchFamily="2" charset="0"/>
                <a:cs typeface="CMU Serif Roman" panose="02000603000000000000" pitchFamily="2" charset="0"/>
              </a:rPr>
              <a:t>22</a:t>
            </a:fld>
            <a:endParaRPr lang="en-IN"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6" name="Content Placeholder 2">
            <a:extLst>
              <a:ext uri="{FF2B5EF4-FFF2-40B4-BE49-F238E27FC236}">
                <a16:creationId xmlns:a16="http://schemas.microsoft.com/office/drawing/2014/main" id="{A14F6205-6BFC-1E64-0EF9-DED9F00CAE6E}"/>
              </a:ext>
            </a:extLst>
          </p:cNvPr>
          <p:cNvSpPr txBox="1">
            <a:spLocks/>
          </p:cNvSpPr>
          <p:nvPr/>
        </p:nvSpPr>
        <p:spPr>
          <a:xfrm>
            <a:off x="301083" y="1908318"/>
            <a:ext cx="7280989" cy="628649"/>
          </a:xfrm>
          <a:prstGeom prst="rect">
            <a:avLst/>
          </a:prstGeom>
        </p:spPr>
        <p:txBody>
          <a:bodyPr vert="horz" lIns="0" tIns="45720" rIns="0" bIns="45720" rtlCol="0">
            <a:noAutofit/>
          </a:bodyPr>
          <a:lstStyle>
            <a:lvl1pPr marL="6858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100" kern="1200" baseline="0">
                <a:solidFill>
                  <a:schemeClr val="tx1"/>
                </a:solidFill>
                <a:latin typeface="CMU Serif" panose="02000603000000000000" pitchFamily="2" charset="0"/>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n-US" sz="2400" dirty="0">
                <a:latin typeface="CMU Serif Roman" panose="02000603000000000000" pitchFamily="2" charset="0"/>
                <a:ea typeface="CMU Serif Roman" panose="02000603000000000000" pitchFamily="2" charset="0"/>
                <a:cs typeface="CMU Serif Roman" panose="02000603000000000000" pitchFamily="2" charset="0"/>
              </a:rPr>
              <a:t>As long sufficient contiguous space is available, new processes allocated memory.</a:t>
            </a:r>
          </a:p>
        </p:txBody>
      </p:sp>
      <p:sp>
        <p:nvSpPr>
          <p:cNvPr id="7" name="Rectangle 6">
            <a:extLst>
              <a:ext uri="{FF2B5EF4-FFF2-40B4-BE49-F238E27FC236}">
                <a16:creationId xmlns:a16="http://schemas.microsoft.com/office/drawing/2014/main" id="{90DA3996-AA17-8793-24C8-099D926FA47C}"/>
              </a:ext>
            </a:extLst>
          </p:cNvPr>
          <p:cNvSpPr/>
          <p:nvPr/>
        </p:nvSpPr>
        <p:spPr>
          <a:xfrm>
            <a:off x="7604760" y="2574573"/>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8" name="Rectangle 7">
            <a:extLst>
              <a:ext uri="{FF2B5EF4-FFF2-40B4-BE49-F238E27FC236}">
                <a16:creationId xmlns:a16="http://schemas.microsoft.com/office/drawing/2014/main" id="{AF182E26-4131-0A56-F901-1D42C67B5262}"/>
              </a:ext>
            </a:extLst>
          </p:cNvPr>
          <p:cNvSpPr/>
          <p:nvPr/>
        </p:nvSpPr>
        <p:spPr>
          <a:xfrm>
            <a:off x="7680960" y="3203223"/>
            <a:ext cx="609600" cy="9715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9" name="TextBox 8">
            <a:extLst>
              <a:ext uri="{FF2B5EF4-FFF2-40B4-BE49-F238E27FC236}">
                <a16:creationId xmlns:a16="http://schemas.microsoft.com/office/drawing/2014/main" id="{D7828B96-63E0-9167-62B9-996BDA2337B2}"/>
              </a:ext>
            </a:extLst>
          </p:cNvPr>
          <p:cNvSpPr txBox="1"/>
          <p:nvPr/>
        </p:nvSpPr>
        <p:spPr>
          <a:xfrm>
            <a:off x="7604764" y="2250723"/>
            <a:ext cx="739305"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RAM</a:t>
            </a:r>
          </a:p>
        </p:txBody>
      </p:sp>
      <p:sp>
        <p:nvSpPr>
          <p:cNvPr id="10" name="Rectangle 9">
            <a:extLst>
              <a:ext uri="{FF2B5EF4-FFF2-40B4-BE49-F238E27FC236}">
                <a16:creationId xmlns:a16="http://schemas.microsoft.com/office/drawing/2014/main" id="{3ABC5ACB-E0D4-6865-EB10-D7018F6ACA10}"/>
              </a:ext>
            </a:extLst>
          </p:cNvPr>
          <p:cNvSpPr/>
          <p:nvPr/>
        </p:nvSpPr>
        <p:spPr>
          <a:xfrm>
            <a:off x="7680960" y="2688873"/>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1" name="Rectangle 10">
            <a:extLst>
              <a:ext uri="{FF2B5EF4-FFF2-40B4-BE49-F238E27FC236}">
                <a16:creationId xmlns:a16="http://schemas.microsoft.com/office/drawing/2014/main" id="{3E3E9F79-4C87-37B5-97A2-CBA68474DA51}"/>
              </a:ext>
            </a:extLst>
          </p:cNvPr>
          <p:cNvSpPr/>
          <p:nvPr/>
        </p:nvSpPr>
        <p:spPr>
          <a:xfrm>
            <a:off x="7680960" y="4231923"/>
            <a:ext cx="609600" cy="1600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aphicFrame>
        <p:nvGraphicFramePr>
          <p:cNvPr id="12" name="Table 11">
            <a:extLst>
              <a:ext uri="{FF2B5EF4-FFF2-40B4-BE49-F238E27FC236}">
                <a16:creationId xmlns:a16="http://schemas.microsoft.com/office/drawing/2014/main" id="{FDB25D78-4B50-7277-3F8F-FFD0A4842A56}"/>
              </a:ext>
            </a:extLst>
          </p:cNvPr>
          <p:cNvGraphicFramePr>
            <a:graphicFrameLocks noGrp="1"/>
          </p:cNvGraphicFramePr>
          <p:nvPr>
            <p:extLst>
              <p:ext uri="{D42A27DB-BD31-4B8C-83A1-F6EECF244321}">
                <p14:modId xmlns:p14="http://schemas.microsoft.com/office/powerpoint/2010/main" val="803134836"/>
              </p:ext>
            </p:extLst>
          </p:nvPr>
        </p:nvGraphicFramePr>
        <p:xfrm>
          <a:off x="822960" y="4337472"/>
          <a:ext cx="4064000" cy="15544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411480">
                <a:tc>
                  <a:txBody>
                    <a:bodyPr/>
                    <a:lstStyle/>
                    <a:p>
                      <a:r>
                        <a:rPr lang="en-US" sz="1100" dirty="0">
                          <a:solidFill>
                            <a:schemeClr val="tx1"/>
                          </a:solidFill>
                        </a:rPr>
                        <a:t>Memory</a:t>
                      </a:r>
                    </a:p>
                    <a:p>
                      <a:r>
                        <a:rPr lang="en-US" sz="1100" baseline="0" dirty="0">
                          <a:solidFill>
                            <a:schemeClr val="tx1"/>
                          </a:solidFill>
                        </a:rPr>
                        <a:t>Address</a:t>
                      </a:r>
                      <a:endParaRPr lang="en-US" sz="1100" dirty="0">
                        <a:solidFill>
                          <a:schemeClr val="tx1"/>
                        </a:solidFill>
                      </a:endParaRPr>
                    </a:p>
                  </a:txBody>
                  <a:tcPr marT="34290" marB="34290"/>
                </a:tc>
                <a:tc>
                  <a:txBody>
                    <a:bodyPr/>
                    <a:lstStyle/>
                    <a:p>
                      <a:r>
                        <a:rPr lang="en-US" sz="1100" dirty="0">
                          <a:solidFill>
                            <a:schemeClr val="tx1"/>
                          </a:solidFill>
                        </a:rPr>
                        <a:t>Size</a:t>
                      </a:r>
                    </a:p>
                  </a:txBody>
                  <a:tcPr marT="34290" marB="34290"/>
                </a:tc>
                <a:tc>
                  <a:txBody>
                    <a:bodyPr/>
                    <a:lstStyle/>
                    <a:p>
                      <a:r>
                        <a:rPr lang="en-US" sz="1100" dirty="0">
                          <a:solidFill>
                            <a:schemeClr val="tx1"/>
                          </a:solidFill>
                        </a:rPr>
                        <a:t>Process</a:t>
                      </a:r>
                    </a:p>
                  </a:txBody>
                  <a:tcPr marT="34290" marB="34290"/>
                </a:tc>
                <a:tc>
                  <a:txBody>
                    <a:bodyPr/>
                    <a:lstStyle/>
                    <a:p>
                      <a:r>
                        <a:rPr lang="en-US" sz="1100" dirty="0">
                          <a:solidFill>
                            <a:schemeClr val="tx1"/>
                          </a:solidFill>
                        </a:rPr>
                        <a:t>Usage</a:t>
                      </a:r>
                    </a:p>
                  </a:txBody>
                  <a:tcPr marT="34290" marB="34290"/>
                </a:tc>
                <a:extLst>
                  <a:ext uri="{0D108BD9-81ED-4DB2-BD59-A6C34878D82A}">
                    <a16:rowId xmlns:a16="http://schemas.microsoft.com/office/drawing/2014/main" val="10000"/>
                  </a:ext>
                </a:extLst>
              </a:tr>
              <a:tr h="285750">
                <a:tc>
                  <a:txBody>
                    <a:bodyPr/>
                    <a:lstStyle/>
                    <a:p>
                      <a:r>
                        <a:rPr lang="en-US" sz="1400" dirty="0"/>
                        <a:t>0x0</a:t>
                      </a:r>
                    </a:p>
                  </a:txBody>
                  <a:tcPr marT="34290" marB="34290">
                    <a:solidFill>
                      <a:schemeClr val="bg1">
                        <a:lumMod val="85000"/>
                      </a:schemeClr>
                    </a:solidFill>
                  </a:tcPr>
                </a:tc>
                <a:tc>
                  <a:txBody>
                    <a:bodyPr/>
                    <a:lstStyle/>
                    <a:p>
                      <a:r>
                        <a:rPr lang="en-US" sz="1400" dirty="0"/>
                        <a:t>120k</a:t>
                      </a:r>
                    </a:p>
                  </a:txBody>
                  <a:tcPr marT="34290" marB="34290">
                    <a:solidFill>
                      <a:schemeClr val="bg1">
                        <a:lumMod val="85000"/>
                      </a:schemeClr>
                    </a:solidFill>
                  </a:tcPr>
                </a:tc>
                <a:tc>
                  <a:txBody>
                    <a:bodyPr/>
                    <a:lstStyle/>
                    <a:p>
                      <a:r>
                        <a:rPr lang="en-US" sz="1400" dirty="0"/>
                        <a:t>4</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1"/>
                  </a:ext>
                </a:extLst>
              </a:tr>
              <a:tr h="285750">
                <a:tc>
                  <a:txBody>
                    <a:bodyPr/>
                    <a:lstStyle/>
                    <a:p>
                      <a:r>
                        <a:rPr lang="en-US" sz="1400" dirty="0"/>
                        <a:t>120k</a:t>
                      </a:r>
                    </a:p>
                  </a:txBody>
                  <a:tcPr marT="34290" marB="34290">
                    <a:solidFill>
                      <a:schemeClr val="bg1">
                        <a:lumMod val="85000"/>
                      </a:schemeClr>
                    </a:solidFill>
                  </a:tcPr>
                </a:tc>
                <a:tc>
                  <a:txBody>
                    <a:bodyPr/>
                    <a:lstStyle/>
                    <a:p>
                      <a:r>
                        <a:rPr lang="en-US" sz="1400" dirty="0"/>
                        <a:t>60k</a:t>
                      </a:r>
                    </a:p>
                  </a:txBody>
                  <a:tcPr marT="34290" marB="34290">
                    <a:solidFill>
                      <a:schemeClr val="bg1">
                        <a:lumMod val="85000"/>
                      </a:schemeClr>
                    </a:solidFill>
                  </a:tcPr>
                </a:tc>
                <a:tc>
                  <a:txBody>
                    <a:bodyPr/>
                    <a:lstStyle/>
                    <a:p>
                      <a:r>
                        <a:rPr lang="en-US" sz="1400" dirty="0"/>
                        <a:t>1</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2"/>
                  </a:ext>
                </a:extLst>
              </a:tr>
              <a:tr h="285750">
                <a:tc>
                  <a:txBody>
                    <a:bodyPr/>
                    <a:lstStyle/>
                    <a:p>
                      <a:r>
                        <a:rPr lang="en-US" sz="1400" dirty="0"/>
                        <a:t>180k</a:t>
                      </a:r>
                    </a:p>
                  </a:txBody>
                  <a:tcPr marT="34290" marB="34290">
                    <a:solidFill>
                      <a:schemeClr val="bg1">
                        <a:lumMod val="85000"/>
                      </a:schemeClr>
                    </a:solidFill>
                  </a:tcPr>
                </a:tc>
                <a:tc>
                  <a:txBody>
                    <a:bodyPr/>
                    <a:lstStyle/>
                    <a:p>
                      <a:r>
                        <a:rPr lang="en-US" sz="1400" dirty="0"/>
                        <a:t>20k</a:t>
                      </a:r>
                    </a:p>
                  </a:txBody>
                  <a:tcPr marT="34290" marB="34290">
                    <a:solidFill>
                      <a:schemeClr val="bg1">
                        <a:lumMod val="85000"/>
                      </a:schemeClr>
                    </a:solidFill>
                  </a:tcPr>
                </a:tc>
                <a:tc>
                  <a:txBody>
                    <a:bodyPr/>
                    <a:lstStyle/>
                    <a:p>
                      <a:r>
                        <a:rPr lang="en-US" sz="1400" dirty="0"/>
                        <a:t>5</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3"/>
                  </a:ext>
                </a:extLst>
              </a:tr>
              <a:tr h="285750">
                <a:tc>
                  <a:txBody>
                    <a:bodyPr/>
                    <a:lstStyle/>
                    <a:p>
                      <a:r>
                        <a:rPr lang="en-US" sz="1400" dirty="0"/>
                        <a:t>200k</a:t>
                      </a:r>
                    </a:p>
                  </a:txBody>
                  <a:tcPr marT="34290" marB="34290">
                    <a:solidFill>
                      <a:schemeClr val="bg1">
                        <a:lumMod val="85000"/>
                      </a:schemeClr>
                    </a:solidFill>
                  </a:tcPr>
                </a:tc>
                <a:tc>
                  <a:txBody>
                    <a:bodyPr/>
                    <a:lstStyle/>
                    <a:p>
                      <a:r>
                        <a:rPr lang="en-US" sz="1400" dirty="0"/>
                        <a:t>10k</a:t>
                      </a:r>
                    </a:p>
                  </a:txBody>
                  <a:tcPr marT="34290" marB="34290">
                    <a:solidFill>
                      <a:schemeClr val="bg1">
                        <a:lumMod val="85000"/>
                      </a:schemeClr>
                    </a:solidFill>
                  </a:tcPr>
                </a:tc>
                <a:tc>
                  <a:txBody>
                    <a:bodyPr/>
                    <a:lstStyle/>
                    <a:p>
                      <a:endParaRPr lang="en-US" sz="1400" dirty="0"/>
                    </a:p>
                  </a:txBody>
                  <a:tcPr marT="34290" marB="34290">
                    <a:solidFill>
                      <a:schemeClr val="bg1">
                        <a:lumMod val="85000"/>
                      </a:schemeClr>
                    </a:solidFill>
                  </a:tcPr>
                </a:tc>
                <a:tc>
                  <a:txBody>
                    <a:bodyPr/>
                    <a:lstStyle/>
                    <a:p>
                      <a:r>
                        <a:rPr lang="en-US" sz="1400" dirty="0"/>
                        <a:t>Free</a:t>
                      </a:r>
                    </a:p>
                  </a:txBody>
                  <a:tcPr marT="34290" marB="34290">
                    <a:solidFill>
                      <a:schemeClr val="bg1">
                        <a:lumMod val="85000"/>
                      </a:schemeClr>
                    </a:solidFill>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9B6B1F65-A878-0770-3022-E96CBB30BC73}"/>
              </a:ext>
            </a:extLst>
          </p:cNvPr>
          <p:cNvSpPr txBox="1"/>
          <p:nvPr/>
        </p:nvSpPr>
        <p:spPr>
          <a:xfrm>
            <a:off x="746780" y="4060473"/>
            <a:ext cx="1752403"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Partition Table</a:t>
            </a:r>
          </a:p>
        </p:txBody>
      </p:sp>
      <p:sp>
        <p:nvSpPr>
          <p:cNvPr id="14" name="Rectangle 13">
            <a:extLst>
              <a:ext uri="{FF2B5EF4-FFF2-40B4-BE49-F238E27FC236}">
                <a16:creationId xmlns:a16="http://schemas.microsoft.com/office/drawing/2014/main" id="{ABD4B67B-24FD-6DD0-4081-6FAEE7099606}"/>
              </a:ext>
            </a:extLst>
          </p:cNvPr>
          <p:cNvSpPr/>
          <p:nvPr/>
        </p:nvSpPr>
        <p:spPr>
          <a:xfrm>
            <a:off x="4937760" y="4737522"/>
            <a:ext cx="2286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6" name="Rectangle 15">
            <a:extLst>
              <a:ext uri="{FF2B5EF4-FFF2-40B4-BE49-F238E27FC236}">
                <a16:creationId xmlns:a16="http://schemas.microsoft.com/office/drawing/2014/main" id="{AF3823AE-3B56-98E4-D7EB-4B885D771464}"/>
              </a:ext>
            </a:extLst>
          </p:cNvPr>
          <p:cNvSpPr/>
          <p:nvPr/>
        </p:nvSpPr>
        <p:spPr>
          <a:xfrm>
            <a:off x="4937760" y="5309022"/>
            <a:ext cx="2286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7" name="Rectangle 16">
            <a:extLst>
              <a:ext uri="{FF2B5EF4-FFF2-40B4-BE49-F238E27FC236}">
                <a16:creationId xmlns:a16="http://schemas.microsoft.com/office/drawing/2014/main" id="{7F01AC4F-1545-1F3B-CF1A-A44157950F26}"/>
              </a:ext>
            </a:extLst>
          </p:cNvPr>
          <p:cNvSpPr/>
          <p:nvPr/>
        </p:nvSpPr>
        <p:spPr>
          <a:xfrm>
            <a:off x="1127760" y="3241323"/>
            <a:ext cx="3124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Process 5 of size 20k started</a:t>
            </a:r>
          </a:p>
        </p:txBody>
      </p:sp>
      <p:sp>
        <p:nvSpPr>
          <p:cNvPr id="18" name="Rectangle 17">
            <a:extLst>
              <a:ext uri="{FF2B5EF4-FFF2-40B4-BE49-F238E27FC236}">
                <a16:creationId xmlns:a16="http://schemas.microsoft.com/office/drawing/2014/main" id="{D654D746-4757-5AC2-1E31-15F2DD3E41B0}"/>
              </a:ext>
            </a:extLst>
          </p:cNvPr>
          <p:cNvSpPr/>
          <p:nvPr/>
        </p:nvSpPr>
        <p:spPr>
          <a:xfrm>
            <a:off x="7680960" y="2860323"/>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9" name="Rectangle 18">
            <a:extLst>
              <a:ext uri="{FF2B5EF4-FFF2-40B4-BE49-F238E27FC236}">
                <a16:creationId xmlns:a16="http://schemas.microsoft.com/office/drawing/2014/main" id="{129212C5-9A28-1169-7524-1E6BA129C36F}"/>
              </a:ext>
            </a:extLst>
          </p:cNvPr>
          <p:cNvSpPr/>
          <p:nvPr/>
        </p:nvSpPr>
        <p:spPr>
          <a:xfrm>
            <a:off x="1127760" y="3698523"/>
            <a:ext cx="3124200" cy="228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Process 1 completed</a:t>
            </a:r>
          </a:p>
        </p:txBody>
      </p:sp>
      <p:sp>
        <p:nvSpPr>
          <p:cNvPr id="20" name="Rectangle 19">
            <a:extLst>
              <a:ext uri="{FF2B5EF4-FFF2-40B4-BE49-F238E27FC236}">
                <a16:creationId xmlns:a16="http://schemas.microsoft.com/office/drawing/2014/main" id="{0BE23ACF-8760-CC3E-DFF3-6A208273A383}"/>
              </a:ext>
            </a:extLst>
          </p:cNvPr>
          <p:cNvSpPr/>
          <p:nvPr/>
        </p:nvSpPr>
        <p:spPr>
          <a:xfrm>
            <a:off x="2880360" y="5032023"/>
            <a:ext cx="3810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1" name="Rectangle 20">
            <a:extLst>
              <a:ext uri="{FF2B5EF4-FFF2-40B4-BE49-F238E27FC236}">
                <a16:creationId xmlns:a16="http://schemas.microsoft.com/office/drawing/2014/main" id="{778BB225-ACF0-66EE-07FE-A80A5841252C}"/>
              </a:ext>
            </a:extLst>
          </p:cNvPr>
          <p:cNvSpPr/>
          <p:nvPr/>
        </p:nvSpPr>
        <p:spPr>
          <a:xfrm>
            <a:off x="3947160" y="5032023"/>
            <a:ext cx="7620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Free</a:t>
            </a:r>
          </a:p>
        </p:txBody>
      </p:sp>
      <p:sp>
        <p:nvSpPr>
          <p:cNvPr id="22" name="Rectangle 21">
            <a:extLst>
              <a:ext uri="{FF2B5EF4-FFF2-40B4-BE49-F238E27FC236}">
                <a16:creationId xmlns:a16="http://schemas.microsoft.com/office/drawing/2014/main" id="{ABA06DF8-745C-B784-C07D-DF4E021EA255}"/>
              </a:ext>
            </a:extLst>
          </p:cNvPr>
          <p:cNvSpPr/>
          <p:nvPr/>
        </p:nvSpPr>
        <p:spPr>
          <a:xfrm>
            <a:off x="7680960" y="3203223"/>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3" name="TextBox 22">
            <a:extLst>
              <a:ext uri="{FF2B5EF4-FFF2-40B4-BE49-F238E27FC236}">
                <a16:creationId xmlns:a16="http://schemas.microsoft.com/office/drawing/2014/main" id="{66B4F937-990D-3828-5C1F-9EF5B352A9CE}"/>
              </a:ext>
            </a:extLst>
          </p:cNvPr>
          <p:cNvSpPr txBox="1"/>
          <p:nvPr/>
        </p:nvSpPr>
        <p:spPr>
          <a:xfrm>
            <a:off x="4251974" y="3165123"/>
            <a:ext cx="2776233"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Process 5 allocated RAM</a:t>
            </a:r>
          </a:p>
        </p:txBody>
      </p:sp>
      <p:sp>
        <p:nvSpPr>
          <p:cNvPr id="24" name="TextBox 23">
            <a:extLst>
              <a:ext uri="{FF2B5EF4-FFF2-40B4-BE49-F238E27FC236}">
                <a16:creationId xmlns:a16="http://schemas.microsoft.com/office/drawing/2014/main" id="{E94F146F-470C-FCDC-F82F-FE87ECCD5364}"/>
              </a:ext>
            </a:extLst>
          </p:cNvPr>
          <p:cNvSpPr txBox="1"/>
          <p:nvPr/>
        </p:nvSpPr>
        <p:spPr>
          <a:xfrm>
            <a:off x="4251960" y="3634001"/>
            <a:ext cx="2455908" cy="646331"/>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Process 1 </a:t>
            </a:r>
            <a:r>
              <a:rPr lang="en-US" dirty="0" err="1">
                <a:latin typeface="CMU Serif Roman" panose="02000603000000000000" pitchFamily="2" charset="0"/>
                <a:ea typeface="CMU Serif Roman" panose="02000603000000000000" pitchFamily="2" charset="0"/>
                <a:cs typeface="CMU Serif Roman" panose="02000603000000000000" pitchFamily="2" charset="0"/>
              </a:rPr>
              <a:t>deallocated</a:t>
            </a:r>
            <a:r>
              <a:rPr lang="en-US" dirty="0">
                <a:latin typeface="CMU Serif Roman" panose="02000603000000000000" pitchFamily="2" charset="0"/>
                <a:ea typeface="CMU Serif Roman" panose="02000603000000000000" pitchFamily="2" charset="0"/>
                <a:cs typeface="CMU Serif Roman" panose="02000603000000000000" pitchFamily="2" charset="0"/>
              </a:rPr>
              <a:t> </a:t>
            </a:r>
          </a:p>
          <a:p>
            <a:r>
              <a:rPr lang="en-US" dirty="0">
                <a:latin typeface="CMU Serif Roman" panose="02000603000000000000" pitchFamily="2" charset="0"/>
                <a:ea typeface="CMU Serif Roman" panose="02000603000000000000" pitchFamily="2" charset="0"/>
                <a:cs typeface="CMU Serif Roman" panose="02000603000000000000" pitchFamily="2" charset="0"/>
              </a:rPr>
              <a:t>from RAM</a:t>
            </a:r>
          </a:p>
        </p:txBody>
      </p:sp>
      <p:sp>
        <p:nvSpPr>
          <p:cNvPr id="25" name="Rectangle 24">
            <a:extLst>
              <a:ext uri="{FF2B5EF4-FFF2-40B4-BE49-F238E27FC236}">
                <a16:creationId xmlns:a16="http://schemas.microsoft.com/office/drawing/2014/main" id="{D2AB375A-BF6E-F527-1715-A034EFB1EC99}"/>
              </a:ext>
            </a:extLst>
          </p:cNvPr>
          <p:cNvSpPr/>
          <p:nvPr/>
        </p:nvSpPr>
        <p:spPr>
          <a:xfrm>
            <a:off x="4937672" y="5023308"/>
            <a:ext cx="228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228998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CC13-A64F-3FBB-9452-28AA0D2E0A1A}"/>
              </a:ext>
            </a:extLst>
          </p:cNvPr>
          <p:cNvSpPr>
            <a:spLocks noGrp="1"/>
          </p:cNvSpPr>
          <p:nvPr>
            <p:ph type="title"/>
          </p:nvPr>
        </p:nvSpPr>
        <p:spPr>
          <a:xfrm>
            <a:off x="800100" y="-631630"/>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Contiguous Allocation…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44B084B0-722C-844F-8AB1-A5E41789EB4A}"/>
              </a:ext>
            </a:extLst>
          </p:cNvPr>
          <p:cNvSpPr>
            <a:spLocks noGrp="1"/>
          </p:cNvSpPr>
          <p:nvPr>
            <p:ph type="sldNum" sz="quarter" idx="12"/>
          </p:nvPr>
        </p:nvSpPr>
        <p:spPr/>
        <p:txBody>
          <a:bodyPr/>
          <a:lstStyle/>
          <a:p>
            <a:fld id="{015DAC8A-FA8A-4063-9E55-68B1F18CD389}" type="slidenum">
              <a:rPr lang="en-IN" sz="1800" smtClean="0">
                <a:latin typeface="CMU Serif Roman" panose="02000603000000000000" pitchFamily="2" charset="0"/>
                <a:ea typeface="CMU Serif Roman" panose="02000603000000000000" pitchFamily="2" charset="0"/>
                <a:cs typeface="CMU Serif Roman" panose="02000603000000000000" pitchFamily="2" charset="0"/>
              </a:rPr>
              <a:t>23</a:t>
            </a:fld>
            <a:endParaRPr lang="en-IN" sz="18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6" name="Content Placeholder 2">
            <a:extLst>
              <a:ext uri="{FF2B5EF4-FFF2-40B4-BE49-F238E27FC236}">
                <a16:creationId xmlns:a16="http://schemas.microsoft.com/office/drawing/2014/main" id="{AE1D6E76-69D0-ADD3-899D-4D139C87833C}"/>
              </a:ext>
            </a:extLst>
          </p:cNvPr>
          <p:cNvSpPr txBox="1">
            <a:spLocks/>
          </p:cNvSpPr>
          <p:nvPr/>
        </p:nvSpPr>
        <p:spPr>
          <a:xfrm>
            <a:off x="480060" y="2447370"/>
            <a:ext cx="8229600" cy="3394472"/>
          </a:xfrm>
          <a:prstGeom prst="rect">
            <a:avLst/>
          </a:prstGeom>
        </p:spPr>
        <p:txBody>
          <a:bodyPr vert="horz" lIns="0" tIns="45720" rIns="0" bIns="45720" rtlCol="0">
            <a:normAutofit/>
          </a:bodyPr>
          <a:lstStyle>
            <a:lvl1pPr marL="6858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100" kern="1200" baseline="0">
                <a:solidFill>
                  <a:schemeClr val="tx1"/>
                </a:solidFill>
                <a:latin typeface="CMU Serif" panose="02000603000000000000" pitchFamily="2" charset="0"/>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Calibri" pitchFamily="34" charset="0"/>
              <a:buChar char="◦"/>
              <a:defRPr sz="2100" kern="1200" baseline="0">
                <a:solidFill>
                  <a:schemeClr val="tx1"/>
                </a:solidFill>
                <a:latin typeface="CMU Serif" panose="02000603000000000000" pitchFamily="2"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Calibri" panose="020F0502020204030204" pitchFamily="34" charset="0"/>
              <a:buNone/>
            </a:pPr>
            <a:endParaRPr lang="en-US" sz="18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7" name="Rectangle 6">
            <a:extLst>
              <a:ext uri="{FF2B5EF4-FFF2-40B4-BE49-F238E27FC236}">
                <a16:creationId xmlns:a16="http://schemas.microsoft.com/office/drawing/2014/main" id="{5BA15BFB-03F5-44BC-012C-4DB8D18FC78E}"/>
              </a:ext>
            </a:extLst>
          </p:cNvPr>
          <p:cNvSpPr/>
          <p:nvPr/>
        </p:nvSpPr>
        <p:spPr>
          <a:xfrm>
            <a:off x="2085953" y="2868480"/>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8" name="Group 7">
            <a:extLst>
              <a:ext uri="{FF2B5EF4-FFF2-40B4-BE49-F238E27FC236}">
                <a16:creationId xmlns:a16="http://schemas.microsoft.com/office/drawing/2014/main" id="{3448D055-625B-EE25-B455-5D9384916258}"/>
              </a:ext>
            </a:extLst>
          </p:cNvPr>
          <p:cNvGrpSpPr/>
          <p:nvPr/>
        </p:nvGrpSpPr>
        <p:grpSpPr>
          <a:xfrm>
            <a:off x="2162153" y="3497130"/>
            <a:ext cx="609600" cy="971550"/>
            <a:chOff x="1295400" y="4343400"/>
            <a:chExt cx="609600" cy="2057400"/>
          </a:xfrm>
        </p:grpSpPr>
        <p:sp>
          <p:nvSpPr>
            <p:cNvPr id="9" name="Rectangle 8">
              <a:extLst>
                <a:ext uri="{FF2B5EF4-FFF2-40B4-BE49-F238E27FC236}">
                  <a16:creationId xmlns:a16="http://schemas.microsoft.com/office/drawing/2014/main" id="{FD987288-AB2B-36E8-BA93-3AC7D8760D8F}"/>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10" name="Straight Connector 9">
              <a:extLst>
                <a:ext uri="{FF2B5EF4-FFF2-40B4-BE49-F238E27FC236}">
                  <a16:creationId xmlns:a16="http://schemas.microsoft.com/office/drawing/2014/main" id="{6752A2B1-70D7-7727-E871-345B84095AF6}"/>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AFC95F-D81A-37B7-C354-976542AC5E01}"/>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5C18FC-34F4-D638-1B9E-DB6EC454FB77}"/>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67BF8C-2916-B892-3C54-279B4AE5E6B9}"/>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C1C85D6-939E-CDCF-B7E1-C040A9553A4A}"/>
              </a:ext>
            </a:extLst>
          </p:cNvPr>
          <p:cNvSpPr/>
          <p:nvPr/>
        </p:nvSpPr>
        <p:spPr>
          <a:xfrm>
            <a:off x="2162153" y="2982780"/>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5" name="Rectangle 14">
            <a:extLst>
              <a:ext uri="{FF2B5EF4-FFF2-40B4-BE49-F238E27FC236}">
                <a16:creationId xmlns:a16="http://schemas.microsoft.com/office/drawing/2014/main" id="{588DF432-8587-E2F1-E1B5-C5E73B6C18CE}"/>
              </a:ext>
            </a:extLst>
          </p:cNvPr>
          <p:cNvSpPr/>
          <p:nvPr/>
        </p:nvSpPr>
        <p:spPr>
          <a:xfrm>
            <a:off x="2162153" y="4525830"/>
            <a:ext cx="609600" cy="1085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6" name="Rectangle 15">
            <a:extLst>
              <a:ext uri="{FF2B5EF4-FFF2-40B4-BE49-F238E27FC236}">
                <a16:creationId xmlns:a16="http://schemas.microsoft.com/office/drawing/2014/main" id="{B651A078-2726-CC16-0541-B929032FF921}"/>
              </a:ext>
            </a:extLst>
          </p:cNvPr>
          <p:cNvSpPr/>
          <p:nvPr/>
        </p:nvSpPr>
        <p:spPr>
          <a:xfrm>
            <a:off x="2162153" y="3154230"/>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7" name="Rectangle 16">
            <a:extLst>
              <a:ext uri="{FF2B5EF4-FFF2-40B4-BE49-F238E27FC236}">
                <a16:creationId xmlns:a16="http://schemas.microsoft.com/office/drawing/2014/main" id="{0009D302-B457-B34B-6883-28C431C265D7}"/>
              </a:ext>
            </a:extLst>
          </p:cNvPr>
          <p:cNvSpPr/>
          <p:nvPr/>
        </p:nvSpPr>
        <p:spPr>
          <a:xfrm>
            <a:off x="2162153" y="3497130"/>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8" name="Rectangle 17">
            <a:extLst>
              <a:ext uri="{FF2B5EF4-FFF2-40B4-BE49-F238E27FC236}">
                <a16:creationId xmlns:a16="http://schemas.microsoft.com/office/drawing/2014/main" id="{27C4141C-A904-EF30-5090-CA8F01639D6C}"/>
              </a:ext>
            </a:extLst>
          </p:cNvPr>
          <p:cNvSpPr/>
          <p:nvPr/>
        </p:nvSpPr>
        <p:spPr>
          <a:xfrm>
            <a:off x="2162153" y="5668830"/>
            <a:ext cx="609600" cy="5143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9" name="Rectangle 18">
            <a:extLst>
              <a:ext uri="{FF2B5EF4-FFF2-40B4-BE49-F238E27FC236}">
                <a16:creationId xmlns:a16="http://schemas.microsoft.com/office/drawing/2014/main" id="{F2A16EDC-2424-A180-71B4-DABCD9B37A10}"/>
              </a:ext>
            </a:extLst>
          </p:cNvPr>
          <p:cNvSpPr/>
          <p:nvPr/>
        </p:nvSpPr>
        <p:spPr>
          <a:xfrm>
            <a:off x="582397" y="4252030"/>
            <a:ext cx="609600" cy="5143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0" name="Rectangle 19">
            <a:extLst>
              <a:ext uri="{FF2B5EF4-FFF2-40B4-BE49-F238E27FC236}">
                <a16:creationId xmlns:a16="http://schemas.microsoft.com/office/drawing/2014/main" id="{FE2AB23E-F9F9-C58B-1C85-3FF28B98710B}"/>
              </a:ext>
            </a:extLst>
          </p:cNvPr>
          <p:cNvSpPr/>
          <p:nvPr/>
        </p:nvSpPr>
        <p:spPr>
          <a:xfrm>
            <a:off x="4886185" y="2882248"/>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21" name="Group 20">
            <a:extLst>
              <a:ext uri="{FF2B5EF4-FFF2-40B4-BE49-F238E27FC236}">
                <a16:creationId xmlns:a16="http://schemas.microsoft.com/office/drawing/2014/main" id="{841DE4BD-3481-F13D-0BF5-0371451DC942}"/>
              </a:ext>
            </a:extLst>
          </p:cNvPr>
          <p:cNvGrpSpPr/>
          <p:nvPr/>
        </p:nvGrpSpPr>
        <p:grpSpPr>
          <a:xfrm>
            <a:off x="4962385" y="3510898"/>
            <a:ext cx="609600" cy="971550"/>
            <a:chOff x="1295400" y="4343400"/>
            <a:chExt cx="609600" cy="2057400"/>
          </a:xfrm>
        </p:grpSpPr>
        <p:sp>
          <p:nvSpPr>
            <p:cNvPr id="22" name="Rectangle 21">
              <a:extLst>
                <a:ext uri="{FF2B5EF4-FFF2-40B4-BE49-F238E27FC236}">
                  <a16:creationId xmlns:a16="http://schemas.microsoft.com/office/drawing/2014/main" id="{821CB573-F6C4-C454-A6F2-ED0404C8DB9D}"/>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23" name="Straight Connector 22">
              <a:extLst>
                <a:ext uri="{FF2B5EF4-FFF2-40B4-BE49-F238E27FC236}">
                  <a16:creationId xmlns:a16="http://schemas.microsoft.com/office/drawing/2014/main" id="{F1B75BFC-1C22-E2D3-F3EA-11573F0686AE}"/>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CCD560-C10F-57AF-9D4A-4F811D3A809C}"/>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2E66453-1F1A-4A5C-52E8-810F3E06FD9C}"/>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49EB19-8F93-7C90-49CF-2C25B5EFC03E}"/>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31D6745-130F-5933-2400-7B480F867A47}"/>
              </a:ext>
            </a:extLst>
          </p:cNvPr>
          <p:cNvSpPr/>
          <p:nvPr/>
        </p:nvSpPr>
        <p:spPr>
          <a:xfrm>
            <a:off x="4962385" y="2996548"/>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8" name="Rectangle 27">
            <a:extLst>
              <a:ext uri="{FF2B5EF4-FFF2-40B4-BE49-F238E27FC236}">
                <a16:creationId xmlns:a16="http://schemas.microsoft.com/office/drawing/2014/main" id="{368D48C5-9373-8776-0D20-D0669F48A944}"/>
              </a:ext>
            </a:extLst>
          </p:cNvPr>
          <p:cNvSpPr/>
          <p:nvPr/>
        </p:nvSpPr>
        <p:spPr>
          <a:xfrm>
            <a:off x="4962385" y="4539598"/>
            <a:ext cx="609600" cy="1085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9" name="Rectangle 28">
            <a:extLst>
              <a:ext uri="{FF2B5EF4-FFF2-40B4-BE49-F238E27FC236}">
                <a16:creationId xmlns:a16="http://schemas.microsoft.com/office/drawing/2014/main" id="{9635A224-8B9C-6111-B9FB-A80A56956B37}"/>
              </a:ext>
            </a:extLst>
          </p:cNvPr>
          <p:cNvSpPr/>
          <p:nvPr/>
        </p:nvSpPr>
        <p:spPr>
          <a:xfrm>
            <a:off x="4962385" y="3167998"/>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0" name="Rectangle 29">
            <a:extLst>
              <a:ext uri="{FF2B5EF4-FFF2-40B4-BE49-F238E27FC236}">
                <a16:creationId xmlns:a16="http://schemas.microsoft.com/office/drawing/2014/main" id="{603CEDCC-317A-CDB2-DE42-3B6B359D4FED}"/>
              </a:ext>
            </a:extLst>
          </p:cNvPr>
          <p:cNvSpPr/>
          <p:nvPr/>
        </p:nvSpPr>
        <p:spPr>
          <a:xfrm>
            <a:off x="4962385" y="3510898"/>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1" name="Rectangle 30">
            <a:extLst>
              <a:ext uri="{FF2B5EF4-FFF2-40B4-BE49-F238E27FC236}">
                <a16:creationId xmlns:a16="http://schemas.microsoft.com/office/drawing/2014/main" id="{42020EDB-0009-6BD2-7539-1E8ED55C13E5}"/>
              </a:ext>
            </a:extLst>
          </p:cNvPr>
          <p:cNvSpPr/>
          <p:nvPr/>
        </p:nvSpPr>
        <p:spPr>
          <a:xfrm>
            <a:off x="4962385" y="5667689"/>
            <a:ext cx="609600" cy="5143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2" name="Rectangle 31">
            <a:extLst>
              <a:ext uri="{FF2B5EF4-FFF2-40B4-BE49-F238E27FC236}">
                <a16:creationId xmlns:a16="http://schemas.microsoft.com/office/drawing/2014/main" id="{8354B22C-9C3C-DDED-5302-6922935F83E7}"/>
              </a:ext>
            </a:extLst>
          </p:cNvPr>
          <p:cNvSpPr/>
          <p:nvPr/>
        </p:nvSpPr>
        <p:spPr>
          <a:xfrm>
            <a:off x="3382629" y="3751448"/>
            <a:ext cx="609600" cy="5143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4" name="Rectangle 33">
            <a:extLst>
              <a:ext uri="{FF2B5EF4-FFF2-40B4-BE49-F238E27FC236}">
                <a16:creationId xmlns:a16="http://schemas.microsoft.com/office/drawing/2014/main" id="{14FB5FA9-E431-D80C-BAF8-F250B7865DA6}"/>
              </a:ext>
            </a:extLst>
          </p:cNvPr>
          <p:cNvSpPr/>
          <p:nvPr/>
        </p:nvSpPr>
        <p:spPr>
          <a:xfrm>
            <a:off x="285960" y="724489"/>
            <a:ext cx="8734193" cy="2246769"/>
          </a:xfrm>
          <a:prstGeom prst="rect">
            <a:avLst/>
          </a:prstGeom>
        </p:spPr>
        <p:txBody>
          <a:bodyPr wrap="square">
            <a:spAutoFit/>
          </a:bodyPr>
          <a:lstStyle/>
          <a:p>
            <a:pPr indent="-342900" defTabSz="685800">
              <a:buClr>
                <a:schemeClr val="accent1"/>
              </a:buClr>
              <a:buFont typeface="Wingdings" pitchFamily="2" charset="2"/>
              <a:buChar char="§"/>
            </a:pPr>
            <a:r>
              <a:rPr lang="en-US" altLang="en-US" sz="2000" dirty="0">
                <a:latin typeface="CMU Serif Roman" panose="02000603000000000000" pitchFamily="2" charset="0"/>
                <a:ea typeface="CMU Serif Roman" panose="02000603000000000000" pitchFamily="2" charset="0"/>
                <a:cs typeface="CMU Serif Roman" panose="02000603000000000000" pitchFamily="2" charset="0"/>
              </a:rPr>
              <a:t>Dynamic Storage-Allocation Problem</a:t>
            </a:r>
            <a:endParaRPr lang="en-US" sz="2000"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endParaRPr>
          </a:p>
          <a:p>
            <a:pPr lvl="1" indent="-342900" defTabSz="685800">
              <a:buClr>
                <a:schemeClr val="accent1"/>
              </a:buClr>
              <a:buFont typeface="Wingdings" pitchFamily="2" charset="2"/>
              <a:buChar char="§"/>
            </a:pPr>
            <a:r>
              <a:rPr lang="en-US" sz="2000" dirty="0">
                <a:solidFill>
                  <a:schemeClr val="accent1"/>
                </a:solidFill>
                <a:latin typeface="CMU Serif" panose="02000603000000000000" pitchFamily="2" charset="0"/>
              </a:rPr>
              <a:t>First-fit:</a:t>
            </a:r>
            <a:r>
              <a:rPr lang="en-US" sz="2000" dirty="0">
                <a:latin typeface="CMU Serif" panose="02000603000000000000" pitchFamily="2" charset="0"/>
              </a:rPr>
              <a:t>  Allocate the first hole that is big enough</a:t>
            </a:r>
          </a:p>
          <a:p>
            <a:pPr lvl="1" indent="-342900" defTabSz="685800">
              <a:buClr>
                <a:schemeClr val="accent1"/>
              </a:buClr>
              <a:buFont typeface="Wingdings" pitchFamily="2" charset="2"/>
              <a:buChar char="§"/>
            </a:pPr>
            <a:r>
              <a:rPr lang="en-US" sz="2000" dirty="0">
                <a:solidFill>
                  <a:schemeClr val="accent1"/>
                </a:solidFill>
                <a:latin typeface="CMU Serif" panose="02000603000000000000" pitchFamily="2" charset="0"/>
              </a:rPr>
              <a:t>Best-fit:  </a:t>
            </a:r>
            <a:r>
              <a:rPr lang="en-US" sz="2000" dirty="0">
                <a:latin typeface="CMU Serif" panose="02000603000000000000" pitchFamily="2" charset="0"/>
              </a:rPr>
              <a:t>Allocate the smallest hole that is big enough; must search entire list, unless ordered by size  </a:t>
            </a:r>
          </a:p>
          <a:p>
            <a:pPr lvl="3" indent="-342900" defTabSz="685800">
              <a:buClr>
                <a:schemeClr val="accent1"/>
              </a:buClr>
              <a:buFont typeface="Wingdings" pitchFamily="2" charset="2"/>
              <a:buChar char="§"/>
            </a:pPr>
            <a:r>
              <a:rPr lang="en-US" sz="2000" dirty="0">
                <a:latin typeface="CMU Serif" panose="02000603000000000000" pitchFamily="2" charset="0"/>
              </a:rPr>
              <a:t>Produces the smallest leftover hole</a:t>
            </a:r>
          </a:p>
          <a:p>
            <a:pPr lvl="1" indent="-342900" defTabSz="685800">
              <a:buClr>
                <a:schemeClr val="accent1"/>
              </a:buClr>
              <a:buFont typeface="Wingdings" pitchFamily="2" charset="2"/>
              <a:buChar char="§"/>
            </a:pPr>
            <a:r>
              <a:rPr lang="en-US" sz="2000" dirty="0">
                <a:solidFill>
                  <a:schemeClr val="accent1"/>
                </a:solidFill>
                <a:latin typeface="CMU Serif" panose="02000603000000000000" pitchFamily="2" charset="0"/>
              </a:rPr>
              <a:t>Worst-fit:  </a:t>
            </a:r>
            <a:r>
              <a:rPr lang="en-US" sz="2000" dirty="0">
                <a:latin typeface="CMU Serif" panose="02000603000000000000" pitchFamily="2" charset="0"/>
              </a:rPr>
              <a:t>Allocate the largest hole; must also search entire list  </a:t>
            </a:r>
          </a:p>
          <a:p>
            <a:pPr lvl="2" indent="-342900" defTabSz="685800">
              <a:buClr>
                <a:schemeClr val="accent1"/>
              </a:buClr>
              <a:buFont typeface="Wingdings" pitchFamily="2" charset="2"/>
              <a:buChar char="§"/>
            </a:pPr>
            <a:r>
              <a:rPr lang="en-US" sz="2000" dirty="0">
                <a:latin typeface="CMU Serif" panose="02000603000000000000" pitchFamily="2" charset="0"/>
              </a:rPr>
              <a:t>Produces the largest leftover hole</a:t>
            </a:r>
          </a:p>
        </p:txBody>
      </p:sp>
      <p:sp>
        <p:nvSpPr>
          <p:cNvPr id="35" name="Rectangle 34">
            <a:extLst>
              <a:ext uri="{FF2B5EF4-FFF2-40B4-BE49-F238E27FC236}">
                <a16:creationId xmlns:a16="http://schemas.microsoft.com/office/drawing/2014/main" id="{CD6FE6B4-5AFF-98DE-DE85-24E885948A9C}"/>
              </a:ext>
            </a:extLst>
          </p:cNvPr>
          <p:cNvSpPr/>
          <p:nvPr/>
        </p:nvSpPr>
        <p:spPr>
          <a:xfrm>
            <a:off x="7450096" y="2653990"/>
            <a:ext cx="762000" cy="3557765"/>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36" name="Group 35">
            <a:extLst>
              <a:ext uri="{FF2B5EF4-FFF2-40B4-BE49-F238E27FC236}">
                <a16:creationId xmlns:a16="http://schemas.microsoft.com/office/drawing/2014/main" id="{AF9E82B1-8F5F-723B-6887-37AD9FF90542}"/>
              </a:ext>
            </a:extLst>
          </p:cNvPr>
          <p:cNvGrpSpPr/>
          <p:nvPr/>
        </p:nvGrpSpPr>
        <p:grpSpPr>
          <a:xfrm>
            <a:off x="7526296" y="3468555"/>
            <a:ext cx="609600" cy="971550"/>
            <a:chOff x="1295400" y="4343400"/>
            <a:chExt cx="609600" cy="2057400"/>
          </a:xfrm>
        </p:grpSpPr>
        <p:sp>
          <p:nvSpPr>
            <p:cNvPr id="37" name="Rectangle 36">
              <a:extLst>
                <a:ext uri="{FF2B5EF4-FFF2-40B4-BE49-F238E27FC236}">
                  <a16:creationId xmlns:a16="http://schemas.microsoft.com/office/drawing/2014/main" id="{BD0B4593-B333-B2FB-DCC6-7C3041465B3D}"/>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38" name="Straight Connector 37">
              <a:extLst>
                <a:ext uri="{FF2B5EF4-FFF2-40B4-BE49-F238E27FC236}">
                  <a16:creationId xmlns:a16="http://schemas.microsoft.com/office/drawing/2014/main" id="{6FF5A8AC-2AE5-13DF-0D2F-D7223A2153F3}"/>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87BEE-BC4B-866A-D712-B4ADF5EF1DE6}"/>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FF9214D-E283-DCA8-D54C-519D60D1D374}"/>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F334E0-8D71-4D52-09AA-86778D53E389}"/>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C8A595A-6E46-644A-EEAE-403D09FAEB02}"/>
              </a:ext>
            </a:extLst>
          </p:cNvPr>
          <p:cNvSpPr/>
          <p:nvPr/>
        </p:nvSpPr>
        <p:spPr>
          <a:xfrm>
            <a:off x="7526296" y="2820100"/>
            <a:ext cx="609600" cy="416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3" name="Rectangle 42">
            <a:extLst>
              <a:ext uri="{FF2B5EF4-FFF2-40B4-BE49-F238E27FC236}">
                <a16:creationId xmlns:a16="http://schemas.microsoft.com/office/drawing/2014/main" id="{997A4C29-A9B9-AAD9-C7C2-00D0DB6744D5}"/>
              </a:ext>
            </a:extLst>
          </p:cNvPr>
          <p:cNvSpPr/>
          <p:nvPr/>
        </p:nvSpPr>
        <p:spPr>
          <a:xfrm>
            <a:off x="7526296" y="4497255"/>
            <a:ext cx="609600" cy="1085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4" name="Rectangle 43">
            <a:extLst>
              <a:ext uri="{FF2B5EF4-FFF2-40B4-BE49-F238E27FC236}">
                <a16:creationId xmlns:a16="http://schemas.microsoft.com/office/drawing/2014/main" id="{4CD2A49F-C065-4F76-7A1F-098B5A07A2EA}"/>
              </a:ext>
            </a:extLst>
          </p:cNvPr>
          <p:cNvSpPr/>
          <p:nvPr/>
        </p:nvSpPr>
        <p:spPr>
          <a:xfrm>
            <a:off x="7546478" y="3327482"/>
            <a:ext cx="609600" cy="11056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5" name="Rectangle 44">
            <a:extLst>
              <a:ext uri="{FF2B5EF4-FFF2-40B4-BE49-F238E27FC236}">
                <a16:creationId xmlns:a16="http://schemas.microsoft.com/office/drawing/2014/main" id="{05C0EAA3-A815-337E-B3A6-AA6EDB1B3F23}"/>
              </a:ext>
            </a:extLst>
          </p:cNvPr>
          <p:cNvSpPr/>
          <p:nvPr/>
        </p:nvSpPr>
        <p:spPr>
          <a:xfrm>
            <a:off x="7526296" y="3468555"/>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6" name="Rectangle 45">
            <a:extLst>
              <a:ext uri="{FF2B5EF4-FFF2-40B4-BE49-F238E27FC236}">
                <a16:creationId xmlns:a16="http://schemas.microsoft.com/office/drawing/2014/main" id="{4979C6BB-73B8-01D7-F049-B289745C18D7}"/>
              </a:ext>
            </a:extLst>
          </p:cNvPr>
          <p:cNvSpPr/>
          <p:nvPr/>
        </p:nvSpPr>
        <p:spPr>
          <a:xfrm>
            <a:off x="7526296" y="5625346"/>
            <a:ext cx="609600" cy="5143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7" name="Rectangle 46">
            <a:extLst>
              <a:ext uri="{FF2B5EF4-FFF2-40B4-BE49-F238E27FC236}">
                <a16:creationId xmlns:a16="http://schemas.microsoft.com/office/drawing/2014/main" id="{3857CE27-C846-67BB-9990-06058FBDC545}"/>
              </a:ext>
            </a:extLst>
          </p:cNvPr>
          <p:cNvSpPr/>
          <p:nvPr/>
        </p:nvSpPr>
        <p:spPr>
          <a:xfrm>
            <a:off x="6143139" y="3737680"/>
            <a:ext cx="609600" cy="51435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Rectangle 2">
            <a:extLst>
              <a:ext uri="{FF2B5EF4-FFF2-40B4-BE49-F238E27FC236}">
                <a16:creationId xmlns:a16="http://schemas.microsoft.com/office/drawing/2014/main" id="{D38B1D2B-33E4-6A6A-2C38-8A5CCD396DE2}"/>
              </a:ext>
            </a:extLst>
          </p:cNvPr>
          <p:cNvSpPr/>
          <p:nvPr/>
        </p:nvSpPr>
        <p:spPr>
          <a:xfrm>
            <a:off x="0" y="6408729"/>
            <a:ext cx="6457453" cy="369332"/>
          </a:xfrm>
          <a:prstGeom prst="rect">
            <a:avLst/>
          </a:prstGeom>
        </p:spPr>
        <p:txBody>
          <a:bodyPr wrap="square">
            <a:spAutoFit/>
          </a:bodyPr>
          <a:lstStyle/>
          <a:p>
            <a:r>
              <a:rPr lang="en-US" dirty="0"/>
              <a:t>https://</a:t>
            </a:r>
            <a:r>
              <a:rPr lang="en-US" dirty="0" err="1"/>
              <a:t>archive.nptel.ac.in</a:t>
            </a:r>
            <a:r>
              <a:rPr lang="en-US" dirty="0"/>
              <a:t>/courses/106/106/106106144/</a:t>
            </a:r>
          </a:p>
        </p:txBody>
      </p:sp>
    </p:spTree>
    <p:extLst>
      <p:ext uri="{BB962C8B-B14F-4D97-AF65-F5344CB8AC3E}">
        <p14:creationId xmlns:p14="http://schemas.microsoft.com/office/powerpoint/2010/main" val="20099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0243 2.59259E-6 L 0.17239 -0.10903 " pathEditMode="relative" rAng="0" ptsTypes="AA">
                                      <p:cBhvr>
                                        <p:cTn id="6" dur="2000" fill="hold"/>
                                        <p:tgtEl>
                                          <p:spTgt spid="19"/>
                                        </p:tgtEl>
                                        <p:attrNameLst>
                                          <p:attrName>ppt_x</p:attrName>
                                          <p:attrName>ppt_y</p:attrName>
                                        </p:attrNameLst>
                                      </p:cBhvr>
                                      <p:rCtr x="8490" y="-5463"/>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par>
                                <p:cTn id="12" presetID="3" presetClass="entr" presetSubtype="1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linds(horizontal)">
                                      <p:cBhvr>
                                        <p:cTn id="23" dur="500"/>
                                        <p:tgtEl>
                                          <p:spTgt spid="2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path" presetSubtype="0" accel="50000" decel="50000" fill="hold" grpId="0" nodeType="clickEffect">
                                  <p:stCondLst>
                                    <p:cond delay="0"/>
                                  </p:stCondLst>
                                  <p:childTnLst>
                                    <p:animMotion origin="layout" path="M 1.38889E-6 -7.40741E-7 L 0.17205 0.2794 " pathEditMode="relative" rAng="0" ptsTypes="AA">
                                      <p:cBhvr>
                                        <p:cTn id="36" dur="2000" fill="hold"/>
                                        <p:tgtEl>
                                          <p:spTgt spid="32"/>
                                        </p:tgtEl>
                                        <p:attrNameLst>
                                          <p:attrName>ppt_x</p:attrName>
                                          <p:attrName>ppt_y</p:attrName>
                                        </p:attrNameLst>
                                      </p:cBhvr>
                                      <p:rCtr x="8594" y="13958"/>
                                    </p:animMotion>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linds(horizontal)">
                                      <p:cBhvr>
                                        <p:cTn id="41" dur="500"/>
                                        <p:tgtEl>
                                          <p:spTgt spid="35"/>
                                        </p:tgtEl>
                                      </p:cBhvr>
                                    </p:animEffect>
                                  </p:childTnLst>
                                </p:cTn>
                              </p:par>
                              <p:par>
                                <p:cTn id="42" presetID="3" presetClass="entr" presetSubtype="1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blinds(horizontal)">
                                      <p:cBhvr>
                                        <p:cTn id="44" dur="500"/>
                                        <p:tgtEl>
                                          <p:spTgt spid="3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linds(horizontal)">
                                      <p:cBhvr>
                                        <p:cTn id="47" dur="500"/>
                                        <p:tgtEl>
                                          <p:spTgt spid="4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linds(horizontal)">
                                      <p:cBhvr>
                                        <p:cTn id="50" dur="500"/>
                                        <p:tgtEl>
                                          <p:spTgt spid="4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linds(horizontal)">
                                      <p:cBhvr>
                                        <p:cTn id="53" dur="500"/>
                                        <p:tgtEl>
                                          <p:spTgt spid="44"/>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linds(horizontal)">
                                      <p:cBhvr>
                                        <p:cTn id="56" dur="500"/>
                                        <p:tgtEl>
                                          <p:spTgt spid="4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linds(horizontal)">
                                      <p:cBhvr>
                                        <p:cTn id="59" dur="500"/>
                                        <p:tgtEl>
                                          <p:spTgt spid="46"/>
                                        </p:tgtEl>
                                      </p:cBhvr>
                                    </p:animEffect>
                                  </p:childTnLst>
                                </p:cTn>
                              </p:par>
                              <p:par>
                                <p:cTn id="60" presetID="3" presetClass="entr" presetSubtype="10" fill="hold" grpId="1"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blinds(horizontal)">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56" presetClass="path" presetSubtype="0" accel="50000" decel="50000" fill="hold" grpId="0" nodeType="clickEffect">
                                  <p:stCondLst>
                                    <p:cond delay="0"/>
                                  </p:stCondLst>
                                  <p:childTnLst>
                                    <p:animMotion origin="layout" path="M 1.66667E-6 2.59259E-6 L 0.15087 -0.03565 " pathEditMode="relative" rAng="0" ptsTypes="AA">
                                      <p:cBhvr>
                                        <p:cTn id="66" dur="2000" fill="hold"/>
                                        <p:tgtEl>
                                          <p:spTgt spid="47"/>
                                        </p:tgtEl>
                                        <p:attrNameLst>
                                          <p:attrName>ppt_x</p:attrName>
                                          <p:attrName>ppt_y</p:attrName>
                                        </p:attrNameLst>
                                      </p:cBhvr>
                                      <p:rCtr x="7535" y="-1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animBg="1"/>
      <p:bldP spid="28" grpId="0" animBg="1"/>
      <p:bldP spid="29" grpId="0" animBg="1"/>
      <p:bldP spid="30" grpId="0" animBg="1"/>
      <p:bldP spid="31" grpId="0" animBg="1"/>
      <p:bldP spid="32" grpId="0" animBg="1"/>
      <p:bldP spid="32" grpId="1" animBg="1"/>
      <p:bldP spid="35" grpId="0" animBg="1"/>
      <p:bldP spid="42" grpId="0" animBg="1"/>
      <p:bldP spid="43" grpId="0" animBg="1"/>
      <p:bldP spid="44" grpId="0" animBg="1"/>
      <p:bldP spid="45" grpId="0" animBg="1"/>
      <p:bldP spid="46" grpId="0" animBg="1"/>
      <p:bldP spid="47" grpId="0" animBg="1"/>
      <p:bldP spid="4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783AB9-25E5-D520-AB31-DDE15F0E198C}"/>
              </a:ext>
            </a:extLst>
          </p:cNvPr>
          <p:cNvSpPr/>
          <p:nvPr/>
        </p:nvSpPr>
        <p:spPr>
          <a:xfrm>
            <a:off x="7315200" y="2957752"/>
            <a:ext cx="762000" cy="33718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9" name="Rectangle 28">
            <a:extLst>
              <a:ext uri="{FF2B5EF4-FFF2-40B4-BE49-F238E27FC236}">
                <a16:creationId xmlns:a16="http://schemas.microsoft.com/office/drawing/2014/main" id="{CC8711A0-898E-9E99-A380-7828210CB062}"/>
              </a:ext>
            </a:extLst>
          </p:cNvPr>
          <p:cNvSpPr/>
          <p:nvPr/>
        </p:nvSpPr>
        <p:spPr>
          <a:xfrm>
            <a:off x="7391399" y="4874558"/>
            <a:ext cx="600441"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 name="Title 1">
            <a:extLst>
              <a:ext uri="{FF2B5EF4-FFF2-40B4-BE49-F238E27FC236}">
                <a16:creationId xmlns:a16="http://schemas.microsoft.com/office/drawing/2014/main" id="{3EB44E34-757E-9654-C45B-D95F0FCCE9BD}"/>
              </a:ext>
            </a:extLst>
          </p:cNvPr>
          <p:cNvSpPr>
            <a:spLocks noGrp="1"/>
          </p:cNvSpPr>
          <p:nvPr>
            <p:ph type="title"/>
          </p:nvPr>
        </p:nvSpPr>
        <p:spPr>
          <a:xfrm>
            <a:off x="901700" y="-314665"/>
            <a:ext cx="7543800" cy="1450757"/>
          </a:xfrm>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Fragmentation</a:t>
            </a:r>
          </a:p>
        </p:txBody>
      </p:sp>
      <p:sp>
        <p:nvSpPr>
          <p:cNvPr id="3" name="Content Placeholder 2">
            <a:extLst>
              <a:ext uri="{FF2B5EF4-FFF2-40B4-BE49-F238E27FC236}">
                <a16:creationId xmlns:a16="http://schemas.microsoft.com/office/drawing/2014/main" id="{5F787396-2077-33B0-A9B1-78CA60CE9774}"/>
              </a:ext>
            </a:extLst>
          </p:cNvPr>
          <p:cNvSpPr>
            <a:spLocks noGrp="1"/>
          </p:cNvSpPr>
          <p:nvPr>
            <p:ph idx="1"/>
          </p:nvPr>
        </p:nvSpPr>
        <p:spPr>
          <a:xfrm>
            <a:off x="101600" y="1429962"/>
            <a:ext cx="8343900" cy="1299190"/>
          </a:xfrm>
        </p:spPr>
        <p:txBody>
          <a:bodyPr>
            <a:noAutofit/>
          </a:bodyPr>
          <a:lstStyle/>
          <a:p>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External </a:t>
            </a:r>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Fragmentation </a:t>
            </a:r>
            <a:r>
              <a:rPr lang="en-US" altLang="en-US" sz="1800" dirty="0">
                <a:latin typeface="CMU Serif Roman" panose="02000603000000000000" pitchFamily="2" charset="0"/>
                <a:ea typeface="CMU Serif Roman" panose="02000603000000000000" pitchFamily="2" charset="0"/>
                <a:cs typeface="CMU Serif Roman" panose="02000603000000000000" pitchFamily="2" charset="0"/>
              </a:rPr>
              <a:t>– total memory space exists to satisfy a request, but it is not contiguous</a:t>
            </a:r>
            <a:endParaRPr lang="en-US" altLang="en-US" sz="1800" b="1" dirty="0">
              <a:solidFill>
                <a:srgbClr val="3366FF"/>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Internal Fragmentation</a:t>
            </a:r>
            <a:r>
              <a:rPr lang="en-US" altLang="en-US" sz="1800" b="1"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rPr>
              <a:t> </a:t>
            </a:r>
            <a:r>
              <a:rPr lang="en-US" altLang="en-US" sz="1800" dirty="0">
                <a:latin typeface="CMU Serif Roman" panose="02000603000000000000" pitchFamily="2" charset="0"/>
                <a:ea typeface="CMU Serif Roman" panose="02000603000000000000" pitchFamily="2" charset="0"/>
                <a:cs typeface="CMU Serif Roman" panose="02000603000000000000" pitchFamily="2" charset="0"/>
              </a:rPr>
              <a:t>– allocated memory may be slightly larger than requested memory; this size difference is memory internal to a partition, but not being used</a:t>
            </a:r>
          </a:p>
        </p:txBody>
      </p:sp>
      <p:sp>
        <p:nvSpPr>
          <p:cNvPr id="4" name="Slide Number Placeholder 3">
            <a:extLst>
              <a:ext uri="{FF2B5EF4-FFF2-40B4-BE49-F238E27FC236}">
                <a16:creationId xmlns:a16="http://schemas.microsoft.com/office/drawing/2014/main" id="{0C746EE6-C5F0-CBA4-A310-5D5652FA7EB3}"/>
              </a:ext>
            </a:extLst>
          </p:cNvPr>
          <p:cNvSpPr>
            <a:spLocks noGrp="1"/>
          </p:cNvSpPr>
          <p:nvPr>
            <p:ph type="sldNum" sz="quarter" idx="12"/>
          </p:nvPr>
        </p:nvSpPr>
        <p:spPr/>
        <p:txBody>
          <a:bodyPr/>
          <a:lstStyle/>
          <a:p>
            <a:fld id="{015DAC8A-FA8A-4063-9E55-68B1F18CD389}" type="slidenum">
              <a:rPr lang="en-IN" smtClean="0">
                <a:latin typeface="CMU Serif Roman" panose="02000603000000000000" pitchFamily="2" charset="0"/>
                <a:ea typeface="CMU Serif Roman" panose="02000603000000000000" pitchFamily="2" charset="0"/>
                <a:cs typeface="CMU Serif Roman" panose="02000603000000000000" pitchFamily="2" charset="0"/>
              </a:rPr>
              <a:t>24</a:t>
            </a:fld>
            <a:endParaRPr lang="en-IN" dirty="0">
              <a:latin typeface="CMU Serif Roman" panose="02000603000000000000" pitchFamily="2" charset="0"/>
              <a:ea typeface="CMU Serif Roman" panose="02000603000000000000" pitchFamily="2" charset="0"/>
              <a:cs typeface="CMU Serif Roman" panose="02000603000000000000" pitchFamily="2" charset="0"/>
            </a:endParaRPr>
          </a:p>
        </p:txBody>
      </p:sp>
      <p:graphicFrame>
        <p:nvGraphicFramePr>
          <p:cNvPr id="5" name="Table 4">
            <a:extLst>
              <a:ext uri="{FF2B5EF4-FFF2-40B4-BE49-F238E27FC236}">
                <a16:creationId xmlns:a16="http://schemas.microsoft.com/office/drawing/2014/main" id="{92A8FBB7-DF4B-3067-2A8B-70C0BF0E6A14}"/>
              </a:ext>
            </a:extLst>
          </p:cNvPr>
          <p:cNvGraphicFramePr>
            <a:graphicFrameLocks noGrp="1"/>
          </p:cNvGraphicFramePr>
          <p:nvPr>
            <p:extLst>
              <p:ext uri="{D42A27DB-BD31-4B8C-83A1-F6EECF244321}">
                <p14:modId xmlns:p14="http://schemas.microsoft.com/office/powerpoint/2010/main" val="4147425852"/>
              </p:ext>
            </p:extLst>
          </p:nvPr>
        </p:nvGraphicFramePr>
        <p:xfrm>
          <a:off x="609600" y="4548106"/>
          <a:ext cx="4064000" cy="15544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411480">
                <a:tc>
                  <a:txBody>
                    <a:bodyPr/>
                    <a:lstStyle/>
                    <a:p>
                      <a:r>
                        <a:rPr lang="en-US" sz="1100" dirty="0">
                          <a:solidFill>
                            <a:schemeClr val="tx1"/>
                          </a:solidFill>
                        </a:rPr>
                        <a:t>Memory</a:t>
                      </a:r>
                    </a:p>
                    <a:p>
                      <a:r>
                        <a:rPr lang="en-US" sz="1100" baseline="0" dirty="0">
                          <a:solidFill>
                            <a:schemeClr val="tx1"/>
                          </a:solidFill>
                        </a:rPr>
                        <a:t>Address</a:t>
                      </a:r>
                      <a:endParaRPr lang="en-US" sz="1100" dirty="0">
                        <a:solidFill>
                          <a:schemeClr val="tx1"/>
                        </a:solidFill>
                      </a:endParaRPr>
                    </a:p>
                  </a:txBody>
                  <a:tcPr marT="34290" marB="34290"/>
                </a:tc>
                <a:tc>
                  <a:txBody>
                    <a:bodyPr/>
                    <a:lstStyle/>
                    <a:p>
                      <a:r>
                        <a:rPr lang="en-US" sz="1100" dirty="0">
                          <a:solidFill>
                            <a:schemeClr val="tx1"/>
                          </a:solidFill>
                        </a:rPr>
                        <a:t>Size</a:t>
                      </a:r>
                    </a:p>
                  </a:txBody>
                  <a:tcPr marT="34290" marB="34290"/>
                </a:tc>
                <a:tc>
                  <a:txBody>
                    <a:bodyPr/>
                    <a:lstStyle/>
                    <a:p>
                      <a:r>
                        <a:rPr lang="en-US" sz="1100" dirty="0">
                          <a:solidFill>
                            <a:schemeClr val="tx1"/>
                          </a:solidFill>
                        </a:rPr>
                        <a:t>Process</a:t>
                      </a:r>
                    </a:p>
                  </a:txBody>
                  <a:tcPr marT="34290" marB="34290"/>
                </a:tc>
                <a:tc>
                  <a:txBody>
                    <a:bodyPr/>
                    <a:lstStyle/>
                    <a:p>
                      <a:r>
                        <a:rPr lang="en-US" sz="1100" dirty="0">
                          <a:solidFill>
                            <a:schemeClr val="tx1"/>
                          </a:solidFill>
                        </a:rPr>
                        <a:t>Usage</a:t>
                      </a:r>
                    </a:p>
                  </a:txBody>
                  <a:tcPr marT="34290" marB="34290"/>
                </a:tc>
                <a:extLst>
                  <a:ext uri="{0D108BD9-81ED-4DB2-BD59-A6C34878D82A}">
                    <a16:rowId xmlns:a16="http://schemas.microsoft.com/office/drawing/2014/main" val="10000"/>
                  </a:ext>
                </a:extLst>
              </a:tr>
              <a:tr h="285750">
                <a:tc>
                  <a:txBody>
                    <a:bodyPr/>
                    <a:lstStyle/>
                    <a:p>
                      <a:r>
                        <a:rPr lang="en-US" sz="1400" dirty="0"/>
                        <a:t>0x0</a:t>
                      </a:r>
                    </a:p>
                  </a:txBody>
                  <a:tcPr marT="34290" marB="34290">
                    <a:solidFill>
                      <a:schemeClr val="bg1">
                        <a:lumMod val="85000"/>
                      </a:schemeClr>
                    </a:solidFill>
                  </a:tcPr>
                </a:tc>
                <a:tc>
                  <a:txBody>
                    <a:bodyPr/>
                    <a:lstStyle/>
                    <a:p>
                      <a:r>
                        <a:rPr lang="en-US" sz="1400" dirty="0"/>
                        <a:t>120k</a:t>
                      </a:r>
                    </a:p>
                  </a:txBody>
                  <a:tcPr marT="34290" marB="34290">
                    <a:solidFill>
                      <a:schemeClr val="bg1">
                        <a:lumMod val="85000"/>
                      </a:schemeClr>
                    </a:solidFill>
                  </a:tcPr>
                </a:tc>
                <a:tc>
                  <a:txBody>
                    <a:bodyPr/>
                    <a:lstStyle/>
                    <a:p>
                      <a:r>
                        <a:rPr lang="en-US" sz="1400" dirty="0"/>
                        <a:t>4</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1"/>
                  </a:ext>
                </a:extLst>
              </a:tr>
              <a:tr h="285750">
                <a:tc>
                  <a:txBody>
                    <a:bodyPr/>
                    <a:lstStyle/>
                    <a:p>
                      <a:r>
                        <a:rPr lang="en-US" sz="1400" dirty="0"/>
                        <a:t>120k</a:t>
                      </a:r>
                    </a:p>
                  </a:txBody>
                  <a:tcPr marT="34290" marB="34290">
                    <a:solidFill>
                      <a:schemeClr val="bg1">
                        <a:lumMod val="85000"/>
                      </a:schemeClr>
                    </a:solidFill>
                  </a:tcPr>
                </a:tc>
                <a:tc>
                  <a:txBody>
                    <a:bodyPr/>
                    <a:lstStyle/>
                    <a:p>
                      <a:r>
                        <a:rPr lang="en-US" sz="1400" dirty="0"/>
                        <a:t>60k</a:t>
                      </a:r>
                    </a:p>
                  </a:txBody>
                  <a:tcPr marT="34290" marB="34290">
                    <a:solidFill>
                      <a:schemeClr val="bg1">
                        <a:lumMod val="85000"/>
                      </a:schemeClr>
                    </a:solidFill>
                  </a:tcPr>
                </a:tc>
                <a:tc>
                  <a:txBody>
                    <a:bodyPr/>
                    <a:lstStyle/>
                    <a:p>
                      <a:endParaRPr lang="en-US" sz="1400" dirty="0"/>
                    </a:p>
                  </a:txBody>
                  <a:tcPr marT="34290" marB="34290">
                    <a:solidFill>
                      <a:schemeClr val="bg1">
                        <a:lumMod val="85000"/>
                      </a:schemeClr>
                    </a:solidFill>
                  </a:tcPr>
                </a:tc>
                <a:tc>
                  <a:txBody>
                    <a:bodyPr/>
                    <a:lstStyle/>
                    <a:p>
                      <a:r>
                        <a:rPr lang="en-US" sz="1400" dirty="0"/>
                        <a:t>Free</a:t>
                      </a:r>
                    </a:p>
                  </a:txBody>
                  <a:tcPr marT="34290" marB="34290">
                    <a:solidFill>
                      <a:schemeClr val="bg1">
                        <a:lumMod val="85000"/>
                      </a:schemeClr>
                    </a:solidFill>
                  </a:tcPr>
                </a:tc>
                <a:extLst>
                  <a:ext uri="{0D108BD9-81ED-4DB2-BD59-A6C34878D82A}">
                    <a16:rowId xmlns:a16="http://schemas.microsoft.com/office/drawing/2014/main" val="10002"/>
                  </a:ext>
                </a:extLst>
              </a:tr>
              <a:tr h="285750">
                <a:tc>
                  <a:txBody>
                    <a:bodyPr/>
                    <a:lstStyle/>
                    <a:p>
                      <a:r>
                        <a:rPr lang="en-US" sz="1400" dirty="0"/>
                        <a:t>180k</a:t>
                      </a:r>
                    </a:p>
                  </a:txBody>
                  <a:tcPr marT="34290" marB="34290">
                    <a:solidFill>
                      <a:schemeClr val="bg1">
                        <a:lumMod val="85000"/>
                      </a:schemeClr>
                    </a:solidFill>
                  </a:tcPr>
                </a:tc>
                <a:tc>
                  <a:txBody>
                    <a:bodyPr/>
                    <a:lstStyle/>
                    <a:p>
                      <a:r>
                        <a:rPr lang="en-US" sz="1400" dirty="0"/>
                        <a:t>20k</a:t>
                      </a:r>
                    </a:p>
                  </a:txBody>
                  <a:tcPr marT="34290" marB="34290">
                    <a:solidFill>
                      <a:schemeClr val="bg1">
                        <a:lumMod val="85000"/>
                      </a:schemeClr>
                    </a:solidFill>
                  </a:tcPr>
                </a:tc>
                <a:tc>
                  <a:txBody>
                    <a:bodyPr/>
                    <a:lstStyle/>
                    <a:p>
                      <a:r>
                        <a:rPr lang="en-US" sz="1400" dirty="0"/>
                        <a:t>5</a:t>
                      </a:r>
                    </a:p>
                  </a:txBody>
                  <a:tcPr marT="34290" marB="34290">
                    <a:solidFill>
                      <a:schemeClr val="bg1">
                        <a:lumMod val="85000"/>
                      </a:schemeClr>
                    </a:solidFill>
                  </a:tcPr>
                </a:tc>
                <a:tc>
                  <a:txBody>
                    <a:bodyPr/>
                    <a:lstStyle/>
                    <a:p>
                      <a:r>
                        <a:rPr lang="en-US" sz="1400" dirty="0"/>
                        <a:t>In Use</a:t>
                      </a:r>
                    </a:p>
                  </a:txBody>
                  <a:tcPr marT="34290" marB="34290">
                    <a:solidFill>
                      <a:schemeClr val="bg1">
                        <a:lumMod val="85000"/>
                      </a:schemeClr>
                    </a:solidFill>
                  </a:tcPr>
                </a:tc>
                <a:extLst>
                  <a:ext uri="{0D108BD9-81ED-4DB2-BD59-A6C34878D82A}">
                    <a16:rowId xmlns:a16="http://schemas.microsoft.com/office/drawing/2014/main" val="10003"/>
                  </a:ext>
                </a:extLst>
              </a:tr>
              <a:tr h="285750">
                <a:tc>
                  <a:txBody>
                    <a:bodyPr/>
                    <a:lstStyle/>
                    <a:p>
                      <a:r>
                        <a:rPr lang="en-US" sz="1400" dirty="0"/>
                        <a:t>200k</a:t>
                      </a:r>
                    </a:p>
                  </a:txBody>
                  <a:tcPr marT="34290" marB="34290">
                    <a:solidFill>
                      <a:schemeClr val="bg1">
                        <a:lumMod val="85000"/>
                      </a:schemeClr>
                    </a:solidFill>
                  </a:tcPr>
                </a:tc>
                <a:tc>
                  <a:txBody>
                    <a:bodyPr/>
                    <a:lstStyle/>
                    <a:p>
                      <a:r>
                        <a:rPr lang="en-US" sz="1400" dirty="0"/>
                        <a:t>10k</a:t>
                      </a:r>
                    </a:p>
                  </a:txBody>
                  <a:tcPr marT="34290" marB="34290">
                    <a:solidFill>
                      <a:schemeClr val="bg1">
                        <a:lumMod val="85000"/>
                      </a:schemeClr>
                    </a:solidFill>
                  </a:tcPr>
                </a:tc>
                <a:tc>
                  <a:txBody>
                    <a:bodyPr/>
                    <a:lstStyle/>
                    <a:p>
                      <a:endParaRPr lang="en-US" sz="1400" dirty="0"/>
                    </a:p>
                  </a:txBody>
                  <a:tcPr marT="34290" marB="34290">
                    <a:solidFill>
                      <a:schemeClr val="bg1">
                        <a:lumMod val="85000"/>
                      </a:schemeClr>
                    </a:solidFill>
                  </a:tcPr>
                </a:tc>
                <a:tc>
                  <a:txBody>
                    <a:bodyPr/>
                    <a:lstStyle/>
                    <a:p>
                      <a:r>
                        <a:rPr lang="en-US" sz="1400" dirty="0"/>
                        <a:t>Free</a:t>
                      </a:r>
                    </a:p>
                  </a:txBody>
                  <a:tcPr marT="34290" marB="34290">
                    <a:solidFill>
                      <a:schemeClr val="bg1">
                        <a:lumMod val="85000"/>
                      </a:schemeClr>
                    </a:solidFill>
                  </a:tcPr>
                </a:tc>
                <a:extLst>
                  <a:ext uri="{0D108BD9-81ED-4DB2-BD59-A6C34878D82A}">
                    <a16:rowId xmlns:a16="http://schemas.microsoft.com/office/drawing/2014/main" val="10004"/>
                  </a:ext>
                </a:extLst>
              </a:tr>
            </a:tbl>
          </a:graphicData>
        </a:graphic>
      </p:graphicFrame>
      <p:sp>
        <p:nvSpPr>
          <p:cNvPr id="6" name="Title 1">
            <a:extLst>
              <a:ext uri="{FF2B5EF4-FFF2-40B4-BE49-F238E27FC236}">
                <a16:creationId xmlns:a16="http://schemas.microsoft.com/office/drawing/2014/main" id="{8009CFA5-1A47-4F66-B0B7-005032075B7C}"/>
              </a:ext>
            </a:extLst>
          </p:cNvPr>
          <p:cNvSpPr txBox="1">
            <a:spLocks/>
          </p:cNvSpPr>
          <p:nvPr/>
        </p:nvSpPr>
        <p:spPr>
          <a:xfrm>
            <a:off x="457200" y="1619586"/>
            <a:ext cx="8229600" cy="857250"/>
          </a:xfrm>
          <a:prstGeom prst="rect">
            <a:avLst/>
          </a:prstGeom>
        </p:spPr>
        <p:txBody>
          <a:bodyPr vert="horz" lIns="91440" tIns="45720" rIns="91440" bIns="45720" rtlCol="0" anchor="b">
            <a:normAutofit/>
          </a:bodyPr>
          <a:lstStyle>
            <a:lvl1pPr marL="0" algn="ctr" defTabSz="685800" rtl="0" eaLnBrk="1" latinLnBrk="0" hangingPunct="1">
              <a:lnSpc>
                <a:spcPct val="85000"/>
              </a:lnSpc>
              <a:spcBef>
                <a:spcPct val="0"/>
              </a:spcBef>
              <a:buNone/>
              <a:defRPr sz="3600" kern="1200" spc="-38" baseline="0">
                <a:solidFill>
                  <a:schemeClr val="tx1"/>
                </a:solidFill>
                <a:latin typeface="+mj-lt"/>
                <a:ea typeface="+mj-ea"/>
                <a:cs typeface="+mj-cs"/>
              </a:defRPr>
            </a:lvl1pPr>
          </a:lstStyle>
          <a:p>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9" name="TextBox 8">
            <a:extLst>
              <a:ext uri="{FF2B5EF4-FFF2-40B4-BE49-F238E27FC236}">
                <a16:creationId xmlns:a16="http://schemas.microsoft.com/office/drawing/2014/main" id="{7EE29FD6-4DC6-FD9D-B38A-27FBD642EC1D}"/>
              </a:ext>
            </a:extLst>
          </p:cNvPr>
          <p:cNvSpPr txBox="1"/>
          <p:nvPr/>
        </p:nvSpPr>
        <p:spPr>
          <a:xfrm>
            <a:off x="533420" y="4213957"/>
            <a:ext cx="1752403"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Partition Table</a:t>
            </a:r>
          </a:p>
        </p:txBody>
      </p:sp>
      <p:sp>
        <p:nvSpPr>
          <p:cNvPr id="10" name="Rectangle 9">
            <a:extLst>
              <a:ext uri="{FF2B5EF4-FFF2-40B4-BE49-F238E27FC236}">
                <a16:creationId xmlns:a16="http://schemas.microsoft.com/office/drawing/2014/main" id="{0DEACA16-7CCC-1A12-9BF0-F50AF4874E47}"/>
              </a:ext>
            </a:extLst>
          </p:cNvPr>
          <p:cNvSpPr/>
          <p:nvPr/>
        </p:nvSpPr>
        <p:spPr>
          <a:xfrm>
            <a:off x="4724400" y="4956907"/>
            <a:ext cx="2286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1" name="Rectangle 10">
            <a:extLst>
              <a:ext uri="{FF2B5EF4-FFF2-40B4-BE49-F238E27FC236}">
                <a16:creationId xmlns:a16="http://schemas.microsoft.com/office/drawing/2014/main" id="{AEC05733-66F2-AFF5-CD2C-8C5E82FFA5C8}"/>
              </a:ext>
            </a:extLst>
          </p:cNvPr>
          <p:cNvSpPr/>
          <p:nvPr/>
        </p:nvSpPr>
        <p:spPr>
          <a:xfrm>
            <a:off x="4724400" y="5242657"/>
            <a:ext cx="228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2" name="Rectangle 11">
            <a:extLst>
              <a:ext uri="{FF2B5EF4-FFF2-40B4-BE49-F238E27FC236}">
                <a16:creationId xmlns:a16="http://schemas.microsoft.com/office/drawing/2014/main" id="{91749B13-6084-C062-6F37-117EC18B9D50}"/>
              </a:ext>
            </a:extLst>
          </p:cNvPr>
          <p:cNvSpPr/>
          <p:nvPr/>
        </p:nvSpPr>
        <p:spPr>
          <a:xfrm>
            <a:off x="4724400" y="5814157"/>
            <a:ext cx="228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3" name="TextBox 12">
            <a:extLst>
              <a:ext uri="{FF2B5EF4-FFF2-40B4-BE49-F238E27FC236}">
                <a16:creationId xmlns:a16="http://schemas.microsoft.com/office/drawing/2014/main" id="{BE1960DF-C9A6-0BEB-3049-7C363048AA9E}"/>
              </a:ext>
            </a:extLst>
          </p:cNvPr>
          <p:cNvSpPr txBox="1"/>
          <p:nvPr/>
        </p:nvSpPr>
        <p:spPr>
          <a:xfrm>
            <a:off x="3962401" y="3471017"/>
            <a:ext cx="2146742" cy="954107"/>
          </a:xfrm>
          <a:prstGeom prst="rect">
            <a:avLst/>
          </a:prstGeom>
          <a:noFill/>
          <a:ln>
            <a:solidFill>
              <a:schemeClr val="tx1"/>
            </a:solidFill>
          </a:ln>
        </p:spPr>
        <p:txBody>
          <a:bodyPr wrap="none" rtlCol="0">
            <a:spAutoFit/>
          </a:bodyPr>
          <a:lstStyle/>
          <a:p>
            <a:r>
              <a:rPr lang="en-US" sz="1400" dirty="0">
                <a:latin typeface="CMU Serif Roman" panose="02000603000000000000" pitchFamily="2" charset="0"/>
                <a:ea typeface="CMU Serif Roman" panose="02000603000000000000" pitchFamily="2" charset="0"/>
                <a:cs typeface="CMU Serif Roman" panose="02000603000000000000" pitchFamily="2" charset="0"/>
              </a:rPr>
              <a:t>New process (6) of size</a:t>
            </a:r>
          </a:p>
          <a:p>
            <a:r>
              <a:rPr lang="en-US" sz="1400" dirty="0">
                <a:latin typeface="CMU Serif Roman" panose="02000603000000000000" pitchFamily="2" charset="0"/>
                <a:ea typeface="CMU Serif Roman" panose="02000603000000000000" pitchFamily="2" charset="0"/>
                <a:cs typeface="CMU Serif Roman" panose="02000603000000000000" pitchFamily="2" charset="0"/>
              </a:rPr>
              <a:t>65k cannot start, even</a:t>
            </a:r>
          </a:p>
          <a:p>
            <a:r>
              <a:rPr lang="en-US" sz="1400" dirty="0">
                <a:latin typeface="CMU Serif Roman" panose="02000603000000000000" pitchFamily="2" charset="0"/>
                <a:ea typeface="CMU Serif Roman" panose="02000603000000000000" pitchFamily="2" charset="0"/>
                <a:cs typeface="CMU Serif Roman" panose="02000603000000000000" pitchFamily="2" charset="0"/>
              </a:rPr>
              <a:t>though 70k free memory </a:t>
            </a:r>
          </a:p>
          <a:p>
            <a:r>
              <a:rPr lang="en-US" sz="1400" dirty="0">
                <a:latin typeface="CMU Serif Roman" panose="02000603000000000000" pitchFamily="2" charset="0"/>
                <a:ea typeface="CMU Serif Roman" panose="02000603000000000000" pitchFamily="2" charset="0"/>
                <a:cs typeface="CMU Serif Roman" panose="02000603000000000000" pitchFamily="2" charset="0"/>
              </a:rPr>
              <a:t>is available</a:t>
            </a:r>
          </a:p>
        </p:txBody>
      </p:sp>
      <p:sp>
        <p:nvSpPr>
          <p:cNvPr id="14" name="Oval 13">
            <a:extLst>
              <a:ext uri="{FF2B5EF4-FFF2-40B4-BE49-F238E27FC236}">
                <a16:creationId xmlns:a16="http://schemas.microsoft.com/office/drawing/2014/main" id="{284F42B6-AF02-0F2D-B24B-30DA2FCCF486}"/>
              </a:ext>
            </a:extLst>
          </p:cNvPr>
          <p:cNvSpPr/>
          <p:nvPr/>
        </p:nvSpPr>
        <p:spPr>
          <a:xfrm>
            <a:off x="1752600" y="5242657"/>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5" name="Oval 14">
            <a:extLst>
              <a:ext uri="{FF2B5EF4-FFF2-40B4-BE49-F238E27FC236}">
                <a16:creationId xmlns:a16="http://schemas.microsoft.com/office/drawing/2014/main" id="{8095ACD4-4DE2-A9EB-A221-639B453A1996}"/>
              </a:ext>
            </a:extLst>
          </p:cNvPr>
          <p:cNvSpPr/>
          <p:nvPr/>
        </p:nvSpPr>
        <p:spPr>
          <a:xfrm>
            <a:off x="1828800" y="5814157"/>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grpSp>
        <p:nvGrpSpPr>
          <p:cNvPr id="17" name="Group 16">
            <a:extLst>
              <a:ext uri="{FF2B5EF4-FFF2-40B4-BE49-F238E27FC236}">
                <a16:creationId xmlns:a16="http://schemas.microsoft.com/office/drawing/2014/main" id="{9B8D0351-E083-C4D3-CC58-E7E0161CF267}"/>
              </a:ext>
            </a:extLst>
          </p:cNvPr>
          <p:cNvGrpSpPr/>
          <p:nvPr/>
        </p:nvGrpSpPr>
        <p:grpSpPr>
          <a:xfrm>
            <a:off x="7391400" y="3586402"/>
            <a:ext cx="609600" cy="971550"/>
            <a:chOff x="1295400" y="4343400"/>
            <a:chExt cx="609600" cy="2057400"/>
          </a:xfrm>
        </p:grpSpPr>
        <p:sp>
          <p:nvSpPr>
            <p:cNvPr id="18" name="Rectangle 17">
              <a:extLst>
                <a:ext uri="{FF2B5EF4-FFF2-40B4-BE49-F238E27FC236}">
                  <a16:creationId xmlns:a16="http://schemas.microsoft.com/office/drawing/2014/main" id="{6C472584-5515-2662-F72D-8D59AF56F233}"/>
                </a:ext>
              </a:extLst>
            </p:cNvPr>
            <p:cNvSpPr/>
            <p:nvPr/>
          </p:nvSpPr>
          <p:spPr>
            <a:xfrm>
              <a:off x="1295400" y="4343400"/>
              <a:ext cx="609600" cy="2057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cxnSp>
          <p:nvCxnSpPr>
            <p:cNvPr id="19" name="Straight Connector 18">
              <a:extLst>
                <a:ext uri="{FF2B5EF4-FFF2-40B4-BE49-F238E27FC236}">
                  <a16:creationId xmlns:a16="http://schemas.microsoft.com/office/drawing/2014/main" id="{240ABAB8-2E98-2A2A-C787-5C976165B655}"/>
                </a:ext>
              </a:extLst>
            </p:cNvPr>
            <p:cNvCxnSpPr/>
            <p:nvPr/>
          </p:nvCxnSpPr>
          <p:spPr>
            <a:xfrm>
              <a:off x="1295400" y="47244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AE3D14-7385-081C-6B66-97FC53F3E856}"/>
                </a:ext>
              </a:extLst>
            </p:cNvPr>
            <p:cNvCxnSpPr/>
            <p:nvPr/>
          </p:nvCxnSpPr>
          <p:spPr>
            <a:xfrm>
              <a:off x="1295400" y="52562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01D804-BF33-8CDA-19CA-81B3807C81FA}"/>
                </a:ext>
              </a:extLst>
            </p:cNvPr>
            <p:cNvCxnSpPr/>
            <p:nvPr/>
          </p:nvCxnSpPr>
          <p:spPr>
            <a:xfrm>
              <a:off x="1295400" y="57150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168137-7CCC-A794-074F-A9A39F45D751}"/>
                </a:ext>
              </a:extLst>
            </p:cNvPr>
            <p:cNvCxnSpPr/>
            <p:nvPr/>
          </p:nvCxnSpPr>
          <p:spPr>
            <a:xfrm>
              <a:off x="1295400" y="5942012"/>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F78B662F-CBFF-9B92-9778-D69DCD5C848B}"/>
              </a:ext>
            </a:extLst>
          </p:cNvPr>
          <p:cNvSpPr txBox="1"/>
          <p:nvPr/>
        </p:nvSpPr>
        <p:spPr>
          <a:xfrm>
            <a:off x="7315204" y="2633902"/>
            <a:ext cx="739305" cy="369332"/>
          </a:xfrm>
          <a:prstGeom prst="rect">
            <a:avLst/>
          </a:prstGeom>
          <a:noFill/>
        </p:spPr>
        <p:txBody>
          <a:bodyPr wrap="none" rtlCol="0">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RAM</a:t>
            </a:r>
          </a:p>
        </p:txBody>
      </p:sp>
      <p:sp>
        <p:nvSpPr>
          <p:cNvPr id="24" name="Rectangle 23">
            <a:extLst>
              <a:ext uri="{FF2B5EF4-FFF2-40B4-BE49-F238E27FC236}">
                <a16:creationId xmlns:a16="http://schemas.microsoft.com/office/drawing/2014/main" id="{1AF3B345-C4D6-2724-A775-3701716A4B7D}"/>
              </a:ext>
            </a:extLst>
          </p:cNvPr>
          <p:cNvSpPr/>
          <p:nvPr/>
        </p:nvSpPr>
        <p:spPr>
          <a:xfrm>
            <a:off x="7391400" y="3072052"/>
            <a:ext cx="609600" cy="1143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5" name="Rectangle 24">
            <a:extLst>
              <a:ext uri="{FF2B5EF4-FFF2-40B4-BE49-F238E27FC236}">
                <a16:creationId xmlns:a16="http://schemas.microsoft.com/office/drawing/2014/main" id="{50A333E0-25CD-3838-D73C-C388100878AC}"/>
              </a:ext>
            </a:extLst>
          </p:cNvPr>
          <p:cNvSpPr/>
          <p:nvPr/>
        </p:nvSpPr>
        <p:spPr>
          <a:xfrm>
            <a:off x="7391400" y="4627987"/>
            <a:ext cx="609600" cy="79585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6" name="Rectangle 25">
            <a:extLst>
              <a:ext uri="{FF2B5EF4-FFF2-40B4-BE49-F238E27FC236}">
                <a16:creationId xmlns:a16="http://schemas.microsoft.com/office/drawing/2014/main" id="{27B7F46F-0C30-1C54-3448-26A97B4D1909}"/>
              </a:ext>
            </a:extLst>
          </p:cNvPr>
          <p:cNvSpPr/>
          <p:nvPr/>
        </p:nvSpPr>
        <p:spPr>
          <a:xfrm>
            <a:off x="7391400" y="3243502"/>
            <a:ext cx="609600" cy="2857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7" name="Rectangle 26">
            <a:extLst>
              <a:ext uri="{FF2B5EF4-FFF2-40B4-BE49-F238E27FC236}">
                <a16:creationId xmlns:a16="http://schemas.microsoft.com/office/drawing/2014/main" id="{DAE4F019-D06A-F753-2767-B8C04841E474}"/>
              </a:ext>
            </a:extLst>
          </p:cNvPr>
          <p:cNvSpPr/>
          <p:nvPr/>
        </p:nvSpPr>
        <p:spPr>
          <a:xfrm>
            <a:off x="7391400" y="3586402"/>
            <a:ext cx="609600" cy="9715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8" name="Rectangle 27">
            <a:extLst>
              <a:ext uri="{FF2B5EF4-FFF2-40B4-BE49-F238E27FC236}">
                <a16:creationId xmlns:a16="http://schemas.microsoft.com/office/drawing/2014/main" id="{CB2A6DB9-CF6D-F82B-902A-F04DC716AC4F}"/>
              </a:ext>
            </a:extLst>
          </p:cNvPr>
          <p:cNvSpPr/>
          <p:nvPr/>
        </p:nvSpPr>
        <p:spPr>
          <a:xfrm>
            <a:off x="4724400" y="5528407"/>
            <a:ext cx="2286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1211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xit" presetSubtype="10" fill="hold" nodeType="withEffect">
                                  <p:stCondLst>
                                    <p:cond delay="0"/>
                                  </p:stCondLst>
                                  <p:childTnLst>
                                    <p:animEffect transition="out" filter="blinds(horizontal)">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961B-3F94-6194-0AA5-41081079C264}"/>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Fragmentation…</a:t>
            </a:r>
            <a:endParaRPr lang="en-US" dirty="0"/>
          </a:p>
        </p:txBody>
      </p:sp>
      <p:sp>
        <p:nvSpPr>
          <p:cNvPr id="3" name="Content Placeholder 2">
            <a:extLst>
              <a:ext uri="{FF2B5EF4-FFF2-40B4-BE49-F238E27FC236}">
                <a16:creationId xmlns:a16="http://schemas.microsoft.com/office/drawing/2014/main" id="{52E2446E-F868-7C42-F38A-AC7360470B85}"/>
              </a:ext>
            </a:extLst>
          </p:cNvPr>
          <p:cNvSpPr>
            <a:spLocks noGrp="1"/>
          </p:cNvSpPr>
          <p:nvPr>
            <p:ph idx="1"/>
          </p:nvPr>
        </p:nvSpPr>
        <p:spPr/>
        <p:txBody>
          <a:bodyPr/>
          <a:lstStyle/>
          <a:p>
            <a:pPr>
              <a:buFont typeface="Wingdings" pitchFamily="2" charset="2"/>
              <a:buChar char="§"/>
            </a:pPr>
            <a:r>
              <a:rPr lang="en-US" altLang="en-US" dirty="0"/>
              <a:t>Reduce external fragmentation by </a:t>
            </a:r>
            <a:r>
              <a:rPr lang="en-US" altLang="en-US" b="1" dirty="0">
                <a:solidFill>
                  <a:schemeClr val="accent1"/>
                </a:solidFill>
              </a:rPr>
              <a:t>compaction</a:t>
            </a:r>
          </a:p>
          <a:p>
            <a:pPr lvl="1"/>
            <a:r>
              <a:rPr lang="en-US" altLang="en-US" dirty="0"/>
              <a:t>Shuffle memory contents to place all free memory together in one large block</a:t>
            </a:r>
          </a:p>
          <a:p>
            <a:pPr lvl="1"/>
            <a:r>
              <a:rPr lang="en-US" altLang="en-US" dirty="0"/>
              <a:t>Compaction is possible </a:t>
            </a:r>
            <a:r>
              <a:rPr lang="en-US" altLang="en-US" i="1" dirty="0"/>
              <a:t>only</a:t>
            </a:r>
            <a:r>
              <a:rPr lang="en-US" altLang="en-US" dirty="0"/>
              <a:t> if relocation is dynamic, and is done at execution time</a:t>
            </a:r>
          </a:p>
          <a:p>
            <a:endParaRPr lang="en-US" dirty="0"/>
          </a:p>
        </p:txBody>
      </p:sp>
      <p:sp>
        <p:nvSpPr>
          <p:cNvPr id="4" name="Slide Number Placeholder 3">
            <a:extLst>
              <a:ext uri="{FF2B5EF4-FFF2-40B4-BE49-F238E27FC236}">
                <a16:creationId xmlns:a16="http://schemas.microsoft.com/office/drawing/2014/main" id="{9928DF9E-60A0-4E9A-5631-C96C6BE8EF76}"/>
              </a:ext>
            </a:extLst>
          </p:cNvPr>
          <p:cNvSpPr>
            <a:spLocks noGrp="1"/>
          </p:cNvSpPr>
          <p:nvPr>
            <p:ph type="sldNum" sz="quarter" idx="12"/>
          </p:nvPr>
        </p:nvSpPr>
        <p:spPr/>
        <p:txBody>
          <a:bodyPr/>
          <a:lstStyle/>
          <a:p>
            <a:fld id="{015DAC8A-FA8A-4063-9E55-68B1F18CD389}" type="slidenum">
              <a:rPr lang="en-IN" smtClean="0"/>
              <a:t>25</a:t>
            </a:fld>
            <a:endParaRPr lang="en-IN" dirty="0"/>
          </a:p>
        </p:txBody>
      </p:sp>
    </p:spTree>
    <p:extLst>
      <p:ext uri="{BB962C8B-B14F-4D97-AF65-F5344CB8AC3E}">
        <p14:creationId xmlns:p14="http://schemas.microsoft.com/office/powerpoint/2010/main" val="195631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B6EF-39C2-E50F-36D7-2123DDAFE6A0}"/>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Segmentation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14A8EC8C-A693-B0B6-3380-2F436DE59EFE}"/>
              </a:ext>
            </a:extLst>
          </p:cNvPr>
          <p:cNvSpPr>
            <a:spLocks noGrp="1"/>
          </p:cNvSpPr>
          <p:nvPr>
            <p:ph idx="1"/>
          </p:nvPr>
        </p:nvSpPr>
        <p:spPr/>
        <p:txBody>
          <a:bodyPr>
            <a:normAutofit fontScale="77500" lnSpcReduction="20000"/>
          </a:bodyPr>
          <a:lstStyle/>
          <a:p>
            <a:pPr>
              <a:lnSpc>
                <a:spcPct val="90000"/>
              </a:lnSpc>
              <a:buFont typeface="Wingdings" pitchFamily="2" charset="2"/>
              <a:buChar char="§"/>
              <a:tabLst>
                <a:tab pos="1831975" algn="l"/>
              </a:tabLst>
            </a:pPr>
            <a:r>
              <a:rPr lang="en-US" altLang="en-US" dirty="0"/>
              <a:t>Memory-management scheme that supports user view of memory </a:t>
            </a:r>
            <a:endParaRPr lang="en-US" altLang="en-US" sz="800" dirty="0"/>
          </a:p>
          <a:p>
            <a:pPr>
              <a:lnSpc>
                <a:spcPct val="90000"/>
              </a:lnSpc>
              <a:tabLst>
                <a:tab pos="1831975" algn="l"/>
              </a:tabLst>
            </a:pPr>
            <a:r>
              <a:rPr lang="en-US" altLang="en-US" dirty="0"/>
              <a:t>A program is a collection of segments</a:t>
            </a:r>
          </a:p>
          <a:p>
            <a:pPr lvl="1">
              <a:lnSpc>
                <a:spcPct val="90000"/>
              </a:lnSpc>
              <a:tabLst>
                <a:tab pos="1831975" algn="l"/>
              </a:tabLst>
            </a:pPr>
            <a:r>
              <a:rPr lang="en-US" altLang="en-US" dirty="0"/>
              <a:t>A segment is a logical unit such as:</a:t>
            </a:r>
          </a:p>
          <a:p>
            <a:pPr>
              <a:lnSpc>
                <a:spcPct val="90000"/>
              </a:lnSpc>
              <a:buFont typeface="Monotype Sorts" pitchFamily="2" charset="2"/>
              <a:buNone/>
              <a:tabLst>
                <a:tab pos="1831975" algn="l"/>
              </a:tabLst>
            </a:pPr>
            <a:r>
              <a:rPr lang="en-US" altLang="en-US" dirty="0"/>
              <a:t>		main program</a:t>
            </a:r>
          </a:p>
          <a:p>
            <a:pPr>
              <a:lnSpc>
                <a:spcPct val="90000"/>
              </a:lnSpc>
              <a:buFont typeface="Monotype Sorts" pitchFamily="2" charset="2"/>
              <a:buNone/>
              <a:tabLst>
                <a:tab pos="1831975" algn="l"/>
              </a:tabLst>
            </a:pPr>
            <a:r>
              <a:rPr lang="en-US" altLang="en-US" dirty="0"/>
              <a:t>		procedure </a:t>
            </a:r>
          </a:p>
          <a:p>
            <a:pPr>
              <a:lnSpc>
                <a:spcPct val="90000"/>
              </a:lnSpc>
              <a:buFont typeface="Monotype Sorts" pitchFamily="2" charset="2"/>
              <a:buNone/>
              <a:tabLst>
                <a:tab pos="1831975" algn="l"/>
              </a:tabLst>
            </a:pPr>
            <a:r>
              <a:rPr lang="en-US" altLang="en-US" dirty="0"/>
              <a:t>		function</a:t>
            </a:r>
          </a:p>
          <a:p>
            <a:pPr>
              <a:lnSpc>
                <a:spcPct val="90000"/>
              </a:lnSpc>
              <a:buFont typeface="Monotype Sorts" pitchFamily="2" charset="2"/>
              <a:buNone/>
              <a:tabLst>
                <a:tab pos="1831975" algn="l"/>
              </a:tabLst>
            </a:pPr>
            <a:r>
              <a:rPr lang="en-US" altLang="en-US" dirty="0"/>
              <a:t>		method</a:t>
            </a:r>
          </a:p>
          <a:p>
            <a:pPr>
              <a:lnSpc>
                <a:spcPct val="90000"/>
              </a:lnSpc>
              <a:buFont typeface="Monotype Sorts" pitchFamily="2" charset="2"/>
              <a:buNone/>
              <a:tabLst>
                <a:tab pos="1831975" algn="l"/>
              </a:tabLst>
            </a:pPr>
            <a:r>
              <a:rPr lang="en-US" altLang="en-US" dirty="0"/>
              <a:t>		object</a:t>
            </a:r>
          </a:p>
          <a:p>
            <a:pPr>
              <a:lnSpc>
                <a:spcPct val="90000"/>
              </a:lnSpc>
              <a:buFont typeface="Monotype Sorts" pitchFamily="2" charset="2"/>
              <a:buNone/>
              <a:tabLst>
                <a:tab pos="1831975" algn="l"/>
              </a:tabLst>
            </a:pPr>
            <a:r>
              <a:rPr lang="en-US" altLang="en-US" dirty="0"/>
              <a:t>		local variables, global variables</a:t>
            </a:r>
          </a:p>
          <a:p>
            <a:pPr>
              <a:lnSpc>
                <a:spcPct val="90000"/>
              </a:lnSpc>
              <a:buFont typeface="Monotype Sorts" pitchFamily="2" charset="2"/>
              <a:buNone/>
              <a:tabLst>
                <a:tab pos="1831975" algn="l"/>
              </a:tabLst>
            </a:pPr>
            <a:r>
              <a:rPr lang="en-US" altLang="en-US" dirty="0"/>
              <a:t>		common block</a:t>
            </a:r>
          </a:p>
          <a:p>
            <a:pPr>
              <a:lnSpc>
                <a:spcPct val="90000"/>
              </a:lnSpc>
              <a:buFont typeface="Monotype Sorts" pitchFamily="2" charset="2"/>
              <a:buNone/>
              <a:tabLst>
                <a:tab pos="1831975" algn="l"/>
              </a:tabLst>
            </a:pPr>
            <a:r>
              <a:rPr lang="en-US" altLang="en-US" dirty="0"/>
              <a:t>		stack</a:t>
            </a:r>
          </a:p>
          <a:p>
            <a:pPr>
              <a:lnSpc>
                <a:spcPct val="90000"/>
              </a:lnSpc>
              <a:buFont typeface="Monotype Sorts" pitchFamily="2" charset="2"/>
              <a:buNone/>
              <a:tabLst>
                <a:tab pos="1831975" algn="l"/>
              </a:tabLst>
            </a:pPr>
            <a:r>
              <a:rPr lang="en-US" altLang="en-US" dirty="0"/>
              <a:t>		symbol table</a:t>
            </a:r>
          </a:p>
          <a:p>
            <a:pPr>
              <a:lnSpc>
                <a:spcPct val="90000"/>
              </a:lnSpc>
              <a:buFont typeface="Monotype Sorts" pitchFamily="2" charset="2"/>
              <a:buNone/>
              <a:tabLst>
                <a:tab pos="1831975" algn="l"/>
              </a:tabLst>
            </a:pPr>
            <a:r>
              <a:rPr lang="en-US" altLang="en-US" dirty="0"/>
              <a:t>		arrays</a:t>
            </a:r>
          </a:p>
          <a:p>
            <a:endParaRPr lang="en-US" dirty="0"/>
          </a:p>
        </p:txBody>
      </p:sp>
      <p:sp>
        <p:nvSpPr>
          <p:cNvPr id="4" name="Slide Number Placeholder 3">
            <a:extLst>
              <a:ext uri="{FF2B5EF4-FFF2-40B4-BE49-F238E27FC236}">
                <a16:creationId xmlns:a16="http://schemas.microsoft.com/office/drawing/2014/main" id="{390ED5A7-1A29-2C3C-8299-D67154FC53FC}"/>
              </a:ext>
            </a:extLst>
          </p:cNvPr>
          <p:cNvSpPr>
            <a:spLocks noGrp="1"/>
          </p:cNvSpPr>
          <p:nvPr>
            <p:ph type="sldNum" sz="quarter" idx="12"/>
          </p:nvPr>
        </p:nvSpPr>
        <p:spPr/>
        <p:txBody>
          <a:bodyPr/>
          <a:lstStyle/>
          <a:p>
            <a:fld id="{015DAC8A-FA8A-4063-9E55-68B1F18CD389}" type="slidenum">
              <a:rPr lang="en-IN" smtClean="0"/>
              <a:t>26</a:t>
            </a:fld>
            <a:endParaRPr lang="en-IN" dirty="0"/>
          </a:p>
        </p:txBody>
      </p:sp>
      <p:sp>
        <p:nvSpPr>
          <p:cNvPr id="6" name="Rectangle 5">
            <a:extLst>
              <a:ext uri="{FF2B5EF4-FFF2-40B4-BE49-F238E27FC236}">
                <a16:creationId xmlns:a16="http://schemas.microsoft.com/office/drawing/2014/main" id="{67A0738A-BC6A-CB2D-8051-9C64E9FF2DE6}"/>
              </a:ext>
            </a:extLst>
          </p:cNvPr>
          <p:cNvSpPr/>
          <p:nvPr/>
        </p:nvSpPr>
        <p:spPr>
          <a:xfrm>
            <a:off x="5930957" y="6053760"/>
            <a:ext cx="2597186" cy="369332"/>
          </a:xfrm>
          <a:prstGeom prst="rect">
            <a:avLst/>
          </a:prstGeom>
        </p:spPr>
        <p:txBody>
          <a:bodyPr wrap="none">
            <a:spAutoFit/>
          </a:bodyPr>
          <a:lstStyle/>
          <a:p>
            <a:r>
              <a:rPr lang="en-US" altLang="en-US" dirty="0"/>
              <a:t>User</a:t>
            </a:r>
            <a:r>
              <a:rPr lang="ja-JP" altLang="en-US"/>
              <a:t>’</a:t>
            </a:r>
            <a:r>
              <a:rPr lang="en-US" altLang="ja-JP" dirty="0"/>
              <a:t>s View of a Program</a:t>
            </a:r>
            <a:endParaRPr lang="en-US" dirty="0"/>
          </a:p>
        </p:txBody>
      </p:sp>
      <p:pic>
        <p:nvPicPr>
          <p:cNvPr id="8" name="Picture 7">
            <a:extLst>
              <a:ext uri="{FF2B5EF4-FFF2-40B4-BE49-F238E27FC236}">
                <a16:creationId xmlns:a16="http://schemas.microsoft.com/office/drawing/2014/main" id="{90C056CA-6F5A-AAD7-6CB1-121AA8D2285E}"/>
              </a:ext>
            </a:extLst>
          </p:cNvPr>
          <p:cNvPicPr>
            <a:picLocks noChangeAspect="1"/>
          </p:cNvPicPr>
          <p:nvPr/>
        </p:nvPicPr>
        <p:blipFill>
          <a:blip r:embed="rId2"/>
          <a:stretch>
            <a:fillRect/>
          </a:stretch>
        </p:blipFill>
        <p:spPr>
          <a:xfrm>
            <a:off x="5754756" y="2086390"/>
            <a:ext cx="3076004" cy="4076700"/>
          </a:xfrm>
          <a:prstGeom prst="rect">
            <a:avLst/>
          </a:prstGeom>
          <a:ln>
            <a:solidFill>
              <a:schemeClr val="tx1"/>
            </a:solidFill>
          </a:ln>
        </p:spPr>
      </p:pic>
      <p:grpSp>
        <p:nvGrpSpPr>
          <p:cNvPr id="9" name="Group 8">
            <a:extLst>
              <a:ext uri="{FF2B5EF4-FFF2-40B4-BE49-F238E27FC236}">
                <a16:creationId xmlns:a16="http://schemas.microsoft.com/office/drawing/2014/main" id="{3A8D0A9E-75D8-0BBE-E66E-B8221AEEC62F}"/>
              </a:ext>
            </a:extLst>
          </p:cNvPr>
          <p:cNvGrpSpPr/>
          <p:nvPr/>
        </p:nvGrpSpPr>
        <p:grpSpPr>
          <a:xfrm>
            <a:off x="5754756" y="2391190"/>
            <a:ext cx="3048000" cy="3505200"/>
            <a:chOff x="685800" y="1200150"/>
            <a:chExt cx="3048000" cy="3505200"/>
          </a:xfrm>
        </p:grpSpPr>
        <p:sp>
          <p:nvSpPr>
            <p:cNvPr id="10" name="TextBox 9">
              <a:extLst>
                <a:ext uri="{FF2B5EF4-FFF2-40B4-BE49-F238E27FC236}">
                  <a16:creationId xmlns:a16="http://schemas.microsoft.com/office/drawing/2014/main" id="{48915AC2-E03B-8907-7E81-FDE90D45E1FF}"/>
                </a:ext>
              </a:extLst>
            </p:cNvPr>
            <p:cNvSpPr txBox="1"/>
            <p:nvPr/>
          </p:nvSpPr>
          <p:spPr>
            <a:xfrm>
              <a:off x="914400" y="1581150"/>
              <a:ext cx="2438400" cy="369332"/>
            </a:xfrm>
            <a:prstGeom prst="rect">
              <a:avLst/>
            </a:prstGeom>
            <a:no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AF9C59A0-348F-2B7B-BE67-D96D912619A4}"/>
                </a:ext>
              </a:extLst>
            </p:cNvPr>
            <p:cNvCxnSpPr/>
            <p:nvPr/>
          </p:nvCxnSpPr>
          <p:spPr>
            <a:xfrm>
              <a:off x="685800" y="12001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4D39B66-9577-F321-4A40-8E6CBA256E58}"/>
                </a:ext>
              </a:extLst>
            </p:cNvPr>
            <p:cNvCxnSpPr/>
            <p:nvPr/>
          </p:nvCxnSpPr>
          <p:spPr>
            <a:xfrm>
              <a:off x="685800" y="15049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2B06CE3-0BB3-4E10-D129-A17DA530DDD8}"/>
                </a:ext>
              </a:extLst>
            </p:cNvPr>
            <p:cNvCxnSpPr/>
            <p:nvPr/>
          </p:nvCxnSpPr>
          <p:spPr>
            <a:xfrm>
              <a:off x="685800" y="18097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6EF4762-A90A-FEA9-F51B-26AC62A715F6}"/>
                </a:ext>
              </a:extLst>
            </p:cNvPr>
            <p:cNvCxnSpPr/>
            <p:nvPr/>
          </p:nvCxnSpPr>
          <p:spPr>
            <a:xfrm>
              <a:off x="685800" y="21145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55AAA0B-4341-81F2-83C0-623BFF274FDE}"/>
                </a:ext>
              </a:extLst>
            </p:cNvPr>
            <p:cNvCxnSpPr/>
            <p:nvPr/>
          </p:nvCxnSpPr>
          <p:spPr>
            <a:xfrm>
              <a:off x="685800" y="24193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06E3DB0-A7C0-59A2-B11B-F2158BBE30C6}"/>
                </a:ext>
              </a:extLst>
            </p:cNvPr>
            <p:cNvCxnSpPr/>
            <p:nvPr/>
          </p:nvCxnSpPr>
          <p:spPr>
            <a:xfrm>
              <a:off x="685800" y="27241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22D14F9-8285-A3D4-0599-E20BDF9500E5}"/>
                </a:ext>
              </a:extLst>
            </p:cNvPr>
            <p:cNvCxnSpPr/>
            <p:nvPr/>
          </p:nvCxnSpPr>
          <p:spPr>
            <a:xfrm>
              <a:off x="685800" y="30289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99A71BF-13B4-FF0E-324A-B8C951A31630}"/>
                </a:ext>
              </a:extLst>
            </p:cNvPr>
            <p:cNvCxnSpPr/>
            <p:nvPr/>
          </p:nvCxnSpPr>
          <p:spPr>
            <a:xfrm>
              <a:off x="685800" y="33337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4158F19-0C3E-B28E-7A79-742C525A9071}"/>
                </a:ext>
              </a:extLst>
            </p:cNvPr>
            <p:cNvCxnSpPr/>
            <p:nvPr/>
          </p:nvCxnSpPr>
          <p:spPr>
            <a:xfrm>
              <a:off x="685800" y="37147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94266D1-0B83-6C97-BC2C-710E23C97ABC}"/>
                </a:ext>
              </a:extLst>
            </p:cNvPr>
            <p:cNvCxnSpPr/>
            <p:nvPr/>
          </p:nvCxnSpPr>
          <p:spPr>
            <a:xfrm>
              <a:off x="685800" y="40195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C729A59-9532-FDD7-6CF1-F9D96F8521A4}"/>
                </a:ext>
              </a:extLst>
            </p:cNvPr>
            <p:cNvCxnSpPr/>
            <p:nvPr/>
          </p:nvCxnSpPr>
          <p:spPr>
            <a:xfrm>
              <a:off x="685800" y="43243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2539CAB-3EA4-2441-D444-A887B901D5EB}"/>
                </a:ext>
              </a:extLst>
            </p:cNvPr>
            <p:cNvCxnSpPr/>
            <p:nvPr/>
          </p:nvCxnSpPr>
          <p:spPr>
            <a:xfrm>
              <a:off x="685800" y="4705350"/>
              <a:ext cx="3048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A95CDBC3-559F-1BC4-0F35-E339611BE967}"/>
              </a:ext>
            </a:extLst>
          </p:cNvPr>
          <p:cNvGrpSpPr/>
          <p:nvPr/>
        </p:nvGrpSpPr>
        <p:grpSpPr>
          <a:xfrm>
            <a:off x="5754756" y="2848390"/>
            <a:ext cx="3048000" cy="2667000"/>
            <a:chOff x="685800" y="1657350"/>
            <a:chExt cx="3048000" cy="2667000"/>
          </a:xfrm>
        </p:grpSpPr>
        <p:cxnSp>
          <p:nvCxnSpPr>
            <p:cNvPr id="24" name="Straight Connector 23">
              <a:extLst>
                <a:ext uri="{FF2B5EF4-FFF2-40B4-BE49-F238E27FC236}">
                  <a16:creationId xmlns:a16="http://schemas.microsoft.com/office/drawing/2014/main" id="{8F9FE507-A1DA-A540-77F4-7FAE356A0642}"/>
                </a:ext>
              </a:extLst>
            </p:cNvPr>
            <p:cNvCxnSpPr/>
            <p:nvPr/>
          </p:nvCxnSpPr>
          <p:spPr>
            <a:xfrm>
              <a:off x="685800" y="16573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40326F7-5060-BCAF-54BF-7843FFA585D3}"/>
                </a:ext>
              </a:extLst>
            </p:cNvPr>
            <p:cNvCxnSpPr/>
            <p:nvPr/>
          </p:nvCxnSpPr>
          <p:spPr>
            <a:xfrm>
              <a:off x="685800" y="20383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B527639-F8F2-5E5C-6609-99A67BF40AE4}"/>
                </a:ext>
              </a:extLst>
            </p:cNvPr>
            <p:cNvCxnSpPr/>
            <p:nvPr/>
          </p:nvCxnSpPr>
          <p:spPr>
            <a:xfrm>
              <a:off x="685800" y="251587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AB461B7-7E26-A157-7B0B-FA9FE572BB58}"/>
                </a:ext>
              </a:extLst>
            </p:cNvPr>
            <p:cNvCxnSpPr/>
            <p:nvPr/>
          </p:nvCxnSpPr>
          <p:spPr>
            <a:xfrm>
              <a:off x="685800" y="34099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595A4FE-8723-54B1-E1CE-A2FE7876F331}"/>
                </a:ext>
              </a:extLst>
            </p:cNvPr>
            <p:cNvCxnSpPr/>
            <p:nvPr/>
          </p:nvCxnSpPr>
          <p:spPr>
            <a:xfrm>
              <a:off x="685800" y="4324350"/>
              <a:ext cx="304800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grpSp>
      <p:pic>
        <p:nvPicPr>
          <p:cNvPr id="29" name="Picture 6">
            <a:extLst>
              <a:ext uri="{FF2B5EF4-FFF2-40B4-BE49-F238E27FC236}">
                <a16:creationId xmlns:a16="http://schemas.microsoft.com/office/drawing/2014/main" id="{24BEF922-D7A5-3DCC-5C75-E8BB4E999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40" y="2956856"/>
            <a:ext cx="2105025" cy="275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21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4BFD-40A5-11A2-4476-565DDB286229}"/>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Commonly Used Segments</a:t>
            </a:r>
            <a:br>
              <a:rPr lang="en-US" dirty="0">
                <a:latin typeface="CMU Serif Roman" panose="02000603000000000000" pitchFamily="2" charset="0"/>
                <a:ea typeface="CMU Serif Roman" panose="02000603000000000000" pitchFamily="2" charset="0"/>
                <a:cs typeface="CMU Serif Roman" panose="02000603000000000000" pitchFamily="2" charset="0"/>
              </a:rPr>
            </a:br>
            <a:r>
              <a:rPr lang="en-US" dirty="0">
                <a:latin typeface="CMU Serif Roman" panose="02000603000000000000" pitchFamily="2" charset="0"/>
                <a:ea typeface="CMU Serif Roman" panose="02000603000000000000" pitchFamily="2" charset="0"/>
                <a:cs typeface="CMU Serif Roman" panose="02000603000000000000" pitchFamily="2" charset="0"/>
              </a:rPr>
              <a:t>(an example)</a:t>
            </a:r>
          </a:p>
        </p:txBody>
      </p:sp>
      <p:sp>
        <p:nvSpPr>
          <p:cNvPr id="4" name="Slide Number Placeholder 3">
            <a:extLst>
              <a:ext uri="{FF2B5EF4-FFF2-40B4-BE49-F238E27FC236}">
                <a16:creationId xmlns:a16="http://schemas.microsoft.com/office/drawing/2014/main" id="{47E46989-00B5-3BC2-A0B5-468F8E537C7D}"/>
              </a:ext>
            </a:extLst>
          </p:cNvPr>
          <p:cNvSpPr>
            <a:spLocks noGrp="1"/>
          </p:cNvSpPr>
          <p:nvPr>
            <p:ph type="sldNum" sz="quarter" idx="12"/>
          </p:nvPr>
        </p:nvSpPr>
        <p:spPr/>
        <p:txBody>
          <a:bodyPr/>
          <a:lstStyle/>
          <a:p>
            <a:fld id="{015DAC8A-FA8A-4063-9E55-68B1F18CD389}" type="slidenum">
              <a:rPr lang="en-IN" smtClean="0"/>
              <a:t>27</a:t>
            </a:fld>
            <a:endParaRPr lang="en-IN" dirty="0"/>
          </a:p>
        </p:txBody>
      </p:sp>
      <p:sp>
        <p:nvSpPr>
          <p:cNvPr id="40" name="Oval 3">
            <a:extLst>
              <a:ext uri="{FF2B5EF4-FFF2-40B4-BE49-F238E27FC236}">
                <a16:creationId xmlns:a16="http://schemas.microsoft.com/office/drawing/2014/main" id="{FBF67732-4329-4E11-F2CC-C610B46932C2}"/>
              </a:ext>
            </a:extLst>
          </p:cNvPr>
          <p:cNvSpPr>
            <a:spLocks noChangeArrowheads="1"/>
          </p:cNvSpPr>
          <p:nvPr/>
        </p:nvSpPr>
        <p:spPr bwMode="auto">
          <a:xfrm>
            <a:off x="79395" y="2047625"/>
            <a:ext cx="2402960" cy="3767138"/>
          </a:xfrm>
          <a:prstGeom prst="ellipse">
            <a:avLst/>
          </a:prstGeom>
          <a:solidFill>
            <a:schemeClr val="bg1"/>
          </a:solidFill>
          <a:ln w="9525">
            <a:solidFill>
              <a:schemeClr val="tx1"/>
            </a:solidFill>
            <a:round/>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41" name="Rectangle 4">
            <a:extLst>
              <a:ext uri="{FF2B5EF4-FFF2-40B4-BE49-F238E27FC236}">
                <a16:creationId xmlns:a16="http://schemas.microsoft.com/office/drawing/2014/main" id="{9F32F496-ED7F-27BC-5C17-5DF4DD87D2EF}"/>
              </a:ext>
            </a:extLst>
          </p:cNvPr>
          <p:cNvSpPr>
            <a:spLocks noChangeArrowheads="1"/>
          </p:cNvSpPr>
          <p:nvPr/>
        </p:nvSpPr>
        <p:spPr bwMode="auto">
          <a:xfrm>
            <a:off x="612795" y="2733425"/>
            <a:ext cx="822065" cy="507115"/>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1</a:t>
            </a:r>
          </a:p>
        </p:txBody>
      </p:sp>
      <p:sp>
        <p:nvSpPr>
          <p:cNvPr id="42" name="Rectangle 5">
            <a:extLst>
              <a:ext uri="{FF2B5EF4-FFF2-40B4-BE49-F238E27FC236}">
                <a16:creationId xmlns:a16="http://schemas.microsoft.com/office/drawing/2014/main" id="{A3DF4207-3181-E66F-3713-59E3CF8AC05E}"/>
              </a:ext>
            </a:extLst>
          </p:cNvPr>
          <p:cNvSpPr>
            <a:spLocks noChangeArrowheads="1"/>
          </p:cNvSpPr>
          <p:nvPr/>
        </p:nvSpPr>
        <p:spPr bwMode="auto">
          <a:xfrm>
            <a:off x="460395" y="3876425"/>
            <a:ext cx="758829" cy="86934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3</a:t>
            </a:r>
          </a:p>
        </p:txBody>
      </p:sp>
      <p:sp>
        <p:nvSpPr>
          <p:cNvPr id="43" name="Rectangle 6">
            <a:extLst>
              <a:ext uri="{FF2B5EF4-FFF2-40B4-BE49-F238E27FC236}">
                <a16:creationId xmlns:a16="http://schemas.microsoft.com/office/drawing/2014/main" id="{0086D8EE-CDC8-C1FA-16D6-3550F0D4BD2A}"/>
              </a:ext>
            </a:extLst>
          </p:cNvPr>
          <p:cNvSpPr>
            <a:spLocks noChangeArrowheads="1"/>
          </p:cNvSpPr>
          <p:nvPr/>
        </p:nvSpPr>
        <p:spPr bwMode="auto">
          <a:xfrm>
            <a:off x="1231649" y="3430768"/>
            <a:ext cx="758829" cy="362225"/>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2</a:t>
            </a:r>
          </a:p>
        </p:txBody>
      </p:sp>
      <p:sp>
        <p:nvSpPr>
          <p:cNvPr id="44" name="Rectangle 7">
            <a:extLst>
              <a:ext uri="{FF2B5EF4-FFF2-40B4-BE49-F238E27FC236}">
                <a16:creationId xmlns:a16="http://schemas.microsoft.com/office/drawing/2014/main" id="{C4A85CAC-5931-4EDA-B5FB-03D15B2DC137}"/>
              </a:ext>
            </a:extLst>
          </p:cNvPr>
          <p:cNvSpPr>
            <a:spLocks noChangeArrowheads="1"/>
          </p:cNvSpPr>
          <p:nvPr/>
        </p:nvSpPr>
        <p:spPr bwMode="auto">
          <a:xfrm>
            <a:off x="1556455" y="4144619"/>
            <a:ext cx="758829" cy="507115"/>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en-US" altLang="en-US"/>
              <a:t>4</a:t>
            </a:r>
          </a:p>
        </p:txBody>
      </p:sp>
      <p:grpSp>
        <p:nvGrpSpPr>
          <p:cNvPr id="45" name="Group 24">
            <a:extLst>
              <a:ext uri="{FF2B5EF4-FFF2-40B4-BE49-F238E27FC236}">
                <a16:creationId xmlns:a16="http://schemas.microsoft.com/office/drawing/2014/main" id="{64BEECEE-C582-6378-47E0-5FE78D0B946A}"/>
              </a:ext>
            </a:extLst>
          </p:cNvPr>
          <p:cNvGrpSpPr>
            <a:grpSpLocks/>
          </p:cNvGrpSpPr>
          <p:nvPr/>
        </p:nvGrpSpPr>
        <p:grpSpPr bwMode="auto">
          <a:xfrm>
            <a:off x="2694939" y="2850365"/>
            <a:ext cx="523763" cy="2786062"/>
            <a:chOff x="3888" y="1056"/>
            <a:chExt cx="720" cy="2496"/>
          </a:xfrm>
        </p:grpSpPr>
        <p:grpSp>
          <p:nvGrpSpPr>
            <p:cNvPr id="46" name="Group 11">
              <a:extLst>
                <a:ext uri="{FF2B5EF4-FFF2-40B4-BE49-F238E27FC236}">
                  <a16:creationId xmlns:a16="http://schemas.microsoft.com/office/drawing/2014/main" id="{B4CA4096-1B44-E010-BC10-54CF57282535}"/>
                </a:ext>
              </a:extLst>
            </p:cNvPr>
            <p:cNvGrpSpPr>
              <a:grpSpLocks/>
            </p:cNvGrpSpPr>
            <p:nvPr/>
          </p:nvGrpSpPr>
          <p:grpSpPr bwMode="auto">
            <a:xfrm>
              <a:off x="3888" y="1056"/>
              <a:ext cx="720" cy="672"/>
              <a:chOff x="3888" y="1056"/>
              <a:chExt cx="720" cy="672"/>
            </a:xfrm>
          </p:grpSpPr>
          <p:sp>
            <p:nvSpPr>
              <p:cNvPr id="57" name="Rectangle 8">
                <a:extLst>
                  <a:ext uri="{FF2B5EF4-FFF2-40B4-BE49-F238E27FC236}">
                    <a16:creationId xmlns:a16="http://schemas.microsoft.com/office/drawing/2014/main" id="{9525AAA2-FD6E-B938-73FE-2672B5E4D545}"/>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 name="Line 9">
                <a:extLst>
                  <a:ext uri="{FF2B5EF4-FFF2-40B4-BE49-F238E27FC236}">
                    <a16:creationId xmlns:a16="http://schemas.microsoft.com/office/drawing/2014/main" id="{42D1792A-7A92-0304-996A-7B4CE070F748}"/>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 name="Group 12">
              <a:extLst>
                <a:ext uri="{FF2B5EF4-FFF2-40B4-BE49-F238E27FC236}">
                  <a16:creationId xmlns:a16="http://schemas.microsoft.com/office/drawing/2014/main" id="{E7D754F7-91D1-0BBE-9A5A-C05F7D6FBFE7}"/>
                </a:ext>
              </a:extLst>
            </p:cNvPr>
            <p:cNvGrpSpPr>
              <a:grpSpLocks/>
            </p:cNvGrpSpPr>
            <p:nvPr/>
          </p:nvGrpSpPr>
          <p:grpSpPr bwMode="auto">
            <a:xfrm>
              <a:off x="3888" y="1728"/>
              <a:ext cx="720" cy="672"/>
              <a:chOff x="3888" y="1056"/>
              <a:chExt cx="720" cy="672"/>
            </a:xfrm>
          </p:grpSpPr>
          <p:sp>
            <p:nvSpPr>
              <p:cNvPr id="55" name="Rectangle 13">
                <a:extLst>
                  <a:ext uri="{FF2B5EF4-FFF2-40B4-BE49-F238E27FC236}">
                    <a16:creationId xmlns:a16="http://schemas.microsoft.com/office/drawing/2014/main" id="{17B15AFD-43B6-B351-51F2-C283B812182F}"/>
                  </a:ext>
                </a:extLst>
              </p:cNvPr>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6" name="Line 14">
                <a:extLst>
                  <a:ext uri="{FF2B5EF4-FFF2-40B4-BE49-F238E27FC236}">
                    <a16:creationId xmlns:a16="http://schemas.microsoft.com/office/drawing/2014/main" id="{95F01C7E-47BE-24B3-8BA6-5EA4F67D11E1}"/>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 name="Text Box 15">
              <a:extLst>
                <a:ext uri="{FF2B5EF4-FFF2-40B4-BE49-F238E27FC236}">
                  <a16:creationId xmlns:a16="http://schemas.microsoft.com/office/drawing/2014/main" id="{40146057-9984-5780-6CC9-F512982568A8}"/>
                </a:ext>
              </a:extLst>
            </p:cNvPr>
            <p:cNvSpPr txBox="1">
              <a:spLocks noChangeArrowheads="1"/>
            </p:cNvSpPr>
            <p:nvPr/>
          </p:nvSpPr>
          <p:spPr bwMode="auto">
            <a:xfrm>
              <a:off x="4125" y="113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1</a:t>
              </a:r>
            </a:p>
          </p:txBody>
        </p:sp>
        <p:sp>
          <p:nvSpPr>
            <p:cNvPr id="49" name="Text Box 16">
              <a:extLst>
                <a:ext uri="{FF2B5EF4-FFF2-40B4-BE49-F238E27FC236}">
                  <a16:creationId xmlns:a16="http://schemas.microsoft.com/office/drawing/2014/main" id="{BD234C15-2294-1B3D-7DCC-DE86F7F65E19}"/>
                </a:ext>
              </a:extLst>
            </p:cNvPr>
            <p:cNvSpPr txBox="1">
              <a:spLocks noChangeArrowheads="1"/>
            </p:cNvSpPr>
            <p:nvPr/>
          </p:nvSpPr>
          <p:spPr bwMode="auto">
            <a:xfrm>
              <a:off x="4127" y="143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4</a:t>
              </a:r>
            </a:p>
          </p:txBody>
        </p:sp>
        <p:sp>
          <p:nvSpPr>
            <p:cNvPr id="50" name="Rectangle 17">
              <a:extLst>
                <a:ext uri="{FF2B5EF4-FFF2-40B4-BE49-F238E27FC236}">
                  <a16:creationId xmlns:a16="http://schemas.microsoft.com/office/drawing/2014/main" id="{A96EC723-93EC-6603-C849-55BBC35CBB95}"/>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1" name="Rectangle 18">
              <a:extLst>
                <a:ext uri="{FF2B5EF4-FFF2-40B4-BE49-F238E27FC236}">
                  <a16:creationId xmlns:a16="http://schemas.microsoft.com/office/drawing/2014/main" id="{64F3290B-0A43-71A4-76E1-7E74C6808DF4}"/>
                </a:ext>
              </a:extLst>
            </p:cNvPr>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2" name="Line 19">
              <a:extLst>
                <a:ext uri="{FF2B5EF4-FFF2-40B4-BE49-F238E27FC236}">
                  <a16:creationId xmlns:a16="http://schemas.microsoft.com/office/drawing/2014/main" id="{03E38081-1295-AB9F-D03E-DA8D79DEF593}"/>
                </a:ext>
              </a:extLst>
            </p:cNvPr>
            <p:cNvSpPr>
              <a:spLocks noChangeShapeType="1"/>
            </p:cNvSpPr>
            <p:nvPr/>
          </p:nvSpPr>
          <p:spPr bwMode="auto">
            <a:xfrm>
              <a:off x="3888"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20">
              <a:extLst>
                <a:ext uri="{FF2B5EF4-FFF2-40B4-BE49-F238E27FC236}">
                  <a16:creationId xmlns:a16="http://schemas.microsoft.com/office/drawing/2014/main" id="{5369C502-1D48-6CD6-BBB2-4EA410350EB5}"/>
                </a:ext>
              </a:extLst>
            </p:cNvPr>
            <p:cNvSpPr txBox="1">
              <a:spLocks noChangeArrowheads="1"/>
            </p:cNvSpPr>
            <p:nvPr/>
          </p:nvSpPr>
          <p:spPr bwMode="auto">
            <a:xfrm>
              <a:off x="4127" y="242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2</a:t>
              </a:r>
            </a:p>
          </p:txBody>
        </p:sp>
        <p:sp>
          <p:nvSpPr>
            <p:cNvPr id="54" name="Text Box 21">
              <a:extLst>
                <a:ext uri="{FF2B5EF4-FFF2-40B4-BE49-F238E27FC236}">
                  <a16:creationId xmlns:a16="http://schemas.microsoft.com/office/drawing/2014/main" id="{54CE79DA-77EF-3FEB-32FB-B504E62A3793}"/>
                </a:ext>
              </a:extLst>
            </p:cNvPr>
            <p:cNvSpPr txBox="1">
              <a:spLocks noChangeArrowheads="1"/>
            </p:cNvSpPr>
            <p:nvPr/>
          </p:nvSpPr>
          <p:spPr bwMode="auto">
            <a:xfrm>
              <a:off x="4127" y="288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3</a:t>
              </a:r>
            </a:p>
          </p:txBody>
        </p:sp>
      </p:grpSp>
      <p:sp>
        <p:nvSpPr>
          <p:cNvPr id="59" name="Text Box 22">
            <a:extLst>
              <a:ext uri="{FF2B5EF4-FFF2-40B4-BE49-F238E27FC236}">
                <a16:creationId xmlns:a16="http://schemas.microsoft.com/office/drawing/2014/main" id="{1661EBAF-8014-B6CF-13B3-F6CC36742764}"/>
              </a:ext>
            </a:extLst>
          </p:cNvPr>
          <p:cNvSpPr txBox="1">
            <a:spLocks noChangeArrowheads="1"/>
          </p:cNvSpPr>
          <p:nvPr/>
        </p:nvSpPr>
        <p:spPr bwMode="auto">
          <a:xfrm>
            <a:off x="743917" y="5933289"/>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user space </a:t>
            </a:r>
          </a:p>
        </p:txBody>
      </p:sp>
      <p:sp>
        <p:nvSpPr>
          <p:cNvPr id="60" name="Text Box 23">
            <a:extLst>
              <a:ext uri="{FF2B5EF4-FFF2-40B4-BE49-F238E27FC236}">
                <a16:creationId xmlns:a16="http://schemas.microsoft.com/office/drawing/2014/main" id="{3F048D75-9C92-4252-3F91-BCD839A49629}"/>
              </a:ext>
            </a:extLst>
          </p:cNvPr>
          <p:cNvSpPr txBox="1">
            <a:spLocks noChangeArrowheads="1"/>
          </p:cNvSpPr>
          <p:nvPr/>
        </p:nvSpPr>
        <p:spPr bwMode="auto">
          <a:xfrm>
            <a:off x="3598242" y="5933289"/>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a:t>physical memory space</a:t>
            </a:r>
          </a:p>
        </p:txBody>
      </p:sp>
      <p:sp>
        <p:nvSpPr>
          <p:cNvPr id="61" name="Rectangle 6">
            <a:extLst>
              <a:ext uri="{FF2B5EF4-FFF2-40B4-BE49-F238E27FC236}">
                <a16:creationId xmlns:a16="http://schemas.microsoft.com/office/drawing/2014/main" id="{7606EBDC-189D-DA34-F255-D6EBAE2D6825}"/>
              </a:ext>
            </a:extLst>
          </p:cNvPr>
          <p:cNvSpPr>
            <a:spLocks noChangeArrowheads="1"/>
          </p:cNvSpPr>
          <p:nvPr/>
        </p:nvSpPr>
        <p:spPr bwMode="auto">
          <a:xfrm>
            <a:off x="3756992" y="3407577"/>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a:t>Heap</a:t>
            </a:r>
          </a:p>
        </p:txBody>
      </p:sp>
      <p:sp>
        <p:nvSpPr>
          <p:cNvPr id="62" name="Rectangle 7">
            <a:extLst>
              <a:ext uri="{FF2B5EF4-FFF2-40B4-BE49-F238E27FC236}">
                <a16:creationId xmlns:a16="http://schemas.microsoft.com/office/drawing/2014/main" id="{2C32B3C1-5346-D2EA-5C2D-B43E7C7F74E6}"/>
              </a:ext>
            </a:extLst>
          </p:cNvPr>
          <p:cNvSpPr>
            <a:spLocks noChangeArrowheads="1"/>
          </p:cNvSpPr>
          <p:nvPr/>
        </p:nvSpPr>
        <p:spPr bwMode="auto">
          <a:xfrm>
            <a:off x="3756992" y="2874177"/>
            <a:ext cx="91440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3" name="Rectangle 8">
            <a:extLst>
              <a:ext uri="{FF2B5EF4-FFF2-40B4-BE49-F238E27FC236}">
                <a16:creationId xmlns:a16="http://schemas.microsoft.com/office/drawing/2014/main" id="{49D161FE-B6DE-C42F-4AC5-377A4427609A}"/>
              </a:ext>
            </a:extLst>
          </p:cNvPr>
          <p:cNvSpPr>
            <a:spLocks noChangeArrowheads="1"/>
          </p:cNvSpPr>
          <p:nvPr/>
        </p:nvSpPr>
        <p:spPr bwMode="auto">
          <a:xfrm>
            <a:off x="3756992" y="2340777"/>
            <a:ext cx="914400" cy="533400"/>
          </a:xfrm>
          <a:prstGeom prst="rect">
            <a:avLst/>
          </a:prstGeom>
          <a:solidFill>
            <a:srgbClr val="00B0F0"/>
          </a:solidFill>
          <a:ln w="9525">
            <a:solidFill>
              <a:schemeClr val="tx1"/>
            </a:solidFill>
            <a:miter lim="800000"/>
            <a:headEnd/>
            <a:tailEnd/>
          </a:ln>
        </p:spPr>
        <p:txBody>
          <a:bodyPr wrap="none" anchor="ctr"/>
          <a:lstStyle/>
          <a:p>
            <a:pPr algn="ctr"/>
            <a:r>
              <a:rPr lang="en-US" dirty="0"/>
              <a:t>Stack</a:t>
            </a:r>
          </a:p>
        </p:txBody>
      </p:sp>
      <p:sp>
        <p:nvSpPr>
          <p:cNvPr id="64" name="Right Brace 63">
            <a:extLst>
              <a:ext uri="{FF2B5EF4-FFF2-40B4-BE49-F238E27FC236}">
                <a16:creationId xmlns:a16="http://schemas.microsoft.com/office/drawing/2014/main" id="{A6CE3124-ED7B-AD69-095E-83BB52AE2D00}"/>
              </a:ext>
            </a:extLst>
          </p:cNvPr>
          <p:cNvSpPr/>
          <p:nvPr/>
        </p:nvSpPr>
        <p:spPr>
          <a:xfrm>
            <a:off x="4595192" y="4474377"/>
            <a:ext cx="304800" cy="14478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ight Brace 64">
            <a:extLst>
              <a:ext uri="{FF2B5EF4-FFF2-40B4-BE49-F238E27FC236}">
                <a16:creationId xmlns:a16="http://schemas.microsoft.com/office/drawing/2014/main" id="{76BD484A-DE0D-092F-6752-943849E93849}"/>
              </a:ext>
            </a:extLst>
          </p:cNvPr>
          <p:cNvSpPr/>
          <p:nvPr/>
        </p:nvSpPr>
        <p:spPr>
          <a:xfrm>
            <a:off x="4633292" y="3940977"/>
            <a:ext cx="304800" cy="533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a:extLst>
              <a:ext uri="{FF2B5EF4-FFF2-40B4-BE49-F238E27FC236}">
                <a16:creationId xmlns:a16="http://schemas.microsoft.com/office/drawing/2014/main" id="{5513B282-BEF1-3965-3A29-A608DC4EF7A6}"/>
              </a:ext>
            </a:extLst>
          </p:cNvPr>
          <p:cNvSpPr/>
          <p:nvPr/>
        </p:nvSpPr>
        <p:spPr>
          <a:xfrm>
            <a:off x="4671392" y="3407577"/>
            <a:ext cx="304800" cy="533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B92D40E0-4166-691E-9CA8-B76CA7947E4B}"/>
              </a:ext>
            </a:extLst>
          </p:cNvPr>
          <p:cNvSpPr/>
          <p:nvPr/>
        </p:nvSpPr>
        <p:spPr>
          <a:xfrm>
            <a:off x="4671392" y="2340777"/>
            <a:ext cx="304800" cy="533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B345CBE6-B2EE-AF2C-139E-DF216CBB54DC}"/>
              </a:ext>
            </a:extLst>
          </p:cNvPr>
          <p:cNvSpPr txBox="1"/>
          <p:nvPr/>
        </p:nvSpPr>
        <p:spPr>
          <a:xfrm>
            <a:off x="4976192" y="2416977"/>
            <a:ext cx="1876426" cy="369332"/>
          </a:xfrm>
          <a:prstGeom prst="rect">
            <a:avLst/>
          </a:prstGeom>
          <a:noFill/>
        </p:spPr>
        <p:txBody>
          <a:bodyPr wrap="square" rtlCol="0">
            <a:spAutoFit/>
          </a:bodyPr>
          <a:lstStyle/>
          <a:p>
            <a:r>
              <a:rPr lang="en-US" dirty="0"/>
              <a:t>stack segment</a:t>
            </a:r>
          </a:p>
        </p:txBody>
      </p:sp>
      <p:sp>
        <p:nvSpPr>
          <p:cNvPr id="69" name="TextBox 68">
            <a:extLst>
              <a:ext uri="{FF2B5EF4-FFF2-40B4-BE49-F238E27FC236}">
                <a16:creationId xmlns:a16="http://schemas.microsoft.com/office/drawing/2014/main" id="{B2A510F5-7461-5864-279D-B8890B62D9AF}"/>
              </a:ext>
            </a:extLst>
          </p:cNvPr>
          <p:cNvSpPr txBox="1"/>
          <p:nvPr/>
        </p:nvSpPr>
        <p:spPr>
          <a:xfrm>
            <a:off x="4916318" y="3438295"/>
            <a:ext cx="1679124" cy="369332"/>
          </a:xfrm>
          <a:prstGeom prst="rect">
            <a:avLst/>
          </a:prstGeom>
          <a:noFill/>
        </p:spPr>
        <p:txBody>
          <a:bodyPr wrap="square" rtlCol="0">
            <a:spAutoFit/>
          </a:bodyPr>
          <a:lstStyle/>
          <a:p>
            <a:r>
              <a:rPr lang="en-US" dirty="0"/>
              <a:t>heap segment</a:t>
            </a:r>
          </a:p>
        </p:txBody>
      </p:sp>
      <p:sp>
        <p:nvSpPr>
          <p:cNvPr id="70" name="TextBox 69">
            <a:extLst>
              <a:ext uri="{FF2B5EF4-FFF2-40B4-BE49-F238E27FC236}">
                <a16:creationId xmlns:a16="http://schemas.microsoft.com/office/drawing/2014/main" id="{B6208313-0BD4-EA04-89C4-302D6F97B498}"/>
              </a:ext>
            </a:extLst>
          </p:cNvPr>
          <p:cNvSpPr txBox="1"/>
          <p:nvPr/>
        </p:nvSpPr>
        <p:spPr>
          <a:xfrm>
            <a:off x="4909517" y="3981220"/>
            <a:ext cx="1679124" cy="369332"/>
          </a:xfrm>
          <a:prstGeom prst="rect">
            <a:avLst/>
          </a:prstGeom>
          <a:noFill/>
        </p:spPr>
        <p:txBody>
          <a:bodyPr wrap="square" rtlCol="0">
            <a:spAutoFit/>
          </a:bodyPr>
          <a:lstStyle/>
          <a:p>
            <a:r>
              <a:rPr lang="en-US" dirty="0"/>
              <a:t>data segment</a:t>
            </a:r>
          </a:p>
        </p:txBody>
      </p:sp>
      <p:sp>
        <p:nvSpPr>
          <p:cNvPr id="71" name="TextBox 70">
            <a:extLst>
              <a:ext uri="{FF2B5EF4-FFF2-40B4-BE49-F238E27FC236}">
                <a16:creationId xmlns:a16="http://schemas.microsoft.com/office/drawing/2014/main" id="{6C49260E-34CB-8D81-9C19-953DCCE1E826}"/>
              </a:ext>
            </a:extLst>
          </p:cNvPr>
          <p:cNvSpPr txBox="1"/>
          <p:nvPr/>
        </p:nvSpPr>
        <p:spPr>
          <a:xfrm>
            <a:off x="4976192" y="5007777"/>
            <a:ext cx="1679124" cy="369332"/>
          </a:xfrm>
          <a:prstGeom prst="rect">
            <a:avLst/>
          </a:prstGeom>
          <a:noFill/>
        </p:spPr>
        <p:txBody>
          <a:bodyPr wrap="square" rtlCol="0">
            <a:spAutoFit/>
          </a:bodyPr>
          <a:lstStyle/>
          <a:p>
            <a:r>
              <a:rPr lang="en-US" dirty="0"/>
              <a:t>text segment</a:t>
            </a:r>
          </a:p>
        </p:txBody>
      </p:sp>
      <p:sp>
        <p:nvSpPr>
          <p:cNvPr id="72" name="Rectangle 71">
            <a:extLst>
              <a:ext uri="{FF2B5EF4-FFF2-40B4-BE49-F238E27FC236}">
                <a16:creationId xmlns:a16="http://schemas.microsoft.com/office/drawing/2014/main" id="{62FBB30B-87DC-0278-9CAC-83067CAB87AD}"/>
              </a:ext>
            </a:extLst>
          </p:cNvPr>
          <p:cNvSpPr/>
          <p:nvPr/>
        </p:nvSpPr>
        <p:spPr>
          <a:xfrm>
            <a:off x="3756992" y="4474377"/>
            <a:ext cx="914400" cy="1447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3" name="Rectangle 72">
            <a:extLst>
              <a:ext uri="{FF2B5EF4-FFF2-40B4-BE49-F238E27FC236}">
                <a16:creationId xmlns:a16="http://schemas.microsoft.com/office/drawing/2014/main" id="{AD1F633A-BC9C-F7B2-20F0-315E23F16C0C}"/>
              </a:ext>
            </a:extLst>
          </p:cNvPr>
          <p:cNvSpPr/>
          <p:nvPr/>
        </p:nvSpPr>
        <p:spPr>
          <a:xfrm>
            <a:off x="3756992" y="394097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74" name="Rectangle 73">
            <a:extLst>
              <a:ext uri="{FF2B5EF4-FFF2-40B4-BE49-F238E27FC236}">
                <a16:creationId xmlns:a16="http://schemas.microsoft.com/office/drawing/2014/main" id="{21B07247-2B61-4A1C-AD38-4A2706AF286A}"/>
              </a:ext>
            </a:extLst>
          </p:cNvPr>
          <p:cNvSpPr/>
          <p:nvPr/>
        </p:nvSpPr>
        <p:spPr>
          <a:xfrm>
            <a:off x="8252792" y="2416977"/>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EC1F95D-4A37-29DC-381A-08207F7214CA}"/>
              </a:ext>
            </a:extLst>
          </p:cNvPr>
          <p:cNvSpPr/>
          <p:nvPr/>
        </p:nvSpPr>
        <p:spPr>
          <a:xfrm>
            <a:off x="8252792" y="4398177"/>
            <a:ext cx="762000" cy="1219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6" name="Rectangle 75">
            <a:extLst>
              <a:ext uri="{FF2B5EF4-FFF2-40B4-BE49-F238E27FC236}">
                <a16:creationId xmlns:a16="http://schemas.microsoft.com/office/drawing/2014/main" id="{3FAC65D5-72E8-4621-4696-DE8CA17CC6D8}"/>
              </a:ext>
            </a:extLst>
          </p:cNvPr>
          <p:cNvSpPr/>
          <p:nvPr/>
        </p:nvSpPr>
        <p:spPr>
          <a:xfrm>
            <a:off x="8252792" y="3026577"/>
            <a:ext cx="762000" cy="304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77" name="Rectangle 76">
            <a:extLst>
              <a:ext uri="{FF2B5EF4-FFF2-40B4-BE49-F238E27FC236}">
                <a16:creationId xmlns:a16="http://schemas.microsoft.com/office/drawing/2014/main" id="{438619E9-20BB-5806-B8CC-66C9EEF91F03}"/>
              </a:ext>
            </a:extLst>
          </p:cNvPr>
          <p:cNvSpPr/>
          <p:nvPr/>
        </p:nvSpPr>
        <p:spPr>
          <a:xfrm>
            <a:off x="8252792" y="3331377"/>
            <a:ext cx="762000" cy="304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78" name="Rectangle 77">
            <a:extLst>
              <a:ext uri="{FF2B5EF4-FFF2-40B4-BE49-F238E27FC236}">
                <a16:creationId xmlns:a16="http://schemas.microsoft.com/office/drawing/2014/main" id="{01310CEF-2A09-FCC3-A4CE-9EC4E81A121E}"/>
              </a:ext>
            </a:extLst>
          </p:cNvPr>
          <p:cNvSpPr/>
          <p:nvPr/>
        </p:nvSpPr>
        <p:spPr>
          <a:xfrm>
            <a:off x="8252792" y="2416977"/>
            <a:ext cx="7620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Tree>
    <p:extLst>
      <p:ext uri="{BB962C8B-B14F-4D97-AF65-F5344CB8AC3E}">
        <p14:creationId xmlns:p14="http://schemas.microsoft.com/office/powerpoint/2010/main" val="1346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blinds(horizontal)">
                                      <p:cBhvr>
                                        <p:cTn id="13" dur="500"/>
                                        <p:tgtEl>
                                          <p:spTgt spid="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blinds(horizontal)">
                                      <p:cBhvr>
                                        <p:cTn id="16" dur="500"/>
                                        <p:tgtEl>
                                          <p:spTgt spid="6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blinds(horizontal)">
                                      <p:cBhvr>
                                        <p:cTn id="19" dur="500"/>
                                        <p:tgtEl>
                                          <p:spTgt spid="6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blinds(horizontal)">
                                      <p:cBhvr>
                                        <p:cTn id="22" dur="500"/>
                                        <p:tgtEl>
                                          <p:spTgt spid="6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blinds(horizontal)">
                                      <p:cBhvr>
                                        <p:cTn id="25" dur="500"/>
                                        <p:tgtEl>
                                          <p:spTgt spid="7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blinds(horizontal)">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blinds(horizontal)">
                                      <p:cBhvr>
                                        <p:cTn id="33" dur="500"/>
                                        <p:tgtEl>
                                          <p:spTgt spid="7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blinds(horizontal)">
                                      <p:cBhvr>
                                        <p:cTn id="36" dur="500"/>
                                        <p:tgtEl>
                                          <p:spTgt spid="7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blinds(horizontal)">
                                      <p:cBhvr>
                                        <p:cTn id="39" dur="500"/>
                                        <p:tgtEl>
                                          <p:spTgt spid="7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blinds(horizontal)">
                                      <p:cBhvr>
                                        <p:cTn id="42" dur="500"/>
                                        <p:tgtEl>
                                          <p:spTgt spid="7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blinds(horizontal)">
                                      <p:cBhvr>
                                        <p:cTn id="4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p:bldP spid="69" grpId="0"/>
      <p:bldP spid="70" grpId="0"/>
      <p:bldP spid="71" grpId="0"/>
      <p:bldP spid="74" grpId="0" animBg="1"/>
      <p:bldP spid="75" grpId="0" animBg="1"/>
      <p:bldP spid="76" grpId="0" animBg="1"/>
      <p:bldP spid="77" grpId="0" animBg="1"/>
      <p:bldP spid="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37C0-9F77-305B-2B63-2B1DEF55AEB3}"/>
              </a:ext>
            </a:extLst>
          </p:cNvPr>
          <p:cNvSpPr>
            <a:spLocks noGrp="1"/>
          </p:cNvSpPr>
          <p:nvPr>
            <p:ph type="title"/>
          </p:nvPr>
        </p:nvSpPr>
        <p:spPr/>
        <p:txBody>
          <a:bodyPr/>
          <a:lstStyle/>
          <a:p>
            <a:r>
              <a:rPr lang="en-US" altLang="en-US" dirty="0"/>
              <a:t>Segmentation Architecture </a:t>
            </a:r>
            <a:endParaRPr lang="en-US" dirty="0"/>
          </a:p>
        </p:txBody>
      </p:sp>
      <p:sp>
        <p:nvSpPr>
          <p:cNvPr id="3" name="Content Placeholder 2">
            <a:extLst>
              <a:ext uri="{FF2B5EF4-FFF2-40B4-BE49-F238E27FC236}">
                <a16:creationId xmlns:a16="http://schemas.microsoft.com/office/drawing/2014/main" id="{5930AC1D-FBD1-ED97-E0A6-4B5D35E2BC9B}"/>
              </a:ext>
            </a:extLst>
          </p:cNvPr>
          <p:cNvSpPr>
            <a:spLocks noGrp="1"/>
          </p:cNvSpPr>
          <p:nvPr>
            <p:ph idx="1"/>
          </p:nvPr>
        </p:nvSpPr>
        <p:spPr>
          <a:xfrm>
            <a:off x="190705" y="1737361"/>
            <a:ext cx="5814517" cy="4023360"/>
          </a:xfrm>
        </p:spPr>
        <p:txBody>
          <a:bodyPr>
            <a:normAutofit fontScale="77500" lnSpcReduction="20000"/>
          </a:bodyPr>
          <a:lstStyle/>
          <a:p>
            <a:pPr>
              <a:buFont typeface="Wingdings" pitchFamily="2" charset="2"/>
              <a:buChar char="§"/>
              <a:tabLst>
                <a:tab pos="1828800" algn="l"/>
                <a:tab pos="2855913" algn="ctr"/>
              </a:tabLst>
            </a:pPr>
            <a:r>
              <a:rPr lang="en-US" altLang="en-US" dirty="0"/>
              <a:t>Logical address consists of a two tuple:</a:t>
            </a:r>
          </a:p>
          <a:p>
            <a:pPr marL="0" indent="0">
              <a:buNone/>
              <a:tabLst>
                <a:tab pos="1828800" algn="l"/>
                <a:tab pos="2855913" algn="ctr"/>
              </a:tabLst>
            </a:pPr>
            <a:r>
              <a:rPr lang="en-US" altLang="en-US" dirty="0"/>
              <a:t>	&lt;segment-number, offset&gt;,</a:t>
            </a:r>
          </a:p>
          <a:p>
            <a:pPr>
              <a:buFont typeface="Wingdings" pitchFamily="2" charset="2"/>
              <a:buChar char="§"/>
              <a:tabLst>
                <a:tab pos="1828800" algn="l"/>
                <a:tab pos="2855913" algn="ctr"/>
              </a:tabLst>
            </a:pPr>
            <a:endParaRPr lang="en-US" altLang="en-US" sz="800" dirty="0"/>
          </a:p>
          <a:p>
            <a:pPr>
              <a:buFont typeface="Wingdings" pitchFamily="2" charset="2"/>
              <a:buChar char="§"/>
              <a:tabLst>
                <a:tab pos="1828800" algn="l"/>
                <a:tab pos="2855913" algn="ctr"/>
              </a:tabLst>
            </a:pPr>
            <a:r>
              <a:rPr lang="en-US" altLang="en-US" b="1" dirty="0">
                <a:solidFill>
                  <a:schemeClr val="accent1"/>
                </a:solidFill>
              </a:rPr>
              <a:t>Segment table</a:t>
            </a:r>
            <a:r>
              <a:rPr lang="en-US" altLang="en-US" dirty="0">
                <a:solidFill>
                  <a:schemeClr val="accent1"/>
                </a:solidFill>
              </a:rPr>
              <a:t> </a:t>
            </a:r>
            <a:r>
              <a:rPr lang="en-US" altLang="en-US" dirty="0"/>
              <a:t>– maps two-dimensional physical addresses; each table entry has:</a:t>
            </a:r>
          </a:p>
          <a:p>
            <a:pPr lvl="1">
              <a:buFont typeface="Courier New" panose="02070309020205020404" pitchFamily="49" charset="0"/>
              <a:buChar char="o"/>
              <a:tabLst>
                <a:tab pos="1828800" algn="l"/>
                <a:tab pos="2855913" algn="ctr"/>
              </a:tabLst>
            </a:pPr>
            <a:r>
              <a:rPr lang="en-US" altLang="en-US" b="1" dirty="0">
                <a:solidFill>
                  <a:schemeClr val="accent1"/>
                </a:solidFill>
              </a:rPr>
              <a:t>base</a:t>
            </a:r>
            <a:r>
              <a:rPr lang="en-US" altLang="en-US" dirty="0">
                <a:solidFill>
                  <a:schemeClr val="accent1"/>
                </a:solidFill>
              </a:rPr>
              <a:t> </a:t>
            </a:r>
            <a:r>
              <a:rPr lang="en-US" altLang="en-US" dirty="0"/>
              <a:t>– contains the starting physical address where the segments reside in memory</a:t>
            </a:r>
          </a:p>
          <a:p>
            <a:pPr lvl="1">
              <a:buFont typeface="Courier New" panose="02070309020205020404" pitchFamily="49" charset="0"/>
              <a:buChar char="o"/>
              <a:tabLst>
                <a:tab pos="1828800" algn="l"/>
                <a:tab pos="2855913" algn="ctr"/>
              </a:tabLst>
            </a:pPr>
            <a:r>
              <a:rPr lang="en-US" altLang="en-US" b="1" dirty="0">
                <a:solidFill>
                  <a:schemeClr val="accent1"/>
                </a:solidFill>
              </a:rPr>
              <a:t>limit</a:t>
            </a:r>
            <a:r>
              <a:rPr lang="en-US" altLang="en-US" dirty="0">
                <a:solidFill>
                  <a:srgbClr val="3366FF"/>
                </a:solidFill>
              </a:rPr>
              <a:t> </a:t>
            </a:r>
            <a:r>
              <a:rPr lang="en-US" altLang="en-US" dirty="0"/>
              <a:t>– specifies the length of the segment</a:t>
            </a:r>
          </a:p>
          <a:p>
            <a:pPr lvl="1">
              <a:buFont typeface="Wingdings" pitchFamily="2" charset="2"/>
              <a:buChar char="§"/>
              <a:tabLst>
                <a:tab pos="1828800" algn="l"/>
                <a:tab pos="2855913" algn="ctr"/>
              </a:tabLst>
            </a:pPr>
            <a:endParaRPr lang="en-US" altLang="en-US" sz="800" dirty="0">
              <a:solidFill>
                <a:schemeClr val="accent1"/>
              </a:solidFill>
            </a:endParaRPr>
          </a:p>
          <a:p>
            <a:pPr>
              <a:buFont typeface="Wingdings" pitchFamily="2" charset="2"/>
              <a:buChar char="§"/>
              <a:tabLst>
                <a:tab pos="1828800" algn="l"/>
                <a:tab pos="2855913" algn="ctr"/>
              </a:tabLst>
            </a:pPr>
            <a:r>
              <a:rPr lang="en-US" altLang="en-US" b="1" dirty="0">
                <a:solidFill>
                  <a:schemeClr val="accent1"/>
                </a:solidFill>
              </a:rPr>
              <a:t>Segment-table base register (STBR)</a:t>
            </a:r>
            <a:r>
              <a:rPr lang="en-US" altLang="en-US" dirty="0">
                <a:solidFill>
                  <a:schemeClr val="accent1"/>
                </a:solidFill>
              </a:rPr>
              <a:t> </a:t>
            </a:r>
            <a:r>
              <a:rPr lang="en-US" altLang="en-US" dirty="0"/>
              <a:t>points to the segment table</a:t>
            </a:r>
            <a:r>
              <a:rPr lang="ja-JP" altLang="en-US"/>
              <a:t>’</a:t>
            </a:r>
            <a:r>
              <a:rPr lang="en-US" altLang="ja-JP" dirty="0"/>
              <a:t>s location in memory</a:t>
            </a:r>
          </a:p>
          <a:p>
            <a:pPr>
              <a:buFont typeface="Wingdings" pitchFamily="2" charset="2"/>
              <a:buChar char="§"/>
              <a:tabLst>
                <a:tab pos="1828800" algn="l"/>
                <a:tab pos="2855913" algn="ctr"/>
              </a:tabLst>
            </a:pPr>
            <a:endParaRPr lang="en-US" altLang="en-US" sz="800" dirty="0"/>
          </a:p>
          <a:p>
            <a:pPr>
              <a:buFont typeface="Wingdings" pitchFamily="2" charset="2"/>
              <a:buChar char="§"/>
              <a:tabLst>
                <a:tab pos="1828800" algn="l"/>
                <a:tab pos="2855913" algn="ctr"/>
              </a:tabLst>
            </a:pPr>
            <a:r>
              <a:rPr lang="en-US" altLang="en-US" b="1" dirty="0">
                <a:solidFill>
                  <a:schemeClr val="accent1"/>
                </a:solidFill>
              </a:rPr>
              <a:t>Segment-table length register (STLR)</a:t>
            </a:r>
            <a:r>
              <a:rPr lang="en-US" altLang="en-US" dirty="0">
                <a:solidFill>
                  <a:schemeClr val="accent1"/>
                </a:solidFill>
              </a:rPr>
              <a:t> </a:t>
            </a:r>
            <a:r>
              <a:rPr lang="en-US" altLang="en-US" dirty="0"/>
              <a:t>indicates number of segments used by a program;</a:t>
            </a:r>
          </a:p>
          <a:p>
            <a:pPr>
              <a:buFont typeface="Courier New" panose="02070309020205020404" pitchFamily="49" charset="0"/>
              <a:buChar char="o"/>
              <a:tabLst>
                <a:tab pos="1828800" algn="l"/>
                <a:tab pos="2855913" algn="ctr"/>
              </a:tabLst>
            </a:pPr>
            <a:r>
              <a:rPr lang="en-US" altLang="en-US" dirty="0"/>
              <a:t> segment number </a:t>
            </a:r>
            <a:r>
              <a:rPr lang="en-US" altLang="en-US" b="1" i="1" dirty="0">
                <a:solidFill>
                  <a:srgbClr val="FF0000"/>
                </a:solidFill>
              </a:rPr>
              <a:t>s</a:t>
            </a:r>
            <a:r>
              <a:rPr lang="en-US" altLang="en-US" dirty="0"/>
              <a:t> is legal if </a:t>
            </a:r>
            <a:r>
              <a:rPr lang="en-US" altLang="en-US" b="1" i="1" dirty="0">
                <a:solidFill>
                  <a:srgbClr val="FF0000"/>
                </a:solidFill>
              </a:rPr>
              <a:t>s</a:t>
            </a:r>
            <a:r>
              <a:rPr lang="en-US" altLang="en-US" dirty="0"/>
              <a:t> &lt; </a:t>
            </a:r>
            <a:r>
              <a:rPr lang="en-US" altLang="en-US" b="1" dirty="0">
                <a:solidFill>
                  <a:srgbClr val="FF0000"/>
                </a:solidFill>
              </a:rPr>
              <a:t>STLR</a:t>
            </a:r>
          </a:p>
          <a:p>
            <a:pPr>
              <a:buFont typeface="Wingdings" pitchFamily="2" charset="2"/>
              <a:buChar char="§"/>
            </a:pPr>
            <a:endParaRPr lang="en-US" dirty="0"/>
          </a:p>
        </p:txBody>
      </p:sp>
      <p:sp>
        <p:nvSpPr>
          <p:cNvPr id="4" name="Slide Number Placeholder 3">
            <a:extLst>
              <a:ext uri="{FF2B5EF4-FFF2-40B4-BE49-F238E27FC236}">
                <a16:creationId xmlns:a16="http://schemas.microsoft.com/office/drawing/2014/main" id="{96951D4E-A946-74C8-4095-02C882A89492}"/>
              </a:ext>
            </a:extLst>
          </p:cNvPr>
          <p:cNvSpPr>
            <a:spLocks noGrp="1"/>
          </p:cNvSpPr>
          <p:nvPr>
            <p:ph type="sldNum" sz="quarter" idx="12"/>
          </p:nvPr>
        </p:nvSpPr>
        <p:spPr/>
        <p:txBody>
          <a:bodyPr/>
          <a:lstStyle/>
          <a:p>
            <a:fld id="{015DAC8A-FA8A-4063-9E55-68B1F18CD389}" type="slidenum">
              <a:rPr lang="en-IN" smtClean="0"/>
              <a:t>28</a:t>
            </a:fld>
            <a:endParaRPr lang="en-IN" dirty="0"/>
          </a:p>
        </p:txBody>
      </p:sp>
      <p:pic>
        <p:nvPicPr>
          <p:cNvPr id="5" name="Picture 4" descr="8">
            <a:extLst>
              <a:ext uri="{FF2B5EF4-FFF2-40B4-BE49-F238E27FC236}">
                <a16:creationId xmlns:a16="http://schemas.microsoft.com/office/drawing/2014/main" id="{13C0445F-F7BA-B35C-128D-17EB1FB67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733" y="2423526"/>
            <a:ext cx="3132562" cy="219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E717290-5DF7-5BB3-A16D-BBD6211A6BD7}"/>
              </a:ext>
            </a:extLst>
          </p:cNvPr>
          <p:cNvSpPr/>
          <p:nvPr/>
        </p:nvSpPr>
        <p:spPr>
          <a:xfrm>
            <a:off x="6332284" y="4781641"/>
            <a:ext cx="2614818" cy="369332"/>
          </a:xfrm>
          <a:prstGeom prst="rect">
            <a:avLst/>
          </a:prstGeom>
        </p:spPr>
        <p:txBody>
          <a:bodyPr wrap="none">
            <a:spAutoFit/>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Segmentation Hardware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2864514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CD2D-8FCB-4B2D-E8DB-A61E2BFAB386}"/>
              </a:ext>
            </a:extLst>
          </p:cNvPr>
          <p:cNvSpPr>
            <a:spLocks noGrp="1"/>
          </p:cNvSpPr>
          <p:nvPr>
            <p:ph type="title"/>
          </p:nvPr>
        </p:nvSpPr>
        <p:spPr/>
        <p:txBody>
          <a:bodyPr/>
          <a:lstStyle/>
          <a:p>
            <a:r>
              <a:rPr lang="en-US" altLang="en-US" dirty="0"/>
              <a:t>Segmentation Architecture …</a:t>
            </a:r>
            <a:endParaRPr lang="en-US" dirty="0"/>
          </a:p>
        </p:txBody>
      </p:sp>
      <p:sp>
        <p:nvSpPr>
          <p:cNvPr id="4" name="Slide Number Placeholder 3">
            <a:extLst>
              <a:ext uri="{FF2B5EF4-FFF2-40B4-BE49-F238E27FC236}">
                <a16:creationId xmlns:a16="http://schemas.microsoft.com/office/drawing/2014/main" id="{D079A2DB-1C6B-EF01-4B67-0F6E4855D4EA}"/>
              </a:ext>
            </a:extLst>
          </p:cNvPr>
          <p:cNvSpPr>
            <a:spLocks noGrp="1"/>
          </p:cNvSpPr>
          <p:nvPr>
            <p:ph type="sldNum" sz="quarter" idx="12"/>
          </p:nvPr>
        </p:nvSpPr>
        <p:spPr/>
        <p:txBody>
          <a:bodyPr/>
          <a:lstStyle/>
          <a:p>
            <a:fld id="{015DAC8A-FA8A-4063-9E55-68B1F18CD389}" type="slidenum">
              <a:rPr lang="en-IN" smtClean="0"/>
              <a:t>29</a:t>
            </a:fld>
            <a:endParaRPr lang="en-IN" dirty="0"/>
          </a:p>
        </p:txBody>
      </p:sp>
      <p:grpSp>
        <p:nvGrpSpPr>
          <p:cNvPr id="58" name="Group 57">
            <a:extLst>
              <a:ext uri="{FF2B5EF4-FFF2-40B4-BE49-F238E27FC236}">
                <a16:creationId xmlns:a16="http://schemas.microsoft.com/office/drawing/2014/main" id="{E15F8404-DBBF-F4D9-666A-FCC859BCF45E}"/>
              </a:ext>
            </a:extLst>
          </p:cNvPr>
          <p:cNvGrpSpPr/>
          <p:nvPr/>
        </p:nvGrpSpPr>
        <p:grpSpPr>
          <a:xfrm>
            <a:off x="294403" y="1983666"/>
            <a:ext cx="8600913" cy="4229814"/>
            <a:chOff x="76200" y="819150"/>
            <a:chExt cx="8600913" cy="4229814"/>
          </a:xfrm>
        </p:grpSpPr>
        <p:sp>
          <p:nvSpPr>
            <p:cNvPr id="59" name="Rounded Rectangle 58">
              <a:extLst>
                <a:ext uri="{FF2B5EF4-FFF2-40B4-BE49-F238E27FC236}">
                  <a16:creationId xmlns:a16="http://schemas.microsoft.com/office/drawing/2014/main" id="{29F0D57E-8385-F791-3B1E-72AAE3AE7E78}"/>
                </a:ext>
              </a:extLst>
            </p:cNvPr>
            <p:cNvSpPr/>
            <p:nvPr/>
          </p:nvSpPr>
          <p:spPr>
            <a:xfrm>
              <a:off x="76200" y="1428750"/>
              <a:ext cx="2286000" cy="3200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6">
              <a:extLst>
                <a:ext uri="{FF2B5EF4-FFF2-40B4-BE49-F238E27FC236}">
                  <a16:creationId xmlns:a16="http://schemas.microsoft.com/office/drawing/2014/main" id="{4B040935-5790-7D35-5657-583F90740BAB}"/>
                </a:ext>
              </a:extLst>
            </p:cNvPr>
            <p:cNvSpPr>
              <a:spLocks noChangeArrowheads="1"/>
            </p:cNvSpPr>
            <p:nvPr/>
          </p:nvSpPr>
          <p:spPr bwMode="auto">
            <a:xfrm>
              <a:off x="1295400" y="242443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dirty="0"/>
                <a:t>Heap(3)</a:t>
              </a:r>
            </a:p>
          </p:txBody>
        </p:sp>
        <p:sp>
          <p:nvSpPr>
            <p:cNvPr id="61" name="Rectangle 8">
              <a:extLst>
                <a:ext uri="{FF2B5EF4-FFF2-40B4-BE49-F238E27FC236}">
                  <a16:creationId xmlns:a16="http://schemas.microsoft.com/office/drawing/2014/main" id="{1E8E104A-8B64-0794-5250-0444A95EA4A6}"/>
                </a:ext>
              </a:extLst>
            </p:cNvPr>
            <p:cNvSpPr>
              <a:spLocks noChangeArrowheads="1"/>
            </p:cNvSpPr>
            <p:nvPr/>
          </p:nvSpPr>
          <p:spPr bwMode="auto">
            <a:xfrm>
              <a:off x="609600" y="1657350"/>
              <a:ext cx="914400" cy="533400"/>
            </a:xfrm>
            <a:prstGeom prst="rect">
              <a:avLst/>
            </a:prstGeom>
            <a:solidFill>
              <a:srgbClr val="00B0F0"/>
            </a:solidFill>
            <a:ln w="9525">
              <a:solidFill>
                <a:schemeClr val="tx1"/>
              </a:solidFill>
              <a:miter lim="800000"/>
              <a:headEnd/>
              <a:tailEnd/>
            </a:ln>
          </p:spPr>
          <p:txBody>
            <a:bodyPr wrap="none" anchor="ctr"/>
            <a:lstStyle/>
            <a:p>
              <a:pPr algn="ctr"/>
              <a:r>
                <a:rPr lang="en-US" dirty="0"/>
                <a:t>Stack(4)</a:t>
              </a:r>
            </a:p>
          </p:txBody>
        </p:sp>
        <p:sp>
          <p:nvSpPr>
            <p:cNvPr id="62" name="Rectangle 61">
              <a:extLst>
                <a:ext uri="{FF2B5EF4-FFF2-40B4-BE49-F238E27FC236}">
                  <a16:creationId xmlns:a16="http://schemas.microsoft.com/office/drawing/2014/main" id="{DC9A3E65-DEB6-65B1-9ADC-C3ADDC7B58CB}"/>
                </a:ext>
              </a:extLst>
            </p:cNvPr>
            <p:cNvSpPr/>
            <p:nvPr/>
          </p:nvSpPr>
          <p:spPr>
            <a:xfrm>
              <a:off x="609600" y="3105150"/>
              <a:ext cx="914400" cy="1447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a:p>
              <a:pPr algn="ctr"/>
              <a:r>
                <a:rPr lang="en-US" dirty="0">
                  <a:solidFill>
                    <a:schemeClr val="tx1"/>
                  </a:solidFill>
                </a:rPr>
                <a:t>(1)</a:t>
              </a:r>
            </a:p>
          </p:txBody>
        </p:sp>
        <p:sp>
          <p:nvSpPr>
            <p:cNvPr id="63" name="Rectangle 62">
              <a:extLst>
                <a:ext uri="{FF2B5EF4-FFF2-40B4-BE49-F238E27FC236}">
                  <a16:creationId xmlns:a16="http://schemas.microsoft.com/office/drawing/2014/main" id="{22BA082B-23D3-E77C-A2A3-CC4C6F36B784}"/>
                </a:ext>
              </a:extLst>
            </p:cNvPr>
            <p:cNvSpPr/>
            <p:nvPr/>
          </p:nvSpPr>
          <p:spPr>
            <a:xfrm>
              <a:off x="7620000" y="1428750"/>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CE98A193-4B84-9B80-3369-80F3EAA3215F}"/>
                </a:ext>
              </a:extLst>
            </p:cNvPr>
            <p:cNvSpPr txBox="1"/>
            <p:nvPr/>
          </p:nvSpPr>
          <p:spPr>
            <a:xfrm>
              <a:off x="7315204" y="895350"/>
              <a:ext cx="1361909" cy="523220"/>
            </a:xfrm>
            <a:prstGeom prst="rect">
              <a:avLst/>
            </a:prstGeom>
            <a:noFill/>
          </p:spPr>
          <p:txBody>
            <a:bodyPr wrap="none" rtlCol="0">
              <a:spAutoFit/>
            </a:bodyPr>
            <a:lstStyle/>
            <a:p>
              <a:pPr algn="ctr"/>
              <a:r>
                <a:rPr lang="en-US" sz="1400" dirty="0"/>
                <a:t>RAM</a:t>
              </a:r>
            </a:p>
            <a:p>
              <a:pPr algn="ctr"/>
              <a:r>
                <a:rPr lang="en-US" sz="1400" dirty="0"/>
                <a:t>(physical view)</a:t>
              </a:r>
            </a:p>
          </p:txBody>
        </p:sp>
        <p:sp>
          <p:nvSpPr>
            <p:cNvPr id="65" name="Rectangle 64">
              <a:extLst>
                <a:ext uri="{FF2B5EF4-FFF2-40B4-BE49-F238E27FC236}">
                  <a16:creationId xmlns:a16="http://schemas.microsoft.com/office/drawing/2014/main" id="{04BA0F83-F857-AAF5-8243-9E1AF806F243}"/>
                </a:ext>
              </a:extLst>
            </p:cNvPr>
            <p:cNvSpPr/>
            <p:nvPr/>
          </p:nvSpPr>
          <p:spPr>
            <a:xfrm>
              <a:off x="7620000" y="3409950"/>
              <a:ext cx="762000" cy="1219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6" name="Rectangle 65">
              <a:extLst>
                <a:ext uri="{FF2B5EF4-FFF2-40B4-BE49-F238E27FC236}">
                  <a16:creationId xmlns:a16="http://schemas.microsoft.com/office/drawing/2014/main" id="{C766F3EB-2B3D-47A9-2A3E-1E45B5869C03}"/>
                </a:ext>
              </a:extLst>
            </p:cNvPr>
            <p:cNvSpPr/>
            <p:nvPr/>
          </p:nvSpPr>
          <p:spPr>
            <a:xfrm>
              <a:off x="7620000" y="2038350"/>
              <a:ext cx="762000" cy="304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67" name="Rectangle 66">
              <a:extLst>
                <a:ext uri="{FF2B5EF4-FFF2-40B4-BE49-F238E27FC236}">
                  <a16:creationId xmlns:a16="http://schemas.microsoft.com/office/drawing/2014/main" id="{07AC5865-62A5-EBA0-2FD5-E7944924FD27}"/>
                </a:ext>
              </a:extLst>
            </p:cNvPr>
            <p:cNvSpPr/>
            <p:nvPr/>
          </p:nvSpPr>
          <p:spPr>
            <a:xfrm>
              <a:off x="7620000" y="2343150"/>
              <a:ext cx="762000" cy="304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68" name="Rectangle 67">
              <a:extLst>
                <a:ext uri="{FF2B5EF4-FFF2-40B4-BE49-F238E27FC236}">
                  <a16:creationId xmlns:a16="http://schemas.microsoft.com/office/drawing/2014/main" id="{FC01C40E-3060-B32C-0E3A-B97D6E58A8B1}"/>
                </a:ext>
              </a:extLst>
            </p:cNvPr>
            <p:cNvSpPr/>
            <p:nvPr/>
          </p:nvSpPr>
          <p:spPr>
            <a:xfrm>
              <a:off x="7620000" y="1428750"/>
              <a:ext cx="7620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aphicFrame>
          <p:nvGraphicFramePr>
            <p:cNvPr id="69" name="Group 8">
              <a:extLst>
                <a:ext uri="{FF2B5EF4-FFF2-40B4-BE49-F238E27FC236}">
                  <a16:creationId xmlns:a16="http://schemas.microsoft.com/office/drawing/2014/main" id="{439BBB38-B292-4CE7-BD4D-61A38E40D683}"/>
                </a:ext>
              </a:extLst>
            </p:cNvPr>
            <p:cNvGraphicFramePr>
              <a:graphicFrameLocks/>
            </p:cNvGraphicFramePr>
            <p:nvPr>
              <p:extLst>
                <p:ext uri="{D42A27DB-BD31-4B8C-83A1-F6EECF244321}">
                  <p14:modId xmlns:p14="http://schemas.microsoft.com/office/powerpoint/2010/main" val="683261105"/>
                </p:ext>
              </p:extLst>
            </p:nvPr>
          </p:nvGraphicFramePr>
          <p:xfrm>
            <a:off x="3048000" y="3437334"/>
            <a:ext cx="2438400" cy="1611630"/>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11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Segment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Base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Limit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3000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1500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2000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0" name="TextBox 69">
              <a:extLst>
                <a:ext uri="{FF2B5EF4-FFF2-40B4-BE49-F238E27FC236}">
                  <a16:creationId xmlns:a16="http://schemas.microsoft.com/office/drawing/2014/main" id="{7B1E9E0C-8D6B-7B42-6F19-6C40B1C55405}"/>
                </a:ext>
              </a:extLst>
            </p:cNvPr>
            <p:cNvSpPr txBox="1"/>
            <p:nvPr/>
          </p:nvSpPr>
          <p:spPr>
            <a:xfrm>
              <a:off x="3312427" y="2971264"/>
              <a:ext cx="2180605" cy="523220"/>
            </a:xfrm>
            <a:prstGeom prst="rect">
              <a:avLst/>
            </a:prstGeom>
            <a:noFill/>
          </p:spPr>
          <p:txBody>
            <a:bodyPr wrap="none" rtlCol="0">
              <a:spAutoFit/>
            </a:bodyPr>
            <a:lstStyle/>
            <a:p>
              <a:r>
                <a:rPr lang="en-US" sz="1400" dirty="0">
                  <a:solidFill>
                    <a:srgbClr val="0070C0"/>
                  </a:solidFill>
                </a:rPr>
                <a:t>Segment descriptor table</a:t>
              </a:r>
              <a:br>
                <a:rPr lang="en-US" sz="1400" dirty="0">
                  <a:solidFill>
                    <a:srgbClr val="0070C0"/>
                  </a:solidFill>
                </a:rPr>
              </a:br>
              <a:r>
                <a:rPr lang="en-US" sz="1400" dirty="0">
                  <a:solidFill>
                    <a:srgbClr val="0070C0"/>
                  </a:solidFill>
                </a:rPr>
                <a:t>(stored in memory)</a:t>
              </a:r>
            </a:p>
          </p:txBody>
        </p:sp>
        <p:sp>
          <p:nvSpPr>
            <p:cNvPr id="71" name="Rectangle 70">
              <a:extLst>
                <a:ext uri="{FF2B5EF4-FFF2-40B4-BE49-F238E27FC236}">
                  <a16:creationId xmlns:a16="http://schemas.microsoft.com/office/drawing/2014/main" id="{2D751959-A8CA-604D-050A-0E0ACD86AD33}"/>
                </a:ext>
              </a:extLst>
            </p:cNvPr>
            <p:cNvSpPr/>
            <p:nvPr/>
          </p:nvSpPr>
          <p:spPr>
            <a:xfrm>
              <a:off x="2971800" y="1504950"/>
              <a:ext cx="1676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Segment Selector</a:t>
              </a:r>
            </a:p>
          </p:txBody>
        </p:sp>
        <p:sp>
          <p:nvSpPr>
            <p:cNvPr id="72" name="Rectangle 71">
              <a:extLst>
                <a:ext uri="{FF2B5EF4-FFF2-40B4-BE49-F238E27FC236}">
                  <a16:creationId xmlns:a16="http://schemas.microsoft.com/office/drawing/2014/main" id="{19277994-4983-594D-5785-DFD896B10565}"/>
                </a:ext>
              </a:extLst>
            </p:cNvPr>
            <p:cNvSpPr/>
            <p:nvPr/>
          </p:nvSpPr>
          <p:spPr>
            <a:xfrm>
              <a:off x="2971800" y="2266950"/>
              <a:ext cx="2057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Ptr</a:t>
              </a:r>
              <a:r>
                <a:rPr lang="en-US" sz="1400" dirty="0">
                  <a:solidFill>
                    <a:schemeClr val="tx1"/>
                  </a:solidFill>
                </a:rPr>
                <a:t> to descriptor table/</a:t>
              </a:r>
              <a:r>
                <a:rPr lang="en-US" altLang="en-US" sz="1400" b="1" dirty="0">
                  <a:solidFill>
                    <a:srgbClr val="3366FF"/>
                  </a:solidFill>
                </a:rPr>
                <a:t> STBR</a:t>
              </a:r>
              <a:endParaRPr lang="en-US" sz="1400" dirty="0">
                <a:solidFill>
                  <a:schemeClr val="tx1"/>
                </a:solidFill>
              </a:endParaRPr>
            </a:p>
          </p:txBody>
        </p:sp>
        <p:sp>
          <p:nvSpPr>
            <p:cNvPr id="73" name="TextBox 72">
              <a:extLst>
                <a:ext uri="{FF2B5EF4-FFF2-40B4-BE49-F238E27FC236}">
                  <a16:creationId xmlns:a16="http://schemas.microsoft.com/office/drawing/2014/main" id="{038CA3B2-4586-6545-FD19-4961713AED76}"/>
                </a:ext>
              </a:extLst>
            </p:cNvPr>
            <p:cNvSpPr txBox="1"/>
            <p:nvPr/>
          </p:nvSpPr>
          <p:spPr>
            <a:xfrm>
              <a:off x="2895617" y="1123950"/>
              <a:ext cx="2481043" cy="369332"/>
            </a:xfrm>
            <a:prstGeom prst="rect">
              <a:avLst/>
            </a:prstGeom>
            <a:noFill/>
          </p:spPr>
          <p:txBody>
            <a:bodyPr wrap="none" rtlCol="0">
              <a:spAutoFit/>
            </a:bodyPr>
            <a:lstStyle/>
            <a:p>
              <a:r>
                <a:rPr lang="en-US" dirty="0">
                  <a:solidFill>
                    <a:srgbClr val="0070C0"/>
                  </a:solidFill>
                </a:rPr>
                <a:t>Registers in processor</a:t>
              </a:r>
            </a:p>
          </p:txBody>
        </p:sp>
        <p:sp>
          <p:nvSpPr>
            <p:cNvPr id="74" name="Rectangle 73">
              <a:extLst>
                <a:ext uri="{FF2B5EF4-FFF2-40B4-BE49-F238E27FC236}">
                  <a16:creationId xmlns:a16="http://schemas.microsoft.com/office/drawing/2014/main" id="{111D6155-54A0-B1E5-5161-9C12A07328EF}"/>
                </a:ext>
              </a:extLst>
            </p:cNvPr>
            <p:cNvSpPr/>
            <p:nvPr/>
          </p:nvSpPr>
          <p:spPr>
            <a:xfrm>
              <a:off x="2971800" y="1885950"/>
              <a:ext cx="2057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Offset register</a:t>
              </a:r>
            </a:p>
          </p:txBody>
        </p:sp>
        <p:sp>
          <p:nvSpPr>
            <p:cNvPr id="75" name="TextBox 74">
              <a:extLst>
                <a:ext uri="{FF2B5EF4-FFF2-40B4-BE49-F238E27FC236}">
                  <a16:creationId xmlns:a16="http://schemas.microsoft.com/office/drawing/2014/main" id="{EDE5974F-3CCE-4A53-6B75-395AD1A3784A}"/>
                </a:ext>
              </a:extLst>
            </p:cNvPr>
            <p:cNvSpPr txBox="1"/>
            <p:nvPr/>
          </p:nvSpPr>
          <p:spPr>
            <a:xfrm>
              <a:off x="527025" y="819150"/>
              <a:ext cx="1222260" cy="523220"/>
            </a:xfrm>
            <a:prstGeom prst="rect">
              <a:avLst/>
            </a:prstGeom>
            <a:noFill/>
          </p:spPr>
          <p:txBody>
            <a:bodyPr wrap="none" rtlCol="0">
              <a:spAutoFit/>
            </a:bodyPr>
            <a:lstStyle/>
            <a:p>
              <a:pPr algn="ctr"/>
              <a:endParaRPr lang="en-US" sz="1400" dirty="0"/>
            </a:p>
            <a:p>
              <a:pPr algn="ctr"/>
              <a:r>
                <a:rPr lang="en-US" sz="1400" dirty="0"/>
                <a:t>(logical view)</a:t>
              </a:r>
            </a:p>
          </p:txBody>
        </p:sp>
        <p:grpSp>
          <p:nvGrpSpPr>
            <p:cNvPr id="76" name="Group 75">
              <a:extLst>
                <a:ext uri="{FF2B5EF4-FFF2-40B4-BE49-F238E27FC236}">
                  <a16:creationId xmlns:a16="http://schemas.microsoft.com/office/drawing/2014/main" id="{4076B4F2-BA0F-0716-1725-3FB3F0576261}"/>
                </a:ext>
              </a:extLst>
            </p:cNvPr>
            <p:cNvGrpSpPr/>
            <p:nvPr/>
          </p:nvGrpSpPr>
          <p:grpSpPr>
            <a:xfrm>
              <a:off x="2971800" y="1695450"/>
              <a:ext cx="4800600" cy="2781300"/>
              <a:chOff x="2971800" y="1695450"/>
              <a:chExt cx="4800600" cy="2781300"/>
            </a:xfrm>
          </p:grpSpPr>
          <p:cxnSp>
            <p:nvCxnSpPr>
              <p:cNvPr id="77" name="Curved Connector 76">
                <a:extLst>
                  <a:ext uri="{FF2B5EF4-FFF2-40B4-BE49-F238E27FC236}">
                    <a16:creationId xmlns:a16="http://schemas.microsoft.com/office/drawing/2014/main" id="{2C1EF399-1A01-696D-C648-1993CA2BEA1A}"/>
                  </a:ext>
                </a:extLst>
              </p:cNvPr>
              <p:cNvCxnSpPr>
                <a:stCxn id="71" idx="1"/>
              </p:cNvCxnSpPr>
              <p:nvPr/>
            </p:nvCxnSpPr>
            <p:spPr>
              <a:xfrm rot="10800000" flipH="1" flipV="1">
                <a:off x="2971800" y="1695450"/>
                <a:ext cx="152400" cy="2743200"/>
              </a:xfrm>
              <a:prstGeom prst="curvedConnector4">
                <a:avLst>
                  <a:gd name="adj1" fmla="val -150000"/>
                  <a:gd name="adj2" fmla="val 10013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285D4761-8A61-E44D-5372-EC806E036692}"/>
                  </a:ext>
                </a:extLst>
              </p:cNvPr>
              <p:cNvCxnSpPr/>
              <p:nvPr/>
            </p:nvCxnSpPr>
            <p:spPr>
              <a:xfrm flipH="1">
                <a:off x="3048000" y="2647950"/>
                <a:ext cx="152400" cy="762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D6DC414F-7219-012B-EE50-2CA01E925B5F}"/>
                  </a:ext>
                </a:extLst>
              </p:cNvPr>
              <p:cNvSpPr/>
              <p:nvPr/>
            </p:nvSpPr>
            <p:spPr>
              <a:xfrm>
                <a:off x="6248400" y="280035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t>
                </a:r>
              </a:p>
            </p:txBody>
          </p:sp>
          <p:cxnSp>
            <p:nvCxnSpPr>
              <p:cNvPr id="80" name="Elbow Connector 79">
                <a:extLst>
                  <a:ext uri="{FF2B5EF4-FFF2-40B4-BE49-F238E27FC236}">
                    <a16:creationId xmlns:a16="http://schemas.microsoft.com/office/drawing/2014/main" id="{4B3280B9-2927-B912-2450-6FEAA7EA0EA3}"/>
                  </a:ext>
                </a:extLst>
              </p:cNvPr>
              <p:cNvCxnSpPr>
                <a:stCxn id="74" idx="3"/>
                <a:endCxn id="79" idx="2"/>
              </p:cNvCxnSpPr>
              <p:nvPr/>
            </p:nvCxnSpPr>
            <p:spPr>
              <a:xfrm>
                <a:off x="5029200" y="2076450"/>
                <a:ext cx="1219200" cy="914400"/>
              </a:xfrm>
              <a:prstGeom prst="bent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a:extLst>
                  <a:ext uri="{FF2B5EF4-FFF2-40B4-BE49-F238E27FC236}">
                    <a16:creationId xmlns:a16="http://schemas.microsoft.com/office/drawing/2014/main" id="{0A2583AD-BADE-1A25-7AFC-F4222A6CE672}"/>
                  </a:ext>
                </a:extLst>
              </p:cNvPr>
              <p:cNvCxnSpPr>
                <a:endCxn id="79" idx="4"/>
              </p:cNvCxnSpPr>
              <p:nvPr/>
            </p:nvCxnSpPr>
            <p:spPr>
              <a:xfrm flipV="1">
                <a:off x="4572000" y="3181350"/>
                <a:ext cx="1866900" cy="1295400"/>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63D863BA-3C81-2BF1-7899-282D9874D066}"/>
                  </a:ext>
                </a:extLst>
              </p:cNvPr>
              <p:cNvCxnSpPr>
                <a:stCxn id="79" idx="6"/>
              </p:cNvCxnSpPr>
              <p:nvPr/>
            </p:nvCxnSpPr>
            <p:spPr>
              <a:xfrm flipV="1">
                <a:off x="6629400" y="2495550"/>
                <a:ext cx="1143000" cy="495300"/>
              </a:xfrm>
              <a:prstGeom prst="bent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sp>
        <p:nvSpPr>
          <p:cNvPr id="83" name="Rectangle 82">
            <a:extLst>
              <a:ext uri="{FF2B5EF4-FFF2-40B4-BE49-F238E27FC236}">
                <a16:creationId xmlns:a16="http://schemas.microsoft.com/office/drawing/2014/main" id="{9B8F16B1-9929-20A5-062B-FB09D05D5EC6}"/>
              </a:ext>
            </a:extLst>
          </p:cNvPr>
          <p:cNvSpPr/>
          <p:nvPr/>
        </p:nvSpPr>
        <p:spPr>
          <a:xfrm>
            <a:off x="-38725" y="6435819"/>
            <a:ext cx="6457453" cy="369332"/>
          </a:xfrm>
          <a:prstGeom prst="rect">
            <a:avLst/>
          </a:prstGeom>
        </p:spPr>
        <p:txBody>
          <a:bodyPr wrap="square">
            <a:spAutoFit/>
          </a:bodyPr>
          <a:lstStyle/>
          <a:p>
            <a:r>
              <a:rPr lang="en-US" dirty="0"/>
              <a:t>https://</a:t>
            </a:r>
            <a:r>
              <a:rPr lang="en-US" dirty="0" err="1"/>
              <a:t>archive.nptel.ac.in</a:t>
            </a:r>
            <a:r>
              <a:rPr lang="en-US" dirty="0"/>
              <a:t>/courses/106/106/106106144/</a:t>
            </a:r>
          </a:p>
        </p:txBody>
      </p:sp>
    </p:spTree>
    <p:extLst>
      <p:ext uri="{BB962C8B-B14F-4D97-AF65-F5344CB8AC3E}">
        <p14:creationId xmlns:p14="http://schemas.microsoft.com/office/powerpoint/2010/main" val="61790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35E8-F620-D752-D0A4-6EEF19F76518}"/>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Executing Programs</a:t>
            </a:r>
            <a:br>
              <a:rPr lang="en-US" dirty="0">
                <a:latin typeface="CMU Serif Roman" panose="02000603000000000000" pitchFamily="2" charset="0"/>
                <a:ea typeface="CMU Serif Roman" panose="02000603000000000000" pitchFamily="2" charset="0"/>
                <a:cs typeface="CMU Serif Roman" panose="02000603000000000000" pitchFamily="2" charset="0"/>
              </a:rPr>
            </a:br>
            <a:r>
              <a:rPr lang="en-US" dirty="0">
                <a:latin typeface="CMU Serif Roman" panose="02000603000000000000" pitchFamily="2" charset="0"/>
                <a:ea typeface="CMU Serif Roman" panose="02000603000000000000" pitchFamily="2" charset="0"/>
                <a:cs typeface="CMU Serif Roman" panose="02000603000000000000" pitchFamily="2" charset="0"/>
              </a:rPr>
              <a:t>(Process)</a:t>
            </a:r>
          </a:p>
        </p:txBody>
      </p:sp>
      <p:sp>
        <p:nvSpPr>
          <p:cNvPr id="4" name="Slide Number Placeholder 3">
            <a:extLst>
              <a:ext uri="{FF2B5EF4-FFF2-40B4-BE49-F238E27FC236}">
                <a16:creationId xmlns:a16="http://schemas.microsoft.com/office/drawing/2014/main" id="{FB4D9E75-A5BD-FF2B-97E6-4BC12EE48AE0}"/>
              </a:ext>
            </a:extLst>
          </p:cNvPr>
          <p:cNvSpPr>
            <a:spLocks noGrp="1"/>
          </p:cNvSpPr>
          <p:nvPr>
            <p:ph type="sldNum" sz="quarter" idx="12"/>
          </p:nvPr>
        </p:nvSpPr>
        <p:spPr/>
        <p:txBody>
          <a:bodyPr/>
          <a:lstStyle/>
          <a:p>
            <a:fld id="{015DAC8A-FA8A-4063-9E55-68B1F18CD389}" type="slidenum">
              <a:rPr lang="en-IN" smtClean="0"/>
              <a:t>3</a:t>
            </a:fld>
            <a:endParaRPr lang="en-IN" dirty="0"/>
          </a:p>
        </p:txBody>
      </p:sp>
      <p:sp>
        <p:nvSpPr>
          <p:cNvPr id="7" name="Google Shape;110;p16">
            <a:extLst>
              <a:ext uri="{FF2B5EF4-FFF2-40B4-BE49-F238E27FC236}">
                <a16:creationId xmlns:a16="http://schemas.microsoft.com/office/drawing/2014/main" id="{93FCF1F0-D1E9-C15B-8F6F-DF44FB75A467}"/>
              </a:ext>
            </a:extLst>
          </p:cNvPr>
          <p:cNvSpPr txBox="1">
            <a:spLocks/>
          </p:cNvSpPr>
          <p:nvPr/>
        </p:nvSpPr>
        <p:spPr>
          <a:xfrm>
            <a:off x="7144215" y="5803107"/>
            <a:ext cx="2133600" cy="242888"/>
          </a:xfrm>
          <a:prstGeom prst="rect">
            <a:avLst/>
          </a:prstGeom>
          <a:noFill/>
          <a:ln>
            <a:noFill/>
          </a:ln>
        </p:spPr>
        <p:txBody>
          <a:bodyPr spcFirstLastPara="1" vert="horz" wrap="square" lIns="91425" tIns="45700" rIns="91425" bIns="45700" rtlCol="0" anchor="t" anchorCtr="0">
            <a:noAutofit/>
          </a:bodyP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US" sz="1400" smtClean="0">
                <a:solidFill>
                  <a:schemeClr val="lt2"/>
                </a:solidFill>
                <a:latin typeface="Arial"/>
                <a:ea typeface="Arial"/>
                <a:cs typeface="Arial"/>
                <a:sym typeface="Arial"/>
              </a:rPr>
              <a:pPr/>
              <a:t>3</a:t>
            </a:fld>
            <a:endParaRPr lang="en-US" sz="1400">
              <a:solidFill>
                <a:schemeClr val="lt2"/>
              </a:solidFill>
              <a:latin typeface="Arial"/>
              <a:ea typeface="Arial"/>
              <a:cs typeface="Arial"/>
              <a:sym typeface="Arial"/>
            </a:endParaRPr>
          </a:p>
        </p:txBody>
      </p:sp>
      <p:pic>
        <p:nvPicPr>
          <p:cNvPr id="8" name="Google Shape;113;p16">
            <a:extLst>
              <a:ext uri="{FF2B5EF4-FFF2-40B4-BE49-F238E27FC236}">
                <a16:creationId xmlns:a16="http://schemas.microsoft.com/office/drawing/2014/main" id="{77C97F10-5771-C8A7-76B2-859B57985AC3}"/>
              </a:ext>
            </a:extLst>
          </p:cNvPr>
          <p:cNvPicPr preferRelativeResize="0"/>
          <p:nvPr/>
        </p:nvPicPr>
        <p:blipFill rotWithShape="1">
          <a:blip r:embed="rId2">
            <a:alphaModFix/>
          </a:blip>
          <a:srcRect/>
          <a:stretch/>
        </p:blipFill>
        <p:spPr>
          <a:xfrm>
            <a:off x="609597" y="1973909"/>
            <a:ext cx="3810000" cy="1169194"/>
          </a:xfrm>
          <a:prstGeom prst="rect">
            <a:avLst/>
          </a:prstGeom>
          <a:noFill/>
          <a:ln w="9525" cap="flat" cmpd="sng">
            <a:solidFill>
              <a:schemeClr val="dk1"/>
            </a:solidFill>
            <a:prstDash val="solid"/>
            <a:miter lim="8000"/>
            <a:headEnd type="none" w="sm" len="sm"/>
            <a:tailEnd type="none" w="sm" len="sm"/>
          </a:ln>
        </p:spPr>
      </p:pic>
      <p:sp>
        <p:nvSpPr>
          <p:cNvPr id="9" name="Google Shape;114;p16">
            <a:extLst>
              <a:ext uri="{FF2B5EF4-FFF2-40B4-BE49-F238E27FC236}">
                <a16:creationId xmlns:a16="http://schemas.microsoft.com/office/drawing/2014/main" id="{9E2C76BC-C2B5-0C3A-9803-D9EDFA4ADBC6}"/>
              </a:ext>
            </a:extLst>
          </p:cNvPr>
          <p:cNvSpPr/>
          <p:nvPr/>
        </p:nvSpPr>
        <p:spPr>
          <a:xfrm rot="5400000">
            <a:off x="942979" y="3212166"/>
            <a:ext cx="581025" cy="485775"/>
          </a:xfrm>
          <a:prstGeom prst="rightArrow">
            <a:avLst>
              <a:gd name="adj1" fmla="val 50000"/>
              <a:gd name="adj2" fmla="val 39869"/>
            </a:avLst>
          </a:prstGeom>
          <a:solidFill>
            <a:schemeClr val="accen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 name="Google Shape;115;p16">
            <a:extLst>
              <a:ext uri="{FF2B5EF4-FFF2-40B4-BE49-F238E27FC236}">
                <a16:creationId xmlns:a16="http://schemas.microsoft.com/office/drawing/2014/main" id="{0D1B8198-5AE9-695E-B356-FB61A8455D97}"/>
              </a:ext>
            </a:extLst>
          </p:cNvPr>
          <p:cNvSpPr/>
          <p:nvPr/>
        </p:nvSpPr>
        <p:spPr>
          <a:xfrm>
            <a:off x="533397" y="3745559"/>
            <a:ext cx="1371600" cy="1200150"/>
          </a:xfrm>
          <a:prstGeom prst="rect">
            <a:avLst/>
          </a:prstGeom>
          <a:solidFill>
            <a:srgbClr val="C7C6D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Executable</a:t>
            </a:r>
            <a:endParaRPr dirty="0"/>
          </a:p>
          <a:p>
            <a:pPr marL="0" marR="0" lvl="0" indent="0" algn="ctr" rtl="0">
              <a:spcBef>
                <a:spcPts val="0"/>
              </a:spcBef>
              <a:spcAft>
                <a:spcPts val="0"/>
              </a:spcAft>
              <a:buNone/>
            </a:pP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a.out</a:t>
            </a:r>
            <a:r>
              <a:rPr lang="en-US" sz="1800" dirty="0">
                <a:solidFill>
                  <a:schemeClr val="dk1"/>
                </a:solidFill>
                <a:latin typeface="Arial"/>
                <a:ea typeface="Arial"/>
                <a:cs typeface="Arial"/>
                <a:sym typeface="Arial"/>
              </a:rPr>
              <a:t>)</a:t>
            </a:r>
            <a:endParaRPr dirty="0"/>
          </a:p>
        </p:txBody>
      </p:sp>
      <p:sp>
        <p:nvSpPr>
          <p:cNvPr id="11" name="Google Shape;116;p16">
            <a:extLst>
              <a:ext uri="{FF2B5EF4-FFF2-40B4-BE49-F238E27FC236}">
                <a16:creationId xmlns:a16="http://schemas.microsoft.com/office/drawing/2014/main" id="{FBB78005-E031-CD2E-96EB-D1B8C7B14FDC}"/>
              </a:ext>
            </a:extLst>
          </p:cNvPr>
          <p:cNvSpPr txBox="1"/>
          <p:nvPr/>
        </p:nvSpPr>
        <p:spPr>
          <a:xfrm>
            <a:off x="1295414" y="3231209"/>
            <a:ext cx="140363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gcc</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hello.c</a:t>
            </a:r>
            <a:endParaRPr dirty="0"/>
          </a:p>
        </p:txBody>
      </p:sp>
      <p:sp>
        <p:nvSpPr>
          <p:cNvPr id="12" name="Google Shape;117;p16">
            <a:extLst>
              <a:ext uri="{FF2B5EF4-FFF2-40B4-BE49-F238E27FC236}">
                <a16:creationId xmlns:a16="http://schemas.microsoft.com/office/drawing/2014/main" id="{36E3C8DF-C392-A542-15F8-A7087D4D1DC3}"/>
              </a:ext>
            </a:extLst>
          </p:cNvPr>
          <p:cNvSpPr/>
          <p:nvPr/>
        </p:nvSpPr>
        <p:spPr>
          <a:xfrm>
            <a:off x="1904997" y="4145620"/>
            <a:ext cx="990600" cy="364331"/>
          </a:xfrm>
          <a:prstGeom prst="rightArrow">
            <a:avLst>
              <a:gd name="adj1" fmla="val 50000"/>
              <a:gd name="adj2" fmla="val 50980"/>
            </a:avLst>
          </a:prstGeom>
          <a:solidFill>
            <a:schemeClr val="accen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18;p16">
            <a:extLst>
              <a:ext uri="{FF2B5EF4-FFF2-40B4-BE49-F238E27FC236}">
                <a16:creationId xmlns:a16="http://schemas.microsoft.com/office/drawing/2014/main" id="{6A5779A9-0208-B085-471F-5373C45CF6E2}"/>
              </a:ext>
            </a:extLst>
          </p:cNvPr>
          <p:cNvSpPr/>
          <p:nvPr/>
        </p:nvSpPr>
        <p:spPr>
          <a:xfrm>
            <a:off x="2895597" y="3402659"/>
            <a:ext cx="1371600" cy="1943100"/>
          </a:xfrm>
          <a:prstGeom prst="rect">
            <a:avLst/>
          </a:prstGeom>
          <a:solidFill>
            <a:srgbClr val="C7C6D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a:t>
            </a:r>
            <a:endParaRPr/>
          </a:p>
        </p:txBody>
      </p:sp>
      <p:sp>
        <p:nvSpPr>
          <p:cNvPr id="14" name="Google Shape;119;p16">
            <a:extLst>
              <a:ext uri="{FF2B5EF4-FFF2-40B4-BE49-F238E27FC236}">
                <a16:creationId xmlns:a16="http://schemas.microsoft.com/office/drawing/2014/main" id="{9CEE4EE2-62C9-E55C-3609-DD9643BE0BBF}"/>
              </a:ext>
            </a:extLst>
          </p:cNvPr>
          <p:cNvSpPr txBox="1"/>
          <p:nvPr/>
        </p:nvSpPr>
        <p:spPr>
          <a:xfrm>
            <a:off x="1828800" y="4488509"/>
            <a:ext cx="95470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$./a.out</a:t>
            </a:r>
            <a:endParaRPr/>
          </a:p>
        </p:txBody>
      </p:sp>
      <p:sp>
        <p:nvSpPr>
          <p:cNvPr id="16" name="Google Shape;121;p16">
            <a:extLst>
              <a:ext uri="{FF2B5EF4-FFF2-40B4-BE49-F238E27FC236}">
                <a16:creationId xmlns:a16="http://schemas.microsoft.com/office/drawing/2014/main" id="{C2A8EB60-CA87-561F-4283-3551BBCA87F3}"/>
              </a:ext>
            </a:extLst>
          </p:cNvPr>
          <p:cNvSpPr/>
          <p:nvPr/>
        </p:nvSpPr>
        <p:spPr>
          <a:xfrm>
            <a:off x="380997" y="4945709"/>
            <a:ext cx="1676400" cy="800100"/>
          </a:xfrm>
          <a:prstGeom prst="upArrowCallout">
            <a:avLst>
              <a:gd name="adj1" fmla="val 25000"/>
              <a:gd name="adj2" fmla="val 25000"/>
              <a:gd name="adj3" fmla="val 25000"/>
              <a:gd name="adj4" fmla="val 64977"/>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Stored on hard disk</a:t>
            </a:r>
            <a:endParaRPr/>
          </a:p>
        </p:txBody>
      </p:sp>
      <p:sp>
        <p:nvSpPr>
          <p:cNvPr id="17" name="Google Shape;122;p16">
            <a:extLst>
              <a:ext uri="{FF2B5EF4-FFF2-40B4-BE49-F238E27FC236}">
                <a16:creationId xmlns:a16="http://schemas.microsoft.com/office/drawing/2014/main" id="{1A674623-8857-117E-4649-A8A2D920A74B}"/>
              </a:ext>
            </a:extLst>
          </p:cNvPr>
          <p:cNvSpPr/>
          <p:nvPr/>
        </p:nvSpPr>
        <p:spPr>
          <a:xfrm>
            <a:off x="2666997" y="4945709"/>
            <a:ext cx="1676400" cy="800100"/>
          </a:xfrm>
          <a:prstGeom prst="upArrowCallout">
            <a:avLst>
              <a:gd name="adj1" fmla="val 25000"/>
              <a:gd name="adj2" fmla="val 25000"/>
              <a:gd name="adj3" fmla="val 25000"/>
              <a:gd name="adj4" fmla="val 64977"/>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Executes from RAM</a:t>
            </a:r>
            <a:endParaRPr/>
          </a:p>
        </p:txBody>
      </p:sp>
      <p:sp>
        <p:nvSpPr>
          <p:cNvPr id="19" name="Content Placeholder 3">
            <a:extLst>
              <a:ext uri="{FF2B5EF4-FFF2-40B4-BE49-F238E27FC236}">
                <a16:creationId xmlns:a16="http://schemas.microsoft.com/office/drawing/2014/main" id="{7105468F-7446-641C-D40B-5ECFCD046DD5}"/>
              </a:ext>
            </a:extLst>
          </p:cNvPr>
          <p:cNvSpPr>
            <a:spLocks noGrp="1"/>
          </p:cNvSpPr>
          <p:nvPr>
            <p:ph idx="1"/>
          </p:nvPr>
        </p:nvSpPr>
        <p:spPr>
          <a:xfrm>
            <a:off x="4629614" y="1723981"/>
            <a:ext cx="4514383" cy="4529624"/>
          </a:xfrm>
        </p:spPr>
        <p:txBody>
          <a:bodyPr>
            <a:noAutofit/>
          </a:bodyPr>
          <a:lstStyle/>
          <a:p>
            <a:pPr marL="342900" lvl="0" indent="-342900">
              <a:spcBef>
                <a:spcPts val="0"/>
              </a:spcBef>
              <a:spcAft>
                <a:spcPts val="0"/>
              </a:spcAft>
              <a:buClr>
                <a:srgbClr val="0000CC"/>
              </a:buClr>
              <a:buSzPts val="2400"/>
              <a:buFont typeface="Arial"/>
              <a:buChar char="•"/>
            </a:pPr>
            <a:r>
              <a:rPr lang="en-US" sz="2200"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sym typeface="Arial"/>
              </a:rPr>
              <a:t>Process</a:t>
            </a:r>
            <a:endParaRPr lang="en-US" sz="2200" dirty="0">
              <a:solidFill>
                <a:schemeClr val="accent1"/>
              </a:solidFill>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A program in execution</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Present in the RAM</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Comprises of</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Executable instructions</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Stack</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Heap</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1143000" lvl="2" indent="-228600">
              <a:spcBef>
                <a:spcPts val="360"/>
              </a:spcBef>
              <a:spcAft>
                <a:spcPts val="0"/>
              </a:spcAft>
              <a:buClr>
                <a:schemeClr val="dk1"/>
              </a:buClr>
              <a:buSzPts val="18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State in the OS (in kernel)</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a:p>
            <a:pPr marL="742950" lvl="1" indent="-285750">
              <a:spcBef>
                <a:spcPts val="400"/>
              </a:spcBef>
              <a:spcAft>
                <a:spcPts val="0"/>
              </a:spcAft>
              <a:buClr>
                <a:schemeClr val="dk1"/>
              </a:buClr>
              <a:buSzPts val="2000"/>
              <a:buFont typeface="Arial"/>
              <a:buChar char="–"/>
            </a:pPr>
            <a:r>
              <a:rPr lang="en-US" sz="2200" dirty="0">
                <a:solidFill>
                  <a:schemeClr val="dk1"/>
                </a:solidFill>
                <a:latin typeface="CMU Serif Roman" panose="02000603000000000000" pitchFamily="2" charset="0"/>
                <a:ea typeface="CMU Serif Roman" panose="02000603000000000000" pitchFamily="2" charset="0"/>
                <a:cs typeface="CMU Serif Roman" panose="02000603000000000000" pitchFamily="2" charset="0"/>
                <a:sym typeface="Arial"/>
              </a:rPr>
              <a:t>State contains : registers, list of open files, related processes, etc.</a:t>
            </a:r>
            <a:endParaRPr lang="en-US" sz="22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20" name="Rectangle 19">
            <a:extLst>
              <a:ext uri="{FF2B5EF4-FFF2-40B4-BE49-F238E27FC236}">
                <a16:creationId xmlns:a16="http://schemas.microsoft.com/office/drawing/2014/main" id="{24CB34BC-8834-AF11-C2B9-F07A635B8E0A}"/>
              </a:ext>
            </a:extLst>
          </p:cNvPr>
          <p:cNvSpPr/>
          <p:nvPr/>
        </p:nvSpPr>
        <p:spPr>
          <a:xfrm>
            <a:off x="59474" y="6484344"/>
            <a:ext cx="5932729" cy="369332"/>
          </a:xfrm>
          <a:prstGeom prst="rect">
            <a:avLst/>
          </a:prstGeom>
        </p:spPr>
        <p:txBody>
          <a:bodyPr wrap="square">
            <a:spAutoFit/>
          </a:bodyPr>
          <a:lstStyle/>
          <a:p>
            <a:r>
              <a:rPr lang="en-US" dirty="0"/>
              <a:t>https://</a:t>
            </a:r>
            <a:r>
              <a:rPr lang="en-US" dirty="0" err="1"/>
              <a:t>archive.nptel.ac.in</a:t>
            </a:r>
            <a:r>
              <a:rPr lang="en-US" dirty="0"/>
              <a:t>/courses/106/106/106106144/</a:t>
            </a:r>
          </a:p>
        </p:txBody>
      </p:sp>
    </p:spTree>
    <p:extLst>
      <p:ext uri="{BB962C8B-B14F-4D97-AF65-F5344CB8AC3E}">
        <p14:creationId xmlns:p14="http://schemas.microsoft.com/office/powerpoint/2010/main" val="8336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8C5F-6CC5-F6A1-36BC-7BB72402FBA8}"/>
              </a:ext>
            </a:extLst>
          </p:cNvPr>
          <p:cNvSpPr>
            <a:spLocks noGrp="1"/>
          </p:cNvSpPr>
          <p:nvPr>
            <p:ph type="title"/>
          </p:nvPr>
        </p:nvSpPr>
        <p:spPr/>
        <p:txBody>
          <a:bodyPr/>
          <a:lstStyle/>
          <a:p>
            <a:r>
              <a:rPr lang="en-US" dirty="0"/>
              <a:t>Segmentation</a:t>
            </a:r>
            <a:br>
              <a:rPr lang="en-US" dirty="0"/>
            </a:br>
            <a:r>
              <a:rPr lang="en-US" dirty="0"/>
              <a:t>(</a:t>
            </a:r>
            <a:r>
              <a:rPr lang="en-US" i="1" dirty="0"/>
              <a:t>logical</a:t>
            </a:r>
            <a:r>
              <a:rPr lang="en-US" dirty="0"/>
              <a:t> to </a:t>
            </a:r>
            <a:r>
              <a:rPr lang="en-US" i="1" dirty="0"/>
              <a:t>linear</a:t>
            </a:r>
            <a:r>
              <a:rPr lang="en-US" dirty="0"/>
              <a:t> address)</a:t>
            </a:r>
          </a:p>
        </p:txBody>
      </p:sp>
      <p:sp>
        <p:nvSpPr>
          <p:cNvPr id="4" name="Slide Number Placeholder 3">
            <a:extLst>
              <a:ext uri="{FF2B5EF4-FFF2-40B4-BE49-F238E27FC236}">
                <a16:creationId xmlns:a16="http://schemas.microsoft.com/office/drawing/2014/main" id="{74F120EC-13CC-A03E-D04D-91C17E602E28}"/>
              </a:ext>
            </a:extLst>
          </p:cNvPr>
          <p:cNvSpPr>
            <a:spLocks noGrp="1"/>
          </p:cNvSpPr>
          <p:nvPr>
            <p:ph type="sldNum" sz="quarter" idx="12"/>
          </p:nvPr>
        </p:nvSpPr>
        <p:spPr/>
        <p:txBody>
          <a:bodyPr/>
          <a:lstStyle/>
          <a:p>
            <a:fld id="{015DAC8A-FA8A-4063-9E55-68B1F18CD389}" type="slidenum">
              <a:rPr lang="en-IN" smtClean="0"/>
              <a:t>30</a:t>
            </a:fld>
            <a:endParaRPr lang="en-IN" dirty="0"/>
          </a:p>
        </p:txBody>
      </p:sp>
      <p:pic>
        <p:nvPicPr>
          <p:cNvPr id="5" name="Picture 4">
            <a:extLst>
              <a:ext uri="{FF2B5EF4-FFF2-40B4-BE49-F238E27FC236}">
                <a16:creationId xmlns:a16="http://schemas.microsoft.com/office/drawing/2014/main" id="{CADB97B2-7E6D-D064-17BF-37101C069D1B}"/>
              </a:ext>
            </a:extLst>
          </p:cNvPr>
          <p:cNvPicPr>
            <a:picLocks noChangeAspect="1" noChangeArrowheads="1"/>
          </p:cNvPicPr>
          <p:nvPr/>
        </p:nvPicPr>
        <p:blipFill>
          <a:blip r:embed="rId2"/>
          <a:srcRect/>
          <a:stretch>
            <a:fillRect/>
          </a:stretch>
        </p:blipFill>
        <p:spPr bwMode="auto">
          <a:xfrm>
            <a:off x="2630576" y="2922932"/>
            <a:ext cx="4487863" cy="1955566"/>
          </a:xfrm>
          <a:prstGeom prst="rect">
            <a:avLst/>
          </a:prstGeom>
          <a:noFill/>
          <a:ln w="9525">
            <a:noFill/>
            <a:miter lim="800000"/>
            <a:headEnd/>
            <a:tailEnd/>
          </a:ln>
        </p:spPr>
      </p:pic>
      <p:sp>
        <p:nvSpPr>
          <p:cNvPr id="6" name="Rectangle 6">
            <a:extLst>
              <a:ext uri="{FF2B5EF4-FFF2-40B4-BE49-F238E27FC236}">
                <a16:creationId xmlns:a16="http://schemas.microsoft.com/office/drawing/2014/main" id="{E319920F-E9B5-44BD-83E3-F59584BDD367}"/>
              </a:ext>
            </a:extLst>
          </p:cNvPr>
          <p:cNvSpPr>
            <a:spLocks noChangeArrowheads="1"/>
          </p:cNvSpPr>
          <p:nvPr/>
        </p:nvSpPr>
        <p:spPr bwMode="auto">
          <a:xfrm>
            <a:off x="1106556" y="3227732"/>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a:t>Heap</a:t>
            </a:r>
          </a:p>
        </p:txBody>
      </p:sp>
      <p:sp>
        <p:nvSpPr>
          <p:cNvPr id="7" name="Rectangle 7">
            <a:extLst>
              <a:ext uri="{FF2B5EF4-FFF2-40B4-BE49-F238E27FC236}">
                <a16:creationId xmlns:a16="http://schemas.microsoft.com/office/drawing/2014/main" id="{88927DB1-4D30-9310-508A-20BC7D694D2B}"/>
              </a:ext>
            </a:extLst>
          </p:cNvPr>
          <p:cNvSpPr>
            <a:spLocks noChangeArrowheads="1"/>
          </p:cNvSpPr>
          <p:nvPr/>
        </p:nvSpPr>
        <p:spPr bwMode="auto">
          <a:xfrm>
            <a:off x="1106556" y="2694332"/>
            <a:ext cx="91440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Rectangle 8">
            <a:extLst>
              <a:ext uri="{FF2B5EF4-FFF2-40B4-BE49-F238E27FC236}">
                <a16:creationId xmlns:a16="http://schemas.microsoft.com/office/drawing/2014/main" id="{4139C7D5-B4B6-9118-D5F2-5BAE55F65B85}"/>
              </a:ext>
            </a:extLst>
          </p:cNvPr>
          <p:cNvSpPr>
            <a:spLocks noChangeArrowheads="1"/>
          </p:cNvSpPr>
          <p:nvPr/>
        </p:nvSpPr>
        <p:spPr bwMode="auto">
          <a:xfrm>
            <a:off x="1106556" y="2160932"/>
            <a:ext cx="914400" cy="533400"/>
          </a:xfrm>
          <a:prstGeom prst="rect">
            <a:avLst/>
          </a:prstGeom>
          <a:solidFill>
            <a:srgbClr val="00B0F0"/>
          </a:solidFill>
          <a:ln w="9525">
            <a:solidFill>
              <a:schemeClr val="tx1"/>
            </a:solidFill>
            <a:miter lim="800000"/>
            <a:headEnd/>
            <a:tailEnd/>
          </a:ln>
        </p:spPr>
        <p:txBody>
          <a:bodyPr wrap="none" anchor="ctr"/>
          <a:lstStyle/>
          <a:p>
            <a:pPr algn="ctr"/>
            <a:r>
              <a:rPr lang="en-US"/>
              <a:t>Stack</a:t>
            </a:r>
          </a:p>
        </p:txBody>
      </p:sp>
      <p:sp>
        <p:nvSpPr>
          <p:cNvPr id="9" name="Rectangle 8">
            <a:extLst>
              <a:ext uri="{FF2B5EF4-FFF2-40B4-BE49-F238E27FC236}">
                <a16:creationId xmlns:a16="http://schemas.microsoft.com/office/drawing/2014/main" id="{6A2558BC-7304-FF35-ADDC-C39EAA1CD1D6}"/>
              </a:ext>
            </a:extLst>
          </p:cNvPr>
          <p:cNvSpPr/>
          <p:nvPr/>
        </p:nvSpPr>
        <p:spPr>
          <a:xfrm>
            <a:off x="1106556" y="4294532"/>
            <a:ext cx="914400" cy="1447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a:p>
            <a:pPr algn="ctr"/>
            <a:r>
              <a:rPr lang="en-US" dirty="0">
                <a:solidFill>
                  <a:schemeClr val="tx1"/>
                </a:solidFill>
              </a:rPr>
              <a:t>(1)</a:t>
            </a:r>
          </a:p>
        </p:txBody>
      </p:sp>
      <p:sp>
        <p:nvSpPr>
          <p:cNvPr id="10" name="Rectangle 9">
            <a:extLst>
              <a:ext uri="{FF2B5EF4-FFF2-40B4-BE49-F238E27FC236}">
                <a16:creationId xmlns:a16="http://schemas.microsoft.com/office/drawing/2014/main" id="{89A37343-7A19-953E-BAB4-80DA8992703C}"/>
              </a:ext>
            </a:extLst>
          </p:cNvPr>
          <p:cNvSpPr/>
          <p:nvPr/>
        </p:nvSpPr>
        <p:spPr>
          <a:xfrm>
            <a:off x="1106556" y="376113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1" name="Rectangle 10">
            <a:extLst>
              <a:ext uri="{FF2B5EF4-FFF2-40B4-BE49-F238E27FC236}">
                <a16:creationId xmlns:a16="http://schemas.microsoft.com/office/drawing/2014/main" id="{D15BD16E-8963-CDA6-7089-7F0A5E10797F}"/>
              </a:ext>
            </a:extLst>
          </p:cNvPr>
          <p:cNvSpPr/>
          <p:nvPr/>
        </p:nvSpPr>
        <p:spPr>
          <a:xfrm>
            <a:off x="2630556" y="299913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C8CD1F84-2045-282B-44EB-726F211930D4}"/>
              </a:ext>
            </a:extLst>
          </p:cNvPr>
          <p:cNvSpPr/>
          <p:nvPr/>
        </p:nvSpPr>
        <p:spPr>
          <a:xfrm>
            <a:off x="3087756" y="2922932"/>
            <a:ext cx="41148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84EE176-AFFB-1396-CBD1-9D5BAB1F0131}"/>
              </a:ext>
            </a:extLst>
          </p:cNvPr>
          <p:cNvSpPr txBox="1"/>
          <p:nvPr/>
        </p:nvSpPr>
        <p:spPr>
          <a:xfrm>
            <a:off x="4078376" y="2618132"/>
            <a:ext cx="1801507" cy="369332"/>
          </a:xfrm>
          <a:prstGeom prst="rect">
            <a:avLst/>
          </a:prstGeom>
          <a:noFill/>
        </p:spPr>
        <p:txBody>
          <a:bodyPr wrap="none" rtlCol="0">
            <a:spAutoFit/>
          </a:bodyPr>
          <a:lstStyle/>
          <a:p>
            <a:r>
              <a:rPr lang="en-US" dirty="0"/>
              <a:t>Logical address</a:t>
            </a:r>
          </a:p>
        </p:txBody>
      </p:sp>
      <p:sp>
        <p:nvSpPr>
          <p:cNvPr id="14" name="Rectangle 13">
            <a:extLst>
              <a:ext uri="{FF2B5EF4-FFF2-40B4-BE49-F238E27FC236}">
                <a16:creationId xmlns:a16="http://schemas.microsoft.com/office/drawing/2014/main" id="{B1240D70-F473-2FC4-724B-DA7DF7F8B523}"/>
              </a:ext>
            </a:extLst>
          </p:cNvPr>
          <p:cNvSpPr/>
          <p:nvPr/>
        </p:nvSpPr>
        <p:spPr>
          <a:xfrm>
            <a:off x="3297306" y="3342032"/>
            <a:ext cx="38862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25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608D-C3E7-1846-CD10-3BE9CFA55A9E}"/>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74363CF1-87EA-2D33-3ABF-A1DB4353CA87}"/>
              </a:ext>
            </a:extLst>
          </p:cNvPr>
          <p:cNvSpPr>
            <a:spLocks noGrp="1"/>
          </p:cNvSpPr>
          <p:nvPr>
            <p:ph type="sldNum" sz="quarter" idx="12"/>
          </p:nvPr>
        </p:nvSpPr>
        <p:spPr/>
        <p:txBody>
          <a:bodyPr/>
          <a:lstStyle/>
          <a:p>
            <a:fld id="{015DAC8A-FA8A-4063-9E55-68B1F18CD389}" type="slidenum">
              <a:rPr lang="en-IN" smtClean="0"/>
              <a:t>31</a:t>
            </a:fld>
            <a:endParaRPr lang="en-IN" dirty="0"/>
          </a:p>
        </p:txBody>
      </p:sp>
      <p:grpSp>
        <p:nvGrpSpPr>
          <p:cNvPr id="41" name="Group 40">
            <a:extLst>
              <a:ext uri="{FF2B5EF4-FFF2-40B4-BE49-F238E27FC236}">
                <a16:creationId xmlns:a16="http://schemas.microsoft.com/office/drawing/2014/main" id="{BC75AC95-4810-DE0F-74F8-445F9BB71B72}"/>
              </a:ext>
            </a:extLst>
          </p:cNvPr>
          <p:cNvGrpSpPr/>
          <p:nvPr/>
        </p:nvGrpSpPr>
        <p:grpSpPr>
          <a:xfrm>
            <a:off x="240241" y="4351060"/>
            <a:ext cx="6781800" cy="1676400"/>
            <a:chOff x="76200" y="3257550"/>
            <a:chExt cx="6781800" cy="1676400"/>
          </a:xfrm>
        </p:grpSpPr>
        <p:sp>
          <p:nvSpPr>
            <p:cNvPr id="42" name="Rounded Rectangle 41">
              <a:extLst>
                <a:ext uri="{FF2B5EF4-FFF2-40B4-BE49-F238E27FC236}">
                  <a16:creationId xmlns:a16="http://schemas.microsoft.com/office/drawing/2014/main" id="{A18E22BE-D863-4162-8390-6D21D213E3B4}"/>
                </a:ext>
              </a:extLst>
            </p:cNvPr>
            <p:cNvSpPr/>
            <p:nvPr/>
          </p:nvSpPr>
          <p:spPr>
            <a:xfrm>
              <a:off x="76200" y="3562350"/>
              <a:ext cx="3048000" cy="1371600"/>
            </a:xfrm>
            <a:prstGeom prst="roundRect">
              <a:avLst/>
            </a:prstGeom>
            <a:solidFill>
              <a:srgbClr val="FF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5ADBFD4-6E91-73C4-B830-4C2EA0446767}"/>
                </a:ext>
              </a:extLst>
            </p:cNvPr>
            <p:cNvSpPr txBox="1"/>
            <p:nvPr/>
          </p:nvSpPr>
          <p:spPr>
            <a:xfrm>
              <a:off x="5410293" y="4095750"/>
              <a:ext cx="1447707" cy="276999"/>
            </a:xfrm>
            <a:prstGeom prst="rect">
              <a:avLst/>
            </a:prstGeom>
            <a:noFill/>
          </p:spPr>
          <p:txBody>
            <a:bodyPr wrap="none" rtlCol="0">
              <a:spAutoFit/>
            </a:bodyPr>
            <a:lstStyle/>
            <a:p>
              <a:r>
                <a:rPr lang="en-US" sz="1200" dirty="0"/>
                <a:t>(effective address)</a:t>
              </a:r>
            </a:p>
          </p:txBody>
        </p:sp>
        <p:sp>
          <p:nvSpPr>
            <p:cNvPr id="44" name="TextBox 43">
              <a:extLst>
                <a:ext uri="{FF2B5EF4-FFF2-40B4-BE49-F238E27FC236}">
                  <a16:creationId xmlns:a16="http://schemas.microsoft.com/office/drawing/2014/main" id="{B3C43937-400E-C55D-56D4-A3A8D90E3491}"/>
                </a:ext>
              </a:extLst>
            </p:cNvPr>
            <p:cNvSpPr txBox="1"/>
            <p:nvPr/>
          </p:nvSpPr>
          <p:spPr>
            <a:xfrm>
              <a:off x="152400" y="3257550"/>
              <a:ext cx="1313656" cy="276999"/>
            </a:xfrm>
            <a:prstGeom prst="rect">
              <a:avLst/>
            </a:prstGeom>
            <a:noFill/>
          </p:spPr>
          <p:txBody>
            <a:bodyPr wrap="none" rtlCol="0">
              <a:spAutoFit/>
            </a:bodyPr>
            <a:lstStyle/>
            <a:p>
              <a:r>
                <a:rPr lang="en-US" sz="1200" dirty="0"/>
                <a:t>(logical address)</a:t>
              </a:r>
            </a:p>
          </p:txBody>
        </p:sp>
      </p:grpSp>
      <p:graphicFrame>
        <p:nvGraphicFramePr>
          <p:cNvPr id="45" name="Group 8">
            <a:extLst>
              <a:ext uri="{FF2B5EF4-FFF2-40B4-BE49-F238E27FC236}">
                <a16:creationId xmlns:a16="http://schemas.microsoft.com/office/drawing/2014/main" id="{A2A51E16-90D4-DA91-2B7D-D28A4D7FFBA4}"/>
              </a:ext>
            </a:extLst>
          </p:cNvPr>
          <p:cNvGraphicFramePr>
            <a:graphicFrameLocks/>
          </p:cNvGraphicFramePr>
          <p:nvPr>
            <p:extLst>
              <p:ext uri="{D42A27DB-BD31-4B8C-83A1-F6EECF244321}">
                <p14:modId xmlns:p14="http://schemas.microsoft.com/office/powerpoint/2010/main" val="555025023"/>
              </p:ext>
            </p:extLst>
          </p:nvPr>
        </p:nvGraphicFramePr>
        <p:xfrm>
          <a:off x="3516841" y="2522260"/>
          <a:ext cx="2438400" cy="1611630"/>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11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Segment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Base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Limit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4000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500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8000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00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9000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1000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6" name="Rectangle 34">
            <a:extLst>
              <a:ext uri="{FF2B5EF4-FFF2-40B4-BE49-F238E27FC236}">
                <a16:creationId xmlns:a16="http://schemas.microsoft.com/office/drawing/2014/main" id="{0A91EF35-47A0-DC1F-DC2C-804336C57610}"/>
              </a:ext>
            </a:extLst>
          </p:cNvPr>
          <p:cNvSpPr>
            <a:spLocks noChangeArrowheads="1"/>
          </p:cNvSpPr>
          <p:nvPr/>
        </p:nvSpPr>
        <p:spPr bwMode="auto">
          <a:xfrm>
            <a:off x="6945841" y="2293660"/>
            <a:ext cx="1447800" cy="3429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 name="Text Box 35">
            <a:extLst>
              <a:ext uri="{FF2B5EF4-FFF2-40B4-BE49-F238E27FC236}">
                <a16:creationId xmlns:a16="http://schemas.microsoft.com/office/drawing/2014/main" id="{5CA4BAA5-AB9C-1124-9FCE-C36D764D19AB}"/>
              </a:ext>
            </a:extLst>
          </p:cNvPr>
          <p:cNvSpPr txBox="1">
            <a:spLocks noChangeArrowheads="1"/>
          </p:cNvSpPr>
          <p:nvPr/>
        </p:nvSpPr>
        <p:spPr bwMode="auto">
          <a:xfrm>
            <a:off x="6183858" y="5750045"/>
            <a:ext cx="2712075" cy="369332"/>
          </a:xfrm>
          <a:prstGeom prst="rect">
            <a:avLst/>
          </a:prstGeom>
          <a:noFill/>
          <a:ln w="9525">
            <a:noFill/>
            <a:miter lim="800000"/>
            <a:headEnd/>
            <a:tailEnd/>
          </a:ln>
        </p:spPr>
        <p:txBody>
          <a:bodyPr wrap="none">
            <a:spAutoFit/>
          </a:bodyPr>
          <a:lstStyle/>
          <a:p>
            <a:r>
              <a:rPr lang="en-US" dirty="0"/>
              <a:t>Address Map of Process</a:t>
            </a:r>
          </a:p>
        </p:txBody>
      </p:sp>
      <p:sp>
        <p:nvSpPr>
          <p:cNvPr id="48" name="Text Box 36">
            <a:extLst>
              <a:ext uri="{FF2B5EF4-FFF2-40B4-BE49-F238E27FC236}">
                <a16:creationId xmlns:a16="http://schemas.microsoft.com/office/drawing/2014/main" id="{6ACBF526-2F5D-3D31-9190-E326E9A9B288}"/>
              </a:ext>
            </a:extLst>
          </p:cNvPr>
          <p:cNvSpPr txBox="1">
            <a:spLocks noChangeArrowheads="1"/>
          </p:cNvSpPr>
          <p:nvPr/>
        </p:nvSpPr>
        <p:spPr bwMode="auto">
          <a:xfrm>
            <a:off x="8317441" y="5561926"/>
            <a:ext cx="313044" cy="369332"/>
          </a:xfrm>
          <a:prstGeom prst="rect">
            <a:avLst/>
          </a:prstGeom>
          <a:noFill/>
          <a:ln w="9525">
            <a:noFill/>
            <a:miter lim="800000"/>
            <a:headEnd/>
            <a:tailEnd/>
          </a:ln>
        </p:spPr>
        <p:txBody>
          <a:bodyPr wrap="none">
            <a:spAutoFit/>
          </a:bodyPr>
          <a:lstStyle/>
          <a:p>
            <a:r>
              <a:rPr lang="en-US"/>
              <a:t>0</a:t>
            </a:r>
          </a:p>
        </p:txBody>
      </p:sp>
      <p:sp>
        <p:nvSpPr>
          <p:cNvPr id="49" name="Rectangle 37">
            <a:extLst>
              <a:ext uri="{FF2B5EF4-FFF2-40B4-BE49-F238E27FC236}">
                <a16:creationId xmlns:a16="http://schemas.microsoft.com/office/drawing/2014/main" id="{89E387FB-2CED-5502-4CEA-8EEAD09F3AC4}"/>
              </a:ext>
            </a:extLst>
          </p:cNvPr>
          <p:cNvSpPr>
            <a:spLocks noChangeArrowheads="1"/>
          </p:cNvSpPr>
          <p:nvPr/>
        </p:nvSpPr>
        <p:spPr bwMode="auto">
          <a:xfrm>
            <a:off x="6945841" y="4979710"/>
            <a:ext cx="1447800" cy="400050"/>
          </a:xfrm>
          <a:prstGeom prst="rect">
            <a:avLst/>
          </a:prstGeom>
          <a:solidFill>
            <a:srgbClr val="99FF99"/>
          </a:solidFill>
          <a:ln w="9525">
            <a:solidFill>
              <a:schemeClr val="tx1"/>
            </a:solidFill>
            <a:miter lim="800000"/>
            <a:headEnd/>
            <a:tailEnd/>
          </a:ln>
        </p:spPr>
        <p:txBody>
          <a:bodyPr wrap="none" anchor="ctr"/>
          <a:lstStyle/>
          <a:p>
            <a:pPr algn="ctr"/>
            <a:r>
              <a:rPr lang="en-US"/>
              <a:t>Text</a:t>
            </a:r>
          </a:p>
        </p:txBody>
      </p:sp>
      <p:sp>
        <p:nvSpPr>
          <p:cNvPr id="50" name="Text Box 38">
            <a:extLst>
              <a:ext uri="{FF2B5EF4-FFF2-40B4-BE49-F238E27FC236}">
                <a16:creationId xmlns:a16="http://schemas.microsoft.com/office/drawing/2014/main" id="{74C19AD4-CB78-310E-882C-44747FAFC9C1}"/>
              </a:ext>
            </a:extLst>
          </p:cNvPr>
          <p:cNvSpPr txBox="1">
            <a:spLocks noChangeArrowheads="1"/>
          </p:cNvSpPr>
          <p:nvPr/>
        </p:nvSpPr>
        <p:spPr bwMode="auto">
          <a:xfrm>
            <a:off x="8317444" y="5265460"/>
            <a:ext cx="698178" cy="369332"/>
          </a:xfrm>
          <a:prstGeom prst="rect">
            <a:avLst/>
          </a:prstGeom>
          <a:noFill/>
          <a:ln w="9525">
            <a:noFill/>
            <a:miter lim="800000"/>
            <a:headEnd/>
            <a:tailEnd/>
          </a:ln>
        </p:spPr>
        <p:txBody>
          <a:bodyPr wrap="none">
            <a:spAutoFit/>
          </a:bodyPr>
          <a:lstStyle/>
          <a:p>
            <a:r>
              <a:rPr lang="en-US"/>
              <a:t>1000</a:t>
            </a:r>
          </a:p>
        </p:txBody>
      </p:sp>
      <p:sp>
        <p:nvSpPr>
          <p:cNvPr id="51" name="Text Box 39">
            <a:extLst>
              <a:ext uri="{FF2B5EF4-FFF2-40B4-BE49-F238E27FC236}">
                <a16:creationId xmlns:a16="http://schemas.microsoft.com/office/drawing/2014/main" id="{D6B3106A-8041-1D34-40E1-1192462C6FBC}"/>
              </a:ext>
            </a:extLst>
          </p:cNvPr>
          <p:cNvSpPr txBox="1">
            <a:spLocks noChangeArrowheads="1"/>
          </p:cNvSpPr>
          <p:nvPr/>
        </p:nvSpPr>
        <p:spPr bwMode="auto">
          <a:xfrm>
            <a:off x="8317444" y="4865410"/>
            <a:ext cx="698178" cy="369332"/>
          </a:xfrm>
          <a:prstGeom prst="rect">
            <a:avLst/>
          </a:prstGeom>
          <a:noFill/>
          <a:ln w="9525">
            <a:noFill/>
            <a:miter lim="800000"/>
            <a:headEnd/>
            <a:tailEnd/>
          </a:ln>
        </p:spPr>
        <p:txBody>
          <a:bodyPr wrap="none">
            <a:spAutoFit/>
          </a:bodyPr>
          <a:lstStyle/>
          <a:p>
            <a:r>
              <a:rPr lang="en-US"/>
              <a:t>2000</a:t>
            </a:r>
          </a:p>
        </p:txBody>
      </p:sp>
      <p:sp>
        <p:nvSpPr>
          <p:cNvPr id="52" name="Rectangle 40">
            <a:extLst>
              <a:ext uri="{FF2B5EF4-FFF2-40B4-BE49-F238E27FC236}">
                <a16:creationId xmlns:a16="http://schemas.microsoft.com/office/drawing/2014/main" id="{19DF7522-E54C-1B7C-ED21-122DC3C0DE2D}"/>
              </a:ext>
            </a:extLst>
          </p:cNvPr>
          <p:cNvSpPr>
            <a:spLocks noChangeArrowheads="1"/>
          </p:cNvSpPr>
          <p:nvPr/>
        </p:nvSpPr>
        <p:spPr bwMode="auto">
          <a:xfrm>
            <a:off x="6945841" y="4408210"/>
            <a:ext cx="1447800" cy="228600"/>
          </a:xfrm>
          <a:prstGeom prst="rect">
            <a:avLst/>
          </a:prstGeom>
          <a:solidFill>
            <a:schemeClr val="folHlink"/>
          </a:solidFill>
          <a:ln w="9525">
            <a:solidFill>
              <a:schemeClr val="tx1"/>
            </a:solidFill>
            <a:miter lim="800000"/>
            <a:headEnd/>
            <a:tailEnd/>
          </a:ln>
        </p:spPr>
        <p:txBody>
          <a:bodyPr wrap="none" anchor="ctr"/>
          <a:lstStyle/>
          <a:p>
            <a:pPr algn="ctr"/>
            <a:r>
              <a:rPr lang="en-US"/>
              <a:t>Data</a:t>
            </a:r>
          </a:p>
        </p:txBody>
      </p:sp>
      <p:sp>
        <p:nvSpPr>
          <p:cNvPr id="53" name="Text Box 41">
            <a:extLst>
              <a:ext uri="{FF2B5EF4-FFF2-40B4-BE49-F238E27FC236}">
                <a16:creationId xmlns:a16="http://schemas.microsoft.com/office/drawing/2014/main" id="{D8323280-39C9-C415-911E-AD86A1F389F3}"/>
              </a:ext>
            </a:extLst>
          </p:cNvPr>
          <p:cNvSpPr txBox="1">
            <a:spLocks noChangeArrowheads="1"/>
          </p:cNvSpPr>
          <p:nvPr/>
        </p:nvSpPr>
        <p:spPr bwMode="auto">
          <a:xfrm>
            <a:off x="8317444" y="4465360"/>
            <a:ext cx="698178" cy="369332"/>
          </a:xfrm>
          <a:prstGeom prst="rect">
            <a:avLst/>
          </a:prstGeom>
          <a:noFill/>
          <a:ln w="9525">
            <a:noFill/>
            <a:miter lim="800000"/>
            <a:headEnd/>
            <a:tailEnd/>
          </a:ln>
        </p:spPr>
        <p:txBody>
          <a:bodyPr wrap="none">
            <a:spAutoFit/>
          </a:bodyPr>
          <a:lstStyle/>
          <a:p>
            <a:r>
              <a:rPr lang="en-US"/>
              <a:t>4000</a:t>
            </a:r>
          </a:p>
        </p:txBody>
      </p:sp>
      <p:sp>
        <p:nvSpPr>
          <p:cNvPr id="54" name="Text Box 42">
            <a:extLst>
              <a:ext uri="{FF2B5EF4-FFF2-40B4-BE49-F238E27FC236}">
                <a16:creationId xmlns:a16="http://schemas.microsoft.com/office/drawing/2014/main" id="{427194F5-F39E-349F-D4C8-48C203DDE67B}"/>
              </a:ext>
            </a:extLst>
          </p:cNvPr>
          <p:cNvSpPr txBox="1">
            <a:spLocks noChangeArrowheads="1"/>
          </p:cNvSpPr>
          <p:nvPr/>
        </p:nvSpPr>
        <p:spPr bwMode="auto">
          <a:xfrm>
            <a:off x="8317444" y="4293910"/>
            <a:ext cx="698178" cy="369332"/>
          </a:xfrm>
          <a:prstGeom prst="rect">
            <a:avLst/>
          </a:prstGeom>
          <a:noFill/>
          <a:ln w="9525">
            <a:noFill/>
            <a:miter lim="800000"/>
            <a:headEnd/>
            <a:tailEnd/>
          </a:ln>
        </p:spPr>
        <p:txBody>
          <a:bodyPr wrap="none">
            <a:spAutoFit/>
          </a:bodyPr>
          <a:lstStyle/>
          <a:p>
            <a:r>
              <a:rPr lang="en-US"/>
              <a:t>4500</a:t>
            </a:r>
          </a:p>
        </p:txBody>
      </p:sp>
      <p:sp>
        <p:nvSpPr>
          <p:cNvPr id="55" name="Rectangle 43">
            <a:extLst>
              <a:ext uri="{FF2B5EF4-FFF2-40B4-BE49-F238E27FC236}">
                <a16:creationId xmlns:a16="http://schemas.microsoft.com/office/drawing/2014/main" id="{54FBB0BA-D4BA-9876-7E55-12685B899EA7}"/>
              </a:ext>
            </a:extLst>
          </p:cNvPr>
          <p:cNvSpPr>
            <a:spLocks noChangeArrowheads="1"/>
          </p:cNvSpPr>
          <p:nvPr/>
        </p:nvSpPr>
        <p:spPr bwMode="auto">
          <a:xfrm>
            <a:off x="6945841" y="3436660"/>
            <a:ext cx="1447800" cy="400050"/>
          </a:xfrm>
          <a:prstGeom prst="rect">
            <a:avLst/>
          </a:prstGeom>
          <a:solidFill>
            <a:srgbClr val="FFFFCC"/>
          </a:solidFill>
          <a:ln w="9525">
            <a:solidFill>
              <a:schemeClr val="tx1"/>
            </a:solidFill>
            <a:miter lim="800000"/>
            <a:headEnd/>
            <a:tailEnd/>
          </a:ln>
        </p:spPr>
        <p:txBody>
          <a:bodyPr wrap="none" anchor="ctr"/>
          <a:lstStyle/>
          <a:p>
            <a:pPr algn="ctr"/>
            <a:r>
              <a:rPr lang="en-US"/>
              <a:t>Stack</a:t>
            </a:r>
          </a:p>
        </p:txBody>
      </p:sp>
      <p:sp>
        <p:nvSpPr>
          <p:cNvPr id="56" name="Text Box 44">
            <a:extLst>
              <a:ext uri="{FF2B5EF4-FFF2-40B4-BE49-F238E27FC236}">
                <a16:creationId xmlns:a16="http://schemas.microsoft.com/office/drawing/2014/main" id="{1AEDC477-ED90-3BB9-0408-FF7209753725}"/>
              </a:ext>
            </a:extLst>
          </p:cNvPr>
          <p:cNvSpPr txBox="1">
            <a:spLocks noChangeArrowheads="1"/>
          </p:cNvSpPr>
          <p:nvPr/>
        </p:nvSpPr>
        <p:spPr bwMode="auto">
          <a:xfrm>
            <a:off x="8311094" y="3722410"/>
            <a:ext cx="698178" cy="369332"/>
          </a:xfrm>
          <a:prstGeom prst="rect">
            <a:avLst/>
          </a:prstGeom>
          <a:noFill/>
          <a:ln w="9525">
            <a:noFill/>
            <a:miter lim="800000"/>
            <a:headEnd/>
            <a:tailEnd/>
          </a:ln>
        </p:spPr>
        <p:txBody>
          <a:bodyPr wrap="none">
            <a:spAutoFit/>
          </a:bodyPr>
          <a:lstStyle/>
          <a:p>
            <a:r>
              <a:rPr lang="en-US"/>
              <a:t>8000</a:t>
            </a:r>
          </a:p>
        </p:txBody>
      </p:sp>
      <p:sp>
        <p:nvSpPr>
          <p:cNvPr id="57" name="Text Box 45">
            <a:extLst>
              <a:ext uri="{FF2B5EF4-FFF2-40B4-BE49-F238E27FC236}">
                <a16:creationId xmlns:a16="http://schemas.microsoft.com/office/drawing/2014/main" id="{627AA95A-DB6F-0991-134B-73505A89A4AB}"/>
              </a:ext>
            </a:extLst>
          </p:cNvPr>
          <p:cNvSpPr txBox="1">
            <a:spLocks noChangeArrowheads="1"/>
          </p:cNvSpPr>
          <p:nvPr/>
        </p:nvSpPr>
        <p:spPr bwMode="auto">
          <a:xfrm>
            <a:off x="8317444" y="3322360"/>
            <a:ext cx="698178" cy="369332"/>
          </a:xfrm>
          <a:prstGeom prst="rect">
            <a:avLst/>
          </a:prstGeom>
          <a:noFill/>
          <a:ln w="9525">
            <a:noFill/>
            <a:miter lim="800000"/>
            <a:headEnd/>
            <a:tailEnd/>
          </a:ln>
        </p:spPr>
        <p:txBody>
          <a:bodyPr wrap="none">
            <a:spAutoFit/>
          </a:bodyPr>
          <a:lstStyle/>
          <a:p>
            <a:r>
              <a:rPr lang="en-US"/>
              <a:t>9000</a:t>
            </a:r>
          </a:p>
        </p:txBody>
      </p:sp>
      <p:sp>
        <p:nvSpPr>
          <p:cNvPr id="58" name="Rectangle 46">
            <a:extLst>
              <a:ext uri="{FF2B5EF4-FFF2-40B4-BE49-F238E27FC236}">
                <a16:creationId xmlns:a16="http://schemas.microsoft.com/office/drawing/2014/main" id="{D264A062-5D6C-CFB1-9837-42D1CC11EED5}"/>
              </a:ext>
            </a:extLst>
          </p:cNvPr>
          <p:cNvSpPr>
            <a:spLocks noChangeArrowheads="1"/>
          </p:cNvSpPr>
          <p:nvPr/>
        </p:nvSpPr>
        <p:spPr bwMode="auto">
          <a:xfrm>
            <a:off x="6945841" y="3036610"/>
            <a:ext cx="1447800" cy="400050"/>
          </a:xfrm>
          <a:prstGeom prst="rect">
            <a:avLst/>
          </a:prstGeom>
          <a:solidFill>
            <a:srgbClr val="FFCC99"/>
          </a:solidFill>
          <a:ln w="9525">
            <a:solidFill>
              <a:schemeClr val="tx1"/>
            </a:solidFill>
            <a:miter lim="800000"/>
            <a:headEnd/>
            <a:tailEnd/>
          </a:ln>
        </p:spPr>
        <p:txBody>
          <a:bodyPr wrap="none" anchor="ctr"/>
          <a:lstStyle/>
          <a:p>
            <a:pPr algn="ctr"/>
            <a:r>
              <a:rPr lang="en-US"/>
              <a:t>Heap</a:t>
            </a:r>
          </a:p>
        </p:txBody>
      </p:sp>
      <p:sp>
        <p:nvSpPr>
          <p:cNvPr id="59" name="Text Box 47">
            <a:extLst>
              <a:ext uri="{FF2B5EF4-FFF2-40B4-BE49-F238E27FC236}">
                <a16:creationId xmlns:a16="http://schemas.microsoft.com/office/drawing/2014/main" id="{35EB89B4-DA51-288A-EA31-CA2923F807EC}"/>
              </a:ext>
            </a:extLst>
          </p:cNvPr>
          <p:cNvSpPr txBox="1">
            <a:spLocks noChangeArrowheads="1"/>
          </p:cNvSpPr>
          <p:nvPr/>
        </p:nvSpPr>
        <p:spPr bwMode="auto">
          <a:xfrm>
            <a:off x="8317444" y="2922310"/>
            <a:ext cx="826556" cy="369332"/>
          </a:xfrm>
          <a:prstGeom prst="rect">
            <a:avLst/>
          </a:prstGeom>
          <a:noFill/>
          <a:ln w="9525">
            <a:noFill/>
            <a:miter lim="800000"/>
            <a:headEnd/>
            <a:tailEnd/>
          </a:ln>
        </p:spPr>
        <p:txBody>
          <a:bodyPr wrap="none">
            <a:spAutoFit/>
          </a:bodyPr>
          <a:lstStyle/>
          <a:p>
            <a:r>
              <a:rPr lang="en-US"/>
              <a:t>10000</a:t>
            </a:r>
          </a:p>
        </p:txBody>
      </p:sp>
      <p:sp>
        <p:nvSpPr>
          <p:cNvPr id="60" name="Rectangle 59">
            <a:extLst>
              <a:ext uri="{FF2B5EF4-FFF2-40B4-BE49-F238E27FC236}">
                <a16:creationId xmlns:a16="http://schemas.microsoft.com/office/drawing/2014/main" id="{E64880FC-6C08-F38C-A20E-1D6293E81E7D}"/>
              </a:ext>
            </a:extLst>
          </p:cNvPr>
          <p:cNvSpPr/>
          <p:nvPr/>
        </p:nvSpPr>
        <p:spPr>
          <a:xfrm>
            <a:off x="621241" y="486541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61" name="TextBox 24">
            <a:extLst>
              <a:ext uri="{FF2B5EF4-FFF2-40B4-BE49-F238E27FC236}">
                <a16:creationId xmlns:a16="http://schemas.microsoft.com/office/drawing/2014/main" id="{D2602ED6-D1CB-5A1A-E2F5-02861CE3916D}"/>
              </a:ext>
            </a:extLst>
          </p:cNvPr>
          <p:cNvSpPr txBox="1">
            <a:spLocks noChangeArrowheads="1"/>
          </p:cNvSpPr>
          <p:nvPr/>
        </p:nvSpPr>
        <p:spPr bwMode="auto">
          <a:xfrm>
            <a:off x="316441" y="5094010"/>
            <a:ext cx="3429000" cy="369332"/>
          </a:xfrm>
          <a:prstGeom prst="rect">
            <a:avLst/>
          </a:prstGeom>
          <a:noFill/>
          <a:ln w="9525">
            <a:noFill/>
            <a:miter lim="800000"/>
            <a:headEnd/>
            <a:tailEnd/>
          </a:ln>
        </p:spPr>
        <p:txBody>
          <a:bodyPr>
            <a:spAutoFit/>
          </a:bodyPr>
          <a:lstStyle/>
          <a:p>
            <a:r>
              <a:rPr lang="en-US" dirty="0"/>
              <a:t>segment register (</a:t>
            </a:r>
            <a:r>
              <a:rPr lang="en-US" dirty="0" err="1"/>
              <a:t>eg</a:t>
            </a:r>
            <a:r>
              <a:rPr lang="en-US" dirty="0"/>
              <a:t> %CS)</a:t>
            </a:r>
          </a:p>
        </p:txBody>
      </p:sp>
      <p:sp>
        <p:nvSpPr>
          <p:cNvPr id="62" name="Rectangle 61">
            <a:extLst>
              <a:ext uri="{FF2B5EF4-FFF2-40B4-BE49-F238E27FC236}">
                <a16:creationId xmlns:a16="http://schemas.microsoft.com/office/drawing/2014/main" id="{6A3A23B2-C916-1101-6ED9-5FEEAC19B7B6}"/>
              </a:ext>
            </a:extLst>
          </p:cNvPr>
          <p:cNvSpPr/>
          <p:nvPr/>
        </p:nvSpPr>
        <p:spPr>
          <a:xfrm>
            <a:off x="621241" y="252226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0x3000</a:t>
            </a:r>
          </a:p>
        </p:txBody>
      </p:sp>
      <p:sp>
        <p:nvSpPr>
          <p:cNvPr id="63" name="TextBox 27">
            <a:extLst>
              <a:ext uri="{FF2B5EF4-FFF2-40B4-BE49-F238E27FC236}">
                <a16:creationId xmlns:a16="http://schemas.microsoft.com/office/drawing/2014/main" id="{947B50C9-794A-180A-707E-1D2A2B21AF2C}"/>
              </a:ext>
            </a:extLst>
          </p:cNvPr>
          <p:cNvSpPr txBox="1">
            <a:spLocks noChangeArrowheads="1"/>
          </p:cNvSpPr>
          <p:nvPr/>
        </p:nvSpPr>
        <p:spPr bwMode="auto">
          <a:xfrm>
            <a:off x="164041" y="2750860"/>
            <a:ext cx="2819400" cy="369332"/>
          </a:xfrm>
          <a:prstGeom prst="rect">
            <a:avLst/>
          </a:prstGeom>
          <a:noFill/>
          <a:ln w="9525">
            <a:noFill/>
            <a:miter lim="800000"/>
            <a:headEnd/>
            <a:tailEnd/>
          </a:ln>
        </p:spPr>
        <p:txBody>
          <a:bodyPr>
            <a:spAutoFit/>
          </a:bodyPr>
          <a:lstStyle/>
          <a:p>
            <a:r>
              <a:rPr lang="en-US" dirty="0"/>
              <a:t>pointer to descriptor table</a:t>
            </a:r>
          </a:p>
        </p:txBody>
      </p:sp>
      <p:cxnSp>
        <p:nvCxnSpPr>
          <p:cNvPr id="64" name="Straight Arrow Connector 63">
            <a:extLst>
              <a:ext uri="{FF2B5EF4-FFF2-40B4-BE49-F238E27FC236}">
                <a16:creationId xmlns:a16="http://schemas.microsoft.com/office/drawing/2014/main" id="{94CA7566-704C-2F93-E737-9CFE1AAB1FCE}"/>
              </a:ext>
            </a:extLst>
          </p:cNvPr>
          <p:cNvCxnSpPr>
            <a:stCxn id="62" idx="3"/>
          </p:cNvCxnSpPr>
          <p:nvPr/>
        </p:nvCxnSpPr>
        <p:spPr>
          <a:xfrm flipV="1">
            <a:off x="2221441" y="2522260"/>
            <a:ext cx="1295400" cy="114300"/>
          </a:xfrm>
          <a:prstGeom prst="straightConnector1">
            <a:avLst/>
          </a:prstGeom>
          <a:ln>
            <a:solidFill>
              <a:schemeClr val="tx2">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C4D460-FA75-7C77-1774-135BE22DEE0A}"/>
              </a:ext>
            </a:extLst>
          </p:cNvPr>
          <p:cNvCxnSpPr>
            <a:stCxn id="60" idx="0"/>
            <a:endCxn id="45" idx="1"/>
          </p:cNvCxnSpPr>
          <p:nvPr/>
        </p:nvCxnSpPr>
        <p:spPr>
          <a:xfrm flipV="1">
            <a:off x="1421341" y="3328077"/>
            <a:ext cx="2095500" cy="153733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6" name="TextBox 32">
            <a:extLst>
              <a:ext uri="{FF2B5EF4-FFF2-40B4-BE49-F238E27FC236}">
                <a16:creationId xmlns:a16="http://schemas.microsoft.com/office/drawing/2014/main" id="{183B89F8-DC23-CF27-0E0D-ECF55C6942FE}"/>
              </a:ext>
            </a:extLst>
          </p:cNvPr>
          <p:cNvSpPr txBox="1">
            <a:spLocks noChangeArrowheads="1"/>
          </p:cNvSpPr>
          <p:nvPr/>
        </p:nvSpPr>
        <p:spPr bwMode="auto">
          <a:xfrm>
            <a:off x="3440642" y="2226985"/>
            <a:ext cx="941972" cy="369332"/>
          </a:xfrm>
          <a:prstGeom prst="rect">
            <a:avLst/>
          </a:prstGeom>
          <a:noFill/>
          <a:ln w="9525">
            <a:noFill/>
            <a:miter lim="800000"/>
            <a:headEnd/>
            <a:tailEnd/>
          </a:ln>
        </p:spPr>
        <p:txBody>
          <a:bodyPr wrap="none">
            <a:spAutoFit/>
          </a:bodyPr>
          <a:lstStyle/>
          <a:p>
            <a:r>
              <a:rPr lang="en-US" dirty="0"/>
              <a:t>0x3000</a:t>
            </a:r>
          </a:p>
        </p:txBody>
      </p:sp>
      <p:sp>
        <p:nvSpPr>
          <p:cNvPr id="67" name="Rectangle 66">
            <a:extLst>
              <a:ext uri="{FF2B5EF4-FFF2-40B4-BE49-F238E27FC236}">
                <a16:creationId xmlns:a16="http://schemas.microsoft.com/office/drawing/2014/main" id="{5B04131D-65A7-B67D-F77D-2F8C9713451D}"/>
              </a:ext>
            </a:extLst>
          </p:cNvPr>
          <p:cNvSpPr/>
          <p:nvPr/>
        </p:nvSpPr>
        <p:spPr>
          <a:xfrm>
            <a:off x="621241" y="543691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68" name="TextBox 34">
            <a:extLst>
              <a:ext uri="{FF2B5EF4-FFF2-40B4-BE49-F238E27FC236}">
                <a16:creationId xmlns:a16="http://schemas.microsoft.com/office/drawing/2014/main" id="{27E5029A-8800-08E5-3C80-4A17B9B0E311}"/>
              </a:ext>
            </a:extLst>
          </p:cNvPr>
          <p:cNvSpPr txBox="1">
            <a:spLocks noChangeArrowheads="1"/>
          </p:cNvSpPr>
          <p:nvPr/>
        </p:nvSpPr>
        <p:spPr bwMode="auto">
          <a:xfrm>
            <a:off x="392641" y="5665510"/>
            <a:ext cx="3429000" cy="369332"/>
          </a:xfrm>
          <a:prstGeom prst="rect">
            <a:avLst/>
          </a:prstGeom>
          <a:noFill/>
          <a:ln w="9525">
            <a:noFill/>
            <a:miter lim="800000"/>
            <a:headEnd/>
            <a:tailEnd/>
          </a:ln>
        </p:spPr>
        <p:txBody>
          <a:bodyPr>
            <a:spAutoFit/>
          </a:bodyPr>
          <a:lstStyle/>
          <a:p>
            <a:r>
              <a:rPr lang="en-US" dirty="0"/>
              <a:t>offset register (</a:t>
            </a:r>
            <a:r>
              <a:rPr lang="en-US" dirty="0" err="1"/>
              <a:t>eg</a:t>
            </a:r>
            <a:r>
              <a:rPr lang="en-US" dirty="0"/>
              <a:t> %</a:t>
            </a:r>
            <a:r>
              <a:rPr lang="en-US" dirty="0" err="1"/>
              <a:t>eip</a:t>
            </a:r>
            <a:r>
              <a:rPr lang="en-US" dirty="0"/>
              <a:t>)</a:t>
            </a:r>
          </a:p>
        </p:txBody>
      </p:sp>
      <p:cxnSp>
        <p:nvCxnSpPr>
          <p:cNvPr id="69" name="Elbow Connector 68">
            <a:extLst>
              <a:ext uri="{FF2B5EF4-FFF2-40B4-BE49-F238E27FC236}">
                <a16:creationId xmlns:a16="http://schemas.microsoft.com/office/drawing/2014/main" id="{7A958CBD-35BF-E723-A1F7-A0D604884973}"/>
              </a:ext>
            </a:extLst>
          </p:cNvPr>
          <p:cNvCxnSpPr/>
          <p:nvPr/>
        </p:nvCxnSpPr>
        <p:spPr>
          <a:xfrm rot="16200000" flipH="1">
            <a:off x="4221691" y="4027210"/>
            <a:ext cx="1638300" cy="152400"/>
          </a:xfrm>
          <a:prstGeom prst="bentConnector3">
            <a:avLst>
              <a:gd name="adj1" fmla="val -23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48E70FF7-B637-5AF8-077F-D140B7A6F89E}"/>
              </a:ext>
            </a:extLst>
          </p:cNvPr>
          <p:cNvSpPr/>
          <p:nvPr/>
        </p:nvSpPr>
        <p:spPr>
          <a:xfrm>
            <a:off x="4888441" y="4922560"/>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t>
            </a:r>
          </a:p>
        </p:txBody>
      </p:sp>
      <p:cxnSp>
        <p:nvCxnSpPr>
          <p:cNvPr id="71" name="Elbow Connector 70">
            <a:extLst>
              <a:ext uri="{FF2B5EF4-FFF2-40B4-BE49-F238E27FC236}">
                <a16:creationId xmlns:a16="http://schemas.microsoft.com/office/drawing/2014/main" id="{742C488D-FD1A-D3B0-F59C-8846A05164B1}"/>
              </a:ext>
            </a:extLst>
          </p:cNvPr>
          <p:cNvCxnSpPr>
            <a:stCxn id="67" idx="3"/>
          </p:cNvCxnSpPr>
          <p:nvPr/>
        </p:nvCxnSpPr>
        <p:spPr>
          <a:xfrm flipV="1">
            <a:off x="2221441" y="5094010"/>
            <a:ext cx="2667000" cy="457200"/>
          </a:xfrm>
          <a:prstGeom prst="bentConnector3">
            <a:avLst>
              <a:gd name="adj1" fmla="val 5000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E182E583-66CE-0D92-FCE9-417760547F28}"/>
              </a:ext>
            </a:extLst>
          </p:cNvPr>
          <p:cNvSpPr/>
          <p:nvPr/>
        </p:nvSpPr>
        <p:spPr>
          <a:xfrm>
            <a:off x="3497791" y="2915167"/>
            <a:ext cx="3448050" cy="2045494"/>
          </a:xfrm>
          <a:custGeom>
            <a:avLst/>
            <a:gdLst>
              <a:gd name="connsiteX0" fmla="*/ 2457450 w 3467100"/>
              <a:gd name="connsiteY0" fmla="*/ 9525 h 3114675"/>
              <a:gd name="connsiteX1" fmla="*/ 3457575 w 3467100"/>
              <a:gd name="connsiteY1" fmla="*/ 2962275 h 3114675"/>
              <a:gd name="connsiteX2" fmla="*/ 3467100 w 3467100"/>
              <a:gd name="connsiteY2" fmla="*/ 3114675 h 3114675"/>
              <a:gd name="connsiteX3" fmla="*/ 19050 w 3467100"/>
              <a:gd name="connsiteY3" fmla="*/ 1857375 h 3114675"/>
              <a:gd name="connsiteX4" fmla="*/ 0 w 3467100"/>
              <a:gd name="connsiteY4" fmla="*/ 0 h 3114675"/>
              <a:gd name="connsiteX5" fmla="*/ 2457450 w 3467100"/>
              <a:gd name="connsiteY5" fmla="*/ 952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100" h="3114675">
                <a:moveTo>
                  <a:pt x="2457450" y="9525"/>
                </a:moveTo>
                <a:lnTo>
                  <a:pt x="3457575" y="2962275"/>
                </a:lnTo>
                <a:lnTo>
                  <a:pt x="3467100" y="3114675"/>
                </a:lnTo>
                <a:lnTo>
                  <a:pt x="19050" y="1857375"/>
                </a:lnTo>
                <a:lnTo>
                  <a:pt x="0" y="0"/>
                </a:lnTo>
                <a:lnTo>
                  <a:pt x="2457450" y="9525"/>
                </a:lnTo>
                <a:close/>
              </a:path>
            </a:pathLst>
          </a:cu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72">
            <a:extLst>
              <a:ext uri="{FF2B5EF4-FFF2-40B4-BE49-F238E27FC236}">
                <a16:creationId xmlns:a16="http://schemas.microsoft.com/office/drawing/2014/main" id="{5D3E1865-A5C4-51A6-E7D4-F3B4BDE0FA0E}"/>
              </a:ext>
            </a:extLst>
          </p:cNvPr>
          <p:cNvSpPr/>
          <p:nvPr/>
        </p:nvSpPr>
        <p:spPr>
          <a:xfrm>
            <a:off x="6945841" y="4751110"/>
            <a:ext cx="1447800" cy="114300"/>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4" name="Elbow Connector 73">
            <a:extLst>
              <a:ext uri="{FF2B5EF4-FFF2-40B4-BE49-F238E27FC236}">
                <a16:creationId xmlns:a16="http://schemas.microsoft.com/office/drawing/2014/main" id="{D11C9CE3-3045-EB7B-E4A1-F964FDBDCBBB}"/>
              </a:ext>
            </a:extLst>
          </p:cNvPr>
          <p:cNvCxnSpPr>
            <a:stCxn id="70" idx="6"/>
            <a:endCxn id="49" idx="1"/>
          </p:cNvCxnSpPr>
          <p:nvPr/>
        </p:nvCxnSpPr>
        <p:spPr>
          <a:xfrm>
            <a:off x="5345641" y="5094012"/>
            <a:ext cx="1600200" cy="85725"/>
          </a:xfrm>
          <a:prstGeom prst="bentConnector3">
            <a:avLst>
              <a:gd name="adj1" fmla="val 5000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 Box 39">
            <a:extLst>
              <a:ext uri="{FF2B5EF4-FFF2-40B4-BE49-F238E27FC236}">
                <a16:creationId xmlns:a16="http://schemas.microsoft.com/office/drawing/2014/main" id="{CA8C401E-2AE9-D6F8-B298-E1692A531E6D}"/>
              </a:ext>
            </a:extLst>
          </p:cNvPr>
          <p:cNvSpPr txBox="1">
            <a:spLocks noChangeArrowheads="1"/>
          </p:cNvSpPr>
          <p:nvPr/>
        </p:nvSpPr>
        <p:spPr bwMode="auto">
          <a:xfrm>
            <a:off x="8323794" y="4683245"/>
            <a:ext cx="698178" cy="369332"/>
          </a:xfrm>
          <a:prstGeom prst="rect">
            <a:avLst/>
          </a:prstGeom>
          <a:noFill/>
          <a:ln w="9525">
            <a:noFill/>
            <a:miter lim="800000"/>
            <a:headEnd/>
            <a:tailEnd/>
          </a:ln>
        </p:spPr>
        <p:txBody>
          <a:bodyPr wrap="none">
            <a:spAutoFit/>
          </a:bodyPr>
          <a:lstStyle/>
          <a:p>
            <a:r>
              <a:rPr lang="en-US"/>
              <a:t>3000</a:t>
            </a:r>
          </a:p>
        </p:txBody>
      </p:sp>
      <p:sp>
        <p:nvSpPr>
          <p:cNvPr id="76" name="TextBox 75">
            <a:extLst>
              <a:ext uri="{FF2B5EF4-FFF2-40B4-BE49-F238E27FC236}">
                <a16:creationId xmlns:a16="http://schemas.microsoft.com/office/drawing/2014/main" id="{3AC7CF90-A0EA-98EE-E17B-F686A3E1AB91}"/>
              </a:ext>
            </a:extLst>
          </p:cNvPr>
          <p:cNvSpPr txBox="1"/>
          <p:nvPr/>
        </p:nvSpPr>
        <p:spPr>
          <a:xfrm>
            <a:off x="6183844" y="4884460"/>
            <a:ext cx="681046" cy="369332"/>
          </a:xfrm>
          <a:prstGeom prst="rect">
            <a:avLst/>
          </a:prstGeom>
          <a:noFill/>
        </p:spPr>
        <p:txBody>
          <a:bodyPr wrap="none" rtlCol="0">
            <a:spAutoFit/>
          </a:bodyPr>
          <a:lstStyle/>
          <a:p>
            <a:r>
              <a:rPr lang="en-US" dirty="0"/>
              <a:t>1100</a:t>
            </a:r>
          </a:p>
        </p:txBody>
      </p:sp>
    </p:spTree>
    <p:extLst>
      <p:ext uri="{BB962C8B-B14F-4D97-AF65-F5344CB8AC3E}">
        <p14:creationId xmlns:p14="http://schemas.microsoft.com/office/powerpoint/2010/main" val="327098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blinds(horizontal)">
                                      <p:cBhvr>
                                        <p:cTn id="10" dur="500"/>
                                        <p:tgtEl>
                                          <p:spTgt spid="66"/>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blinds(horizontal)">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blinds(horizontal)">
                                      <p:cBhvr>
                                        <p:cTn id="21" dur="500"/>
                                        <p:tgtEl>
                                          <p:spTgt spid="60"/>
                                        </p:tgtEl>
                                      </p:cBhvr>
                                    </p:animEffect>
                                  </p:childTnLst>
                                </p:cTn>
                              </p:par>
                              <p:par>
                                <p:cTn id="22" presetID="3" presetClass="entr" presetSubtype="1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blinds(horizontal)">
                                      <p:cBhvr>
                                        <p:cTn id="24" dur="500"/>
                                        <p:tgtEl>
                                          <p:spTgt spid="6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blinds(horizontal)">
                                      <p:cBhvr>
                                        <p:cTn id="35" dur="500"/>
                                        <p:tgtEl>
                                          <p:spTgt spid="7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blinds(horizontal)">
                                      <p:cBhvr>
                                        <p:cTn id="40" dur="500"/>
                                        <p:tgtEl>
                                          <p:spTgt spid="6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blinds(horizontal)">
                                      <p:cBhvr>
                                        <p:cTn id="43" dur="500"/>
                                        <p:tgtEl>
                                          <p:spTgt spid="67"/>
                                        </p:tgtEl>
                                      </p:cBhvr>
                                    </p:animEffect>
                                  </p:childTnLst>
                                </p:cTn>
                              </p:par>
                              <p:par>
                                <p:cTn id="44" presetID="3" presetClass="entr" presetSubtype="1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blinds(horizontal)">
                                      <p:cBhvr>
                                        <p:cTn id="46" dur="500"/>
                                        <p:tgtEl>
                                          <p:spTgt spid="71"/>
                                        </p:tgtEl>
                                      </p:cBhvr>
                                    </p:animEffect>
                                  </p:childTnLst>
                                </p:cTn>
                              </p:par>
                              <p:par>
                                <p:cTn id="47" presetID="3" presetClass="entr" presetSubtype="1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blinds(horizontal)">
                                      <p:cBhvr>
                                        <p:cTn id="49" dur="500"/>
                                        <p:tgtEl>
                                          <p:spTgt spid="7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66" grpId="0"/>
      <p:bldP spid="67" grpId="0" animBg="1"/>
      <p:bldP spid="68" grpId="0"/>
      <p:bldP spid="70" grpId="0" animBg="1"/>
      <p:bldP spid="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1533-90F9-6701-37AA-BA83DC626166}"/>
              </a:ext>
            </a:extLst>
          </p:cNvPr>
          <p:cNvSpPr>
            <a:spLocks noGrp="1"/>
          </p:cNvSpPr>
          <p:nvPr>
            <p:ph type="title"/>
          </p:nvPr>
        </p:nvSpPr>
        <p:spPr/>
        <p:txBody>
          <a:bodyPr/>
          <a:lstStyle/>
          <a:p>
            <a:r>
              <a:rPr lang="en-IN" dirty="0"/>
              <a:t>Example of segmentation</a:t>
            </a:r>
            <a:endParaRPr lang="en-US" dirty="0"/>
          </a:p>
        </p:txBody>
      </p:sp>
      <p:sp>
        <p:nvSpPr>
          <p:cNvPr id="4" name="Slide Number Placeholder 3">
            <a:extLst>
              <a:ext uri="{FF2B5EF4-FFF2-40B4-BE49-F238E27FC236}">
                <a16:creationId xmlns:a16="http://schemas.microsoft.com/office/drawing/2014/main" id="{B3FFE128-6D64-9697-21C8-751B5CB76F17}"/>
              </a:ext>
            </a:extLst>
          </p:cNvPr>
          <p:cNvSpPr>
            <a:spLocks noGrp="1"/>
          </p:cNvSpPr>
          <p:nvPr>
            <p:ph type="sldNum" sz="quarter" idx="12"/>
          </p:nvPr>
        </p:nvSpPr>
        <p:spPr/>
        <p:txBody>
          <a:bodyPr/>
          <a:lstStyle/>
          <a:p>
            <a:fld id="{015DAC8A-FA8A-4063-9E55-68B1F18CD389}" type="slidenum">
              <a:rPr lang="en-IN" smtClean="0"/>
              <a:t>32</a:t>
            </a:fld>
            <a:endParaRPr lang="en-IN" dirty="0"/>
          </a:p>
        </p:txBody>
      </p:sp>
      <p:pic>
        <p:nvPicPr>
          <p:cNvPr id="6" name="Picture 5" descr="Diagram&#10;&#10;Description automatically generated">
            <a:extLst>
              <a:ext uri="{FF2B5EF4-FFF2-40B4-BE49-F238E27FC236}">
                <a16:creationId xmlns:a16="http://schemas.microsoft.com/office/drawing/2014/main" id="{F9AA7011-45C0-F9F4-2AAB-4222CD675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557" y="1891505"/>
            <a:ext cx="4668839" cy="4196397"/>
          </a:xfrm>
          <a:prstGeom prst="rect">
            <a:avLst/>
          </a:prstGeom>
        </p:spPr>
      </p:pic>
    </p:spTree>
    <p:extLst>
      <p:ext uri="{BB962C8B-B14F-4D97-AF65-F5344CB8AC3E}">
        <p14:creationId xmlns:p14="http://schemas.microsoft.com/office/powerpoint/2010/main" val="324591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7A70-BA8A-2796-44A7-CD83A23E57C9}"/>
              </a:ext>
            </a:extLst>
          </p:cNvPr>
          <p:cNvSpPr>
            <a:spLocks noGrp="1"/>
          </p:cNvSpPr>
          <p:nvPr>
            <p:ph type="title"/>
          </p:nvPr>
        </p:nvSpPr>
        <p:spPr/>
        <p:txBody>
          <a:bodyPr/>
          <a:lstStyle/>
          <a:p>
            <a:r>
              <a:rPr lang="en-US" dirty="0"/>
              <a:t>Example</a:t>
            </a:r>
          </a:p>
        </p:txBody>
      </p:sp>
      <p:pic>
        <p:nvPicPr>
          <p:cNvPr id="6" name="Content Placeholder 5" descr="Table&#10;&#10;Description automatically generated">
            <a:extLst>
              <a:ext uri="{FF2B5EF4-FFF2-40B4-BE49-F238E27FC236}">
                <a16:creationId xmlns:a16="http://schemas.microsoft.com/office/drawing/2014/main" id="{45653A92-C0A5-2D23-1F19-0D1E5D57D6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46971" y="2069869"/>
            <a:ext cx="4876800" cy="3378200"/>
          </a:xfrm>
        </p:spPr>
      </p:pic>
      <p:sp>
        <p:nvSpPr>
          <p:cNvPr id="4" name="Slide Number Placeholder 3">
            <a:extLst>
              <a:ext uri="{FF2B5EF4-FFF2-40B4-BE49-F238E27FC236}">
                <a16:creationId xmlns:a16="http://schemas.microsoft.com/office/drawing/2014/main" id="{9C196201-CB24-56CD-615D-3BBBF2939738}"/>
              </a:ext>
            </a:extLst>
          </p:cNvPr>
          <p:cNvSpPr>
            <a:spLocks noGrp="1"/>
          </p:cNvSpPr>
          <p:nvPr>
            <p:ph type="sldNum" sz="quarter" idx="12"/>
          </p:nvPr>
        </p:nvSpPr>
        <p:spPr/>
        <p:txBody>
          <a:bodyPr/>
          <a:lstStyle/>
          <a:p>
            <a:fld id="{015DAC8A-FA8A-4063-9E55-68B1F18CD389}" type="slidenum">
              <a:rPr lang="en-IN" smtClean="0"/>
              <a:t>33</a:t>
            </a:fld>
            <a:endParaRPr lang="en-IN" dirty="0"/>
          </a:p>
        </p:txBody>
      </p:sp>
      <p:sp>
        <p:nvSpPr>
          <p:cNvPr id="8" name="Rectangle 7">
            <a:extLst>
              <a:ext uri="{FF2B5EF4-FFF2-40B4-BE49-F238E27FC236}">
                <a16:creationId xmlns:a16="http://schemas.microsoft.com/office/drawing/2014/main" id="{179FDBDF-FFB0-B545-C453-2E1634B68AD1}"/>
              </a:ext>
            </a:extLst>
          </p:cNvPr>
          <p:cNvSpPr/>
          <p:nvPr/>
        </p:nvSpPr>
        <p:spPr>
          <a:xfrm>
            <a:off x="322119" y="2274838"/>
            <a:ext cx="3724852" cy="3416320"/>
          </a:xfrm>
          <a:prstGeom prst="rect">
            <a:avLst/>
          </a:prstGeom>
        </p:spPr>
        <p:txBody>
          <a:bodyPr wrap="square">
            <a:spAutoFit/>
          </a:bodyPr>
          <a:lstStyle/>
          <a:p>
            <a:pPr fontAlgn="base"/>
            <a:r>
              <a:rPr lang="en-IN" dirty="0">
                <a:solidFill>
                  <a:srgbClr val="303030"/>
                </a:solidFill>
                <a:latin typeface="Arimo"/>
              </a:rPr>
              <a:t>Which of the following logical address will produce trap addressing error?</a:t>
            </a:r>
          </a:p>
          <a:p>
            <a:pPr fontAlgn="base">
              <a:buFont typeface="+mj-lt"/>
              <a:buAutoNum type="arabicPeriod"/>
            </a:pPr>
            <a:r>
              <a:rPr lang="en-IN" dirty="0">
                <a:solidFill>
                  <a:srgbClr val="303030"/>
                </a:solidFill>
                <a:latin typeface="Arimo"/>
              </a:rPr>
              <a:t> 0, 430</a:t>
            </a:r>
          </a:p>
          <a:p>
            <a:pPr fontAlgn="base">
              <a:buFont typeface="+mj-lt"/>
              <a:buAutoNum type="arabicPeriod"/>
            </a:pPr>
            <a:r>
              <a:rPr lang="en-IN" dirty="0">
                <a:solidFill>
                  <a:srgbClr val="303030"/>
                </a:solidFill>
                <a:latin typeface="Arimo"/>
              </a:rPr>
              <a:t> 1, 11</a:t>
            </a:r>
          </a:p>
          <a:p>
            <a:pPr fontAlgn="base">
              <a:buFont typeface="+mj-lt"/>
              <a:buAutoNum type="arabicPeriod"/>
            </a:pPr>
            <a:r>
              <a:rPr lang="en-IN" dirty="0">
                <a:solidFill>
                  <a:srgbClr val="303030"/>
                </a:solidFill>
                <a:latin typeface="Arimo"/>
              </a:rPr>
              <a:t> 2, 100</a:t>
            </a:r>
          </a:p>
          <a:p>
            <a:pPr fontAlgn="base">
              <a:buFont typeface="+mj-lt"/>
              <a:buAutoNum type="arabicPeriod"/>
            </a:pPr>
            <a:r>
              <a:rPr lang="en-IN" dirty="0">
                <a:solidFill>
                  <a:srgbClr val="303030"/>
                </a:solidFill>
                <a:latin typeface="Arimo"/>
              </a:rPr>
              <a:t> 3, 425</a:t>
            </a:r>
          </a:p>
          <a:p>
            <a:pPr fontAlgn="base">
              <a:buFont typeface="+mj-lt"/>
              <a:buAutoNum type="arabicPeriod"/>
            </a:pPr>
            <a:r>
              <a:rPr lang="en-IN" dirty="0">
                <a:solidFill>
                  <a:srgbClr val="303030"/>
                </a:solidFill>
                <a:latin typeface="Arimo"/>
              </a:rPr>
              <a:t> 4, 95</a:t>
            </a:r>
          </a:p>
          <a:p>
            <a:pPr fontAlgn="base">
              <a:buFont typeface="+mj-lt"/>
              <a:buAutoNum type="arabicPeriod"/>
            </a:pPr>
            <a:endParaRPr lang="en-IN" b="0" i="0" dirty="0">
              <a:solidFill>
                <a:srgbClr val="303030"/>
              </a:solidFill>
              <a:effectLst/>
              <a:latin typeface="Arimo"/>
            </a:endParaRPr>
          </a:p>
          <a:p>
            <a:pPr fontAlgn="base"/>
            <a:r>
              <a:rPr lang="en-IN" dirty="0"/>
              <a:t>Calculate the physical address if no trap is produced.</a:t>
            </a:r>
          </a:p>
          <a:p>
            <a:br>
              <a:rPr lang="en-IN" dirty="0"/>
            </a:br>
            <a:endParaRPr lang="en-IN" b="0" i="0" dirty="0">
              <a:solidFill>
                <a:srgbClr val="303030"/>
              </a:solidFill>
              <a:effectLst/>
              <a:latin typeface="Arimo"/>
            </a:endParaRPr>
          </a:p>
        </p:txBody>
      </p:sp>
    </p:spTree>
    <p:extLst>
      <p:ext uri="{BB962C8B-B14F-4D97-AF65-F5344CB8AC3E}">
        <p14:creationId xmlns:p14="http://schemas.microsoft.com/office/powerpoint/2010/main" val="905826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1A23-6B49-BA29-DF02-FE2D255525A4}"/>
              </a:ext>
            </a:extLst>
          </p:cNvPr>
          <p:cNvSpPr>
            <a:spLocks noGrp="1"/>
          </p:cNvSpPr>
          <p:nvPr>
            <p:ph type="title"/>
          </p:nvPr>
        </p:nvSpPr>
        <p:spPr>
          <a:xfrm>
            <a:off x="822960" y="102746"/>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15F714F-D461-266B-FF9B-A059083AA0C4}"/>
              </a:ext>
            </a:extLst>
          </p:cNvPr>
          <p:cNvSpPr>
            <a:spLocks noGrp="1"/>
          </p:cNvSpPr>
          <p:nvPr>
            <p:ph idx="1"/>
          </p:nvPr>
        </p:nvSpPr>
        <p:spPr>
          <a:xfrm>
            <a:off x="800100" y="1608946"/>
            <a:ext cx="7543800" cy="4023360"/>
          </a:xfrm>
        </p:spPr>
        <p:txBody>
          <a:bodyPr>
            <a:noAutofit/>
          </a:bodyPr>
          <a:lstStyle/>
          <a:p>
            <a:pPr>
              <a:buFont typeface="Wingdings" pitchFamily="2" charset="2"/>
              <a:buChar char="§"/>
            </a:pPr>
            <a:r>
              <a:rPr lang="en-US" altLang="en-US" sz="1800" dirty="0"/>
              <a:t>Physical  address space of a process can be noncontiguous; process is allocated physical memory whenever the latter is available</a:t>
            </a:r>
          </a:p>
          <a:p>
            <a:pPr lvl="1">
              <a:buFont typeface="Courier New" panose="02070309020205020404" pitchFamily="49" charset="0"/>
              <a:buChar char="o"/>
            </a:pPr>
            <a:r>
              <a:rPr lang="en-US" altLang="en-US" sz="1800" dirty="0"/>
              <a:t>Avoids external fragmentation</a:t>
            </a:r>
          </a:p>
          <a:p>
            <a:pPr lvl="1">
              <a:buFont typeface="Courier New" panose="02070309020205020404" pitchFamily="49" charset="0"/>
              <a:buChar char="o"/>
            </a:pPr>
            <a:r>
              <a:rPr lang="en-US" altLang="en-US" sz="1800" dirty="0"/>
              <a:t>Avoids problem of varying sized memory chunks</a:t>
            </a:r>
          </a:p>
          <a:p>
            <a:pPr>
              <a:buFont typeface="Wingdings" pitchFamily="2" charset="2"/>
              <a:buChar char="§"/>
            </a:pPr>
            <a:r>
              <a:rPr lang="en-US" altLang="en-US" sz="1800" dirty="0"/>
              <a:t>Divide physical memory into fixed-sized blocks called </a:t>
            </a:r>
            <a:r>
              <a:rPr lang="en-US" altLang="en-US" sz="1800" b="1" dirty="0">
                <a:solidFill>
                  <a:schemeClr val="accent1"/>
                </a:solidFill>
              </a:rPr>
              <a:t>frames</a:t>
            </a:r>
            <a:endParaRPr lang="en-US" altLang="en-US" sz="1800" dirty="0">
              <a:solidFill>
                <a:schemeClr val="accent1"/>
              </a:solidFill>
            </a:endParaRPr>
          </a:p>
          <a:p>
            <a:pPr lvl="1">
              <a:buFont typeface="Courier New" panose="02070309020205020404" pitchFamily="49" charset="0"/>
              <a:buChar char="o"/>
            </a:pPr>
            <a:r>
              <a:rPr lang="en-US" altLang="en-US" sz="1800" dirty="0">
                <a:solidFill>
                  <a:srgbClr val="000000"/>
                </a:solidFill>
              </a:rPr>
              <a:t>Size </a:t>
            </a:r>
            <a:r>
              <a:rPr lang="en-US" altLang="en-US" sz="1800" dirty="0"/>
              <a:t>is power of 2, between 512 bytes and 16 Mbytes</a:t>
            </a:r>
          </a:p>
          <a:p>
            <a:pPr>
              <a:buFont typeface="Wingdings" pitchFamily="2" charset="2"/>
              <a:buChar char="§"/>
            </a:pPr>
            <a:r>
              <a:rPr lang="en-US" altLang="en-US" sz="1800" dirty="0"/>
              <a:t>Divide logical memory into blocks of same size called </a:t>
            </a:r>
            <a:r>
              <a:rPr lang="en-US" altLang="en-US" sz="1800" b="1" dirty="0">
                <a:solidFill>
                  <a:schemeClr val="accent1"/>
                </a:solidFill>
              </a:rPr>
              <a:t>pages</a:t>
            </a:r>
          </a:p>
          <a:p>
            <a:pPr>
              <a:buFont typeface="Wingdings" pitchFamily="2" charset="2"/>
              <a:buChar char="§"/>
            </a:pPr>
            <a:r>
              <a:rPr lang="en-US" altLang="en-US" sz="1800" dirty="0"/>
              <a:t>Keep track of all free frames</a:t>
            </a:r>
          </a:p>
          <a:p>
            <a:pPr>
              <a:buFont typeface="Wingdings" pitchFamily="2" charset="2"/>
              <a:buChar char="§"/>
            </a:pPr>
            <a:r>
              <a:rPr lang="en-US" altLang="en-US" sz="1800" dirty="0"/>
              <a:t>To run a program of size </a:t>
            </a:r>
            <a:r>
              <a:rPr lang="en-US" altLang="en-US" sz="1800" b="1" i="1" dirty="0"/>
              <a:t>N</a:t>
            </a:r>
            <a:r>
              <a:rPr lang="en-US" altLang="en-US" sz="1800" i="1" dirty="0"/>
              <a:t> </a:t>
            </a:r>
            <a:r>
              <a:rPr lang="en-US" altLang="en-US" sz="1800" dirty="0"/>
              <a:t>pages, need to find </a:t>
            </a:r>
            <a:r>
              <a:rPr lang="en-US" altLang="en-US" sz="1800" b="1" i="1" dirty="0"/>
              <a:t>N</a:t>
            </a:r>
            <a:r>
              <a:rPr lang="en-US" altLang="en-US" sz="1800" dirty="0"/>
              <a:t> free frames and load program</a:t>
            </a:r>
          </a:p>
          <a:p>
            <a:pPr>
              <a:buFont typeface="Wingdings" pitchFamily="2" charset="2"/>
              <a:buChar char="§"/>
            </a:pPr>
            <a:r>
              <a:rPr lang="en-US" altLang="en-US" sz="1800" dirty="0"/>
              <a:t>Set up a </a:t>
            </a:r>
            <a:r>
              <a:rPr lang="en-US" altLang="en-US" sz="1800" b="1" dirty="0">
                <a:solidFill>
                  <a:schemeClr val="accent1"/>
                </a:solidFill>
              </a:rPr>
              <a:t>page table</a:t>
            </a:r>
            <a:r>
              <a:rPr lang="en-US" altLang="en-US" sz="1800" dirty="0">
                <a:solidFill>
                  <a:schemeClr val="accent1"/>
                </a:solidFill>
              </a:rPr>
              <a:t> </a:t>
            </a:r>
            <a:r>
              <a:rPr lang="en-US" altLang="en-US" sz="1800" dirty="0"/>
              <a:t>to translate logical to physical addresses</a:t>
            </a:r>
          </a:p>
          <a:p>
            <a:pPr>
              <a:buFont typeface="Wingdings" pitchFamily="2" charset="2"/>
              <a:buChar char="§"/>
            </a:pPr>
            <a:r>
              <a:rPr lang="en-US" altLang="en-US" sz="1800" dirty="0"/>
              <a:t>Backing store likewise split into pages</a:t>
            </a:r>
          </a:p>
          <a:p>
            <a:pPr>
              <a:buFont typeface="Wingdings" pitchFamily="2" charset="2"/>
              <a:buChar char="§"/>
            </a:pPr>
            <a:r>
              <a:rPr lang="en-US" altLang="en-US" sz="1800" dirty="0"/>
              <a:t>Still have Internal fragmentation</a:t>
            </a:r>
          </a:p>
          <a:p>
            <a:pPr>
              <a:buFont typeface="Wingdings" pitchFamily="2" charset="2"/>
              <a:buChar char="§"/>
            </a:pPr>
            <a:endParaRPr lang="en-US" sz="1800" dirty="0"/>
          </a:p>
        </p:txBody>
      </p:sp>
      <p:sp>
        <p:nvSpPr>
          <p:cNvPr id="4" name="Slide Number Placeholder 3">
            <a:extLst>
              <a:ext uri="{FF2B5EF4-FFF2-40B4-BE49-F238E27FC236}">
                <a16:creationId xmlns:a16="http://schemas.microsoft.com/office/drawing/2014/main" id="{E1DFFD58-D9AA-1F5C-5661-1F25B975F3E5}"/>
              </a:ext>
            </a:extLst>
          </p:cNvPr>
          <p:cNvSpPr>
            <a:spLocks noGrp="1"/>
          </p:cNvSpPr>
          <p:nvPr>
            <p:ph type="sldNum" sz="quarter" idx="12"/>
          </p:nvPr>
        </p:nvSpPr>
        <p:spPr/>
        <p:txBody>
          <a:bodyPr/>
          <a:lstStyle/>
          <a:p>
            <a:fld id="{015DAC8A-FA8A-4063-9E55-68B1F18CD389}" type="slidenum">
              <a:rPr lang="en-IN" smtClean="0"/>
              <a:t>34</a:t>
            </a:fld>
            <a:endParaRPr lang="en-IN" dirty="0"/>
          </a:p>
        </p:txBody>
      </p:sp>
    </p:spTree>
    <p:extLst>
      <p:ext uri="{BB962C8B-B14F-4D97-AF65-F5344CB8AC3E}">
        <p14:creationId xmlns:p14="http://schemas.microsoft.com/office/powerpoint/2010/main" val="281841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62-722D-E7D8-5CDC-F14F358356D3}"/>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a:t>
            </a:r>
            <a:endParaRPr lang="en-US" dirty="0"/>
          </a:p>
        </p:txBody>
      </p:sp>
      <p:sp>
        <p:nvSpPr>
          <p:cNvPr id="4" name="Slide Number Placeholder 3">
            <a:extLst>
              <a:ext uri="{FF2B5EF4-FFF2-40B4-BE49-F238E27FC236}">
                <a16:creationId xmlns:a16="http://schemas.microsoft.com/office/drawing/2014/main" id="{6775EF75-160B-886F-E9D4-E2A5FD6A7FA6}"/>
              </a:ext>
            </a:extLst>
          </p:cNvPr>
          <p:cNvSpPr>
            <a:spLocks noGrp="1"/>
          </p:cNvSpPr>
          <p:nvPr>
            <p:ph type="sldNum" sz="quarter" idx="12"/>
          </p:nvPr>
        </p:nvSpPr>
        <p:spPr/>
        <p:txBody>
          <a:bodyPr/>
          <a:lstStyle/>
          <a:p>
            <a:fld id="{015DAC8A-FA8A-4063-9E55-68B1F18CD389}" type="slidenum">
              <a:rPr lang="en-IN" smtClean="0"/>
              <a:t>35</a:t>
            </a:fld>
            <a:endParaRPr lang="en-IN" dirty="0"/>
          </a:p>
        </p:txBody>
      </p:sp>
      <p:sp>
        <p:nvSpPr>
          <p:cNvPr id="5" name="Rectangle 4">
            <a:extLst>
              <a:ext uri="{FF2B5EF4-FFF2-40B4-BE49-F238E27FC236}">
                <a16:creationId xmlns:a16="http://schemas.microsoft.com/office/drawing/2014/main" id="{50ED23A1-9EBD-6805-9B6D-A504954732D2}"/>
              </a:ext>
            </a:extLst>
          </p:cNvPr>
          <p:cNvSpPr/>
          <p:nvPr/>
        </p:nvSpPr>
        <p:spPr>
          <a:xfrm>
            <a:off x="697583" y="2855883"/>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8370F8-83DF-4450-0276-FF08C8D8D9A7}"/>
              </a:ext>
            </a:extLst>
          </p:cNvPr>
          <p:cNvSpPr txBox="1"/>
          <p:nvPr/>
        </p:nvSpPr>
        <p:spPr>
          <a:xfrm>
            <a:off x="697586" y="2551083"/>
            <a:ext cx="697614" cy="369332"/>
          </a:xfrm>
          <a:prstGeom prst="rect">
            <a:avLst/>
          </a:prstGeom>
          <a:noFill/>
        </p:spPr>
        <p:txBody>
          <a:bodyPr wrap="none" rtlCol="0">
            <a:spAutoFit/>
          </a:bodyPr>
          <a:lstStyle/>
          <a:p>
            <a:r>
              <a:rPr lang="en-US" dirty="0"/>
              <a:t>RAM</a:t>
            </a:r>
          </a:p>
        </p:txBody>
      </p:sp>
      <p:grpSp>
        <p:nvGrpSpPr>
          <p:cNvPr id="7" name="Group 6">
            <a:extLst>
              <a:ext uri="{FF2B5EF4-FFF2-40B4-BE49-F238E27FC236}">
                <a16:creationId xmlns:a16="http://schemas.microsoft.com/office/drawing/2014/main" id="{79C87E35-EB87-C171-1675-C1353F5C60DC}"/>
              </a:ext>
            </a:extLst>
          </p:cNvPr>
          <p:cNvGrpSpPr/>
          <p:nvPr/>
        </p:nvGrpSpPr>
        <p:grpSpPr>
          <a:xfrm>
            <a:off x="697583" y="3084483"/>
            <a:ext cx="762000" cy="2744788"/>
            <a:chOff x="914400" y="1809750"/>
            <a:chExt cx="762000" cy="2744788"/>
          </a:xfrm>
        </p:grpSpPr>
        <p:cxnSp>
          <p:nvCxnSpPr>
            <p:cNvPr id="8" name="Straight Connector 7">
              <a:extLst>
                <a:ext uri="{FF2B5EF4-FFF2-40B4-BE49-F238E27FC236}">
                  <a16:creationId xmlns:a16="http://schemas.microsoft.com/office/drawing/2014/main" id="{2054D73E-9874-8F75-F65C-4216BD77D908}"/>
                </a:ext>
              </a:extLst>
            </p:cNvPr>
            <p:cNvCxnSpPr/>
            <p:nvPr/>
          </p:nvCxnSpPr>
          <p:spPr>
            <a:xfrm>
              <a:off x="9144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BF7672-F636-3731-F278-1DE81496612B}"/>
                </a:ext>
              </a:extLst>
            </p:cNvPr>
            <p:cNvCxnSpPr/>
            <p:nvPr/>
          </p:nvCxnSpPr>
          <p:spPr>
            <a:xfrm>
              <a:off x="9144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064ACA-F1AF-C228-492C-FE71CAD9A99C}"/>
                </a:ext>
              </a:extLst>
            </p:cNvPr>
            <p:cNvCxnSpPr/>
            <p:nvPr/>
          </p:nvCxnSpPr>
          <p:spPr>
            <a:xfrm>
              <a:off x="9144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7AF96E-48CD-6557-B550-2DDDA200979C}"/>
                </a:ext>
              </a:extLst>
            </p:cNvPr>
            <p:cNvCxnSpPr/>
            <p:nvPr/>
          </p:nvCxnSpPr>
          <p:spPr>
            <a:xfrm>
              <a:off x="9144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F5A4C9-5B5B-6A2E-9A52-059A39F24299}"/>
                </a:ext>
              </a:extLst>
            </p:cNvPr>
            <p:cNvCxnSpPr/>
            <p:nvPr/>
          </p:nvCxnSpPr>
          <p:spPr>
            <a:xfrm>
              <a:off x="9144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098DB1-6F33-9408-939B-652DCBD87DFA}"/>
                </a:ext>
              </a:extLst>
            </p:cNvPr>
            <p:cNvCxnSpPr/>
            <p:nvPr/>
          </p:nvCxnSpPr>
          <p:spPr>
            <a:xfrm>
              <a:off x="9144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6BC3F9-6185-B141-9A57-84FC15E4E388}"/>
                </a:ext>
              </a:extLst>
            </p:cNvPr>
            <p:cNvCxnSpPr/>
            <p:nvPr/>
          </p:nvCxnSpPr>
          <p:spPr>
            <a:xfrm>
              <a:off x="9144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3EA92B-413A-8BB3-D024-67D28A165B6A}"/>
                </a:ext>
              </a:extLst>
            </p:cNvPr>
            <p:cNvCxnSpPr/>
            <p:nvPr/>
          </p:nvCxnSpPr>
          <p:spPr>
            <a:xfrm>
              <a:off x="914400" y="2952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3CFDD5-348E-E788-6490-F4FB84BDA4A9}"/>
                </a:ext>
              </a:extLst>
            </p:cNvPr>
            <p:cNvCxnSpPr/>
            <p:nvPr/>
          </p:nvCxnSpPr>
          <p:spPr>
            <a:xfrm>
              <a:off x="914400" y="27225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09499B-3ADF-EA3A-BE93-A53F859A60EF}"/>
                </a:ext>
              </a:extLst>
            </p:cNvPr>
            <p:cNvCxnSpPr/>
            <p:nvPr/>
          </p:nvCxnSpPr>
          <p:spPr>
            <a:xfrm>
              <a:off x="914400" y="24939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443ADE-EC61-216A-74C4-F0F18E527162}"/>
                </a:ext>
              </a:extLst>
            </p:cNvPr>
            <p:cNvCxnSpPr/>
            <p:nvPr/>
          </p:nvCxnSpPr>
          <p:spPr>
            <a:xfrm>
              <a:off x="914400" y="22653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76DD83-ED93-F962-48DD-20B31359E821}"/>
                </a:ext>
              </a:extLst>
            </p:cNvPr>
            <p:cNvCxnSpPr/>
            <p:nvPr/>
          </p:nvCxnSpPr>
          <p:spPr>
            <a:xfrm>
              <a:off x="914400" y="20367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7C5D84-B07C-0A9F-A739-994556F3FD41}"/>
                </a:ext>
              </a:extLst>
            </p:cNvPr>
            <p:cNvCxnSpPr/>
            <p:nvPr/>
          </p:nvCxnSpPr>
          <p:spPr>
            <a:xfrm>
              <a:off x="914400" y="1809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EDE0B52C-6874-6639-DE9E-7D6CD767D380}"/>
              </a:ext>
            </a:extLst>
          </p:cNvPr>
          <p:cNvSpPr txBox="1"/>
          <p:nvPr/>
        </p:nvSpPr>
        <p:spPr>
          <a:xfrm>
            <a:off x="1840600" y="2474893"/>
            <a:ext cx="2529859" cy="954107"/>
          </a:xfrm>
          <a:prstGeom prst="rect">
            <a:avLst/>
          </a:prstGeom>
          <a:noFill/>
        </p:spPr>
        <p:txBody>
          <a:bodyPr wrap="none" rtlCol="0">
            <a:spAutoFit/>
          </a:bodyPr>
          <a:lstStyle/>
          <a:p>
            <a:r>
              <a:rPr lang="en-US" sz="1400" dirty="0"/>
              <a:t>RAM is split into fixed size </a:t>
            </a:r>
          </a:p>
          <a:p>
            <a:r>
              <a:rPr lang="en-US" sz="1400" dirty="0"/>
              <a:t>partitions called page frames.</a:t>
            </a:r>
          </a:p>
          <a:p>
            <a:endParaRPr lang="en-US" sz="1400" dirty="0"/>
          </a:p>
          <a:p>
            <a:r>
              <a:rPr lang="en-US" sz="1400" dirty="0"/>
              <a:t>Page frames typically 4KBs</a:t>
            </a:r>
          </a:p>
        </p:txBody>
      </p:sp>
      <p:sp>
        <p:nvSpPr>
          <p:cNvPr id="22" name="TextBox 21">
            <a:extLst>
              <a:ext uri="{FF2B5EF4-FFF2-40B4-BE49-F238E27FC236}">
                <a16:creationId xmlns:a16="http://schemas.microsoft.com/office/drawing/2014/main" id="{997801DC-789D-D9D7-7895-C1AFBC63CEFB}"/>
              </a:ext>
            </a:extLst>
          </p:cNvPr>
          <p:cNvSpPr txBox="1"/>
          <p:nvPr/>
        </p:nvSpPr>
        <p:spPr>
          <a:xfrm>
            <a:off x="6144049" y="2398693"/>
            <a:ext cx="2789258" cy="954107"/>
          </a:xfrm>
          <a:prstGeom prst="rect">
            <a:avLst/>
          </a:prstGeom>
          <a:noFill/>
        </p:spPr>
        <p:txBody>
          <a:bodyPr wrap="none" rtlCol="0">
            <a:spAutoFit/>
          </a:bodyPr>
          <a:lstStyle/>
          <a:p>
            <a:r>
              <a:rPr lang="en-US" sz="1400" dirty="0"/>
              <a:t>Process split into blocks of equal</a:t>
            </a:r>
          </a:p>
          <a:p>
            <a:r>
              <a:rPr lang="en-US" sz="1400" dirty="0"/>
              <a:t>size.</a:t>
            </a:r>
          </a:p>
          <a:p>
            <a:endParaRPr lang="en-US" sz="1400" dirty="0"/>
          </a:p>
          <a:p>
            <a:r>
              <a:rPr lang="en-US" sz="1400" dirty="0"/>
              <a:t>block size = page frame size</a:t>
            </a:r>
          </a:p>
        </p:txBody>
      </p:sp>
      <p:grpSp>
        <p:nvGrpSpPr>
          <p:cNvPr id="23" name="Group 22">
            <a:extLst>
              <a:ext uri="{FF2B5EF4-FFF2-40B4-BE49-F238E27FC236}">
                <a16:creationId xmlns:a16="http://schemas.microsoft.com/office/drawing/2014/main" id="{FA89A591-52F8-5410-BB31-1665F3F07D6D}"/>
              </a:ext>
            </a:extLst>
          </p:cNvPr>
          <p:cNvGrpSpPr/>
          <p:nvPr/>
        </p:nvGrpSpPr>
        <p:grpSpPr>
          <a:xfrm>
            <a:off x="420491" y="2855883"/>
            <a:ext cx="343152" cy="3233410"/>
            <a:chOff x="531820" y="1581150"/>
            <a:chExt cx="343152" cy="3233410"/>
          </a:xfrm>
        </p:grpSpPr>
        <p:sp>
          <p:nvSpPr>
            <p:cNvPr id="24" name="TextBox 23">
              <a:extLst>
                <a:ext uri="{FF2B5EF4-FFF2-40B4-BE49-F238E27FC236}">
                  <a16:creationId xmlns:a16="http://schemas.microsoft.com/office/drawing/2014/main" id="{D765FA8B-CCF3-F876-52FD-8F233B6FEE6D}"/>
                </a:ext>
              </a:extLst>
            </p:cNvPr>
            <p:cNvSpPr txBox="1"/>
            <p:nvPr/>
          </p:nvSpPr>
          <p:spPr>
            <a:xfrm>
              <a:off x="580409" y="1581150"/>
              <a:ext cx="263119" cy="261610"/>
            </a:xfrm>
            <a:prstGeom prst="rect">
              <a:avLst/>
            </a:prstGeom>
            <a:noFill/>
          </p:spPr>
          <p:txBody>
            <a:bodyPr wrap="none" rtlCol="0">
              <a:spAutoFit/>
            </a:bodyPr>
            <a:lstStyle/>
            <a:p>
              <a:pPr algn="r"/>
              <a:r>
                <a:rPr lang="en-US" sz="1100" dirty="0"/>
                <a:t>1</a:t>
              </a:r>
            </a:p>
          </p:txBody>
        </p:sp>
        <p:sp>
          <p:nvSpPr>
            <p:cNvPr id="25" name="TextBox 24">
              <a:extLst>
                <a:ext uri="{FF2B5EF4-FFF2-40B4-BE49-F238E27FC236}">
                  <a16:creationId xmlns:a16="http://schemas.microsoft.com/office/drawing/2014/main" id="{5CE2CBA9-CA57-3432-9FE3-67A4BEE1B3E7}"/>
                </a:ext>
              </a:extLst>
            </p:cNvPr>
            <p:cNvSpPr txBox="1"/>
            <p:nvPr/>
          </p:nvSpPr>
          <p:spPr>
            <a:xfrm>
              <a:off x="609600" y="1809750"/>
              <a:ext cx="263119" cy="261610"/>
            </a:xfrm>
            <a:prstGeom prst="rect">
              <a:avLst/>
            </a:prstGeom>
            <a:noFill/>
          </p:spPr>
          <p:txBody>
            <a:bodyPr wrap="none" rtlCol="0">
              <a:spAutoFit/>
            </a:bodyPr>
            <a:lstStyle/>
            <a:p>
              <a:r>
                <a:rPr lang="en-US" sz="1100" dirty="0"/>
                <a:t>2</a:t>
              </a:r>
            </a:p>
          </p:txBody>
        </p:sp>
        <p:sp>
          <p:nvSpPr>
            <p:cNvPr id="26" name="TextBox 25">
              <a:extLst>
                <a:ext uri="{FF2B5EF4-FFF2-40B4-BE49-F238E27FC236}">
                  <a16:creationId xmlns:a16="http://schemas.microsoft.com/office/drawing/2014/main" id="{060F10D1-3D67-9994-5746-088145EDA68B}"/>
                </a:ext>
              </a:extLst>
            </p:cNvPr>
            <p:cNvSpPr txBox="1"/>
            <p:nvPr/>
          </p:nvSpPr>
          <p:spPr>
            <a:xfrm>
              <a:off x="610368" y="2012267"/>
              <a:ext cx="263119" cy="261610"/>
            </a:xfrm>
            <a:prstGeom prst="rect">
              <a:avLst/>
            </a:prstGeom>
            <a:noFill/>
          </p:spPr>
          <p:txBody>
            <a:bodyPr wrap="none" rtlCol="0">
              <a:spAutoFit/>
            </a:bodyPr>
            <a:lstStyle/>
            <a:p>
              <a:r>
                <a:rPr lang="en-US" sz="1100" dirty="0"/>
                <a:t>3</a:t>
              </a:r>
            </a:p>
          </p:txBody>
        </p:sp>
        <p:sp>
          <p:nvSpPr>
            <p:cNvPr id="27" name="TextBox 26">
              <a:extLst>
                <a:ext uri="{FF2B5EF4-FFF2-40B4-BE49-F238E27FC236}">
                  <a16:creationId xmlns:a16="http://schemas.microsoft.com/office/drawing/2014/main" id="{C678AB98-6D3B-1973-1940-BB6C3BC126DB}"/>
                </a:ext>
              </a:extLst>
            </p:cNvPr>
            <p:cNvSpPr txBox="1"/>
            <p:nvPr/>
          </p:nvSpPr>
          <p:spPr>
            <a:xfrm>
              <a:off x="609600" y="2266950"/>
              <a:ext cx="263119" cy="261610"/>
            </a:xfrm>
            <a:prstGeom prst="rect">
              <a:avLst/>
            </a:prstGeom>
            <a:noFill/>
          </p:spPr>
          <p:txBody>
            <a:bodyPr wrap="none" rtlCol="0">
              <a:spAutoFit/>
            </a:bodyPr>
            <a:lstStyle/>
            <a:p>
              <a:r>
                <a:rPr lang="en-US" sz="1100" dirty="0"/>
                <a:t>4</a:t>
              </a:r>
            </a:p>
          </p:txBody>
        </p:sp>
        <p:sp>
          <p:nvSpPr>
            <p:cNvPr id="28" name="TextBox 27">
              <a:extLst>
                <a:ext uri="{FF2B5EF4-FFF2-40B4-BE49-F238E27FC236}">
                  <a16:creationId xmlns:a16="http://schemas.microsoft.com/office/drawing/2014/main" id="{16E93B98-EB08-DBB3-AC97-4E5D40DFDDB5}"/>
                </a:ext>
              </a:extLst>
            </p:cNvPr>
            <p:cNvSpPr txBox="1"/>
            <p:nvPr/>
          </p:nvSpPr>
          <p:spPr>
            <a:xfrm>
              <a:off x="609600" y="2495550"/>
              <a:ext cx="263119" cy="261610"/>
            </a:xfrm>
            <a:prstGeom prst="rect">
              <a:avLst/>
            </a:prstGeom>
            <a:noFill/>
          </p:spPr>
          <p:txBody>
            <a:bodyPr wrap="none" rtlCol="0">
              <a:spAutoFit/>
            </a:bodyPr>
            <a:lstStyle/>
            <a:p>
              <a:r>
                <a:rPr lang="en-US" sz="1100" dirty="0"/>
                <a:t>5</a:t>
              </a:r>
            </a:p>
          </p:txBody>
        </p:sp>
        <p:sp>
          <p:nvSpPr>
            <p:cNvPr id="29" name="TextBox 28">
              <a:extLst>
                <a:ext uri="{FF2B5EF4-FFF2-40B4-BE49-F238E27FC236}">
                  <a16:creationId xmlns:a16="http://schemas.microsoft.com/office/drawing/2014/main" id="{329BA8F4-2154-DABC-9B6A-9DBE8B1C9E8E}"/>
                </a:ext>
              </a:extLst>
            </p:cNvPr>
            <p:cNvSpPr txBox="1"/>
            <p:nvPr/>
          </p:nvSpPr>
          <p:spPr>
            <a:xfrm>
              <a:off x="609600" y="2724150"/>
              <a:ext cx="263119" cy="261610"/>
            </a:xfrm>
            <a:prstGeom prst="rect">
              <a:avLst/>
            </a:prstGeom>
            <a:noFill/>
          </p:spPr>
          <p:txBody>
            <a:bodyPr wrap="none" rtlCol="0">
              <a:spAutoFit/>
            </a:bodyPr>
            <a:lstStyle/>
            <a:p>
              <a:r>
                <a:rPr lang="en-US" sz="1100" dirty="0"/>
                <a:t>6</a:t>
              </a:r>
            </a:p>
          </p:txBody>
        </p:sp>
        <p:sp>
          <p:nvSpPr>
            <p:cNvPr id="30" name="TextBox 29">
              <a:extLst>
                <a:ext uri="{FF2B5EF4-FFF2-40B4-BE49-F238E27FC236}">
                  <a16:creationId xmlns:a16="http://schemas.microsoft.com/office/drawing/2014/main" id="{032F5B24-C1FF-30D3-E708-C3708F4C62EC}"/>
                </a:ext>
              </a:extLst>
            </p:cNvPr>
            <p:cNvSpPr txBox="1"/>
            <p:nvPr/>
          </p:nvSpPr>
          <p:spPr>
            <a:xfrm>
              <a:off x="609600" y="2952750"/>
              <a:ext cx="263119" cy="261610"/>
            </a:xfrm>
            <a:prstGeom prst="rect">
              <a:avLst/>
            </a:prstGeom>
            <a:noFill/>
          </p:spPr>
          <p:txBody>
            <a:bodyPr wrap="none" rtlCol="0">
              <a:spAutoFit/>
            </a:bodyPr>
            <a:lstStyle/>
            <a:p>
              <a:r>
                <a:rPr lang="en-US" sz="1100" dirty="0"/>
                <a:t>7</a:t>
              </a:r>
            </a:p>
          </p:txBody>
        </p:sp>
        <p:sp>
          <p:nvSpPr>
            <p:cNvPr id="31" name="TextBox 30">
              <a:extLst>
                <a:ext uri="{FF2B5EF4-FFF2-40B4-BE49-F238E27FC236}">
                  <a16:creationId xmlns:a16="http://schemas.microsoft.com/office/drawing/2014/main" id="{92F12664-4882-ECEF-3C18-A2AF292197E9}"/>
                </a:ext>
              </a:extLst>
            </p:cNvPr>
            <p:cNvSpPr txBox="1"/>
            <p:nvPr/>
          </p:nvSpPr>
          <p:spPr>
            <a:xfrm>
              <a:off x="609600" y="3181350"/>
              <a:ext cx="263119" cy="261610"/>
            </a:xfrm>
            <a:prstGeom prst="rect">
              <a:avLst/>
            </a:prstGeom>
            <a:noFill/>
          </p:spPr>
          <p:txBody>
            <a:bodyPr wrap="none" rtlCol="0">
              <a:spAutoFit/>
            </a:bodyPr>
            <a:lstStyle/>
            <a:p>
              <a:r>
                <a:rPr lang="en-US" sz="1100" dirty="0"/>
                <a:t>8</a:t>
              </a:r>
            </a:p>
          </p:txBody>
        </p:sp>
        <p:sp>
          <p:nvSpPr>
            <p:cNvPr id="32" name="TextBox 31">
              <a:extLst>
                <a:ext uri="{FF2B5EF4-FFF2-40B4-BE49-F238E27FC236}">
                  <a16:creationId xmlns:a16="http://schemas.microsoft.com/office/drawing/2014/main" id="{7F00C978-290B-92A7-733B-4FE586037A67}"/>
                </a:ext>
              </a:extLst>
            </p:cNvPr>
            <p:cNvSpPr txBox="1"/>
            <p:nvPr/>
          </p:nvSpPr>
          <p:spPr>
            <a:xfrm>
              <a:off x="609600" y="3409950"/>
              <a:ext cx="263119" cy="261610"/>
            </a:xfrm>
            <a:prstGeom prst="rect">
              <a:avLst/>
            </a:prstGeom>
            <a:noFill/>
          </p:spPr>
          <p:txBody>
            <a:bodyPr wrap="none" rtlCol="0">
              <a:spAutoFit/>
            </a:bodyPr>
            <a:lstStyle/>
            <a:p>
              <a:r>
                <a:rPr lang="en-US" sz="1100" dirty="0"/>
                <a:t>9</a:t>
              </a:r>
            </a:p>
          </p:txBody>
        </p:sp>
        <p:sp>
          <p:nvSpPr>
            <p:cNvPr id="33" name="TextBox 32">
              <a:extLst>
                <a:ext uri="{FF2B5EF4-FFF2-40B4-BE49-F238E27FC236}">
                  <a16:creationId xmlns:a16="http://schemas.microsoft.com/office/drawing/2014/main" id="{264FEE33-26E3-928D-4641-AC9021455242}"/>
                </a:ext>
              </a:extLst>
            </p:cNvPr>
            <p:cNvSpPr txBox="1"/>
            <p:nvPr/>
          </p:nvSpPr>
          <p:spPr>
            <a:xfrm>
              <a:off x="531820" y="3638550"/>
              <a:ext cx="341572" cy="261610"/>
            </a:xfrm>
            <a:prstGeom prst="rect">
              <a:avLst/>
            </a:prstGeom>
            <a:noFill/>
          </p:spPr>
          <p:txBody>
            <a:bodyPr wrap="none" rtlCol="0">
              <a:spAutoFit/>
            </a:bodyPr>
            <a:lstStyle/>
            <a:p>
              <a:r>
                <a:rPr lang="en-US" sz="1100" dirty="0"/>
                <a:t>10</a:t>
              </a:r>
            </a:p>
          </p:txBody>
        </p:sp>
        <p:sp>
          <p:nvSpPr>
            <p:cNvPr id="34" name="TextBox 33">
              <a:extLst>
                <a:ext uri="{FF2B5EF4-FFF2-40B4-BE49-F238E27FC236}">
                  <a16:creationId xmlns:a16="http://schemas.microsoft.com/office/drawing/2014/main" id="{B81FEC05-71F9-CAC2-AFD5-F0220A915D9F}"/>
                </a:ext>
              </a:extLst>
            </p:cNvPr>
            <p:cNvSpPr txBox="1"/>
            <p:nvPr/>
          </p:nvSpPr>
          <p:spPr>
            <a:xfrm>
              <a:off x="533400" y="3867150"/>
              <a:ext cx="331103" cy="261610"/>
            </a:xfrm>
            <a:prstGeom prst="rect">
              <a:avLst/>
            </a:prstGeom>
            <a:noFill/>
          </p:spPr>
          <p:txBody>
            <a:bodyPr wrap="none" rtlCol="0">
              <a:spAutoFit/>
            </a:bodyPr>
            <a:lstStyle/>
            <a:p>
              <a:r>
                <a:rPr lang="en-US" sz="1100" dirty="0"/>
                <a:t>11</a:t>
              </a:r>
            </a:p>
          </p:txBody>
        </p:sp>
        <p:sp>
          <p:nvSpPr>
            <p:cNvPr id="35" name="TextBox 34">
              <a:extLst>
                <a:ext uri="{FF2B5EF4-FFF2-40B4-BE49-F238E27FC236}">
                  <a16:creationId xmlns:a16="http://schemas.microsoft.com/office/drawing/2014/main" id="{249149DB-7AB3-CAAD-A724-41CDE5F91677}"/>
                </a:ext>
              </a:extLst>
            </p:cNvPr>
            <p:cNvSpPr txBox="1"/>
            <p:nvPr/>
          </p:nvSpPr>
          <p:spPr>
            <a:xfrm>
              <a:off x="533400" y="4095750"/>
              <a:ext cx="341572" cy="261610"/>
            </a:xfrm>
            <a:prstGeom prst="rect">
              <a:avLst/>
            </a:prstGeom>
            <a:noFill/>
          </p:spPr>
          <p:txBody>
            <a:bodyPr wrap="none" rtlCol="0">
              <a:spAutoFit/>
            </a:bodyPr>
            <a:lstStyle/>
            <a:p>
              <a:r>
                <a:rPr lang="en-US" sz="1100" dirty="0"/>
                <a:t>12</a:t>
              </a:r>
            </a:p>
          </p:txBody>
        </p:sp>
        <p:sp>
          <p:nvSpPr>
            <p:cNvPr id="36" name="TextBox 35">
              <a:extLst>
                <a:ext uri="{FF2B5EF4-FFF2-40B4-BE49-F238E27FC236}">
                  <a16:creationId xmlns:a16="http://schemas.microsoft.com/office/drawing/2014/main" id="{16805DD9-96E1-F88A-E075-274BCC140E55}"/>
                </a:ext>
              </a:extLst>
            </p:cNvPr>
            <p:cNvSpPr txBox="1"/>
            <p:nvPr/>
          </p:nvSpPr>
          <p:spPr>
            <a:xfrm>
              <a:off x="533400" y="4324350"/>
              <a:ext cx="341572" cy="261610"/>
            </a:xfrm>
            <a:prstGeom prst="rect">
              <a:avLst/>
            </a:prstGeom>
            <a:noFill/>
          </p:spPr>
          <p:txBody>
            <a:bodyPr wrap="none" rtlCol="0">
              <a:spAutoFit/>
            </a:bodyPr>
            <a:lstStyle/>
            <a:p>
              <a:r>
                <a:rPr lang="en-US" sz="1100" dirty="0"/>
                <a:t>13</a:t>
              </a:r>
            </a:p>
          </p:txBody>
        </p:sp>
        <p:sp>
          <p:nvSpPr>
            <p:cNvPr id="37" name="TextBox 36">
              <a:extLst>
                <a:ext uri="{FF2B5EF4-FFF2-40B4-BE49-F238E27FC236}">
                  <a16:creationId xmlns:a16="http://schemas.microsoft.com/office/drawing/2014/main" id="{A1FAB1E3-699F-F8C4-F5A5-413658AAE108}"/>
                </a:ext>
              </a:extLst>
            </p:cNvPr>
            <p:cNvSpPr txBox="1"/>
            <p:nvPr/>
          </p:nvSpPr>
          <p:spPr>
            <a:xfrm>
              <a:off x="533400" y="4552950"/>
              <a:ext cx="341572" cy="261610"/>
            </a:xfrm>
            <a:prstGeom prst="rect">
              <a:avLst/>
            </a:prstGeom>
            <a:noFill/>
          </p:spPr>
          <p:txBody>
            <a:bodyPr wrap="none" rtlCol="0">
              <a:spAutoFit/>
            </a:bodyPr>
            <a:lstStyle/>
            <a:p>
              <a:r>
                <a:rPr lang="en-US" sz="1100" dirty="0"/>
                <a:t>14</a:t>
              </a:r>
            </a:p>
          </p:txBody>
        </p:sp>
      </p:grpSp>
      <p:grpSp>
        <p:nvGrpSpPr>
          <p:cNvPr id="38" name="Group 37">
            <a:extLst>
              <a:ext uri="{FF2B5EF4-FFF2-40B4-BE49-F238E27FC236}">
                <a16:creationId xmlns:a16="http://schemas.microsoft.com/office/drawing/2014/main" id="{6A42E3F9-A749-E35A-1F68-CEC6E2508F86}"/>
              </a:ext>
            </a:extLst>
          </p:cNvPr>
          <p:cNvGrpSpPr/>
          <p:nvPr/>
        </p:nvGrpSpPr>
        <p:grpSpPr>
          <a:xfrm>
            <a:off x="4729264" y="3257662"/>
            <a:ext cx="263119" cy="1404610"/>
            <a:chOff x="4876800" y="3181350"/>
            <a:chExt cx="263119" cy="1404610"/>
          </a:xfrm>
        </p:grpSpPr>
        <p:sp>
          <p:nvSpPr>
            <p:cNvPr id="39" name="TextBox 38">
              <a:extLst>
                <a:ext uri="{FF2B5EF4-FFF2-40B4-BE49-F238E27FC236}">
                  <a16:creationId xmlns:a16="http://schemas.microsoft.com/office/drawing/2014/main" id="{6C65C4CC-2672-E2FB-735D-A84184149C82}"/>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40" name="TextBox 39">
              <a:extLst>
                <a:ext uri="{FF2B5EF4-FFF2-40B4-BE49-F238E27FC236}">
                  <a16:creationId xmlns:a16="http://schemas.microsoft.com/office/drawing/2014/main" id="{CE26FF2C-E822-600C-0121-921A8AE80D27}"/>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41" name="TextBox 40">
              <a:extLst>
                <a:ext uri="{FF2B5EF4-FFF2-40B4-BE49-F238E27FC236}">
                  <a16:creationId xmlns:a16="http://schemas.microsoft.com/office/drawing/2014/main" id="{55BAA53C-A71F-79CB-A0A8-5EB031FAD966}"/>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42" name="TextBox 41">
              <a:extLst>
                <a:ext uri="{FF2B5EF4-FFF2-40B4-BE49-F238E27FC236}">
                  <a16:creationId xmlns:a16="http://schemas.microsoft.com/office/drawing/2014/main" id="{C91F060E-D7DE-1FE3-FD54-184071CF1CE3}"/>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sp>
          <p:nvSpPr>
            <p:cNvPr id="43" name="TextBox 42">
              <a:extLst>
                <a:ext uri="{FF2B5EF4-FFF2-40B4-BE49-F238E27FC236}">
                  <a16:creationId xmlns:a16="http://schemas.microsoft.com/office/drawing/2014/main" id="{A46A20B3-18B6-0B6E-6E23-3F153D795A79}"/>
                </a:ext>
              </a:extLst>
            </p:cNvPr>
            <p:cNvSpPr txBox="1"/>
            <p:nvPr/>
          </p:nvSpPr>
          <p:spPr>
            <a:xfrm>
              <a:off x="4876800" y="4095750"/>
              <a:ext cx="263119" cy="261610"/>
            </a:xfrm>
            <a:prstGeom prst="rect">
              <a:avLst/>
            </a:prstGeom>
            <a:noFill/>
          </p:spPr>
          <p:txBody>
            <a:bodyPr wrap="none" rtlCol="0">
              <a:spAutoFit/>
            </a:bodyPr>
            <a:lstStyle/>
            <a:p>
              <a:r>
                <a:rPr lang="en-US" sz="1100" dirty="0">
                  <a:solidFill>
                    <a:srgbClr val="00B0F0"/>
                  </a:solidFill>
                </a:rPr>
                <a:t>5</a:t>
              </a:r>
            </a:p>
          </p:txBody>
        </p:sp>
        <p:sp>
          <p:nvSpPr>
            <p:cNvPr id="44" name="TextBox 43">
              <a:extLst>
                <a:ext uri="{FF2B5EF4-FFF2-40B4-BE49-F238E27FC236}">
                  <a16:creationId xmlns:a16="http://schemas.microsoft.com/office/drawing/2014/main" id="{80896C4A-BC6B-3FAA-5051-D941281AF8A1}"/>
                </a:ext>
              </a:extLst>
            </p:cNvPr>
            <p:cNvSpPr txBox="1"/>
            <p:nvPr/>
          </p:nvSpPr>
          <p:spPr>
            <a:xfrm>
              <a:off x="4876800" y="4324350"/>
              <a:ext cx="263119" cy="261610"/>
            </a:xfrm>
            <a:prstGeom prst="rect">
              <a:avLst/>
            </a:prstGeom>
            <a:noFill/>
          </p:spPr>
          <p:txBody>
            <a:bodyPr wrap="none" rtlCol="0">
              <a:spAutoFit/>
            </a:bodyPr>
            <a:lstStyle/>
            <a:p>
              <a:r>
                <a:rPr lang="en-US" sz="1100" dirty="0">
                  <a:solidFill>
                    <a:srgbClr val="00B0F0"/>
                  </a:solidFill>
                </a:rPr>
                <a:t>6</a:t>
              </a:r>
            </a:p>
          </p:txBody>
        </p:sp>
      </p:grpSp>
      <p:sp>
        <p:nvSpPr>
          <p:cNvPr id="45" name="TextBox 44">
            <a:extLst>
              <a:ext uri="{FF2B5EF4-FFF2-40B4-BE49-F238E27FC236}">
                <a16:creationId xmlns:a16="http://schemas.microsoft.com/office/drawing/2014/main" id="{6E6B1C7A-22D2-8A9E-6561-BD99321D1F2A}"/>
              </a:ext>
            </a:extLst>
          </p:cNvPr>
          <p:cNvSpPr txBox="1"/>
          <p:nvPr/>
        </p:nvSpPr>
        <p:spPr>
          <a:xfrm>
            <a:off x="4874732" y="2932083"/>
            <a:ext cx="992918" cy="369332"/>
          </a:xfrm>
          <a:prstGeom prst="rect">
            <a:avLst/>
          </a:prstGeom>
          <a:noFill/>
        </p:spPr>
        <p:txBody>
          <a:bodyPr wrap="none" rtlCol="0">
            <a:spAutoFit/>
          </a:bodyPr>
          <a:lstStyle/>
          <a:p>
            <a:r>
              <a:rPr lang="en-US" dirty="0"/>
              <a:t>process</a:t>
            </a:r>
          </a:p>
        </p:txBody>
      </p:sp>
      <p:grpSp>
        <p:nvGrpSpPr>
          <p:cNvPr id="46" name="Group 45">
            <a:extLst>
              <a:ext uri="{FF2B5EF4-FFF2-40B4-BE49-F238E27FC236}">
                <a16:creationId xmlns:a16="http://schemas.microsoft.com/office/drawing/2014/main" id="{94127F4A-DC19-E205-69A5-0F5014CE436A}"/>
              </a:ext>
            </a:extLst>
          </p:cNvPr>
          <p:cNvGrpSpPr/>
          <p:nvPr/>
        </p:nvGrpSpPr>
        <p:grpSpPr>
          <a:xfrm>
            <a:off x="5726797" y="4379883"/>
            <a:ext cx="2887479" cy="1906734"/>
            <a:chOff x="5943600" y="3105150"/>
            <a:chExt cx="2887479" cy="1906734"/>
          </a:xfrm>
        </p:grpSpPr>
        <p:sp>
          <p:nvSpPr>
            <p:cNvPr id="47" name="Rectangle 46">
              <a:extLst>
                <a:ext uri="{FF2B5EF4-FFF2-40B4-BE49-F238E27FC236}">
                  <a16:creationId xmlns:a16="http://schemas.microsoft.com/office/drawing/2014/main" id="{2C1EB295-65E2-6C47-066C-DB477E806EC0}"/>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48" name="Rectangle 47">
              <a:extLst>
                <a:ext uri="{FF2B5EF4-FFF2-40B4-BE49-F238E27FC236}">
                  <a16:creationId xmlns:a16="http://schemas.microsoft.com/office/drawing/2014/main" id="{62BA20C4-167C-1D42-1D05-5A151175790E}"/>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49" name="Rectangle 48">
              <a:extLst>
                <a:ext uri="{FF2B5EF4-FFF2-40B4-BE49-F238E27FC236}">
                  <a16:creationId xmlns:a16="http://schemas.microsoft.com/office/drawing/2014/main" id="{C44C66E1-DFE8-B236-91A2-51A0CA4E0C20}"/>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50" name="Rectangle 49">
              <a:extLst>
                <a:ext uri="{FF2B5EF4-FFF2-40B4-BE49-F238E27FC236}">
                  <a16:creationId xmlns:a16="http://schemas.microsoft.com/office/drawing/2014/main" id="{0BD2D466-A01F-DA76-C1C7-3E5D805E7CA7}"/>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51" name="Rectangle 50">
              <a:extLst>
                <a:ext uri="{FF2B5EF4-FFF2-40B4-BE49-F238E27FC236}">
                  <a16:creationId xmlns:a16="http://schemas.microsoft.com/office/drawing/2014/main" id="{9830B1F5-92DB-5DCA-AB0E-97067A1E06BF}"/>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52" name="Rectangle 51">
              <a:extLst>
                <a:ext uri="{FF2B5EF4-FFF2-40B4-BE49-F238E27FC236}">
                  <a16:creationId xmlns:a16="http://schemas.microsoft.com/office/drawing/2014/main" id="{4CF785A5-83BA-FAF8-7045-543B279D6633}"/>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53" name="Rectangle 52">
              <a:extLst>
                <a:ext uri="{FF2B5EF4-FFF2-40B4-BE49-F238E27FC236}">
                  <a16:creationId xmlns:a16="http://schemas.microsoft.com/office/drawing/2014/main" id="{55C633FA-3FB4-18AB-413C-128FAC549452}"/>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54" name="Rectangle 53">
              <a:extLst>
                <a:ext uri="{FF2B5EF4-FFF2-40B4-BE49-F238E27FC236}">
                  <a16:creationId xmlns:a16="http://schemas.microsoft.com/office/drawing/2014/main" id="{33367661-FEA5-D0E8-EC6B-F9096744DC8C}"/>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55" name="Rectangle 54">
              <a:extLst>
                <a:ext uri="{FF2B5EF4-FFF2-40B4-BE49-F238E27FC236}">
                  <a16:creationId xmlns:a16="http://schemas.microsoft.com/office/drawing/2014/main" id="{2921F769-56C3-CC74-ECAE-EE626C465A5D}"/>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56" name="Rectangle 55">
              <a:extLst>
                <a:ext uri="{FF2B5EF4-FFF2-40B4-BE49-F238E27FC236}">
                  <a16:creationId xmlns:a16="http://schemas.microsoft.com/office/drawing/2014/main" id="{49D66854-D325-CE12-DAAF-963579CF816B}"/>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57" name="Rectangle 56">
              <a:extLst>
                <a:ext uri="{FF2B5EF4-FFF2-40B4-BE49-F238E27FC236}">
                  <a16:creationId xmlns:a16="http://schemas.microsoft.com/office/drawing/2014/main" id="{A719E825-D2D3-01C0-66A1-5DAB8D95AF9C}"/>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58" name="Rectangle 57">
              <a:extLst>
                <a:ext uri="{FF2B5EF4-FFF2-40B4-BE49-F238E27FC236}">
                  <a16:creationId xmlns:a16="http://schemas.microsoft.com/office/drawing/2014/main" id="{6CEE8637-5B39-91C8-D13E-325B1B9CE5A8}"/>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59" name="Rectangle 58">
              <a:extLst>
                <a:ext uri="{FF2B5EF4-FFF2-40B4-BE49-F238E27FC236}">
                  <a16:creationId xmlns:a16="http://schemas.microsoft.com/office/drawing/2014/main" id="{449ED6AA-E576-62A9-E495-7976D0D0E2AE}"/>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60" name="Rectangle 59">
              <a:extLst>
                <a:ext uri="{FF2B5EF4-FFF2-40B4-BE49-F238E27FC236}">
                  <a16:creationId xmlns:a16="http://schemas.microsoft.com/office/drawing/2014/main" id="{54DDF8BC-5F43-3D73-B3CB-D41BEA9F5F26}"/>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61" name="TextBox 60">
              <a:extLst>
                <a:ext uri="{FF2B5EF4-FFF2-40B4-BE49-F238E27FC236}">
                  <a16:creationId xmlns:a16="http://schemas.microsoft.com/office/drawing/2014/main" id="{B2B68E6F-A5DA-EC55-539D-F1DBCFF8ABD7}"/>
                </a:ext>
              </a:extLst>
            </p:cNvPr>
            <p:cNvSpPr txBox="1"/>
            <p:nvPr/>
          </p:nvSpPr>
          <p:spPr>
            <a:xfrm>
              <a:off x="5943600" y="3105150"/>
              <a:ext cx="2887479" cy="276999"/>
            </a:xfrm>
            <a:prstGeom prst="rect">
              <a:avLst/>
            </a:prstGeom>
            <a:noFill/>
          </p:spPr>
          <p:txBody>
            <a:bodyPr wrap="none" rtlCol="0">
              <a:spAutoFit/>
            </a:bodyPr>
            <a:lstStyle/>
            <a:p>
              <a:r>
                <a:rPr lang="en-US" sz="1200" dirty="0"/>
                <a:t>Per process page table (stored in RAM)</a:t>
              </a:r>
            </a:p>
          </p:txBody>
        </p:sp>
      </p:grpSp>
      <p:grpSp>
        <p:nvGrpSpPr>
          <p:cNvPr id="62" name="Group 61">
            <a:extLst>
              <a:ext uri="{FF2B5EF4-FFF2-40B4-BE49-F238E27FC236}">
                <a16:creationId xmlns:a16="http://schemas.microsoft.com/office/drawing/2014/main" id="{7AB0FAB6-31D5-B46F-4B1D-02E71C6E4EA5}"/>
              </a:ext>
            </a:extLst>
          </p:cNvPr>
          <p:cNvGrpSpPr/>
          <p:nvPr/>
        </p:nvGrpSpPr>
        <p:grpSpPr>
          <a:xfrm>
            <a:off x="4964783" y="3271518"/>
            <a:ext cx="762000" cy="1371600"/>
            <a:chOff x="914400" y="1581150"/>
            <a:chExt cx="762000" cy="1371600"/>
          </a:xfrm>
        </p:grpSpPr>
        <p:sp>
          <p:nvSpPr>
            <p:cNvPr id="63" name="Rectangle 62">
              <a:extLst>
                <a:ext uri="{FF2B5EF4-FFF2-40B4-BE49-F238E27FC236}">
                  <a16:creationId xmlns:a16="http://schemas.microsoft.com/office/drawing/2014/main" id="{43FFD5BF-9B67-C367-70B2-54668F583C74}"/>
                </a:ext>
              </a:extLst>
            </p:cNvPr>
            <p:cNvSpPr/>
            <p:nvPr/>
          </p:nvSpPr>
          <p:spPr>
            <a:xfrm>
              <a:off x="914400" y="1581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64" name="Rectangle 63">
              <a:extLst>
                <a:ext uri="{FF2B5EF4-FFF2-40B4-BE49-F238E27FC236}">
                  <a16:creationId xmlns:a16="http://schemas.microsoft.com/office/drawing/2014/main" id="{EB9C150D-D27E-8069-1689-5A0DF0EA2E54}"/>
                </a:ext>
              </a:extLst>
            </p:cNvPr>
            <p:cNvSpPr/>
            <p:nvPr/>
          </p:nvSpPr>
          <p:spPr>
            <a:xfrm>
              <a:off x="914400" y="18097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65" name="Rectangle 64">
              <a:extLst>
                <a:ext uri="{FF2B5EF4-FFF2-40B4-BE49-F238E27FC236}">
                  <a16:creationId xmlns:a16="http://schemas.microsoft.com/office/drawing/2014/main" id="{97612DA9-6F3B-82C0-E424-344F6DFDE74B}"/>
                </a:ext>
              </a:extLst>
            </p:cNvPr>
            <p:cNvSpPr/>
            <p:nvPr/>
          </p:nvSpPr>
          <p:spPr>
            <a:xfrm>
              <a:off x="914400" y="20383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66" name="Rectangle 65">
              <a:extLst>
                <a:ext uri="{FF2B5EF4-FFF2-40B4-BE49-F238E27FC236}">
                  <a16:creationId xmlns:a16="http://schemas.microsoft.com/office/drawing/2014/main" id="{E6759836-E4FF-8E17-6012-9B9DADD6E858}"/>
                </a:ext>
              </a:extLst>
            </p:cNvPr>
            <p:cNvSpPr/>
            <p:nvPr/>
          </p:nvSpPr>
          <p:spPr>
            <a:xfrm>
              <a:off x="914400" y="22669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67" name="Rectangle 66">
              <a:extLst>
                <a:ext uri="{FF2B5EF4-FFF2-40B4-BE49-F238E27FC236}">
                  <a16:creationId xmlns:a16="http://schemas.microsoft.com/office/drawing/2014/main" id="{47ED689A-AAD7-32EB-393D-1136AB7C2B46}"/>
                </a:ext>
              </a:extLst>
            </p:cNvPr>
            <p:cNvSpPr/>
            <p:nvPr/>
          </p:nvSpPr>
          <p:spPr>
            <a:xfrm>
              <a:off x="914400" y="24955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68" name="Rectangle 67">
              <a:extLst>
                <a:ext uri="{FF2B5EF4-FFF2-40B4-BE49-F238E27FC236}">
                  <a16:creationId xmlns:a16="http://schemas.microsoft.com/office/drawing/2014/main" id="{C92BE70B-A001-913E-A3D4-D8C538088E3F}"/>
                </a:ext>
              </a:extLst>
            </p:cNvPr>
            <p:cNvSpPr/>
            <p:nvPr/>
          </p:nvSpPr>
          <p:spPr>
            <a:xfrm>
              <a:off x="914400" y="2724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grpSp>
        <p:nvGrpSpPr>
          <p:cNvPr id="69" name="Group 68">
            <a:extLst>
              <a:ext uri="{FF2B5EF4-FFF2-40B4-BE49-F238E27FC236}">
                <a16:creationId xmlns:a16="http://schemas.microsoft.com/office/drawing/2014/main" id="{EAABE636-A168-23EC-C08A-BF86EC30FDAB}"/>
              </a:ext>
            </a:extLst>
          </p:cNvPr>
          <p:cNvGrpSpPr/>
          <p:nvPr/>
        </p:nvGrpSpPr>
        <p:grpSpPr>
          <a:xfrm>
            <a:off x="4964783" y="3271518"/>
            <a:ext cx="762000" cy="1371600"/>
            <a:chOff x="914400" y="1581150"/>
            <a:chExt cx="762000" cy="1371600"/>
          </a:xfrm>
        </p:grpSpPr>
        <p:sp>
          <p:nvSpPr>
            <p:cNvPr id="70" name="Rectangle 69">
              <a:extLst>
                <a:ext uri="{FF2B5EF4-FFF2-40B4-BE49-F238E27FC236}">
                  <a16:creationId xmlns:a16="http://schemas.microsoft.com/office/drawing/2014/main" id="{B22613FD-F225-B875-78BB-2983E67079D0}"/>
                </a:ext>
              </a:extLst>
            </p:cNvPr>
            <p:cNvSpPr/>
            <p:nvPr/>
          </p:nvSpPr>
          <p:spPr>
            <a:xfrm>
              <a:off x="914400" y="1581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71" name="Rectangle 70">
              <a:extLst>
                <a:ext uri="{FF2B5EF4-FFF2-40B4-BE49-F238E27FC236}">
                  <a16:creationId xmlns:a16="http://schemas.microsoft.com/office/drawing/2014/main" id="{A6AD3455-E61F-85F1-70FE-0F462E326C71}"/>
                </a:ext>
              </a:extLst>
            </p:cNvPr>
            <p:cNvSpPr/>
            <p:nvPr/>
          </p:nvSpPr>
          <p:spPr>
            <a:xfrm>
              <a:off x="914400" y="18097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72" name="Rectangle 71">
              <a:extLst>
                <a:ext uri="{FF2B5EF4-FFF2-40B4-BE49-F238E27FC236}">
                  <a16:creationId xmlns:a16="http://schemas.microsoft.com/office/drawing/2014/main" id="{9BAD0148-5AB3-4E80-FEAB-FF7C61CCE1FD}"/>
                </a:ext>
              </a:extLst>
            </p:cNvPr>
            <p:cNvSpPr/>
            <p:nvPr/>
          </p:nvSpPr>
          <p:spPr>
            <a:xfrm>
              <a:off x="914400" y="20383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73" name="Rectangle 72">
              <a:extLst>
                <a:ext uri="{FF2B5EF4-FFF2-40B4-BE49-F238E27FC236}">
                  <a16:creationId xmlns:a16="http://schemas.microsoft.com/office/drawing/2014/main" id="{97A82585-73E1-3BB2-1F5C-C525427748E2}"/>
                </a:ext>
              </a:extLst>
            </p:cNvPr>
            <p:cNvSpPr/>
            <p:nvPr/>
          </p:nvSpPr>
          <p:spPr>
            <a:xfrm>
              <a:off x="914400" y="22669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74" name="Rectangle 73">
              <a:extLst>
                <a:ext uri="{FF2B5EF4-FFF2-40B4-BE49-F238E27FC236}">
                  <a16:creationId xmlns:a16="http://schemas.microsoft.com/office/drawing/2014/main" id="{E6E5ACE0-19DF-4867-3CBA-2020AFFE91F9}"/>
                </a:ext>
              </a:extLst>
            </p:cNvPr>
            <p:cNvSpPr/>
            <p:nvPr/>
          </p:nvSpPr>
          <p:spPr>
            <a:xfrm>
              <a:off x="914400" y="24955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75" name="Rectangle 74">
              <a:extLst>
                <a:ext uri="{FF2B5EF4-FFF2-40B4-BE49-F238E27FC236}">
                  <a16:creationId xmlns:a16="http://schemas.microsoft.com/office/drawing/2014/main" id="{6A36F6AF-6BE0-C6F2-91C7-CF8382FC0962}"/>
                </a:ext>
              </a:extLst>
            </p:cNvPr>
            <p:cNvSpPr/>
            <p:nvPr/>
          </p:nvSpPr>
          <p:spPr>
            <a:xfrm>
              <a:off x="914400" y="2724150"/>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spTree>
    <p:extLst>
      <p:ext uri="{BB962C8B-B14F-4D97-AF65-F5344CB8AC3E}">
        <p14:creationId xmlns:p14="http://schemas.microsoft.com/office/powerpoint/2010/main" val="250788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par>
                                <p:cTn id="25" presetID="3" presetClass="entr" presetSubtype="1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par>
                                <p:cTn id="28" presetID="3" presetClass="entr" presetSubtype="1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blinds(horizontal)">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56" presetClass="path" presetSubtype="0" accel="50000" decel="50000" fill="hold" nodeType="clickEffect">
                                  <p:stCondLst>
                                    <p:cond delay="0"/>
                                  </p:stCondLst>
                                  <p:childTnLst>
                                    <p:animMotion origin="layout" path="M -3.33333E-6 -3.15854E-6 L -0.46666 -0.08081 " pathEditMode="relative" rAng="0" ptsTypes="AA">
                                      <p:cBhvr>
                                        <p:cTn id="34" dur="2000" fill="hold"/>
                                        <p:tgtEl>
                                          <p:spTgt spid="69"/>
                                        </p:tgtEl>
                                        <p:attrNameLst>
                                          <p:attrName>ppt_x</p:attrName>
                                          <p:attrName>ppt_y</p:attrName>
                                        </p:attrNameLst>
                                      </p:cBhvr>
                                      <p:rCtr x="-23300" y="-4000"/>
                                    </p:animMotion>
                                  </p:childTnLst>
                                </p:cTn>
                              </p:par>
                              <p:par>
                                <p:cTn id="35" presetID="3" presetClass="entr" presetSubtype="1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linds(horizontal)">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5EF8-9C44-F871-B39D-5DAB6B4B3311}"/>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a:t>
            </a:r>
            <a:endParaRPr lang="en-US" dirty="0"/>
          </a:p>
        </p:txBody>
      </p:sp>
      <p:sp>
        <p:nvSpPr>
          <p:cNvPr id="4" name="Slide Number Placeholder 3">
            <a:extLst>
              <a:ext uri="{FF2B5EF4-FFF2-40B4-BE49-F238E27FC236}">
                <a16:creationId xmlns:a16="http://schemas.microsoft.com/office/drawing/2014/main" id="{00E77E97-D9A8-DADE-EAA9-0B6754391C98}"/>
              </a:ext>
            </a:extLst>
          </p:cNvPr>
          <p:cNvSpPr>
            <a:spLocks noGrp="1"/>
          </p:cNvSpPr>
          <p:nvPr>
            <p:ph type="sldNum" sz="quarter" idx="12"/>
          </p:nvPr>
        </p:nvSpPr>
        <p:spPr/>
        <p:txBody>
          <a:bodyPr/>
          <a:lstStyle/>
          <a:p>
            <a:fld id="{015DAC8A-FA8A-4063-9E55-68B1F18CD389}" type="slidenum">
              <a:rPr lang="en-IN" smtClean="0"/>
              <a:t>36</a:t>
            </a:fld>
            <a:endParaRPr lang="en-IN" dirty="0"/>
          </a:p>
        </p:txBody>
      </p:sp>
      <p:sp>
        <p:nvSpPr>
          <p:cNvPr id="5" name="Rectangle 4">
            <a:extLst>
              <a:ext uri="{FF2B5EF4-FFF2-40B4-BE49-F238E27FC236}">
                <a16:creationId xmlns:a16="http://schemas.microsoft.com/office/drawing/2014/main" id="{491D0D35-C875-37BE-A06A-C7D42B8D7822}"/>
              </a:ext>
            </a:extLst>
          </p:cNvPr>
          <p:cNvSpPr/>
          <p:nvPr/>
        </p:nvSpPr>
        <p:spPr>
          <a:xfrm>
            <a:off x="1100052" y="2710468"/>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D7334E-6EDB-0962-8B5D-2643C9EFD43D}"/>
              </a:ext>
            </a:extLst>
          </p:cNvPr>
          <p:cNvSpPr txBox="1"/>
          <p:nvPr/>
        </p:nvSpPr>
        <p:spPr>
          <a:xfrm>
            <a:off x="1100055" y="2405668"/>
            <a:ext cx="697614" cy="369332"/>
          </a:xfrm>
          <a:prstGeom prst="rect">
            <a:avLst/>
          </a:prstGeom>
          <a:noFill/>
        </p:spPr>
        <p:txBody>
          <a:bodyPr wrap="none" rtlCol="0">
            <a:spAutoFit/>
          </a:bodyPr>
          <a:lstStyle/>
          <a:p>
            <a:r>
              <a:rPr lang="en-US" dirty="0"/>
              <a:t>RAM</a:t>
            </a:r>
          </a:p>
        </p:txBody>
      </p:sp>
      <p:grpSp>
        <p:nvGrpSpPr>
          <p:cNvPr id="7" name="Group 24">
            <a:extLst>
              <a:ext uri="{FF2B5EF4-FFF2-40B4-BE49-F238E27FC236}">
                <a16:creationId xmlns:a16="http://schemas.microsoft.com/office/drawing/2014/main" id="{F4F49533-D206-F638-029A-03D08F817A7A}"/>
              </a:ext>
            </a:extLst>
          </p:cNvPr>
          <p:cNvGrpSpPr/>
          <p:nvPr/>
        </p:nvGrpSpPr>
        <p:grpSpPr>
          <a:xfrm>
            <a:off x="1100052" y="2939068"/>
            <a:ext cx="762000" cy="2744788"/>
            <a:chOff x="914400" y="1809750"/>
            <a:chExt cx="762000" cy="2744788"/>
          </a:xfrm>
        </p:grpSpPr>
        <p:cxnSp>
          <p:nvCxnSpPr>
            <p:cNvPr id="8" name="Straight Connector 7">
              <a:extLst>
                <a:ext uri="{FF2B5EF4-FFF2-40B4-BE49-F238E27FC236}">
                  <a16:creationId xmlns:a16="http://schemas.microsoft.com/office/drawing/2014/main" id="{C57BC096-256A-60EF-6AE7-31A210400F1D}"/>
                </a:ext>
              </a:extLst>
            </p:cNvPr>
            <p:cNvCxnSpPr/>
            <p:nvPr/>
          </p:nvCxnSpPr>
          <p:spPr>
            <a:xfrm>
              <a:off x="9144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650D2F-101B-EE3C-F32F-70085056CE66}"/>
                </a:ext>
              </a:extLst>
            </p:cNvPr>
            <p:cNvCxnSpPr/>
            <p:nvPr/>
          </p:nvCxnSpPr>
          <p:spPr>
            <a:xfrm>
              <a:off x="9144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788FA5-15A4-500C-FCC3-4CA7E7B5FD54}"/>
                </a:ext>
              </a:extLst>
            </p:cNvPr>
            <p:cNvCxnSpPr/>
            <p:nvPr/>
          </p:nvCxnSpPr>
          <p:spPr>
            <a:xfrm>
              <a:off x="9144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6B9448-8340-854E-C7A7-D9335DE65769}"/>
                </a:ext>
              </a:extLst>
            </p:cNvPr>
            <p:cNvCxnSpPr/>
            <p:nvPr/>
          </p:nvCxnSpPr>
          <p:spPr>
            <a:xfrm>
              <a:off x="9144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1D549D-BD5D-C811-4D45-33941244D741}"/>
                </a:ext>
              </a:extLst>
            </p:cNvPr>
            <p:cNvCxnSpPr/>
            <p:nvPr/>
          </p:nvCxnSpPr>
          <p:spPr>
            <a:xfrm>
              <a:off x="9144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7B1F4F-9C82-CF4F-9DEE-C6684522528C}"/>
                </a:ext>
              </a:extLst>
            </p:cNvPr>
            <p:cNvCxnSpPr/>
            <p:nvPr/>
          </p:nvCxnSpPr>
          <p:spPr>
            <a:xfrm>
              <a:off x="9144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AF8309-ABED-E8EF-86EE-7A20E7E1E46D}"/>
                </a:ext>
              </a:extLst>
            </p:cNvPr>
            <p:cNvCxnSpPr/>
            <p:nvPr/>
          </p:nvCxnSpPr>
          <p:spPr>
            <a:xfrm>
              <a:off x="9144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980CF8-2441-25AC-0C2E-6FAFFFB28FC3}"/>
                </a:ext>
              </a:extLst>
            </p:cNvPr>
            <p:cNvCxnSpPr/>
            <p:nvPr/>
          </p:nvCxnSpPr>
          <p:spPr>
            <a:xfrm>
              <a:off x="914400" y="2952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41F398-7D90-4854-4032-635F31D422C8}"/>
                </a:ext>
              </a:extLst>
            </p:cNvPr>
            <p:cNvCxnSpPr/>
            <p:nvPr/>
          </p:nvCxnSpPr>
          <p:spPr>
            <a:xfrm>
              <a:off x="914400" y="27225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F92857-62FE-8D6C-BB96-2C7A93CB1F21}"/>
                </a:ext>
              </a:extLst>
            </p:cNvPr>
            <p:cNvCxnSpPr/>
            <p:nvPr/>
          </p:nvCxnSpPr>
          <p:spPr>
            <a:xfrm>
              <a:off x="914400" y="24939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9EEBAB-D5FF-CC28-F47E-28EA208E9B29}"/>
                </a:ext>
              </a:extLst>
            </p:cNvPr>
            <p:cNvCxnSpPr/>
            <p:nvPr/>
          </p:nvCxnSpPr>
          <p:spPr>
            <a:xfrm>
              <a:off x="914400" y="22653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27C630-4AC2-1C06-4FC3-3EC60E4E01A6}"/>
                </a:ext>
              </a:extLst>
            </p:cNvPr>
            <p:cNvCxnSpPr/>
            <p:nvPr/>
          </p:nvCxnSpPr>
          <p:spPr>
            <a:xfrm>
              <a:off x="914400" y="20367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2027EC-9317-6F4C-D935-3C2A2E7CEB2F}"/>
                </a:ext>
              </a:extLst>
            </p:cNvPr>
            <p:cNvCxnSpPr/>
            <p:nvPr/>
          </p:nvCxnSpPr>
          <p:spPr>
            <a:xfrm>
              <a:off x="914400" y="1809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41">
            <a:extLst>
              <a:ext uri="{FF2B5EF4-FFF2-40B4-BE49-F238E27FC236}">
                <a16:creationId xmlns:a16="http://schemas.microsoft.com/office/drawing/2014/main" id="{9D3AC9F7-A361-4FEC-B662-8305939511B0}"/>
              </a:ext>
            </a:extLst>
          </p:cNvPr>
          <p:cNvGrpSpPr/>
          <p:nvPr/>
        </p:nvGrpSpPr>
        <p:grpSpPr>
          <a:xfrm>
            <a:off x="4078782" y="2578849"/>
            <a:ext cx="762000" cy="1390650"/>
            <a:chOff x="5181600" y="3181350"/>
            <a:chExt cx="762000" cy="1390650"/>
          </a:xfrm>
        </p:grpSpPr>
        <p:sp>
          <p:nvSpPr>
            <p:cNvPr id="22" name="Rectangle 21">
              <a:extLst>
                <a:ext uri="{FF2B5EF4-FFF2-40B4-BE49-F238E27FC236}">
                  <a16:creationId xmlns:a16="http://schemas.microsoft.com/office/drawing/2014/main" id="{EEC286AF-9CDE-7CD7-D744-03AFB3AB2300}"/>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75B938B-DFC8-6CDA-3DF2-8A866031593B}"/>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B714B29-CE95-C741-2F63-EC90AB8FF717}"/>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FE62B9-E55E-2154-8BD6-C6A1CA621D08}"/>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7F2ACF-35D6-EDF6-8068-075345AA05A2}"/>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FB6D77-B6DD-9F5E-20FD-2E4CD831F1D0}"/>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02E49E-72A4-1082-20E0-EB1F425F3CDF}"/>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67A896-E517-D946-D7F2-7E416FD0423C}"/>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62">
            <a:extLst>
              <a:ext uri="{FF2B5EF4-FFF2-40B4-BE49-F238E27FC236}">
                <a16:creationId xmlns:a16="http://schemas.microsoft.com/office/drawing/2014/main" id="{59A0F8B3-BA7C-AA27-B427-6D3877F60236}"/>
              </a:ext>
            </a:extLst>
          </p:cNvPr>
          <p:cNvGrpSpPr/>
          <p:nvPr/>
        </p:nvGrpSpPr>
        <p:grpSpPr>
          <a:xfrm>
            <a:off x="822960" y="2710468"/>
            <a:ext cx="343152" cy="3233410"/>
            <a:chOff x="531820" y="1581150"/>
            <a:chExt cx="343152" cy="3233410"/>
          </a:xfrm>
        </p:grpSpPr>
        <p:sp>
          <p:nvSpPr>
            <p:cNvPr id="31" name="TextBox 30">
              <a:extLst>
                <a:ext uri="{FF2B5EF4-FFF2-40B4-BE49-F238E27FC236}">
                  <a16:creationId xmlns:a16="http://schemas.microsoft.com/office/drawing/2014/main" id="{053EFC97-C369-4AE1-6E7F-7B1B432A453C}"/>
                </a:ext>
              </a:extLst>
            </p:cNvPr>
            <p:cNvSpPr txBox="1"/>
            <p:nvPr/>
          </p:nvSpPr>
          <p:spPr>
            <a:xfrm>
              <a:off x="580409" y="1581150"/>
              <a:ext cx="263119" cy="261610"/>
            </a:xfrm>
            <a:prstGeom prst="rect">
              <a:avLst/>
            </a:prstGeom>
            <a:noFill/>
          </p:spPr>
          <p:txBody>
            <a:bodyPr wrap="none" rtlCol="0">
              <a:spAutoFit/>
            </a:bodyPr>
            <a:lstStyle/>
            <a:p>
              <a:pPr algn="r"/>
              <a:r>
                <a:rPr lang="en-US" sz="1100" dirty="0"/>
                <a:t>1</a:t>
              </a:r>
            </a:p>
          </p:txBody>
        </p:sp>
        <p:sp>
          <p:nvSpPr>
            <p:cNvPr id="32" name="TextBox 31">
              <a:extLst>
                <a:ext uri="{FF2B5EF4-FFF2-40B4-BE49-F238E27FC236}">
                  <a16:creationId xmlns:a16="http://schemas.microsoft.com/office/drawing/2014/main" id="{5DB708E9-B44C-4DFF-CC70-75D4135A09D9}"/>
                </a:ext>
              </a:extLst>
            </p:cNvPr>
            <p:cNvSpPr txBox="1"/>
            <p:nvPr/>
          </p:nvSpPr>
          <p:spPr>
            <a:xfrm>
              <a:off x="609600" y="1809750"/>
              <a:ext cx="263119" cy="261610"/>
            </a:xfrm>
            <a:prstGeom prst="rect">
              <a:avLst/>
            </a:prstGeom>
            <a:noFill/>
          </p:spPr>
          <p:txBody>
            <a:bodyPr wrap="none" rtlCol="0">
              <a:spAutoFit/>
            </a:bodyPr>
            <a:lstStyle/>
            <a:p>
              <a:r>
                <a:rPr lang="en-US" sz="1100" dirty="0"/>
                <a:t>2</a:t>
              </a:r>
            </a:p>
          </p:txBody>
        </p:sp>
        <p:sp>
          <p:nvSpPr>
            <p:cNvPr id="33" name="TextBox 32">
              <a:extLst>
                <a:ext uri="{FF2B5EF4-FFF2-40B4-BE49-F238E27FC236}">
                  <a16:creationId xmlns:a16="http://schemas.microsoft.com/office/drawing/2014/main" id="{4B4A434A-F1FB-2796-04EB-EEF42D41642F}"/>
                </a:ext>
              </a:extLst>
            </p:cNvPr>
            <p:cNvSpPr txBox="1"/>
            <p:nvPr/>
          </p:nvSpPr>
          <p:spPr>
            <a:xfrm>
              <a:off x="610368" y="2012267"/>
              <a:ext cx="263119" cy="261610"/>
            </a:xfrm>
            <a:prstGeom prst="rect">
              <a:avLst/>
            </a:prstGeom>
            <a:noFill/>
          </p:spPr>
          <p:txBody>
            <a:bodyPr wrap="none" rtlCol="0">
              <a:spAutoFit/>
            </a:bodyPr>
            <a:lstStyle/>
            <a:p>
              <a:r>
                <a:rPr lang="en-US" sz="1100" dirty="0"/>
                <a:t>3</a:t>
              </a:r>
            </a:p>
          </p:txBody>
        </p:sp>
        <p:sp>
          <p:nvSpPr>
            <p:cNvPr id="34" name="TextBox 33">
              <a:extLst>
                <a:ext uri="{FF2B5EF4-FFF2-40B4-BE49-F238E27FC236}">
                  <a16:creationId xmlns:a16="http://schemas.microsoft.com/office/drawing/2014/main" id="{7FD8EB94-ECB8-E3DE-2626-6549916F1287}"/>
                </a:ext>
              </a:extLst>
            </p:cNvPr>
            <p:cNvSpPr txBox="1"/>
            <p:nvPr/>
          </p:nvSpPr>
          <p:spPr>
            <a:xfrm>
              <a:off x="609600" y="2266950"/>
              <a:ext cx="263119" cy="261610"/>
            </a:xfrm>
            <a:prstGeom prst="rect">
              <a:avLst/>
            </a:prstGeom>
            <a:noFill/>
          </p:spPr>
          <p:txBody>
            <a:bodyPr wrap="none" rtlCol="0">
              <a:spAutoFit/>
            </a:bodyPr>
            <a:lstStyle/>
            <a:p>
              <a:r>
                <a:rPr lang="en-US" sz="1100" dirty="0"/>
                <a:t>4</a:t>
              </a:r>
            </a:p>
          </p:txBody>
        </p:sp>
        <p:sp>
          <p:nvSpPr>
            <p:cNvPr id="35" name="TextBox 34">
              <a:extLst>
                <a:ext uri="{FF2B5EF4-FFF2-40B4-BE49-F238E27FC236}">
                  <a16:creationId xmlns:a16="http://schemas.microsoft.com/office/drawing/2014/main" id="{CAEEDB7A-4D58-9DB6-367D-FEF195E12127}"/>
                </a:ext>
              </a:extLst>
            </p:cNvPr>
            <p:cNvSpPr txBox="1"/>
            <p:nvPr/>
          </p:nvSpPr>
          <p:spPr>
            <a:xfrm>
              <a:off x="609600" y="2495550"/>
              <a:ext cx="263119" cy="261610"/>
            </a:xfrm>
            <a:prstGeom prst="rect">
              <a:avLst/>
            </a:prstGeom>
            <a:noFill/>
          </p:spPr>
          <p:txBody>
            <a:bodyPr wrap="none" rtlCol="0">
              <a:spAutoFit/>
            </a:bodyPr>
            <a:lstStyle/>
            <a:p>
              <a:r>
                <a:rPr lang="en-US" sz="1100" dirty="0"/>
                <a:t>5</a:t>
              </a:r>
            </a:p>
          </p:txBody>
        </p:sp>
        <p:sp>
          <p:nvSpPr>
            <p:cNvPr id="36" name="TextBox 35">
              <a:extLst>
                <a:ext uri="{FF2B5EF4-FFF2-40B4-BE49-F238E27FC236}">
                  <a16:creationId xmlns:a16="http://schemas.microsoft.com/office/drawing/2014/main" id="{1CDA073C-7547-7A10-609C-8FBB492E1047}"/>
                </a:ext>
              </a:extLst>
            </p:cNvPr>
            <p:cNvSpPr txBox="1"/>
            <p:nvPr/>
          </p:nvSpPr>
          <p:spPr>
            <a:xfrm>
              <a:off x="609600" y="2724150"/>
              <a:ext cx="263119" cy="261610"/>
            </a:xfrm>
            <a:prstGeom prst="rect">
              <a:avLst/>
            </a:prstGeom>
            <a:noFill/>
          </p:spPr>
          <p:txBody>
            <a:bodyPr wrap="none" rtlCol="0">
              <a:spAutoFit/>
            </a:bodyPr>
            <a:lstStyle/>
            <a:p>
              <a:r>
                <a:rPr lang="en-US" sz="1100" dirty="0"/>
                <a:t>6</a:t>
              </a:r>
            </a:p>
          </p:txBody>
        </p:sp>
        <p:sp>
          <p:nvSpPr>
            <p:cNvPr id="37" name="TextBox 36">
              <a:extLst>
                <a:ext uri="{FF2B5EF4-FFF2-40B4-BE49-F238E27FC236}">
                  <a16:creationId xmlns:a16="http://schemas.microsoft.com/office/drawing/2014/main" id="{09E53D6C-C590-11A9-D1D1-5949EA8A5DF6}"/>
                </a:ext>
              </a:extLst>
            </p:cNvPr>
            <p:cNvSpPr txBox="1"/>
            <p:nvPr/>
          </p:nvSpPr>
          <p:spPr>
            <a:xfrm>
              <a:off x="609600" y="2952750"/>
              <a:ext cx="263119" cy="261610"/>
            </a:xfrm>
            <a:prstGeom prst="rect">
              <a:avLst/>
            </a:prstGeom>
            <a:noFill/>
          </p:spPr>
          <p:txBody>
            <a:bodyPr wrap="none" rtlCol="0">
              <a:spAutoFit/>
            </a:bodyPr>
            <a:lstStyle/>
            <a:p>
              <a:r>
                <a:rPr lang="en-US" sz="1100" dirty="0"/>
                <a:t>7</a:t>
              </a:r>
            </a:p>
          </p:txBody>
        </p:sp>
        <p:sp>
          <p:nvSpPr>
            <p:cNvPr id="38" name="TextBox 37">
              <a:extLst>
                <a:ext uri="{FF2B5EF4-FFF2-40B4-BE49-F238E27FC236}">
                  <a16:creationId xmlns:a16="http://schemas.microsoft.com/office/drawing/2014/main" id="{7818367C-3B46-7793-A37B-ED6D84AF763D}"/>
                </a:ext>
              </a:extLst>
            </p:cNvPr>
            <p:cNvSpPr txBox="1"/>
            <p:nvPr/>
          </p:nvSpPr>
          <p:spPr>
            <a:xfrm>
              <a:off x="609600" y="3181350"/>
              <a:ext cx="263119" cy="261610"/>
            </a:xfrm>
            <a:prstGeom prst="rect">
              <a:avLst/>
            </a:prstGeom>
            <a:noFill/>
          </p:spPr>
          <p:txBody>
            <a:bodyPr wrap="none" rtlCol="0">
              <a:spAutoFit/>
            </a:bodyPr>
            <a:lstStyle/>
            <a:p>
              <a:r>
                <a:rPr lang="en-US" sz="1100" dirty="0"/>
                <a:t>8</a:t>
              </a:r>
            </a:p>
          </p:txBody>
        </p:sp>
        <p:sp>
          <p:nvSpPr>
            <p:cNvPr id="39" name="TextBox 38">
              <a:extLst>
                <a:ext uri="{FF2B5EF4-FFF2-40B4-BE49-F238E27FC236}">
                  <a16:creationId xmlns:a16="http://schemas.microsoft.com/office/drawing/2014/main" id="{AC90D52F-B058-7E83-8DDE-A4A849C1CD48}"/>
                </a:ext>
              </a:extLst>
            </p:cNvPr>
            <p:cNvSpPr txBox="1"/>
            <p:nvPr/>
          </p:nvSpPr>
          <p:spPr>
            <a:xfrm>
              <a:off x="609600" y="3409950"/>
              <a:ext cx="263119" cy="261610"/>
            </a:xfrm>
            <a:prstGeom prst="rect">
              <a:avLst/>
            </a:prstGeom>
            <a:noFill/>
          </p:spPr>
          <p:txBody>
            <a:bodyPr wrap="none" rtlCol="0">
              <a:spAutoFit/>
            </a:bodyPr>
            <a:lstStyle/>
            <a:p>
              <a:r>
                <a:rPr lang="en-US" sz="1100" dirty="0"/>
                <a:t>9</a:t>
              </a:r>
            </a:p>
          </p:txBody>
        </p:sp>
        <p:sp>
          <p:nvSpPr>
            <p:cNvPr id="40" name="TextBox 39">
              <a:extLst>
                <a:ext uri="{FF2B5EF4-FFF2-40B4-BE49-F238E27FC236}">
                  <a16:creationId xmlns:a16="http://schemas.microsoft.com/office/drawing/2014/main" id="{2D0280CE-AFD6-5AB7-628E-E6F9DBBAC223}"/>
                </a:ext>
              </a:extLst>
            </p:cNvPr>
            <p:cNvSpPr txBox="1"/>
            <p:nvPr/>
          </p:nvSpPr>
          <p:spPr>
            <a:xfrm>
              <a:off x="531820" y="3638550"/>
              <a:ext cx="341572" cy="261610"/>
            </a:xfrm>
            <a:prstGeom prst="rect">
              <a:avLst/>
            </a:prstGeom>
            <a:noFill/>
          </p:spPr>
          <p:txBody>
            <a:bodyPr wrap="none" rtlCol="0">
              <a:spAutoFit/>
            </a:bodyPr>
            <a:lstStyle/>
            <a:p>
              <a:r>
                <a:rPr lang="en-US" sz="1100" dirty="0"/>
                <a:t>10</a:t>
              </a:r>
            </a:p>
          </p:txBody>
        </p:sp>
        <p:sp>
          <p:nvSpPr>
            <p:cNvPr id="41" name="TextBox 40">
              <a:extLst>
                <a:ext uri="{FF2B5EF4-FFF2-40B4-BE49-F238E27FC236}">
                  <a16:creationId xmlns:a16="http://schemas.microsoft.com/office/drawing/2014/main" id="{71BD8FFF-094B-4118-92AB-195AB2E7046E}"/>
                </a:ext>
              </a:extLst>
            </p:cNvPr>
            <p:cNvSpPr txBox="1"/>
            <p:nvPr/>
          </p:nvSpPr>
          <p:spPr>
            <a:xfrm>
              <a:off x="533400" y="3867150"/>
              <a:ext cx="331103" cy="261610"/>
            </a:xfrm>
            <a:prstGeom prst="rect">
              <a:avLst/>
            </a:prstGeom>
            <a:noFill/>
          </p:spPr>
          <p:txBody>
            <a:bodyPr wrap="none" rtlCol="0">
              <a:spAutoFit/>
            </a:bodyPr>
            <a:lstStyle/>
            <a:p>
              <a:r>
                <a:rPr lang="en-US" sz="1100" dirty="0"/>
                <a:t>11</a:t>
              </a:r>
            </a:p>
          </p:txBody>
        </p:sp>
        <p:sp>
          <p:nvSpPr>
            <p:cNvPr id="42" name="TextBox 41">
              <a:extLst>
                <a:ext uri="{FF2B5EF4-FFF2-40B4-BE49-F238E27FC236}">
                  <a16:creationId xmlns:a16="http://schemas.microsoft.com/office/drawing/2014/main" id="{A6BD1614-156E-B3D0-80C6-4AE583C3A319}"/>
                </a:ext>
              </a:extLst>
            </p:cNvPr>
            <p:cNvSpPr txBox="1"/>
            <p:nvPr/>
          </p:nvSpPr>
          <p:spPr>
            <a:xfrm>
              <a:off x="533400" y="4095750"/>
              <a:ext cx="341572" cy="261610"/>
            </a:xfrm>
            <a:prstGeom prst="rect">
              <a:avLst/>
            </a:prstGeom>
            <a:noFill/>
          </p:spPr>
          <p:txBody>
            <a:bodyPr wrap="none" rtlCol="0">
              <a:spAutoFit/>
            </a:bodyPr>
            <a:lstStyle/>
            <a:p>
              <a:r>
                <a:rPr lang="en-US" sz="1100" dirty="0"/>
                <a:t>12</a:t>
              </a:r>
            </a:p>
          </p:txBody>
        </p:sp>
        <p:sp>
          <p:nvSpPr>
            <p:cNvPr id="43" name="TextBox 42">
              <a:extLst>
                <a:ext uri="{FF2B5EF4-FFF2-40B4-BE49-F238E27FC236}">
                  <a16:creationId xmlns:a16="http://schemas.microsoft.com/office/drawing/2014/main" id="{373216AC-4463-DA76-E2E6-6BAF037B6661}"/>
                </a:ext>
              </a:extLst>
            </p:cNvPr>
            <p:cNvSpPr txBox="1"/>
            <p:nvPr/>
          </p:nvSpPr>
          <p:spPr>
            <a:xfrm>
              <a:off x="533400" y="4324350"/>
              <a:ext cx="341572" cy="261610"/>
            </a:xfrm>
            <a:prstGeom prst="rect">
              <a:avLst/>
            </a:prstGeom>
            <a:noFill/>
          </p:spPr>
          <p:txBody>
            <a:bodyPr wrap="none" rtlCol="0">
              <a:spAutoFit/>
            </a:bodyPr>
            <a:lstStyle/>
            <a:p>
              <a:r>
                <a:rPr lang="en-US" sz="1100" dirty="0"/>
                <a:t>13</a:t>
              </a:r>
            </a:p>
          </p:txBody>
        </p:sp>
        <p:sp>
          <p:nvSpPr>
            <p:cNvPr id="44" name="TextBox 43">
              <a:extLst>
                <a:ext uri="{FF2B5EF4-FFF2-40B4-BE49-F238E27FC236}">
                  <a16:creationId xmlns:a16="http://schemas.microsoft.com/office/drawing/2014/main" id="{0855B882-A485-E228-51FD-50011BAA0591}"/>
                </a:ext>
              </a:extLst>
            </p:cNvPr>
            <p:cNvSpPr txBox="1"/>
            <p:nvPr/>
          </p:nvSpPr>
          <p:spPr>
            <a:xfrm>
              <a:off x="533400" y="4552950"/>
              <a:ext cx="341572" cy="261610"/>
            </a:xfrm>
            <a:prstGeom prst="rect">
              <a:avLst/>
            </a:prstGeom>
            <a:noFill/>
          </p:spPr>
          <p:txBody>
            <a:bodyPr wrap="none" rtlCol="0">
              <a:spAutoFit/>
            </a:bodyPr>
            <a:lstStyle/>
            <a:p>
              <a:r>
                <a:rPr lang="en-US" sz="1100" dirty="0"/>
                <a:t>14</a:t>
              </a:r>
            </a:p>
          </p:txBody>
        </p:sp>
      </p:grpSp>
      <p:grpSp>
        <p:nvGrpSpPr>
          <p:cNvPr id="45" name="Group 63">
            <a:extLst>
              <a:ext uri="{FF2B5EF4-FFF2-40B4-BE49-F238E27FC236}">
                <a16:creationId xmlns:a16="http://schemas.microsoft.com/office/drawing/2014/main" id="{B08A766F-A492-9A33-42E7-050FCB8D751B}"/>
              </a:ext>
            </a:extLst>
          </p:cNvPr>
          <p:cNvGrpSpPr/>
          <p:nvPr/>
        </p:nvGrpSpPr>
        <p:grpSpPr>
          <a:xfrm>
            <a:off x="3843264" y="2578847"/>
            <a:ext cx="263119" cy="1404610"/>
            <a:chOff x="4876800" y="3181350"/>
            <a:chExt cx="263119" cy="1404610"/>
          </a:xfrm>
        </p:grpSpPr>
        <p:sp>
          <p:nvSpPr>
            <p:cNvPr id="46" name="TextBox 45">
              <a:extLst>
                <a:ext uri="{FF2B5EF4-FFF2-40B4-BE49-F238E27FC236}">
                  <a16:creationId xmlns:a16="http://schemas.microsoft.com/office/drawing/2014/main" id="{CA7CC8EE-DDF0-E8CC-CD23-71D476093566}"/>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47" name="TextBox 46">
              <a:extLst>
                <a:ext uri="{FF2B5EF4-FFF2-40B4-BE49-F238E27FC236}">
                  <a16:creationId xmlns:a16="http://schemas.microsoft.com/office/drawing/2014/main" id="{069FA9AB-A8DC-BA7C-EE2C-6E7E948A1B5D}"/>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48" name="TextBox 47">
              <a:extLst>
                <a:ext uri="{FF2B5EF4-FFF2-40B4-BE49-F238E27FC236}">
                  <a16:creationId xmlns:a16="http://schemas.microsoft.com/office/drawing/2014/main" id="{0EAFCBCC-ECF2-863B-C2B6-12F1BE93C6BD}"/>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49" name="TextBox 48">
              <a:extLst>
                <a:ext uri="{FF2B5EF4-FFF2-40B4-BE49-F238E27FC236}">
                  <a16:creationId xmlns:a16="http://schemas.microsoft.com/office/drawing/2014/main" id="{F336D9C8-6276-A65F-E63C-14C40CFCA657}"/>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sp>
          <p:nvSpPr>
            <p:cNvPr id="50" name="TextBox 49">
              <a:extLst>
                <a:ext uri="{FF2B5EF4-FFF2-40B4-BE49-F238E27FC236}">
                  <a16:creationId xmlns:a16="http://schemas.microsoft.com/office/drawing/2014/main" id="{EFDDE8DB-2D80-B5AC-5163-766D5B62551C}"/>
                </a:ext>
              </a:extLst>
            </p:cNvPr>
            <p:cNvSpPr txBox="1"/>
            <p:nvPr/>
          </p:nvSpPr>
          <p:spPr>
            <a:xfrm>
              <a:off x="4876800" y="4095750"/>
              <a:ext cx="263119" cy="261610"/>
            </a:xfrm>
            <a:prstGeom prst="rect">
              <a:avLst/>
            </a:prstGeom>
            <a:noFill/>
          </p:spPr>
          <p:txBody>
            <a:bodyPr wrap="none" rtlCol="0">
              <a:spAutoFit/>
            </a:bodyPr>
            <a:lstStyle/>
            <a:p>
              <a:r>
                <a:rPr lang="en-US" sz="1100" dirty="0">
                  <a:solidFill>
                    <a:srgbClr val="00B0F0"/>
                  </a:solidFill>
                </a:rPr>
                <a:t>5</a:t>
              </a:r>
            </a:p>
          </p:txBody>
        </p:sp>
        <p:sp>
          <p:nvSpPr>
            <p:cNvPr id="51" name="TextBox 50">
              <a:extLst>
                <a:ext uri="{FF2B5EF4-FFF2-40B4-BE49-F238E27FC236}">
                  <a16:creationId xmlns:a16="http://schemas.microsoft.com/office/drawing/2014/main" id="{8F6FE44B-EAFE-5FC8-5808-FA00BC04D2C8}"/>
                </a:ext>
              </a:extLst>
            </p:cNvPr>
            <p:cNvSpPr txBox="1"/>
            <p:nvPr/>
          </p:nvSpPr>
          <p:spPr>
            <a:xfrm>
              <a:off x="4876800" y="4324350"/>
              <a:ext cx="263119" cy="261610"/>
            </a:xfrm>
            <a:prstGeom prst="rect">
              <a:avLst/>
            </a:prstGeom>
            <a:noFill/>
          </p:spPr>
          <p:txBody>
            <a:bodyPr wrap="none" rtlCol="0">
              <a:spAutoFit/>
            </a:bodyPr>
            <a:lstStyle/>
            <a:p>
              <a:r>
                <a:rPr lang="en-US" sz="1100" dirty="0">
                  <a:solidFill>
                    <a:srgbClr val="00B0F0"/>
                  </a:solidFill>
                </a:rPr>
                <a:t>6</a:t>
              </a:r>
            </a:p>
          </p:txBody>
        </p:sp>
      </p:grpSp>
      <p:grpSp>
        <p:nvGrpSpPr>
          <p:cNvPr id="52" name="Group 64">
            <a:extLst>
              <a:ext uri="{FF2B5EF4-FFF2-40B4-BE49-F238E27FC236}">
                <a16:creationId xmlns:a16="http://schemas.microsoft.com/office/drawing/2014/main" id="{818CCF72-F091-F925-05EB-C63FBBFECA3D}"/>
              </a:ext>
            </a:extLst>
          </p:cNvPr>
          <p:cNvGrpSpPr/>
          <p:nvPr/>
        </p:nvGrpSpPr>
        <p:grpSpPr>
          <a:xfrm>
            <a:off x="4078782" y="2578849"/>
            <a:ext cx="762000" cy="1390650"/>
            <a:chOff x="5181600" y="3181350"/>
            <a:chExt cx="762000" cy="1390650"/>
          </a:xfrm>
        </p:grpSpPr>
        <p:sp>
          <p:nvSpPr>
            <p:cNvPr id="53" name="Rectangle 52">
              <a:extLst>
                <a:ext uri="{FF2B5EF4-FFF2-40B4-BE49-F238E27FC236}">
                  <a16:creationId xmlns:a16="http://schemas.microsoft.com/office/drawing/2014/main" id="{0A368875-83A4-BE61-B7D2-56DC8CEF5B1B}"/>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F1FB8EB-EE28-03E0-3E5E-5E711B8E132C}"/>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46391BE-9EE1-C3EB-5C8E-F4D854208186}"/>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A885EA-0633-A555-19FD-E5CACEBB19D1}"/>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59E4443-ABF7-8508-820E-3D31E07EEB5A}"/>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02BE6A5-6D39-D304-0CA8-1E6CF356D46F}"/>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E9D741-4A81-1CE4-C6B3-B4B4ED304A66}"/>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8DCD3C-7BA9-C75E-F08B-FDA557EC144B}"/>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7DB8513D-5714-1B5C-0100-EEA0F5791DA9}"/>
              </a:ext>
            </a:extLst>
          </p:cNvPr>
          <p:cNvSpPr txBox="1"/>
          <p:nvPr/>
        </p:nvSpPr>
        <p:spPr>
          <a:xfrm>
            <a:off x="3988728" y="2253268"/>
            <a:ext cx="1121296" cy="369332"/>
          </a:xfrm>
          <a:prstGeom prst="rect">
            <a:avLst/>
          </a:prstGeom>
          <a:noFill/>
        </p:spPr>
        <p:txBody>
          <a:bodyPr wrap="none" rtlCol="0">
            <a:spAutoFit/>
          </a:bodyPr>
          <a:lstStyle/>
          <a:p>
            <a:r>
              <a:rPr lang="en-US" dirty="0"/>
              <a:t>process1</a:t>
            </a:r>
          </a:p>
        </p:txBody>
      </p:sp>
      <p:grpSp>
        <p:nvGrpSpPr>
          <p:cNvPr id="62" name="Group 90">
            <a:extLst>
              <a:ext uri="{FF2B5EF4-FFF2-40B4-BE49-F238E27FC236}">
                <a16:creationId xmlns:a16="http://schemas.microsoft.com/office/drawing/2014/main" id="{F543D61A-A2BC-AEC4-21FD-31EF06F653C3}"/>
              </a:ext>
            </a:extLst>
          </p:cNvPr>
          <p:cNvGrpSpPr/>
          <p:nvPr/>
        </p:nvGrpSpPr>
        <p:grpSpPr>
          <a:xfrm>
            <a:off x="3767052" y="4004134"/>
            <a:ext cx="1485052" cy="1906734"/>
            <a:chOff x="5943600" y="3105150"/>
            <a:chExt cx="1485052" cy="1906734"/>
          </a:xfrm>
        </p:grpSpPr>
        <p:sp>
          <p:nvSpPr>
            <p:cNvPr id="63" name="Rectangle 62">
              <a:extLst>
                <a:ext uri="{FF2B5EF4-FFF2-40B4-BE49-F238E27FC236}">
                  <a16:creationId xmlns:a16="http://schemas.microsoft.com/office/drawing/2014/main" id="{D2BA3A47-16A6-1B8B-6963-331B9F21DD5C}"/>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64" name="Rectangle 63">
              <a:extLst>
                <a:ext uri="{FF2B5EF4-FFF2-40B4-BE49-F238E27FC236}">
                  <a16:creationId xmlns:a16="http://schemas.microsoft.com/office/drawing/2014/main" id="{C2CB7AF4-926A-67D3-44DD-07E6730AFF6B}"/>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65" name="Rectangle 64">
              <a:extLst>
                <a:ext uri="{FF2B5EF4-FFF2-40B4-BE49-F238E27FC236}">
                  <a16:creationId xmlns:a16="http://schemas.microsoft.com/office/drawing/2014/main" id="{4FEF3FE4-F2AD-BAFF-11FB-67360461B14E}"/>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66" name="Rectangle 65">
              <a:extLst>
                <a:ext uri="{FF2B5EF4-FFF2-40B4-BE49-F238E27FC236}">
                  <a16:creationId xmlns:a16="http://schemas.microsoft.com/office/drawing/2014/main" id="{0850D882-FA7F-8809-9538-127BA734B746}"/>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14</a:t>
              </a:r>
            </a:p>
          </p:txBody>
        </p:sp>
        <p:sp>
          <p:nvSpPr>
            <p:cNvPr id="67" name="Rectangle 66">
              <a:extLst>
                <a:ext uri="{FF2B5EF4-FFF2-40B4-BE49-F238E27FC236}">
                  <a16:creationId xmlns:a16="http://schemas.microsoft.com/office/drawing/2014/main" id="{53B75C95-415C-4226-7605-819FB3B8EE5E}"/>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8" name="Rectangle 67">
              <a:extLst>
                <a:ext uri="{FF2B5EF4-FFF2-40B4-BE49-F238E27FC236}">
                  <a16:creationId xmlns:a16="http://schemas.microsoft.com/office/drawing/2014/main" id="{2E921B2B-BB39-23BB-AA5C-20C8D85C87C4}"/>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9" name="Rectangle 68">
              <a:extLst>
                <a:ext uri="{FF2B5EF4-FFF2-40B4-BE49-F238E27FC236}">
                  <a16:creationId xmlns:a16="http://schemas.microsoft.com/office/drawing/2014/main" id="{6A215EF8-A610-1C66-003F-56B3F205E85D}"/>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70" name="Rectangle 69">
              <a:extLst>
                <a:ext uri="{FF2B5EF4-FFF2-40B4-BE49-F238E27FC236}">
                  <a16:creationId xmlns:a16="http://schemas.microsoft.com/office/drawing/2014/main" id="{A998DF6C-F9D8-05A3-1AFC-5EE30F9C17F6}"/>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13</a:t>
              </a:r>
            </a:p>
          </p:txBody>
        </p:sp>
        <p:sp>
          <p:nvSpPr>
            <p:cNvPr id="71" name="Rectangle 70">
              <a:extLst>
                <a:ext uri="{FF2B5EF4-FFF2-40B4-BE49-F238E27FC236}">
                  <a16:creationId xmlns:a16="http://schemas.microsoft.com/office/drawing/2014/main" id="{2C652CCB-47AA-1931-D236-45783B58E119}"/>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2" name="Rectangle 71">
              <a:extLst>
                <a:ext uri="{FF2B5EF4-FFF2-40B4-BE49-F238E27FC236}">
                  <a16:creationId xmlns:a16="http://schemas.microsoft.com/office/drawing/2014/main" id="{EBBAD83A-1597-CE6B-64D8-A3ADFCBE5311}"/>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3" name="Rectangle 72">
              <a:extLst>
                <a:ext uri="{FF2B5EF4-FFF2-40B4-BE49-F238E27FC236}">
                  <a16:creationId xmlns:a16="http://schemas.microsoft.com/office/drawing/2014/main" id="{8F7FDB25-13E4-D19A-697B-606302842A4A}"/>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74" name="Rectangle 73">
              <a:extLst>
                <a:ext uri="{FF2B5EF4-FFF2-40B4-BE49-F238E27FC236}">
                  <a16:creationId xmlns:a16="http://schemas.microsoft.com/office/drawing/2014/main" id="{DFF014C3-CC65-23AC-DC7D-75F964FFA070}"/>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75" name="Rectangle 74">
              <a:extLst>
                <a:ext uri="{FF2B5EF4-FFF2-40B4-BE49-F238E27FC236}">
                  <a16:creationId xmlns:a16="http://schemas.microsoft.com/office/drawing/2014/main" id="{C263CA2D-FCE0-AC7A-9828-4B34CBE4BBF0}"/>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76" name="Rectangle 75">
              <a:extLst>
                <a:ext uri="{FF2B5EF4-FFF2-40B4-BE49-F238E27FC236}">
                  <a16:creationId xmlns:a16="http://schemas.microsoft.com/office/drawing/2014/main" id="{3EFC306E-5BC5-75B2-782E-305227264353}"/>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77" name="TextBox 76">
              <a:extLst>
                <a:ext uri="{FF2B5EF4-FFF2-40B4-BE49-F238E27FC236}">
                  <a16:creationId xmlns:a16="http://schemas.microsoft.com/office/drawing/2014/main" id="{8C5F6C7B-9C85-1E00-B756-2A71F9894770}"/>
                </a:ext>
              </a:extLst>
            </p:cNvPr>
            <p:cNvSpPr txBox="1"/>
            <p:nvPr/>
          </p:nvSpPr>
          <p:spPr>
            <a:xfrm>
              <a:off x="5943600" y="3105150"/>
              <a:ext cx="1485052" cy="276999"/>
            </a:xfrm>
            <a:prstGeom prst="rect">
              <a:avLst/>
            </a:prstGeom>
            <a:noFill/>
          </p:spPr>
          <p:txBody>
            <a:bodyPr wrap="none" rtlCol="0">
              <a:spAutoFit/>
            </a:bodyPr>
            <a:lstStyle/>
            <a:p>
              <a:r>
                <a:rPr lang="en-US" sz="1200" dirty="0"/>
                <a:t>process page table</a:t>
              </a:r>
            </a:p>
          </p:txBody>
        </p:sp>
      </p:grpSp>
      <p:sp>
        <p:nvSpPr>
          <p:cNvPr id="78" name="Rectangle 77">
            <a:extLst>
              <a:ext uri="{FF2B5EF4-FFF2-40B4-BE49-F238E27FC236}">
                <a16:creationId xmlns:a16="http://schemas.microsoft.com/office/drawing/2014/main" id="{2D51CAF3-D391-2603-DF65-4F36F6DCE6EA}"/>
              </a:ext>
            </a:extLst>
          </p:cNvPr>
          <p:cNvSpPr/>
          <p:nvPr/>
        </p:nvSpPr>
        <p:spPr>
          <a:xfrm>
            <a:off x="1100052" y="27104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79" name="Rectangle 78">
            <a:extLst>
              <a:ext uri="{FF2B5EF4-FFF2-40B4-BE49-F238E27FC236}">
                <a16:creationId xmlns:a16="http://schemas.microsoft.com/office/drawing/2014/main" id="{D055F287-8A30-0BA3-64F2-58D64377453F}"/>
              </a:ext>
            </a:extLst>
          </p:cNvPr>
          <p:cNvSpPr/>
          <p:nvPr/>
        </p:nvSpPr>
        <p:spPr>
          <a:xfrm>
            <a:off x="1100052" y="29390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80" name="Rectangle 79">
            <a:extLst>
              <a:ext uri="{FF2B5EF4-FFF2-40B4-BE49-F238E27FC236}">
                <a16:creationId xmlns:a16="http://schemas.microsoft.com/office/drawing/2014/main" id="{5212D3FA-09C4-54CF-1236-5D2D2C810FB2}"/>
              </a:ext>
            </a:extLst>
          </p:cNvPr>
          <p:cNvSpPr/>
          <p:nvPr/>
        </p:nvSpPr>
        <p:spPr>
          <a:xfrm>
            <a:off x="1100052" y="31676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81" name="Rectangle 80">
            <a:extLst>
              <a:ext uri="{FF2B5EF4-FFF2-40B4-BE49-F238E27FC236}">
                <a16:creationId xmlns:a16="http://schemas.microsoft.com/office/drawing/2014/main" id="{BD1CDC19-03D6-C4AD-69EC-F893F86753E1}"/>
              </a:ext>
            </a:extLst>
          </p:cNvPr>
          <p:cNvSpPr/>
          <p:nvPr/>
        </p:nvSpPr>
        <p:spPr>
          <a:xfrm>
            <a:off x="1100052" y="33962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82" name="Rectangle 81">
            <a:extLst>
              <a:ext uri="{FF2B5EF4-FFF2-40B4-BE49-F238E27FC236}">
                <a16:creationId xmlns:a16="http://schemas.microsoft.com/office/drawing/2014/main" id="{75D0A6FF-3445-BAE7-0544-D87C05720F3C}"/>
              </a:ext>
            </a:extLst>
          </p:cNvPr>
          <p:cNvSpPr/>
          <p:nvPr/>
        </p:nvSpPr>
        <p:spPr>
          <a:xfrm>
            <a:off x="1100052" y="36248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83" name="Rectangle 82">
            <a:extLst>
              <a:ext uri="{FF2B5EF4-FFF2-40B4-BE49-F238E27FC236}">
                <a16:creationId xmlns:a16="http://schemas.microsoft.com/office/drawing/2014/main" id="{7E381D7C-71BF-47C1-E670-F8B87BF4C475}"/>
              </a:ext>
            </a:extLst>
          </p:cNvPr>
          <p:cNvSpPr/>
          <p:nvPr/>
        </p:nvSpPr>
        <p:spPr>
          <a:xfrm>
            <a:off x="1100052" y="3853468"/>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nvGrpSpPr>
          <p:cNvPr id="84" name="Group 83">
            <a:extLst>
              <a:ext uri="{FF2B5EF4-FFF2-40B4-BE49-F238E27FC236}">
                <a16:creationId xmlns:a16="http://schemas.microsoft.com/office/drawing/2014/main" id="{13493147-3258-ABA8-0E9E-0F6E296034EB}"/>
              </a:ext>
            </a:extLst>
          </p:cNvPr>
          <p:cNvGrpSpPr/>
          <p:nvPr/>
        </p:nvGrpSpPr>
        <p:grpSpPr>
          <a:xfrm>
            <a:off x="3767052" y="4308934"/>
            <a:ext cx="1447800" cy="1601934"/>
            <a:chOff x="5943600" y="3409950"/>
            <a:chExt cx="1447800" cy="1601934"/>
          </a:xfrm>
        </p:grpSpPr>
        <p:sp>
          <p:nvSpPr>
            <p:cNvPr id="85" name="Rectangle 84">
              <a:extLst>
                <a:ext uri="{FF2B5EF4-FFF2-40B4-BE49-F238E27FC236}">
                  <a16:creationId xmlns:a16="http://schemas.microsoft.com/office/drawing/2014/main" id="{997E069F-6FEF-92EC-35D2-96F3001806E6}"/>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86" name="Rectangle 85">
              <a:extLst>
                <a:ext uri="{FF2B5EF4-FFF2-40B4-BE49-F238E27FC236}">
                  <a16:creationId xmlns:a16="http://schemas.microsoft.com/office/drawing/2014/main" id="{A50D96EC-1A2F-0C9E-6B5F-ED8330668BE0}"/>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87" name="Rectangle 86">
              <a:extLst>
                <a:ext uri="{FF2B5EF4-FFF2-40B4-BE49-F238E27FC236}">
                  <a16:creationId xmlns:a16="http://schemas.microsoft.com/office/drawing/2014/main" id="{8DFD2DA5-D931-4E72-CD04-66FA3D0E9667}"/>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88" name="Rectangle 87">
              <a:extLst>
                <a:ext uri="{FF2B5EF4-FFF2-40B4-BE49-F238E27FC236}">
                  <a16:creationId xmlns:a16="http://schemas.microsoft.com/office/drawing/2014/main" id="{0DFEDA1B-031F-7ABF-52DA-98B2EDFD65C7}"/>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89" name="Rectangle 88">
              <a:extLst>
                <a:ext uri="{FF2B5EF4-FFF2-40B4-BE49-F238E27FC236}">
                  <a16:creationId xmlns:a16="http://schemas.microsoft.com/office/drawing/2014/main" id="{D1DD10DF-C15D-D730-1CCE-90E1AEA61C7A}"/>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90" name="Rectangle 89">
              <a:extLst>
                <a:ext uri="{FF2B5EF4-FFF2-40B4-BE49-F238E27FC236}">
                  <a16:creationId xmlns:a16="http://schemas.microsoft.com/office/drawing/2014/main" id="{9953507B-DA67-8B73-9EE6-F25219CB66D7}"/>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91" name="Rectangle 90">
              <a:extLst>
                <a:ext uri="{FF2B5EF4-FFF2-40B4-BE49-F238E27FC236}">
                  <a16:creationId xmlns:a16="http://schemas.microsoft.com/office/drawing/2014/main" id="{261EC16E-D9D3-8E1D-A71D-92917D8E464E}"/>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92" name="Rectangle 91">
              <a:extLst>
                <a:ext uri="{FF2B5EF4-FFF2-40B4-BE49-F238E27FC236}">
                  <a16:creationId xmlns:a16="http://schemas.microsoft.com/office/drawing/2014/main" id="{F2AF4435-89DF-A79A-9E62-9C6D2D90A30A}"/>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93" name="Rectangle 92">
              <a:extLst>
                <a:ext uri="{FF2B5EF4-FFF2-40B4-BE49-F238E27FC236}">
                  <a16:creationId xmlns:a16="http://schemas.microsoft.com/office/drawing/2014/main" id="{394F894C-4E07-0460-F7F0-6535885AE761}"/>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94" name="Rectangle 93">
              <a:extLst>
                <a:ext uri="{FF2B5EF4-FFF2-40B4-BE49-F238E27FC236}">
                  <a16:creationId xmlns:a16="http://schemas.microsoft.com/office/drawing/2014/main" id="{E190CFEC-73AF-CE20-548A-340ABC1F0C8F}"/>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95" name="Rectangle 94">
              <a:extLst>
                <a:ext uri="{FF2B5EF4-FFF2-40B4-BE49-F238E27FC236}">
                  <a16:creationId xmlns:a16="http://schemas.microsoft.com/office/drawing/2014/main" id="{0943845C-FFD3-1996-A906-CD6CE1C73F8B}"/>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96" name="Rectangle 95">
              <a:extLst>
                <a:ext uri="{FF2B5EF4-FFF2-40B4-BE49-F238E27FC236}">
                  <a16:creationId xmlns:a16="http://schemas.microsoft.com/office/drawing/2014/main" id="{9130E4CA-C5A6-5989-23A0-44C8ECFBF3BA}"/>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97" name="Rectangle 96">
              <a:extLst>
                <a:ext uri="{FF2B5EF4-FFF2-40B4-BE49-F238E27FC236}">
                  <a16:creationId xmlns:a16="http://schemas.microsoft.com/office/drawing/2014/main" id="{1B1EB415-D6E3-715E-E733-D1B9870546E6}"/>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98" name="Rectangle 97">
              <a:extLst>
                <a:ext uri="{FF2B5EF4-FFF2-40B4-BE49-F238E27FC236}">
                  <a16:creationId xmlns:a16="http://schemas.microsoft.com/office/drawing/2014/main" id="{00AB0243-3373-4B13-4F3D-CEAF16F0523A}"/>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grpSp>
      <p:sp>
        <p:nvSpPr>
          <p:cNvPr id="99" name="TextBox 98">
            <a:extLst>
              <a:ext uri="{FF2B5EF4-FFF2-40B4-BE49-F238E27FC236}">
                <a16:creationId xmlns:a16="http://schemas.microsoft.com/office/drawing/2014/main" id="{549DAE8C-77FF-E978-3CD7-4DDC9FC31409}"/>
              </a:ext>
            </a:extLst>
          </p:cNvPr>
          <p:cNvSpPr txBox="1"/>
          <p:nvPr/>
        </p:nvSpPr>
        <p:spPr>
          <a:xfrm>
            <a:off x="5556512" y="3015268"/>
            <a:ext cx="2799777" cy="738664"/>
          </a:xfrm>
          <a:prstGeom prst="rect">
            <a:avLst/>
          </a:prstGeom>
          <a:noFill/>
        </p:spPr>
        <p:txBody>
          <a:bodyPr wrap="none" rtlCol="0">
            <a:spAutoFit/>
          </a:bodyPr>
          <a:lstStyle/>
          <a:p>
            <a:r>
              <a:rPr lang="en-US" sz="1400" dirty="0"/>
              <a:t>Because of the page table,</a:t>
            </a:r>
          </a:p>
          <a:p>
            <a:r>
              <a:rPr lang="en-US" sz="1400" dirty="0"/>
              <a:t>blocks need not be in contiguous</a:t>
            </a:r>
          </a:p>
          <a:p>
            <a:r>
              <a:rPr lang="en-US" sz="1400" dirty="0"/>
              <a:t>page frames</a:t>
            </a:r>
          </a:p>
        </p:txBody>
      </p:sp>
      <p:sp>
        <p:nvSpPr>
          <p:cNvPr id="100" name="TextBox 99">
            <a:extLst>
              <a:ext uri="{FF2B5EF4-FFF2-40B4-BE49-F238E27FC236}">
                <a16:creationId xmlns:a16="http://schemas.microsoft.com/office/drawing/2014/main" id="{CC0C88AC-A5CC-09F1-E087-38505E5306A1}"/>
              </a:ext>
            </a:extLst>
          </p:cNvPr>
          <p:cNvSpPr txBox="1"/>
          <p:nvPr/>
        </p:nvSpPr>
        <p:spPr>
          <a:xfrm>
            <a:off x="5554198" y="4158278"/>
            <a:ext cx="2979138" cy="954107"/>
          </a:xfrm>
          <a:prstGeom prst="rect">
            <a:avLst/>
          </a:prstGeom>
          <a:noFill/>
        </p:spPr>
        <p:txBody>
          <a:bodyPr wrap="none" rtlCol="0">
            <a:spAutoFit/>
          </a:bodyPr>
          <a:lstStyle/>
          <a:p>
            <a:r>
              <a:rPr lang="en-US" sz="1400" dirty="0"/>
              <a:t>Every time a memory location </a:t>
            </a:r>
          </a:p>
          <a:p>
            <a:r>
              <a:rPr lang="en-US" sz="1400" dirty="0"/>
              <a:t>is accessed, the processor looks</a:t>
            </a:r>
          </a:p>
          <a:p>
            <a:r>
              <a:rPr lang="en-US" sz="1400" dirty="0"/>
              <a:t>into the page table to identify the</a:t>
            </a:r>
          </a:p>
          <a:p>
            <a:r>
              <a:rPr lang="en-US" sz="1400" dirty="0"/>
              <a:t>corresponding page frame number.</a:t>
            </a:r>
          </a:p>
        </p:txBody>
      </p:sp>
    </p:spTree>
    <p:extLst>
      <p:ext uri="{BB962C8B-B14F-4D97-AF65-F5344CB8AC3E}">
        <p14:creationId xmlns:p14="http://schemas.microsoft.com/office/powerpoint/2010/main" val="19300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069 -0.00093 C 0.02743 -0.0253 0.05434 -0.04936 0.08559 -0.00093 C 0.11684 0.0475 0.20208 0.19278 0.18784 0.28963 C 0.17361 0.38649 0.0868 0.48334 3.33333E-6 0.5805 " pathEditMode="relative" ptsTypes="aaaA">
                                      <p:cBhvr>
                                        <p:cTn id="6" dur="2000" fill="hold"/>
                                        <p:tgtEl>
                                          <p:spTgt spid="7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7.5E-6 1.54843E-6 C 0.02499 -0.01296 0.05017 -0.02591 0.06371 -0.0108 C 0.07725 0.00432 0.09131 0.01419 0.08107 0.09007 C 0.07083 0.16595 0.03645 0.30567 0.00225 0.4454 " pathEditMode="relative" ptsTypes="aaaA">
                                      <p:cBhvr>
                                        <p:cTn id="8" dur="2000" fill="hold"/>
                                        <p:tgtEl>
                                          <p:spTgt spid="8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156 0.00648 C 0.03611 0.00339 0.07396 0.00092 0.0743 -0.02994 C 0.07465 -0.06081 0.03767 -0.12007 0.00069 -0.17871 " pathEditMode="relative" rAng="0" ptsTypes="aaA">
                                      <p:cBhvr>
                                        <p:cTn id="10" dur="2000" fill="hold"/>
                                        <p:tgtEl>
                                          <p:spTgt spid="82"/>
                                        </p:tgtEl>
                                        <p:attrNameLst>
                                          <p:attrName>ppt_x</p:attrName>
                                          <p:attrName>ppt_y</p:attrName>
                                        </p:attrNameLst>
                                      </p:cBhvr>
                                      <p:rCtr x="38" y="-93"/>
                                    </p:animMotion>
                                  </p:childTnLst>
                                </p:cTn>
                              </p:par>
                              <p:par>
                                <p:cTn id="11" presetID="3" presetClass="exit" presetSubtype="10" fill="hold" nodeType="withEffect">
                                  <p:stCondLst>
                                    <p:cond delay="0"/>
                                  </p:stCondLst>
                                  <p:childTnLst>
                                    <p:animEffect transition="out" filter="blinds(horizontal)">
                                      <p:cBhvr>
                                        <p:cTn id="12" dur="500"/>
                                        <p:tgtEl>
                                          <p:spTgt spid="84"/>
                                        </p:tgtEl>
                                      </p:cBhvr>
                                    </p:animEffect>
                                    <p:set>
                                      <p:cBhvr>
                                        <p:cTn id="13" dur="1" fill="hold">
                                          <p:stCondLst>
                                            <p:cond delay="499"/>
                                          </p:stCondLst>
                                        </p:cTn>
                                        <p:tgtEl>
                                          <p:spTgt spid="84"/>
                                        </p:tgtEl>
                                        <p:attrNameLst>
                                          <p:attrName>style.visibility</p:attrName>
                                        </p:attrNameLst>
                                      </p:cBhvr>
                                      <p:to>
                                        <p:strVal val="hidden"/>
                                      </p:to>
                                    </p:set>
                                  </p:childTnLst>
                                </p:cTn>
                              </p:par>
                              <p:par>
                                <p:cTn id="14" presetID="0" presetClass="path" presetSubtype="0" accel="50000" decel="50000" fill="hold" grpId="0" nodeType="withEffect">
                                  <p:stCondLst>
                                    <p:cond delay="0"/>
                                  </p:stCondLst>
                                  <p:childTnLst>
                                    <p:animMotion origin="layout" path="M 3.33333E-6 3.7037E-7 L 3.33333E-6 0.08889 " pathEditMode="relative" rAng="0" ptsTypes="AA">
                                      <p:cBhvr>
                                        <p:cTn id="15" dur="2000" fill="hold"/>
                                        <p:tgtEl>
                                          <p:spTgt spid="83"/>
                                        </p:tgtEl>
                                        <p:attrNameLst>
                                          <p:attrName>ppt_x</p:attrName>
                                          <p:attrName>ppt_y</p:attrName>
                                        </p:attrNameLst>
                                      </p:cBhvr>
                                      <p:rCtr x="0" y="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P spid="82" grpId="0" animBg="1"/>
      <p:bldP spid="8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BBE3-9DF5-4AE0-34D7-A96EAC8AB195}"/>
              </a:ext>
            </a:extLst>
          </p:cNvPr>
          <p:cNvSpPr>
            <a:spLocks noGrp="1"/>
          </p:cNvSpPr>
          <p:nvPr>
            <p:ph type="title"/>
          </p:nvPr>
        </p:nvSpPr>
        <p:spPr/>
        <p:txBody>
          <a:bodyPr/>
          <a:lstStyle/>
          <a:p>
            <a:r>
              <a:rPr lang="en-US" dirty="0"/>
              <a:t>Paging</a:t>
            </a:r>
          </a:p>
        </p:txBody>
      </p:sp>
      <p:sp>
        <p:nvSpPr>
          <p:cNvPr id="4" name="Slide Number Placeholder 3">
            <a:extLst>
              <a:ext uri="{FF2B5EF4-FFF2-40B4-BE49-F238E27FC236}">
                <a16:creationId xmlns:a16="http://schemas.microsoft.com/office/drawing/2014/main" id="{98FD98CE-DD6F-7913-1960-3D83FC9A9F55}"/>
              </a:ext>
            </a:extLst>
          </p:cNvPr>
          <p:cNvSpPr>
            <a:spLocks noGrp="1"/>
          </p:cNvSpPr>
          <p:nvPr>
            <p:ph type="sldNum" sz="quarter" idx="12"/>
          </p:nvPr>
        </p:nvSpPr>
        <p:spPr/>
        <p:txBody>
          <a:bodyPr/>
          <a:lstStyle/>
          <a:p>
            <a:fld id="{015DAC8A-FA8A-4063-9E55-68B1F18CD389}" type="slidenum">
              <a:rPr lang="en-IN" smtClean="0"/>
              <a:t>37</a:t>
            </a:fld>
            <a:endParaRPr lang="en-IN" dirty="0"/>
          </a:p>
        </p:txBody>
      </p:sp>
      <p:sp>
        <p:nvSpPr>
          <p:cNvPr id="5" name="Rectangle 4">
            <a:extLst>
              <a:ext uri="{FF2B5EF4-FFF2-40B4-BE49-F238E27FC236}">
                <a16:creationId xmlns:a16="http://schemas.microsoft.com/office/drawing/2014/main" id="{D18729DA-23E2-931B-E168-CE7A30871392}"/>
              </a:ext>
            </a:extLst>
          </p:cNvPr>
          <p:cNvSpPr/>
          <p:nvPr/>
        </p:nvSpPr>
        <p:spPr>
          <a:xfrm>
            <a:off x="1100052" y="2636952"/>
            <a:ext cx="762000" cy="321945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BCD5C3-5363-C56A-4449-862374891532}"/>
              </a:ext>
            </a:extLst>
          </p:cNvPr>
          <p:cNvSpPr txBox="1"/>
          <p:nvPr/>
        </p:nvSpPr>
        <p:spPr>
          <a:xfrm>
            <a:off x="1100055" y="2332152"/>
            <a:ext cx="697614" cy="369332"/>
          </a:xfrm>
          <a:prstGeom prst="rect">
            <a:avLst/>
          </a:prstGeom>
          <a:noFill/>
        </p:spPr>
        <p:txBody>
          <a:bodyPr wrap="none" rtlCol="0">
            <a:spAutoFit/>
          </a:bodyPr>
          <a:lstStyle/>
          <a:p>
            <a:r>
              <a:rPr lang="en-US" dirty="0"/>
              <a:t>RAM</a:t>
            </a:r>
          </a:p>
        </p:txBody>
      </p:sp>
      <p:grpSp>
        <p:nvGrpSpPr>
          <p:cNvPr id="7" name="Group 24">
            <a:extLst>
              <a:ext uri="{FF2B5EF4-FFF2-40B4-BE49-F238E27FC236}">
                <a16:creationId xmlns:a16="http://schemas.microsoft.com/office/drawing/2014/main" id="{F11B9E84-B5F9-67F8-735D-67C2BB2AE715}"/>
              </a:ext>
            </a:extLst>
          </p:cNvPr>
          <p:cNvGrpSpPr/>
          <p:nvPr/>
        </p:nvGrpSpPr>
        <p:grpSpPr>
          <a:xfrm>
            <a:off x="1100052" y="2865552"/>
            <a:ext cx="762000" cy="2744788"/>
            <a:chOff x="914400" y="1809750"/>
            <a:chExt cx="762000" cy="2744788"/>
          </a:xfrm>
        </p:grpSpPr>
        <p:cxnSp>
          <p:nvCxnSpPr>
            <p:cNvPr id="8" name="Straight Connector 7">
              <a:extLst>
                <a:ext uri="{FF2B5EF4-FFF2-40B4-BE49-F238E27FC236}">
                  <a16:creationId xmlns:a16="http://schemas.microsoft.com/office/drawing/2014/main" id="{2A542226-CEF8-ADE0-56FD-9271AACDCC3E}"/>
                </a:ext>
              </a:extLst>
            </p:cNvPr>
            <p:cNvCxnSpPr/>
            <p:nvPr/>
          </p:nvCxnSpPr>
          <p:spPr>
            <a:xfrm>
              <a:off x="9144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2A6693-BE8A-1960-894A-260CA95A0657}"/>
                </a:ext>
              </a:extLst>
            </p:cNvPr>
            <p:cNvCxnSpPr/>
            <p:nvPr/>
          </p:nvCxnSpPr>
          <p:spPr>
            <a:xfrm>
              <a:off x="9144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988E98-473D-AF9F-F15E-E7E4BFE70896}"/>
                </a:ext>
              </a:extLst>
            </p:cNvPr>
            <p:cNvCxnSpPr/>
            <p:nvPr/>
          </p:nvCxnSpPr>
          <p:spPr>
            <a:xfrm>
              <a:off x="9144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9724642-3BDF-9EA1-8B70-9322A50762D3}"/>
                </a:ext>
              </a:extLst>
            </p:cNvPr>
            <p:cNvCxnSpPr/>
            <p:nvPr/>
          </p:nvCxnSpPr>
          <p:spPr>
            <a:xfrm>
              <a:off x="9144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B79E7F-D357-57E9-5A77-14C342E29847}"/>
                </a:ext>
              </a:extLst>
            </p:cNvPr>
            <p:cNvCxnSpPr/>
            <p:nvPr/>
          </p:nvCxnSpPr>
          <p:spPr>
            <a:xfrm>
              <a:off x="9144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416675-71E2-6082-9023-85217DD5AB47}"/>
                </a:ext>
              </a:extLst>
            </p:cNvPr>
            <p:cNvCxnSpPr/>
            <p:nvPr/>
          </p:nvCxnSpPr>
          <p:spPr>
            <a:xfrm>
              <a:off x="9144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F3A5C-000D-A341-C7B0-2EB13DD89BCF}"/>
                </a:ext>
              </a:extLst>
            </p:cNvPr>
            <p:cNvCxnSpPr/>
            <p:nvPr/>
          </p:nvCxnSpPr>
          <p:spPr>
            <a:xfrm>
              <a:off x="9144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3D1184-EFAD-79E1-9036-25B9B499816A}"/>
                </a:ext>
              </a:extLst>
            </p:cNvPr>
            <p:cNvCxnSpPr/>
            <p:nvPr/>
          </p:nvCxnSpPr>
          <p:spPr>
            <a:xfrm>
              <a:off x="914400" y="2952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F54498-1986-B48B-7028-B61521BEAF99}"/>
                </a:ext>
              </a:extLst>
            </p:cNvPr>
            <p:cNvCxnSpPr/>
            <p:nvPr/>
          </p:nvCxnSpPr>
          <p:spPr>
            <a:xfrm>
              <a:off x="914400" y="27225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775E27-B3C9-16DE-B772-4B5AF2B11138}"/>
                </a:ext>
              </a:extLst>
            </p:cNvPr>
            <p:cNvCxnSpPr/>
            <p:nvPr/>
          </p:nvCxnSpPr>
          <p:spPr>
            <a:xfrm>
              <a:off x="914400" y="24939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1A737C-99BD-AD65-F62C-B004E0080CA1}"/>
                </a:ext>
              </a:extLst>
            </p:cNvPr>
            <p:cNvCxnSpPr/>
            <p:nvPr/>
          </p:nvCxnSpPr>
          <p:spPr>
            <a:xfrm>
              <a:off x="914400" y="22653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FEFC1-B279-DEB5-5C37-EFC1D7C02E2F}"/>
                </a:ext>
              </a:extLst>
            </p:cNvPr>
            <p:cNvCxnSpPr/>
            <p:nvPr/>
          </p:nvCxnSpPr>
          <p:spPr>
            <a:xfrm>
              <a:off x="914400" y="2036762"/>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E2AA53-C533-121D-12E2-DCEA069732FE}"/>
                </a:ext>
              </a:extLst>
            </p:cNvPr>
            <p:cNvCxnSpPr/>
            <p:nvPr/>
          </p:nvCxnSpPr>
          <p:spPr>
            <a:xfrm>
              <a:off x="914400" y="1809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41">
            <a:extLst>
              <a:ext uri="{FF2B5EF4-FFF2-40B4-BE49-F238E27FC236}">
                <a16:creationId xmlns:a16="http://schemas.microsoft.com/office/drawing/2014/main" id="{EB75B6BF-E855-B1BC-8051-DA807427CE02}"/>
              </a:ext>
            </a:extLst>
          </p:cNvPr>
          <p:cNvGrpSpPr/>
          <p:nvPr/>
        </p:nvGrpSpPr>
        <p:grpSpPr>
          <a:xfrm>
            <a:off x="4078782" y="2505333"/>
            <a:ext cx="762000" cy="1390650"/>
            <a:chOff x="5181600" y="3181350"/>
            <a:chExt cx="762000" cy="1390650"/>
          </a:xfrm>
        </p:grpSpPr>
        <p:sp>
          <p:nvSpPr>
            <p:cNvPr id="22" name="Rectangle 21">
              <a:extLst>
                <a:ext uri="{FF2B5EF4-FFF2-40B4-BE49-F238E27FC236}">
                  <a16:creationId xmlns:a16="http://schemas.microsoft.com/office/drawing/2014/main" id="{30C36A5E-5338-AC2D-595E-1858A778E76E}"/>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D62F3DF-EC09-32A8-EE5B-9C22D48CCBB5}"/>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B02C8A-56FE-302B-A041-E488636B50FD}"/>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C76EB52-984C-EE9B-D453-D48F9D664B73}"/>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ECDA00-47CA-B3E4-C926-51C787023770}"/>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92313A-0C68-E99E-6936-C30E0AFFEA9D}"/>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6B65FD-A868-AAB6-FFC3-BD6E21E21ED4}"/>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3345A5-35A4-BA34-8E71-609509E28E92}"/>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62">
            <a:extLst>
              <a:ext uri="{FF2B5EF4-FFF2-40B4-BE49-F238E27FC236}">
                <a16:creationId xmlns:a16="http://schemas.microsoft.com/office/drawing/2014/main" id="{1C9F28B0-3B08-AFBA-ABEB-19524184E7C0}"/>
              </a:ext>
            </a:extLst>
          </p:cNvPr>
          <p:cNvGrpSpPr/>
          <p:nvPr/>
        </p:nvGrpSpPr>
        <p:grpSpPr>
          <a:xfrm>
            <a:off x="822960" y="2636952"/>
            <a:ext cx="343152" cy="3233410"/>
            <a:chOff x="531820" y="1581150"/>
            <a:chExt cx="343152" cy="3233410"/>
          </a:xfrm>
        </p:grpSpPr>
        <p:sp>
          <p:nvSpPr>
            <p:cNvPr id="31" name="TextBox 30">
              <a:extLst>
                <a:ext uri="{FF2B5EF4-FFF2-40B4-BE49-F238E27FC236}">
                  <a16:creationId xmlns:a16="http://schemas.microsoft.com/office/drawing/2014/main" id="{02E10EA0-97FB-8F1A-EC37-5BFE7276AA0D}"/>
                </a:ext>
              </a:extLst>
            </p:cNvPr>
            <p:cNvSpPr txBox="1"/>
            <p:nvPr/>
          </p:nvSpPr>
          <p:spPr>
            <a:xfrm>
              <a:off x="580409" y="1581150"/>
              <a:ext cx="263119" cy="261610"/>
            </a:xfrm>
            <a:prstGeom prst="rect">
              <a:avLst/>
            </a:prstGeom>
            <a:noFill/>
          </p:spPr>
          <p:txBody>
            <a:bodyPr wrap="none" rtlCol="0">
              <a:spAutoFit/>
            </a:bodyPr>
            <a:lstStyle/>
            <a:p>
              <a:pPr algn="r"/>
              <a:r>
                <a:rPr lang="en-US" sz="1100" dirty="0"/>
                <a:t>1</a:t>
              </a:r>
            </a:p>
          </p:txBody>
        </p:sp>
        <p:sp>
          <p:nvSpPr>
            <p:cNvPr id="32" name="TextBox 31">
              <a:extLst>
                <a:ext uri="{FF2B5EF4-FFF2-40B4-BE49-F238E27FC236}">
                  <a16:creationId xmlns:a16="http://schemas.microsoft.com/office/drawing/2014/main" id="{AAA5AB16-55BB-C786-B465-18142DBF2FBE}"/>
                </a:ext>
              </a:extLst>
            </p:cNvPr>
            <p:cNvSpPr txBox="1"/>
            <p:nvPr/>
          </p:nvSpPr>
          <p:spPr>
            <a:xfrm>
              <a:off x="609600" y="1809750"/>
              <a:ext cx="263119" cy="261610"/>
            </a:xfrm>
            <a:prstGeom prst="rect">
              <a:avLst/>
            </a:prstGeom>
            <a:noFill/>
          </p:spPr>
          <p:txBody>
            <a:bodyPr wrap="none" rtlCol="0">
              <a:spAutoFit/>
            </a:bodyPr>
            <a:lstStyle/>
            <a:p>
              <a:r>
                <a:rPr lang="en-US" sz="1100" dirty="0"/>
                <a:t>2</a:t>
              </a:r>
            </a:p>
          </p:txBody>
        </p:sp>
        <p:sp>
          <p:nvSpPr>
            <p:cNvPr id="33" name="TextBox 32">
              <a:extLst>
                <a:ext uri="{FF2B5EF4-FFF2-40B4-BE49-F238E27FC236}">
                  <a16:creationId xmlns:a16="http://schemas.microsoft.com/office/drawing/2014/main" id="{382CDB9D-5E9F-D846-4C3E-BB3AF6CC138A}"/>
                </a:ext>
              </a:extLst>
            </p:cNvPr>
            <p:cNvSpPr txBox="1"/>
            <p:nvPr/>
          </p:nvSpPr>
          <p:spPr>
            <a:xfrm>
              <a:off x="610368" y="2012267"/>
              <a:ext cx="263119" cy="261610"/>
            </a:xfrm>
            <a:prstGeom prst="rect">
              <a:avLst/>
            </a:prstGeom>
            <a:noFill/>
          </p:spPr>
          <p:txBody>
            <a:bodyPr wrap="none" rtlCol="0">
              <a:spAutoFit/>
            </a:bodyPr>
            <a:lstStyle/>
            <a:p>
              <a:r>
                <a:rPr lang="en-US" sz="1100" dirty="0"/>
                <a:t>3</a:t>
              </a:r>
            </a:p>
          </p:txBody>
        </p:sp>
        <p:sp>
          <p:nvSpPr>
            <p:cNvPr id="34" name="TextBox 33">
              <a:extLst>
                <a:ext uri="{FF2B5EF4-FFF2-40B4-BE49-F238E27FC236}">
                  <a16:creationId xmlns:a16="http://schemas.microsoft.com/office/drawing/2014/main" id="{540453EC-3353-156B-FADF-C9E952E976B2}"/>
                </a:ext>
              </a:extLst>
            </p:cNvPr>
            <p:cNvSpPr txBox="1"/>
            <p:nvPr/>
          </p:nvSpPr>
          <p:spPr>
            <a:xfrm>
              <a:off x="609600" y="2266950"/>
              <a:ext cx="263119" cy="261610"/>
            </a:xfrm>
            <a:prstGeom prst="rect">
              <a:avLst/>
            </a:prstGeom>
            <a:noFill/>
          </p:spPr>
          <p:txBody>
            <a:bodyPr wrap="none" rtlCol="0">
              <a:spAutoFit/>
            </a:bodyPr>
            <a:lstStyle/>
            <a:p>
              <a:r>
                <a:rPr lang="en-US" sz="1100" dirty="0"/>
                <a:t>4</a:t>
              </a:r>
            </a:p>
          </p:txBody>
        </p:sp>
        <p:sp>
          <p:nvSpPr>
            <p:cNvPr id="35" name="TextBox 34">
              <a:extLst>
                <a:ext uri="{FF2B5EF4-FFF2-40B4-BE49-F238E27FC236}">
                  <a16:creationId xmlns:a16="http://schemas.microsoft.com/office/drawing/2014/main" id="{674F387E-07D0-3C08-2F51-AF2ADA4272A5}"/>
                </a:ext>
              </a:extLst>
            </p:cNvPr>
            <p:cNvSpPr txBox="1"/>
            <p:nvPr/>
          </p:nvSpPr>
          <p:spPr>
            <a:xfrm>
              <a:off x="609600" y="2495550"/>
              <a:ext cx="263119" cy="261610"/>
            </a:xfrm>
            <a:prstGeom prst="rect">
              <a:avLst/>
            </a:prstGeom>
            <a:noFill/>
          </p:spPr>
          <p:txBody>
            <a:bodyPr wrap="none" rtlCol="0">
              <a:spAutoFit/>
            </a:bodyPr>
            <a:lstStyle/>
            <a:p>
              <a:r>
                <a:rPr lang="en-US" sz="1100" dirty="0"/>
                <a:t>5</a:t>
              </a:r>
            </a:p>
          </p:txBody>
        </p:sp>
        <p:sp>
          <p:nvSpPr>
            <p:cNvPr id="36" name="TextBox 35">
              <a:extLst>
                <a:ext uri="{FF2B5EF4-FFF2-40B4-BE49-F238E27FC236}">
                  <a16:creationId xmlns:a16="http://schemas.microsoft.com/office/drawing/2014/main" id="{38B5E7C5-C4CA-61B1-22BC-A4BC46F08EBF}"/>
                </a:ext>
              </a:extLst>
            </p:cNvPr>
            <p:cNvSpPr txBox="1"/>
            <p:nvPr/>
          </p:nvSpPr>
          <p:spPr>
            <a:xfrm>
              <a:off x="609600" y="2724150"/>
              <a:ext cx="263119" cy="261610"/>
            </a:xfrm>
            <a:prstGeom prst="rect">
              <a:avLst/>
            </a:prstGeom>
            <a:noFill/>
          </p:spPr>
          <p:txBody>
            <a:bodyPr wrap="none" rtlCol="0">
              <a:spAutoFit/>
            </a:bodyPr>
            <a:lstStyle/>
            <a:p>
              <a:r>
                <a:rPr lang="en-US" sz="1100" dirty="0"/>
                <a:t>6</a:t>
              </a:r>
            </a:p>
          </p:txBody>
        </p:sp>
        <p:sp>
          <p:nvSpPr>
            <p:cNvPr id="37" name="TextBox 36">
              <a:extLst>
                <a:ext uri="{FF2B5EF4-FFF2-40B4-BE49-F238E27FC236}">
                  <a16:creationId xmlns:a16="http://schemas.microsoft.com/office/drawing/2014/main" id="{C3626E95-3681-8847-7C67-BA20BCE7993B}"/>
                </a:ext>
              </a:extLst>
            </p:cNvPr>
            <p:cNvSpPr txBox="1"/>
            <p:nvPr/>
          </p:nvSpPr>
          <p:spPr>
            <a:xfrm>
              <a:off x="609600" y="2952750"/>
              <a:ext cx="263119" cy="261610"/>
            </a:xfrm>
            <a:prstGeom prst="rect">
              <a:avLst/>
            </a:prstGeom>
            <a:noFill/>
          </p:spPr>
          <p:txBody>
            <a:bodyPr wrap="none" rtlCol="0">
              <a:spAutoFit/>
            </a:bodyPr>
            <a:lstStyle/>
            <a:p>
              <a:r>
                <a:rPr lang="en-US" sz="1100" dirty="0"/>
                <a:t>7</a:t>
              </a:r>
            </a:p>
          </p:txBody>
        </p:sp>
        <p:sp>
          <p:nvSpPr>
            <p:cNvPr id="38" name="TextBox 37">
              <a:extLst>
                <a:ext uri="{FF2B5EF4-FFF2-40B4-BE49-F238E27FC236}">
                  <a16:creationId xmlns:a16="http://schemas.microsoft.com/office/drawing/2014/main" id="{24B708DB-2F7B-AFFD-5350-275900C835C5}"/>
                </a:ext>
              </a:extLst>
            </p:cNvPr>
            <p:cNvSpPr txBox="1"/>
            <p:nvPr/>
          </p:nvSpPr>
          <p:spPr>
            <a:xfrm>
              <a:off x="609600" y="3181350"/>
              <a:ext cx="263119" cy="261610"/>
            </a:xfrm>
            <a:prstGeom prst="rect">
              <a:avLst/>
            </a:prstGeom>
            <a:noFill/>
          </p:spPr>
          <p:txBody>
            <a:bodyPr wrap="none" rtlCol="0">
              <a:spAutoFit/>
            </a:bodyPr>
            <a:lstStyle/>
            <a:p>
              <a:r>
                <a:rPr lang="en-US" sz="1100" dirty="0"/>
                <a:t>8</a:t>
              </a:r>
            </a:p>
          </p:txBody>
        </p:sp>
        <p:sp>
          <p:nvSpPr>
            <p:cNvPr id="39" name="TextBox 38">
              <a:extLst>
                <a:ext uri="{FF2B5EF4-FFF2-40B4-BE49-F238E27FC236}">
                  <a16:creationId xmlns:a16="http://schemas.microsoft.com/office/drawing/2014/main" id="{BF45DCF0-6C68-11E8-81FD-EA1BA430E83D}"/>
                </a:ext>
              </a:extLst>
            </p:cNvPr>
            <p:cNvSpPr txBox="1"/>
            <p:nvPr/>
          </p:nvSpPr>
          <p:spPr>
            <a:xfrm>
              <a:off x="609600" y="3409950"/>
              <a:ext cx="263119" cy="261610"/>
            </a:xfrm>
            <a:prstGeom prst="rect">
              <a:avLst/>
            </a:prstGeom>
            <a:noFill/>
          </p:spPr>
          <p:txBody>
            <a:bodyPr wrap="none" rtlCol="0">
              <a:spAutoFit/>
            </a:bodyPr>
            <a:lstStyle/>
            <a:p>
              <a:r>
                <a:rPr lang="en-US" sz="1100" dirty="0"/>
                <a:t>9</a:t>
              </a:r>
            </a:p>
          </p:txBody>
        </p:sp>
        <p:sp>
          <p:nvSpPr>
            <p:cNvPr id="40" name="TextBox 39">
              <a:extLst>
                <a:ext uri="{FF2B5EF4-FFF2-40B4-BE49-F238E27FC236}">
                  <a16:creationId xmlns:a16="http://schemas.microsoft.com/office/drawing/2014/main" id="{906C2EE9-B2C1-F6B1-C420-27FFFF92CCC3}"/>
                </a:ext>
              </a:extLst>
            </p:cNvPr>
            <p:cNvSpPr txBox="1"/>
            <p:nvPr/>
          </p:nvSpPr>
          <p:spPr>
            <a:xfrm>
              <a:off x="531820" y="3638550"/>
              <a:ext cx="341572" cy="261610"/>
            </a:xfrm>
            <a:prstGeom prst="rect">
              <a:avLst/>
            </a:prstGeom>
            <a:noFill/>
          </p:spPr>
          <p:txBody>
            <a:bodyPr wrap="none" rtlCol="0">
              <a:spAutoFit/>
            </a:bodyPr>
            <a:lstStyle/>
            <a:p>
              <a:r>
                <a:rPr lang="en-US" sz="1100" dirty="0"/>
                <a:t>10</a:t>
              </a:r>
            </a:p>
          </p:txBody>
        </p:sp>
        <p:sp>
          <p:nvSpPr>
            <p:cNvPr id="41" name="TextBox 40">
              <a:extLst>
                <a:ext uri="{FF2B5EF4-FFF2-40B4-BE49-F238E27FC236}">
                  <a16:creationId xmlns:a16="http://schemas.microsoft.com/office/drawing/2014/main" id="{6FB42F06-4D6A-43A6-62A3-44D8F8C1099C}"/>
                </a:ext>
              </a:extLst>
            </p:cNvPr>
            <p:cNvSpPr txBox="1"/>
            <p:nvPr/>
          </p:nvSpPr>
          <p:spPr>
            <a:xfrm>
              <a:off x="533400" y="3867150"/>
              <a:ext cx="331103" cy="261610"/>
            </a:xfrm>
            <a:prstGeom prst="rect">
              <a:avLst/>
            </a:prstGeom>
            <a:noFill/>
          </p:spPr>
          <p:txBody>
            <a:bodyPr wrap="none" rtlCol="0">
              <a:spAutoFit/>
            </a:bodyPr>
            <a:lstStyle/>
            <a:p>
              <a:r>
                <a:rPr lang="en-US" sz="1100" dirty="0"/>
                <a:t>11</a:t>
              </a:r>
            </a:p>
          </p:txBody>
        </p:sp>
        <p:sp>
          <p:nvSpPr>
            <p:cNvPr id="42" name="TextBox 41">
              <a:extLst>
                <a:ext uri="{FF2B5EF4-FFF2-40B4-BE49-F238E27FC236}">
                  <a16:creationId xmlns:a16="http://schemas.microsoft.com/office/drawing/2014/main" id="{4FCF9DAD-D17A-125C-222A-824842C5BDDF}"/>
                </a:ext>
              </a:extLst>
            </p:cNvPr>
            <p:cNvSpPr txBox="1"/>
            <p:nvPr/>
          </p:nvSpPr>
          <p:spPr>
            <a:xfrm>
              <a:off x="533400" y="4095750"/>
              <a:ext cx="341572" cy="261610"/>
            </a:xfrm>
            <a:prstGeom prst="rect">
              <a:avLst/>
            </a:prstGeom>
            <a:noFill/>
          </p:spPr>
          <p:txBody>
            <a:bodyPr wrap="none" rtlCol="0">
              <a:spAutoFit/>
            </a:bodyPr>
            <a:lstStyle/>
            <a:p>
              <a:r>
                <a:rPr lang="en-US" sz="1100" dirty="0"/>
                <a:t>12</a:t>
              </a:r>
            </a:p>
          </p:txBody>
        </p:sp>
        <p:sp>
          <p:nvSpPr>
            <p:cNvPr id="43" name="TextBox 42">
              <a:extLst>
                <a:ext uri="{FF2B5EF4-FFF2-40B4-BE49-F238E27FC236}">
                  <a16:creationId xmlns:a16="http://schemas.microsoft.com/office/drawing/2014/main" id="{5279AE24-02F3-A93F-FC33-AE3370997DF1}"/>
                </a:ext>
              </a:extLst>
            </p:cNvPr>
            <p:cNvSpPr txBox="1"/>
            <p:nvPr/>
          </p:nvSpPr>
          <p:spPr>
            <a:xfrm>
              <a:off x="533400" y="4324350"/>
              <a:ext cx="341572" cy="261610"/>
            </a:xfrm>
            <a:prstGeom prst="rect">
              <a:avLst/>
            </a:prstGeom>
            <a:noFill/>
          </p:spPr>
          <p:txBody>
            <a:bodyPr wrap="none" rtlCol="0">
              <a:spAutoFit/>
            </a:bodyPr>
            <a:lstStyle/>
            <a:p>
              <a:r>
                <a:rPr lang="en-US" sz="1100" dirty="0"/>
                <a:t>13</a:t>
              </a:r>
            </a:p>
          </p:txBody>
        </p:sp>
        <p:sp>
          <p:nvSpPr>
            <p:cNvPr id="44" name="TextBox 43">
              <a:extLst>
                <a:ext uri="{FF2B5EF4-FFF2-40B4-BE49-F238E27FC236}">
                  <a16:creationId xmlns:a16="http://schemas.microsoft.com/office/drawing/2014/main" id="{27DB8D15-144E-525C-C01A-C47205721386}"/>
                </a:ext>
              </a:extLst>
            </p:cNvPr>
            <p:cNvSpPr txBox="1"/>
            <p:nvPr/>
          </p:nvSpPr>
          <p:spPr>
            <a:xfrm>
              <a:off x="533400" y="4552950"/>
              <a:ext cx="341572" cy="261610"/>
            </a:xfrm>
            <a:prstGeom prst="rect">
              <a:avLst/>
            </a:prstGeom>
            <a:noFill/>
          </p:spPr>
          <p:txBody>
            <a:bodyPr wrap="none" rtlCol="0">
              <a:spAutoFit/>
            </a:bodyPr>
            <a:lstStyle/>
            <a:p>
              <a:r>
                <a:rPr lang="en-US" sz="1100" dirty="0"/>
                <a:t>14</a:t>
              </a:r>
            </a:p>
          </p:txBody>
        </p:sp>
      </p:grpSp>
      <p:grpSp>
        <p:nvGrpSpPr>
          <p:cNvPr id="45" name="Group 63">
            <a:extLst>
              <a:ext uri="{FF2B5EF4-FFF2-40B4-BE49-F238E27FC236}">
                <a16:creationId xmlns:a16="http://schemas.microsoft.com/office/drawing/2014/main" id="{7083458D-4ADD-D980-4AA4-A9D502666D77}"/>
              </a:ext>
            </a:extLst>
          </p:cNvPr>
          <p:cNvGrpSpPr/>
          <p:nvPr/>
        </p:nvGrpSpPr>
        <p:grpSpPr>
          <a:xfrm>
            <a:off x="3843264" y="2505331"/>
            <a:ext cx="263119" cy="1404610"/>
            <a:chOff x="4876800" y="3181350"/>
            <a:chExt cx="263119" cy="1404610"/>
          </a:xfrm>
        </p:grpSpPr>
        <p:sp>
          <p:nvSpPr>
            <p:cNvPr id="46" name="TextBox 45">
              <a:extLst>
                <a:ext uri="{FF2B5EF4-FFF2-40B4-BE49-F238E27FC236}">
                  <a16:creationId xmlns:a16="http://schemas.microsoft.com/office/drawing/2014/main" id="{6635F09E-1CEA-24CF-2F25-565A56EE9E03}"/>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47" name="TextBox 46">
              <a:extLst>
                <a:ext uri="{FF2B5EF4-FFF2-40B4-BE49-F238E27FC236}">
                  <a16:creationId xmlns:a16="http://schemas.microsoft.com/office/drawing/2014/main" id="{A97A6471-F9A0-7BCF-6C93-BA0B1D67DBAE}"/>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48" name="TextBox 47">
              <a:extLst>
                <a:ext uri="{FF2B5EF4-FFF2-40B4-BE49-F238E27FC236}">
                  <a16:creationId xmlns:a16="http://schemas.microsoft.com/office/drawing/2014/main" id="{0DDAB2F2-6960-D5EA-93E3-1A5563FB0525}"/>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49" name="TextBox 48">
              <a:extLst>
                <a:ext uri="{FF2B5EF4-FFF2-40B4-BE49-F238E27FC236}">
                  <a16:creationId xmlns:a16="http://schemas.microsoft.com/office/drawing/2014/main" id="{769BE6DE-81E7-ECA2-256F-3605256BB623}"/>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sp>
          <p:nvSpPr>
            <p:cNvPr id="50" name="TextBox 49">
              <a:extLst>
                <a:ext uri="{FF2B5EF4-FFF2-40B4-BE49-F238E27FC236}">
                  <a16:creationId xmlns:a16="http://schemas.microsoft.com/office/drawing/2014/main" id="{6459EAFE-788E-6E75-E251-17CEFC4FE116}"/>
                </a:ext>
              </a:extLst>
            </p:cNvPr>
            <p:cNvSpPr txBox="1"/>
            <p:nvPr/>
          </p:nvSpPr>
          <p:spPr>
            <a:xfrm>
              <a:off x="4876800" y="4095750"/>
              <a:ext cx="263119" cy="261610"/>
            </a:xfrm>
            <a:prstGeom prst="rect">
              <a:avLst/>
            </a:prstGeom>
            <a:noFill/>
          </p:spPr>
          <p:txBody>
            <a:bodyPr wrap="none" rtlCol="0">
              <a:spAutoFit/>
            </a:bodyPr>
            <a:lstStyle/>
            <a:p>
              <a:r>
                <a:rPr lang="en-US" sz="1100" dirty="0">
                  <a:solidFill>
                    <a:srgbClr val="00B0F0"/>
                  </a:solidFill>
                </a:rPr>
                <a:t>5</a:t>
              </a:r>
            </a:p>
          </p:txBody>
        </p:sp>
        <p:sp>
          <p:nvSpPr>
            <p:cNvPr id="51" name="TextBox 50">
              <a:extLst>
                <a:ext uri="{FF2B5EF4-FFF2-40B4-BE49-F238E27FC236}">
                  <a16:creationId xmlns:a16="http://schemas.microsoft.com/office/drawing/2014/main" id="{E68C4A50-A9A7-CD44-4D68-4D3EC4791E2C}"/>
                </a:ext>
              </a:extLst>
            </p:cNvPr>
            <p:cNvSpPr txBox="1"/>
            <p:nvPr/>
          </p:nvSpPr>
          <p:spPr>
            <a:xfrm>
              <a:off x="4876800" y="4324350"/>
              <a:ext cx="263119" cy="261610"/>
            </a:xfrm>
            <a:prstGeom prst="rect">
              <a:avLst/>
            </a:prstGeom>
            <a:noFill/>
          </p:spPr>
          <p:txBody>
            <a:bodyPr wrap="none" rtlCol="0">
              <a:spAutoFit/>
            </a:bodyPr>
            <a:lstStyle/>
            <a:p>
              <a:r>
                <a:rPr lang="en-US" sz="1100" dirty="0">
                  <a:solidFill>
                    <a:srgbClr val="00B0F0"/>
                  </a:solidFill>
                </a:rPr>
                <a:t>6</a:t>
              </a:r>
            </a:p>
          </p:txBody>
        </p:sp>
      </p:grpSp>
      <p:grpSp>
        <p:nvGrpSpPr>
          <p:cNvPr id="52" name="Group 64">
            <a:extLst>
              <a:ext uri="{FF2B5EF4-FFF2-40B4-BE49-F238E27FC236}">
                <a16:creationId xmlns:a16="http://schemas.microsoft.com/office/drawing/2014/main" id="{382EA334-5EEB-BE69-111C-256C233347D2}"/>
              </a:ext>
            </a:extLst>
          </p:cNvPr>
          <p:cNvGrpSpPr/>
          <p:nvPr/>
        </p:nvGrpSpPr>
        <p:grpSpPr>
          <a:xfrm>
            <a:off x="4078782" y="2505333"/>
            <a:ext cx="762000" cy="1390650"/>
            <a:chOff x="5181600" y="3181350"/>
            <a:chExt cx="762000" cy="1390650"/>
          </a:xfrm>
        </p:grpSpPr>
        <p:sp>
          <p:nvSpPr>
            <p:cNvPr id="53" name="Rectangle 52">
              <a:extLst>
                <a:ext uri="{FF2B5EF4-FFF2-40B4-BE49-F238E27FC236}">
                  <a16:creationId xmlns:a16="http://schemas.microsoft.com/office/drawing/2014/main" id="{55F7D320-8328-5F03-D26C-E53D02DDB86E}"/>
                </a:ext>
              </a:extLst>
            </p:cNvPr>
            <p:cNvSpPr/>
            <p:nvPr/>
          </p:nvSpPr>
          <p:spPr>
            <a:xfrm>
              <a:off x="5181600" y="3181350"/>
              <a:ext cx="762000" cy="13906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CFF6555-B406-AE07-A5AE-F92C7E8015E7}"/>
                </a:ext>
              </a:extLst>
            </p:cNvPr>
            <p:cNvCxnSpPr/>
            <p:nvPr/>
          </p:nvCxnSpPr>
          <p:spPr>
            <a:xfrm>
              <a:off x="5181600" y="4552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4956EB-4229-3279-BD5B-9EDADE4E8617}"/>
                </a:ext>
              </a:extLst>
            </p:cNvPr>
            <p:cNvCxnSpPr/>
            <p:nvPr/>
          </p:nvCxnSpPr>
          <p:spPr>
            <a:xfrm>
              <a:off x="5181600" y="4324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F026334-AF1C-531E-D072-F40EDBFB5F44}"/>
                </a:ext>
              </a:extLst>
            </p:cNvPr>
            <p:cNvCxnSpPr/>
            <p:nvPr/>
          </p:nvCxnSpPr>
          <p:spPr>
            <a:xfrm>
              <a:off x="5181600" y="40957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7583BB3-505B-4A67-114D-E4E6FEF7BE1B}"/>
                </a:ext>
              </a:extLst>
            </p:cNvPr>
            <p:cNvCxnSpPr/>
            <p:nvPr/>
          </p:nvCxnSpPr>
          <p:spPr>
            <a:xfrm>
              <a:off x="5181600" y="38671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5B0640-C283-1014-4BD7-4CCE87E5C681}"/>
                </a:ext>
              </a:extLst>
            </p:cNvPr>
            <p:cNvCxnSpPr/>
            <p:nvPr/>
          </p:nvCxnSpPr>
          <p:spPr>
            <a:xfrm>
              <a:off x="5181600" y="36385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C91AE9-A81B-1433-DC91-ED3D9069D2B6}"/>
                </a:ext>
              </a:extLst>
            </p:cNvPr>
            <p:cNvCxnSpPr/>
            <p:nvPr/>
          </p:nvCxnSpPr>
          <p:spPr>
            <a:xfrm>
              <a:off x="5181600" y="34099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D944F09-9B7A-7399-7509-152E1A339C1C}"/>
                </a:ext>
              </a:extLst>
            </p:cNvPr>
            <p:cNvCxnSpPr/>
            <p:nvPr/>
          </p:nvCxnSpPr>
          <p:spPr>
            <a:xfrm>
              <a:off x="5181600" y="318135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346C191A-9C39-6CB4-7A5E-450AB9FD2712}"/>
              </a:ext>
            </a:extLst>
          </p:cNvPr>
          <p:cNvSpPr txBox="1"/>
          <p:nvPr/>
        </p:nvSpPr>
        <p:spPr>
          <a:xfrm>
            <a:off x="3988728" y="2179752"/>
            <a:ext cx="1121296" cy="369332"/>
          </a:xfrm>
          <a:prstGeom prst="rect">
            <a:avLst/>
          </a:prstGeom>
          <a:noFill/>
        </p:spPr>
        <p:txBody>
          <a:bodyPr wrap="none" rtlCol="0">
            <a:spAutoFit/>
          </a:bodyPr>
          <a:lstStyle/>
          <a:p>
            <a:r>
              <a:rPr lang="en-US" dirty="0"/>
              <a:t>process1</a:t>
            </a:r>
          </a:p>
        </p:txBody>
      </p:sp>
      <p:grpSp>
        <p:nvGrpSpPr>
          <p:cNvPr id="62" name="Group 90">
            <a:extLst>
              <a:ext uri="{FF2B5EF4-FFF2-40B4-BE49-F238E27FC236}">
                <a16:creationId xmlns:a16="http://schemas.microsoft.com/office/drawing/2014/main" id="{68222F78-2B9C-2F00-9FB0-077390B278EF}"/>
              </a:ext>
            </a:extLst>
          </p:cNvPr>
          <p:cNvGrpSpPr/>
          <p:nvPr/>
        </p:nvGrpSpPr>
        <p:grpSpPr>
          <a:xfrm>
            <a:off x="3767052" y="3930618"/>
            <a:ext cx="1485052" cy="1906734"/>
            <a:chOff x="5943600" y="3105150"/>
            <a:chExt cx="1485052" cy="1906734"/>
          </a:xfrm>
        </p:grpSpPr>
        <p:sp>
          <p:nvSpPr>
            <p:cNvPr id="63" name="Rectangle 62">
              <a:extLst>
                <a:ext uri="{FF2B5EF4-FFF2-40B4-BE49-F238E27FC236}">
                  <a16:creationId xmlns:a16="http://schemas.microsoft.com/office/drawing/2014/main" id="{243AAC69-A897-164D-EDF6-A2295AC8AE09}"/>
                </a:ext>
              </a:extLst>
            </p:cNvPr>
            <p:cNvSpPr/>
            <p:nvPr/>
          </p:nvSpPr>
          <p:spPr>
            <a:xfrm>
              <a:off x="5943600" y="3409950"/>
              <a:ext cx="533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64" name="Rectangle 63">
              <a:extLst>
                <a:ext uri="{FF2B5EF4-FFF2-40B4-BE49-F238E27FC236}">
                  <a16:creationId xmlns:a16="http://schemas.microsoft.com/office/drawing/2014/main" id="{13848451-DB66-6F2E-B18A-85D8A1AE2DAC}"/>
                </a:ext>
              </a:extLst>
            </p:cNvPr>
            <p:cNvSpPr/>
            <p:nvPr/>
          </p:nvSpPr>
          <p:spPr>
            <a:xfrm>
              <a:off x="6477000" y="3409950"/>
              <a:ext cx="914400" cy="228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65" name="Rectangle 64">
              <a:extLst>
                <a:ext uri="{FF2B5EF4-FFF2-40B4-BE49-F238E27FC236}">
                  <a16:creationId xmlns:a16="http://schemas.microsoft.com/office/drawing/2014/main" id="{0E041359-8803-A4D5-3B86-27A2BC50B0B0}"/>
                </a:ext>
              </a:extLst>
            </p:cNvPr>
            <p:cNvSpPr/>
            <p:nvPr/>
          </p:nvSpPr>
          <p:spPr>
            <a:xfrm>
              <a:off x="5943600" y="36385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66" name="Rectangle 65">
              <a:extLst>
                <a:ext uri="{FF2B5EF4-FFF2-40B4-BE49-F238E27FC236}">
                  <a16:creationId xmlns:a16="http://schemas.microsoft.com/office/drawing/2014/main" id="{820D71A7-7D4C-1F28-5E0A-DD3E32CC5D66}"/>
                </a:ext>
              </a:extLst>
            </p:cNvPr>
            <p:cNvSpPr/>
            <p:nvPr/>
          </p:nvSpPr>
          <p:spPr>
            <a:xfrm>
              <a:off x="6477000" y="36385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14</a:t>
              </a:r>
            </a:p>
          </p:txBody>
        </p:sp>
        <p:sp>
          <p:nvSpPr>
            <p:cNvPr id="67" name="Rectangle 66">
              <a:extLst>
                <a:ext uri="{FF2B5EF4-FFF2-40B4-BE49-F238E27FC236}">
                  <a16:creationId xmlns:a16="http://schemas.microsoft.com/office/drawing/2014/main" id="{FAE01364-CCBF-3467-1ABA-4172D0C6EF3B}"/>
                </a:ext>
              </a:extLst>
            </p:cNvPr>
            <p:cNvSpPr/>
            <p:nvPr/>
          </p:nvSpPr>
          <p:spPr>
            <a:xfrm>
              <a:off x="5943600" y="38671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8" name="Rectangle 67">
              <a:extLst>
                <a:ext uri="{FF2B5EF4-FFF2-40B4-BE49-F238E27FC236}">
                  <a16:creationId xmlns:a16="http://schemas.microsoft.com/office/drawing/2014/main" id="{0B884385-23B2-C475-6C22-664301471D92}"/>
                </a:ext>
              </a:extLst>
            </p:cNvPr>
            <p:cNvSpPr/>
            <p:nvPr/>
          </p:nvSpPr>
          <p:spPr>
            <a:xfrm>
              <a:off x="6477000" y="38671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69" name="Rectangle 68">
              <a:extLst>
                <a:ext uri="{FF2B5EF4-FFF2-40B4-BE49-F238E27FC236}">
                  <a16:creationId xmlns:a16="http://schemas.microsoft.com/office/drawing/2014/main" id="{20ED3297-F95F-08DB-A105-8CCA06277298}"/>
                </a:ext>
              </a:extLst>
            </p:cNvPr>
            <p:cNvSpPr/>
            <p:nvPr/>
          </p:nvSpPr>
          <p:spPr>
            <a:xfrm>
              <a:off x="5943600" y="40957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70" name="Rectangle 69">
              <a:extLst>
                <a:ext uri="{FF2B5EF4-FFF2-40B4-BE49-F238E27FC236}">
                  <a16:creationId xmlns:a16="http://schemas.microsoft.com/office/drawing/2014/main" id="{43A06B71-DF61-90D0-1951-A0027FF2FF69}"/>
                </a:ext>
              </a:extLst>
            </p:cNvPr>
            <p:cNvSpPr/>
            <p:nvPr/>
          </p:nvSpPr>
          <p:spPr>
            <a:xfrm>
              <a:off x="6477000" y="40957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13</a:t>
              </a:r>
            </a:p>
          </p:txBody>
        </p:sp>
        <p:sp>
          <p:nvSpPr>
            <p:cNvPr id="71" name="Rectangle 70">
              <a:extLst>
                <a:ext uri="{FF2B5EF4-FFF2-40B4-BE49-F238E27FC236}">
                  <a16:creationId xmlns:a16="http://schemas.microsoft.com/office/drawing/2014/main" id="{95B285B0-501C-B005-988E-EEAB4ECC5D3A}"/>
                </a:ext>
              </a:extLst>
            </p:cNvPr>
            <p:cNvSpPr/>
            <p:nvPr/>
          </p:nvSpPr>
          <p:spPr>
            <a:xfrm>
              <a:off x="5943600" y="43243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2" name="Rectangle 71">
              <a:extLst>
                <a:ext uri="{FF2B5EF4-FFF2-40B4-BE49-F238E27FC236}">
                  <a16:creationId xmlns:a16="http://schemas.microsoft.com/office/drawing/2014/main" id="{C281E2E7-20AA-491B-9E25-88E0365FE4DF}"/>
                </a:ext>
              </a:extLst>
            </p:cNvPr>
            <p:cNvSpPr/>
            <p:nvPr/>
          </p:nvSpPr>
          <p:spPr>
            <a:xfrm>
              <a:off x="6477000" y="43243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3" name="Rectangle 72">
              <a:extLst>
                <a:ext uri="{FF2B5EF4-FFF2-40B4-BE49-F238E27FC236}">
                  <a16:creationId xmlns:a16="http://schemas.microsoft.com/office/drawing/2014/main" id="{E99CEF54-4BCC-6337-5F5E-7D9DC2732876}"/>
                </a:ext>
              </a:extLst>
            </p:cNvPr>
            <p:cNvSpPr/>
            <p:nvPr/>
          </p:nvSpPr>
          <p:spPr>
            <a:xfrm>
              <a:off x="5943600" y="4552950"/>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74" name="Rectangle 73">
              <a:extLst>
                <a:ext uri="{FF2B5EF4-FFF2-40B4-BE49-F238E27FC236}">
                  <a16:creationId xmlns:a16="http://schemas.microsoft.com/office/drawing/2014/main" id="{B854BA4E-07B0-D3B9-87BE-0B46E887EB76}"/>
                </a:ext>
              </a:extLst>
            </p:cNvPr>
            <p:cNvSpPr/>
            <p:nvPr/>
          </p:nvSpPr>
          <p:spPr>
            <a:xfrm>
              <a:off x="6477000" y="4552950"/>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75" name="Rectangle 74">
              <a:extLst>
                <a:ext uri="{FF2B5EF4-FFF2-40B4-BE49-F238E27FC236}">
                  <a16:creationId xmlns:a16="http://schemas.microsoft.com/office/drawing/2014/main" id="{19C2AEF9-B761-5116-5F9D-32770414AC35}"/>
                </a:ext>
              </a:extLst>
            </p:cNvPr>
            <p:cNvSpPr/>
            <p:nvPr/>
          </p:nvSpPr>
          <p:spPr>
            <a:xfrm>
              <a:off x="5943600" y="4783284"/>
              <a:ext cx="533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76" name="Rectangle 75">
              <a:extLst>
                <a:ext uri="{FF2B5EF4-FFF2-40B4-BE49-F238E27FC236}">
                  <a16:creationId xmlns:a16="http://schemas.microsoft.com/office/drawing/2014/main" id="{4535E0D3-F210-824B-7D77-4E6F0EE5A370}"/>
                </a:ext>
              </a:extLst>
            </p:cNvPr>
            <p:cNvSpPr/>
            <p:nvPr/>
          </p:nvSpPr>
          <p:spPr>
            <a:xfrm>
              <a:off x="6477000" y="4783284"/>
              <a:ext cx="914400" cy="228600"/>
            </a:xfrm>
            <a:prstGeom prst="rect">
              <a:avLst/>
            </a:prstGeom>
            <a:solidFill>
              <a:srgbClr val="65D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77" name="TextBox 76">
              <a:extLst>
                <a:ext uri="{FF2B5EF4-FFF2-40B4-BE49-F238E27FC236}">
                  <a16:creationId xmlns:a16="http://schemas.microsoft.com/office/drawing/2014/main" id="{E464E764-F394-9C51-40A2-CD537E10091D}"/>
                </a:ext>
              </a:extLst>
            </p:cNvPr>
            <p:cNvSpPr txBox="1"/>
            <p:nvPr/>
          </p:nvSpPr>
          <p:spPr>
            <a:xfrm>
              <a:off x="5943600" y="3105150"/>
              <a:ext cx="1485052" cy="276999"/>
            </a:xfrm>
            <a:prstGeom prst="rect">
              <a:avLst/>
            </a:prstGeom>
            <a:noFill/>
          </p:spPr>
          <p:txBody>
            <a:bodyPr wrap="none" rtlCol="0">
              <a:spAutoFit/>
            </a:bodyPr>
            <a:lstStyle/>
            <a:p>
              <a:r>
                <a:rPr lang="en-US" sz="1200" dirty="0"/>
                <a:t>process page table</a:t>
              </a:r>
            </a:p>
          </p:txBody>
        </p:sp>
      </p:grpSp>
      <p:sp>
        <p:nvSpPr>
          <p:cNvPr id="78" name="Rectangle 77">
            <a:extLst>
              <a:ext uri="{FF2B5EF4-FFF2-40B4-BE49-F238E27FC236}">
                <a16:creationId xmlns:a16="http://schemas.microsoft.com/office/drawing/2014/main" id="{AD2DDCCF-58C1-65D3-6138-B26367CDEB46}"/>
              </a:ext>
            </a:extLst>
          </p:cNvPr>
          <p:cNvSpPr/>
          <p:nvPr/>
        </p:nvSpPr>
        <p:spPr>
          <a:xfrm>
            <a:off x="1100052" y="56087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US" dirty="0"/>
          </a:p>
        </p:txBody>
      </p:sp>
      <p:sp>
        <p:nvSpPr>
          <p:cNvPr id="79" name="Rectangle 78">
            <a:extLst>
              <a:ext uri="{FF2B5EF4-FFF2-40B4-BE49-F238E27FC236}">
                <a16:creationId xmlns:a16="http://schemas.microsoft.com/office/drawing/2014/main" id="{2A370535-2C58-3F9A-98D6-A388AFDCD5DF}"/>
              </a:ext>
            </a:extLst>
          </p:cNvPr>
          <p:cNvSpPr/>
          <p:nvPr/>
        </p:nvSpPr>
        <p:spPr>
          <a:xfrm>
            <a:off x="1100052" y="28655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US" dirty="0"/>
          </a:p>
        </p:txBody>
      </p:sp>
      <p:sp>
        <p:nvSpPr>
          <p:cNvPr id="80" name="Rectangle 79">
            <a:extLst>
              <a:ext uri="{FF2B5EF4-FFF2-40B4-BE49-F238E27FC236}">
                <a16:creationId xmlns:a16="http://schemas.microsoft.com/office/drawing/2014/main" id="{EA67963D-562F-67A9-CA1F-8A13C815995C}"/>
              </a:ext>
            </a:extLst>
          </p:cNvPr>
          <p:cNvSpPr/>
          <p:nvPr/>
        </p:nvSpPr>
        <p:spPr>
          <a:xfrm>
            <a:off x="1100052" y="53801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endParaRPr lang="en-US" dirty="0"/>
          </a:p>
        </p:txBody>
      </p:sp>
      <p:sp>
        <p:nvSpPr>
          <p:cNvPr id="81" name="Rectangle 80">
            <a:extLst>
              <a:ext uri="{FF2B5EF4-FFF2-40B4-BE49-F238E27FC236}">
                <a16:creationId xmlns:a16="http://schemas.microsoft.com/office/drawing/2014/main" id="{7D0F5345-BAB0-BCC7-95EC-781917A798DE}"/>
              </a:ext>
            </a:extLst>
          </p:cNvPr>
          <p:cNvSpPr/>
          <p:nvPr/>
        </p:nvSpPr>
        <p:spPr>
          <a:xfrm>
            <a:off x="1100052" y="33227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endParaRPr lang="en-US" dirty="0"/>
          </a:p>
        </p:txBody>
      </p:sp>
      <p:sp>
        <p:nvSpPr>
          <p:cNvPr id="82" name="Rectangle 81">
            <a:extLst>
              <a:ext uri="{FF2B5EF4-FFF2-40B4-BE49-F238E27FC236}">
                <a16:creationId xmlns:a16="http://schemas.microsoft.com/office/drawing/2014/main" id="{4C4AF24E-FB33-1018-09CE-1CA1F9FBA39E}"/>
              </a:ext>
            </a:extLst>
          </p:cNvPr>
          <p:cNvSpPr/>
          <p:nvPr/>
        </p:nvSpPr>
        <p:spPr>
          <a:xfrm>
            <a:off x="1100052" y="26369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endParaRPr lang="en-US" dirty="0"/>
          </a:p>
        </p:txBody>
      </p:sp>
      <p:sp>
        <p:nvSpPr>
          <p:cNvPr id="83" name="Rectangle 82">
            <a:extLst>
              <a:ext uri="{FF2B5EF4-FFF2-40B4-BE49-F238E27FC236}">
                <a16:creationId xmlns:a16="http://schemas.microsoft.com/office/drawing/2014/main" id="{0EAC560A-6167-1ED0-BBA5-D08099B7E1D3}"/>
              </a:ext>
            </a:extLst>
          </p:cNvPr>
          <p:cNvSpPr/>
          <p:nvPr/>
        </p:nvSpPr>
        <p:spPr>
          <a:xfrm>
            <a:off x="1100052" y="4237152"/>
            <a:ext cx="762000" cy="228600"/>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endParaRPr lang="en-US" dirty="0"/>
          </a:p>
        </p:txBody>
      </p:sp>
      <p:grpSp>
        <p:nvGrpSpPr>
          <p:cNvPr id="84" name="Group 63">
            <a:extLst>
              <a:ext uri="{FF2B5EF4-FFF2-40B4-BE49-F238E27FC236}">
                <a16:creationId xmlns:a16="http://schemas.microsoft.com/office/drawing/2014/main" id="{0AD9522E-92E3-F67C-5B09-7296EDA77E8D}"/>
              </a:ext>
            </a:extLst>
          </p:cNvPr>
          <p:cNvGrpSpPr/>
          <p:nvPr/>
        </p:nvGrpSpPr>
        <p:grpSpPr>
          <a:xfrm>
            <a:off x="5588932" y="2505333"/>
            <a:ext cx="263119" cy="914400"/>
            <a:chOff x="4876800" y="3181350"/>
            <a:chExt cx="263119" cy="914400"/>
          </a:xfrm>
        </p:grpSpPr>
        <p:sp>
          <p:nvSpPr>
            <p:cNvPr id="85" name="TextBox 84">
              <a:extLst>
                <a:ext uri="{FF2B5EF4-FFF2-40B4-BE49-F238E27FC236}">
                  <a16:creationId xmlns:a16="http://schemas.microsoft.com/office/drawing/2014/main" id="{FE8F5150-9596-775E-EAEA-E1AB6562E743}"/>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86" name="TextBox 85">
              <a:extLst>
                <a:ext uri="{FF2B5EF4-FFF2-40B4-BE49-F238E27FC236}">
                  <a16:creationId xmlns:a16="http://schemas.microsoft.com/office/drawing/2014/main" id="{4211A7AD-99FB-ABD7-5B7B-B5F482F03D3B}"/>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87" name="TextBox 86">
              <a:extLst>
                <a:ext uri="{FF2B5EF4-FFF2-40B4-BE49-F238E27FC236}">
                  <a16:creationId xmlns:a16="http://schemas.microsoft.com/office/drawing/2014/main" id="{0DBD44DA-251D-96DC-6ED2-7BD938783097}"/>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88" name="TextBox 87">
              <a:extLst>
                <a:ext uri="{FF2B5EF4-FFF2-40B4-BE49-F238E27FC236}">
                  <a16:creationId xmlns:a16="http://schemas.microsoft.com/office/drawing/2014/main" id="{B82E86B6-0726-A475-B330-738B8808858C}"/>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grpSp>
      <p:sp>
        <p:nvSpPr>
          <p:cNvPr id="89" name="Rectangle 88">
            <a:extLst>
              <a:ext uri="{FF2B5EF4-FFF2-40B4-BE49-F238E27FC236}">
                <a16:creationId xmlns:a16="http://schemas.microsoft.com/office/drawing/2014/main" id="{03261AA2-2B09-5700-4B23-089E4EE2FC2A}"/>
              </a:ext>
            </a:extLst>
          </p:cNvPr>
          <p:cNvSpPr/>
          <p:nvPr/>
        </p:nvSpPr>
        <p:spPr>
          <a:xfrm>
            <a:off x="5824452" y="2505335"/>
            <a:ext cx="762000" cy="893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063F5BE3-84E7-58F3-EB32-62EF81FFD110}"/>
              </a:ext>
            </a:extLst>
          </p:cNvPr>
          <p:cNvCxnSpPr/>
          <p:nvPr/>
        </p:nvCxnSpPr>
        <p:spPr>
          <a:xfrm>
            <a:off x="5824452" y="34197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E42EF34-6A8F-B940-FF2C-63554DB8184D}"/>
              </a:ext>
            </a:extLst>
          </p:cNvPr>
          <p:cNvCxnSpPr/>
          <p:nvPr/>
        </p:nvCxnSpPr>
        <p:spPr>
          <a:xfrm>
            <a:off x="5824452" y="31911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540181E-52F5-8A51-664C-92AB34393486}"/>
              </a:ext>
            </a:extLst>
          </p:cNvPr>
          <p:cNvCxnSpPr/>
          <p:nvPr/>
        </p:nvCxnSpPr>
        <p:spPr>
          <a:xfrm>
            <a:off x="5824452" y="29625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C9EA195-D3A4-AA2B-5A84-331A13AF0ADC}"/>
              </a:ext>
            </a:extLst>
          </p:cNvPr>
          <p:cNvCxnSpPr/>
          <p:nvPr/>
        </p:nvCxnSpPr>
        <p:spPr>
          <a:xfrm>
            <a:off x="5824452" y="27339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311269F-2B22-3EDC-BA70-900F8C2BF149}"/>
              </a:ext>
            </a:extLst>
          </p:cNvPr>
          <p:cNvCxnSpPr/>
          <p:nvPr/>
        </p:nvCxnSpPr>
        <p:spPr>
          <a:xfrm>
            <a:off x="5824452" y="2505333"/>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11C52A8-210C-7351-F881-566563762EFA}"/>
              </a:ext>
            </a:extLst>
          </p:cNvPr>
          <p:cNvSpPr txBox="1"/>
          <p:nvPr/>
        </p:nvSpPr>
        <p:spPr>
          <a:xfrm>
            <a:off x="5734398" y="2179752"/>
            <a:ext cx="1121296" cy="369332"/>
          </a:xfrm>
          <a:prstGeom prst="rect">
            <a:avLst/>
          </a:prstGeom>
          <a:noFill/>
        </p:spPr>
        <p:txBody>
          <a:bodyPr wrap="none" rtlCol="0">
            <a:spAutoFit/>
          </a:bodyPr>
          <a:lstStyle/>
          <a:p>
            <a:r>
              <a:rPr lang="en-US" dirty="0"/>
              <a:t>process2</a:t>
            </a:r>
          </a:p>
        </p:txBody>
      </p:sp>
      <p:grpSp>
        <p:nvGrpSpPr>
          <p:cNvPr id="96" name="Group 171">
            <a:extLst>
              <a:ext uri="{FF2B5EF4-FFF2-40B4-BE49-F238E27FC236}">
                <a16:creationId xmlns:a16="http://schemas.microsoft.com/office/drawing/2014/main" id="{407532BE-2679-5D84-D547-FD66DB6CFE96}"/>
              </a:ext>
            </a:extLst>
          </p:cNvPr>
          <p:cNvGrpSpPr/>
          <p:nvPr/>
        </p:nvGrpSpPr>
        <p:grpSpPr>
          <a:xfrm>
            <a:off x="5512722" y="4235418"/>
            <a:ext cx="1447800" cy="1143000"/>
            <a:chOff x="6089070" y="3179616"/>
            <a:chExt cx="1447800" cy="1143000"/>
          </a:xfrm>
          <a:solidFill>
            <a:srgbClr val="FFFFCC"/>
          </a:solidFill>
        </p:grpSpPr>
        <p:sp>
          <p:nvSpPr>
            <p:cNvPr id="97" name="Rectangle 96">
              <a:extLst>
                <a:ext uri="{FF2B5EF4-FFF2-40B4-BE49-F238E27FC236}">
                  <a16:creationId xmlns:a16="http://schemas.microsoft.com/office/drawing/2014/main" id="{13CB4EB0-A2CD-C155-5040-F3F8F27521F9}"/>
                </a:ext>
              </a:extLst>
            </p:cNvPr>
            <p:cNvSpPr/>
            <p:nvPr/>
          </p:nvSpPr>
          <p:spPr>
            <a:xfrm>
              <a:off x="6089070" y="3179616"/>
              <a:ext cx="5334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98" name="Rectangle 97">
              <a:extLst>
                <a:ext uri="{FF2B5EF4-FFF2-40B4-BE49-F238E27FC236}">
                  <a16:creationId xmlns:a16="http://schemas.microsoft.com/office/drawing/2014/main" id="{4E69AE4D-8E7C-9270-98D4-30AED9CFBEA3}"/>
                </a:ext>
              </a:extLst>
            </p:cNvPr>
            <p:cNvSpPr/>
            <p:nvPr/>
          </p:nvSpPr>
          <p:spPr>
            <a:xfrm>
              <a:off x="6622470" y="3179616"/>
              <a:ext cx="9144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99" name="Rectangle 98">
              <a:extLst>
                <a:ext uri="{FF2B5EF4-FFF2-40B4-BE49-F238E27FC236}">
                  <a16:creationId xmlns:a16="http://schemas.microsoft.com/office/drawing/2014/main" id="{09F2FAF7-56E0-115B-9D18-0DFA2C185B87}"/>
                </a:ext>
              </a:extLst>
            </p:cNvPr>
            <p:cNvSpPr/>
            <p:nvPr/>
          </p:nvSpPr>
          <p:spPr>
            <a:xfrm>
              <a:off x="6089070" y="34082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100" name="Rectangle 99">
              <a:extLst>
                <a:ext uri="{FF2B5EF4-FFF2-40B4-BE49-F238E27FC236}">
                  <a16:creationId xmlns:a16="http://schemas.microsoft.com/office/drawing/2014/main" id="{2ACF9A5D-5A70-8290-807D-7234A38E8C69}"/>
                </a:ext>
              </a:extLst>
            </p:cNvPr>
            <p:cNvSpPr/>
            <p:nvPr/>
          </p:nvSpPr>
          <p:spPr>
            <a:xfrm>
              <a:off x="6622470" y="34082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10</a:t>
              </a:r>
            </a:p>
          </p:txBody>
        </p:sp>
        <p:sp>
          <p:nvSpPr>
            <p:cNvPr id="101" name="Rectangle 100">
              <a:extLst>
                <a:ext uri="{FF2B5EF4-FFF2-40B4-BE49-F238E27FC236}">
                  <a16:creationId xmlns:a16="http://schemas.microsoft.com/office/drawing/2014/main" id="{924C97F4-CF02-356E-34DA-D439CDDCA571}"/>
                </a:ext>
              </a:extLst>
            </p:cNvPr>
            <p:cNvSpPr/>
            <p:nvPr/>
          </p:nvSpPr>
          <p:spPr>
            <a:xfrm>
              <a:off x="6089070" y="36368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102" name="Rectangle 101">
              <a:extLst>
                <a:ext uri="{FF2B5EF4-FFF2-40B4-BE49-F238E27FC236}">
                  <a16:creationId xmlns:a16="http://schemas.microsoft.com/office/drawing/2014/main" id="{36A1FDB9-92F8-D001-ABDF-53E9DE6E12AC}"/>
                </a:ext>
              </a:extLst>
            </p:cNvPr>
            <p:cNvSpPr/>
            <p:nvPr/>
          </p:nvSpPr>
          <p:spPr>
            <a:xfrm>
              <a:off x="6622470" y="36368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7</a:t>
              </a:r>
            </a:p>
          </p:txBody>
        </p:sp>
        <p:sp>
          <p:nvSpPr>
            <p:cNvPr id="103" name="Rectangle 102">
              <a:extLst>
                <a:ext uri="{FF2B5EF4-FFF2-40B4-BE49-F238E27FC236}">
                  <a16:creationId xmlns:a16="http://schemas.microsoft.com/office/drawing/2014/main" id="{951D24D5-364A-4FB6-13AA-45492480A0F3}"/>
                </a:ext>
              </a:extLst>
            </p:cNvPr>
            <p:cNvSpPr/>
            <p:nvPr/>
          </p:nvSpPr>
          <p:spPr>
            <a:xfrm>
              <a:off x="6089070" y="38654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104" name="Rectangle 103">
              <a:extLst>
                <a:ext uri="{FF2B5EF4-FFF2-40B4-BE49-F238E27FC236}">
                  <a16:creationId xmlns:a16="http://schemas.microsoft.com/office/drawing/2014/main" id="{FA145A9E-51D6-05C3-5C33-1198D0FB0EF1}"/>
                </a:ext>
              </a:extLst>
            </p:cNvPr>
            <p:cNvSpPr/>
            <p:nvPr/>
          </p:nvSpPr>
          <p:spPr>
            <a:xfrm>
              <a:off x="6622470" y="38654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12</a:t>
              </a:r>
            </a:p>
          </p:txBody>
        </p:sp>
        <p:sp>
          <p:nvSpPr>
            <p:cNvPr id="105" name="Rectangle 104">
              <a:extLst>
                <a:ext uri="{FF2B5EF4-FFF2-40B4-BE49-F238E27FC236}">
                  <a16:creationId xmlns:a16="http://schemas.microsoft.com/office/drawing/2014/main" id="{42B91FBF-8C24-462B-BF47-672C2F5429FA}"/>
                </a:ext>
              </a:extLst>
            </p:cNvPr>
            <p:cNvSpPr/>
            <p:nvPr/>
          </p:nvSpPr>
          <p:spPr>
            <a:xfrm>
              <a:off x="6089070" y="40940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106" name="Rectangle 105">
              <a:extLst>
                <a:ext uri="{FF2B5EF4-FFF2-40B4-BE49-F238E27FC236}">
                  <a16:creationId xmlns:a16="http://schemas.microsoft.com/office/drawing/2014/main" id="{2524E464-480D-D90F-B982-3A3D97DCE7CC}"/>
                </a:ext>
              </a:extLst>
            </p:cNvPr>
            <p:cNvSpPr/>
            <p:nvPr/>
          </p:nvSpPr>
          <p:spPr>
            <a:xfrm>
              <a:off x="6622470" y="40940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9</a:t>
              </a:r>
            </a:p>
          </p:txBody>
        </p:sp>
      </p:grpSp>
      <p:sp>
        <p:nvSpPr>
          <p:cNvPr id="107" name="TextBox 106">
            <a:extLst>
              <a:ext uri="{FF2B5EF4-FFF2-40B4-BE49-F238E27FC236}">
                <a16:creationId xmlns:a16="http://schemas.microsoft.com/office/drawing/2014/main" id="{99073621-64C1-1F04-29E9-ED78573F00BF}"/>
              </a:ext>
            </a:extLst>
          </p:cNvPr>
          <p:cNvSpPr txBox="1"/>
          <p:nvPr/>
        </p:nvSpPr>
        <p:spPr>
          <a:xfrm>
            <a:off x="5443452" y="3960163"/>
            <a:ext cx="1485052" cy="276999"/>
          </a:xfrm>
          <a:prstGeom prst="rect">
            <a:avLst/>
          </a:prstGeom>
          <a:noFill/>
        </p:spPr>
        <p:txBody>
          <a:bodyPr wrap="none" rtlCol="0">
            <a:spAutoFit/>
          </a:bodyPr>
          <a:lstStyle/>
          <a:p>
            <a:r>
              <a:rPr lang="en-US" sz="1200" dirty="0"/>
              <a:t>process page table</a:t>
            </a:r>
          </a:p>
        </p:txBody>
      </p:sp>
      <p:sp>
        <p:nvSpPr>
          <p:cNvPr id="108" name="Rectangle 107">
            <a:extLst>
              <a:ext uri="{FF2B5EF4-FFF2-40B4-BE49-F238E27FC236}">
                <a16:creationId xmlns:a16="http://schemas.microsoft.com/office/drawing/2014/main" id="{3EB5EC1D-94D5-7BD8-E951-B9B9F525488F}"/>
              </a:ext>
            </a:extLst>
          </p:cNvPr>
          <p:cNvSpPr/>
          <p:nvPr/>
        </p:nvSpPr>
        <p:spPr>
          <a:xfrm>
            <a:off x="1100052" y="46943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endParaRPr lang="en-US" dirty="0">
              <a:solidFill>
                <a:schemeClr val="tx1"/>
              </a:solidFill>
            </a:endParaRPr>
          </a:p>
        </p:txBody>
      </p:sp>
      <p:sp>
        <p:nvSpPr>
          <p:cNvPr id="109" name="Rectangle 108">
            <a:extLst>
              <a:ext uri="{FF2B5EF4-FFF2-40B4-BE49-F238E27FC236}">
                <a16:creationId xmlns:a16="http://schemas.microsoft.com/office/drawing/2014/main" id="{1480CF8C-C227-76D6-178F-EDDB5A11B154}"/>
              </a:ext>
            </a:extLst>
          </p:cNvPr>
          <p:cNvSpPr/>
          <p:nvPr/>
        </p:nvSpPr>
        <p:spPr>
          <a:xfrm>
            <a:off x="1100052" y="40085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dirty="0">
              <a:solidFill>
                <a:schemeClr val="tx1"/>
              </a:solidFill>
            </a:endParaRPr>
          </a:p>
        </p:txBody>
      </p:sp>
      <p:sp>
        <p:nvSpPr>
          <p:cNvPr id="110" name="Rectangle 109">
            <a:extLst>
              <a:ext uri="{FF2B5EF4-FFF2-40B4-BE49-F238E27FC236}">
                <a16:creationId xmlns:a16="http://schemas.microsoft.com/office/drawing/2014/main" id="{83C4C9D8-0D8E-5370-673C-57BE527AB531}"/>
              </a:ext>
            </a:extLst>
          </p:cNvPr>
          <p:cNvSpPr/>
          <p:nvPr/>
        </p:nvSpPr>
        <p:spPr>
          <a:xfrm>
            <a:off x="1100052" y="51515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dirty="0">
              <a:solidFill>
                <a:schemeClr val="tx1"/>
              </a:solidFill>
            </a:endParaRPr>
          </a:p>
        </p:txBody>
      </p:sp>
      <p:sp>
        <p:nvSpPr>
          <p:cNvPr id="111" name="Rectangle 110">
            <a:extLst>
              <a:ext uri="{FF2B5EF4-FFF2-40B4-BE49-F238E27FC236}">
                <a16:creationId xmlns:a16="http://schemas.microsoft.com/office/drawing/2014/main" id="{4273756A-0C69-11D1-837E-12F927B38F3C}"/>
              </a:ext>
            </a:extLst>
          </p:cNvPr>
          <p:cNvSpPr/>
          <p:nvPr/>
        </p:nvSpPr>
        <p:spPr>
          <a:xfrm>
            <a:off x="1100052" y="4465752"/>
            <a:ext cx="762000" cy="228600"/>
          </a:xfrm>
          <a:prstGeom prst="rect">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dirty="0">
              <a:solidFill>
                <a:schemeClr val="tx1"/>
              </a:solidFill>
            </a:endParaRPr>
          </a:p>
        </p:txBody>
      </p:sp>
      <p:sp>
        <p:nvSpPr>
          <p:cNvPr id="112" name="TextBox 111">
            <a:extLst>
              <a:ext uri="{FF2B5EF4-FFF2-40B4-BE49-F238E27FC236}">
                <a16:creationId xmlns:a16="http://schemas.microsoft.com/office/drawing/2014/main" id="{90731BAD-A310-3231-E57C-A49AC99BA809}"/>
              </a:ext>
            </a:extLst>
          </p:cNvPr>
          <p:cNvSpPr txBox="1"/>
          <p:nvPr/>
        </p:nvSpPr>
        <p:spPr>
          <a:xfrm>
            <a:off x="7639398" y="2158971"/>
            <a:ext cx="1121296" cy="369332"/>
          </a:xfrm>
          <a:prstGeom prst="rect">
            <a:avLst/>
          </a:prstGeom>
          <a:noFill/>
        </p:spPr>
        <p:txBody>
          <a:bodyPr wrap="none" rtlCol="0">
            <a:spAutoFit/>
          </a:bodyPr>
          <a:lstStyle/>
          <a:p>
            <a:r>
              <a:rPr lang="en-US" dirty="0"/>
              <a:t>process3</a:t>
            </a:r>
          </a:p>
        </p:txBody>
      </p:sp>
      <p:grpSp>
        <p:nvGrpSpPr>
          <p:cNvPr id="113" name="Group 171">
            <a:extLst>
              <a:ext uri="{FF2B5EF4-FFF2-40B4-BE49-F238E27FC236}">
                <a16:creationId xmlns:a16="http://schemas.microsoft.com/office/drawing/2014/main" id="{45F96EDC-503F-35A9-70AA-7142CE22E9E6}"/>
              </a:ext>
            </a:extLst>
          </p:cNvPr>
          <p:cNvGrpSpPr/>
          <p:nvPr/>
        </p:nvGrpSpPr>
        <p:grpSpPr>
          <a:xfrm>
            <a:off x="7417722" y="4214637"/>
            <a:ext cx="1447800" cy="1143000"/>
            <a:chOff x="6089070" y="3179616"/>
            <a:chExt cx="1447800" cy="1143000"/>
          </a:xfrm>
          <a:solidFill>
            <a:srgbClr val="FFCC99"/>
          </a:solidFill>
        </p:grpSpPr>
        <p:sp>
          <p:nvSpPr>
            <p:cNvPr id="114" name="Rectangle 113">
              <a:extLst>
                <a:ext uri="{FF2B5EF4-FFF2-40B4-BE49-F238E27FC236}">
                  <a16:creationId xmlns:a16="http://schemas.microsoft.com/office/drawing/2014/main" id="{AF4F06A5-0BF0-11AA-3693-1E95E0CD73DA}"/>
                </a:ext>
              </a:extLst>
            </p:cNvPr>
            <p:cNvSpPr/>
            <p:nvPr/>
          </p:nvSpPr>
          <p:spPr>
            <a:xfrm>
              <a:off x="6089070" y="3179616"/>
              <a:ext cx="533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block</a:t>
              </a:r>
            </a:p>
          </p:txBody>
        </p:sp>
        <p:sp>
          <p:nvSpPr>
            <p:cNvPr id="115" name="Rectangle 114">
              <a:extLst>
                <a:ext uri="{FF2B5EF4-FFF2-40B4-BE49-F238E27FC236}">
                  <a16:creationId xmlns:a16="http://schemas.microsoft.com/office/drawing/2014/main" id="{EB25AA88-3B18-5862-DBF7-AD26D718788D}"/>
                </a:ext>
              </a:extLst>
            </p:cNvPr>
            <p:cNvSpPr/>
            <p:nvPr/>
          </p:nvSpPr>
          <p:spPr>
            <a:xfrm>
              <a:off x="6622470" y="3179616"/>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page frame</a:t>
              </a:r>
            </a:p>
          </p:txBody>
        </p:sp>
        <p:sp>
          <p:nvSpPr>
            <p:cNvPr id="116" name="Rectangle 115">
              <a:extLst>
                <a:ext uri="{FF2B5EF4-FFF2-40B4-BE49-F238E27FC236}">
                  <a16:creationId xmlns:a16="http://schemas.microsoft.com/office/drawing/2014/main" id="{132B3A59-B3E9-81A5-9AD9-4227FB2E281F}"/>
                </a:ext>
              </a:extLst>
            </p:cNvPr>
            <p:cNvSpPr/>
            <p:nvPr/>
          </p:nvSpPr>
          <p:spPr>
            <a:xfrm>
              <a:off x="6089070" y="34082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117" name="Rectangle 116">
              <a:extLst>
                <a:ext uri="{FF2B5EF4-FFF2-40B4-BE49-F238E27FC236}">
                  <a16:creationId xmlns:a16="http://schemas.microsoft.com/office/drawing/2014/main" id="{2EE1CEE2-CE87-3626-DACF-0217CB490122}"/>
                </a:ext>
              </a:extLst>
            </p:cNvPr>
            <p:cNvSpPr/>
            <p:nvPr/>
          </p:nvSpPr>
          <p:spPr>
            <a:xfrm>
              <a:off x="6622470" y="34082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11</a:t>
              </a:r>
            </a:p>
          </p:txBody>
        </p:sp>
        <p:sp>
          <p:nvSpPr>
            <p:cNvPr id="118" name="Rectangle 117">
              <a:extLst>
                <a:ext uri="{FF2B5EF4-FFF2-40B4-BE49-F238E27FC236}">
                  <a16:creationId xmlns:a16="http://schemas.microsoft.com/office/drawing/2014/main" id="{765F0D65-8856-0773-F0A1-D15F181382D2}"/>
                </a:ext>
              </a:extLst>
            </p:cNvPr>
            <p:cNvSpPr/>
            <p:nvPr/>
          </p:nvSpPr>
          <p:spPr>
            <a:xfrm>
              <a:off x="6089070" y="36368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119" name="Rectangle 118">
              <a:extLst>
                <a:ext uri="{FF2B5EF4-FFF2-40B4-BE49-F238E27FC236}">
                  <a16:creationId xmlns:a16="http://schemas.microsoft.com/office/drawing/2014/main" id="{96AF4D3B-BB93-6528-84A5-AADF687DA040}"/>
                </a:ext>
              </a:extLst>
            </p:cNvPr>
            <p:cNvSpPr/>
            <p:nvPr/>
          </p:nvSpPr>
          <p:spPr>
            <a:xfrm>
              <a:off x="6622470" y="36368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120" name="Rectangle 119">
              <a:extLst>
                <a:ext uri="{FF2B5EF4-FFF2-40B4-BE49-F238E27FC236}">
                  <a16:creationId xmlns:a16="http://schemas.microsoft.com/office/drawing/2014/main" id="{CB8FBE13-DD40-EC0E-D693-4D174CCBA66D}"/>
                </a:ext>
              </a:extLst>
            </p:cNvPr>
            <p:cNvSpPr/>
            <p:nvPr/>
          </p:nvSpPr>
          <p:spPr>
            <a:xfrm>
              <a:off x="6089070" y="38654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121" name="Rectangle 120">
              <a:extLst>
                <a:ext uri="{FF2B5EF4-FFF2-40B4-BE49-F238E27FC236}">
                  <a16:creationId xmlns:a16="http://schemas.microsoft.com/office/drawing/2014/main" id="{638FAE23-1C0B-6B4A-FA02-011711EC09AC}"/>
                </a:ext>
              </a:extLst>
            </p:cNvPr>
            <p:cNvSpPr/>
            <p:nvPr/>
          </p:nvSpPr>
          <p:spPr>
            <a:xfrm>
              <a:off x="6622470" y="38654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122" name="Rectangle 121">
              <a:extLst>
                <a:ext uri="{FF2B5EF4-FFF2-40B4-BE49-F238E27FC236}">
                  <a16:creationId xmlns:a16="http://schemas.microsoft.com/office/drawing/2014/main" id="{43311EF7-6ACC-BFBD-BDFE-78D069478C5D}"/>
                </a:ext>
              </a:extLst>
            </p:cNvPr>
            <p:cNvSpPr/>
            <p:nvPr/>
          </p:nvSpPr>
          <p:spPr>
            <a:xfrm>
              <a:off x="6089070" y="4094016"/>
              <a:ext cx="533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123" name="Rectangle 122">
              <a:extLst>
                <a:ext uri="{FF2B5EF4-FFF2-40B4-BE49-F238E27FC236}">
                  <a16:creationId xmlns:a16="http://schemas.microsoft.com/office/drawing/2014/main" id="{53275E5C-882D-644E-96D5-145069E6E011}"/>
                </a:ext>
              </a:extLst>
            </p:cNvPr>
            <p:cNvSpPr/>
            <p:nvPr/>
          </p:nvSpPr>
          <p:spPr>
            <a:xfrm>
              <a:off x="6622470" y="4094016"/>
              <a:ext cx="9144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grpSp>
      <p:sp>
        <p:nvSpPr>
          <p:cNvPr id="124" name="TextBox 123">
            <a:extLst>
              <a:ext uri="{FF2B5EF4-FFF2-40B4-BE49-F238E27FC236}">
                <a16:creationId xmlns:a16="http://schemas.microsoft.com/office/drawing/2014/main" id="{0A7E0CC4-2167-9726-27A3-D730CA94FADD}"/>
              </a:ext>
            </a:extLst>
          </p:cNvPr>
          <p:cNvSpPr txBox="1"/>
          <p:nvPr/>
        </p:nvSpPr>
        <p:spPr>
          <a:xfrm>
            <a:off x="7348452" y="3939382"/>
            <a:ext cx="1485052" cy="276999"/>
          </a:xfrm>
          <a:prstGeom prst="rect">
            <a:avLst/>
          </a:prstGeom>
          <a:noFill/>
        </p:spPr>
        <p:txBody>
          <a:bodyPr wrap="none" rtlCol="0">
            <a:spAutoFit/>
          </a:bodyPr>
          <a:lstStyle/>
          <a:p>
            <a:r>
              <a:rPr lang="en-US" sz="1200" dirty="0"/>
              <a:t>process page table</a:t>
            </a:r>
          </a:p>
        </p:txBody>
      </p:sp>
      <p:sp>
        <p:nvSpPr>
          <p:cNvPr id="125" name="Rectangle 124">
            <a:extLst>
              <a:ext uri="{FF2B5EF4-FFF2-40B4-BE49-F238E27FC236}">
                <a16:creationId xmlns:a16="http://schemas.microsoft.com/office/drawing/2014/main" id="{44CE185F-22CF-3D34-F0BE-02764711AE05}"/>
              </a:ext>
            </a:extLst>
          </p:cNvPr>
          <p:cNvSpPr/>
          <p:nvPr/>
        </p:nvSpPr>
        <p:spPr>
          <a:xfrm>
            <a:off x="1100052" y="49229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endParaRPr lang="en-US" dirty="0">
              <a:solidFill>
                <a:schemeClr val="tx1"/>
              </a:solidFill>
            </a:endParaRPr>
          </a:p>
        </p:txBody>
      </p:sp>
      <p:sp>
        <p:nvSpPr>
          <p:cNvPr id="126" name="Rectangle 125">
            <a:extLst>
              <a:ext uri="{FF2B5EF4-FFF2-40B4-BE49-F238E27FC236}">
                <a16:creationId xmlns:a16="http://schemas.microsoft.com/office/drawing/2014/main" id="{4572E43E-EBFA-360D-F4DE-E4AA61896636}"/>
              </a:ext>
            </a:extLst>
          </p:cNvPr>
          <p:cNvSpPr/>
          <p:nvPr/>
        </p:nvSpPr>
        <p:spPr>
          <a:xfrm>
            <a:off x="1100052" y="37799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dirty="0">
              <a:solidFill>
                <a:schemeClr val="tx1"/>
              </a:solidFill>
            </a:endParaRPr>
          </a:p>
        </p:txBody>
      </p:sp>
      <p:sp>
        <p:nvSpPr>
          <p:cNvPr id="127" name="Rectangle 126">
            <a:extLst>
              <a:ext uri="{FF2B5EF4-FFF2-40B4-BE49-F238E27FC236}">
                <a16:creationId xmlns:a16="http://schemas.microsoft.com/office/drawing/2014/main" id="{F2698DE5-7292-E541-A11D-22331C172956}"/>
              </a:ext>
            </a:extLst>
          </p:cNvPr>
          <p:cNvSpPr/>
          <p:nvPr/>
        </p:nvSpPr>
        <p:spPr>
          <a:xfrm>
            <a:off x="1100052" y="30941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dirty="0">
              <a:solidFill>
                <a:schemeClr val="tx1"/>
              </a:solidFill>
            </a:endParaRPr>
          </a:p>
        </p:txBody>
      </p:sp>
      <p:grpSp>
        <p:nvGrpSpPr>
          <p:cNvPr id="128" name="Group 63">
            <a:extLst>
              <a:ext uri="{FF2B5EF4-FFF2-40B4-BE49-F238E27FC236}">
                <a16:creationId xmlns:a16="http://schemas.microsoft.com/office/drawing/2014/main" id="{2048C92F-150A-146F-C543-19598D735231}"/>
              </a:ext>
            </a:extLst>
          </p:cNvPr>
          <p:cNvGrpSpPr/>
          <p:nvPr/>
        </p:nvGrpSpPr>
        <p:grpSpPr>
          <a:xfrm>
            <a:off x="7646339" y="2560752"/>
            <a:ext cx="263119" cy="914400"/>
            <a:chOff x="4876800" y="3181350"/>
            <a:chExt cx="263119" cy="914400"/>
          </a:xfrm>
        </p:grpSpPr>
        <p:sp>
          <p:nvSpPr>
            <p:cNvPr id="129" name="TextBox 128">
              <a:extLst>
                <a:ext uri="{FF2B5EF4-FFF2-40B4-BE49-F238E27FC236}">
                  <a16:creationId xmlns:a16="http://schemas.microsoft.com/office/drawing/2014/main" id="{B1E25BB1-7DAB-706C-6DC3-5981FCB255E7}"/>
                </a:ext>
              </a:extLst>
            </p:cNvPr>
            <p:cNvSpPr txBox="1"/>
            <p:nvPr/>
          </p:nvSpPr>
          <p:spPr>
            <a:xfrm>
              <a:off x="4876800" y="3181350"/>
              <a:ext cx="263119" cy="261610"/>
            </a:xfrm>
            <a:prstGeom prst="rect">
              <a:avLst/>
            </a:prstGeom>
            <a:noFill/>
          </p:spPr>
          <p:txBody>
            <a:bodyPr wrap="none" rtlCol="0">
              <a:spAutoFit/>
            </a:bodyPr>
            <a:lstStyle/>
            <a:p>
              <a:r>
                <a:rPr lang="en-US" sz="1100" dirty="0">
                  <a:solidFill>
                    <a:srgbClr val="00B0F0"/>
                  </a:solidFill>
                </a:rPr>
                <a:t>1</a:t>
              </a:r>
            </a:p>
          </p:txBody>
        </p:sp>
        <p:sp>
          <p:nvSpPr>
            <p:cNvPr id="130" name="TextBox 129">
              <a:extLst>
                <a:ext uri="{FF2B5EF4-FFF2-40B4-BE49-F238E27FC236}">
                  <a16:creationId xmlns:a16="http://schemas.microsoft.com/office/drawing/2014/main" id="{1141DCC4-8572-C978-F8F2-59CEA140F896}"/>
                </a:ext>
              </a:extLst>
            </p:cNvPr>
            <p:cNvSpPr txBox="1"/>
            <p:nvPr/>
          </p:nvSpPr>
          <p:spPr>
            <a:xfrm>
              <a:off x="4876800" y="3409950"/>
              <a:ext cx="263119" cy="261610"/>
            </a:xfrm>
            <a:prstGeom prst="rect">
              <a:avLst/>
            </a:prstGeom>
            <a:noFill/>
          </p:spPr>
          <p:txBody>
            <a:bodyPr wrap="none" rtlCol="0">
              <a:spAutoFit/>
            </a:bodyPr>
            <a:lstStyle/>
            <a:p>
              <a:r>
                <a:rPr lang="en-US" sz="1100" dirty="0">
                  <a:solidFill>
                    <a:srgbClr val="00B0F0"/>
                  </a:solidFill>
                </a:rPr>
                <a:t>2</a:t>
              </a:r>
            </a:p>
          </p:txBody>
        </p:sp>
        <p:sp>
          <p:nvSpPr>
            <p:cNvPr id="131" name="TextBox 130">
              <a:extLst>
                <a:ext uri="{FF2B5EF4-FFF2-40B4-BE49-F238E27FC236}">
                  <a16:creationId xmlns:a16="http://schemas.microsoft.com/office/drawing/2014/main" id="{3A4544A9-45A0-02EC-DAE8-F878CA974CE6}"/>
                </a:ext>
              </a:extLst>
            </p:cNvPr>
            <p:cNvSpPr txBox="1"/>
            <p:nvPr/>
          </p:nvSpPr>
          <p:spPr>
            <a:xfrm>
              <a:off x="4876800" y="3638550"/>
              <a:ext cx="263119" cy="261610"/>
            </a:xfrm>
            <a:prstGeom prst="rect">
              <a:avLst/>
            </a:prstGeom>
            <a:noFill/>
          </p:spPr>
          <p:txBody>
            <a:bodyPr wrap="none" rtlCol="0">
              <a:spAutoFit/>
            </a:bodyPr>
            <a:lstStyle/>
            <a:p>
              <a:r>
                <a:rPr lang="en-US" sz="1100" dirty="0">
                  <a:solidFill>
                    <a:srgbClr val="00B0F0"/>
                  </a:solidFill>
                </a:rPr>
                <a:t>3</a:t>
              </a:r>
            </a:p>
          </p:txBody>
        </p:sp>
        <p:sp>
          <p:nvSpPr>
            <p:cNvPr id="132" name="TextBox 131">
              <a:extLst>
                <a:ext uri="{FF2B5EF4-FFF2-40B4-BE49-F238E27FC236}">
                  <a16:creationId xmlns:a16="http://schemas.microsoft.com/office/drawing/2014/main" id="{4D87DF79-F6E4-A120-027E-623BD06338C6}"/>
                </a:ext>
              </a:extLst>
            </p:cNvPr>
            <p:cNvSpPr txBox="1"/>
            <p:nvPr/>
          </p:nvSpPr>
          <p:spPr>
            <a:xfrm>
              <a:off x="4876800" y="3834140"/>
              <a:ext cx="263119" cy="261610"/>
            </a:xfrm>
            <a:prstGeom prst="rect">
              <a:avLst/>
            </a:prstGeom>
            <a:noFill/>
          </p:spPr>
          <p:txBody>
            <a:bodyPr wrap="none" rtlCol="0">
              <a:spAutoFit/>
            </a:bodyPr>
            <a:lstStyle/>
            <a:p>
              <a:r>
                <a:rPr lang="en-US" sz="1100" dirty="0">
                  <a:solidFill>
                    <a:srgbClr val="00B0F0"/>
                  </a:solidFill>
                </a:rPr>
                <a:t>4</a:t>
              </a:r>
            </a:p>
          </p:txBody>
        </p:sp>
      </p:grpSp>
      <p:sp>
        <p:nvSpPr>
          <p:cNvPr id="133" name="Rectangle 132">
            <a:extLst>
              <a:ext uri="{FF2B5EF4-FFF2-40B4-BE49-F238E27FC236}">
                <a16:creationId xmlns:a16="http://schemas.microsoft.com/office/drawing/2014/main" id="{6CA85832-4C40-F255-4737-292372291D84}"/>
              </a:ext>
            </a:extLst>
          </p:cNvPr>
          <p:cNvSpPr/>
          <p:nvPr/>
        </p:nvSpPr>
        <p:spPr>
          <a:xfrm>
            <a:off x="7881852" y="2560753"/>
            <a:ext cx="762000" cy="8936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D60D9AB-167C-37DA-DEA2-926087D072CE}"/>
              </a:ext>
            </a:extLst>
          </p:cNvPr>
          <p:cNvCxnSpPr/>
          <p:nvPr/>
        </p:nvCxnSpPr>
        <p:spPr>
          <a:xfrm>
            <a:off x="7881852" y="32465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C1147E1-5827-0F44-1412-1457E96C4060}"/>
              </a:ext>
            </a:extLst>
          </p:cNvPr>
          <p:cNvCxnSpPr/>
          <p:nvPr/>
        </p:nvCxnSpPr>
        <p:spPr>
          <a:xfrm>
            <a:off x="7881852" y="30179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14B7CC3-C909-968C-60E6-9E746CB386D9}"/>
              </a:ext>
            </a:extLst>
          </p:cNvPr>
          <p:cNvCxnSpPr/>
          <p:nvPr/>
        </p:nvCxnSpPr>
        <p:spPr>
          <a:xfrm>
            <a:off x="7881852" y="27893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2D6F82F-DFFB-A60B-EB18-B4F163FC6038}"/>
              </a:ext>
            </a:extLst>
          </p:cNvPr>
          <p:cNvCxnSpPr/>
          <p:nvPr/>
        </p:nvCxnSpPr>
        <p:spPr>
          <a:xfrm>
            <a:off x="7881852" y="2560752"/>
            <a:ext cx="762000" cy="1588"/>
          </a:xfrm>
          <a:prstGeom prst="line">
            <a:avLst/>
          </a:prstGeom>
          <a:solidFill>
            <a:srgbClr val="FFFF00"/>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7A55A18F-2F52-883C-B350-1990709513EA}"/>
              </a:ext>
            </a:extLst>
          </p:cNvPr>
          <p:cNvSpPr/>
          <p:nvPr/>
        </p:nvSpPr>
        <p:spPr>
          <a:xfrm>
            <a:off x="1100052" y="3551352"/>
            <a:ext cx="762000" cy="22860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dirty="0">
              <a:solidFill>
                <a:schemeClr val="tx1"/>
              </a:solidFill>
            </a:endParaRPr>
          </a:p>
        </p:txBody>
      </p:sp>
      <p:sp>
        <p:nvSpPr>
          <p:cNvPr id="139" name="TextBox 138">
            <a:extLst>
              <a:ext uri="{FF2B5EF4-FFF2-40B4-BE49-F238E27FC236}">
                <a16:creationId xmlns:a16="http://schemas.microsoft.com/office/drawing/2014/main" id="{47023D70-4B0E-BA9C-56E9-DEA5F06605DE}"/>
              </a:ext>
            </a:extLst>
          </p:cNvPr>
          <p:cNvSpPr txBox="1"/>
          <p:nvPr/>
        </p:nvSpPr>
        <p:spPr>
          <a:xfrm>
            <a:off x="2014452" y="2688104"/>
            <a:ext cx="1524000" cy="1015663"/>
          </a:xfrm>
          <a:prstGeom prst="rect">
            <a:avLst/>
          </a:prstGeom>
          <a:noFill/>
          <a:ln>
            <a:solidFill>
              <a:schemeClr val="tx1"/>
            </a:solidFill>
          </a:ln>
        </p:spPr>
        <p:txBody>
          <a:bodyPr wrap="square" rtlCol="0">
            <a:spAutoFit/>
          </a:bodyPr>
          <a:lstStyle/>
          <a:p>
            <a:pPr algn="ctr"/>
            <a:r>
              <a:rPr lang="en-US" sz="1200" dirty="0"/>
              <a:t>Blocks from</a:t>
            </a:r>
          </a:p>
          <a:p>
            <a:pPr algn="ctr"/>
            <a:r>
              <a:rPr lang="en-US" sz="1200" dirty="0"/>
              <a:t>Several processes can share pages in RAM simultaneously</a:t>
            </a:r>
          </a:p>
        </p:txBody>
      </p:sp>
    </p:spTree>
    <p:extLst>
      <p:ext uri="{BB962C8B-B14F-4D97-AF65-F5344CB8AC3E}">
        <p14:creationId xmlns:p14="http://schemas.microsoft.com/office/powerpoint/2010/main" val="83595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15D1-4FB2-A11C-F6D7-F60DD9BFE4DA}"/>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Address Translation Scheme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3B842E67-F07A-9E66-D6A2-BE19C7C1C04F}"/>
              </a:ext>
            </a:extLst>
          </p:cNvPr>
          <p:cNvSpPr>
            <a:spLocks noGrp="1"/>
          </p:cNvSpPr>
          <p:nvPr>
            <p:ph idx="1"/>
          </p:nvPr>
        </p:nvSpPr>
        <p:spPr/>
        <p:txBody>
          <a:bodyPr/>
          <a:lstStyle/>
          <a:p>
            <a:pPr>
              <a:buFont typeface="Arial" panose="020B0604020202020204" pitchFamily="34" charset="0"/>
              <a:buChar char="•"/>
              <a:defRPr/>
            </a:pPr>
            <a:r>
              <a:rPr lang="en-US" altLang="en-US" dirty="0"/>
              <a:t>Address generated by CPU is divided into:</a:t>
            </a:r>
          </a:p>
          <a:p>
            <a:pPr lvl="1">
              <a:buFont typeface="Arial" panose="020B0604020202020204" pitchFamily="34" charset="0"/>
              <a:buChar char="•"/>
              <a:defRPr/>
            </a:pPr>
            <a:r>
              <a:rPr lang="en-US" altLang="en-US" b="1" dirty="0">
                <a:solidFill>
                  <a:schemeClr val="accent1"/>
                </a:solidFill>
              </a:rPr>
              <a:t>Page number </a:t>
            </a:r>
            <a:r>
              <a:rPr lang="en-US" altLang="en-US" dirty="0">
                <a:solidFill>
                  <a:schemeClr val="accent1"/>
                </a:solidFill>
              </a:rPr>
              <a:t>(</a:t>
            </a:r>
            <a:r>
              <a:rPr lang="en-US" altLang="en-US" b="1" i="1" dirty="0">
                <a:solidFill>
                  <a:schemeClr val="accent1"/>
                </a:solidFill>
              </a:rPr>
              <a:t>p</a:t>
            </a:r>
            <a:r>
              <a:rPr lang="en-US" altLang="en-US" dirty="0">
                <a:solidFill>
                  <a:schemeClr val="accent1"/>
                </a:solidFill>
              </a:rPr>
              <a:t>) </a:t>
            </a:r>
            <a:r>
              <a:rPr lang="en-US" altLang="en-US" dirty="0"/>
              <a:t>– used as an index into a </a:t>
            </a:r>
            <a:r>
              <a:rPr lang="en-US" altLang="en-US" b="1" dirty="0">
                <a:solidFill>
                  <a:schemeClr val="accent1"/>
                </a:solidFill>
              </a:rPr>
              <a:t>page table </a:t>
            </a:r>
            <a:r>
              <a:rPr lang="en-US" altLang="en-US" dirty="0"/>
              <a:t>which contains base address of each page in physical memory</a:t>
            </a:r>
          </a:p>
          <a:p>
            <a:pPr lvl="1">
              <a:buFont typeface="Arial" panose="020B0604020202020204" pitchFamily="34" charset="0"/>
              <a:buChar char="•"/>
              <a:defRPr/>
            </a:pPr>
            <a:r>
              <a:rPr lang="en-US" altLang="en-US" b="1" dirty="0">
                <a:solidFill>
                  <a:schemeClr val="accent1"/>
                </a:solidFill>
              </a:rPr>
              <a:t>Page offset </a:t>
            </a:r>
            <a:r>
              <a:rPr lang="en-US" altLang="en-US" dirty="0">
                <a:solidFill>
                  <a:schemeClr val="accent1"/>
                </a:solidFill>
              </a:rPr>
              <a:t>(</a:t>
            </a:r>
            <a:r>
              <a:rPr lang="en-US" altLang="en-US" b="1" i="1" dirty="0">
                <a:solidFill>
                  <a:schemeClr val="accent1"/>
                </a:solidFill>
              </a:rPr>
              <a:t>d</a:t>
            </a:r>
            <a:r>
              <a:rPr lang="en-US" altLang="en-US" dirty="0">
                <a:solidFill>
                  <a:schemeClr val="accent1"/>
                </a:solidFill>
              </a:rPr>
              <a:t>) </a:t>
            </a:r>
            <a:r>
              <a:rPr lang="en-US" altLang="en-US" dirty="0"/>
              <a:t>– combined with base address to define the physical memory address that is sent to the memory unit</a:t>
            </a:r>
          </a:p>
          <a:p>
            <a:pPr lvl="1">
              <a:buFont typeface="Arial" panose="020B0604020202020204" pitchFamily="34" charset="0"/>
              <a:buChar char="•"/>
              <a:defRPr/>
            </a:pPr>
            <a:endParaRPr lang="en-US" altLang="en-US" dirty="0"/>
          </a:p>
          <a:p>
            <a:pPr lvl="1">
              <a:buFont typeface="Arial" panose="020B0604020202020204" pitchFamily="34" charset="0"/>
              <a:buChar char="•"/>
              <a:defRPr/>
            </a:pPr>
            <a:endParaRPr lang="en-US" altLang="en-US" dirty="0"/>
          </a:p>
          <a:p>
            <a:pPr marL="800100" lvl="1" indent="-342900">
              <a:buFont typeface="Arial" panose="020B0604020202020204" pitchFamily="34" charset="0"/>
              <a:buChar char="•"/>
              <a:defRPr/>
            </a:pPr>
            <a:endParaRPr lang="en-US" altLang="en-US" dirty="0"/>
          </a:p>
          <a:p>
            <a:pPr lvl="1">
              <a:buFont typeface="Arial" panose="020B0604020202020204" pitchFamily="34" charset="0"/>
              <a:buChar char="•"/>
              <a:defRPr/>
            </a:pPr>
            <a:endParaRPr lang="en-US" altLang="en-US" dirty="0"/>
          </a:p>
          <a:p>
            <a:pPr lvl="1">
              <a:buFont typeface="Arial" panose="020B0604020202020204" pitchFamily="34" charset="0"/>
              <a:buChar char="•"/>
              <a:defRPr/>
            </a:pPr>
            <a:r>
              <a:rPr lang="en-US" altLang="en-US" dirty="0"/>
              <a:t>For given logical address space 2</a:t>
            </a:r>
            <a:r>
              <a:rPr lang="en-US" altLang="en-US" i="1" baseline="30000" dirty="0"/>
              <a:t>m </a:t>
            </a:r>
            <a:r>
              <a:rPr lang="en-US" altLang="en-US" dirty="0"/>
              <a:t>and page size</a:t>
            </a:r>
            <a:r>
              <a:rPr lang="en-US" altLang="en-US" baseline="30000" dirty="0"/>
              <a:t> </a:t>
            </a:r>
            <a:r>
              <a:rPr lang="en-US" altLang="en-US" i="1" dirty="0"/>
              <a:t>2</a:t>
            </a:r>
            <a:r>
              <a:rPr lang="en-US" altLang="en-US" baseline="30000" dirty="0"/>
              <a:t>n</a:t>
            </a:r>
          </a:p>
          <a:p>
            <a:endParaRPr lang="en-US" dirty="0"/>
          </a:p>
        </p:txBody>
      </p:sp>
      <p:sp>
        <p:nvSpPr>
          <p:cNvPr id="4" name="Slide Number Placeholder 3">
            <a:extLst>
              <a:ext uri="{FF2B5EF4-FFF2-40B4-BE49-F238E27FC236}">
                <a16:creationId xmlns:a16="http://schemas.microsoft.com/office/drawing/2014/main" id="{770BA24F-933A-E94E-B903-32CE041F8604}"/>
              </a:ext>
            </a:extLst>
          </p:cNvPr>
          <p:cNvSpPr>
            <a:spLocks noGrp="1"/>
          </p:cNvSpPr>
          <p:nvPr>
            <p:ph type="sldNum" sz="quarter" idx="12"/>
          </p:nvPr>
        </p:nvSpPr>
        <p:spPr/>
        <p:txBody>
          <a:bodyPr/>
          <a:lstStyle/>
          <a:p>
            <a:fld id="{015DAC8A-FA8A-4063-9E55-68B1F18CD389}" type="slidenum">
              <a:rPr lang="en-IN" smtClean="0"/>
              <a:t>38</a:t>
            </a:fld>
            <a:endParaRPr lang="en-IN" dirty="0"/>
          </a:p>
        </p:txBody>
      </p:sp>
      <p:pic>
        <p:nvPicPr>
          <p:cNvPr id="5" name="Picture 3">
            <a:extLst>
              <a:ext uri="{FF2B5EF4-FFF2-40B4-BE49-F238E27FC236}">
                <a16:creationId xmlns:a16="http://schemas.microsoft.com/office/drawing/2014/main" id="{B69C988A-4666-866A-2C31-1857CF2FA7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3222" y="3784639"/>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654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6658-2E88-981D-2738-B5B218FED687}"/>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 Hardware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16232342-8B35-E40E-BBA8-A1FCFEA8B728}"/>
              </a:ext>
            </a:extLst>
          </p:cNvPr>
          <p:cNvSpPr>
            <a:spLocks noGrp="1"/>
          </p:cNvSpPr>
          <p:nvPr>
            <p:ph type="sldNum" sz="quarter" idx="12"/>
          </p:nvPr>
        </p:nvSpPr>
        <p:spPr/>
        <p:txBody>
          <a:bodyPr/>
          <a:lstStyle/>
          <a:p>
            <a:fld id="{015DAC8A-FA8A-4063-9E55-68B1F18CD389}" type="slidenum">
              <a:rPr lang="en-IN" smtClean="0"/>
              <a:t>39</a:t>
            </a:fld>
            <a:endParaRPr lang="en-IN" dirty="0"/>
          </a:p>
        </p:txBody>
      </p:sp>
      <p:pic>
        <p:nvPicPr>
          <p:cNvPr id="5" name="Content Placeholder 4" descr="8">
            <a:extLst>
              <a:ext uri="{FF2B5EF4-FFF2-40B4-BE49-F238E27FC236}">
                <a16:creationId xmlns:a16="http://schemas.microsoft.com/office/drawing/2014/main" id="{D76A2726-4C9D-42E4-F7E4-713648047C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497" y="2117986"/>
            <a:ext cx="6485641" cy="38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219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7B0C-8FDD-E009-89CA-223AB86BDB03}"/>
              </a:ext>
            </a:extLst>
          </p:cNvPr>
          <p:cNvSpPr>
            <a:spLocks noGrp="1"/>
          </p:cNvSpPr>
          <p:nvPr>
            <p:ph type="title"/>
          </p:nvPr>
        </p:nvSpPr>
        <p:spPr/>
        <p:txBody>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Sharing RAM</a:t>
            </a:r>
          </a:p>
        </p:txBody>
      </p:sp>
      <p:sp>
        <p:nvSpPr>
          <p:cNvPr id="4" name="Slide Number Placeholder 3">
            <a:extLst>
              <a:ext uri="{FF2B5EF4-FFF2-40B4-BE49-F238E27FC236}">
                <a16:creationId xmlns:a16="http://schemas.microsoft.com/office/drawing/2014/main" id="{F65D2E4E-86C3-EB43-D842-B854989F0A3C}"/>
              </a:ext>
            </a:extLst>
          </p:cNvPr>
          <p:cNvSpPr>
            <a:spLocks noGrp="1"/>
          </p:cNvSpPr>
          <p:nvPr>
            <p:ph type="sldNum" sz="quarter" idx="12"/>
          </p:nvPr>
        </p:nvSpPr>
        <p:spPr/>
        <p:txBody>
          <a:bodyPr/>
          <a:lstStyle/>
          <a:p>
            <a:fld id="{015DAC8A-FA8A-4063-9E55-68B1F18CD389}" type="slidenum">
              <a:rPr lang="en-IN" smtClean="0"/>
              <a:t>4</a:t>
            </a:fld>
            <a:endParaRPr lang="en-IN" dirty="0"/>
          </a:p>
        </p:txBody>
      </p:sp>
      <p:pic>
        <p:nvPicPr>
          <p:cNvPr id="5" name="Google Shape;127;p17">
            <a:extLst>
              <a:ext uri="{FF2B5EF4-FFF2-40B4-BE49-F238E27FC236}">
                <a16:creationId xmlns:a16="http://schemas.microsoft.com/office/drawing/2014/main" id="{FEE6D245-37E8-8DA6-D729-DF7C2C929450}"/>
              </a:ext>
            </a:extLst>
          </p:cNvPr>
          <p:cNvPicPr preferRelativeResize="0"/>
          <p:nvPr/>
        </p:nvPicPr>
        <p:blipFill rotWithShape="1">
          <a:blip r:embed="rId2">
            <a:alphaModFix/>
          </a:blip>
          <a:srcRect/>
          <a:stretch/>
        </p:blipFill>
        <p:spPr>
          <a:xfrm>
            <a:off x="3581421" y="3645156"/>
            <a:ext cx="1857375" cy="811169"/>
          </a:xfrm>
          <a:prstGeom prst="rect">
            <a:avLst/>
          </a:prstGeom>
          <a:noFill/>
          <a:ln>
            <a:noFill/>
          </a:ln>
        </p:spPr>
      </p:pic>
      <p:sp>
        <p:nvSpPr>
          <p:cNvPr id="6" name="Google Shape;129;p17">
            <a:extLst>
              <a:ext uri="{FF2B5EF4-FFF2-40B4-BE49-F238E27FC236}">
                <a16:creationId xmlns:a16="http://schemas.microsoft.com/office/drawing/2014/main" id="{CB93A77D-1D05-DB6D-A344-0CA55EAC33B8}"/>
              </a:ext>
            </a:extLst>
          </p:cNvPr>
          <p:cNvSpPr txBox="1">
            <a:spLocks/>
          </p:cNvSpPr>
          <p:nvPr/>
        </p:nvSpPr>
        <p:spPr>
          <a:xfrm>
            <a:off x="7010400" y="6216897"/>
            <a:ext cx="2133600" cy="242888"/>
          </a:xfrm>
          <a:prstGeom prst="rect">
            <a:avLst/>
          </a:prstGeom>
          <a:noFill/>
          <a:ln>
            <a:noFill/>
          </a:ln>
        </p:spPr>
        <p:txBody>
          <a:bodyPr spcFirstLastPara="1" vert="horz" wrap="square" lIns="91425" tIns="45700" rIns="91425" bIns="45700" rtlCol="0" anchor="t" anchorCtr="0">
            <a:noAutofit/>
          </a:bodyP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US" sz="1400" smtClean="0">
                <a:solidFill>
                  <a:schemeClr val="lt2"/>
                </a:solidFill>
                <a:latin typeface="Arial"/>
                <a:ea typeface="Arial"/>
                <a:cs typeface="Arial"/>
                <a:sym typeface="Arial"/>
              </a:rPr>
              <a:pPr/>
              <a:t>4</a:t>
            </a:fld>
            <a:endParaRPr lang="en-US" sz="1400">
              <a:solidFill>
                <a:schemeClr val="lt2"/>
              </a:solidFill>
              <a:latin typeface="Arial"/>
              <a:ea typeface="Arial"/>
              <a:cs typeface="Arial"/>
              <a:sym typeface="Arial"/>
            </a:endParaRPr>
          </a:p>
        </p:txBody>
      </p:sp>
      <p:sp>
        <p:nvSpPr>
          <p:cNvPr id="7" name="Google Shape;130;p17">
            <a:extLst>
              <a:ext uri="{FF2B5EF4-FFF2-40B4-BE49-F238E27FC236}">
                <a16:creationId xmlns:a16="http://schemas.microsoft.com/office/drawing/2014/main" id="{E24D5BC8-767A-F8D9-F87D-8A44A7226EE1}"/>
              </a:ext>
            </a:extLst>
          </p:cNvPr>
          <p:cNvSpPr/>
          <p:nvPr/>
        </p:nvSpPr>
        <p:spPr>
          <a:xfrm>
            <a:off x="1066800" y="2650974"/>
            <a:ext cx="1295400" cy="628650"/>
          </a:xfrm>
          <a:prstGeom prst="rect">
            <a:avLst/>
          </a:prstGeom>
          <a:solidFill>
            <a:schemeClr val="accen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1</a:t>
            </a:r>
            <a:endParaRPr sz="1800">
              <a:solidFill>
                <a:schemeClr val="dk1"/>
              </a:solidFill>
              <a:latin typeface="Arial"/>
              <a:ea typeface="Arial"/>
              <a:cs typeface="Arial"/>
              <a:sym typeface="Arial"/>
            </a:endParaRPr>
          </a:p>
        </p:txBody>
      </p:sp>
      <p:sp>
        <p:nvSpPr>
          <p:cNvPr id="8" name="Google Shape;131;p17">
            <a:extLst>
              <a:ext uri="{FF2B5EF4-FFF2-40B4-BE49-F238E27FC236}">
                <a16:creationId xmlns:a16="http://schemas.microsoft.com/office/drawing/2014/main" id="{4AF5EB4E-A10E-62F9-A59F-6A156176E869}"/>
              </a:ext>
            </a:extLst>
          </p:cNvPr>
          <p:cNvSpPr/>
          <p:nvPr/>
        </p:nvSpPr>
        <p:spPr>
          <a:xfrm>
            <a:off x="2819400" y="2650974"/>
            <a:ext cx="1295400" cy="628650"/>
          </a:xfrm>
          <a:prstGeom prst="rect">
            <a:avLst/>
          </a:pr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2</a:t>
            </a:r>
            <a:endParaRPr sz="1800">
              <a:solidFill>
                <a:schemeClr val="dk1"/>
              </a:solidFill>
              <a:latin typeface="Arial"/>
              <a:ea typeface="Arial"/>
              <a:cs typeface="Arial"/>
              <a:sym typeface="Arial"/>
            </a:endParaRPr>
          </a:p>
        </p:txBody>
      </p:sp>
      <p:sp>
        <p:nvSpPr>
          <p:cNvPr id="9" name="Google Shape;132;p17">
            <a:extLst>
              <a:ext uri="{FF2B5EF4-FFF2-40B4-BE49-F238E27FC236}">
                <a16:creationId xmlns:a16="http://schemas.microsoft.com/office/drawing/2014/main" id="{74AB45B2-8CD3-49E5-079F-10D4EEF8139F}"/>
              </a:ext>
            </a:extLst>
          </p:cNvPr>
          <p:cNvSpPr/>
          <p:nvPr/>
        </p:nvSpPr>
        <p:spPr>
          <a:xfrm>
            <a:off x="4648200" y="2650974"/>
            <a:ext cx="1295400" cy="628650"/>
          </a:xfrm>
          <a:prstGeom prst="rect">
            <a:avLst/>
          </a:prstGeom>
          <a:solidFill>
            <a:schemeClr val="folHlink"/>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3</a:t>
            </a:r>
            <a:endParaRPr sz="1800">
              <a:solidFill>
                <a:schemeClr val="dk1"/>
              </a:solidFill>
              <a:latin typeface="Arial"/>
              <a:ea typeface="Arial"/>
              <a:cs typeface="Arial"/>
              <a:sym typeface="Arial"/>
            </a:endParaRPr>
          </a:p>
        </p:txBody>
      </p:sp>
      <p:sp>
        <p:nvSpPr>
          <p:cNvPr id="10" name="Google Shape;133;p17">
            <a:extLst>
              <a:ext uri="{FF2B5EF4-FFF2-40B4-BE49-F238E27FC236}">
                <a16:creationId xmlns:a16="http://schemas.microsoft.com/office/drawing/2014/main" id="{B10E7E17-3DEE-E7BC-B773-A3092FA494F5}"/>
              </a:ext>
            </a:extLst>
          </p:cNvPr>
          <p:cNvSpPr/>
          <p:nvPr/>
        </p:nvSpPr>
        <p:spPr>
          <a:xfrm>
            <a:off x="6324600" y="2650974"/>
            <a:ext cx="1295400" cy="628650"/>
          </a:xfrm>
          <a:prstGeom prst="rect">
            <a:avLst/>
          </a:prstGeom>
          <a:solidFill>
            <a:srgbClr val="00B0F0"/>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Process 4</a:t>
            </a:r>
            <a:endParaRPr sz="1800">
              <a:solidFill>
                <a:schemeClr val="dk1"/>
              </a:solidFill>
              <a:latin typeface="Arial"/>
              <a:ea typeface="Arial"/>
              <a:cs typeface="Arial"/>
              <a:sym typeface="Arial"/>
            </a:endParaRPr>
          </a:p>
        </p:txBody>
      </p:sp>
      <p:cxnSp>
        <p:nvCxnSpPr>
          <p:cNvPr id="11" name="Google Shape;134;p17">
            <a:extLst>
              <a:ext uri="{FF2B5EF4-FFF2-40B4-BE49-F238E27FC236}">
                <a16:creationId xmlns:a16="http://schemas.microsoft.com/office/drawing/2014/main" id="{F314A205-4E1E-1780-C769-C998D88A490B}"/>
              </a:ext>
            </a:extLst>
          </p:cNvPr>
          <p:cNvCxnSpPr/>
          <p:nvPr/>
        </p:nvCxnSpPr>
        <p:spPr>
          <a:xfrm>
            <a:off x="1600200" y="3279624"/>
            <a:ext cx="2438400" cy="628650"/>
          </a:xfrm>
          <a:prstGeom prst="straightConnector1">
            <a:avLst/>
          </a:prstGeom>
          <a:noFill/>
          <a:ln w="9525" cap="flat" cmpd="sng">
            <a:solidFill>
              <a:schemeClr val="dk1"/>
            </a:solidFill>
            <a:prstDash val="solid"/>
            <a:round/>
            <a:headEnd type="none" w="sm" len="sm"/>
            <a:tailEnd type="triangle" w="med" len="med"/>
          </a:ln>
        </p:spPr>
      </p:cxnSp>
      <p:cxnSp>
        <p:nvCxnSpPr>
          <p:cNvPr id="12" name="Google Shape;135;p17">
            <a:extLst>
              <a:ext uri="{FF2B5EF4-FFF2-40B4-BE49-F238E27FC236}">
                <a16:creationId xmlns:a16="http://schemas.microsoft.com/office/drawing/2014/main" id="{ABB8A59F-8196-F72D-89A4-69E852F510F3}"/>
              </a:ext>
            </a:extLst>
          </p:cNvPr>
          <p:cNvCxnSpPr/>
          <p:nvPr/>
        </p:nvCxnSpPr>
        <p:spPr>
          <a:xfrm>
            <a:off x="3505200" y="3279624"/>
            <a:ext cx="762000" cy="400050"/>
          </a:xfrm>
          <a:prstGeom prst="straightConnector1">
            <a:avLst/>
          </a:prstGeom>
          <a:noFill/>
          <a:ln w="9525" cap="flat" cmpd="sng">
            <a:solidFill>
              <a:schemeClr val="dk1"/>
            </a:solidFill>
            <a:prstDash val="solid"/>
            <a:round/>
            <a:headEnd type="none" w="sm" len="sm"/>
            <a:tailEnd type="triangle" w="med" len="med"/>
          </a:ln>
        </p:spPr>
      </p:cxnSp>
      <p:cxnSp>
        <p:nvCxnSpPr>
          <p:cNvPr id="13" name="Google Shape;136;p17">
            <a:extLst>
              <a:ext uri="{FF2B5EF4-FFF2-40B4-BE49-F238E27FC236}">
                <a16:creationId xmlns:a16="http://schemas.microsoft.com/office/drawing/2014/main" id="{DC95D036-5D28-623F-4B8F-F1D4C9728EC5}"/>
              </a:ext>
            </a:extLst>
          </p:cNvPr>
          <p:cNvCxnSpPr/>
          <p:nvPr/>
        </p:nvCxnSpPr>
        <p:spPr>
          <a:xfrm flipH="1">
            <a:off x="4876800" y="3279624"/>
            <a:ext cx="381000" cy="342900"/>
          </a:xfrm>
          <a:prstGeom prst="straightConnector1">
            <a:avLst/>
          </a:prstGeom>
          <a:noFill/>
          <a:ln w="9525" cap="flat" cmpd="sng">
            <a:solidFill>
              <a:schemeClr val="dk1"/>
            </a:solidFill>
            <a:prstDash val="solid"/>
            <a:round/>
            <a:headEnd type="none" w="sm" len="sm"/>
            <a:tailEnd type="triangle" w="med" len="med"/>
          </a:ln>
        </p:spPr>
      </p:cxnSp>
      <p:cxnSp>
        <p:nvCxnSpPr>
          <p:cNvPr id="14" name="Google Shape;137;p17">
            <a:extLst>
              <a:ext uri="{FF2B5EF4-FFF2-40B4-BE49-F238E27FC236}">
                <a16:creationId xmlns:a16="http://schemas.microsoft.com/office/drawing/2014/main" id="{A2A6FC66-7F83-6535-73D7-8BE0812238E2}"/>
              </a:ext>
            </a:extLst>
          </p:cNvPr>
          <p:cNvCxnSpPr/>
          <p:nvPr/>
        </p:nvCxnSpPr>
        <p:spPr>
          <a:xfrm flipH="1">
            <a:off x="5257800" y="3279624"/>
            <a:ext cx="1752600" cy="742950"/>
          </a:xfrm>
          <a:prstGeom prst="straightConnector1">
            <a:avLst/>
          </a:prstGeom>
          <a:noFill/>
          <a:ln w="9525" cap="flat" cmpd="sng">
            <a:solidFill>
              <a:schemeClr val="dk1"/>
            </a:solidFill>
            <a:prstDash val="solid"/>
            <a:round/>
            <a:headEnd type="none" w="sm" len="sm"/>
            <a:tailEnd type="triangle" w="med" len="med"/>
          </a:ln>
        </p:spPr>
      </p:cxnSp>
      <p:grpSp>
        <p:nvGrpSpPr>
          <p:cNvPr id="15" name="Google Shape;138;p17">
            <a:extLst>
              <a:ext uri="{FF2B5EF4-FFF2-40B4-BE49-F238E27FC236}">
                <a16:creationId xmlns:a16="http://schemas.microsoft.com/office/drawing/2014/main" id="{4103E3BF-56A3-8F18-7E35-F623DC3FD392}"/>
              </a:ext>
            </a:extLst>
          </p:cNvPr>
          <p:cNvGrpSpPr/>
          <p:nvPr/>
        </p:nvGrpSpPr>
        <p:grpSpPr>
          <a:xfrm>
            <a:off x="1295400" y="5073896"/>
            <a:ext cx="609600" cy="1028700"/>
            <a:chOff x="1295400" y="4343400"/>
            <a:chExt cx="609600" cy="2057400"/>
          </a:xfrm>
        </p:grpSpPr>
        <p:sp>
          <p:nvSpPr>
            <p:cNvPr id="16" name="Google Shape;139;p17">
              <a:extLst>
                <a:ext uri="{FF2B5EF4-FFF2-40B4-BE49-F238E27FC236}">
                  <a16:creationId xmlns:a16="http://schemas.microsoft.com/office/drawing/2014/main" id="{40C2DA53-E182-F653-D1A1-23981D352260}"/>
                </a:ext>
              </a:extLst>
            </p:cNvPr>
            <p:cNvSpPr/>
            <p:nvPr/>
          </p:nvSpPr>
          <p:spPr>
            <a:xfrm>
              <a:off x="1295400" y="4343400"/>
              <a:ext cx="609600" cy="2057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7" name="Google Shape;140;p17">
              <a:extLst>
                <a:ext uri="{FF2B5EF4-FFF2-40B4-BE49-F238E27FC236}">
                  <a16:creationId xmlns:a16="http://schemas.microsoft.com/office/drawing/2014/main" id="{28DAC022-949C-9822-E28F-BA623ACD0A8D}"/>
                </a:ext>
              </a:extLst>
            </p:cNvPr>
            <p:cNvCxnSpPr/>
            <p:nvPr/>
          </p:nvCxnSpPr>
          <p:spPr>
            <a:xfrm>
              <a:off x="1295400" y="47244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18" name="Google Shape;141;p17">
              <a:extLst>
                <a:ext uri="{FF2B5EF4-FFF2-40B4-BE49-F238E27FC236}">
                  <a16:creationId xmlns:a16="http://schemas.microsoft.com/office/drawing/2014/main" id="{6411CEFB-08E6-8F13-E259-E7F9BC818924}"/>
                </a:ext>
              </a:extLst>
            </p:cNvPr>
            <p:cNvCxnSpPr/>
            <p:nvPr/>
          </p:nvCxnSpPr>
          <p:spPr>
            <a:xfrm>
              <a:off x="1295400" y="5256212"/>
              <a:ext cx="609600" cy="1588"/>
            </a:xfrm>
            <a:prstGeom prst="straightConnector1">
              <a:avLst/>
            </a:prstGeom>
            <a:noFill/>
            <a:ln w="9525" cap="flat" cmpd="sng">
              <a:solidFill>
                <a:schemeClr val="dk1"/>
              </a:solidFill>
              <a:prstDash val="solid"/>
              <a:round/>
              <a:headEnd type="none" w="sm" len="sm"/>
              <a:tailEnd type="none" w="sm" len="sm"/>
            </a:ln>
          </p:spPr>
        </p:cxnSp>
        <p:cxnSp>
          <p:nvCxnSpPr>
            <p:cNvPr id="19" name="Google Shape;142;p17">
              <a:extLst>
                <a:ext uri="{FF2B5EF4-FFF2-40B4-BE49-F238E27FC236}">
                  <a16:creationId xmlns:a16="http://schemas.microsoft.com/office/drawing/2014/main" id="{FC8E310C-B6BD-54DC-1886-CBAE6C698D92}"/>
                </a:ext>
              </a:extLst>
            </p:cNvPr>
            <p:cNvCxnSpPr/>
            <p:nvPr/>
          </p:nvCxnSpPr>
          <p:spPr>
            <a:xfrm>
              <a:off x="1295400" y="57150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20" name="Google Shape;143;p17">
              <a:extLst>
                <a:ext uri="{FF2B5EF4-FFF2-40B4-BE49-F238E27FC236}">
                  <a16:creationId xmlns:a16="http://schemas.microsoft.com/office/drawing/2014/main" id="{8968C716-C1F4-8164-EEDB-382C76437190}"/>
                </a:ext>
              </a:extLst>
            </p:cNvPr>
            <p:cNvCxnSpPr/>
            <p:nvPr/>
          </p:nvCxnSpPr>
          <p:spPr>
            <a:xfrm>
              <a:off x="1295400" y="5942012"/>
              <a:ext cx="609600" cy="1588"/>
            </a:xfrm>
            <a:prstGeom prst="straightConnector1">
              <a:avLst/>
            </a:prstGeom>
            <a:noFill/>
            <a:ln w="9525" cap="flat" cmpd="sng">
              <a:solidFill>
                <a:schemeClr val="dk1"/>
              </a:solidFill>
              <a:prstDash val="solid"/>
              <a:round/>
              <a:headEnd type="none" w="sm" len="sm"/>
              <a:tailEnd type="none" w="sm" len="sm"/>
            </a:ln>
          </p:spPr>
        </p:cxnSp>
      </p:grpSp>
      <p:sp>
        <p:nvSpPr>
          <p:cNvPr id="21" name="Google Shape;144;p17">
            <a:extLst>
              <a:ext uri="{FF2B5EF4-FFF2-40B4-BE49-F238E27FC236}">
                <a16:creationId xmlns:a16="http://schemas.microsoft.com/office/drawing/2014/main" id="{4FEBA816-5964-1CB6-BFF6-30D04C299A0D}"/>
              </a:ext>
            </a:extLst>
          </p:cNvPr>
          <p:cNvSpPr/>
          <p:nvPr/>
        </p:nvSpPr>
        <p:spPr>
          <a:xfrm>
            <a:off x="2971800" y="4273796"/>
            <a:ext cx="609600" cy="1828800"/>
          </a:xfrm>
          <a:prstGeom prst="rect">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2" name="Google Shape;145;p17">
            <a:extLst>
              <a:ext uri="{FF2B5EF4-FFF2-40B4-BE49-F238E27FC236}">
                <a16:creationId xmlns:a16="http://schemas.microsoft.com/office/drawing/2014/main" id="{31730907-E19D-A193-27AC-B9444136225D}"/>
              </a:ext>
            </a:extLst>
          </p:cNvPr>
          <p:cNvCxnSpPr/>
          <p:nvPr/>
        </p:nvCxnSpPr>
        <p:spPr>
          <a:xfrm>
            <a:off x="2971800" y="4845298"/>
            <a:ext cx="609600" cy="1191"/>
          </a:xfrm>
          <a:prstGeom prst="straightConnector1">
            <a:avLst/>
          </a:prstGeom>
          <a:noFill/>
          <a:ln w="9525" cap="flat" cmpd="sng">
            <a:solidFill>
              <a:schemeClr val="dk1"/>
            </a:solidFill>
            <a:prstDash val="solid"/>
            <a:round/>
            <a:headEnd type="none" w="sm" len="sm"/>
            <a:tailEnd type="none" w="sm" len="sm"/>
          </a:ln>
        </p:spPr>
      </p:cxnSp>
      <p:cxnSp>
        <p:nvCxnSpPr>
          <p:cNvPr id="23" name="Google Shape;146;p17">
            <a:extLst>
              <a:ext uri="{FF2B5EF4-FFF2-40B4-BE49-F238E27FC236}">
                <a16:creationId xmlns:a16="http://schemas.microsoft.com/office/drawing/2014/main" id="{51D6376E-7BCF-57CC-7790-CECA9296C4F2}"/>
              </a:ext>
            </a:extLst>
          </p:cNvPr>
          <p:cNvCxnSpPr/>
          <p:nvPr/>
        </p:nvCxnSpPr>
        <p:spPr>
          <a:xfrm>
            <a:off x="2971800" y="5244157"/>
            <a:ext cx="609600" cy="1191"/>
          </a:xfrm>
          <a:prstGeom prst="straightConnector1">
            <a:avLst/>
          </a:prstGeom>
          <a:noFill/>
          <a:ln w="9525" cap="flat" cmpd="sng">
            <a:solidFill>
              <a:schemeClr val="dk1"/>
            </a:solidFill>
            <a:prstDash val="solid"/>
            <a:round/>
            <a:headEnd type="none" w="sm" len="sm"/>
            <a:tailEnd type="none" w="sm" len="sm"/>
          </a:ln>
        </p:spPr>
      </p:cxnSp>
      <p:cxnSp>
        <p:nvCxnSpPr>
          <p:cNvPr id="24" name="Google Shape;147;p17">
            <a:extLst>
              <a:ext uri="{FF2B5EF4-FFF2-40B4-BE49-F238E27FC236}">
                <a16:creationId xmlns:a16="http://schemas.microsoft.com/office/drawing/2014/main" id="{F1DB47CB-69A6-6785-A969-FD8E67B365F6}"/>
              </a:ext>
            </a:extLst>
          </p:cNvPr>
          <p:cNvCxnSpPr/>
          <p:nvPr/>
        </p:nvCxnSpPr>
        <p:spPr>
          <a:xfrm>
            <a:off x="2971800" y="5588248"/>
            <a:ext cx="609600" cy="1191"/>
          </a:xfrm>
          <a:prstGeom prst="straightConnector1">
            <a:avLst/>
          </a:prstGeom>
          <a:noFill/>
          <a:ln w="9525" cap="flat" cmpd="sng">
            <a:solidFill>
              <a:schemeClr val="dk1"/>
            </a:solidFill>
            <a:prstDash val="solid"/>
            <a:round/>
            <a:headEnd type="none" w="sm" len="sm"/>
            <a:tailEnd type="none" w="sm" len="sm"/>
          </a:ln>
        </p:spPr>
      </p:cxnSp>
      <p:cxnSp>
        <p:nvCxnSpPr>
          <p:cNvPr id="25" name="Google Shape;148;p17">
            <a:extLst>
              <a:ext uri="{FF2B5EF4-FFF2-40B4-BE49-F238E27FC236}">
                <a16:creationId xmlns:a16="http://schemas.microsoft.com/office/drawing/2014/main" id="{AD0F4966-A9AB-F75D-83E2-6099054D0E88}"/>
              </a:ext>
            </a:extLst>
          </p:cNvPr>
          <p:cNvCxnSpPr/>
          <p:nvPr/>
        </p:nvCxnSpPr>
        <p:spPr>
          <a:xfrm>
            <a:off x="2971800" y="5758507"/>
            <a:ext cx="609600" cy="1191"/>
          </a:xfrm>
          <a:prstGeom prst="straightConnector1">
            <a:avLst/>
          </a:prstGeom>
          <a:noFill/>
          <a:ln w="9525" cap="flat" cmpd="sng">
            <a:solidFill>
              <a:schemeClr val="dk1"/>
            </a:solidFill>
            <a:prstDash val="solid"/>
            <a:round/>
            <a:headEnd type="none" w="sm" len="sm"/>
            <a:tailEnd type="none" w="sm" len="sm"/>
          </a:ln>
        </p:spPr>
      </p:cxnSp>
      <p:grpSp>
        <p:nvGrpSpPr>
          <p:cNvPr id="26" name="Google Shape;149;p17">
            <a:extLst>
              <a:ext uri="{FF2B5EF4-FFF2-40B4-BE49-F238E27FC236}">
                <a16:creationId xmlns:a16="http://schemas.microsoft.com/office/drawing/2014/main" id="{3B38B759-28BA-1814-90D1-C786CC5C5AAD}"/>
              </a:ext>
            </a:extLst>
          </p:cNvPr>
          <p:cNvGrpSpPr/>
          <p:nvPr/>
        </p:nvGrpSpPr>
        <p:grpSpPr>
          <a:xfrm>
            <a:off x="4953000" y="4730996"/>
            <a:ext cx="609600" cy="1371600"/>
            <a:chOff x="1295400" y="4343400"/>
            <a:chExt cx="609600" cy="2057400"/>
          </a:xfrm>
        </p:grpSpPr>
        <p:sp>
          <p:nvSpPr>
            <p:cNvPr id="27" name="Google Shape;150;p17">
              <a:extLst>
                <a:ext uri="{FF2B5EF4-FFF2-40B4-BE49-F238E27FC236}">
                  <a16:creationId xmlns:a16="http://schemas.microsoft.com/office/drawing/2014/main" id="{5ED21833-4ED9-9379-8112-A81E668970C6}"/>
                </a:ext>
              </a:extLst>
            </p:cNvPr>
            <p:cNvSpPr/>
            <p:nvPr/>
          </p:nvSpPr>
          <p:spPr>
            <a:xfrm>
              <a:off x="1295400" y="4343400"/>
              <a:ext cx="609600" cy="2057400"/>
            </a:xfrm>
            <a:prstGeom prst="rect">
              <a:avLst/>
            </a:prstGeom>
            <a:solidFill>
              <a:srgbClr val="92D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8" name="Google Shape;151;p17">
              <a:extLst>
                <a:ext uri="{FF2B5EF4-FFF2-40B4-BE49-F238E27FC236}">
                  <a16:creationId xmlns:a16="http://schemas.microsoft.com/office/drawing/2014/main" id="{EFFD7D76-9AAC-0E4D-A2FC-CBD542A396F0}"/>
                </a:ext>
              </a:extLst>
            </p:cNvPr>
            <p:cNvCxnSpPr/>
            <p:nvPr/>
          </p:nvCxnSpPr>
          <p:spPr>
            <a:xfrm>
              <a:off x="1295400" y="47244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29" name="Google Shape;152;p17">
              <a:extLst>
                <a:ext uri="{FF2B5EF4-FFF2-40B4-BE49-F238E27FC236}">
                  <a16:creationId xmlns:a16="http://schemas.microsoft.com/office/drawing/2014/main" id="{8F341FD4-2DE5-CFE6-6C74-F1320EC07EDE}"/>
                </a:ext>
              </a:extLst>
            </p:cNvPr>
            <p:cNvCxnSpPr/>
            <p:nvPr/>
          </p:nvCxnSpPr>
          <p:spPr>
            <a:xfrm>
              <a:off x="1295400" y="5256212"/>
              <a:ext cx="609600" cy="1588"/>
            </a:xfrm>
            <a:prstGeom prst="straightConnector1">
              <a:avLst/>
            </a:prstGeom>
            <a:noFill/>
            <a:ln w="9525" cap="flat" cmpd="sng">
              <a:solidFill>
                <a:schemeClr val="dk1"/>
              </a:solidFill>
              <a:prstDash val="solid"/>
              <a:round/>
              <a:headEnd type="none" w="sm" len="sm"/>
              <a:tailEnd type="none" w="sm" len="sm"/>
            </a:ln>
          </p:spPr>
        </p:cxnSp>
        <p:cxnSp>
          <p:nvCxnSpPr>
            <p:cNvPr id="30" name="Google Shape;153;p17">
              <a:extLst>
                <a:ext uri="{FF2B5EF4-FFF2-40B4-BE49-F238E27FC236}">
                  <a16:creationId xmlns:a16="http://schemas.microsoft.com/office/drawing/2014/main" id="{D069E53A-8D11-D732-549C-982B1DB3FC58}"/>
                </a:ext>
              </a:extLst>
            </p:cNvPr>
            <p:cNvCxnSpPr/>
            <p:nvPr/>
          </p:nvCxnSpPr>
          <p:spPr>
            <a:xfrm>
              <a:off x="1295400" y="57150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31" name="Google Shape;154;p17">
              <a:extLst>
                <a:ext uri="{FF2B5EF4-FFF2-40B4-BE49-F238E27FC236}">
                  <a16:creationId xmlns:a16="http://schemas.microsoft.com/office/drawing/2014/main" id="{11A9FBDA-5002-90B3-A4EB-DC81E0E0BE57}"/>
                </a:ext>
              </a:extLst>
            </p:cNvPr>
            <p:cNvCxnSpPr/>
            <p:nvPr/>
          </p:nvCxnSpPr>
          <p:spPr>
            <a:xfrm>
              <a:off x="1295400" y="5942012"/>
              <a:ext cx="609600" cy="1588"/>
            </a:xfrm>
            <a:prstGeom prst="straightConnector1">
              <a:avLst/>
            </a:prstGeom>
            <a:noFill/>
            <a:ln w="9525" cap="flat" cmpd="sng">
              <a:solidFill>
                <a:schemeClr val="dk1"/>
              </a:solidFill>
              <a:prstDash val="solid"/>
              <a:round/>
              <a:headEnd type="none" w="sm" len="sm"/>
              <a:tailEnd type="none" w="sm" len="sm"/>
            </a:ln>
          </p:spPr>
        </p:cxnSp>
      </p:grpSp>
      <p:grpSp>
        <p:nvGrpSpPr>
          <p:cNvPr id="32" name="Google Shape;155;p17">
            <a:extLst>
              <a:ext uri="{FF2B5EF4-FFF2-40B4-BE49-F238E27FC236}">
                <a16:creationId xmlns:a16="http://schemas.microsoft.com/office/drawing/2014/main" id="{D4467FEA-7951-775A-D6B9-9237EED342DE}"/>
              </a:ext>
            </a:extLst>
          </p:cNvPr>
          <p:cNvGrpSpPr/>
          <p:nvPr/>
        </p:nvGrpSpPr>
        <p:grpSpPr>
          <a:xfrm>
            <a:off x="6629400" y="4483346"/>
            <a:ext cx="609600" cy="1600200"/>
            <a:chOff x="1295400" y="4343400"/>
            <a:chExt cx="609600" cy="2057400"/>
          </a:xfrm>
        </p:grpSpPr>
        <p:sp>
          <p:nvSpPr>
            <p:cNvPr id="33" name="Google Shape;156;p17">
              <a:extLst>
                <a:ext uri="{FF2B5EF4-FFF2-40B4-BE49-F238E27FC236}">
                  <a16:creationId xmlns:a16="http://schemas.microsoft.com/office/drawing/2014/main" id="{7427AE34-E653-8D2D-B533-6A9F2F8C6B6B}"/>
                </a:ext>
              </a:extLst>
            </p:cNvPr>
            <p:cNvSpPr/>
            <p:nvPr/>
          </p:nvSpPr>
          <p:spPr>
            <a:xfrm>
              <a:off x="1295400" y="4343400"/>
              <a:ext cx="609600" cy="2057400"/>
            </a:xfrm>
            <a:prstGeom prst="rect">
              <a:avLst/>
            </a:prstGeom>
            <a:solidFill>
              <a:srgbClr val="00B0F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4" name="Google Shape;157;p17">
              <a:extLst>
                <a:ext uri="{FF2B5EF4-FFF2-40B4-BE49-F238E27FC236}">
                  <a16:creationId xmlns:a16="http://schemas.microsoft.com/office/drawing/2014/main" id="{EC463C4C-CA4E-48C0-4A8F-B32C3D8E7BE7}"/>
                </a:ext>
              </a:extLst>
            </p:cNvPr>
            <p:cNvCxnSpPr/>
            <p:nvPr/>
          </p:nvCxnSpPr>
          <p:spPr>
            <a:xfrm>
              <a:off x="1295400" y="47244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35" name="Google Shape;158;p17">
              <a:extLst>
                <a:ext uri="{FF2B5EF4-FFF2-40B4-BE49-F238E27FC236}">
                  <a16:creationId xmlns:a16="http://schemas.microsoft.com/office/drawing/2014/main" id="{DA42A0BC-3B78-0768-A3F5-0A90E772FBC1}"/>
                </a:ext>
              </a:extLst>
            </p:cNvPr>
            <p:cNvCxnSpPr/>
            <p:nvPr/>
          </p:nvCxnSpPr>
          <p:spPr>
            <a:xfrm>
              <a:off x="1295400" y="5256212"/>
              <a:ext cx="609600" cy="1588"/>
            </a:xfrm>
            <a:prstGeom prst="straightConnector1">
              <a:avLst/>
            </a:prstGeom>
            <a:noFill/>
            <a:ln w="9525" cap="flat" cmpd="sng">
              <a:solidFill>
                <a:schemeClr val="dk1"/>
              </a:solidFill>
              <a:prstDash val="solid"/>
              <a:round/>
              <a:headEnd type="none" w="sm" len="sm"/>
              <a:tailEnd type="none" w="sm" len="sm"/>
            </a:ln>
          </p:spPr>
        </p:cxnSp>
        <p:cxnSp>
          <p:nvCxnSpPr>
            <p:cNvPr id="36" name="Google Shape;159;p17">
              <a:extLst>
                <a:ext uri="{FF2B5EF4-FFF2-40B4-BE49-F238E27FC236}">
                  <a16:creationId xmlns:a16="http://schemas.microsoft.com/office/drawing/2014/main" id="{8660FD9B-C870-62E9-A869-4B9E8ADD7050}"/>
                </a:ext>
              </a:extLst>
            </p:cNvPr>
            <p:cNvCxnSpPr/>
            <p:nvPr/>
          </p:nvCxnSpPr>
          <p:spPr>
            <a:xfrm>
              <a:off x="1295400" y="5715000"/>
              <a:ext cx="609600" cy="1588"/>
            </a:xfrm>
            <a:prstGeom prst="straightConnector1">
              <a:avLst/>
            </a:prstGeom>
            <a:noFill/>
            <a:ln w="9525" cap="flat" cmpd="sng">
              <a:solidFill>
                <a:schemeClr val="dk1"/>
              </a:solidFill>
              <a:prstDash val="solid"/>
              <a:round/>
              <a:headEnd type="none" w="sm" len="sm"/>
              <a:tailEnd type="none" w="sm" len="sm"/>
            </a:ln>
          </p:spPr>
        </p:cxnSp>
        <p:cxnSp>
          <p:nvCxnSpPr>
            <p:cNvPr id="37" name="Google Shape;160;p17">
              <a:extLst>
                <a:ext uri="{FF2B5EF4-FFF2-40B4-BE49-F238E27FC236}">
                  <a16:creationId xmlns:a16="http://schemas.microsoft.com/office/drawing/2014/main" id="{5E226D37-26CE-AAD2-DE1D-F48815C52203}"/>
                </a:ext>
              </a:extLst>
            </p:cNvPr>
            <p:cNvCxnSpPr/>
            <p:nvPr/>
          </p:nvCxnSpPr>
          <p:spPr>
            <a:xfrm>
              <a:off x="1295400" y="5942012"/>
              <a:ext cx="609600" cy="1588"/>
            </a:xfrm>
            <a:prstGeom prst="straightConnector1">
              <a:avLst/>
            </a:prstGeom>
            <a:noFill/>
            <a:ln w="9525" cap="flat" cmpd="sng">
              <a:solidFill>
                <a:schemeClr val="dk1"/>
              </a:solidFill>
              <a:prstDash val="solid"/>
              <a:round/>
              <a:headEnd type="none" w="sm" len="sm"/>
              <a:tailEnd type="none" w="sm" len="sm"/>
            </a:ln>
          </p:spPr>
        </p:cxnSp>
      </p:grpSp>
      <p:sp>
        <p:nvSpPr>
          <p:cNvPr id="38" name="Google Shape;161;p17">
            <a:extLst>
              <a:ext uri="{FF2B5EF4-FFF2-40B4-BE49-F238E27FC236}">
                <a16:creationId xmlns:a16="http://schemas.microsoft.com/office/drawing/2014/main" id="{3D46AC2D-FCEB-0DB5-B46E-3609306A6406}"/>
              </a:ext>
            </a:extLst>
          </p:cNvPr>
          <p:cNvSpPr txBox="1"/>
          <p:nvPr/>
        </p:nvSpPr>
        <p:spPr>
          <a:xfrm rot="-5400000">
            <a:off x="281455" y="5179396"/>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1</a:t>
            </a:r>
            <a:endParaRPr sz="1000">
              <a:solidFill>
                <a:schemeClr val="dk1"/>
              </a:solidFill>
              <a:latin typeface="Arial"/>
              <a:ea typeface="Arial"/>
              <a:cs typeface="Arial"/>
              <a:sym typeface="Arial"/>
            </a:endParaRPr>
          </a:p>
        </p:txBody>
      </p:sp>
      <p:sp>
        <p:nvSpPr>
          <p:cNvPr id="39" name="Google Shape;162;p17">
            <a:extLst>
              <a:ext uri="{FF2B5EF4-FFF2-40B4-BE49-F238E27FC236}">
                <a16:creationId xmlns:a16="http://schemas.microsoft.com/office/drawing/2014/main" id="{CB2DD3D7-53CB-F86D-375F-273535C3A2A9}"/>
              </a:ext>
            </a:extLst>
          </p:cNvPr>
          <p:cNvSpPr txBox="1"/>
          <p:nvPr/>
        </p:nvSpPr>
        <p:spPr>
          <a:xfrm rot="-5400000">
            <a:off x="1963643" y="5179396"/>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2</a:t>
            </a:r>
            <a:endParaRPr sz="1000">
              <a:solidFill>
                <a:schemeClr val="dk1"/>
              </a:solidFill>
              <a:latin typeface="Arial"/>
              <a:ea typeface="Arial"/>
              <a:cs typeface="Arial"/>
              <a:sym typeface="Arial"/>
            </a:endParaRPr>
          </a:p>
        </p:txBody>
      </p:sp>
      <p:sp>
        <p:nvSpPr>
          <p:cNvPr id="40" name="Google Shape;163;p17">
            <a:extLst>
              <a:ext uri="{FF2B5EF4-FFF2-40B4-BE49-F238E27FC236}">
                <a16:creationId xmlns:a16="http://schemas.microsoft.com/office/drawing/2014/main" id="{744F7C58-E979-3B05-7313-1537A50256F0}"/>
              </a:ext>
            </a:extLst>
          </p:cNvPr>
          <p:cNvSpPr txBox="1"/>
          <p:nvPr/>
        </p:nvSpPr>
        <p:spPr>
          <a:xfrm rot="-5400000">
            <a:off x="3941882" y="5179396"/>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3</a:t>
            </a:r>
            <a:endParaRPr sz="1000">
              <a:solidFill>
                <a:schemeClr val="dk1"/>
              </a:solidFill>
              <a:latin typeface="Arial"/>
              <a:ea typeface="Arial"/>
              <a:cs typeface="Arial"/>
              <a:sym typeface="Arial"/>
            </a:endParaRPr>
          </a:p>
        </p:txBody>
      </p:sp>
      <p:sp>
        <p:nvSpPr>
          <p:cNvPr id="41" name="Google Shape;164;p17">
            <a:extLst>
              <a:ext uri="{FF2B5EF4-FFF2-40B4-BE49-F238E27FC236}">
                <a16:creationId xmlns:a16="http://schemas.microsoft.com/office/drawing/2014/main" id="{7E5EF052-CAB2-19BC-4568-0F77808D14E2}"/>
              </a:ext>
            </a:extLst>
          </p:cNvPr>
          <p:cNvSpPr txBox="1"/>
          <p:nvPr/>
        </p:nvSpPr>
        <p:spPr>
          <a:xfrm rot="-5400000">
            <a:off x="5618277" y="5179397"/>
            <a:ext cx="171450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Memory map of process 4</a:t>
            </a:r>
            <a:endParaRPr sz="1000">
              <a:solidFill>
                <a:schemeClr val="dk1"/>
              </a:solidFill>
              <a:latin typeface="Arial"/>
              <a:ea typeface="Arial"/>
              <a:cs typeface="Arial"/>
              <a:sym typeface="Arial"/>
            </a:endParaRPr>
          </a:p>
        </p:txBody>
      </p:sp>
    </p:spTree>
    <p:extLst>
      <p:ext uri="{BB962C8B-B14F-4D97-AF65-F5344CB8AC3E}">
        <p14:creationId xmlns:p14="http://schemas.microsoft.com/office/powerpoint/2010/main" val="3310657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D1D7-0DE9-5CDB-BC6F-80EB557CF7D1}"/>
              </a:ext>
            </a:extLst>
          </p:cNvPr>
          <p:cNvSpPr>
            <a:spLocks noGrp="1"/>
          </p:cNvSpPr>
          <p:nvPr>
            <p:ph type="title"/>
          </p:nvPr>
        </p:nvSpPr>
        <p:spPr>
          <a:xfrm>
            <a:off x="882594" y="161191"/>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 Example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FE3316A4-C2E6-1966-7CA3-C64F29ED77E2}"/>
              </a:ext>
            </a:extLst>
          </p:cNvPr>
          <p:cNvSpPr>
            <a:spLocks noGrp="1"/>
          </p:cNvSpPr>
          <p:nvPr>
            <p:ph type="sldNum" sz="quarter" idx="12"/>
          </p:nvPr>
        </p:nvSpPr>
        <p:spPr/>
        <p:txBody>
          <a:bodyPr/>
          <a:lstStyle/>
          <a:p>
            <a:fld id="{015DAC8A-FA8A-4063-9E55-68B1F18CD389}" type="slidenum">
              <a:rPr lang="en-IN" smtClean="0"/>
              <a:t>40</a:t>
            </a:fld>
            <a:endParaRPr lang="en-IN" dirty="0"/>
          </a:p>
        </p:txBody>
      </p:sp>
      <p:sp>
        <p:nvSpPr>
          <p:cNvPr id="5" name="Text Box 5">
            <a:extLst>
              <a:ext uri="{FF2B5EF4-FFF2-40B4-BE49-F238E27FC236}">
                <a16:creationId xmlns:a16="http://schemas.microsoft.com/office/drawing/2014/main" id="{DA0CAC4C-16CE-B895-B941-98693538DDE6}"/>
              </a:ext>
            </a:extLst>
          </p:cNvPr>
          <p:cNvSpPr txBox="1">
            <a:spLocks noChangeArrowheads="1"/>
          </p:cNvSpPr>
          <p:nvPr/>
        </p:nvSpPr>
        <p:spPr bwMode="auto">
          <a:xfrm>
            <a:off x="2032209" y="6080761"/>
            <a:ext cx="600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spcBef>
                <a:spcPct val="50000"/>
              </a:spcBef>
              <a:buClrTx/>
              <a:buSzTx/>
              <a:buFontTx/>
              <a:buNone/>
            </a:pPr>
            <a:r>
              <a:rPr kumimoji="0" lang="en-US" altLang="en-US" sz="1600" i="1" dirty="0">
                <a:latin typeface="CMU SERIF ROMAN" panose="02000603000000000000" pitchFamily="2" charset="0"/>
                <a:ea typeface="CMU SERIF ROMAN" panose="02000603000000000000" pitchFamily="2" charset="0"/>
                <a:cs typeface="CMU SERIF ROMAN" panose="02000603000000000000" pitchFamily="2" charset="0"/>
              </a:rPr>
              <a:t>n</a:t>
            </a:r>
            <a:r>
              <a:rPr kumimoji="0" lang="en-US" altLang="en-US" sz="1600" dirty="0">
                <a:latin typeface="CMU Serif Roman" panose="02000603000000000000" pitchFamily="2" charset="0"/>
                <a:ea typeface="CMU Serif Roman" panose="02000603000000000000" pitchFamily="2" charset="0"/>
                <a:cs typeface="CMU Serif Roman" panose="02000603000000000000" pitchFamily="2" charset="0"/>
              </a:rPr>
              <a:t>=2 and </a:t>
            </a:r>
            <a:r>
              <a:rPr kumimoji="0" lang="en-US" altLang="en-US" sz="1600" i="1" dirty="0">
                <a:latin typeface="CMU SERIF ROMAN" panose="02000603000000000000" pitchFamily="2" charset="0"/>
                <a:ea typeface="CMU SERIF ROMAN" panose="02000603000000000000" pitchFamily="2" charset="0"/>
                <a:cs typeface="CMU SERIF ROMAN" panose="02000603000000000000" pitchFamily="2" charset="0"/>
              </a:rPr>
              <a:t>m</a:t>
            </a:r>
            <a:r>
              <a:rPr kumimoji="0" lang="en-US" altLang="en-US" sz="1600" dirty="0">
                <a:latin typeface="CMU Serif Roman" panose="02000603000000000000" pitchFamily="2" charset="0"/>
                <a:ea typeface="CMU Serif Roman" panose="02000603000000000000" pitchFamily="2" charset="0"/>
                <a:cs typeface="CMU Serif Roman" panose="02000603000000000000" pitchFamily="2" charset="0"/>
              </a:rPr>
              <a:t>=4   32-byte memory and 4-byte pages</a:t>
            </a:r>
          </a:p>
        </p:txBody>
      </p:sp>
      <p:pic>
        <p:nvPicPr>
          <p:cNvPr id="6" name="Picture 6">
            <a:extLst>
              <a:ext uri="{FF2B5EF4-FFF2-40B4-BE49-F238E27FC236}">
                <a16:creationId xmlns:a16="http://schemas.microsoft.com/office/drawing/2014/main" id="{13E2890A-0D45-2073-C08B-E22DBBC45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932" y="1862774"/>
            <a:ext cx="33845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0461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7A20-0FE8-F3DB-0BBE-21404A6DC554}"/>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Free Frames</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A432A740-3E7E-ACC5-4A91-C419852557AB}"/>
              </a:ext>
            </a:extLst>
          </p:cNvPr>
          <p:cNvSpPr>
            <a:spLocks noGrp="1"/>
          </p:cNvSpPr>
          <p:nvPr>
            <p:ph type="sldNum" sz="quarter" idx="12"/>
          </p:nvPr>
        </p:nvSpPr>
        <p:spPr/>
        <p:txBody>
          <a:bodyPr/>
          <a:lstStyle/>
          <a:p>
            <a:fld id="{015DAC8A-FA8A-4063-9E55-68B1F18CD389}" type="slidenum">
              <a:rPr lang="en-IN" smtClean="0"/>
              <a:t>41</a:t>
            </a:fld>
            <a:endParaRPr lang="en-IN" dirty="0"/>
          </a:p>
        </p:txBody>
      </p:sp>
      <p:sp>
        <p:nvSpPr>
          <p:cNvPr id="5" name="Text Box 4">
            <a:extLst>
              <a:ext uri="{FF2B5EF4-FFF2-40B4-BE49-F238E27FC236}">
                <a16:creationId xmlns:a16="http://schemas.microsoft.com/office/drawing/2014/main" id="{0AF49763-BFBA-EA70-BFE8-BA01AFAEC97D}"/>
              </a:ext>
            </a:extLst>
          </p:cNvPr>
          <p:cNvSpPr txBox="1">
            <a:spLocks noChangeArrowheads="1"/>
          </p:cNvSpPr>
          <p:nvPr/>
        </p:nvSpPr>
        <p:spPr bwMode="auto">
          <a:xfrm>
            <a:off x="1782866" y="5996639"/>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t>Before allocation</a:t>
            </a:r>
          </a:p>
        </p:txBody>
      </p:sp>
      <p:sp>
        <p:nvSpPr>
          <p:cNvPr id="6" name="Text Box 5">
            <a:extLst>
              <a:ext uri="{FF2B5EF4-FFF2-40B4-BE49-F238E27FC236}">
                <a16:creationId xmlns:a16="http://schemas.microsoft.com/office/drawing/2014/main" id="{E23A36E0-0235-57F4-97E3-E938AED356EE}"/>
              </a:ext>
            </a:extLst>
          </p:cNvPr>
          <p:cNvSpPr txBox="1">
            <a:spLocks noChangeArrowheads="1"/>
          </p:cNvSpPr>
          <p:nvPr/>
        </p:nvSpPr>
        <p:spPr bwMode="auto">
          <a:xfrm>
            <a:off x="5287030" y="6041306"/>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MS PGothic" panose="020B0600070205080204" pitchFamily="34" charset="-128"/>
              </a:defRPr>
            </a:lvl9pPr>
          </a:lstStyle>
          <a:p>
            <a:pPr algn="ctr">
              <a:spcBef>
                <a:spcPct val="50000"/>
              </a:spcBef>
              <a:buClrTx/>
              <a:buSzTx/>
              <a:buFontTx/>
              <a:buNone/>
            </a:pPr>
            <a:r>
              <a:rPr kumimoji="0" lang="en-US" altLang="en-US" dirty="0"/>
              <a:t>After allocation</a:t>
            </a:r>
          </a:p>
        </p:txBody>
      </p:sp>
      <p:pic>
        <p:nvPicPr>
          <p:cNvPr id="7" name="Picture 7">
            <a:extLst>
              <a:ext uri="{FF2B5EF4-FFF2-40B4-BE49-F238E27FC236}">
                <a16:creationId xmlns:a16="http://schemas.microsoft.com/office/drawing/2014/main" id="{D776E3A1-2D33-28F9-6065-664BC84AA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043" y="1841747"/>
            <a:ext cx="59039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935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EF26-6A78-C9A9-2AD2-50576E1B5471}"/>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Implementation of Page Table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827BFFDB-3FF0-CE21-2AE6-1D85D28697A1}"/>
              </a:ext>
            </a:extLst>
          </p:cNvPr>
          <p:cNvSpPr>
            <a:spLocks noGrp="1"/>
          </p:cNvSpPr>
          <p:nvPr>
            <p:ph idx="1"/>
          </p:nvPr>
        </p:nvSpPr>
        <p:spPr/>
        <p:txBody>
          <a:bodyPr/>
          <a:lstStyle/>
          <a:p>
            <a:pPr>
              <a:buFont typeface="Arial" panose="020B0604020202020204" pitchFamily="34" charset="0"/>
              <a:buChar char="•"/>
            </a:pPr>
            <a:r>
              <a:rPr lang="en-US" altLang="en-US" dirty="0"/>
              <a:t>Page table is kept in main memory</a:t>
            </a:r>
          </a:p>
          <a:p>
            <a:pPr>
              <a:buFont typeface="Arial" panose="020B0604020202020204" pitchFamily="34" charset="0"/>
              <a:buChar char="•"/>
            </a:pPr>
            <a:r>
              <a:rPr lang="en-US" altLang="en-US" b="1" dirty="0">
                <a:solidFill>
                  <a:schemeClr val="accent1"/>
                </a:solidFill>
              </a:rPr>
              <a:t>Page-table base register </a:t>
            </a:r>
            <a:r>
              <a:rPr lang="en-US" altLang="en-US" dirty="0">
                <a:solidFill>
                  <a:schemeClr val="accent1"/>
                </a:solidFill>
              </a:rPr>
              <a:t>(</a:t>
            </a:r>
            <a:r>
              <a:rPr lang="en-US" altLang="en-US" b="1" dirty="0">
                <a:solidFill>
                  <a:schemeClr val="accent1"/>
                </a:solidFill>
              </a:rPr>
              <a:t>PTBR</a:t>
            </a:r>
            <a:r>
              <a:rPr lang="en-US" altLang="en-US" dirty="0">
                <a:solidFill>
                  <a:schemeClr val="accent1"/>
                </a:solidFill>
              </a:rPr>
              <a:t>) </a:t>
            </a:r>
            <a:r>
              <a:rPr lang="en-US" altLang="en-US" dirty="0"/>
              <a:t>points to the page table</a:t>
            </a:r>
          </a:p>
          <a:p>
            <a:pPr>
              <a:buFont typeface="Arial" panose="020B0604020202020204" pitchFamily="34" charset="0"/>
              <a:buChar char="•"/>
            </a:pPr>
            <a:r>
              <a:rPr lang="en-US" altLang="en-US" b="1" dirty="0">
                <a:solidFill>
                  <a:schemeClr val="accent1"/>
                </a:solidFill>
              </a:rPr>
              <a:t>Page-table length register </a:t>
            </a:r>
            <a:r>
              <a:rPr lang="en-US" altLang="en-US" dirty="0">
                <a:solidFill>
                  <a:schemeClr val="accent1"/>
                </a:solidFill>
              </a:rPr>
              <a:t>(</a:t>
            </a:r>
            <a:r>
              <a:rPr lang="en-US" altLang="en-US" b="1" dirty="0">
                <a:solidFill>
                  <a:schemeClr val="accent1"/>
                </a:solidFill>
              </a:rPr>
              <a:t>PTLR</a:t>
            </a:r>
            <a:r>
              <a:rPr lang="en-US" altLang="en-US" dirty="0">
                <a:solidFill>
                  <a:schemeClr val="accent1"/>
                </a:solidFill>
              </a:rPr>
              <a:t>) </a:t>
            </a:r>
            <a:r>
              <a:rPr lang="en-US" altLang="en-US" dirty="0"/>
              <a:t>indicates size of the page table</a:t>
            </a:r>
          </a:p>
          <a:p>
            <a:pPr>
              <a:buFont typeface="Arial" panose="020B0604020202020204" pitchFamily="34" charset="0"/>
              <a:buChar char="•"/>
            </a:pPr>
            <a:r>
              <a:rPr lang="en-US" altLang="en-US" dirty="0"/>
              <a:t>In this scheme every data/instruction access requires two memory accesses</a:t>
            </a:r>
          </a:p>
          <a:p>
            <a:pPr lvl="2">
              <a:buFont typeface="Arial" panose="020B0604020202020204" pitchFamily="34" charset="0"/>
              <a:buChar char="•"/>
            </a:pPr>
            <a:r>
              <a:rPr lang="en-US" altLang="en-US" dirty="0"/>
              <a:t>One for the page table and one for the data / instruction</a:t>
            </a:r>
          </a:p>
          <a:p>
            <a:pPr>
              <a:buFont typeface="Arial" panose="020B0604020202020204" pitchFamily="34" charset="0"/>
              <a:buChar char="•"/>
            </a:pPr>
            <a:r>
              <a:rPr lang="en-US" altLang="en-US" dirty="0"/>
              <a:t>The two memory access problem can be solved by the use of a special fast-lookup hardware cache called </a:t>
            </a:r>
            <a:r>
              <a:rPr lang="en-US" altLang="en-US" b="1" dirty="0">
                <a:solidFill>
                  <a:schemeClr val="accent1"/>
                </a:solidFill>
              </a:rPr>
              <a:t>associative memory</a:t>
            </a:r>
            <a:r>
              <a:rPr lang="en-US" altLang="en-US" b="1" dirty="0">
                <a:solidFill>
                  <a:srgbClr val="3366FF"/>
                </a:solidFill>
              </a:rPr>
              <a:t> </a:t>
            </a:r>
            <a:r>
              <a:rPr lang="en-US" altLang="en-US" dirty="0"/>
              <a:t>or </a:t>
            </a:r>
            <a:r>
              <a:rPr lang="en-US" altLang="en-US" b="1" dirty="0">
                <a:solidFill>
                  <a:schemeClr val="accent1"/>
                </a:solidFill>
              </a:rPr>
              <a:t>translation look-aside buffers </a:t>
            </a:r>
            <a:r>
              <a:rPr lang="en-US" altLang="en-US" dirty="0">
                <a:solidFill>
                  <a:schemeClr val="accent1"/>
                </a:solidFill>
              </a:rPr>
              <a:t>(</a:t>
            </a:r>
            <a:r>
              <a:rPr lang="en-US" altLang="en-US" b="1" dirty="0">
                <a:solidFill>
                  <a:schemeClr val="accent1"/>
                </a:solidFill>
              </a:rPr>
              <a:t>TLBs</a:t>
            </a:r>
            <a:r>
              <a:rPr lang="en-US" altLang="en-US" dirty="0">
                <a:solidFill>
                  <a:schemeClr val="accent1"/>
                </a:solidFill>
              </a:rPr>
              <a:t>)</a:t>
            </a:r>
            <a:endParaRPr lang="en-US" altLang="en-US" b="1" dirty="0">
              <a:solidFill>
                <a:schemeClr val="accent1"/>
              </a:solidFill>
            </a:endParaRP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EE00E8E-599F-BF8F-0E20-54FE3D2CC7F5}"/>
              </a:ext>
            </a:extLst>
          </p:cNvPr>
          <p:cNvSpPr>
            <a:spLocks noGrp="1"/>
          </p:cNvSpPr>
          <p:nvPr>
            <p:ph type="sldNum" sz="quarter" idx="12"/>
          </p:nvPr>
        </p:nvSpPr>
        <p:spPr/>
        <p:txBody>
          <a:bodyPr/>
          <a:lstStyle/>
          <a:p>
            <a:fld id="{015DAC8A-FA8A-4063-9E55-68B1F18CD389}" type="slidenum">
              <a:rPr lang="en-IN" smtClean="0"/>
              <a:t>42</a:t>
            </a:fld>
            <a:endParaRPr lang="en-IN" dirty="0"/>
          </a:p>
        </p:txBody>
      </p:sp>
    </p:spTree>
    <p:extLst>
      <p:ext uri="{BB962C8B-B14F-4D97-AF65-F5344CB8AC3E}">
        <p14:creationId xmlns:p14="http://schemas.microsoft.com/office/powerpoint/2010/main" val="2255515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4F39-7169-8E3A-AA75-DFD3B5DE62D2}"/>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Implementation of Page Table…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99C18710-E14E-57CA-059C-5203BF302EDD}"/>
              </a:ext>
            </a:extLst>
          </p:cNvPr>
          <p:cNvSpPr>
            <a:spLocks noGrp="1"/>
          </p:cNvSpPr>
          <p:nvPr>
            <p:ph idx="1"/>
          </p:nvPr>
        </p:nvSpPr>
        <p:spPr/>
        <p:txBody>
          <a:bodyPr/>
          <a:lstStyle/>
          <a:p>
            <a:pPr>
              <a:buFont typeface="Arial" panose="020B0604020202020204" pitchFamily="34" charset="0"/>
              <a:buChar char="•"/>
            </a:pPr>
            <a:r>
              <a:rPr lang="en-US" altLang="en-US" dirty="0"/>
              <a:t>Some TLBs store</a:t>
            </a:r>
            <a:r>
              <a:rPr lang="en-US" altLang="en-US" b="1" dirty="0"/>
              <a:t> </a:t>
            </a:r>
            <a:r>
              <a:rPr lang="en-US" altLang="en-US" b="1" dirty="0">
                <a:solidFill>
                  <a:schemeClr val="accent1"/>
                </a:solidFill>
              </a:rPr>
              <a:t>address-space identifiers </a:t>
            </a:r>
            <a:r>
              <a:rPr lang="en-US" altLang="en-US" dirty="0">
                <a:solidFill>
                  <a:schemeClr val="accent1"/>
                </a:solidFill>
              </a:rPr>
              <a:t>(</a:t>
            </a:r>
            <a:r>
              <a:rPr lang="en-US" altLang="en-US" b="1" dirty="0">
                <a:solidFill>
                  <a:schemeClr val="accent1"/>
                </a:solidFill>
              </a:rPr>
              <a:t>ASIDs</a:t>
            </a:r>
            <a:r>
              <a:rPr lang="en-US" altLang="en-US" dirty="0">
                <a:solidFill>
                  <a:schemeClr val="accent1"/>
                </a:solidFill>
              </a:rPr>
              <a:t>)</a:t>
            </a:r>
            <a:r>
              <a:rPr lang="en-US" altLang="en-US" b="1" dirty="0">
                <a:solidFill>
                  <a:schemeClr val="accent1"/>
                </a:solidFill>
              </a:rPr>
              <a:t> </a:t>
            </a:r>
            <a:r>
              <a:rPr lang="en-US" altLang="en-US" dirty="0"/>
              <a:t>in each TLB entry – uniquely identifies each process to provide address-space protection for that process</a:t>
            </a:r>
          </a:p>
          <a:p>
            <a:pPr lvl="1">
              <a:buFont typeface="Arial" panose="020B0604020202020204" pitchFamily="34" charset="0"/>
              <a:buChar char="•"/>
            </a:pPr>
            <a:r>
              <a:rPr lang="en-US" altLang="en-US" dirty="0"/>
              <a:t>Otherwise need to flush at every context switch</a:t>
            </a:r>
          </a:p>
          <a:p>
            <a:pPr>
              <a:buFont typeface="Arial" panose="020B0604020202020204" pitchFamily="34" charset="0"/>
              <a:buChar char="•"/>
            </a:pPr>
            <a:r>
              <a:rPr lang="en-US" altLang="en-US" dirty="0"/>
              <a:t>TLBs typically small (64 to 1,024 entries)</a:t>
            </a:r>
          </a:p>
          <a:p>
            <a:pPr>
              <a:buFont typeface="Arial" panose="020B0604020202020204" pitchFamily="34" charset="0"/>
              <a:buChar char="•"/>
            </a:pPr>
            <a:r>
              <a:rPr lang="en-US" altLang="en-US" dirty="0"/>
              <a:t>On a TLB miss, value is loaded into the TLB for faster access next time</a:t>
            </a:r>
          </a:p>
          <a:p>
            <a:pPr lvl="1">
              <a:buFont typeface="Courier New" panose="02070309020205020404" pitchFamily="49" charset="0"/>
              <a:buChar char="o"/>
            </a:pPr>
            <a:r>
              <a:rPr lang="en-US" altLang="en-US" dirty="0"/>
              <a:t>Replacement policies must be considered</a:t>
            </a:r>
          </a:p>
          <a:p>
            <a:pPr lvl="1">
              <a:buFont typeface="Courier New" panose="02070309020205020404" pitchFamily="49" charset="0"/>
              <a:buChar char="o"/>
            </a:pPr>
            <a:r>
              <a:rPr lang="en-US" altLang="en-US" dirty="0"/>
              <a:t>Some entries can be</a:t>
            </a:r>
            <a:r>
              <a:rPr lang="en-US" altLang="en-US" b="1" dirty="0">
                <a:solidFill>
                  <a:srgbClr val="3366FF"/>
                </a:solidFill>
              </a:rPr>
              <a:t> </a:t>
            </a:r>
            <a:r>
              <a:rPr lang="en-US" altLang="en-US" b="1" dirty="0">
                <a:solidFill>
                  <a:schemeClr val="accent1"/>
                </a:solidFill>
              </a:rPr>
              <a:t>wired down </a:t>
            </a:r>
            <a:r>
              <a:rPr lang="en-US" altLang="en-US" dirty="0"/>
              <a:t>for permanent fast access</a:t>
            </a:r>
          </a:p>
          <a:p>
            <a:endParaRPr lang="en-US" dirty="0"/>
          </a:p>
        </p:txBody>
      </p:sp>
      <p:sp>
        <p:nvSpPr>
          <p:cNvPr id="4" name="Slide Number Placeholder 3">
            <a:extLst>
              <a:ext uri="{FF2B5EF4-FFF2-40B4-BE49-F238E27FC236}">
                <a16:creationId xmlns:a16="http://schemas.microsoft.com/office/drawing/2014/main" id="{DA565BF3-BA9D-2A63-1999-3FC4CB9748EE}"/>
              </a:ext>
            </a:extLst>
          </p:cNvPr>
          <p:cNvSpPr>
            <a:spLocks noGrp="1"/>
          </p:cNvSpPr>
          <p:nvPr>
            <p:ph type="sldNum" sz="quarter" idx="12"/>
          </p:nvPr>
        </p:nvSpPr>
        <p:spPr/>
        <p:txBody>
          <a:bodyPr/>
          <a:lstStyle/>
          <a:p>
            <a:fld id="{015DAC8A-FA8A-4063-9E55-68B1F18CD389}" type="slidenum">
              <a:rPr lang="en-IN" smtClean="0"/>
              <a:t>43</a:t>
            </a:fld>
            <a:endParaRPr lang="en-IN" dirty="0"/>
          </a:p>
        </p:txBody>
      </p:sp>
    </p:spTree>
    <p:extLst>
      <p:ext uri="{BB962C8B-B14F-4D97-AF65-F5344CB8AC3E}">
        <p14:creationId xmlns:p14="http://schemas.microsoft.com/office/powerpoint/2010/main" val="35887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A694-27AE-F4CA-1819-405A6CC1C321}"/>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Associative Memory</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EBA040FA-F449-830F-3375-53941917EBE8}"/>
              </a:ext>
            </a:extLst>
          </p:cNvPr>
          <p:cNvSpPr>
            <a:spLocks noGrp="1"/>
          </p:cNvSpPr>
          <p:nvPr>
            <p:ph idx="1"/>
          </p:nvPr>
        </p:nvSpPr>
        <p:spPr/>
        <p:txBody>
          <a:bodyPr/>
          <a:lstStyle/>
          <a:p>
            <a:r>
              <a:rPr lang="en-US" altLang="en-US" dirty="0"/>
              <a:t>Associative memory – parallel search </a:t>
            </a:r>
          </a:p>
          <a:p>
            <a:endParaRPr lang="en-US" altLang="en-US" dirty="0"/>
          </a:p>
          <a:p>
            <a:endParaRPr lang="en-US" altLang="en-US" dirty="0"/>
          </a:p>
          <a:p>
            <a:endParaRPr lang="en-US" altLang="en-US" dirty="0"/>
          </a:p>
          <a:p>
            <a:endParaRPr lang="en-US" altLang="en-US" dirty="0"/>
          </a:p>
          <a:p>
            <a:pPr>
              <a:buFont typeface="Monotype Sorts" pitchFamily="2" charset="2"/>
              <a:buNone/>
            </a:pPr>
            <a:endParaRPr lang="en-US" altLang="en-US" dirty="0"/>
          </a:p>
          <a:p>
            <a:r>
              <a:rPr lang="en-US" altLang="en-US" dirty="0"/>
              <a:t>Address translation (p, d)</a:t>
            </a:r>
          </a:p>
          <a:p>
            <a:pPr marL="627063" lvl="1"/>
            <a:r>
              <a:rPr lang="en-US" altLang="en-US" dirty="0"/>
              <a:t>If p is in associative register, get frame # out</a:t>
            </a:r>
          </a:p>
          <a:p>
            <a:pPr marL="627063" lvl="1"/>
            <a:r>
              <a:rPr lang="en-US" altLang="en-US" dirty="0"/>
              <a:t>Otherwise get frame # from page table in memory</a:t>
            </a:r>
          </a:p>
          <a:p>
            <a:pPr marL="627063" lvl="1"/>
            <a:endParaRPr lang="en-US" altLang="en-US" dirty="0"/>
          </a:p>
          <a:p>
            <a:endParaRPr lang="en-US" dirty="0"/>
          </a:p>
        </p:txBody>
      </p:sp>
      <p:sp>
        <p:nvSpPr>
          <p:cNvPr id="4" name="Slide Number Placeholder 3">
            <a:extLst>
              <a:ext uri="{FF2B5EF4-FFF2-40B4-BE49-F238E27FC236}">
                <a16:creationId xmlns:a16="http://schemas.microsoft.com/office/drawing/2014/main" id="{022DE9D4-D325-4289-2934-8D16A28BF108}"/>
              </a:ext>
            </a:extLst>
          </p:cNvPr>
          <p:cNvSpPr>
            <a:spLocks noGrp="1"/>
          </p:cNvSpPr>
          <p:nvPr>
            <p:ph type="sldNum" sz="quarter" idx="12"/>
          </p:nvPr>
        </p:nvSpPr>
        <p:spPr/>
        <p:txBody>
          <a:bodyPr/>
          <a:lstStyle/>
          <a:p>
            <a:fld id="{015DAC8A-FA8A-4063-9E55-68B1F18CD389}" type="slidenum">
              <a:rPr lang="en-IN" smtClean="0"/>
              <a:t>44</a:t>
            </a:fld>
            <a:endParaRPr lang="en-IN" dirty="0"/>
          </a:p>
        </p:txBody>
      </p:sp>
      <p:pic>
        <p:nvPicPr>
          <p:cNvPr id="5" name="Picture 1">
            <a:extLst>
              <a:ext uri="{FF2B5EF4-FFF2-40B4-BE49-F238E27FC236}">
                <a16:creationId xmlns:a16="http://schemas.microsoft.com/office/drawing/2014/main" id="{7A0712F2-C1ED-201C-7922-B7A87C4BB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742" y="2633662"/>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017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DF5C-B701-EFDE-0C4A-0A69180D89DF}"/>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Paging Hardware With TLB</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A3CCAB4C-4F4A-43D1-6ED3-49E52C0E74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75013B1-6BD6-C60D-5FE6-60D6A57F31F9}"/>
              </a:ext>
            </a:extLst>
          </p:cNvPr>
          <p:cNvSpPr>
            <a:spLocks noGrp="1"/>
          </p:cNvSpPr>
          <p:nvPr>
            <p:ph type="sldNum" sz="quarter" idx="12"/>
          </p:nvPr>
        </p:nvSpPr>
        <p:spPr/>
        <p:txBody>
          <a:bodyPr/>
          <a:lstStyle/>
          <a:p>
            <a:fld id="{015DAC8A-FA8A-4063-9E55-68B1F18CD389}" type="slidenum">
              <a:rPr lang="en-IN" smtClean="0"/>
              <a:t>45</a:t>
            </a:fld>
            <a:endParaRPr lang="en-IN" dirty="0"/>
          </a:p>
        </p:txBody>
      </p:sp>
      <p:pic>
        <p:nvPicPr>
          <p:cNvPr id="5" name="Picture 5">
            <a:extLst>
              <a:ext uri="{FF2B5EF4-FFF2-40B4-BE49-F238E27FC236}">
                <a16:creationId xmlns:a16="http://schemas.microsoft.com/office/drawing/2014/main" id="{B1DA0011-E248-93D9-6D68-C9B74839F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393" y="1903590"/>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998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E73D-458A-7FEB-2FC6-100CF6725F5A}"/>
              </a:ext>
            </a:extLst>
          </p:cNvPr>
          <p:cNvSpPr>
            <a:spLocks noGrp="1"/>
          </p:cNvSpPr>
          <p:nvPr>
            <p:ph type="title"/>
          </p:nvPr>
        </p:nvSpPr>
        <p:spPr>
          <a:xfrm>
            <a:off x="984343" y="33090"/>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Effective Access Time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D939FC1C-1E27-90BD-11C0-FAF278F39BA5}"/>
              </a:ext>
            </a:extLst>
          </p:cNvPr>
          <p:cNvSpPr>
            <a:spLocks noGrp="1"/>
          </p:cNvSpPr>
          <p:nvPr>
            <p:ph idx="1"/>
          </p:nvPr>
        </p:nvSpPr>
        <p:spPr>
          <a:xfrm>
            <a:off x="901087" y="1732264"/>
            <a:ext cx="8242913" cy="4727521"/>
          </a:xfrm>
        </p:spPr>
        <p:txBody>
          <a:bodyPr>
            <a:noAutofit/>
          </a:bodyPr>
          <a:lstStyle/>
          <a:p>
            <a:pPr>
              <a:lnSpc>
                <a:spcPct val="90000"/>
              </a:lnSpc>
              <a:tabLst>
                <a:tab pos="2062163" algn="l"/>
                <a:tab pos="2566988" algn="l"/>
              </a:tabLst>
            </a:pPr>
            <a:r>
              <a:rPr lang="en-US" altLang="en-US" sz="1800" dirty="0"/>
              <a:t>Associative Lookup = </a:t>
            </a:r>
            <a:r>
              <a:rPr lang="en-US" altLang="en-US" sz="1800" dirty="0">
                <a:sym typeface="Symbol" pitchFamily="2" charset="2"/>
              </a:rPr>
              <a:t> time unit</a:t>
            </a:r>
          </a:p>
          <a:p>
            <a:pPr lvl="1">
              <a:lnSpc>
                <a:spcPct val="90000"/>
              </a:lnSpc>
              <a:tabLst>
                <a:tab pos="2062163" algn="l"/>
                <a:tab pos="2566988" algn="l"/>
              </a:tabLst>
            </a:pPr>
            <a:r>
              <a:rPr lang="en-US" altLang="en-US" sz="1800" dirty="0">
                <a:sym typeface="Symbol" pitchFamily="2" charset="2"/>
              </a:rPr>
              <a:t>Can be &lt; 10% of memory access time</a:t>
            </a:r>
          </a:p>
          <a:p>
            <a:pPr>
              <a:lnSpc>
                <a:spcPct val="90000"/>
              </a:lnSpc>
              <a:tabLst>
                <a:tab pos="2062163" algn="l"/>
                <a:tab pos="2566988" algn="l"/>
              </a:tabLst>
            </a:pPr>
            <a:r>
              <a:rPr lang="en-US" altLang="en-US" sz="1800" dirty="0">
                <a:sym typeface="Symbol" pitchFamily="2" charset="2"/>
              </a:rPr>
              <a:t>Hit ratio = </a:t>
            </a:r>
          </a:p>
          <a:p>
            <a:pPr lvl="1">
              <a:lnSpc>
                <a:spcPct val="90000"/>
              </a:lnSpc>
              <a:tabLst>
                <a:tab pos="2062163" algn="l"/>
                <a:tab pos="2566988" algn="l"/>
              </a:tabLst>
            </a:pPr>
            <a:r>
              <a:rPr lang="en-US" altLang="en-US" sz="1800" dirty="0">
                <a:sym typeface="Symbol" pitchFamily="2" charset="2"/>
              </a:rPr>
              <a:t>Hit ratio – percentage of times that a page number is found in the associative registers; ratio related to number of associative registers</a:t>
            </a:r>
          </a:p>
          <a:p>
            <a:pPr>
              <a:lnSpc>
                <a:spcPct val="90000"/>
              </a:lnSpc>
              <a:tabLst>
                <a:tab pos="2062163" algn="l"/>
                <a:tab pos="2566988" algn="l"/>
              </a:tabLst>
            </a:pPr>
            <a:r>
              <a:rPr lang="en-US" altLang="en-US" sz="1800" dirty="0">
                <a:sym typeface="Symbol" pitchFamily="2" charset="2"/>
              </a:rPr>
              <a:t>Consider  = 80%,  = 20ns for TLB search, 100ns for memory access</a:t>
            </a:r>
          </a:p>
          <a:p>
            <a:pPr>
              <a:lnSpc>
                <a:spcPct val="90000"/>
              </a:lnSpc>
              <a:tabLst>
                <a:tab pos="2062163" algn="l"/>
                <a:tab pos="2566988" algn="l"/>
              </a:tabLst>
            </a:pPr>
            <a:r>
              <a:rPr lang="en-US" altLang="en-US" sz="1800" b="1" dirty="0">
                <a:solidFill>
                  <a:schemeClr val="accent1"/>
                </a:solidFill>
                <a:sym typeface="Symbol" pitchFamily="2" charset="2"/>
              </a:rPr>
              <a:t>Effective Access Time</a:t>
            </a:r>
            <a:r>
              <a:rPr lang="en-US" altLang="en-US" sz="1800" dirty="0">
                <a:solidFill>
                  <a:schemeClr val="accent1"/>
                </a:solidFill>
                <a:sym typeface="Symbol" pitchFamily="2" charset="2"/>
              </a:rPr>
              <a:t> (</a:t>
            </a:r>
            <a:r>
              <a:rPr lang="en-US" altLang="en-US" sz="1800" b="1" dirty="0">
                <a:solidFill>
                  <a:schemeClr val="accent1"/>
                </a:solidFill>
                <a:sym typeface="Symbol" pitchFamily="2" charset="2"/>
              </a:rPr>
              <a:t>EAT</a:t>
            </a:r>
            <a:r>
              <a:rPr lang="en-US" altLang="en-US" sz="1800" dirty="0">
                <a:solidFill>
                  <a:schemeClr val="accent1"/>
                </a:solidFill>
                <a:sym typeface="Symbol" pitchFamily="2" charset="2"/>
              </a:rPr>
              <a:t>)</a:t>
            </a:r>
          </a:p>
          <a:p>
            <a:pPr fontAlgn="base"/>
            <a:r>
              <a:rPr lang="en-IN" dirty="0"/>
              <a:t>EAT := </a:t>
            </a:r>
            <a:r>
              <a:rPr lang="en-IN" dirty="0" err="1"/>
              <a:t>TLB_miss_time</a:t>
            </a:r>
            <a:r>
              <a:rPr lang="en-IN" dirty="0"/>
              <a:t> * (1- </a:t>
            </a:r>
            <a:r>
              <a:rPr lang="en-US" altLang="en-US" sz="2400" dirty="0">
                <a:sym typeface="Symbol" pitchFamily="2" charset="2"/>
              </a:rPr>
              <a:t></a:t>
            </a:r>
            <a:r>
              <a:rPr lang="en-IN" dirty="0"/>
              <a:t>) + </a:t>
            </a:r>
            <a:r>
              <a:rPr lang="en-IN" dirty="0" err="1"/>
              <a:t>TLB_hit_time</a:t>
            </a:r>
            <a:r>
              <a:rPr lang="en-IN" dirty="0"/>
              <a:t> * </a:t>
            </a:r>
            <a:r>
              <a:rPr lang="en-US" altLang="en-US" sz="2400" dirty="0">
                <a:sym typeface="Symbol" pitchFamily="2" charset="2"/>
              </a:rPr>
              <a:t></a:t>
            </a:r>
            <a:endParaRPr lang="en-IN" dirty="0"/>
          </a:p>
          <a:p>
            <a:pPr fontAlgn="base"/>
            <a:r>
              <a:rPr lang="en-IN" dirty="0"/>
              <a:t>EAT := (</a:t>
            </a:r>
            <a:r>
              <a:rPr lang="en-US" altLang="en-US" sz="2400" dirty="0">
                <a:sym typeface="Symbol" pitchFamily="2" charset="2"/>
              </a:rPr>
              <a:t> </a:t>
            </a:r>
            <a:r>
              <a:rPr lang="en-IN" dirty="0"/>
              <a:t>+ 2 * </a:t>
            </a:r>
            <a:r>
              <a:rPr lang="en-IN" dirty="0" err="1"/>
              <a:t>memory_access_time</a:t>
            </a:r>
            <a:r>
              <a:rPr lang="en-IN" dirty="0"/>
              <a:t>) * (1- </a:t>
            </a:r>
            <a:r>
              <a:rPr lang="en-US" altLang="en-US" sz="2400" dirty="0">
                <a:sym typeface="Symbol" pitchFamily="2" charset="2"/>
              </a:rPr>
              <a:t></a:t>
            </a:r>
            <a:r>
              <a:rPr lang="en-IN" dirty="0"/>
              <a:t>) + (</a:t>
            </a:r>
            <a:r>
              <a:rPr lang="en-US" altLang="en-US" sz="2400" dirty="0">
                <a:sym typeface="Symbol" pitchFamily="2" charset="2"/>
              </a:rPr>
              <a:t> </a:t>
            </a:r>
            <a:r>
              <a:rPr lang="en-IN" dirty="0"/>
              <a:t>+ </a:t>
            </a:r>
            <a:r>
              <a:rPr lang="en-IN" dirty="0" err="1"/>
              <a:t>memory_access_time</a:t>
            </a:r>
            <a:r>
              <a:rPr lang="en-IN" dirty="0"/>
              <a:t>) * </a:t>
            </a:r>
            <a:r>
              <a:rPr lang="en-US" altLang="en-US" sz="2400" dirty="0">
                <a:sym typeface="Symbol" pitchFamily="2" charset="2"/>
              </a:rPr>
              <a:t> </a:t>
            </a:r>
            <a:r>
              <a:rPr lang="en-US" altLang="en-US" sz="1800" dirty="0">
                <a:sym typeface="Symbol" pitchFamily="2" charset="2"/>
              </a:rPr>
              <a:t>		</a:t>
            </a:r>
            <a:endParaRPr lang="en-US" altLang="en-US" sz="1800" dirty="0"/>
          </a:p>
          <a:p>
            <a:pPr>
              <a:lnSpc>
                <a:spcPct val="90000"/>
              </a:lnSpc>
              <a:tabLst>
                <a:tab pos="2062163" algn="l"/>
                <a:tab pos="2566988" algn="l"/>
              </a:tabLst>
            </a:pPr>
            <a:r>
              <a:rPr lang="en-US" altLang="en-US" sz="1800" dirty="0"/>
              <a:t> </a:t>
            </a:r>
            <a:r>
              <a:rPr lang="en-US" altLang="en-US" sz="1800" dirty="0">
                <a:sym typeface="Symbol" pitchFamily="2" charset="2"/>
              </a:rPr>
              <a:t>Consider  = 80%,  = 20ns for TLB search, 100ns for memory access</a:t>
            </a:r>
          </a:p>
          <a:p>
            <a:pPr lvl="1">
              <a:lnSpc>
                <a:spcPct val="90000"/>
              </a:lnSpc>
              <a:tabLst>
                <a:tab pos="2062163" algn="l"/>
                <a:tab pos="2566988" algn="l"/>
              </a:tabLst>
            </a:pPr>
            <a:r>
              <a:rPr lang="en-US" altLang="en-US" sz="1800" dirty="0">
                <a:sym typeface="Symbol" pitchFamily="2" charset="2"/>
              </a:rPr>
              <a:t>EAT = 0.80 x 120 + 0.20 x 220 = 140</a:t>
            </a:r>
          </a:p>
          <a:p>
            <a:pPr lvl="1">
              <a:lnSpc>
                <a:spcPct val="90000"/>
              </a:lnSpc>
              <a:tabLst>
                <a:tab pos="2062163" algn="l"/>
                <a:tab pos="2566988" algn="l"/>
              </a:tabLst>
            </a:pPr>
            <a:endParaRPr lang="en-US" altLang="en-US" sz="1800" dirty="0">
              <a:sym typeface="Symbol" pitchFamily="2" charset="2"/>
            </a:endParaRPr>
          </a:p>
          <a:p>
            <a:pPr>
              <a:lnSpc>
                <a:spcPct val="90000"/>
              </a:lnSpc>
              <a:buFont typeface="Monotype Sorts" pitchFamily="2" charset="2"/>
              <a:buNone/>
              <a:tabLst>
                <a:tab pos="2062163" algn="l"/>
                <a:tab pos="2566988" algn="l"/>
              </a:tabLst>
            </a:pPr>
            <a:endParaRPr lang="en-US" altLang="en-US" sz="1800" dirty="0"/>
          </a:p>
          <a:p>
            <a:endParaRPr lang="en-US" sz="1800" dirty="0"/>
          </a:p>
        </p:txBody>
      </p:sp>
      <p:sp>
        <p:nvSpPr>
          <p:cNvPr id="4" name="Slide Number Placeholder 3">
            <a:extLst>
              <a:ext uri="{FF2B5EF4-FFF2-40B4-BE49-F238E27FC236}">
                <a16:creationId xmlns:a16="http://schemas.microsoft.com/office/drawing/2014/main" id="{8D935BA9-B336-C8AC-7D16-236D1682E046}"/>
              </a:ext>
            </a:extLst>
          </p:cNvPr>
          <p:cNvSpPr>
            <a:spLocks noGrp="1"/>
          </p:cNvSpPr>
          <p:nvPr>
            <p:ph type="sldNum" sz="quarter" idx="12"/>
          </p:nvPr>
        </p:nvSpPr>
        <p:spPr/>
        <p:txBody>
          <a:bodyPr/>
          <a:lstStyle/>
          <a:p>
            <a:fld id="{015DAC8A-FA8A-4063-9E55-68B1F18CD389}" type="slidenum">
              <a:rPr lang="en-IN" smtClean="0"/>
              <a:t>46</a:t>
            </a:fld>
            <a:endParaRPr lang="en-IN" dirty="0"/>
          </a:p>
        </p:txBody>
      </p:sp>
    </p:spTree>
    <p:extLst>
      <p:ext uri="{BB962C8B-B14F-4D97-AF65-F5344CB8AC3E}">
        <p14:creationId xmlns:p14="http://schemas.microsoft.com/office/powerpoint/2010/main" val="4148191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3237-73AC-4B81-7530-143895080F9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53B2EF5-31F8-ECA0-D424-F24F32949106}"/>
              </a:ext>
            </a:extLst>
          </p:cNvPr>
          <p:cNvSpPr>
            <a:spLocks noGrp="1"/>
          </p:cNvSpPr>
          <p:nvPr>
            <p:ph idx="1"/>
          </p:nvPr>
        </p:nvSpPr>
        <p:spPr/>
        <p:txBody>
          <a:bodyPr/>
          <a:lstStyle/>
          <a:p>
            <a:r>
              <a:rPr lang="en-IN" dirty="0"/>
              <a:t>Consider a paging hardware with a TLB. Assume that the entire page table and all the pages are in the physical memory. It takes 10 milliseconds to search the TLB and 80 milliseconds to access the physical memory. If the TLB hit ratio is 0.6. What is EAT  (in milliseconds)?</a:t>
            </a:r>
            <a:endParaRPr lang="en-US" dirty="0"/>
          </a:p>
        </p:txBody>
      </p:sp>
      <p:sp>
        <p:nvSpPr>
          <p:cNvPr id="4" name="Slide Number Placeholder 3">
            <a:extLst>
              <a:ext uri="{FF2B5EF4-FFF2-40B4-BE49-F238E27FC236}">
                <a16:creationId xmlns:a16="http://schemas.microsoft.com/office/drawing/2014/main" id="{E1A73F42-4CD3-F1DC-C3A3-3474A7D2C124}"/>
              </a:ext>
            </a:extLst>
          </p:cNvPr>
          <p:cNvSpPr>
            <a:spLocks noGrp="1"/>
          </p:cNvSpPr>
          <p:nvPr>
            <p:ph type="sldNum" sz="quarter" idx="12"/>
          </p:nvPr>
        </p:nvSpPr>
        <p:spPr/>
        <p:txBody>
          <a:bodyPr/>
          <a:lstStyle/>
          <a:p>
            <a:fld id="{015DAC8A-FA8A-4063-9E55-68B1F18CD389}" type="slidenum">
              <a:rPr lang="en-IN" smtClean="0"/>
              <a:t>47</a:t>
            </a:fld>
            <a:endParaRPr lang="en-IN" dirty="0"/>
          </a:p>
        </p:txBody>
      </p:sp>
    </p:spTree>
    <p:extLst>
      <p:ext uri="{BB962C8B-B14F-4D97-AF65-F5344CB8AC3E}">
        <p14:creationId xmlns:p14="http://schemas.microsoft.com/office/powerpoint/2010/main" val="1406751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F0D3-D99C-1D19-9554-ED03D129DFBB}"/>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Memory Protection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83F4BCD3-3295-1758-3558-4B2127DCDC36}"/>
              </a:ext>
            </a:extLst>
          </p:cNvPr>
          <p:cNvSpPr>
            <a:spLocks noGrp="1"/>
          </p:cNvSpPr>
          <p:nvPr>
            <p:ph idx="1"/>
          </p:nvPr>
        </p:nvSpPr>
        <p:spPr>
          <a:xfrm>
            <a:off x="199777" y="1865612"/>
            <a:ext cx="4839362" cy="4356284"/>
          </a:xfrm>
        </p:spPr>
        <p:txBody>
          <a:bodyPr>
            <a:normAutofit fontScale="85000" lnSpcReduction="10000"/>
          </a:bodyPr>
          <a:lstStyle/>
          <a:p>
            <a:pPr>
              <a:buFont typeface="Arial" panose="020B0604020202020204" pitchFamily="34" charset="0"/>
              <a:buChar char="•"/>
            </a:pPr>
            <a:r>
              <a:rPr lang="en-US" altLang="en-US" dirty="0"/>
              <a:t>Memory protection implemented by associating protection bit with each frame to indicate if read-only or read-write access is allowed</a:t>
            </a:r>
          </a:p>
          <a:p>
            <a:pPr lvl="1">
              <a:buFont typeface="Arial" panose="020B0604020202020204" pitchFamily="34" charset="0"/>
              <a:buChar char="•"/>
            </a:pPr>
            <a:r>
              <a:rPr lang="en-US" altLang="en-US" dirty="0"/>
              <a:t>Can also add more bits to indicate page execute-only, and so on</a:t>
            </a:r>
          </a:p>
          <a:p>
            <a:pPr>
              <a:buFont typeface="Arial" panose="020B0604020202020204" pitchFamily="34" charset="0"/>
              <a:buChar char="•"/>
            </a:pPr>
            <a:r>
              <a:rPr lang="en-US" altLang="en-US" b="1" dirty="0">
                <a:solidFill>
                  <a:schemeClr val="accent1"/>
                </a:solidFill>
              </a:rPr>
              <a:t>Valid-invalid</a:t>
            </a:r>
            <a:r>
              <a:rPr lang="en-US" altLang="en-US" dirty="0">
                <a:solidFill>
                  <a:srgbClr val="3366FF"/>
                </a:solidFill>
              </a:rPr>
              <a:t> </a:t>
            </a:r>
            <a:r>
              <a:rPr lang="en-US" altLang="en-US" dirty="0"/>
              <a:t>bit attached to each entry in the page table:</a:t>
            </a:r>
          </a:p>
          <a:p>
            <a:pPr lvl="1">
              <a:buFont typeface="Arial" panose="020B0604020202020204" pitchFamily="34" charset="0"/>
              <a:buChar char="•"/>
            </a:pPr>
            <a:r>
              <a:rPr lang="ja-JP" altLang="en-US"/>
              <a:t>“</a:t>
            </a:r>
            <a:r>
              <a:rPr lang="en-US" altLang="ja-JP" dirty="0"/>
              <a:t>valid</a:t>
            </a:r>
            <a:r>
              <a:rPr lang="ja-JP" altLang="en-US"/>
              <a:t>”</a:t>
            </a:r>
            <a:r>
              <a:rPr lang="en-US" altLang="ja-JP" dirty="0"/>
              <a:t> indicates that the associated page is in the process</a:t>
            </a:r>
            <a:r>
              <a:rPr lang="ja-JP" altLang="en-US"/>
              <a:t>’</a:t>
            </a:r>
            <a:r>
              <a:rPr lang="en-US" altLang="ja-JP" dirty="0"/>
              <a:t> logical address space, and is thus a legal page</a:t>
            </a:r>
          </a:p>
          <a:p>
            <a:pPr lvl="1">
              <a:buFont typeface="Arial" panose="020B0604020202020204" pitchFamily="34" charset="0"/>
              <a:buChar char="•"/>
            </a:pPr>
            <a:r>
              <a:rPr lang="ja-JP" altLang="en-US"/>
              <a:t>“</a:t>
            </a:r>
            <a:r>
              <a:rPr lang="en-US" altLang="ja-JP" dirty="0"/>
              <a:t>invalid</a:t>
            </a:r>
            <a:r>
              <a:rPr lang="ja-JP" altLang="en-US"/>
              <a:t>”</a:t>
            </a:r>
            <a:r>
              <a:rPr lang="en-US" altLang="ja-JP" dirty="0"/>
              <a:t> indicates that the page is not in the process</a:t>
            </a:r>
            <a:r>
              <a:rPr lang="ja-JP" altLang="en-US"/>
              <a:t>’</a:t>
            </a:r>
            <a:r>
              <a:rPr lang="en-US" altLang="ja-JP" dirty="0"/>
              <a:t> logical address space</a:t>
            </a:r>
          </a:p>
          <a:p>
            <a:pPr lvl="1">
              <a:buFont typeface="Arial" panose="020B0604020202020204" pitchFamily="34" charset="0"/>
              <a:buChar char="•"/>
            </a:pPr>
            <a:r>
              <a:rPr lang="en-US" altLang="en-US" dirty="0"/>
              <a:t>Or use </a:t>
            </a:r>
            <a:r>
              <a:rPr lang="en-US" altLang="en-US" b="1" dirty="0">
                <a:solidFill>
                  <a:schemeClr val="accent1"/>
                </a:solidFill>
              </a:rPr>
              <a:t>page-table length register </a:t>
            </a:r>
            <a:r>
              <a:rPr lang="en-US" altLang="en-US" dirty="0">
                <a:solidFill>
                  <a:schemeClr val="accent1"/>
                </a:solidFill>
              </a:rPr>
              <a:t>(</a:t>
            </a:r>
            <a:r>
              <a:rPr lang="en-US" altLang="en-US" b="1" dirty="0">
                <a:solidFill>
                  <a:schemeClr val="accent1"/>
                </a:solidFill>
              </a:rPr>
              <a:t>PTLR</a:t>
            </a:r>
            <a:r>
              <a:rPr lang="en-US" altLang="en-US" dirty="0">
                <a:solidFill>
                  <a:schemeClr val="accent1"/>
                </a:solidFill>
              </a:rPr>
              <a:t>)</a:t>
            </a:r>
          </a:p>
          <a:p>
            <a:pPr>
              <a:buFont typeface="Arial" panose="020B0604020202020204" pitchFamily="34" charset="0"/>
              <a:buChar char="•"/>
            </a:pPr>
            <a:r>
              <a:rPr lang="en-US" altLang="en-US" dirty="0"/>
              <a:t>Any violations result in a trap to the kernel</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A3D2046-F80E-73D9-1540-C20045C1116E}"/>
              </a:ext>
            </a:extLst>
          </p:cNvPr>
          <p:cNvSpPr>
            <a:spLocks noGrp="1"/>
          </p:cNvSpPr>
          <p:nvPr>
            <p:ph type="sldNum" sz="quarter" idx="12"/>
          </p:nvPr>
        </p:nvSpPr>
        <p:spPr/>
        <p:txBody>
          <a:bodyPr/>
          <a:lstStyle/>
          <a:p>
            <a:fld id="{015DAC8A-FA8A-4063-9E55-68B1F18CD389}" type="slidenum">
              <a:rPr lang="en-IN" smtClean="0"/>
              <a:t>48</a:t>
            </a:fld>
            <a:endParaRPr lang="en-IN" dirty="0"/>
          </a:p>
        </p:txBody>
      </p:sp>
      <p:pic>
        <p:nvPicPr>
          <p:cNvPr id="5" name="Picture 5">
            <a:extLst>
              <a:ext uri="{FF2B5EF4-FFF2-40B4-BE49-F238E27FC236}">
                <a16:creationId xmlns:a16="http://schemas.microsoft.com/office/drawing/2014/main" id="{EB0B8364-BE83-5961-0AB5-A7F3A60F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474" y="2499100"/>
            <a:ext cx="3773679" cy="327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95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9755-2B8C-39B4-E9BE-33AF6499B74B}"/>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Shared Pages</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2EBD3474-5037-F9FC-8AD2-E5D1A5C6DE5C}"/>
              </a:ext>
            </a:extLst>
          </p:cNvPr>
          <p:cNvSpPr>
            <a:spLocks noGrp="1"/>
          </p:cNvSpPr>
          <p:nvPr>
            <p:ph idx="1"/>
          </p:nvPr>
        </p:nvSpPr>
        <p:spPr>
          <a:xfrm>
            <a:off x="0" y="1845734"/>
            <a:ext cx="5068957" cy="4023360"/>
          </a:xfrm>
        </p:spPr>
        <p:txBody>
          <a:bodyPr>
            <a:normAutofit fontScale="92500" lnSpcReduction="10000"/>
          </a:bodyPr>
          <a:lstStyle/>
          <a:p>
            <a:r>
              <a:rPr lang="en-US" altLang="en-US" b="1" dirty="0">
                <a:solidFill>
                  <a:schemeClr val="accent1"/>
                </a:solidFill>
              </a:rPr>
              <a:t>Shared code</a:t>
            </a:r>
          </a:p>
          <a:p>
            <a:pPr lvl="1"/>
            <a:r>
              <a:rPr lang="en-US" altLang="en-US" dirty="0"/>
              <a:t>One copy of read-only (</a:t>
            </a:r>
            <a:r>
              <a:rPr lang="en-US" altLang="en-US" b="1" dirty="0">
                <a:solidFill>
                  <a:schemeClr val="accent1"/>
                </a:solidFill>
              </a:rPr>
              <a:t>reentrant</a:t>
            </a:r>
            <a:r>
              <a:rPr lang="en-US" altLang="en-US" dirty="0"/>
              <a:t>) code shared among processes (i.e., text editors, compilers, window systems)</a:t>
            </a:r>
          </a:p>
          <a:p>
            <a:pPr lvl="1"/>
            <a:r>
              <a:rPr lang="en-US" altLang="en-US" dirty="0"/>
              <a:t>Similar to multiple threads sharing the same process space</a:t>
            </a:r>
          </a:p>
          <a:p>
            <a:pPr lvl="1"/>
            <a:r>
              <a:rPr lang="en-US" altLang="en-US" dirty="0"/>
              <a:t>Also useful for </a:t>
            </a:r>
            <a:r>
              <a:rPr lang="en-US" altLang="en-US" dirty="0" err="1"/>
              <a:t>interprocess</a:t>
            </a:r>
            <a:r>
              <a:rPr lang="en-US" altLang="en-US" dirty="0"/>
              <a:t> communication if sharing of read-write pages is allowed</a:t>
            </a:r>
          </a:p>
          <a:p>
            <a:r>
              <a:rPr lang="en-US" altLang="en-US" b="1" dirty="0">
                <a:solidFill>
                  <a:schemeClr val="accent1"/>
                </a:solidFill>
              </a:rPr>
              <a:t>Private code and data</a:t>
            </a:r>
            <a:r>
              <a:rPr lang="en-US" altLang="en-US" dirty="0">
                <a:solidFill>
                  <a:schemeClr val="accent1"/>
                </a:solidFill>
              </a:rPr>
              <a:t> </a:t>
            </a:r>
          </a:p>
          <a:p>
            <a:pPr lvl="1"/>
            <a:r>
              <a:rPr lang="en-US" altLang="en-US" dirty="0"/>
              <a:t>Each process keeps a separate copy of the code and data</a:t>
            </a:r>
          </a:p>
          <a:p>
            <a:pPr lvl="1"/>
            <a:r>
              <a:rPr lang="en-US" altLang="en-US" dirty="0"/>
              <a:t>The pages for the private code and data can appear anywhere in the logical address space</a:t>
            </a:r>
          </a:p>
          <a:p>
            <a:endParaRPr lang="en-US" dirty="0"/>
          </a:p>
        </p:txBody>
      </p:sp>
      <p:sp>
        <p:nvSpPr>
          <p:cNvPr id="4" name="Slide Number Placeholder 3">
            <a:extLst>
              <a:ext uri="{FF2B5EF4-FFF2-40B4-BE49-F238E27FC236}">
                <a16:creationId xmlns:a16="http://schemas.microsoft.com/office/drawing/2014/main" id="{EC9582C3-E487-596A-B669-954489215518}"/>
              </a:ext>
            </a:extLst>
          </p:cNvPr>
          <p:cNvSpPr>
            <a:spLocks noGrp="1"/>
          </p:cNvSpPr>
          <p:nvPr>
            <p:ph type="sldNum" sz="quarter" idx="12"/>
          </p:nvPr>
        </p:nvSpPr>
        <p:spPr/>
        <p:txBody>
          <a:bodyPr/>
          <a:lstStyle/>
          <a:p>
            <a:fld id="{015DAC8A-FA8A-4063-9E55-68B1F18CD389}" type="slidenum">
              <a:rPr lang="en-IN" smtClean="0"/>
              <a:t>49</a:t>
            </a:fld>
            <a:endParaRPr lang="en-IN" dirty="0"/>
          </a:p>
        </p:txBody>
      </p:sp>
      <p:pic>
        <p:nvPicPr>
          <p:cNvPr id="5" name="Picture 4" descr="8">
            <a:extLst>
              <a:ext uri="{FF2B5EF4-FFF2-40B4-BE49-F238E27FC236}">
                <a16:creationId xmlns:a16="http://schemas.microsoft.com/office/drawing/2014/main" id="{B0F149C2-24FD-1836-573E-BD34955F0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597" y="2454966"/>
            <a:ext cx="3642556" cy="366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29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2E64-8FA8-F04D-99BE-B5F422D1513F}"/>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Background</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Content Placeholder 3">
            <a:extLst>
              <a:ext uri="{FF2B5EF4-FFF2-40B4-BE49-F238E27FC236}">
                <a16:creationId xmlns:a16="http://schemas.microsoft.com/office/drawing/2014/main" id="{04329EAF-2D05-604D-B264-3251410DC119}"/>
              </a:ext>
            </a:extLst>
          </p:cNvPr>
          <p:cNvSpPr>
            <a:spLocks noGrp="1"/>
          </p:cNvSpPr>
          <p:nvPr>
            <p:ph idx="1"/>
          </p:nvPr>
        </p:nvSpPr>
        <p:spPr>
          <a:xfrm>
            <a:off x="184387" y="1723981"/>
            <a:ext cx="8835765" cy="4735804"/>
          </a:xfrm>
        </p:spPr>
        <p:txBody>
          <a:bodyPr>
            <a:noAutofit/>
          </a:bodyPr>
          <a:lstStyle/>
          <a:p>
            <a:pPr algn="just">
              <a:buFont typeface="Wingdings" pitchFamily="2" charset="2"/>
              <a:buChar char="§"/>
            </a:pPr>
            <a:r>
              <a:rPr lang="en-US" altLang="en-US" sz="2400" dirty="0"/>
              <a:t>Program must be brought (from disk)  into memory and placed within a process for it to be run</a:t>
            </a:r>
          </a:p>
          <a:p>
            <a:pPr algn="just">
              <a:buFont typeface="Wingdings" pitchFamily="2" charset="2"/>
              <a:buChar char="§"/>
            </a:pPr>
            <a:r>
              <a:rPr lang="en-US" altLang="en-US" sz="2400" dirty="0"/>
              <a:t>Main memory and registers are only storage CPU can access directly</a:t>
            </a:r>
          </a:p>
          <a:p>
            <a:pPr algn="just">
              <a:buFont typeface="Wingdings" pitchFamily="2" charset="2"/>
              <a:buChar char="§"/>
            </a:pPr>
            <a:r>
              <a:rPr lang="en-US" altLang="en-US" sz="2400" dirty="0"/>
              <a:t>Memory unit only sees a stream of addresses + read requests, or address + data and write requests</a:t>
            </a:r>
          </a:p>
          <a:p>
            <a:pPr algn="just">
              <a:buFont typeface="Wingdings" pitchFamily="2" charset="2"/>
              <a:buChar char="§"/>
            </a:pPr>
            <a:r>
              <a:rPr lang="en-US" altLang="en-US" sz="2400" dirty="0"/>
              <a:t>Register access in one CPU clock (or less)</a:t>
            </a:r>
          </a:p>
          <a:p>
            <a:pPr algn="just">
              <a:buFont typeface="Wingdings" pitchFamily="2" charset="2"/>
              <a:buChar char="§"/>
            </a:pPr>
            <a:r>
              <a:rPr lang="en-US" altLang="en-US" sz="2400" dirty="0"/>
              <a:t>Main memory can take many cycles, causing a </a:t>
            </a:r>
            <a:r>
              <a:rPr lang="en-US" altLang="en-US" sz="2400" b="1" dirty="0">
                <a:solidFill>
                  <a:schemeClr val="accent1"/>
                </a:solidFill>
              </a:rPr>
              <a:t>stall</a:t>
            </a:r>
            <a:endParaRPr lang="en-US" altLang="en-US" sz="2400" dirty="0">
              <a:solidFill>
                <a:schemeClr val="accent1"/>
              </a:solidFill>
            </a:endParaRPr>
          </a:p>
          <a:p>
            <a:pPr algn="just">
              <a:buFont typeface="Wingdings" pitchFamily="2" charset="2"/>
              <a:buChar char="§"/>
            </a:pPr>
            <a:r>
              <a:rPr lang="en-US" altLang="en-US" sz="2400" b="1" dirty="0">
                <a:solidFill>
                  <a:schemeClr val="accent1"/>
                </a:solidFill>
              </a:rPr>
              <a:t>Cache</a:t>
            </a:r>
            <a:r>
              <a:rPr lang="en-US" altLang="en-US" sz="2400" dirty="0">
                <a:solidFill>
                  <a:srgbClr val="3366FF"/>
                </a:solidFill>
              </a:rPr>
              <a:t> </a:t>
            </a:r>
            <a:r>
              <a:rPr lang="en-US" altLang="en-US" sz="2400" dirty="0"/>
              <a:t>sits between main memory and CPU registers</a:t>
            </a:r>
          </a:p>
          <a:p>
            <a:pPr algn="just">
              <a:buFont typeface="Wingdings" pitchFamily="2" charset="2"/>
              <a:buChar char="§"/>
            </a:pPr>
            <a:r>
              <a:rPr lang="en-US" altLang="en-US" sz="2400" dirty="0"/>
              <a:t>Protection of memory required to ensure correct operation</a:t>
            </a:r>
          </a:p>
          <a:p>
            <a:pPr algn="just">
              <a:buFont typeface="Wingdings" pitchFamily="2" charset="2"/>
              <a:buChar char="§"/>
            </a:pPr>
            <a:endParaRPr lang="en-US" altLang="en-US" sz="2400" b="1" dirty="0"/>
          </a:p>
        </p:txBody>
      </p:sp>
      <p:sp>
        <p:nvSpPr>
          <p:cNvPr id="3" name="Slide Number Placeholder 2">
            <a:extLst>
              <a:ext uri="{FF2B5EF4-FFF2-40B4-BE49-F238E27FC236}">
                <a16:creationId xmlns:a16="http://schemas.microsoft.com/office/drawing/2014/main" id="{CE83C6FA-598C-A244-A9C7-112D77B2C436}"/>
              </a:ext>
            </a:extLst>
          </p:cNvPr>
          <p:cNvSpPr>
            <a:spLocks noGrp="1"/>
          </p:cNvSpPr>
          <p:nvPr>
            <p:ph type="sldNum" sz="quarter" idx="12"/>
          </p:nvPr>
        </p:nvSpPr>
        <p:spPr/>
        <p:txBody>
          <a:bodyPr/>
          <a:lstStyle/>
          <a:p>
            <a:fld id="{015DAC8A-FA8A-4063-9E55-68B1F18CD389}" type="slidenum">
              <a:rPr lang="en-IN" smtClean="0"/>
              <a:t>5</a:t>
            </a:fld>
            <a:endParaRPr lang="en-IN" dirty="0"/>
          </a:p>
        </p:txBody>
      </p:sp>
    </p:spTree>
    <p:extLst>
      <p:ext uri="{BB962C8B-B14F-4D97-AF65-F5344CB8AC3E}">
        <p14:creationId xmlns:p14="http://schemas.microsoft.com/office/powerpoint/2010/main" val="3359524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32B-0D71-BC8E-27F1-93B719248765}"/>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Structure of the Page Table</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CB9F4B05-F8C9-1980-81C9-DE58C0D5EFB4}"/>
              </a:ext>
            </a:extLst>
          </p:cNvPr>
          <p:cNvSpPr>
            <a:spLocks noGrp="1"/>
          </p:cNvSpPr>
          <p:nvPr>
            <p:ph idx="1"/>
          </p:nvPr>
        </p:nvSpPr>
        <p:spPr>
          <a:xfrm>
            <a:off x="822959" y="1845733"/>
            <a:ext cx="7873779" cy="4246953"/>
          </a:xfrm>
        </p:spPr>
        <p:txBody>
          <a:bodyPr>
            <a:normAutofit fontScale="92500" lnSpcReduction="10000"/>
          </a:bodyPr>
          <a:lstStyle/>
          <a:p>
            <a:pPr>
              <a:buFont typeface="Arial" panose="020B0604020202020204" pitchFamily="34" charset="0"/>
              <a:buChar char="•"/>
            </a:pPr>
            <a:r>
              <a:rPr lang="en-US" altLang="en-US" dirty="0"/>
              <a:t>Memory structures for paging can get huge using straight-forward methods</a:t>
            </a:r>
          </a:p>
          <a:p>
            <a:pPr lvl="1"/>
            <a:r>
              <a:rPr lang="en-US" altLang="en-US" dirty="0"/>
              <a:t>Consider a 32-bit logical address space as on modern computers</a:t>
            </a:r>
          </a:p>
          <a:p>
            <a:pPr lvl="1"/>
            <a:r>
              <a:rPr lang="en-US" altLang="en-US" dirty="0"/>
              <a:t>Page size of 4 KB (2</a:t>
            </a:r>
            <a:r>
              <a:rPr lang="en-US" altLang="en-US" baseline="30000" dirty="0"/>
              <a:t>12</a:t>
            </a:r>
            <a:r>
              <a:rPr lang="en-US" altLang="en-US" dirty="0"/>
              <a:t>)</a:t>
            </a:r>
          </a:p>
          <a:p>
            <a:pPr lvl="1"/>
            <a:r>
              <a:rPr lang="en-US" altLang="en-US" dirty="0"/>
              <a:t>Page table would have 1 million entries (2</a:t>
            </a:r>
            <a:r>
              <a:rPr lang="en-US" altLang="en-US" baseline="30000" dirty="0"/>
              <a:t>32</a:t>
            </a:r>
            <a:r>
              <a:rPr lang="en-US" altLang="en-US" dirty="0"/>
              <a:t> / 2</a:t>
            </a:r>
            <a:r>
              <a:rPr lang="en-US" altLang="en-US" baseline="30000" dirty="0"/>
              <a:t>12</a:t>
            </a:r>
            <a:r>
              <a:rPr lang="en-US" altLang="en-US" dirty="0"/>
              <a:t>)</a:t>
            </a:r>
          </a:p>
          <a:p>
            <a:pPr lvl="1"/>
            <a:r>
              <a:rPr lang="en-US" altLang="en-US" dirty="0"/>
              <a:t>If each entry is 4 bytes -&gt; 4 MB of physical address space / memory for page table alone</a:t>
            </a:r>
          </a:p>
          <a:p>
            <a:pPr lvl="2"/>
            <a:r>
              <a:rPr lang="en-US" altLang="en-US" dirty="0"/>
              <a:t>That amount of memory used to cost a lot</a:t>
            </a:r>
          </a:p>
          <a:p>
            <a:pPr lvl="2"/>
            <a:r>
              <a:rPr lang="en-US" altLang="en-US" dirty="0"/>
              <a:t>Don</a:t>
            </a:r>
            <a:r>
              <a:rPr lang="ja-JP" altLang="en-US"/>
              <a:t>’</a:t>
            </a:r>
            <a:r>
              <a:rPr lang="en-US" altLang="ja-JP" dirty="0"/>
              <a:t>t want to allocate that contiguously in main memory</a:t>
            </a:r>
            <a:endParaRPr lang="en-US" altLang="en-US" dirty="0"/>
          </a:p>
          <a:p>
            <a:pPr>
              <a:buFont typeface="Arial" panose="020B0604020202020204" pitchFamily="34" charset="0"/>
              <a:buChar char="•"/>
            </a:pPr>
            <a:r>
              <a:rPr lang="en-US" altLang="en-US" dirty="0"/>
              <a:t>Hierarchical Paging</a:t>
            </a:r>
          </a:p>
          <a:p>
            <a:pPr>
              <a:buFont typeface="Arial" panose="020B0604020202020204" pitchFamily="34" charset="0"/>
              <a:buChar char="•"/>
            </a:pPr>
            <a:r>
              <a:rPr lang="en-US" altLang="en-US" dirty="0"/>
              <a:t>Hashed Page Tables</a:t>
            </a:r>
          </a:p>
          <a:p>
            <a:pPr>
              <a:buFont typeface="Arial" panose="020B0604020202020204" pitchFamily="34" charset="0"/>
              <a:buChar char="•"/>
            </a:pPr>
            <a:r>
              <a:rPr lang="en-US" altLang="en-US" dirty="0"/>
              <a:t>Inverted Page Tables</a:t>
            </a:r>
          </a:p>
          <a:p>
            <a:endParaRPr lang="en-US" dirty="0"/>
          </a:p>
        </p:txBody>
      </p:sp>
      <p:sp>
        <p:nvSpPr>
          <p:cNvPr id="4" name="Slide Number Placeholder 3">
            <a:extLst>
              <a:ext uri="{FF2B5EF4-FFF2-40B4-BE49-F238E27FC236}">
                <a16:creationId xmlns:a16="http://schemas.microsoft.com/office/drawing/2014/main" id="{84BF635E-8698-1C57-581F-5FA653503EF4}"/>
              </a:ext>
            </a:extLst>
          </p:cNvPr>
          <p:cNvSpPr>
            <a:spLocks noGrp="1"/>
          </p:cNvSpPr>
          <p:nvPr>
            <p:ph type="sldNum" sz="quarter" idx="12"/>
          </p:nvPr>
        </p:nvSpPr>
        <p:spPr/>
        <p:txBody>
          <a:bodyPr/>
          <a:lstStyle/>
          <a:p>
            <a:fld id="{015DAC8A-FA8A-4063-9E55-68B1F18CD389}" type="slidenum">
              <a:rPr lang="en-IN" smtClean="0"/>
              <a:t>50</a:t>
            </a:fld>
            <a:endParaRPr lang="en-IN" dirty="0"/>
          </a:p>
        </p:txBody>
      </p:sp>
    </p:spTree>
    <p:extLst>
      <p:ext uri="{BB962C8B-B14F-4D97-AF65-F5344CB8AC3E}">
        <p14:creationId xmlns:p14="http://schemas.microsoft.com/office/powerpoint/2010/main" val="365888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2DA7-8814-B33B-26CD-787133D751D4}"/>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Background…</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7FAE79C2-4114-C5FB-B0CE-8522B462586C}"/>
              </a:ext>
            </a:extLst>
          </p:cNvPr>
          <p:cNvSpPr>
            <a:spLocks noGrp="1"/>
          </p:cNvSpPr>
          <p:nvPr>
            <p:ph idx="1"/>
          </p:nvPr>
        </p:nvSpPr>
        <p:spPr/>
        <p:txBody>
          <a:bodyPr/>
          <a:lstStyle/>
          <a:p>
            <a:pPr algn="just"/>
            <a:r>
              <a:rPr lang="en-US" altLang="en-US" dirty="0"/>
              <a:t>A pair of </a:t>
            </a:r>
            <a:r>
              <a:rPr lang="en-US" altLang="en-US" b="1" dirty="0">
                <a:solidFill>
                  <a:schemeClr val="accent1"/>
                </a:solidFill>
              </a:rPr>
              <a:t>base</a:t>
            </a:r>
            <a:r>
              <a:rPr lang="en-US" altLang="en-US" dirty="0">
                <a:solidFill>
                  <a:srgbClr val="3366FF"/>
                </a:solidFill>
              </a:rPr>
              <a:t> </a:t>
            </a:r>
            <a:r>
              <a:rPr lang="en-US" altLang="en-US" dirty="0"/>
              <a:t>and</a:t>
            </a:r>
            <a:r>
              <a:rPr lang="en-US" altLang="en-US" b="1" dirty="0">
                <a:solidFill>
                  <a:srgbClr val="FF0000"/>
                </a:solidFill>
              </a:rPr>
              <a:t> </a:t>
            </a:r>
            <a:r>
              <a:rPr lang="en-US" altLang="en-US" b="1" dirty="0">
                <a:solidFill>
                  <a:schemeClr val="accent1"/>
                </a:solidFill>
              </a:rPr>
              <a:t>limit</a:t>
            </a:r>
            <a:r>
              <a:rPr lang="en-US" altLang="en-US" dirty="0">
                <a:solidFill>
                  <a:srgbClr val="3366FF"/>
                </a:solidFill>
              </a:rPr>
              <a:t> </a:t>
            </a:r>
            <a:r>
              <a:rPr lang="en-US" altLang="en-US" b="1" dirty="0">
                <a:solidFill>
                  <a:schemeClr val="accent1"/>
                </a:solidFill>
              </a:rPr>
              <a:t>registers</a:t>
            </a:r>
            <a:r>
              <a:rPr lang="en-US" altLang="en-US" dirty="0"/>
              <a:t> define the logical address space</a:t>
            </a:r>
          </a:p>
          <a:p>
            <a:pPr algn="just"/>
            <a:r>
              <a:rPr lang="en-US" altLang="en-US" dirty="0"/>
              <a:t>CPU must check every memory access generated in user mode to be sure it is between base and limit for that user</a:t>
            </a:r>
          </a:p>
          <a:p>
            <a:pPr algn="just"/>
            <a:endParaRPr lang="en-US" dirty="0"/>
          </a:p>
        </p:txBody>
      </p:sp>
      <p:sp>
        <p:nvSpPr>
          <p:cNvPr id="4" name="Slide Number Placeholder 3">
            <a:extLst>
              <a:ext uri="{FF2B5EF4-FFF2-40B4-BE49-F238E27FC236}">
                <a16:creationId xmlns:a16="http://schemas.microsoft.com/office/drawing/2014/main" id="{E105103F-EF17-CFFD-46C7-3BE8527B9B01}"/>
              </a:ext>
            </a:extLst>
          </p:cNvPr>
          <p:cNvSpPr>
            <a:spLocks noGrp="1"/>
          </p:cNvSpPr>
          <p:nvPr>
            <p:ph type="sldNum" sz="quarter" idx="12"/>
          </p:nvPr>
        </p:nvSpPr>
        <p:spPr/>
        <p:txBody>
          <a:bodyPr/>
          <a:lstStyle/>
          <a:p>
            <a:fld id="{015DAC8A-FA8A-4063-9E55-68B1F18CD389}" type="slidenum">
              <a:rPr lang="en-IN" smtClean="0"/>
              <a:t>6</a:t>
            </a:fld>
            <a:endParaRPr lang="en-IN" dirty="0"/>
          </a:p>
        </p:txBody>
      </p:sp>
      <p:pic>
        <p:nvPicPr>
          <p:cNvPr id="5" name="Picture 5">
            <a:extLst>
              <a:ext uri="{FF2B5EF4-FFF2-40B4-BE49-F238E27FC236}">
                <a16:creationId xmlns:a16="http://schemas.microsoft.com/office/drawing/2014/main" id="{C6F606E7-0D30-D3F1-9FCF-F5D1967A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264" y="3429000"/>
            <a:ext cx="2455069"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82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AFD6-E12D-4EF6-ACBA-59C05DCD8C6E}"/>
              </a:ext>
            </a:extLst>
          </p:cNvPr>
          <p:cNvSpPr>
            <a:spLocks noGrp="1"/>
          </p:cNvSpPr>
          <p:nvPr>
            <p:ph type="title"/>
          </p:nvPr>
        </p:nvSpPr>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Hardware Address Protection</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C5883D46-5E0E-4566-97BC-2FC7395785BF}"/>
              </a:ext>
            </a:extLst>
          </p:cNvPr>
          <p:cNvSpPr>
            <a:spLocks noGrp="1"/>
          </p:cNvSpPr>
          <p:nvPr>
            <p:ph idx="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54EF570E-AB50-2D43-3755-DB5744FD03C9}"/>
              </a:ext>
            </a:extLst>
          </p:cNvPr>
          <p:cNvSpPr>
            <a:spLocks noGrp="1"/>
          </p:cNvSpPr>
          <p:nvPr>
            <p:ph type="sldNum" sz="quarter" idx="12"/>
          </p:nvPr>
        </p:nvSpPr>
        <p:spPr/>
        <p:txBody>
          <a:bodyPr/>
          <a:lstStyle/>
          <a:p>
            <a:fld id="{015DAC8A-FA8A-4063-9E55-68B1F18CD389}" type="slidenum">
              <a:rPr lang="en-IN" smtClean="0"/>
              <a:t>7</a:t>
            </a:fld>
            <a:endParaRPr lang="en-IN" dirty="0"/>
          </a:p>
        </p:txBody>
      </p:sp>
      <p:pic>
        <p:nvPicPr>
          <p:cNvPr id="5" name="Content Placeholder 4" descr="8.02.pdf">
            <a:extLst>
              <a:ext uri="{FF2B5EF4-FFF2-40B4-BE49-F238E27FC236}">
                <a16:creationId xmlns:a16="http://schemas.microsoft.com/office/drawing/2014/main" id="{1023198A-7A7C-2035-0456-7A399EE03DC9}"/>
              </a:ext>
            </a:extLst>
          </p:cNvPr>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1041129" y="2305669"/>
            <a:ext cx="6324600" cy="3482975"/>
          </a:xfrm>
          <a:prstGeom prst="rect">
            <a:avLst/>
          </a:prstGeom>
        </p:spPr>
      </p:pic>
    </p:spTree>
    <p:extLst>
      <p:ext uri="{BB962C8B-B14F-4D97-AF65-F5344CB8AC3E}">
        <p14:creationId xmlns:p14="http://schemas.microsoft.com/office/powerpoint/2010/main" val="344594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04A1FCDB-D079-6CAF-DD36-A2C498A8F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447" y="1128818"/>
            <a:ext cx="2748548" cy="510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07B6D7C8-E478-3C7F-4B64-DC84F9F37BA4}"/>
              </a:ext>
            </a:extLst>
          </p:cNvPr>
          <p:cNvSpPr>
            <a:spLocks noGrp="1"/>
          </p:cNvSpPr>
          <p:nvPr>
            <p:ph type="title"/>
          </p:nvPr>
        </p:nvSpPr>
        <p:spPr>
          <a:xfrm>
            <a:off x="822960" y="-321938"/>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Multistep Processing of a User Program </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Slide Number Placeholder 3">
            <a:extLst>
              <a:ext uri="{FF2B5EF4-FFF2-40B4-BE49-F238E27FC236}">
                <a16:creationId xmlns:a16="http://schemas.microsoft.com/office/drawing/2014/main" id="{BD73DF42-5C7A-FC8B-5A03-3B2F2058EDC6}"/>
              </a:ext>
            </a:extLst>
          </p:cNvPr>
          <p:cNvSpPr>
            <a:spLocks noGrp="1"/>
          </p:cNvSpPr>
          <p:nvPr>
            <p:ph type="sldNum" sz="quarter" idx="12"/>
          </p:nvPr>
        </p:nvSpPr>
        <p:spPr/>
        <p:txBody>
          <a:bodyPr/>
          <a:lstStyle/>
          <a:p>
            <a:fld id="{015DAC8A-FA8A-4063-9E55-68B1F18CD389}" type="slidenum">
              <a:rPr lang="en-IN" smtClean="0"/>
              <a:t>8</a:t>
            </a:fld>
            <a:endParaRPr lang="en-IN" dirty="0"/>
          </a:p>
        </p:txBody>
      </p:sp>
    </p:spTree>
    <p:extLst>
      <p:ext uri="{BB962C8B-B14F-4D97-AF65-F5344CB8AC3E}">
        <p14:creationId xmlns:p14="http://schemas.microsoft.com/office/powerpoint/2010/main" val="26140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CA9-D9F8-9F2A-F30B-B979D7410479}"/>
              </a:ext>
            </a:extLst>
          </p:cNvPr>
          <p:cNvSpPr>
            <a:spLocks noGrp="1"/>
          </p:cNvSpPr>
          <p:nvPr>
            <p:ph type="title"/>
          </p:nvPr>
        </p:nvSpPr>
        <p:spPr>
          <a:xfrm>
            <a:off x="816235" y="0"/>
            <a:ext cx="7543800" cy="1450757"/>
          </a:xfrm>
        </p:spPr>
        <p:txBody>
          <a:bodyPr/>
          <a:lstStyle/>
          <a:p>
            <a:r>
              <a:rPr lang="en-US" altLang="en-US" dirty="0">
                <a:latin typeface="CMU Serif Roman" panose="02000603000000000000" pitchFamily="2" charset="0"/>
                <a:ea typeface="CMU Serif Roman" panose="02000603000000000000" pitchFamily="2" charset="0"/>
                <a:cs typeface="CMU Serif Roman" panose="02000603000000000000" pitchFamily="2" charset="0"/>
              </a:rPr>
              <a:t>Address Binding</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3" name="Content Placeholder 2">
            <a:extLst>
              <a:ext uri="{FF2B5EF4-FFF2-40B4-BE49-F238E27FC236}">
                <a16:creationId xmlns:a16="http://schemas.microsoft.com/office/drawing/2014/main" id="{9A1AD208-1FFC-F3AE-9036-1C345CC739AB}"/>
              </a:ext>
            </a:extLst>
          </p:cNvPr>
          <p:cNvSpPr>
            <a:spLocks noGrp="1"/>
          </p:cNvSpPr>
          <p:nvPr>
            <p:ph idx="1"/>
          </p:nvPr>
        </p:nvSpPr>
        <p:spPr>
          <a:xfrm>
            <a:off x="156117" y="1611843"/>
            <a:ext cx="8864036" cy="4837432"/>
          </a:xfrm>
        </p:spPr>
        <p:txBody>
          <a:bodyPr>
            <a:noAutofit/>
          </a:bodyPr>
          <a:lstStyle/>
          <a:p>
            <a:pPr algn="just">
              <a:buFont typeface="Wingdings" pitchFamily="2" charset="2"/>
              <a:buChar char="§"/>
            </a:pPr>
            <a:r>
              <a:rPr lang="en-US" altLang="en-US" sz="2000" dirty="0"/>
              <a:t>Programs on disk, ready to be brought into memory to execute form an </a:t>
            </a:r>
            <a:r>
              <a:rPr lang="en-US" altLang="en-US" sz="2000" b="1" dirty="0">
                <a:solidFill>
                  <a:schemeClr val="accent1"/>
                </a:solidFill>
              </a:rPr>
              <a:t>input queue</a:t>
            </a:r>
          </a:p>
          <a:p>
            <a:pPr lvl="1" algn="just"/>
            <a:r>
              <a:rPr lang="en-US" altLang="en-US" sz="2000" dirty="0"/>
              <a:t>Without support, must be loaded into address 0000</a:t>
            </a:r>
          </a:p>
          <a:p>
            <a:pPr algn="just">
              <a:buFont typeface="Wingdings" pitchFamily="2" charset="2"/>
              <a:buChar char="§"/>
            </a:pPr>
            <a:r>
              <a:rPr lang="en-US" altLang="en-US" sz="2000" dirty="0"/>
              <a:t>Inconvenient to have first user process physical address always at 0000 </a:t>
            </a:r>
          </a:p>
          <a:p>
            <a:pPr algn="just">
              <a:buFont typeface="Wingdings" pitchFamily="2" charset="2"/>
              <a:buChar char="§"/>
            </a:pPr>
            <a:r>
              <a:rPr lang="en-US" altLang="en-US" sz="2000" dirty="0"/>
              <a:t>Further, addresses represented in different ways at different stages of a program</a:t>
            </a:r>
            <a:r>
              <a:rPr lang="ja-JP" altLang="en-US" sz="2000"/>
              <a:t>’</a:t>
            </a:r>
            <a:r>
              <a:rPr lang="en-US" altLang="ja-JP" sz="2000" dirty="0"/>
              <a:t>s life</a:t>
            </a:r>
          </a:p>
          <a:p>
            <a:pPr lvl="1" algn="just"/>
            <a:r>
              <a:rPr lang="en-US" altLang="en-US" sz="2000" dirty="0"/>
              <a:t>Source code addresses usually symbolic</a:t>
            </a:r>
          </a:p>
          <a:p>
            <a:pPr lvl="1" algn="just"/>
            <a:r>
              <a:rPr lang="en-US" altLang="en-US" sz="2000" dirty="0"/>
              <a:t>Compiled code addresses </a:t>
            </a:r>
            <a:r>
              <a:rPr lang="en-US" altLang="en-US" sz="2000" b="1" dirty="0">
                <a:solidFill>
                  <a:schemeClr val="accent1"/>
                </a:solidFill>
              </a:rPr>
              <a:t>bind</a:t>
            </a:r>
            <a:r>
              <a:rPr lang="en-US" altLang="en-US" sz="2000" b="1" dirty="0">
                <a:solidFill>
                  <a:srgbClr val="0000FF"/>
                </a:solidFill>
              </a:rPr>
              <a:t> </a:t>
            </a:r>
            <a:r>
              <a:rPr lang="en-US" altLang="en-US" sz="2000" dirty="0"/>
              <a:t>to relocatable addresses</a:t>
            </a:r>
          </a:p>
          <a:p>
            <a:pPr marL="288036" lvl="2" indent="0" algn="just">
              <a:buNone/>
            </a:pPr>
            <a:r>
              <a:rPr lang="en-US" altLang="en-US" sz="2000" dirty="0"/>
              <a:t>i.e. </a:t>
            </a:r>
            <a:r>
              <a:rPr lang="ja-JP" altLang="en-US" sz="2000"/>
              <a:t>“</a:t>
            </a:r>
            <a:r>
              <a:rPr lang="en-US" altLang="ja-JP" sz="2000" dirty="0"/>
              <a:t>14 bytes from beginning of this module</a:t>
            </a:r>
            <a:r>
              <a:rPr lang="ja-JP" altLang="en-US" sz="2000"/>
              <a:t>”</a:t>
            </a:r>
            <a:endParaRPr lang="en-US" altLang="ja-JP" sz="2000" dirty="0"/>
          </a:p>
          <a:p>
            <a:pPr lvl="1" algn="just"/>
            <a:r>
              <a:rPr lang="en-US" altLang="en-US" sz="2000" dirty="0"/>
              <a:t>Linker or loader will bind relocatable addresses to absolute addresses</a:t>
            </a:r>
          </a:p>
          <a:p>
            <a:pPr marL="288036" lvl="2" indent="0" algn="just">
              <a:buNone/>
            </a:pPr>
            <a:r>
              <a:rPr lang="en-US" altLang="en-US" sz="2000" dirty="0"/>
              <a:t>i.e. 74014</a:t>
            </a:r>
          </a:p>
          <a:p>
            <a:pPr lvl="1" algn="just"/>
            <a:r>
              <a:rPr lang="en-US" altLang="en-US" sz="2000" dirty="0"/>
              <a:t>Each binding maps one address space to another</a:t>
            </a:r>
          </a:p>
          <a:p>
            <a:pPr lvl="1" algn="just"/>
            <a:r>
              <a:rPr lang="en-US" altLang="en-US" sz="2000" dirty="0">
                <a:solidFill>
                  <a:schemeClr val="accent1"/>
                </a:solidFill>
              </a:rPr>
              <a:t>Compile Time, Load time, Execution time</a:t>
            </a:r>
          </a:p>
          <a:p>
            <a:pPr lvl="1" algn="just"/>
            <a:endParaRPr lang="en-US" altLang="en-US" sz="2000" dirty="0"/>
          </a:p>
          <a:p>
            <a:pPr algn="just"/>
            <a:endParaRPr lang="en-US" sz="2000" dirty="0"/>
          </a:p>
        </p:txBody>
      </p:sp>
      <p:sp>
        <p:nvSpPr>
          <p:cNvPr id="4" name="Slide Number Placeholder 3">
            <a:extLst>
              <a:ext uri="{FF2B5EF4-FFF2-40B4-BE49-F238E27FC236}">
                <a16:creationId xmlns:a16="http://schemas.microsoft.com/office/drawing/2014/main" id="{879B93CD-1FBE-6E9E-51A2-B2FDA8F88175}"/>
              </a:ext>
            </a:extLst>
          </p:cNvPr>
          <p:cNvSpPr>
            <a:spLocks noGrp="1"/>
          </p:cNvSpPr>
          <p:nvPr>
            <p:ph type="sldNum" sz="quarter" idx="12"/>
          </p:nvPr>
        </p:nvSpPr>
        <p:spPr/>
        <p:txBody>
          <a:bodyPr/>
          <a:lstStyle/>
          <a:p>
            <a:fld id="{015DAC8A-FA8A-4063-9E55-68B1F18CD389}" type="slidenum">
              <a:rPr lang="en-IN" smtClean="0"/>
              <a:t>9</a:t>
            </a:fld>
            <a:endParaRPr lang="en-IN" dirty="0"/>
          </a:p>
        </p:txBody>
      </p:sp>
    </p:spTree>
    <p:extLst>
      <p:ext uri="{BB962C8B-B14F-4D97-AF65-F5344CB8AC3E}">
        <p14:creationId xmlns:p14="http://schemas.microsoft.com/office/powerpoint/2010/main" val="42084293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9B61CC01-3B2C-41CB-B098-CF9D6E97B8FB}"/>
</file>

<file path=customXml/itemProps2.xml><?xml version="1.0" encoding="utf-8"?>
<ds:datastoreItem xmlns:ds="http://schemas.openxmlformats.org/officeDocument/2006/customXml" ds:itemID="{2DB238E9-5D32-4D6F-9F36-387BE1445F3C}"/>
</file>

<file path=customXml/itemProps3.xml><?xml version="1.0" encoding="utf-8"?>
<ds:datastoreItem xmlns:ds="http://schemas.openxmlformats.org/officeDocument/2006/customXml" ds:itemID="{FD8E0D80-7AC0-4862-97D1-818A62BBBFBE}"/>
</file>

<file path=docProps/app.xml><?xml version="1.0" encoding="utf-8"?>
<Properties xmlns="http://schemas.openxmlformats.org/officeDocument/2006/extended-properties" xmlns:vt="http://schemas.openxmlformats.org/officeDocument/2006/docPropsVTypes">
  <Template>Retrospect</Template>
  <TotalTime>11932</TotalTime>
  <Words>3209</Words>
  <Application>Microsoft Macintosh PowerPoint</Application>
  <PresentationFormat>On-screen Show (4:3)</PresentationFormat>
  <Paragraphs>750</Paragraphs>
  <Slides>50</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Arimo</vt:lpstr>
      <vt:lpstr>Calibri</vt:lpstr>
      <vt:lpstr>Calibri Light</vt:lpstr>
      <vt:lpstr>CMU Serif</vt:lpstr>
      <vt:lpstr>CMU SERIF ROMAN</vt:lpstr>
      <vt:lpstr>CMU SERIF ROMAN</vt:lpstr>
      <vt:lpstr>Courier New</vt:lpstr>
      <vt:lpstr>Helvetica</vt:lpstr>
      <vt:lpstr>Monotype Sorts</vt:lpstr>
      <vt:lpstr>Verdana</vt:lpstr>
      <vt:lpstr>Wingdings</vt:lpstr>
      <vt:lpstr>Retrospect</vt:lpstr>
      <vt:lpstr>Memory Management</vt:lpstr>
      <vt:lpstr>Outline</vt:lpstr>
      <vt:lpstr>Executing Programs (Process)</vt:lpstr>
      <vt:lpstr>Sharing RAM</vt:lpstr>
      <vt:lpstr>Background</vt:lpstr>
      <vt:lpstr>Background…</vt:lpstr>
      <vt:lpstr>Hardware Address Protection</vt:lpstr>
      <vt:lpstr>Multistep Processing of a User Program </vt:lpstr>
      <vt:lpstr>Address Binding</vt:lpstr>
      <vt:lpstr>Logical vs. Physical Address Space</vt:lpstr>
      <vt:lpstr>Dynamic Loading</vt:lpstr>
      <vt:lpstr>Dynamic Linking</vt:lpstr>
      <vt:lpstr>Memory-Management Unit (MMU)</vt:lpstr>
      <vt:lpstr>Dynamic relocation using a relocation register…</vt:lpstr>
      <vt:lpstr>Swapping</vt:lpstr>
      <vt:lpstr>Schematic View of Swapping</vt:lpstr>
      <vt:lpstr>Swapping …</vt:lpstr>
      <vt:lpstr>Context Switch Time including Swapping</vt:lpstr>
      <vt:lpstr>Contiguous Allocation</vt:lpstr>
      <vt:lpstr>Contiguous Allocation …</vt:lpstr>
      <vt:lpstr>Contiguous Allocation…</vt:lpstr>
      <vt:lpstr>Contiguous Allocation…</vt:lpstr>
      <vt:lpstr>Contiguous Allocation…</vt:lpstr>
      <vt:lpstr>Fragmentation</vt:lpstr>
      <vt:lpstr>Fragmentation…</vt:lpstr>
      <vt:lpstr>Segmentation</vt:lpstr>
      <vt:lpstr>Commonly Used Segments (an example)</vt:lpstr>
      <vt:lpstr>Segmentation Architecture </vt:lpstr>
      <vt:lpstr>Segmentation Architecture …</vt:lpstr>
      <vt:lpstr>Segmentation (logical to linear address)</vt:lpstr>
      <vt:lpstr>Example</vt:lpstr>
      <vt:lpstr>Example of segmentation</vt:lpstr>
      <vt:lpstr>Example</vt:lpstr>
      <vt:lpstr>Paging</vt:lpstr>
      <vt:lpstr>Paging…</vt:lpstr>
      <vt:lpstr>Paging…</vt:lpstr>
      <vt:lpstr>Paging</vt:lpstr>
      <vt:lpstr>Address Translation Scheme</vt:lpstr>
      <vt:lpstr>Paging Hardware</vt:lpstr>
      <vt:lpstr>Paging Example</vt:lpstr>
      <vt:lpstr>Free Frames</vt:lpstr>
      <vt:lpstr>Implementation of Page Table</vt:lpstr>
      <vt:lpstr>Implementation of Page Table…</vt:lpstr>
      <vt:lpstr>Associative Memory</vt:lpstr>
      <vt:lpstr>Paging Hardware With TLB</vt:lpstr>
      <vt:lpstr>Effective Access Time</vt:lpstr>
      <vt:lpstr>Example</vt:lpstr>
      <vt:lpstr>Memory Protection</vt:lpstr>
      <vt:lpstr>Shared Pages</vt:lpstr>
      <vt:lpstr>Structure of the 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I&amp;CT Welcomes the Director of MIT, Manipal</dc:title>
  <dc:creator>3vr22es184 [MAHE-MIT]</dc:creator>
  <cp:lastModifiedBy>Veena Mayya [MAHE-MIT]</cp:lastModifiedBy>
  <cp:revision>921</cp:revision>
  <dcterms:created xsi:type="dcterms:W3CDTF">2022-03-20T17:55:27Z</dcterms:created>
  <dcterms:modified xsi:type="dcterms:W3CDTF">2023-04-03T04:18:54Z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