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52"/>
  </p:notesMasterIdLst>
  <p:sldIdLst>
    <p:sldId id="675" r:id="rId5"/>
    <p:sldId id="678" r:id="rId6"/>
    <p:sldId id="767" r:id="rId7"/>
    <p:sldId id="768" r:id="rId8"/>
    <p:sldId id="769" r:id="rId9"/>
    <p:sldId id="682" r:id="rId10"/>
    <p:sldId id="686" r:id="rId11"/>
    <p:sldId id="754" r:id="rId12"/>
    <p:sldId id="687" r:id="rId13"/>
    <p:sldId id="684" r:id="rId14"/>
    <p:sldId id="614" r:id="rId15"/>
    <p:sldId id="771" r:id="rId16"/>
    <p:sldId id="615" r:id="rId17"/>
    <p:sldId id="691" r:id="rId18"/>
    <p:sldId id="861" r:id="rId19"/>
    <p:sldId id="865" r:id="rId20"/>
    <p:sldId id="866" r:id="rId21"/>
    <p:sldId id="773" r:id="rId22"/>
    <p:sldId id="749" r:id="rId23"/>
    <p:sldId id="695" r:id="rId24"/>
    <p:sldId id="696" r:id="rId25"/>
    <p:sldId id="617" r:id="rId26"/>
    <p:sldId id="697" r:id="rId27"/>
    <p:sldId id="775" r:id="rId28"/>
    <p:sldId id="618" r:id="rId29"/>
    <p:sldId id="619" r:id="rId30"/>
    <p:sldId id="756" r:id="rId31"/>
    <p:sldId id="776" r:id="rId32"/>
    <p:sldId id="795" r:id="rId33"/>
    <p:sldId id="777" r:id="rId34"/>
    <p:sldId id="778" r:id="rId35"/>
    <p:sldId id="620" r:id="rId36"/>
    <p:sldId id="779" r:id="rId37"/>
    <p:sldId id="796" r:id="rId38"/>
    <p:sldId id="698" r:id="rId39"/>
    <p:sldId id="780" r:id="rId40"/>
    <p:sldId id="621" r:id="rId41"/>
    <p:sldId id="753" r:id="rId42"/>
    <p:sldId id="868" r:id="rId43"/>
    <p:sldId id="622" r:id="rId44"/>
    <p:sldId id="782" r:id="rId45"/>
    <p:sldId id="783" r:id="rId46"/>
    <p:sldId id="624" r:id="rId47"/>
    <p:sldId id="797" r:id="rId48"/>
    <p:sldId id="625" r:id="rId49"/>
    <p:sldId id="784" r:id="rId50"/>
    <p:sldId id="785" r:id="rId51"/>
    <p:sldId id="786" r:id="rId52"/>
    <p:sldId id="872" r:id="rId53"/>
    <p:sldId id="626" r:id="rId54"/>
    <p:sldId id="787" r:id="rId55"/>
    <p:sldId id="788" r:id="rId56"/>
    <p:sldId id="790" r:id="rId57"/>
    <p:sldId id="791" r:id="rId58"/>
    <p:sldId id="701" r:id="rId59"/>
    <p:sldId id="628" r:id="rId60"/>
    <p:sldId id="799" r:id="rId61"/>
    <p:sldId id="629" r:id="rId62"/>
    <p:sldId id="801" r:id="rId63"/>
    <p:sldId id="802" r:id="rId64"/>
    <p:sldId id="803" r:id="rId65"/>
    <p:sldId id="804" r:id="rId66"/>
    <p:sldId id="805" r:id="rId67"/>
    <p:sldId id="806" r:id="rId68"/>
    <p:sldId id="869" r:id="rId69"/>
    <p:sldId id="871" r:id="rId70"/>
    <p:sldId id="810" r:id="rId71"/>
    <p:sldId id="812" r:id="rId72"/>
    <p:sldId id="813" r:id="rId73"/>
    <p:sldId id="706" r:id="rId74"/>
    <p:sldId id="632" r:id="rId75"/>
    <p:sldId id="815" r:id="rId76"/>
    <p:sldId id="814" r:id="rId77"/>
    <p:sldId id="816" r:id="rId78"/>
    <p:sldId id="633" r:id="rId79"/>
    <p:sldId id="634" r:id="rId80"/>
    <p:sldId id="817" r:id="rId81"/>
    <p:sldId id="818" r:id="rId82"/>
    <p:sldId id="819" r:id="rId83"/>
    <p:sldId id="821" r:id="rId84"/>
    <p:sldId id="822" r:id="rId85"/>
    <p:sldId id="637" r:id="rId86"/>
    <p:sldId id="823" r:id="rId87"/>
    <p:sldId id="824" r:id="rId88"/>
    <p:sldId id="639" r:id="rId89"/>
    <p:sldId id="640" r:id="rId90"/>
    <p:sldId id="641" r:id="rId91"/>
    <p:sldId id="825" r:id="rId92"/>
    <p:sldId id="642" r:id="rId93"/>
    <p:sldId id="827" r:id="rId94"/>
    <p:sldId id="709" r:id="rId95"/>
    <p:sldId id="645" r:id="rId96"/>
    <p:sldId id="646" r:id="rId97"/>
    <p:sldId id="828" r:id="rId98"/>
    <p:sldId id="713" r:id="rId99"/>
    <p:sldId id="648" r:id="rId100"/>
    <p:sldId id="714" r:id="rId101"/>
    <p:sldId id="877" r:id="rId102"/>
    <p:sldId id="715" r:id="rId103"/>
    <p:sldId id="651" r:id="rId104"/>
    <p:sldId id="830" r:id="rId105"/>
    <p:sldId id="653" r:id="rId106"/>
    <p:sldId id="654" r:id="rId107"/>
    <p:sldId id="655" r:id="rId108"/>
    <p:sldId id="656" r:id="rId109"/>
    <p:sldId id="657" r:id="rId110"/>
    <p:sldId id="833" r:id="rId111"/>
    <p:sldId id="834" r:id="rId112"/>
    <p:sldId id="658" r:id="rId113"/>
    <p:sldId id="835" r:id="rId114"/>
    <p:sldId id="659" r:id="rId115"/>
    <p:sldId id="660" r:id="rId116"/>
    <p:sldId id="716" r:id="rId117"/>
    <p:sldId id="879" r:id="rId118"/>
    <p:sldId id="717" r:id="rId119"/>
    <p:sldId id="661" r:id="rId120"/>
    <p:sldId id="837" r:id="rId121"/>
    <p:sldId id="838" r:id="rId122"/>
    <p:sldId id="662" r:id="rId123"/>
    <p:sldId id="840" r:id="rId124"/>
    <p:sldId id="663" r:id="rId125"/>
    <p:sldId id="842" r:id="rId126"/>
    <p:sldId id="859" r:id="rId127"/>
    <p:sldId id="843" r:id="rId128"/>
    <p:sldId id="720" r:id="rId129"/>
    <p:sldId id="845" r:id="rId130"/>
    <p:sldId id="664" r:id="rId131"/>
    <p:sldId id="846" r:id="rId132"/>
    <p:sldId id="847" r:id="rId133"/>
    <p:sldId id="848" r:id="rId134"/>
    <p:sldId id="849" r:id="rId135"/>
    <p:sldId id="850" r:id="rId136"/>
    <p:sldId id="860" r:id="rId137"/>
    <p:sldId id="851" r:id="rId138"/>
    <p:sldId id="852" r:id="rId139"/>
    <p:sldId id="844" r:id="rId140"/>
    <p:sldId id="665" r:id="rId141"/>
    <p:sldId id="853" r:id="rId142"/>
    <p:sldId id="667" r:id="rId143"/>
    <p:sldId id="854" r:id="rId144"/>
    <p:sldId id="668" r:id="rId145"/>
    <p:sldId id="855" r:id="rId146"/>
    <p:sldId id="669" r:id="rId147"/>
    <p:sldId id="670" r:id="rId148"/>
    <p:sldId id="856" r:id="rId149"/>
    <p:sldId id="857" r:id="rId150"/>
    <p:sldId id="873" r:id="rId151"/>
  </p:sldIdLst>
  <p:sldSz cx="9144000" cy="6858000" type="screen4x3"/>
  <p:notesSz cx="6858000" cy="9144000"/>
  <p:custDataLst>
    <p:tags r:id="rId153"/>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660066"/>
    <a:srgbClr val="00CC00"/>
    <a:srgbClr val="996633"/>
    <a:srgbClr val="66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500" autoAdjust="0"/>
    <p:restoredTop sz="94664" autoAdjust="0"/>
  </p:normalViewPr>
  <p:slideViewPr>
    <p:cSldViewPr>
      <p:cViewPr varScale="1">
        <p:scale>
          <a:sx n="74" d="100"/>
          <a:sy n="74" d="100"/>
        </p:scale>
        <p:origin x="16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viewProps" Target="viewProp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tags" Target="tags/tag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presProps" Target="presProp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zh-TW"/>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A942098D-D9ED-4D90-8BB6-29BAD1624ABC}" type="slidenum">
              <a:rPr lang="en-US" altLang="zh-TW"/>
              <a:pPr>
                <a:defRPr/>
              </a:pPr>
              <a:t>‹#›</a:t>
            </a:fld>
            <a:endParaRPr lang="en-US" altLang="zh-TW"/>
          </a:p>
        </p:txBody>
      </p:sp>
    </p:spTree>
    <p:extLst>
      <p:ext uri="{BB962C8B-B14F-4D97-AF65-F5344CB8AC3E}">
        <p14:creationId xmlns:p14="http://schemas.microsoft.com/office/powerpoint/2010/main" val="603523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9A9D69-38D4-45C2-8D82-534B9DE54E14}" type="slidenum">
              <a:rPr lang="en-US" altLang="zh-TW" b="0" smtClean="0">
                <a:latin typeface="Times New Roman" panose="02020603050405020304" pitchFamily="18" charset="0"/>
              </a:rPr>
              <a:pPr/>
              <a:t>1</a:t>
            </a:fld>
            <a:endParaRPr lang="en-US" altLang="zh-TW" b="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914400" y="4343400"/>
            <a:ext cx="5029200" cy="4114800"/>
          </a:xfrm>
          <a:noFill/>
        </p:spPr>
        <p:txBody>
          <a:bodyPr/>
          <a:lstStyle/>
          <a:p>
            <a:pPr eaLnBrk="1" hangingPunct="1"/>
            <a:endParaRPr lang="zh-TW" altLang="zh-TW"/>
          </a:p>
        </p:txBody>
      </p:sp>
    </p:spTree>
    <p:extLst>
      <p:ext uri="{BB962C8B-B14F-4D97-AF65-F5344CB8AC3E}">
        <p14:creationId xmlns:p14="http://schemas.microsoft.com/office/powerpoint/2010/main" val="157072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8C4F752-F853-481C-A489-154E7188B766}" type="slidenum">
              <a:rPr lang="en-US" altLang="zh-TW" b="0" smtClean="0">
                <a:latin typeface="Times New Roman" panose="02020603050405020304" pitchFamily="18" charset="0"/>
              </a:rPr>
              <a:pPr/>
              <a:t>10</a:t>
            </a:fld>
            <a:endParaRPr lang="en-US" altLang="zh-TW"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7472224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5FD6380-78D5-405A-8695-638D51F2C133}" type="slidenum">
              <a:rPr lang="en-US" altLang="zh-TW" b="0" smtClean="0">
                <a:latin typeface="Times New Roman" panose="02020603050405020304" pitchFamily="18" charset="0"/>
              </a:rPr>
              <a:pPr/>
              <a:t>100</a:t>
            </a:fld>
            <a:endParaRPr lang="en-US" altLang="zh-TW" b="0">
              <a:latin typeface="Times New Roman" panose="02020603050405020304" pitchFamily="18"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21348908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5FD6380-78D5-405A-8695-638D51F2C133}" type="slidenum">
              <a:rPr lang="en-US" altLang="zh-TW" b="0" smtClean="0">
                <a:latin typeface="Times New Roman" panose="02020603050405020304" pitchFamily="18" charset="0"/>
              </a:rPr>
              <a:pPr/>
              <a:t>101</a:t>
            </a:fld>
            <a:endParaRPr lang="en-US" altLang="zh-TW" b="0">
              <a:latin typeface="Times New Roman" panose="02020603050405020304" pitchFamily="18"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0770782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FF06CE-7F5B-44C5-A233-DAB4183467F4}" type="slidenum">
              <a:rPr lang="en-US" altLang="zh-TW" b="0" smtClean="0">
                <a:latin typeface="Times New Roman" panose="02020603050405020304" pitchFamily="18" charset="0"/>
              </a:rPr>
              <a:pPr/>
              <a:t>102</a:t>
            </a:fld>
            <a:endParaRPr lang="en-US" altLang="zh-TW" b="0">
              <a:latin typeface="Times New Roman" panose="02020603050405020304" pitchFamily="18"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93918925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A9D847-6B92-4C4F-B571-6CE8A5DB0B9F}" type="slidenum">
              <a:rPr lang="en-US" altLang="zh-TW" b="0" smtClean="0">
                <a:latin typeface="Times New Roman" panose="02020603050405020304" pitchFamily="18" charset="0"/>
              </a:rPr>
              <a:pPr/>
              <a:t>103</a:t>
            </a:fld>
            <a:endParaRPr lang="en-US" altLang="zh-TW" b="0">
              <a:latin typeface="Times New Roman" panose="02020603050405020304" pitchFamily="18"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5154984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B84AC7-2DC5-40EB-8895-F94A83D08E16}" type="slidenum">
              <a:rPr lang="en-US" altLang="zh-TW" b="0" smtClean="0">
                <a:latin typeface="Times New Roman" panose="02020603050405020304" pitchFamily="18" charset="0"/>
              </a:rPr>
              <a:pPr/>
              <a:t>104</a:t>
            </a:fld>
            <a:endParaRPr lang="en-US" altLang="zh-TW" b="0">
              <a:latin typeface="Times New Roman" panose="02020603050405020304" pitchFamily="18"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6510529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030DF0B-B15C-4349-B0B1-2C6429E2B7E1}" type="slidenum">
              <a:rPr lang="en-US" altLang="zh-TW" b="0" smtClean="0">
                <a:latin typeface="Times New Roman" panose="02020603050405020304" pitchFamily="18" charset="0"/>
              </a:rPr>
              <a:pPr/>
              <a:t>105</a:t>
            </a:fld>
            <a:endParaRPr lang="en-US" altLang="zh-TW" b="0">
              <a:latin typeface="Times New Roman" panose="02020603050405020304" pitchFamily="18"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304845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72AEE9-B9A4-41B4-BD9B-9FD122EE261C}" type="slidenum">
              <a:rPr lang="en-US" altLang="zh-TW" b="0" smtClean="0">
                <a:latin typeface="Times New Roman" panose="02020603050405020304" pitchFamily="18" charset="0"/>
              </a:rPr>
              <a:pPr/>
              <a:t>106</a:t>
            </a:fld>
            <a:endParaRPr lang="en-US" altLang="zh-TW" b="0">
              <a:latin typeface="Times New Roman" panose="02020603050405020304" pitchFamily="18"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9012525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72AEE9-B9A4-41B4-BD9B-9FD122EE261C}" type="slidenum">
              <a:rPr lang="en-US" altLang="zh-TW" b="0" smtClean="0">
                <a:latin typeface="Times New Roman" panose="02020603050405020304" pitchFamily="18" charset="0"/>
              </a:rPr>
              <a:pPr/>
              <a:t>107</a:t>
            </a:fld>
            <a:endParaRPr lang="en-US" altLang="zh-TW" b="0">
              <a:latin typeface="Times New Roman" panose="02020603050405020304" pitchFamily="18"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67361949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72AEE9-B9A4-41B4-BD9B-9FD122EE261C}" type="slidenum">
              <a:rPr lang="en-US" altLang="zh-TW" b="0" smtClean="0">
                <a:latin typeface="Times New Roman" panose="02020603050405020304" pitchFamily="18" charset="0"/>
              </a:rPr>
              <a:pPr/>
              <a:t>108</a:t>
            </a:fld>
            <a:endParaRPr lang="en-US" altLang="zh-TW" b="0">
              <a:latin typeface="Times New Roman" panose="02020603050405020304" pitchFamily="18"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24863446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9A17F0D-FDC9-4B17-92C0-2D0691045A2B}" type="slidenum">
              <a:rPr lang="en-US" altLang="zh-TW" b="0" smtClean="0">
                <a:latin typeface="Times New Roman" panose="02020603050405020304" pitchFamily="18" charset="0"/>
              </a:rPr>
              <a:pPr/>
              <a:t>109</a:t>
            </a:fld>
            <a:endParaRPr lang="en-US" altLang="zh-TW" b="0">
              <a:latin typeface="Times New Roman" panose="02020603050405020304" pitchFamily="18"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441978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BFFCB72-2753-4D5A-838C-7C12ABCF6E24}" type="slidenum">
              <a:rPr lang="en-US" altLang="zh-TW" b="0" smtClean="0">
                <a:latin typeface="Times New Roman" panose="02020603050405020304" pitchFamily="18" charset="0"/>
              </a:rPr>
              <a:pPr/>
              <a:t>11</a:t>
            </a:fld>
            <a:endParaRPr lang="en-US" altLang="zh-TW"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3348892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9A17F0D-FDC9-4B17-92C0-2D0691045A2B}" type="slidenum">
              <a:rPr lang="en-US" altLang="zh-TW" b="0" smtClean="0">
                <a:latin typeface="Times New Roman" panose="02020603050405020304" pitchFamily="18" charset="0"/>
              </a:rPr>
              <a:pPr/>
              <a:t>110</a:t>
            </a:fld>
            <a:endParaRPr lang="en-US" altLang="zh-TW" b="0">
              <a:latin typeface="Times New Roman" panose="02020603050405020304" pitchFamily="18"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4711451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2DFDDA-A56F-486B-9297-EC51E5403735}" type="slidenum">
              <a:rPr lang="en-US" altLang="zh-TW" b="0" smtClean="0">
                <a:latin typeface="Times New Roman" panose="02020603050405020304" pitchFamily="18" charset="0"/>
              </a:rPr>
              <a:pPr/>
              <a:t>111</a:t>
            </a:fld>
            <a:endParaRPr lang="en-US" altLang="zh-TW" b="0">
              <a:latin typeface="Times New Roman" panose="02020603050405020304" pitchFamily="18"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97322482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BAD0D2C-588E-473F-A53D-2928D98485FA}" type="slidenum">
              <a:rPr lang="en-US" altLang="zh-TW" b="0" smtClean="0">
                <a:latin typeface="Times New Roman" panose="02020603050405020304" pitchFamily="18" charset="0"/>
              </a:rPr>
              <a:pPr/>
              <a:t>112</a:t>
            </a:fld>
            <a:endParaRPr lang="en-US" altLang="zh-TW" b="0">
              <a:latin typeface="Times New Roman" panose="02020603050405020304" pitchFamily="18"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4116151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2984203-CAA0-49C9-A762-455BA30CFBC0}" type="slidenum">
              <a:rPr lang="en-US" altLang="zh-TW" b="0" smtClean="0">
                <a:latin typeface="Times New Roman" panose="02020603050405020304" pitchFamily="18" charset="0"/>
              </a:rPr>
              <a:pPr/>
              <a:t>113</a:t>
            </a:fld>
            <a:endParaRPr lang="en-US" altLang="zh-TW" b="0">
              <a:latin typeface="Times New Roman" panose="02020603050405020304" pitchFamily="18"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85946854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0914E0-39E0-4585-ABF3-1DEBE252239E}" type="slidenum">
              <a:rPr lang="en-US" altLang="zh-TW" b="0" smtClean="0">
                <a:latin typeface="Times New Roman" panose="02020603050405020304" pitchFamily="18" charset="0"/>
              </a:rPr>
              <a:pPr/>
              <a:t>114</a:t>
            </a:fld>
            <a:endParaRPr lang="en-US" altLang="zh-TW" b="0">
              <a:latin typeface="Times New Roman" panose="02020603050405020304"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96617595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0ACEEB4-4133-4856-A7DA-A113429554FE}" type="slidenum">
              <a:rPr lang="en-US" altLang="zh-TW" b="0" smtClean="0">
                <a:latin typeface="Times New Roman" panose="02020603050405020304" pitchFamily="18" charset="0"/>
              </a:rPr>
              <a:pPr/>
              <a:t>115</a:t>
            </a:fld>
            <a:endParaRPr lang="en-US" altLang="zh-TW" b="0">
              <a:latin typeface="Times New Roman" panose="02020603050405020304" pitchFamily="18"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17532277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8DF01C1-B96B-462B-84E9-016C81B4AD3E}" type="slidenum">
              <a:rPr lang="en-US" altLang="zh-TW" b="0" smtClean="0">
                <a:latin typeface="Times New Roman" panose="02020603050405020304" pitchFamily="18" charset="0"/>
              </a:rPr>
              <a:pPr/>
              <a:t>116</a:t>
            </a:fld>
            <a:endParaRPr lang="en-US" altLang="zh-TW" b="0">
              <a:latin typeface="Times New Roman" panose="02020603050405020304" pitchFamily="18"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1032387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8DF01C1-B96B-462B-84E9-016C81B4AD3E}" type="slidenum">
              <a:rPr lang="en-US" altLang="zh-TW" b="0" smtClean="0">
                <a:latin typeface="Times New Roman" panose="02020603050405020304" pitchFamily="18" charset="0"/>
              </a:rPr>
              <a:pPr/>
              <a:t>117</a:t>
            </a:fld>
            <a:endParaRPr lang="en-US" altLang="zh-TW" b="0">
              <a:latin typeface="Times New Roman" panose="02020603050405020304" pitchFamily="18"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58305530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8DF01C1-B96B-462B-84E9-016C81B4AD3E}" type="slidenum">
              <a:rPr lang="en-US" altLang="zh-TW" b="0" smtClean="0">
                <a:latin typeface="Times New Roman" panose="02020603050405020304" pitchFamily="18" charset="0"/>
              </a:rPr>
              <a:pPr/>
              <a:t>118</a:t>
            </a:fld>
            <a:endParaRPr lang="en-US" altLang="zh-TW" b="0">
              <a:latin typeface="Times New Roman" panose="02020603050405020304" pitchFamily="18"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22371805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C89509-A50B-47A5-805A-4E7D647BA840}" type="slidenum">
              <a:rPr lang="en-US" altLang="zh-TW" b="0" smtClean="0">
                <a:latin typeface="Times New Roman" panose="02020603050405020304" pitchFamily="18" charset="0"/>
              </a:rPr>
              <a:pPr/>
              <a:t>119</a:t>
            </a:fld>
            <a:endParaRPr lang="en-US" altLang="zh-TW" b="0">
              <a:latin typeface="Times New Roman" panose="02020603050405020304" pitchFamily="18"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817539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FC9C902-66C7-44BE-9266-5A5201FB572E}" type="slidenum">
              <a:rPr lang="en-US" altLang="zh-TW" b="0" smtClean="0">
                <a:latin typeface="Times New Roman" panose="02020603050405020304" pitchFamily="18" charset="0"/>
              </a:rPr>
              <a:pPr/>
              <a:t>12</a:t>
            </a:fld>
            <a:endParaRPr lang="en-US" altLang="zh-TW"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9377419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3C89509-A50B-47A5-805A-4E7D647BA840}" type="slidenum">
              <a:rPr lang="en-US" altLang="zh-TW" b="0" smtClean="0">
                <a:latin typeface="Times New Roman" panose="02020603050405020304" pitchFamily="18" charset="0"/>
              </a:rPr>
              <a:pPr/>
              <a:t>120</a:t>
            </a:fld>
            <a:endParaRPr lang="en-US" altLang="zh-TW" b="0">
              <a:latin typeface="Times New Roman" panose="02020603050405020304" pitchFamily="18"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8355543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773EF2-D83B-416D-874A-AEFF84661E39}" type="slidenum">
              <a:rPr lang="en-US" altLang="zh-TW" b="0" smtClean="0">
                <a:latin typeface="Times New Roman" panose="02020603050405020304" pitchFamily="18" charset="0"/>
              </a:rPr>
              <a:pPr/>
              <a:t>121</a:t>
            </a:fld>
            <a:endParaRPr lang="en-US" altLang="zh-TW" b="0">
              <a:latin typeface="Times New Roman" panose="02020603050405020304" pitchFamily="18"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61867194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773EF2-D83B-416D-874A-AEFF84661E39}" type="slidenum">
              <a:rPr lang="en-US" altLang="zh-TW" b="0" smtClean="0">
                <a:latin typeface="Times New Roman" panose="02020603050405020304" pitchFamily="18" charset="0"/>
              </a:rPr>
              <a:pPr/>
              <a:t>122</a:t>
            </a:fld>
            <a:endParaRPr lang="en-US" altLang="zh-TW" b="0">
              <a:latin typeface="Times New Roman" panose="02020603050405020304" pitchFamily="18"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7148972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773EF2-D83B-416D-874A-AEFF84661E39}" type="slidenum">
              <a:rPr lang="en-US" altLang="zh-TW" b="0" smtClean="0">
                <a:latin typeface="Times New Roman" panose="02020603050405020304" pitchFamily="18" charset="0"/>
              </a:rPr>
              <a:pPr/>
              <a:t>123</a:t>
            </a:fld>
            <a:endParaRPr lang="en-US" altLang="zh-TW" b="0">
              <a:latin typeface="Times New Roman" panose="02020603050405020304" pitchFamily="18"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01290748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773EF2-D83B-416D-874A-AEFF84661E39}" type="slidenum">
              <a:rPr lang="en-US" altLang="zh-TW" b="0" smtClean="0">
                <a:latin typeface="Times New Roman" panose="02020603050405020304" pitchFamily="18" charset="0"/>
              </a:rPr>
              <a:pPr/>
              <a:t>124</a:t>
            </a:fld>
            <a:endParaRPr lang="en-US" altLang="zh-TW" b="0">
              <a:latin typeface="Times New Roman" panose="02020603050405020304" pitchFamily="18"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57142337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7F387C-AE1B-4542-9F4D-31A6A39243DE}" type="slidenum">
              <a:rPr lang="en-US" altLang="zh-TW" b="0" smtClean="0">
                <a:latin typeface="Times New Roman" panose="02020603050405020304" pitchFamily="18" charset="0"/>
              </a:rPr>
              <a:pPr/>
              <a:t>125</a:t>
            </a:fld>
            <a:endParaRPr lang="en-US" altLang="zh-TW" b="0">
              <a:latin typeface="Times New Roman" panose="02020603050405020304" pitchFamily="18"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9417094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126</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9118874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127</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35347098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128</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08462795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129</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810059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C28DAF-6078-4C6B-B79C-E377722F2F75}" type="slidenum">
              <a:rPr lang="en-US" altLang="zh-TW" b="0" smtClean="0">
                <a:latin typeface="Times New Roman" panose="02020603050405020304" pitchFamily="18" charset="0"/>
              </a:rPr>
              <a:pPr/>
              <a:t>13</a:t>
            </a:fld>
            <a:endParaRPr lang="en-US" altLang="zh-TW"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62615003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130</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78004630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131</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3511592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132</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5131678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133</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26299240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134</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82060838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135</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82368240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E4AFF-ABAF-4A36-8B62-173F92549F39}" type="slidenum">
              <a:rPr lang="en-US" altLang="zh-TW" b="0" smtClean="0">
                <a:latin typeface="Times New Roman" panose="02020603050405020304" pitchFamily="18" charset="0"/>
              </a:rPr>
              <a:pPr/>
              <a:t>136</a:t>
            </a:fld>
            <a:endParaRPr lang="en-US" altLang="zh-TW" b="0">
              <a:latin typeface="Times New Roman" panose="02020603050405020304" pitchFamily="18"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82104794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227AB2-EC79-45B3-B287-8B2F2306C654}" type="slidenum">
              <a:rPr lang="en-US" altLang="zh-TW" b="0" smtClean="0">
                <a:latin typeface="Times New Roman" panose="02020603050405020304" pitchFamily="18" charset="0"/>
              </a:rPr>
              <a:pPr/>
              <a:t>137</a:t>
            </a:fld>
            <a:endParaRPr lang="en-US" altLang="zh-TW" b="0">
              <a:latin typeface="Times New Roman" panose="02020603050405020304" pitchFamily="18"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11646465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227AB2-EC79-45B3-B287-8B2F2306C654}" type="slidenum">
              <a:rPr lang="en-US" altLang="zh-TW" b="0" smtClean="0">
                <a:latin typeface="Times New Roman" panose="02020603050405020304" pitchFamily="18" charset="0"/>
              </a:rPr>
              <a:pPr/>
              <a:t>138</a:t>
            </a:fld>
            <a:endParaRPr lang="en-US" altLang="zh-TW" b="0">
              <a:latin typeface="Times New Roman" panose="02020603050405020304" pitchFamily="18"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6370781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A732542-FF31-43BD-8353-F20D63DB07C5}" type="slidenum">
              <a:rPr lang="en-US" altLang="zh-TW" b="0" smtClean="0">
                <a:latin typeface="Times New Roman" panose="02020603050405020304" pitchFamily="18" charset="0"/>
              </a:rPr>
              <a:pPr/>
              <a:t>139</a:t>
            </a:fld>
            <a:endParaRPr lang="en-US" altLang="zh-TW" b="0">
              <a:latin typeface="Times New Roman" panose="02020603050405020304" pitchFamily="18"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28970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EDDD507-3396-4AFF-9133-E00AECC85019}" type="slidenum">
              <a:rPr lang="en-US" altLang="zh-TW" b="0" smtClean="0">
                <a:latin typeface="Times New Roman" panose="02020603050405020304" pitchFamily="18" charset="0"/>
              </a:rPr>
              <a:pPr/>
              <a:t>14</a:t>
            </a:fld>
            <a:endParaRPr lang="en-US" altLang="zh-TW"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92924610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A732542-FF31-43BD-8353-F20D63DB07C5}" type="slidenum">
              <a:rPr lang="en-US" altLang="zh-TW" b="0" smtClean="0">
                <a:latin typeface="Times New Roman" panose="02020603050405020304" pitchFamily="18" charset="0"/>
              </a:rPr>
              <a:pPr/>
              <a:t>140</a:t>
            </a:fld>
            <a:endParaRPr lang="en-US" altLang="zh-TW" b="0">
              <a:latin typeface="Times New Roman" panose="02020603050405020304" pitchFamily="18"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39655312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2272BCD-5165-4034-9613-0A6092899805}" type="slidenum">
              <a:rPr lang="en-US" altLang="zh-TW" b="0" smtClean="0">
                <a:latin typeface="Times New Roman" panose="02020603050405020304" pitchFamily="18" charset="0"/>
              </a:rPr>
              <a:pPr/>
              <a:t>141</a:t>
            </a:fld>
            <a:endParaRPr lang="en-US" altLang="zh-TW" b="0">
              <a:latin typeface="Times New Roman" panose="02020603050405020304" pitchFamily="18"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32177552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2272BCD-5165-4034-9613-0A6092899805}" type="slidenum">
              <a:rPr lang="en-US" altLang="zh-TW" b="0" smtClean="0">
                <a:latin typeface="Times New Roman" panose="02020603050405020304" pitchFamily="18" charset="0"/>
              </a:rPr>
              <a:pPr/>
              <a:t>142</a:t>
            </a:fld>
            <a:endParaRPr lang="en-US" altLang="zh-TW" b="0">
              <a:latin typeface="Times New Roman" panose="02020603050405020304" pitchFamily="18"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9920767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44E80F2-33BD-4440-B52D-5B0A4CB32961}" type="slidenum">
              <a:rPr lang="en-US" altLang="zh-TW" b="0" smtClean="0">
                <a:latin typeface="Times New Roman" panose="02020603050405020304" pitchFamily="18" charset="0"/>
              </a:rPr>
              <a:pPr/>
              <a:t>143</a:t>
            </a:fld>
            <a:endParaRPr lang="en-US" altLang="zh-TW" b="0">
              <a:latin typeface="Times New Roman" panose="02020603050405020304" pitchFamily="18" charset="0"/>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07742127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25B0D0-D75E-4560-8F26-88EC8C78E27F}" type="slidenum">
              <a:rPr lang="en-US" altLang="zh-TW" b="0" smtClean="0">
                <a:latin typeface="Times New Roman" panose="02020603050405020304" pitchFamily="18" charset="0"/>
              </a:rPr>
              <a:pPr/>
              <a:t>144</a:t>
            </a:fld>
            <a:endParaRPr lang="en-US" altLang="zh-TW" b="0">
              <a:latin typeface="Times New Roman" panose="02020603050405020304" pitchFamily="18" charset="0"/>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55655538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25B0D0-D75E-4560-8F26-88EC8C78E27F}" type="slidenum">
              <a:rPr lang="en-US" altLang="zh-TW" b="0" smtClean="0">
                <a:latin typeface="Times New Roman" panose="02020603050405020304" pitchFamily="18" charset="0"/>
              </a:rPr>
              <a:pPr/>
              <a:t>145</a:t>
            </a:fld>
            <a:endParaRPr lang="en-US" altLang="zh-TW" b="0">
              <a:latin typeface="Times New Roman" panose="02020603050405020304" pitchFamily="18" charset="0"/>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3788949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25B0D0-D75E-4560-8F26-88EC8C78E27F}" type="slidenum">
              <a:rPr lang="en-US" altLang="zh-TW" b="0" smtClean="0">
                <a:latin typeface="Times New Roman" panose="02020603050405020304" pitchFamily="18" charset="0"/>
              </a:rPr>
              <a:pPr/>
              <a:t>146</a:t>
            </a:fld>
            <a:endParaRPr lang="en-US" altLang="zh-TW" b="0">
              <a:latin typeface="Times New Roman" panose="02020603050405020304" pitchFamily="18" charset="0"/>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9751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DFC4CAA-1384-47AB-A5F7-568965CBD3A3}" type="slidenum">
              <a:rPr lang="en-US" altLang="zh-TW" b="0" smtClean="0">
                <a:latin typeface="Times New Roman" panose="02020603050405020304" pitchFamily="18" charset="0"/>
              </a:rPr>
              <a:pPr/>
              <a:t>15</a:t>
            </a:fld>
            <a:endParaRPr lang="en-US" altLang="zh-TW"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202864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A21154-1755-4B48-BF40-B3F0F5FB3DA3}" type="slidenum">
              <a:rPr lang="en-US" altLang="zh-TW" b="0" smtClean="0">
                <a:latin typeface="Times New Roman" panose="02020603050405020304" pitchFamily="18" charset="0"/>
              </a:rPr>
              <a:pPr/>
              <a:t>16</a:t>
            </a:fld>
            <a:endParaRPr lang="en-US" altLang="zh-TW" b="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8215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5B0E950-0A76-4E0E-99B7-C4FD1209ADFF}" type="slidenum">
              <a:rPr lang="en-US" altLang="zh-TW" b="0" smtClean="0">
                <a:latin typeface="Times New Roman" panose="02020603050405020304" pitchFamily="18" charset="0"/>
              </a:rPr>
              <a:pPr/>
              <a:t>17</a:t>
            </a:fld>
            <a:endParaRPr lang="en-US" altLang="zh-TW"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802164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E1FF723-6E8D-4F0F-A0A7-8E73ADA83ED4}" type="slidenum">
              <a:rPr lang="en-US" altLang="zh-TW" b="0" smtClean="0">
                <a:latin typeface="Times New Roman" panose="02020603050405020304" pitchFamily="18" charset="0"/>
              </a:rPr>
              <a:pPr/>
              <a:t>18</a:t>
            </a:fld>
            <a:endParaRPr lang="en-US" altLang="zh-TW" b="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4704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5A81260-8804-499E-9BE8-B4F487D9CA41}" type="slidenum">
              <a:rPr lang="en-US" altLang="zh-TW" b="0" smtClean="0">
                <a:latin typeface="Times New Roman" panose="02020603050405020304" pitchFamily="18" charset="0"/>
              </a:rPr>
              <a:pPr/>
              <a:t>19</a:t>
            </a:fld>
            <a:endParaRPr lang="en-US" altLang="zh-TW" b="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56079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77DFB6-4B43-4E63-850F-707690C5CC31}" type="slidenum">
              <a:rPr lang="en-US" altLang="zh-TW" b="0" smtClean="0">
                <a:latin typeface="Times New Roman" panose="02020603050405020304" pitchFamily="18" charset="0"/>
              </a:rPr>
              <a:pPr/>
              <a:t>2</a:t>
            </a:fld>
            <a:endParaRPr lang="en-US" altLang="zh-TW" b="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00964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F85B757-5D03-4856-BE3D-DE715249FD31}" type="slidenum">
              <a:rPr lang="en-US" altLang="zh-TW" b="0" smtClean="0">
                <a:latin typeface="Times New Roman" panose="02020603050405020304" pitchFamily="18" charset="0"/>
              </a:rPr>
              <a:pPr/>
              <a:t>20</a:t>
            </a:fld>
            <a:endParaRPr lang="en-US" altLang="zh-TW"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217395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BDEB231-BDCC-42A6-8E33-5C4305F766D6}" type="slidenum">
              <a:rPr lang="en-US" altLang="zh-TW" b="0" smtClean="0">
                <a:latin typeface="Times New Roman" panose="02020603050405020304" pitchFamily="18" charset="0"/>
              </a:rPr>
              <a:pPr/>
              <a:t>21</a:t>
            </a:fld>
            <a:endParaRPr lang="en-US" altLang="zh-TW"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78333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CDAE93-0533-483D-BCDB-31B9B64EAA61}" type="slidenum">
              <a:rPr lang="en-US" altLang="zh-TW" b="0" smtClean="0">
                <a:latin typeface="Times New Roman" panose="02020603050405020304" pitchFamily="18" charset="0"/>
              </a:rPr>
              <a:pPr/>
              <a:t>22</a:t>
            </a:fld>
            <a:endParaRPr lang="en-US" altLang="zh-TW"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11698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0D9275-6247-4E4D-B522-85700D58B359}" type="slidenum">
              <a:rPr lang="en-US" altLang="zh-TW" b="0" smtClean="0">
                <a:latin typeface="Times New Roman" panose="02020603050405020304" pitchFamily="18" charset="0"/>
              </a:rPr>
              <a:pPr/>
              <a:t>23</a:t>
            </a:fld>
            <a:endParaRPr lang="en-US" altLang="zh-TW"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96997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C9D29AF-8795-4703-9C1D-D255175500A9}" type="slidenum">
              <a:rPr lang="en-US" altLang="zh-TW" b="0" smtClean="0">
                <a:latin typeface="Times New Roman" panose="02020603050405020304" pitchFamily="18" charset="0"/>
              </a:rPr>
              <a:pPr/>
              <a:t>24</a:t>
            </a:fld>
            <a:endParaRPr lang="en-US" altLang="zh-TW"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9245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A2DBB0-2899-4674-8BF9-28117EF8CAC9}" type="slidenum">
              <a:rPr lang="en-US" altLang="zh-TW" b="0" smtClean="0">
                <a:latin typeface="Times New Roman" panose="02020603050405020304" pitchFamily="18" charset="0"/>
              </a:rPr>
              <a:pPr/>
              <a:t>25</a:t>
            </a:fld>
            <a:endParaRPr lang="en-US" altLang="zh-TW"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292061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64C59E6-FB16-4A2A-ABC8-769B81EA4409}" type="slidenum">
              <a:rPr lang="en-US" altLang="zh-TW" b="0" smtClean="0">
                <a:latin typeface="Times New Roman" panose="02020603050405020304" pitchFamily="18" charset="0"/>
              </a:rPr>
              <a:pPr/>
              <a:t>26</a:t>
            </a:fld>
            <a:endParaRPr lang="en-US" altLang="zh-TW"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2162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3E77086-9979-43C1-8C2E-A8AB3C961C61}" type="slidenum">
              <a:rPr lang="en-US" altLang="zh-TW" b="0" smtClean="0">
                <a:latin typeface="Times New Roman" panose="02020603050405020304" pitchFamily="18" charset="0"/>
              </a:rPr>
              <a:pPr/>
              <a:t>27</a:t>
            </a:fld>
            <a:endParaRPr lang="en-US" altLang="zh-TW" b="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22110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B52C44-21E5-4C5D-9C01-662A340FA9E4}" type="slidenum">
              <a:rPr lang="en-US" altLang="zh-TW" b="0" smtClean="0">
                <a:latin typeface="Times New Roman" panose="02020603050405020304" pitchFamily="18" charset="0"/>
              </a:rPr>
              <a:pPr/>
              <a:t>28</a:t>
            </a:fld>
            <a:endParaRPr lang="en-US" altLang="zh-TW"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337966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9741A3-3E6D-49F2-9233-1E8CC5D1741C}" type="slidenum">
              <a:rPr lang="en-US" altLang="zh-TW" b="0" smtClean="0">
                <a:latin typeface="Times New Roman" panose="02020603050405020304" pitchFamily="18" charset="0"/>
              </a:rPr>
              <a:pPr/>
              <a:t>29</a:t>
            </a:fld>
            <a:endParaRPr lang="en-US" altLang="zh-TW"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283495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1190CD8-D3B5-4959-8A02-F7C23B1CB893}" type="slidenum">
              <a:rPr lang="en-US" altLang="zh-TW" b="0" smtClean="0">
                <a:latin typeface="Times New Roman" panose="02020603050405020304" pitchFamily="18" charset="0"/>
              </a:rPr>
              <a:pPr/>
              <a:t>3</a:t>
            </a:fld>
            <a:endParaRPr lang="en-US" altLang="zh-TW" b="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085927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2604B1B-5736-4C74-BEA9-88489E614EF0}" type="slidenum">
              <a:rPr lang="en-US" altLang="zh-TW" b="0" smtClean="0">
                <a:latin typeface="Times New Roman" panose="02020603050405020304" pitchFamily="18" charset="0"/>
              </a:rPr>
              <a:pPr/>
              <a:t>30</a:t>
            </a:fld>
            <a:endParaRPr lang="en-US" altLang="zh-TW"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95340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1878CB-D388-4A37-AFAE-A47359E7F9C5}" type="slidenum">
              <a:rPr lang="en-US" altLang="zh-TW" b="0" smtClean="0">
                <a:latin typeface="Times New Roman" panose="02020603050405020304" pitchFamily="18" charset="0"/>
              </a:rPr>
              <a:pPr/>
              <a:t>31</a:t>
            </a:fld>
            <a:endParaRPr lang="en-US" altLang="zh-TW" b="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485165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50C25E-3501-4049-B4A9-50B66E8B6246}" type="slidenum">
              <a:rPr lang="en-US" altLang="zh-TW" b="0" smtClean="0">
                <a:latin typeface="Times New Roman" panose="02020603050405020304" pitchFamily="18" charset="0"/>
              </a:rPr>
              <a:pPr/>
              <a:t>32</a:t>
            </a:fld>
            <a:endParaRPr lang="en-US" altLang="zh-TW" b="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974278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0910630-53B7-47D7-9A1C-ABCB348A8901}" type="slidenum">
              <a:rPr lang="en-US" altLang="zh-TW" b="0" smtClean="0">
                <a:latin typeface="Times New Roman" panose="02020603050405020304" pitchFamily="18" charset="0"/>
              </a:rPr>
              <a:pPr/>
              <a:t>33</a:t>
            </a:fld>
            <a:endParaRPr lang="en-US" altLang="zh-TW" b="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672807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37A9073-C92B-4FA4-A51D-329F09A9CCD5}" type="slidenum">
              <a:rPr lang="en-US" altLang="zh-TW" b="0" smtClean="0">
                <a:latin typeface="Times New Roman" panose="02020603050405020304" pitchFamily="18" charset="0"/>
              </a:rPr>
              <a:pPr/>
              <a:t>34</a:t>
            </a:fld>
            <a:endParaRPr lang="en-US" altLang="zh-TW" b="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282301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ABC267-567F-4E9F-B1F2-2C9D94A33F5D}" type="slidenum">
              <a:rPr lang="en-US" altLang="zh-TW" b="0" smtClean="0">
                <a:latin typeface="Times New Roman" panose="02020603050405020304" pitchFamily="18" charset="0"/>
              </a:rPr>
              <a:pPr/>
              <a:t>35</a:t>
            </a:fld>
            <a:endParaRPr lang="en-US" altLang="zh-TW" b="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08541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CFE0BB9-CD3E-4382-B28F-CDB52B3F12AD}" type="slidenum">
              <a:rPr lang="en-US" altLang="zh-TW" b="0" smtClean="0">
                <a:latin typeface="Times New Roman" panose="02020603050405020304" pitchFamily="18" charset="0"/>
              </a:rPr>
              <a:pPr/>
              <a:t>36</a:t>
            </a:fld>
            <a:endParaRPr lang="en-US" altLang="zh-TW" b="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199878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7868A7-9AC1-49E4-8897-70E51CDA5DE7}" type="slidenum">
              <a:rPr lang="en-US" altLang="zh-TW" b="0" smtClean="0">
                <a:latin typeface="Times New Roman" panose="02020603050405020304" pitchFamily="18" charset="0"/>
              </a:rPr>
              <a:pPr/>
              <a:t>37</a:t>
            </a:fld>
            <a:endParaRPr lang="en-US" altLang="zh-TW"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625060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14B8A6B-351C-4B06-8EE0-03D89C3EC1B5}" type="slidenum">
              <a:rPr lang="en-US" altLang="zh-TW" b="0" smtClean="0">
                <a:latin typeface="Times New Roman" panose="02020603050405020304" pitchFamily="18" charset="0"/>
              </a:rPr>
              <a:pPr/>
              <a:t>38</a:t>
            </a:fld>
            <a:endParaRPr lang="en-US" altLang="zh-TW" b="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839457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0A578BA-0EF7-4059-A842-58882D5BBE9B}" type="slidenum">
              <a:rPr lang="en-US" altLang="zh-TW" b="0" smtClean="0">
                <a:latin typeface="Times New Roman" panose="02020603050405020304" pitchFamily="18" charset="0"/>
              </a:rPr>
              <a:pPr/>
              <a:t>39</a:t>
            </a:fld>
            <a:endParaRPr lang="en-US" altLang="zh-TW" b="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51345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21F99B-4AC7-4D5E-9EB6-2930BB4F04B7}" type="slidenum">
              <a:rPr lang="en-US" altLang="zh-TW" b="0" smtClean="0">
                <a:latin typeface="Times New Roman" panose="02020603050405020304" pitchFamily="18" charset="0"/>
              </a:rPr>
              <a:pPr/>
              <a:t>4</a:t>
            </a:fld>
            <a:endParaRPr lang="en-US" altLang="zh-TW" b="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584588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A8D47D7-517D-4122-A2D9-0F961F2D7FBB}" type="slidenum">
              <a:rPr lang="en-US" altLang="zh-TW" b="0" smtClean="0">
                <a:latin typeface="Times New Roman" panose="02020603050405020304" pitchFamily="18" charset="0"/>
              </a:rPr>
              <a:pPr/>
              <a:t>40</a:t>
            </a:fld>
            <a:endParaRPr lang="en-US" altLang="zh-TW" b="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838971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A854C6E-4C7F-47E9-B552-92066CE64968}" type="slidenum">
              <a:rPr lang="en-US" altLang="zh-TW" b="0" smtClean="0">
                <a:latin typeface="Times New Roman" panose="02020603050405020304" pitchFamily="18" charset="0"/>
              </a:rPr>
              <a:pPr/>
              <a:t>41</a:t>
            </a:fld>
            <a:endParaRPr lang="en-US" altLang="zh-TW" b="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229961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D98D01F-69AB-46CF-A561-45D570D1FDDE}" type="slidenum">
              <a:rPr lang="en-US" altLang="zh-TW" b="0" smtClean="0">
                <a:latin typeface="Times New Roman" panose="02020603050405020304" pitchFamily="18" charset="0"/>
              </a:rPr>
              <a:pPr/>
              <a:t>42</a:t>
            </a:fld>
            <a:endParaRPr lang="en-US" altLang="zh-TW" b="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6344751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6BB495E-C91D-4FDA-BC14-A80404E5D4B2}" type="slidenum">
              <a:rPr lang="en-US" altLang="zh-TW" b="0" smtClean="0">
                <a:latin typeface="Times New Roman" panose="02020603050405020304" pitchFamily="18" charset="0"/>
              </a:rPr>
              <a:pPr/>
              <a:t>43</a:t>
            </a:fld>
            <a:endParaRPr lang="en-US" altLang="zh-TW" b="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5746261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A9FCD23-2AE4-4071-96CC-32EF4BA3B52A}" type="slidenum">
              <a:rPr lang="en-US" altLang="zh-TW" b="0" smtClean="0">
                <a:latin typeface="Times New Roman" panose="02020603050405020304" pitchFamily="18" charset="0"/>
              </a:rPr>
              <a:pPr/>
              <a:t>44</a:t>
            </a:fld>
            <a:endParaRPr lang="en-US" altLang="zh-TW" b="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830151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8288AE0-A35B-4661-AAD0-0FE36BB0C7B4}" type="slidenum">
              <a:rPr lang="en-US" altLang="zh-TW" b="0" smtClean="0">
                <a:latin typeface="Times New Roman" panose="02020603050405020304" pitchFamily="18" charset="0"/>
              </a:rPr>
              <a:pPr/>
              <a:t>45</a:t>
            </a:fld>
            <a:endParaRPr lang="en-US" altLang="zh-TW" b="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6294964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A976D4-1C9E-4D41-B2E9-994A6A621E9E}" type="slidenum">
              <a:rPr lang="en-US" altLang="zh-TW" b="0" smtClean="0">
                <a:latin typeface="Times New Roman" panose="02020603050405020304" pitchFamily="18" charset="0"/>
              </a:rPr>
              <a:pPr/>
              <a:t>46</a:t>
            </a:fld>
            <a:endParaRPr lang="en-US" altLang="zh-TW" b="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836377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27EDE9C-961D-4E02-B58D-64B1EA10A1BA}" type="slidenum">
              <a:rPr lang="en-US" altLang="zh-TW" b="0" smtClean="0">
                <a:latin typeface="Times New Roman" panose="02020603050405020304" pitchFamily="18" charset="0"/>
              </a:rPr>
              <a:pPr/>
              <a:t>47</a:t>
            </a:fld>
            <a:endParaRPr lang="en-US" altLang="zh-TW" b="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813871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E08C7F-4194-4E8C-91B7-FF508CFA42BC}" type="slidenum">
              <a:rPr lang="en-US" altLang="zh-TW" b="0" smtClean="0">
                <a:latin typeface="Times New Roman" panose="02020603050405020304" pitchFamily="18" charset="0"/>
              </a:rPr>
              <a:pPr/>
              <a:t>48</a:t>
            </a:fld>
            <a:endParaRPr lang="en-US" altLang="zh-TW" b="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6363101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0F75AA9-0F8C-47ED-9F12-F6F904DAEB2A}" type="slidenum">
              <a:rPr lang="en-US" altLang="zh-TW" b="0" smtClean="0">
                <a:latin typeface="Times New Roman" panose="02020603050405020304" pitchFamily="18" charset="0"/>
              </a:rPr>
              <a:pPr/>
              <a:t>49</a:t>
            </a:fld>
            <a:endParaRPr lang="en-US" altLang="zh-TW" b="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89869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97B1FD-A61E-4457-BDF0-2723E746D2DE}" type="slidenum">
              <a:rPr lang="en-US" altLang="zh-TW" b="0" smtClean="0">
                <a:latin typeface="Times New Roman" panose="02020603050405020304" pitchFamily="18" charset="0"/>
              </a:rPr>
              <a:pPr/>
              <a:t>5</a:t>
            </a:fld>
            <a:endParaRPr lang="en-US" altLang="zh-TW" b="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987943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21CEB8-CB13-410A-804F-FF34F1C4AB18}" type="slidenum">
              <a:rPr lang="en-US" altLang="zh-TW" b="0" smtClean="0">
                <a:latin typeface="Times New Roman" panose="02020603050405020304" pitchFamily="18" charset="0"/>
              </a:rPr>
              <a:pPr/>
              <a:t>50</a:t>
            </a:fld>
            <a:endParaRPr lang="en-US" altLang="zh-TW" b="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783936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963273F-0B87-4C49-B488-4CA5DAB77E9A}" type="slidenum">
              <a:rPr lang="en-US" altLang="zh-TW" b="0" smtClean="0">
                <a:latin typeface="Times New Roman" panose="02020603050405020304" pitchFamily="18" charset="0"/>
              </a:rPr>
              <a:pPr/>
              <a:t>51</a:t>
            </a:fld>
            <a:endParaRPr lang="en-US" altLang="zh-TW" b="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191990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AC19A5-2B34-450F-A03C-C778DFFF2761}" type="slidenum">
              <a:rPr lang="en-US" altLang="zh-TW" b="0" smtClean="0">
                <a:latin typeface="Times New Roman" panose="02020603050405020304" pitchFamily="18" charset="0"/>
              </a:rPr>
              <a:pPr/>
              <a:t>52</a:t>
            </a:fld>
            <a:endParaRPr lang="en-US" altLang="zh-TW" b="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5820615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36661B-66DB-4A72-874F-13B13946E94B}" type="slidenum">
              <a:rPr lang="en-US" altLang="zh-TW" b="0" smtClean="0">
                <a:latin typeface="Times New Roman" panose="02020603050405020304" pitchFamily="18" charset="0"/>
              </a:rPr>
              <a:pPr/>
              <a:t>53</a:t>
            </a:fld>
            <a:endParaRPr lang="en-US" altLang="zh-TW" b="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0016555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6475323-F099-4B0A-96D6-507868170924}" type="slidenum">
              <a:rPr lang="en-US" altLang="zh-TW" b="0" smtClean="0">
                <a:latin typeface="Times New Roman" panose="02020603050405020304" pitchFamily="18" charset="0"/>
              </a:rPr>
              <a:pPr/>
              <a:t>54</a:t>
            </a:fld>
            <a:endParaRPr lang="en-US" altLang="zh-TW" b="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4720623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DEC1FBD-DB0C-4CA5-B288-A1943945A122}" type="slidenum">
              <a:rPr lang="en-US" altLang="zh-TW" b="0" smtClean="0">
                <a:latin typeface="Times New Roman" panose="02020603050405020304" pitchFamily="18" charset="0"/>
              </a:rPr>
              <a:pPr/>
              <a:t>55</a:t>
            </a:fld>
            <a:endParaRPr lang="en-US" altLang="zh-TW" b="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9864739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DABCFA-145E-4901-8DA3-C7CB44432D1D}" type="slidenum">
              <a:rPr lang="en-US" altLang="zh-TW" b="0" smtClean="0">
                <a:latin typeface="Times New Roman" panose="02020603050405020304" pitchFamily="18" charset="0"/>
              </a:rPr>
              <a:pPr/>
              <a:t>56</a:t>
            </a:fld>
            <a:endParaRPr lang="en-US" altLang="zh-TW" b="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1315724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57</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1801165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B4D065D-5EF2-4E2D-AD88-D8FE2E5DFB04}" type="slidenum">
              <a:rPr lang="en-US" altLang="zh-TW" b="0" smtClean="0">
                <a:latin typeface="Times New Roman" panose="02020603050405020304" pitchFamily="18" charset="0"/>
              </a:rPr>
              <a:pPr/>
              <a:t>58</a:t>
            </a:fld>
            <a:endParaRPr lang="en-US" altLang="zh-TW" b="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610774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59</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4949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81DA23-E58E-45B9-BCCB-DC6114988522}" type="slidenum">
              <a:rPr lang="en-US" altLang="zh-TW" b="0" smtClean="0">
                <a:latin typeface="Times New Roman" panose="02020603050405020304" pitchFamily="18" charset="0"/>
              </a:rPr>
              <a:pPr/>
              <a:t>6</a:t>
            </a:fld>
            <a:endParaRPr lang="en-US" altLang="zh-TW" b="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9605198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60</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4845341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61</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9150768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62</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9743106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63</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1954597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64</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0207946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65</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2864596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66</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304438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67</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2358872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68</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8595966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0532CAD-BD3D-413D-956F-16DCE71F6CD4}" type="slidenum">
              <a:rPr lang="en-US" altLang="zh-TW" b="0" smtClean="0">
                <a:latin typeface="Times New Roman" panose="02020603050405020304" pitchFamily="18" charset="0"/>
              </a:rPr>
              <a:pPr/>
              <a:t>69</a:t>
            </a:fld>
            <a:endParaRPr lang="en-US" altLang="zh-TW"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3473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DA2FC40-1A15-4DD1-A1BE-A44008A0C686}" type="slidenum">
              <a:rPr lang="en-US" altLang="zh-TW" b="0" smtClean="0">
                <a:latin typeface="Times New Roman" panose="02020603050405020304" pitchFamily="18" charset="0"/>
              </a:rPr>
              <a:pPr/>
              <a:t>7</a:t>
            </a:fld>
            <a:endParaRPr lang="en-US" altLang="zh-TW"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5343160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CE7020-78D8-44EA-B3FA-28FCA6E0705C}" type="slidenum">
              <a:rPr lang="en-US" altLang="zh-TW" b="0" smtClean="0">
                <a:latin typeface="Times New Roman" panose="02020603050405020304" pitchFamily="18" charset="0"/>
              </a:rPr>
              <a:pPr/>
              <a:t>70</a:t>
            </a:fld>
            <a:endParaRPr lang="en-US" altLang="zh-TW" b="0">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9046514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BC3BD9-7AD5-4ACF-BF8C-AE77D1170393}" type="slidenum">
              <a:rPr lang="en-US" altLang="zh-TW" b="0" smtClean="0">
                <a:latin typeface="Times New Roman" panose="02020603050405020304" pitchFamily="18" charset="0"/>
              </a:rPr>
              <a:pPr/>
              <a:t>71</a:t>
            </a:fld>
            <a:endParaRPr lang="en-US" altLang="zh-TW" b="0">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7089445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BC3BD9-7AD5-4ACF-BF8C-AE77D1170393}" type="slidenum">
              <a:rPr lang="en-US" altLang="zh-TW" b="0" smtClean="0">
                <a:latin typeface="Times New Roman" panose="02020603050405020304" pitchFamily="18" charset="0"/>
              </a:rPr>
              <a:pPr/>
              <a:t>72</a:t>
            </a:fld>
            <a:endParaRPr lang="en-US" altLang="zh-TW" b="0">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8234522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BC3BD9-7AD5-4ACF-BF8C-AE77D1170393}" type="slidenum">
              <a:rPr lang="en-US" altLang="zh-TW" b="0" smtClean="0">
                <a:latin typeface="Times New Roman" panose="02020603050405020304" pitchFamily="18" charset="0"/>
              </a:rPr>
              <a:pPr/>
              <a:t>73</a:t>
            </a:fld>
            <a:endParaRPr lang="en-US" altLang="zh-TW" b="0">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4128807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BC3BD9-7AD5-4ACF-BF8C-AE77D1170393}" type="slidenum">
              <a:rPr lang="en-US" altLang="zh-TW" b="0" smtClean="0">
                <a:latin typeface="Times New Roman" panose="02020603050405020304" pitchFamily="18" charset="0"/>
              </a:rPr>
              <a:pPr/>
              <a:t>74</a:t>
            </a:fld>
            <a:endParaRPr lang="en-US" altLang="zh-TW" b="0">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1966001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932F2B-4E9E-4CF4-BDE4-B59DB5CA5A4C}" type="slidenum">
              <a:rPr lang="en-US" altLang="zh-TW" b="0" smtClean="0">
                <a:latin typeface="Times New Roman" panose="02020603050405020304" pitchFamily="18" charset="0"/>
              </a:rPr>
              <a:pPr/>
              <a:t>75</a:t>
            </a:fld>
            <a:endParaRPr lang="en-US" altLang="zh-TW" b="0">
              <a:latin typeface="Times New Roman" panose="02020603050405020304" pitchFamily="18"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5060114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5DD02E-AC42-4B82-9E44-965CB246FAC9}" type="slidenum">
              <a:rPr lang="en-US" altLang="zh-TW" b="0" smtClean="0">
                <a:latin typeface="Times New Roman" panose="02020603050405020304" pitchFamily="18" charset="0"/>
              </a:rPr>
              <a:pPr/>
              <a:t>76</a:t>
            </a:fld>
            <a:endParaRPr lang="en-US" altLang="zh-TW" b="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1911285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5DD02E-AC42-4B82-9E44-965CB246FAC9}" type="slidenum">
              <a:rPr lang="en-US" altLang="zh-TW" b="0" smtClean="0">
                <a:latin typeface="Times New Roman" panose="02020603050405020304" pitchFamily="18" charset="0"/>
              </a:rPr>
              <a:pPr/>
              <a:t>77</a:t>
            </a:fld>
            <a:endParaRPr lang="en-US" altLang="zh-TW" b="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2277249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5DD02E-AC42-4B82-9E44-965CB246FAC9}" type="slidenum">
              <a:rPr lang="en-US" altLang="zh-TW" b="0" smtClean="0">
                <a:latin typeface="Times New Roman" panose="02020603050405020304" pitchFamily="18" charset="0"/>
              </a:rPr>
              <a:pPr/>
              <a:t>78</a:t>
            </a:fld>
            <a:endParaRPr lang="en-US" altLang="zh-TW" b="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9993061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5DD02E-AC42-4B82-9E44-965CB246FAC9}" type="slidenum">
              <a:rPr lang="en-US" altLang="zh-TW" b="0" smtClean="0">
                <a:latin typeface="Times New Roman" panose="02020603050405020304" pitchFamily="18" charset="0"/>
              </a:rPr>
              <a:pPr/>
              <a:t>79</a:t>
            </a:fld>
            <a:endParaRPr lang="en-US" altLang="zh-TW" b="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608285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FDD7904-A6E2-4828-87D9-0A61D3CDADCB}" type="slidenum">
              <a:rPr lang="en-US" altLang="zh-TW" b="0" smtClean="0">
                <a:latin typeface="Times New Roman" panose="02020603050405020304" pitchFamily="18" charset="0"/>
              </a:rPr>
              <a:pPr/>
              <a:t>8</a:t>
            </a:fld>
            <a:endParaRPr lang="en-US" altLang="zh-TW"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02468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5DD02E-AC42-4B82-9E44-965CB246FAC9}" type="slidenum">
              <a:rPr lang="en-US" altLang="zh-TW" b="0" smtClean="0">
                <a:latin typeface="Times New Roman" panose="02020603050405020304" pitchFamily="18" charset="0"/>
              </a:rPr>
              <a:pPr/>
              <a:t>80</a:t>
            </a:fld>
            <a:endParaRPr lang="en-US" altLang="zh-TW" b="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2770932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5DD02E-AC42-4B82-9E44-965CB246FAC9}" type="slidenum">
              <a:rPr lang="en-US" altLang="zh-TW" b="0" smtClean="0">
                <a:latin typeface="Times New Roman" panose="02020603050405020304" pitchFamily="18" charset="0"/>
              </a:rPr>
              <a:pPr/>
              <a:t>81</a:t>
            </a:fld>
            <a:endParaRPr lang="en-US" altLang="zh-TW" b="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286928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686D5F3-0EC6-4E0C-9E8D-46FF184A9125}" type="slidenum">
              <a:rPr lang="en-US" altLang="zh-TW" b="0" smtClean="0">
                <a:latin typeface="Times New Roman" panose="02020603050405020304" pitchFamily="18" charset="0"/>
              </a:rPr>
              <a:pPr/>
              <a:t>82</a:t>
            </a:fld>
            <a:endParaRPr lang="en-US" altLang="zh-TW" b="0">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055272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5DD02E-AC42-4B82-9E44-965CB246FAC9}" type="slidenum">
              <a:rPr lang="en-US" altLang="zh-TW" b="0" smtClean="0">
                <a:latin typeface="Times New Roman" panose="02020603050405020304" pitchFamily="18" charset="0"/>
              </a:rPr>
              <a:pPr/>
              <a:t>83</a:t>
            </a:fld>
            <a:endParaRPr lang="en-US" altLang="zh-TW" b="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3001960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0914E0-39E0-4585-ABF3-1DEBE252239E}" type="slidenum">
              <a:rPr lang="en-US" altLang="zh-TW" b="0" smtClean="0">
                <a:latin typeface="Times New Roman" panose="02020603050405020304" pitchFamily="18" charset="0"/>
              </a:rPr>
              <a:pPr/>
              <a:t>84</a:t>
            </a:fld>
            <a:endParaRPr lang="en-US" altLang="zh-TW" b="0">
              <a:latin typeface="Times New Roman" panose="02020603050405020304"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88630798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3E5DC4-65EC-4970-BFF4-EF97DBA387D9}" type="slidenum">
              <a:rPr lang="en-US" altLang="zh-TW" b="0" smtClean="0">
                <a:latin typeface="Times New Roman" panose="02020603050405020304" pitchFamily="18" charset="0"/>
              </a:rPr>
              <a:pPr/>
              <a:t>85</a:t>
            </a:fld>
            <a:endParaRPr lang="en-US" altLang="zh-TW" b="0">
              <a:latin typeface="Times New Roman" panose="02020603050405020304" pitchFamily="18"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6275604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500822-8034-4628-AF5C-404C05863D0C}" type="slidenum">
              <a:rPr lang="en-US" altLang="zh-TW" b="0" smtClean="0">
                <a:latin typeface="Times New Roman" panose="02020603050405020304" pitchFamily="18" charset="0"/>
              </a:rPr>
              <a:pPr/>
              <a:t>86</a:t>
            </a:fld>
            <a:endParaRPr lang="en-US" altLang="zh-TW" b="0">
              <a:latin typeface="Times New Roman" panose="02020603050405020304" pitchFamily="18"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1189898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C1A5DDA-2892-400D-A69B-035A2A838D5D}" type="slidenum">
              <a:rPr lang="en-US" altLang="zh-TW" b="0" smtClean="0">
                <a:latin typeface="Times New Roman" panose="02020603050405020304" pitchFamily="18" charset="0"/>
              </a:rPr>
              <a:pPr/>
              <a:t>87</a:t>
            </a:fld>
            <a:endParaRPr lang="en-US" altLang="zh-TW" b="0">
              <a:latin typeface="Times New Roman" panose="02020603050405020304" pitchFamily="18"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7423089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C1A5DDA-2892-400D-A69B-035A2A838D5D}" type="slidenum">
              <a:rPr lang="en-US" altLang="zh-TW" b="0" smtClean="0">
                <a:latin typeface="Times New Roman" panose="02020603050405020304" pitchFamily="18" charset="0"/>
              </a:rPr>
              <a:pPr/>
              <a:t>88</a:t>
            </a:fld>
            <a:endParaRPr lang="en-US" altLang="zh-TW" b="0">
              <a:latin typeface="Times New Roman" panose="02020603050405020304" pitchFamily="18"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70990451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E508689-32CE-425E-8070-DDCC3C6585F7}" type="slidenum">
              <a:rPr lang="en-US" altLang="zh-TW" b="0" smtClean="0">
                <a:latin typeface="Times New Roman" panose="02020603050405020304" pitchFamily="18" charset="0"/>
              </a:rPr>
              <a:pPr/>
              <a:t>89</a:t>
            </a:fld>
            <a:endParaRPr lang="en-US" altLang="zh-TW" b="0">
              <a:latin typeface="Times New Roman" panose="02020603050405020304" pitchFamily="18"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195000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DFC4CAA-1384-47AB-A5F7-568965CBD3A3}" type="slidenum">
              <a:rPr lang="en-US" altLang="zh-TW" b="0" smtClean="0">
                <a:latin typeface="Times New Roman" panose="02020603050405020304" pitchFamily="18" charset="0"/>
              </a:rPr>
              <a:pPr/>
              <a:t>9</a:t>
            </a:fld>
            <a:endParaRPr lang="en-US" altLang="zh-TW"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81984165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E508689-32CE-425E-8070-DDCC3C6585F7}" type="slidenum">
              <a:rPr lang="en-US" altLang="zh-TW" b="0" smtClean="0">
                <a:latin typeface="Times New Roman" panose="02020603050405020304" pitchFamily="18" charset="0"/>
              </a:rPr>
              <a:pPr/>
              <a:t>90</a:t>
            </a:fld>
            <a:endParaRPr lang="en-US" altLang="zh-TW" b="0">
              <a:latin typeface="Times New Roman" panose="02020603050405020304" pitchFamily="18"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85541864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F62524-97E1-408B-9524-94BDDAFA56CF}" type="slidenum">
              <a:rPr lang="en-US" altLang="zh-TW" b="0" smtClean="0">
                <a:latin typeface="Times New Roman" panose="02020603050405020304" pitchFamily="18" charset="0"/>
              </a:rPr>
              <a:pPr/>
              <a:t>91</a:t>
            </a:fld>
            <a:endParaRPr lang="en-US" altLang="zh-TW" b="0">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6853165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E7A1530-78BB-4DA6-8BCD-42166B5AABE0}" type="slidenum">
              <a:rPr lang="en-US" altLang="zh-TW" b="0" smtClean="0">
                <a:latin typeface="Times New Roman" panose="02020603050405020304" pitchFamily="18" charset="0"/>
              </a:rPr>
              <a:pPr/>
              <a:t>92</a:t>
            </a:fld>
            <a:endParaRPr lang="en-US" altLang="zh-TW" b="0">
              <a:latin typeface="Times New Roman" panose="02020603050405020304" pitchFamily="18"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2878241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633BE8A-E882-40CC-A7BE-C18678E413E8}" type="slidenum">
              <a:rPr lang="en-US" altLang="zh-TW" b="0" smtClean="0">
                <a:latin typeface="Times New Roman" panose="02020603050405020304" pitchFamily="18" charset="0"/>
              </a:rPr>
              <a:pPr/>
              <a:t>93</a:t>
            </a:fld>
            <a:endParaRPr lang="en-US" altLang="zh-TW" b="0">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0169413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633BE8A-E882-40CC-A7BE-C18678E413E8}" type="slidenum">
              <a:rPr lang="en-US" altLang="zh-TW" b="0" smtClean="0">
                <a:latin typeface="Times New Roman" panose="02020603050405020304" pitchFamily="18" charset="0"/>
              </a:rPr>
              <a:pPr/>
              <a:t>94</a:t>
            </a:fld>
            <a:endParaRPr lang="en-US" altLang="zh-TW" b="0">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6815458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B368F2B-FB23-47DC-B667-C6CBF95EA943}" type="slidenum">
              <a:rPr lang="en-US" altLang="zh-TW" b="0" smtClean="0">
                <a:latin typeface="Times New Roman" panose="02020603050405020304" pitchFamily="18" charset="0"/>
              </a:rPr>
              <a:pPr/>
              <a:t>95</a:t>
            </a:fld>
            <a:endParaRPr lang="en-US" altLang="zh-TW" b="0">
              <a:latin typeface="Times New Roman" panose="02020603050405020304" pitchFamily="18"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6937044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CED5BA-385D-40D8-9866-526B014F31E7}" type="slidenum">
              <a:rPr lang="en-US" altLang="zh-TW" b="0" smtClean="0">
                <a:latin typeface="Times New Roman" panose="02020603050405020304" pitchFamily="18" charset="0"/>
              </a:rPr>
              <a:pPr/>
              <a:t>96</a:t>
            </a:fld>
            <a:endParaRPr lang="en-US" altLang="zh-TW" b="0">
              <a:latin typeface="Times New Roman" panose="02020603050405020304" pitchFamily="18"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419690669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5B53B84-CA1B-4909-8DD5-50F648775745}" type="slidenum">
              <a:rPr lang="en-US" altLang="zh-TW" b="0" smtClean="0">
                <a:latin typeface="Times New Roman" panose="02020603050405020304" pitchFamily="18" charset="0"/>
              </a:rPr>
              <a:pPr/>
              <a:t>97</a:t>
            </a:fld>
            <a:endParaRPr lang="en-US" altLang="zh-TW" b="0">
              <a:latin typeface="Times New Roman" panose="02020603050405020304" pitchFamily="18"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8252375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5B53B84-CA1B-4909-8DD5-50F648775745}" type="slidenum">
              <a:rPr lang="en-US" altLang="zh-TW" b="0" smtClean="0">
                <a:latin typeface="Times New Roman" panose="02020603050405020304" pitchFamily="18" charset="0"/>
              </a:rPr>
              <a:pPr/>
              <a:t>98</a:t>
            </a:fld>
            <a:endParaRPr lang="en-US" altLang="zh-TW" b="0">
              <a:latin typeface="Times New Roman" panose="02020603050405020304" pitchFamily="18"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2357331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633769B-9617-4B3F-8E7D-BF9C3F345538}" type="slidenum">
              <a:rPr lang="en-US" altLang="zh-TW" b="0" smtClean="0">
                <a:latin typeface="Times New Roman" panose="02020603050405020304" pitchFamily="18" charset="0"/>
              </a:rPr>
              <a:pPr/>
              <a:t>99</a:t>
            </a:fld>
            <a:endParaRPr lang="en-US" altLang="zh-TW" b="0">
              <a:latin typeface="Times New Roman" panose="02020603050405020304" pitchFamily="18"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213270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a:ea typeface="新細明體" panose="02020500000000000000" pitchFamily="18" charset="-12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zh-TW"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zh-TW"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ea typeface="新細明體" panose="02020500000000000000" pitchFamily="18" charset="-120"/>
              </a:defRPr>
            </a:lvl1pPr>
          </a:lstStyle>
          <a:p>
            <a:pPr>
              <a:defRPr/>
            </a:pPr>
            <a:endParaRPr lang="en-US" altLang="zh-TW"/>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zh-TW"/>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21800E8-39FB-489C-9E1E-0C7E045B9E89}" type="slidenum">
              <a:rPr lang="en-US" altLang="zh-TW"/>
              <a:pPr>
                <a:defRPr/>
              </a:pPr>
              <a:t>‹#›</a:t>
            </a:fld>
            <a:endParaRPr lang="en-US" altLang="zh-TW"/>
          </a:p>
        </p:txBody>
      </p:sp>
    </p:spTree>
    <p:extLst>
      <p:ext uri="{BB962C8B-B14F-4D97-AF65-F5344CB8AC3E}">
        <p14:creationId xmlns:p14="http://schemas.microsoft.com/office/powerpoint/2010/main" val="38419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628650" y="1825625"/>
            <a:ext cx="7886700" cy="43513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DD4A9DBF-BF35-4FDC-B02C-A2DBEB0A26CC}" type="slidenum">
              <a:rPr lang="en-US" altLang="zh-TW"/>
              <a:pPr>
                <a:defRPr/>
              </a:pPr>
              <a:t>‹#›</a:t>
            </a:fld>
            <a:endParaRPr lang="en-US" altLang="zh-TW"/>
          </a:p>
        </p:txBody>
      </p:sp>
    </p:spTree>
    <p:extLst>
      <p:ext uri="{BB962C8B-B14F-4D97-AF65-F5344CB8AC3E}">
        <p14:creationId xmlns:p14="http://schemas.microsoft.com/office/powerpoint/2010/main" val="40458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762625" cy="5811838"/>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562C07D9-8F86-42D9-93C3-F34F75ADB021}" type="slidenum">
              <a:rPr lang="en-US" altLang="zh-TW"/>
              <a:pPr>
                <a:defRPr/>
              </a:pPr>
              <a:t>‹#›</a:t>
            </a:fld>
            <a:endParaRPr lang="en-US" altLang="zh-TW"/>
          </a:p>
        </p:txBody>
      </p:sp>
    </p:spTree>
    <p:extLst>
      <p:ext uri="{BB962C8B-B14F-4D97-AF65-F5344CB8AC3E}">
        <p14:creationId xmlns:p14="http://schemas.microsoft.com/office/powerpoint/2010/main" val="388929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表格版面配置區 2"/>
          <p:cNvSpPr>
            <a:spLocks noGrp="1"/>
          </p:cNvSpPr>
          <p:nvPr>
            <p:ph type="tbl" idx="1"/>
          </p:nvPr>
        </p:nvSpPr>
        <p:spPr>
          <a:xfrm>
            <a:off x="628650" y="1825625"/>
            <a:ext cx="7886700" cy="4351338"/>
          </a:xfrm>
          <a:prstGeom prst="rect">
            <a:avLst/>
          </a:prstGeom>
        </p:spPr>
        <p:txBody>
          <a:bodyPr/>
          <a:lstStyle/>
          <a:p>
            <a:pPr lvl="0"/>
            <a:endParaRPr lang="zh-TW" altLang="en-US" noProof="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35332345-E208-414F-A198-6D4C6F4542D2}" type="slidenum">
              <a:rPr lang="en-US" altLang="zh-TW"/>
              <a:pPr>
                <a:defRPr/>
              </a:pPr>
              <a:t>‹#›</a:t>
            </a:fld>
            <a:endParaRPr lang="en-US" altLang="zh-TW"/>
          </a:p>
        </p:txBody>
      </p:sp>
    </p:spTree>
    <p:extLst>
      <p:ext uri="{BB962C8B-B14F-4D97-AF65-F5344CB8AC3E}">
        <p14:creationId xmlns:p14="http://schemas.microsoft.com/office/powerpoint/2010/main" val="841146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SmartArt 版面配置區 2"/>
          <p:cNvSpPr>
            <a:spLocks noGrp="1"/>
          </p:cNvSpPr>
          <p:nvPr>
            <p:ph type="dgm" idx="1"/>
          </p:nvPr>
        </p:nvSpPr>
        <p:spPr>
          <a:xfrm>
            <a:off x="628650" y="1825625"/>
            <a:ext cx="7886700" cy="4351338"/>
          </a:xfrm>
          <a:prstGeom prst="rect">
            <a:avLst/>
          </a:prstGeom>
        </p:spPr>
        <p:txBody>
          <a:bodyPr/>
          <a:lstStyle/>
          <a:p>
            <a:pPr lvl="0"/>
            <a:endParaRPr lang="zh-TW" altLang="en-US" noProof="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5D3BBBB7-3455-4A82-A178-8D9719C828E3}" type="slidenum">
              <a:rPr lang="en-US" altLang="zh-TW"/>
              <a:pPr>
                <a:defRPr/>
              </a:pPr>
              <a:t>‹#›</a:t>
            </a:fld>
            <a:endParaRPr lang="en-US" altLang="zh-TW"/>
          </a:p>
        </p:txBody>
      </p:sp>
    </p:spTree>
    <p:extLst>
      <p:ext uri="{BB962C8B-B14F-4D97-AF65-F5344CB8AC3E}">
        <p14:creationId xmlns:p14="http://schemas.microsoft.com/office/powerpoint/2010/main" val="409771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a:xfrm>
            <a:off x="628650" y="1825625"/>
            <a:ext cx="788670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CD5386A3-DBEA-400B-BA13-07905C985AEB}" type="slidenum">
              <a:rPr lang="en-US" altLang="zh-TW"/>
              <a:pPr>
                <a:defRPr/>
              </a:pPr>
              <a:t>‹#›</a:t>
            </a:fld>
            <a:endParaRPr lang="en-US" altLang="zh-TW"/>
          </a:p>
        </p:txBody>
      </p:sp>
    </p:spTree>
    <p:extLst>
      <p:ext uri="{BB962C8B-B14F-4D97-AF65-F5344CB8AC3E}">
        <p14:creationId xmlns:p14="http://schemas.microsoft.com/office/powerpoint/2010/main" val="176905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a:prstGeom prst="rect">
            <a:avLst/>
          </a:prstGeo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45613988-2963-4B54-B6CB-2342D8E29FEF}" type="slidenum">
              <a:rPr lang="en-US" altLang="zh-TW"/>
              <a:pPr>
                <a:defRPr/>
              </a:pPr>
              <a:t>‹#›</a:t>
            </a:fld>
            <a:endParaRPr lang="en-US" altLang="zh-TW"/>
          </a:p>
        </p:txBody>
      </p:sp>
    </p:spTree>
    <p:extLst>
      <p:ext uri="{BB962C8B-B14F-4D97-AF65-F5344CB8AC3E}">
        <p14:creationId xmlns:p14="http://schemas.microsoft.com/office/powerpoint/2010/main" val="302518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5625"/>
            <a:ext cx="3867150" cy="435133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CADE0E14-B92B-4D30-91F5-D8E37375F4AF}" type="slidenum">
              <a:rPr lang="en-US" altLang="zh-TW"/>
              <a:pPr>
                <a:defRPr/>
              </a:pPr>
              <a:t>‹#›</a:t>
            </a:fld>
            <a:endParaRPr lang="en-US" altLang="zh-TW"/>
          </a:p>
        </p:txBody>
      </p:sp>
    </p:spTree>
    <p:extLst>
      <p:ext uri="{BB962C8B-B14F-4D97-AF65-F5344CB8AC3E}">
        <p14:creationId xmlns:p14="http://schemas.microsoft.com/office/powerpoint/2010/main" val="87385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a:prstGeom prst="rect">
            <a:avLst/>
          </a:prstGeo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A5B49606-4384-4107-AC83-73E5934DE2E1}" type="slidenum">
              <a:rPr lang="en-US" altLang="zh-TW"/>
              <a:pPr>
                <a:defRPr/>
              </a:pPr>
              <a:t>‹#›</a:t>
            </a:fld>
            <a:endParaRPr lang="en-US" altLang="zh-TW"/>
          </a:p>
        </p:txBody>
      </p:sp>
    </p:spTree>
    <p:extLst>
      <p:ext uri="{BB962C8B-B14F-4D97-AF65-F5344CB8AC3E}">
        <p14:creationId xmlns:p14="http://schemas.microsoft.com/office/powerpoint/2010/main" val="35708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0A95D62A-D2C4-4871-85E5-AD4BBFBAF704}" type="slidenum">
              <a:rPr lang="en-US" altLang="zh-TW"/>
              <a:pPr>
                <a:defRPr/>
              </a:pPr>
              <a:t>‹#›</a:t>
            </a:fld>
            <a:endParaRPr lang="en-US" altLang="zh-TW"/>
          </a:p>
        </p:txBody>
      </p:sp>
    </p:spTree>
    <p:extLst>
      <p:ext uri="{BB962C8B-B14F-4D97-AF65-F5344CB8AC3E}">
        <p14:creationId xmlns:p14="http://schemas.microsoft.com/office/powerpoint/2010/main" val="364399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26CC032F-6EE0-4004-997C-C2F1BB6618B0}" type="slidenum">
              <a:rPr lang="en-US" altLang="zh-TW"/>
              <a:pPr>
                <a:defRPr/>
              </a:pPr>
              <a:t>‹#›</a:t>
            </a:fld>
            <a:endParaRPr lang="en-US" altLang="zh-TW"/>
          </a:p>
        </p:txBody>
      </p:sp>
    </p:spTree>
    <p:extLst>
      <p:ext uri="{BB962C8B-B14F-4D97-AF65-F5344CB8AC3E}">
        <p14:creationId xmlns:p14="http://schemas.microsoft.com/office/powerpoint/2010/main" val="407121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FEEC3AF2-ADA2-4F87-99DC-2D631F450E0C}" type="slidenum">
              <a:rPr lang="en-US" altLang="zh-TW"/>
              <a:pPr>
                <a:defRPr/>
              </a:pPr>
              <a:t>‹#›</a:t>
            </a:fld>
            <a:endParaRPr lang="en-US" altLang="zh-TW"/>
          </a:p>
        </p:txBody>
      </p:sp>
    </p:spTree>
    <p:extLst>
      <p:ext uri="{BB962C8B-B14F-4D97-AF65-F5344CB8AC3E}">
        <p14:creationId xmlns:p14="http://schemas.microsoft.com/office/powerpoint/2010/main" val="107658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B2484EFE-BC03-4D2C-8779-393B0BA945FC}" type="slidenum">
              <a:rPr lang="en-US" altLang="zh-TW"/>
              <a:pPr>
                <a:defRPr/>
              </a:pPr>
              <a:t>‹#›</a:t>
            </a:fld>
            <a:endParaRPr lang="en-US" altLang="zh-TW"/>
          </a:p>
        </p:txBody>
      </p:sp>
    </p:spTree>
    <p:extLst>
      <p:ext uri="{BB962C8B-B14F-4D97-AF65-F5344CB8AC3E}">
        <p14:creationId xmlns:p14="http://schemas.microsoft.com/office/powerpoint/2010/main" val="406239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新細明體" panose="02020500000000000000" pitchFamily="18" charset="-120"/>
              </a:defRPr>
            </a:lvl1pPr>
          </a:lstStyle>
          <a:p>
            <a:pPr>
              <a:defRPr/>
            </a:pPr>
            <a:r>
              <a:rPr lang="en-US" altLang="zh-TW"/>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新細明體" panose="02020500000000000000" pitchFamily="18" charset="-120"/>
              </a:defRPr>
            </a:lvl1pPr>
          </a:lstStyle>
          <a:p>
            <a:pPr>
              <a:defRPr/>
            </a:pPr>
            <a:fld id="{5C561E19-E49A-4CCF-BF2E-A2199EB49230}"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106"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4.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image" Target="../media/image99.png"/><Relationship Id="rId7" Type="http://schemas.openxmlformats.org/officeDocument/2006/relationships/image" Target="../media/image103.emf"/><Relationship Id="rId2" Type="http://schemas.openxmlformats.org/officeDocument/2006/relationships/notesSlide" Target="../notesSlides/notesSlide118.xml"/><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11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19.xml"/><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20.xml"/><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22.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12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23.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36.xml"/><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13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emf"/><Relationship Id="rId5" Type="http://schemas.openxmlformats.org/officeDocument/2006/relationships/image" Target="../media/image21.png"/><Relationship Id="rId10" Type="http://schemas.openxmlformats.org/officeDocument/2006/relationships/image" Target="../media/image26.emf"/><Relationship Id="rId4" Type="http://schemas.openxmlformats.org/officeDocument/2006/relationships/image" Target="../media/image20.png"/><Relationship Id="rId9" Type="http://schemas.openxmlformats.org/officeDocument/2006/relationships/image" Target="../media/image25.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7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8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9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2.xml"/><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82.png"/></Relationships>
</file>

<file path=ppt/slides/_rels/slide9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9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1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B80DDAC-B08D-4D92-97F1-D4E6CB2A3C89}" type="slidenum">
              <a:rPr lang="en-US" altLang="zh-TW" b="0" smtClean="0"/>
              <a:pPr/>
              <a:t>1</a:t>
            </a:fld>
            <a:endParaRPr lang="en-US" altLang="zh-TW" b="0"/>
          </a:p>
        </p:txBody>
      </p:sp>
      <p:sp>
        <p:nvSpPr>
          <p:cNvPr id="6148"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zh-TW" sz="1000" b="0">
                <a:latin typeface="Arial" panose="020B0604020202020204" pitchFamily="34" charset="0"/>
                <a:ea typeface="新細明體" pitchFamily="18" charset="-120"/>
              </a:rPr>
              <a:t>Copyright </a:t>
            </a:r>
            <a:r>
              <a:rPr lang="en-US" altLang="zh-TW" sz="1000" b="0">
                <a:latin typeface="Arial" panose="020B0604020202020204" pitchFamily="34" charset="0"/>
                <a:ea typeface="新細明體" pitchFamily="18" charset="-120"/>
                <a:cs typeface="Times New Roman" panose="02020603050405020304" pitchFamily="18" charset="0"/>
              </a:rPr>
              <a:t>© </a:t>
            </a:r>
            <a:r>
              <a:rPr lang="en-US" altLang="zh-TW" sz="1000" b="0">
                <a:latin typeface="Arial" panose="020B0604020202020204" pitchFamily="34" charset="0"/>
                <a:ea typeface="新細明體" pitchFamily="18" charset="-120"/>
              </a:rPr>
              <a:t>The McGraw-Hill Companies, Inc. Permission required for reproduction or display.</a:t>
            </a:r>
          </a:p>
        </p:txBody>
      </p:sp>
      <p:pic>
        <p:nvPicPr>
          <p:cNvPr id="6149" name="Picture 3" descr="branding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6"/>
          <p:cNvSpPr txBox="1">
            <a:spLocks noChangeArrowheads="1"/>
          </p:cNvSpPr>
          <p:nvPr/>
        </p:nvSpPr>
        <p:spPr bwMode="auto">
          <a:xfrm>
            <a:off x="1714500" y="1981200"/>
            <a:ext cx="5222875" cy="584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3200">
                <a:latin typeface="Times" panose="02020603050405020304" pitchFamily="18" charset="0"/>
                <a:ea typeface="新細明體" pitchFamily="18" charset="-120"/>
              </a:rPr>
              <a:t>Unicast Routing Protocols</a:t>
            </a:r>
          </a:p>
        </p:txBody>
      </p:sp>
      <p:sp>
        <p:nvSpPr>
          <p:cNvPr id="6151" name="Rectangle 1"/>
          <p:cNvSpPr>
            <a:spLocks noChangeArrowheads="1"/>
          </p:cNvSpPr>
          <p:nvPr/>
        </p:nvSpPr>
        <p:spPr bwMode="auto">
          <a:xfrm>
            <a:off x="249238" y="3486150"/>
            <a:ext cx="85899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Unicast communication : Communication between one sender and one receiver, a one-to-one communication.</a:t>
            </a:r>
          </a:p>
          <a:p>
            <a:pPr algn="just"/>
            <a:endParaRPr lang="en-US" b="0"/>
          </a:p>
          <a:p>
            <a:pPr algn="just"/>
            <a:r>
              <a:rPr lang="en-US" b="0"/>
              <a:t>Routers create their routing tables to support unicast communication.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6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022693D-AE0C-45A8-9758-1C879F9E8B6C}" type="slidenum">
              <a:rPr lang="en-US" altLang="zh-TW" b="0" smtClean="0"/>
              <a:pPr/>
              <a:t>10</a:t>
            </a:fld>
            <a:endParaRPr lang="en-US" altLang="zh-TW" b="0"/>
          </a:p>
        </p:txBody>
      </p:sp>
      <p:sp>
        <p:nvSpPr>
          <p:cNvPr id="788482" name="Rectangle 2"/>
          <p:cNvSpPr>
            <a:spLocks noChangeArrowheads="1"/>
          </p:cNvSpPr>
          <p:nvPr/>
        </p:nvSpPr>
        <p:spPr bwMode="auto">
          <a:xfrm>
            <a:off x="0" y="0"/>
            <a:ext cx="9144000" cy="1143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26629" name="Text Box 3"/>
          <p:cNvSpPr txBox="1">
            <a:spLocks noChangeArrowheads="1"/>
          </p:cNvSpPr>
          <p:nvPr/>
        </p:nvSpPr>
        <p:spPr bwMode="auto">
          <a:xfrm>
            <a:off x="228600" y="263525"/>
            <a:ext cx="7991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11-3  DISTANCE VECTOR ROUTING</a:t>
            </a:r>
          </a:p>
        </p:txBody>
      </p:sp>
      <p:sp>
        <p:nvSpPr>
          <p:cNvPr id="2663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26631" name="Rectangle 1"/>
          <p:cNvSpPr>
            <a:spLocks noChangeArrowheads="1"/>
          </p:cNvSpPr>
          <p:nvPr/>
        </p:nvSpPr>
        <p:spPr bwMode="auto">
          <a:xfrm>
            <a:off x="381000" y="1676400"/>
            <a:ext cx="8229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This method sees an AS, with all routers and networks, as a graph, a set of nodes and lines (edges) connecting the nodes. </a:t>
            </a:r>
          </a:p>
          <a:p>
            <a:pPr algn="just"/>
            <a:endParaRPr lang="en-US" b="0" dirty="0"/>
          </a:p>
          <a:p>
            <a:pPr algn="just"/>
            <a:r>
              <a:rPr lang="en-US" b="0" dirty="0"/>
              <a:t>A router can normally be represented by a node and a network by a link connecting two nodes. </a:t>
            </a:r>
          </a:p>
          <a:p>
            <a:pPr algn="just"/>
            <a:endParaRPr lang="en-US" b="0" dirty="0"/>
          </a:p>
          <a:p>
            <a:pPr algn="just"/>
            <a:r>
              <a:rPr lang="en-US" b="0" dirty="0"/>
              <a:t>Bellman-Ford algorithm (Ford-Fulkerson) to find the shortest path between nodes in a graph. </a:t>
            </a:r>
          </a:p>
          <a:p>
            <a:pPr algn="just"/>
            <a:endParaRPr lang="en-US" b="0" dirty="0"/>
          </a:p>
          <a:p>
            <a:pPr algn="just"/>
            <a:endParaRPr lang="en-US" b="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55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15B0B10-88B3-479F-88FD-1A37677D657B}" type="slidenum">
              <a:rPr lang="en-US" altLang="zh-TW" b="0" smtClean="0"/>
              <a:pPr/>
              <a:t>100</a:t>
            </a:fld>
            <a:endParaRPr lang="en-US" altLang="zh-TW" b="0" dirty="0"/>
          </a:p>
        </p:txBody>
      </p:sp>
      <p:sp>
        <p:nvSpPr>
          <p:cNvPr id="2355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366713" y="1272341"/>
            <a:ext cx="8178800" cy="1323439"/>
          </a:xfrm>
          <a:prstGeom prst="rect">
            <a:avLst/>
          </a:prstGeom>
        </p:spPr>
        <p:txBody>
          <a:bodyPr wrap="square">
            <a:spAutoFit/>
          </a:bodyPr>
          <a:lstStyle/>
          <a:p>
            <a:pPr algn="just"/>
            <a:r>
              <a:rPr lang="en-US" sz="1600" b="0" dirty="0">
                <a:ea typeface="Tahoma" panose="020B0604030504040204" pitchFamily="34" charset="0"/>
                <a:cs typeface="Tahoma" panose="020B0604030504040204" pitchFamily="34" charset="0"/>
              </a:rPr>
              <a:t>The summary link to network LSA is </a:t>
            </a:r>
            <a:r>
              <a:rPr lang="en-US" sz="1600" b="0" dirty="0">
                <a:solidFill>
                  <a:srgbClr val="FF0000"/>
                </a:solidFill>
                <a:ea typeface="Tahoma" panose="020B0604030504040204" pitchFamily="34" charset="0"/>
                <a:cs typeface="Tahoma" panose="020B0604030504040204" pitchFamily="34" charset="0"/>
              </a:rPr>
              <a:t>used by the area border router to announce the existence of other networks outside the area</a:t>
            </a:r>
            <a:r>
              <a:rPr lang="en-US" sz="1600" b="0" dirty="0">
                <a:ea typeface="Tahoma" panose="020B0604030504040204" pitchFamily="34" charset="0"/>
                <a:cs typeface="Tahoma" panose="020B0604030504040204" pitchFamily="34" charset="0"/>
              </a:rPr>
              <a:t>. </a:t>
            </a:r>
            <a:endParaRPr lang="en-US" sz="1600" b="0" dirty="0">
              <a:solidFill>
                <a:srgbClr val="000000"/>
              </a:solidFill>
              <a:ea typeface="Tahoma" panose="020B0604030504040204" pitchFamily="34" charset="0"/>
              <a:cs typeface="Tahoma" panose="020B0604030504040204" pitchFamily="34" charset="0"/>
            </a:endParaRPr>
          </a:p>
          <a:p>
            <a:pPr algn="just"/>
            <a:endParaRPr lang="en-US" sz="1600" b="0" dirty="0">
              <a:solidFill>
                <a:srgbClr val="000000"/>
              </a:solidFill>
              <a:ea typeface="Tahoma" panose="020B0604030504040204" pitchFamily="34" charset="0"/>
              <a:cs typeface="Tahoma" panose="020B0604030504040204" pitchFamily="34" charset="0"/>
            </a:endParaRPr>
          </a:p>
          <a:p>
            <a:pPr algn="just"/>
            <a:r>
              <a:rPr lang="en-US" sz="1600" b="0" dirty="0">
                <a:solidFill>
                  <a:srgbClr val="000000"/>
                </a:solidFill>
                <a:ea typeface="Tahoma" panose="020B0604030504040204" pitchFamily="34" charset="0"/>
                <a:cs typeface="Tahoma" panose="020B0604030504040204" pitchFamily="34" charset="0"/>
              </a:rPr>
              <a:t>An area border router is active in more than one area. It receives router link and network link </a:t>
            </a:r>
            <a:r>
              <a:rPr lang="en-US" sz="1600" b="0" dirty="0">
                <a:ea typeface="Tahoma" panose="020B0604030504040204" pitchFamily="34" charset="0"/>
                <a:cs typeface="Tahoma" panose="020B0604030504040204" pitchFamily="34" charset="0"/>
              </a:rPr>
              <a:t>advertisements, and, creates a routing table for each area. </a:t>
            </a:r>
          </a:p>
        </p:txBody>
      </p:sp>
      <p:sp>
        <p:nvSpPr>
          <p:cNvPr id="3" name="Rectangle 2"/>
          <p:cNvSpPr/>
          <p:nvPr/>
        </p:nvSpPr>
        <p:spPr>
          <a:xfrm>
            <a:off x="1277151" y="536723"/>
            <a:ext cx="4427815" cy="461665"/>
          </a:xfrm>
          <a:prstGeom prst="rect">
            <a:avLst/>
          </a:prstGeom>
        </p:spPr>
        <p:txBody>
          <a:bodyPr wrap="none">
            <a:spAutoFit/>
          </a:bodyPr>
          <a:lstStyle/>
          <a:p>
            <a:r>
              <a:rPr lang="en-US" sz="2400" dirty="0">
                <a:latin typeface="Times New Roman" panose="02020603050405020304" pitchFamily="18" charset="0"/>
              </a:rPr>
              <a:t>Summary Link to Network LSA</a:t>
            </a:r>
          </a:p>
        </p:txBody>
      </p:sp>
      <p:pic>
        <p:nvPicPr>
          <p:cNvPr id="1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0496" y="2815608"/>
            <a:ext cx="5731233" cy="21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8881" y="5334000"/>
            <a:ext cx="8598269" cy="830997"/>
          </a:xfrm>
          <a:prstGeom prst="rect">
            <a:avLst/>
          </a:prstGeom>
        </p:spPr>
        <p:txBody>
          <a:bodyPr wrap="square">
            <a:spAutoFit/>
          </a:bodyPr>
          <a:lstStyle/>
          <a:p>
            <a:pPr algn="just"/>
            <a:r>
              <a:rPr lang="en-US" sz="1600" b="0" dirty="0">
                <a:ea typeface="Tahoma" panose="020B0604030504040204" pitchFamily="34" charset="0"/>
                <a:cs typeface="Tahoma" panose="020B0604030504040204" pitchFamily="34" charset="0"/>
              </a:rPr>
              <a:t>Router R1 is an area border router. It has 2 routing tables, one for area 1 and one for area 0. </a:t>
            </a:r>
          </a:p>
          <a:p>
            <a:pPr marL="285750" indent="-285750" algn="just">
              <a:buFont typeface="Arial" panose="020B0604020202020204" pitchFamily="34" charset="0"/>
              <a:buChar char="•"/>
            </a:pPr>
            <a:r>
              <a:rPr lang="en-US" sz="1600" b="0" dirty="0">
                <a:ea typeface="Tahoma" panose="020B0604030504040204" pitchFamily="34" charset="0"/>
                <a:cs typeface="Tahoma" panose="020B0604030504040204" pitchFamily="34" charset="0"/>
              </a:rPr>
              <a:t>R1 floods area 1 with information about how to reach a network located in area 0. </a:t>
            </a:r>
          </a:p>
          <a:p>
            <a:pPr marL="285750" indent="-285750" algn="just">
              <a:buFont typeface="Arial" panose="020B0604020202020204" pitchFamily="34" charset="0"/>
              <a:buChar char="•"/>
            </a:pPr>
            <a:r>
              <a:rPr lang="en-US" sz="1600" b="0" dirty="0">
                <a:ea typeface="Tahoma" panose="020B0604030504040204" pitchFamily="34" charset="0"/>
                <a:cs typeface="Tahoma" panose="020B0604030504040204" pitchFamily="34" charset="0"/>
              </a:rPr>
              <a:t>R2 floods area 2 with information about  how to reach the same network in area 0.</a:t>
            </a:r>
            <a:endParaRPr lang="en-US" sz="1600" dirty="0">
              <a:ea typeface="Tahoma" panose="020B0604030504040204" pitchFamily="34" charset="0"/>
              <a:cs typeface="Tahoma" panose="020B060403050404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55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15B0B10-88B3-479F-88FD-1A37677D657B}" type="slidenum">
              <a:rPr lang="en-US" altLang="zh-TW" b="0" smtClean="0"/>
              <a:pPr/>
              <a:t>101</a:t>
            </a:fld>
            <a:endParaRPr lang="en-US" altLang="zh-TW" b="0"/>
          </a:p>
        </p:txBody>
      </p:sp>
      <p:sp>
        <p:nvSpPr>
          <p:cNvPr id="23552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11.41</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Summary link to network LSA</a:t>
            </a:r>
          </a:p>
        </p:txBody>
      </p:sp>
      <p:sp>
        <p:nvSpPr>
          <p:cNvPr id="2355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55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256293" y="1234340"/>
            <a:ext cx="8406606" cy="1323439"/>
          </a:xfrm>
          <a:prstGeom prst="rect">
            <a:avLst/>
          </a:prstGeom>
        </p:spPr>
        <p:txBody>
          <a:bodyPr wrap="square">
            <a:spAutoFit/>
          </a:bodyPr>
          <a:lstStyle/>
          <a:p>
            <a:pPr algn="just"/>
            <a:r>
              <a:rPr lang="en-US" sz="1600" b="0" dirty="0">
                <a:ea typeface="Tahoma" panose="020B0604030504040204" pitchFamily="34" charset="0"/>
                <a:cs typeface="Tahoma" panose="020B0604030504040204" pitchFamily="34" charset="0"/>
              </a:rPr>
              <a:t>Each advertisement announces only one single network.  If there is more than one network, a separate advertisement must be issued for each. </a:t>
            </a:r>
          </a:p>
          <a:p>
            <a:pPr algn="just"/>
            <a:endParaRPr lang="en-US" sz="1600" b="0" dirty="0">
              <a:ea typeface="Tahoma" panose="020B0604030504040204" pitchFamily="34" charset="0"/>
              <a:cs typeface="Tahoma" panose="020B0604030504040204" pitchFamily="34" charset="0"/>
            </a:endParaRPr>
          </a:p>
          <a:p>
            <a:pPr algn="just"/>
            <a:r>
              <a:rPr lang="en-US" sz="1600" b="0" dirty="0">
                <a:ea typeface="Tahoma" panose="020B0604030504040204" pitchFamily="34" charset="0"/>
                <a:cs typeface="Tahoma" panose="020B0604030504040204" pitchFamily="34" charset="0"/>
              </a:rPr>
              <a:t>IP address of advertising router is present in the header of the link state advertisement. From this information and the mask, one can deduce the network address. </a:t>
            </a:r>
          </a:p>
        </p:txBody>
      </p:sp>
      <p:sp>
        <p:nvSpPr>
          <p:cNvPr id="13" name="Rectangle 12"/>
          <p:cNvSpPr/>
          <p:nvPr/>
        </p:nvSpPr>
        <p:spPr>
          <a:xfrm>
            <a:off x="1284287" y="668337"/>
            <a:ext cx="6564000" cy="338554"/>
          </a:xfrm>
          <a:prstGeom prst="rect">
            <a:avLst/>
          </a:prstGeom>
        </p:spPr>
        <p:txBody>
          <a:bodyPr wrap="square">
            <a:spAutoFit/>
          </a:bodyPr>
          <a:lstStyle/>
          <a:p>
            <a:pPr algn="just"/>
            <a:r>
              <a:rPr lang="en-US" sz="1600" b="0" dirty="0">
                <a:ea typeface="Tahoma" panose="020B0604030504040204" pitchFamily="34" charset="0"/>
                <a:cs typeface="Tahoma" panose="020B0604030504040204" pitchFamily="34" charset="0"/>
              </a:rPr>
              <a:t>The fields of the summary link to network LSA are :</a:t>
            </a:r>
            <a:endParaRPr lang="en-US" sz="1600" dirty="0">
              <a:ea typeface="Tahoma" panose="020B0604030504040204" pitchFamily="34" charset="0"/>
              <a:cs typeface="Tahoma" panose="020B0604030504040204" pitchFamily="34" charset="0"/>
            </a:endParaRPr>
          </a:p>
        </p:txBody>
      </p:sp>
      <p:pic>
        <p:nvPicPr>
          <p:cNvPr id="1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838406"/>
            <a:ext cx="4547091" cy="1588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442912" y="5212874"/>
            <a:ext cx="8226425" cy="738664"/>
          </a:xfrm>
          <a:prstGeom prst="rect">
            <a:avLst/>
          </a:prstGeom>
        </p:spPr>
        <p:txBody>
          <a:bodyPr wrap="square">
            <a:spAutoFit/>
          </a:bodyPr>
          <a:lstStyle/>
          <a:p>
            <a:r>
              <a:rPr lang="en-US" sz="1400" dirty="0">
                <a:solidFill>
                  <a:srgbClr val="000000"/>
                </a:solidFill>
                <a:latin typeface="+mn-lt"/>
              </a:rPr>
              <a:t>Network mask. </a:t>
            </a:r>
            <a:r>
              <a:rPr lang="en-US" sz="1400" b="0" dirty="0">
                <a:solidFill>
                  <a:srgbClr val="000000"/>
                </a:solidFill>
                <a:latin typeface="+mn-lt"/>
              </a:rPr>
              <a:t>This field defines the network mask.</a:t>
            </a:r>
          </a:p>
          <a:p>
            <a:r>
              <a:rPr lang="en-US" sz="1400" dirty="0">
                <a:solidFill>
                  <a:srgbClr val="000000"/>
                </a:solidFill>
                <a:latin typeface="+mn-lt"/>
              </a:rPr>
              <a:t>TOS. </a:t>
            </a:r>
            <a:r>
              <a:rPr lang="en-US" sz="1400" b="0" dirty="0">
                <a:solidFill>
                  <a:srgbClr val="000000"/>
                </a:solidFill>
                <a:latin typeface="+mn-lt"/>
              </a:rPr>
              <a:t>This field defines the type of service.</a:t>
            </a:r>
          </a:p>
          <a:p>
            <a:r>
              <a:rPr lang="en-US" sz="1400" dirty="0">
                <a:solidFill>
                  <a:srgbClr val="000000"/>
                </a:solidFill>
                <a:latin typeface="+mn-lt"/>
              </a:rPr>
              <a:t>Metric. </a:t>
            </a:r>
            <a:r>
              <a:rPr lang="en-US" sz="1400" b="0" dirty="0">
                <a:solidFill>
                  <a:srgbClr val="000000"/>
                </a:solidFill>
                <a:latin typeface="+mn-lt"/>
              </a:rPr>
              <a:t>This field defines the metric for the type of service defined in the TOS field.</a:t>
            </a:r>
            <a:endParaRPr lang="en-US" sz="1400" dirty="0">
              <a:latin typeface="+mn-lt"/>
            </a:endParaRPr>
          </a:p>
        </p:txBody>
      </p:sp>
    </p:spTree>
    <p:extLst>
      <p:ext uri="{BB962C8B-B14F-4D97-AF65-F5344CB8AC3E}">
        <p14:creationId xmlns:p14="http://schemas.microsoft.com/office/powerpoint/2010/main" val="18003448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96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469C523-8CA7-48AF-8D4E-61370893EF46}" type="slidenum">
              <a:rPr lang="en-US" altLang="zh-TW" b="0" smtClean="0"/>
              <a:pPr/>
              <a:t>102</a:t>
            </a:fld>
            <a:endParaRPr lang="en-US" altLang="zh-TW" b="0" dirty="0"/>
          </a:p>
        </p:txBody>
      </p:sp>
      <p:sp>
        <p:nvSpPr>
          <p:cNvPr id="23962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962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962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962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962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962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3962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366713" y="1160910"/>
            <a:ext cx="8167687" cy="1077218"/>
          </a:xfrm>
          <a:prstGeom prst="rect">
            <a:avLst/>
          </a:prstGeom>
        </p:spPr>
        <p:txBody>
          <a:bodyPr wrap="square">
            <a:spAutoFit/>
          </a:bodyPr>
          <a:lstStyle/>
          <a:p>
            <a:pPr algn="just"/>
            <a:r>
              <a:rPr lang="en-US" sz="1600" b="0" dirty="0">
                <a:ea typeface="Tahoma" panose="020B0604030504040204" pitchFamily="34" charset="0"/>
                <a:cs typeface="Tahoma" panose="020B0604030504040204" pitchFamily="34" charset="0"/>
              </a:rPr>
              <a:t>If a router inside an area wants to send a packet outside the autonomous system, it should first know the route to an </a:t>
            </a:r>
            <a:r>
              <a:rPr lang="en-US" sz="1600" dirty="0">
                <a:ea typeface="Tahoma" panose="020B0604030504040204" pitchFamily="34" charset="0"/>
                <a:cs typeface="Tahoma" panose="020B0604030504040204" pitchFamily="34" charset="0"/>
              </a:rPr>
              <a:t>autonomous boundary router</a:t>
            </a:r>
            <a:r>
              <a:rPr lang="en-US" sz="1600" b="0" dirty="0">
                <a:ea typeface="Tahoma" panose="020B0604030504040204" pitchFamily="34" charset="0"/>
                <a:cs typeface="Tahoma" panose="020B0604030504040204" pitchFamily="34" charset="0"/>
              </a:rPr>
              <a:t>; </a:t>
            </a:r>
          </a:p>
          <a:p>
            <a:pPr algn="just"/>
            <a:endParaRPr lang="en-US" sz="1600" b="0" dirty="0">
              <a:ea typeface="Tahoma" panose="020B0604030504040204" pitchFamily="34" charset="0"/>
              <a:cs typeface="Tahoma" panose="020B0604030504040204" pitchFamily="34" charset="0"/>
            </a:endParaRPr>
          </a:p>
          <a:p>
            <a:pPr algn="just"/>
            <a:r>
              <a:rPr lang="en-US" sz="1600" b="0" dirty="0">
                <a:ea typeface="Tahoma" panose="020B0604030504040204" pitchFamily="34" charset="0"/>
                <a:cs typeface="Tahoma" panose="020B0604030504040204" pitchFamily="34" charset="0"/>
              </a:rPr>
              <a:t>The summary link to AS boundary router LSA  provides this information. </a:t>
            </a:r>
          </a:p>
        </p:txBody>
      </p:sp>
      <p:sp>
        <p:nvSpPr>
          <p:cNvPr id="3" name="Rectangle 2"/>
          <p:cNvSpPr/>
          <p:nvPr/>
        </p:nvSpPr>
        <p:spPr>
          <a:xfrm>
            <a:off x="1327151" y="613265"/>
            <a:ext cx="5069465" cy="400110"/>
          </a:xfrm>
          <a:prstGeom prst="rect">
            <a:avLst/>
          </a:prstGeom>
        </p:spPr>
        <p:txBody>
          <a:bodyPr wrap="none">
            <a:spAutoFit/>
          </a:bodyPr>
          <a:lstStyle/>
          <a:p>
            <a:r>
              <a:rPr lang="en-US" sz="2000" dirty="0">
                <a:latin typeface="Times New Roman" panose="02020603050405020304" pitchFamily="18" charset="0"/>
              </a:rPr>
              <a:t>Summary Link to AS Boundary Router LSA</a:t>
            </a: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443236"/>
            <a:ext cx="6057989" cy="221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83493" y="4895831"/>
            <a:ext cx="8286526" cy="954107"/>
          </a:xfrm>
          <a:prstGeom prst="rect">
            <a:avLst/>
          </a:prstGeom>
        </p:spPr>
        <p:txBody>
          <a:bodyPr wrap="square">
            <a:spAutoFit/>
          </a:bodyPr>
          <a:lstStyle/>
          <a:p>
            <a:pPr algn="just"/>
            <a:r>
              <a:rPr lang="en-US" sz="1400" b="0" dirty="0">
                <a:solidFill>
                  <a:srgbClr val="000000"/>
                </a:solidFill>
                <a:ea typeface="Tahoma" panose="020B0604030504040204" pitchFamily="34" charset="0"/>
                <a:cs typeface="Tahoma" panose="020B0604030504040204" pitchFamily="34" charset="0"/>
              </a:rPr>
              <a:t>The area border routers flood their areas with this information. </a:t>
            </a:r>
            <a:endParaRPr lang="en-US" sz="1400" b="0" u="sng" dirty="0">
              <a:solidFill>
                <a:srgbClr val="000000"/>
              </a:solidFill>
              <a:ea typeface="Tahoma" panose="020B0604030504040204" pitchFamily="34" charset="0"/>
              <a:cs typeface="Tahoma" panose="020B0604030504040204" pitchFamily="34" charset="0"/>
            </a:endParaRPr>
          </a:p>
          <a:p>
            <a:pPr algn="just"/>
            <a:endParaRPr lang="en-US" sz="1400" b="0" dirty="0">
              <a:solidFill>
                <a:srgbClr val="C00000"/>
              </a:solidFill>
              <a:ea typeface="Tahoma" panose="020B0604030504040204" pitchFamily="34" charset="0"/>
              <a:cs typeface="Tahoma" panose="020B0604030504040204" pitchFamily="34" charset="0"/>
            </a:endParaRPr>
          </a:p>
          <a:p>
            <a:pPr algn="just"/>
            <a:r>
              <a:rPr lang="en-US" sz="1400" b="0" dirty="0">
                <a:solidFill>
                  <a:srgbClr val="C00000"/>
                </a:solidFill>
                <a:ea typeface="Tahoma" panose="020B0604030504040204" pitchFamily="34" charset="0"/>
                <a:cs typeface="Tahoma" panose="020B0604030504040204" pitchFamily="34" charset="0"/>
              </a:rPr>
              <a:t>This packet is used to announce the route to an AS boundary router. </a:t>
            </a:r>
            <a:r>
              <a:rPr lang="en-US" sz="1400" b="0" dirty="0">
                <a:solidFill>
                  <a:srgbClr val="000000"/>
                </a:solidFill>
                <a:ea typeface="Tahoma" panose="020B0604030504040204" pitchFamily="34" charset="0"/>
                <a:cs typeface="Tahoma" panose="020B0604030504040204" pitchFamily="34" charset="0"/>
              </a:rPr>
              <a:t>Its format is the same as the previous summary link. </a:t>
            </a:r>
            <a:endParaRPr lang="en-US" sz="1400" b="0" u="sng" dirty="0">
              <a:solidFill>
                <a:srgbClr val="000000"/>
              </a:solidFill>
              <a:ea typeface="Tahoma" panose="020B0604030504040204" pitchFamily="34" charset="0"/>
              <a:cs typeface="Tahoma" panose="020B060403050404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16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042DCA-7F6E-4151-BB67-B006C2EFC4C5}" type="slidenum">
              <a:rPr lang="en-US" altLang="zh-TW" b="0" smtClean="0"/>
              <a:pPr/>
              <a:t>103</a:t>
            </a:fld>
            <a:endParaRPr lang="en-US" altLang="zh-TW" b="0"/>
          </a:p>
        </p:txBody>
      </p:sp>
      <p:sp>
        <p:nvSpPr>
          <p:cNvPr id="24166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11.43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Summary link to AS boundary router LSA</a:t>
            </a:r>
          </a:p>
        </p:txBody>
      </p:sp>
      <p:sp>
        <p:nvSpPr>
          <p:cNvPr id="24166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167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167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167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167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167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167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4167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208" y="2329295"/>
            <a:ext cx="6048375" cy="215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40092" y="1257886"/>
            <a:ext cx="8730669" cy="338554"/>
          </a:xfrm>
          <a:prstGeom prst="rect">
            <a:avLst/>
          </a:prstGeom>
        </p:spPr>
        <p:txBody>
          <a:bodyPr wrap="square">
            <a:spAutoFit/>
          </a:bodyPr>
          <a:lstStyle/>
          <a:p>
            <a:pPr algn="just"/>
            <a:r>
              <a:rPr lang="en-US" sz="1600" b="0" dirty="0">
                <a:solidFill>
                  <a:srgbClr val="000000"/>
                </a:solidFill>
                <a:ea typeface="Tahoma" panose="020B0604030504040204" pitchFamily="34" charset="0"/>
                <a:cs typeface="Tahoma" panose="020B0604030504040204" pitchFamily="34" charset="0"/>
              </a:rPr>
              <a:t>The fields are the same as the fields in the summary link to network advertisement message.</a:t>
            </a:r>
            <a:endParaRPr lang="en-US" sz="1600" dirty="0">
              <a:ea typeface="Tahoma" panose="020B0604030504040204" pitchFamily="34" charset="0"/>
              <a:cs typeface="Tahoma" panose="020B060403050404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37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5F662E5-88EE-45A8-BED2-CF17D443C2F6}" type="slidenum">
              <a:rPr lang="en-US" altLang="zh-TW" b="0" smtClean="0"/>
              <a:pPr/>
              <a:t>104</a:t>
            </a:fld>
            <a:endParaRPr lang="en-US" altLang="zh-TW" b="0"/>
          </a:p>
        </p:txBody>
      </p:sp>
      <p:sp>
        <p:nvSpPr>
          <p:cNvPr id="24371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37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371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37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37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372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37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366713" y="1246088"/>
            <a:ext cx="8302625" cy="2308324"/>
          </a:xfrm>
          <a:prstGeom prst="rect">
            <a:avLst/>
          </a:prstGeom>
        </p:spPr>
        <p:txBody>
          <a:bodyPr wrap="square">
            <a:spAutoFit/>
          </a:bodyPr>
          <a:lstStyle/>
          <a:p>
            <a:pPr algn="just"/>
            <a:r>
              <a:rPr lang="en-US" sz="1600" b="0" dirty="0">
                <a:ea typeface="Tahoma" panose="020B0604030504040204" pitchFamily="34" charset="0"/>
                <a:cs typeface="Tahoma" panose="020B0604030504040204" pitchFamily="34" charset="0"/>
              </a:rPr>
              <a:t>A router inside an autonomous system wants to know which networks are available outside the autonomous system; External link advertisement provides this information. </a:t>
            </a:r>
          </a:p>
          <a:p>
            <a:pPr algn="just"/>
            <a:endParaRPr lang="en-US" sz="1600" b="0" u="sng" dirty="0">
              <a:solidFill>
                <a:srgbClr val="000000"/>
              </a:solidFill>
              <a:ea typeface="Tahoma" panose="020B0604030504040204" pitchFamily="34" charset="0"/>
              <a:cs typeface="Tahoma" panose="020B0604030504040204" pitchFamily="34" charset="0"/>
            </a:endParaRPr>
          </a:p>
          <a:p>
            <a:pPr algn="just"/>
            <a:r>
              <a:rPr lang="en-US" sz="1600" b="0" dirty="0">
                <a:solidFill>
                  <a:srgbClr val="000000"/>
                </a:solidFill>
                <a:ea typeface="Tahoma" panose="020B0604030504040204" pitchFamily="34" charset="0"/>
                <a:cs typeface="Tahoma" panose="020B0604030504040204" pitchFamily="34" charset="0"/>
              </a:rPr>
              <a:t>AS boundary router floods the autonomous system with the cost of each network outside the autonomous system </a:t>
            </a:r>
            <a:r>
              <a:rPr lang="en-US" sz="1600" b="0" dirty="0"/>
              <a:t>using a routing table created by an </a:t>
            </a:r>
            <a:r>
              <a:rPr lang="en-US" sz="1600" b="0" dirty="0" err="1"/>
              <a:t>interdomain</a:t>
            </a:r>
            <a:r>
              <a:rPr lang="en-US" sz="1600" b="0" dirty="0"/>
              <a:t> routing protocol. </a:t>
            </a:r>
          </a:p>
          <a:p>
            <a:pPr algn="just"/>
            <a:endParaRPr lang="en-US" sz="1600" b="0" u="sng" dirty="0"/>
          </a:p>
          <a:p>
            <a:pPr algn="just"/>
            <a:r>
              <a:rPr lang="en-US" sz="1600" b="0" dirty="0"/>
              <a:t>Each advertisement announces one single network. If there is more than one network, separate announcements are made. </a:t>
            </a:r>
          </a:p>
          <a:p>
            <a:pPr algn="just"/>
            <a:endParaRPr lang="en-US" sz="1600" b="0" u="sng" dirty="0"/>
          </a:p>
        </p:txBody>
      </p:sp>
      <p:sp>
        <p:nvSpPr>
          <p:cNvPr id="3" name="Rectangle 2"/>
          <p:cNvSpPr/>
          <p:nvPr/>
        </p:nvSpPr>
        <p:spPr>
          <a:xfrm>
            <a:off x="1361225" y="660500"/>
            <a:ext cx="2294218" cy="400110"/>
          </a:xfrm>
          <a:prstGeom prst="rect">
            <a:avLst/>
          </a:prstGeom>
        </p:spPr>
        <p:txBody>
          <a:bodyPr wrap="none">
            <a:spAutoFit/>
          </a:bodyPr>
          <a:lstStyle/>
          <a:p>
            <a:r>
              <a:rPr lang="en-US" sz="2000" dirty="0">
                <a:latin typeface="Times New Roman" panose="02020603050405020304" pitchFamily="18" charset="0"/>
              </a:rPr>
              <a:t>External Link LSA</a:t>
            </a: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341" y="3554412"/>
            <a:ext cx="6093613" cy="221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57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A739E0-5954-4887-91A6-D6E0120513D2}" type="slidenum">
              <a:rPr lang="en-US" altLang="zh-TW" b="0" smtClean="0"/>
              <a:pPr/>
              <a:t>105</a:t>
            </a:fld>
            <a:endParaRPr lang="en-US" altLang="zh-TW" b="0"/>
          </a:p>
        </p:txBody>
      </p:sp>
      <p:sp>
        <p:nvSpPr>
          <p:cNvPr id="24576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11.45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External link LSA</a:t>
            </a:r>
          </a:p>
        </p:txBody>
      </p:sp>
      <p:sp>
        <p:nvSpPr>
          <p:cNvPr id="24576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76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76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76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76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77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77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457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625" y="859083"/>
            <a:ext cx="5581263" cy="2302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15223" y="3665078"/>
            <a:ext cx="7926387" cy="584775"/>
          </a:xfrm>
          <a:prstGeom prst="rect">
            <a:avLst/>
          </a:prstGeom>
        </p:spPr>
        <p:txBody>
          <a:bodyPr wrap="square">
            <a:spAutoFit/>
          </a:bodyPr>
          <a:lstStyle/>
          <a:p>
            <a:pPr algn="just"/>
            <a:r>
              <a:rPr lang="en-US" sz="1600" b="0" dirty="0"/>
              <a:t>The format of the LSA is similar to the summary link to the AS boundary router LSA, with the addition of two fields.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78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282CFBA-D366-4C99-B966-81D19D49C56D}" type="slidenum">
              <a:rPr lang="en-US" altLang="zh-TW" b="0" smtClean="0"/>
              <a:pPr/>
              <a:t>106</a:t>
            </a:fld>
            <a:endParaRPr lang="en-US" altLang="zh-TW" b="0"/>
          </a:p>
        </p:txBody>
      </p:sp>
      <p:sp>
        <p:nvSpPr>
          <p:cNvPr id="24781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 name="Rectangle 1"/>
          <p:cNvSpPr/>
          <p:nvPr/>
        </p:nvSpPr>
        <p:spPr>
          <a:xfrm>
            <a:off x="442913" y="1275992"/>
            <a:ext cx="8226425" cy="584775"/>
          </a:xfrm>
          <a:prstGeom prst="rect">
            <a:avLst/>
          </a:prstGeom>
        </p:spPr>
        <p:txBody>
          <a:bodyPr wrap="square">
            <a:spAutoFit/>
          </a:bodyPr>
          <a:lstStyle/>
          <a:p>
            <a:r>
              <a:rPr lang="en-US" sz="1600" b="0" dirty="0">
                <a:solidFill>
                  <a:srgbClr val="000000"/>
                </a:solidFill>
                <a:latin typeface="+mn-lt"/>
              </a:rPr>
              <a:t>Four other packet types. These are not used as LSAs, but are essential to the operation of OSPF.</a:t>
            </a:r>
            <a:endParaRPr lang="en-US" sz="1600" dirty="0">
              <a:latin typeface="+mn-lt"/>
            </a:endParaRPr>
          </a:p>
        </p:txBody>
      </p:sp>
      <p:sp>
        <p:nvSpPr>
          <p:cNvPr id="3" name="Rectangle 2"/>
          <p:cNvSpPr/>
          <p:nvPr/>
        </p:nvSpPr>
        <p:spPr>
          <a:xfrm>
            <a:off x="1306580" y="627398"/>
            <a:ext cx="2049792" cy="461665"/>
          </a:xfrm>
          <a:prstGeom prst="rect">
            <a:avLst/>
          </a:prstGeom>
        </p:spPr>
        <p:txBody>
          <a:bodyPr wrap="none">
            <a:spAutoFit/>
          </a:bodyPr>
          <a:lstStyle/>
          <a:p>
            <a:r>
              <a:rPr lang="en-US" sz="2400" dirty="0">
                <a:latin typeface="Times New Roman" panose="02020603050405020304" pitchFamily="18" charset="0"/>
              </a:rPr>
              <a:t>Other Packets</a:t>
            </a:r>
          </a:p>
        </p:txBody>
      </p:sp>
      <p:sp>
        <p:nvSpPr>
          <p:cNvPr id="4" name="Rectangle 3"/>
          <p:cNvSpPr/>
          <p:nvPr/>
        </p:nvSpPr>
        <p:spPr>
          <a:xfrm>
            <a:off x="459013" y="2971800"/>
            <a:ext cx="8210326" cy="2308324"/>
          </a:xfrm>
          <a:prstGeom prst="rect">
            <a:avLst/>
          </a:prstGeom>
        </p:spPr>
        <p:txBody>
          <a:bodyPr wrap="square">
            <a:spAutoFit/>
          </a:bodyPr>
          <a:lstStyle/>
          <a:p>
            <a:pPr algn="just"/>
            <a:r>
              <a:rPr lang="en-US" sz="1600" b="0" dirty="0">
                <a:solidFill>
                  <a:srgbClr val="000000"/>
                </a:solidFill>
                <a:latin typeface="+mn-lt"/>
              </a:rPr>
              <a:t>OSPF uses the </a:t>
            </a:r>
            <a:r>
              <a:rPr lang="en-US" sz="1600" dirty="0">
                <a:solidFill>
                  <a:srgbClr val="000000"/>
                </a:solidFill>
                <a:latin typeface="+mn-lt"/>
              </a:rPr>
              <a:t>hello message </a:t>
            </a:r>
            <a:r>
              <a:rPr lang="en-US" sz="1600" b="0" dirty="0">
                <a:solidFill>
                  <a:srgbClr val="000000"/>
                </a:solidFill>
                <a:latin typeface="+mn-lt"/>
              </a:rPr>
              <a:t>to create neighborhood relationships and </a:t>
            </a:r>
            <a:r>
              <a:rPr lang="en-US" sz="1600" b="0" dirty="0">
                <a:solidFill>
                  <a:srgbClr val="FF0000"/>
                </a:solidFill>
                <a:latin typeface="+mn-lt"/>
              </a:rPr>
              <a:t>to test the reachability of neighbors. </a:t>
            </a:r>
          </a:p>
          <a:p>
            <a:pPr algn="just"/>
            <a:endParaRPr lang="en-US" sz="1600" b="0" dirty="0">
              <a:solidFill>
                <a:srgbClr val="000000"/>
              </a:solidFill>
              <a:latin typeface="+mn-lt"/>
            </a:endParaRPr>
          </a:p>
          <a:p>
            <a:pPr algn="just"/>
            <a:r>
              <a:rPr lang="en-US" sz="1600" b="0" dirty="0">
                <a:solidFill>
                  <a:srgbClr val="000000"/>
                </a:solidFill>
                <a:latin typeface="+mn-lt"/>
              </a:rPr>
              <a:t>This is the first step in link state routing. </a:t>
            </a:r>
          </a:p>
          <a:p>
            <a:pPr algn="just"/>
            <a:endParaRPr lang="en-US" sz="1600" b="0" dirty="0">
              <a:solidFill>
                <a:srgbClr val="000000"/>
              </a:solidFill>
              <a:latin typeface="+mn-lt"/>
            </a:endParaRPr>
          </a:p>
          <a:p>
            <a:pPr algn="just"/>
            <a:r>
              <a:rPr lang="en-US" sz="1600" b="0" dirty="0">
                <a:solidFill>
                  <a:srgbClr val="000000"/>
                </a:solidFill>
                <a:latin typeface="+mn-lt"/>
              </a:rPr>
              <a:t>Before a router can flood all of the other routers with information about its neighbors, it must first greet its neighbors.</a:t>
            </a:r>
          </a:p>
          <a:p>
            <a:pPr algn="just"/>
            <a:endParaRPr lang="en-US" sz="1600" b="0" dirty="0">
              <a:solidFill>
                <a:srgbClr val="000000"/>
              </a:solidFill>
              <a:latin typeface="+mn-lt"/>
            </a:endParaRPr>
          </a:p>
          <a:p>
            <a:pPr algn="just"/>
            <a:r>
              <a:rPr lang="en-US" sz="1600" b="0" dirty="0">
                <a:solidFill>
                  <a:srgbClr val="000000"/>
                </a:solidFill>
                <a:latin typeface="+mn-lt"/>
              </a:rPr>
              <a:t>It must know if they are alive, and it must know if they are reachable.</a:t>
            </a:r>
            <a:endParaRPr lang="en-US" sz="1600" dirty="0">
              <a:latin typeface="+mn-lt"/>
            </a:endParaRPr>
          </a:p>
        </p:txBody>
      </p:sp>
      <p:sp>
        <p:nvSpPr>
          <p:cNvPr id="5" name="Rectangle 4"/>
          <p:cNvSpPr/>
          <p:nvPr/>
        </p:nvSpPr>
        <p:spPr>
          <a:xfrm>
            <a:off x="490538" y="2328078"/>
            <a:ext cx="1755609" cy="400110"/>
          </a:xfrm>
          <a:prstGeom prst="rect">
            <a:avLst/>
          </a:prstGeom>
        </p:spPr>
        <p:txBody>
          <a:bodyPr wrap="none">
            <a:spAutoFit/>
          </a:bodyPr>
          <a:lstStyle/>
          <a:p>
            <a:r>
              <a:rPr lang="en-US" sz="2000" dirty="0">
                <a:latin typeface="Times New Roman" panose="02020603050405020304" pitchFamily="18" charset="0"/>
              </a:rPr>
              <a:t>Hello Message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78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282CFBA-D366-4C99-B966-81D19D49C56D}" type="slidenum">
              <a:rPr lang="en-US" altLang="zh-TW" b="0" smtClean="0"/>
              <a:pPr/>
              <a:t>107</a:t>
            </a:fld>
            <a:endParaRPr lang="en-US" altLang="zh-TW" b="0"/>
          </a:p>
        </p:txBody>
      </p:sp>
      <p:sp>
        <p:nvSpPr>
          <p:cNvPr id="24781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11.46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Hello packet</a:t>
            </a:r>
          </a:p>
        </p:txBody>
      </p:sp>
      <p:sp>
        <p:nvSpPr>
          <p:cNvPr id="24781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pic>
        <p:nvPicPr>
          <p:cNvPr id="24782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38" y="850058"/>
            <a:ext cx="6770687" cy="2551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56394" y="3721100"/>
            <a:ext cx="8302625" cy="2062103"/>
          </a:xfrm>
          <a:prstGeom prst="rect">
            <a:avLst/>
          </a:prstGeom>
        </p:spPr>
        <p:txBody>
          <a:bodyPr wrap="square">
            <a:spAutoFit/>
          </a:bodyPr>
          <a:lstStyle/>
          <a:p>
            <a:pPr algn="just"/>
            <a:r>
              <a:rPr lang="en-US" sz="1600" dirty="0">
                <a:solidFill>
                  <a:srgbClr val="000000"/>
                </a:solidFill>
                <a:latin typeface="+mn-lt"/>
              </a:rPr>
              <a:t>*Network mask. </a:t>
            </a:r>
            <a:r>
              <a:rPr lang="en-US" sz="1600" b="0" dirty="0">
                <a:solidFill>
                  <a:srgbClr val="000000"/>
                </a:solidFill>
                <a:latin typeface="+mn-lt"/>
              </a:rPr>
              <a:t>32-bit field defines the network mask of the network over which the hello message is sent.</a:t>
            </a:r>
          </a:p>
          <a:p>
            <a:pPr algn="just"/>
            <a:endParaRPr lang="en-US" sz="1600" b="0" dirty="0">
              <a:solidFill>
                <a:srgbClr val="000000"/>
              </a:solidFill>
              <a:latin typeface="+mn-lt"/>
            </a:endParaRPr>
          </a:p>
          <a:p>
            <a:pPr algn="just"/>
            <a:r>
              <a:rPr lang="en-US" sz="1600" dirty="0">
                <a:solidFill>
                  <a:srgbClr val="000000"/>
                </a:solidFill>
                <a:latin typeface="+mn-lt"/>
              </a:rPr>
              <a:t>*Hello interval. </a:t>
            </a:r>
            <a:r>
              <a:rPr lang="en-US" sz="1600" b="0" dirty="0">
                <a:solidFill>
                  <a:srgbClr val="000000"/>
                </a:solidFill>
                <a:latin typeface="+mn-lt"/>
              </a:rPr>
              <a:t>16-bit field defines the number of seconds between hello messages.</a:t>
            </a:r>
          </a:p>
          <a:p>
            <a:pPr algn="just"/>
            <a:endParaRPr lang="en-US" sz="1600" dirty="0">
              <a:solidFill>
                <a:srgbClr val="000000"/>
              </a:solidFill>
              <a:latin typeface="+mn-lt"/>
            </a:endParaRPr>
          </a:p>
          <a:p>
            <a:pPr algn="just"/>
            <a:r>
              <a:rPr lang="en-US" sz="1600" dirty="0">
                <a:solidFill>
                  <a:srgbClr val="000000"/>
                </a:solidFill>
                <a:latin typeface="+mn-lt"/>
              </a:rPr>
              <a:t>*E flag. </a:t>
            </a:r>
            <a:r>
              <a:rPr lang="en-US" sz="1600" b="0" dirty="0">
                <a:solidFill>
                  <a:srgbClr val="000000"/>
                </a:solidFill>
                <a:latin typeface="+mn-lt"/>
              </a:rPr>
              <a:t>This is a 1-bit flag. When it is set, it means that the area is a stub area.</a:t>
            </a:r>
          </a:p>
          <a:p>
            <a:pPr algn="just"/>
            <a:endParaRPr lang="en-US" sz="1600" dirty="0">
              <a:solidFill>
                <a:srgbClr val="000000"/>
              </a:solidFill>
              <a:latin typeface="+mn-lt"/>
            </a:endParaRPr>
          </a:p>
          <a:p>
            <a:pPr algn="just"/>
            <a:r>
              <a:rPr lang="en-US" sz="1600" dirty="0">
                <a:solidFill>
                  <a:srgbClr val="000000"/>
                </a:solidFill>
                <a:latin typeface="+mn-lt"/>
              </a:rPr>
              <a:t>T flag. </a:t>
            </a:r>
            <a:r>
              <a:rPr lang="en-US" sz="1600" b="0" dirty="0">
                <a:solidFill>
                  <a:srgbClr val="000000"/>
                </a:solidFill>
                <a:latin typeface="+mn-lt"/>
              </a:rPr>
              <a:t>1-bit flag. When it is set, it means that the router supports multiple metrics.</a:t>
            </a:r>
            <a:endParaRPr lang="en-US" sz="1600" dirty="0">
              <a:latin typeface="+mn-lt"/>
            </a:endParaRPr>
          </a:p>
        </p:txBody>
      </p:sp>
    </p:spTree>
    <p:extLst>
      <p:ext uri="{BB962C8B-B14F-4D97-AF65-F5344CB8AC3E}">
        <p14:creationId xmlns:p14="http://schemas.microsoft.com/office/powerpoint/2010/main" val="20920169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78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282CFBA-D366-4C99-B966-81D19D49C56D}" type="slidenum">
              <a:rPr lang="en-US" altLang="zh-TW" b="0" smtClean="0"/>
              <a:pPr/>
              <a:t>108</a:t>
            </a:fld>
            <a:endParaRPr lang="en-US" altLang="zh-TW" b="0"/>
          </a:p>
        </p:txBody>
      </p:sp>
      <p:sp>
        <p:nvSpPr>
          <p:cNvPr id="24781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11.46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Hello packet</a:t>
            </a:r>
          </a:p>
        </p:txBody>
      </p:sp>
      <p:sp>
        <p:nvSpPr>
          <p:cNvPr id="24781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781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3" name="Rectangle 2"/>
          <p:cNvSpPr/>
          <p:nvPr/>
        </p:nvSpPr>
        <p:spPr>
          <a:xfrm>
            <a:off x="311150" y="1052513"/>
            <a:ext cx="8489949" cy="4524315"/>
          </a:xfrm>
          <a:prstGeom prst="rect">
            <a:avLst/>
          </a:prstGeom>
        </p:spPr>
        <p:txBody>
          <a:bodyPr wrap="square">
            <a:spAutoFit/>
          </a:bodyPr>
          <a:lstStyle/>
          <a:p>
            <a:pPr algn="just"/>
            <a:r>
              <a:rPr lang="en-US" sz="1600" dirty="0">
                <a:solidFill>
                  <a:srgbClr val="000000"/>
                </a:solidFill>
                <a:latin typeface="+mn-lt"/>
              </a:rPr>
              <a:t>Priority. </a:t>
            </a:r>
            <a:r>
              <a:rPr lang="en-US" sz="1600" b="0" dirty="0">
                <a:solidFill>
                  <a:srgbClr val="000000"/>
                </a:solidFill>
                <a:latin typeface="+mn-lt"/>
              </a:rPr>
              <a:t>Defines the priority of the router. Priority determines the selection of the designated router. After all neighbors declare their priorities, the router with the highest priority is chosen as the designated router. The one with the second highest priority is chosen as the backup designated router. If the value of this field is 0, it means that the router never wants to be a designated or a backup designated router.</a:t>
            </a:r>
          </a:p>
          <a:p>
            <a:pPr algn="just"/>
            <a:endParaRPr lang="en-US" sz="1600" b="0" dirty="0">
              <a:solidFill>
                <a:srgbClr val="000000"/>
              </a:solidFill>
              <a:latin typeface="+mn-lt"/>
            </a:endParaRPr>
          </a:p>
          <a:p>
            <a:pPr algn="just"/>
            <a:r>
              <a:rPr lang="en-US" sz="1600" dirty="0">
                <a:solidFill>
                  <a:srgbClr val="000000"/>
                </a:solidFill>
                <a:latin typeface="+mn-lt"/>
              </a:rPr>
              <a:t>*Dead interval. </a:t>
            </a:r>
            <a:r>
              <a:rPr lang="en-US" sz="1600" b="0" dirty="0">
                <a:solidFill>
                  <a:srgbClr val="000000"/>
                </a:solidFill>
                <a:latin typeface="+mn-lt"/>
              </a:rPr>
              <a:t>32-bit field defines the number of seconds that must pass before a router assumes that a neighbor is dead.</a:t>
            </a:r>
          </a:p>
          <a:p>
            <a:pPr algn="just"/>
            <a:endParaRPr lang="en-US" sz="1600" b="0" dirty="0">
              <a:solidFill>
                <a:srgbClr val="000000"/>
              </a:solidFill>
              <a:latin typeface="+mn-lt"/>
            </a:endParaRPr>
          </a:p>
          <a:p>
            <a:pPr algn="just"/>
            <a:r>
              <a:rPr lang="en-US" sz="1600" dirty="0">
                <a:solidFill>
                  <a:srgbClr val="000000"/>
                </a:solidFill>
                <a:latin typeface="+mn-lt"/>
              </a:rPr>
              <a:t>Designated router IP address. </a:t>
            </a:r>
            <a:r>
              <a:rPr lang="en-US" sz="1600" b="0" dirty="0">
                <a:solidFill>
                  <a:srgbClr val="000000"/>
                </a:solidFill>
                <a:latin typeface="+mn-lt"/>
              </a:rPr>
              <a:t>32-bit field is the IP address of the designated router for the network over which the message is sent.</a:t>
            </a:r>
          </a:p>
          <a:p>
            <a:pPr algn="just"/>
            <a:endParaRPr lang="en-US" sz="1600" b="0" dirty="0">
              <a:solidFill>
                <a:srgbClr val="000000"/>
              </a:solidFill>
              <a:latin typeface="+mn-lt"/>
            </a:endParaRPr>
          </a:p>
          <a:p>
            <a:pPr algn="just"/>
            <a:r>
              <a:rPr lang="en-US" sz="1600" dirty="0">
                <a:solidFill>
                  <a:srgbClr val="000000"/>
                </a:solidFill>
                <a:latin typeface="+mn-lt"/>
              </a:rPr>
              <a:t>Backup designated router IP address. </a:t>
            </a:r>
            <a:r>
              <a:rPr lang="en-US" sz="1600" b="0" dirty="0">
                <a:solidFill>
                  <a:srgbClr val="000000"/>
                </a:solidFill>
                <a:latin typeface="+mn-lt"/>
              </a:rPr>
              <a:t>32-bit field is the IP address of the backup designated router for the network over which the message is sent.</a:t>
            </a:r>
          </a:p>
          <a:p>
            <a:pPr algn="just"/>
            <a:endParaRPr lang="en-US" sz="1600" b="0" dirty="0">
              <a:solidFill>
                <a:srgbClr val="000000"/>
              </a:solidFill>
              <a:latin typeface="+mn-lt"/>
            </a:endParaRPr>
          </a:p>
          <a:p>
            <a:pPr algn="just"/>
            <a:r>
              <a:rPr lang="en-US" sz="1600" dirty="0">
                <a:solidFill>
                  <a:srgbClr val="000000"/>
                </a:solidFill>
                <a:latin typeface="+mn-lt"/>
              </a:rPr>
              <a:t>Neighbor IP address. </a:t>
            </a:r>
            <a:r>
              <a:rPr lang="en-US" sz="1600" b="0" dirty="0">
                <a:solidFill>
                  <a:srgbClr val="000000"/>
                </a:solidFill>
                <a:latin typeface="+mn-lt"/>
              </a:rPr>
              <a:t>This is a repeated 32-bit field that defines the routers that have agreed to be the neighbors of the sending router. In other words, it is a current list of all the neighbors from which the sending router has received the hello message.</a:t>
            </a:r>
            <a:endParaRPr lang="en-US" sz="1600" dirty="0">
              <a:latin typeface="+mn-lt"/>
            </a:endParaRPr>
          </a:p>
        </p:txBody>
      </p:sp>
    </p:spTree>
    <p:extLst>
      <p:ext uri="{BB962C8B-B14F-4D97-AF65-F5344CB8AC3E}">
        <p14:creationId xmlns:p14="http://schemas.microsoft.com/office/powerpoint/2010/main" val="2198184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98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22FBB6-456A-4841-B648-4A8965F67690}" type="slidenum">
              <a:rPr lang="en-US" altLang="zh-TW" b="0" smtClean="0"/>
              <a:pPr/>
              <a:t>109</a:t>
            </a:fld>
            <a:endParaRPr lang="en-US" altLang="zh-TW" b="0" dirty="0"/>
          </a:p>
        </p:txBody>
      </p:sp>
      <p:sp>
        <p:nvSpPr>
          <p:cNvPr id="24986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11.47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Database description packet</a:t>
            </a:r>
          </a:p>
        </p:txBody>
      </p:sp>
      <p:sp>
        <p:nvSpPr>
          <p:cNvPr id="2498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 name="Rectangle 1"/>
          <p:cNvSpPr/>
          <p:nvPr/>
        </p:nvSpPr>
        <p:spPr>
          <a:xfrm>
            <a:off x="259556" y="1280285"/>
            <a:ext cx="8593138" cy="4031873"/>
          </a:xfrm>
          <a:prstGeom prst="rect">
            <a:avLst/>
          </a:prstGeom>
        </p:spPr>
        <p:txBody>
          <a:bodyPr wrap="square">
            <a:spAutoFit/>
          </a:bodyPr>
          <a:lstStyle/>
          <a:p>
            <a:pPr algn="just"/>
            <a:r>
              <a:rPr lang="en-US" sz="1600" b="0" dirty="0">
                <a:ea typeface="Tahoma" panose="020B0604030504040204" pitchFamily="34" charset="0"/>
                <a:cs typeface="Tahoma" panose="020B0604030504040204" pitchFamily="34" charset="0"/>
              </a:rPr>
              <a:t>When a router is connected to the system, it sends hello packets to greet its neighbors. </a:t>
            </a:r>
          </a:p>
          <a:p>
            <a:pPr algn="just"/>
            <a:endParaRPr lang="en-US" sz="1600" b="0" dirty="0">
              <a:ea typeface="Tahoma" panose="020B0604030504040204" pitchFamily="34" charset="0"/>
              <a:cs typeface="Tahoma" panose="020B0604030504040204" pitchFamily="34" charset="0"/>
            </a:endParaRPr>
          </a:p>
          <a:p>
            <a:pPr algn="just"/>
            <a:r>
              <a:rPr lang="en-US" sz="1600" b="0" dirty="0">
                <a:ea typeface="Tahoma" panose="020B0604030504040204" pitchFamily="34" charset="0"/>
                <a:cs typeface="Tahoma" panose="020B0604030504040204" pitchFamily="34" charset="0"/>
              </a:rPr>
              <a:t>If this is the first time that the neighbors hear from the router, they send a database description message. </a:t>
            </a:r>
          </a:p>
          <a:p>
            <a:pPr algn="just"/>
            <a:endParaRPr lang="en-US" sz="1600" b="0" dirty="0">
              <a:ea typeface="Tahoma" panose="020B0604030504040204" pitchFamily="34" charset="0"/>
              <a:cs typeface="Tahoma" panose="020B0604030504040204" pitchFamily="34" charset="0"/>
            </a:endParaRPr>
          </a:p>
          <a:p>
            <a:pPr algn="just"/>
            <a:r>
              <a:rPr lang="en-US" sz="1600" b="0" dirty="0">
                <a:ea typeface="Tahoma" panose="020B0604030504040204" pitchFamily="34" charset="0"/>
                <a:cs typeface="Tahoma" panose="020B0604030504040204" pitchFamily="34" charset="0"/>
              </a:rPr>
              <a:t>The database description packet does not contain complete database information; </a:t>
            </a:r>
          </a:p>
          <a:p>
            <a:pPr algn="just"/>
            <a:endParaRPr lang="en-US" sz="1600" b="0" dirty="0">
              <a:ea typeface="Tahoma" panose="020B0604030504040204" pitchFamily="34" charset="0"/>
              <a:cs typeface="Tahoma" panose="020B0604030504040204" pitchFamily="34" charset="0"/>
            </a:endParaRPr>
          </a:p>
          <a:p>
            <a:pPr algn="just"/>
            <a:r>
              <a:rPr lang="en-US" sz="1600" b="0" dirty="0">
                <a:ea typeface="Tahoma" panose="020B0604030504040204" pitchFamily="34" charset="0"/>
                <a:cs typeface="Tahoma" panose="020B0604030504040204" pitchFamily="34" charset="0"/>
              </a:rPr>
              <a:t>It only gives an outline, the title of each line in the database. The newly connected router examines the outline and finds out which lines of information it does not have.</a:t>
            </a:r>
          </a:p>
          <a:p>
            <a:pPr algn="just"/>
            <a:endParaRPr lang="en-US" sz="1600" b="0" u="sng" dirty="0">
              <a:ea typeface="Tahoma" panose="020B0604030504040204" pitchFamily="34" charset="0"/>
              <a:cs typeface="Tahoma" panose="020B0604030504040204" pitchFamily="34" charset="0"/>
            </a:endParaRPr>
          </a:p>
          <a:p>
            <a:pPr algn="just"/>
            <a:r>
              <a:rPr lang="en-US" sz="1600" b="0" dirty="0">
                <a:ea typeface="Tahoma" panose="020B0604030504040204" pitchFamily="34" charset="0"/>
                <a:cs typeface="Tahoma" panose="020B0604030504040204" pitchFamily="34" charset="0"/>
              </a:rPr>
              <a:t>It then sends </a:t>
            </a:r>
            <a:r>
              <a:rPr lang="en-US" sz="1600" dirty="0">
                <a:ea typeface="Tahoma" panose="020B0604030504040204" pitchFamily="34" charset="0"/>
                <a:cs typeface="Tahoma" panose="020B0604030504040204" pitchFamily="34" charset="0"/>
              </a:rPr>
              <a:t>one or more link state request packets </a:t>
            </a:r>
            <a:r>
              <a:rPr lang="en-US" sz="1600" b="0" dirty="0">
                <a:ea typeface="Tahoma" panose="020B0604030504040204" pitchFamily="34" charset="0"/>
                <a:cs typeface="Tahoma" panose="020B0604030504040204" pitchFamily="34" charset="0"/>
              </a:rPr>
              <a:t>to get full information about that particular link. </a:t>
            </a:r>
          </a:p>
          <a:p>
            <a:pPr algn="just"/>
            <a:endParaRPr lang="en-US" sz="1600" b="0" dirty="0">
              <a:ea typeface="Tahoma" panose="020B0604030504040204" pitchFamily="34" charset="0"/>
              <a:cs typeface="Tahoma" panose="020B0604030504040204" pitchFamily="34" charset="0"/>
            </a:endParaRPr>
          </a:p>
          <a:p>
            <a:pPr algn="just"/>
            <a:r>
              <a:rPr lang="en-US" sz="1600" b="0" dirty="0">
                <a:ea typeface="Tahoma" panose="020B0604030504040204" pitchFamily="34" charset="0"/>
                <a:cs typeface="Tahoma" panose="020B0604030504040204" pitchFamily="34" charset="0"/>
              </a:rPr>
              <a:t>When two routers want to exchange database description packets, one of them takes the role of master and the other the role of slave. Because the message can be very long, the contents of the database can be divided into several messages. </a:t>
            </a:r>
          </a:p>
        </p:txBody>
      </p:sp>
      <p:sp>
        <p:nvSpPr>
          <p:cNvPr id="3" name="Rectangle 2"/>
          <p:cNvSpPr/>
          <p:nvPr/>
        </p:nvSpPr>
        <p:spPr>
          <a:xfrm>
            <a:off x="1343250" y="648820"/>
            <a:ext cx="4121641" cy="400110"/>
          </a:xfrm>
          <a:prstGeom prst="rect">
            <a:avLst/>
          </a:prstGeom>
        </p:spPr>
        <p:txBody>
          <a:bodyPr wrap="none">
            <a:spAutoFit/>
          </a:bodyPr>
          <a:lstStyle/>
          <a:p>
            <a:r>
              <a:rPr lang="en-US" sz="2000" dirty="0">
                <a:latin typeface="+mn-lt"/>
              </a:rPr>
              <a:t>Database Description Message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6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57B5DEE-42C1-4E98-B95A-805A742BD7C3}" type="slidenum">
              <a:rPr lang="en-US" altLang="zh-TW" b="0" smtClean="0"/>
              <a:pPr/>
              <a:t>11</a:t>
            </a:fld>
            <a:endParaRPr lang="en-US" altLang="zh-TW" b="0"/>
          </a:p>
        </p:txBody>
      </p:sp>
      <p:sp>
        <p:nvSpPr>
          <p:cNvPr id="28676" name="Text Box 2"/>
          <p:cNvSpPr txBox="1">
            <a:spLocks noChangeArrowheads="1"/>
          </p:cNvSpPr>
          <p:nvPr/>
        </p:nvSpPr>
        <p:spPr bwMode="auto">
          <a:xfrm>
            <a:off x="1352550" y="601663"/>
            <a:ext cx="2914650" cy="4000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000">
                <a:latin typeface="Times New Roman" panose="02020603050405020304" pitchFamily="18" charset="0"/>
              </a:rPr>
              <a:t>Bellman-Ford algorithm</a:t>
            </a:r>
          </a:p>
        </p:txBody>
      </p:sp>
      <p:sp>
        <p:nvSpPr>
          <p:cNvPr id="286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84" name="Rectangle 1"/>
          <p:cNvSpPr>
            <a:spLocks noChangeArrowheads="1"/>
          </p:cNvSpPr>
          <p:nvPr/>
        </p:nvSpPr>
        <p:spPr bwMode="auto">
          <a:xfrm>
            <a:off x="338138" y="1284288"/>
            <a:ext cx="83200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If we know the cost between each pair of nodes, we can use the algorithm to find the least cost (shortest path) between any two nodes. </a:t>
            </a:r>
          </a:p>
        </p:txBody>
      </p:sp>
      <p:pic>
        <p:nvPicPr>
          <p:cNvPr id="2868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2571750"/>
            <a:ext cx="56229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98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22FBB6-456A-4841-B648-4A8965F67690}" type="slidenum">
              <a:rPr lang="en-US" altLang="zh-TW" b="0" smtClean="0"/>
              <a:pPr/>
              <a:t>110</a:t>
            </a:fld>
            <a:endParaRPr lang="en-US" altLang="zh-TW" b="0"/>
          </a:p>
        </p:txBody>
      </p:sp>
      <p:sp>
        <p:nvSpPr>
          <p:cNvPr id="24986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11.47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Database description packet</a:t>
            </a:r>
          </a:p>
        </p:txBody>
      </p:sp>
      <p:sp>
        <p:nvSpPr>
          <p:cNvPr id="2498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498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pic>
        <p:nvPicPr>
          <p:cNvPr id="24986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9850" y="843729"/>
            <a:ext cx="6108294" cy="173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 y="2895600"/>
            <a:ext cx="8870950" cy="3293209"/>
          </a:xfrm>
          <a:prstGeom prst="rect">
            <a:avLst/>
          </a:prstGeom>
        </p:spPr>
        <p:txBody>
          <a:bodyPr wrap="square">
            <a:spAutoFit/>
          </a:bodyPr>
          <a:lstStyle/>
          <a:p>
            <a:pPr algn="just"/>
            <a:r>
              <a:rPr lang="en-US" sz="1600" dirty="0">
                <a:solidFill>
                  <a:srgbClr val="000000"/>
                </a:solidFill>
                <a:latin typeface="+mn-lt"/>
              </a:rPr>
              <a:t>E flag. </a:t>
            </a:r>
            <a:r>
              <a:rPr lang="en-US" sz="1600" b="0" dirty="0">
                <a:solidFill>
                  <a:srgbClr val="000000"/>
                </a:solidFill>
                <a:latin typeface="+mn-lt"/>
              </a:rPr>
              <a:t>This 1-bit flag is set to 1 if the </a:t>
            </a:r>
            <a:r>
              <a:rPr lang="en-US" sz="1600" b="0" dirty="0">
                <a:solidFill>
                  <a:srgbClr val="FF0000"/>
                </a:solidFill>
                <a:latin typeface="+mn-lt"/>
              </a:rPr>
              <a:t>advertising router is an autonomous boundary router </a:t>
            </a:r>
            <a:r>
              <a:rPr lang="en-US" sz="1600" b="0" dirty="0">
                <a:solidFill>
                  <a:srgbClr val="000000"/>
                </a:solidFill>
                <a:latin typeface="+mn-lt"/>
              </a:rPr>
              <a:t>(</a:t>
            </a:r>
            <a:r>
              <a:rPr lang="en-US" sz="1600" b="0" i="1" dirty="0">
                <a:solidFill>
                  <a:srgbClr val="000000"/>
                </a:solidFill>
                <a:latin typeface="+mn-lt"/>
              </a:rPr>
              <a:t>E </a:t>
            </a:r>
            <a:r>
              <a:rPr lang="en-US" sz="1600" b="0" dirty="0">
                <a:solidFill>
                  <a:srgbClr val="000000"/>
                </a:solidFill>
                <a:latin typeface="+mn-lt"/>
              </a:rPr>
              <a:t>stands for external).</a:t>
            </a:r>
          </a:p>
          <a:p>
            <a:pPr algn="just"/>
            <a:r>
              <a:rPr lang="en-US" sz="1600" dirty="0">
                <a:solidFill>
                  <a:srgbClr val="000000"/>
                </a:solidFill>
                <a:latin typeface="+mn-lt"/>
              </a:rPr>
              <a:t>B flag. </a:t>
            </a:r>
            <a:r>
              <a:rPr lang="en-US" sz="1600" b="0" dirty="0">
                <a:solidFill>
                  <a:srgbClr val="000000"/>
                </a:solidFill>
                <a:latin typeface="+mn-lt"/>
              </a:rPr>
              <a:t>This 1-bit flag is set to 1 if the </a:t>
            </a:r>
            <a:r>
              <a:rPr lang="en-US" sz="1600" b="0" dirty="0">
                <a:solidFill>
                  <a:srgbClr val="FF0000"/>
                </a:solidFill>
                <a:latin typeface="+mn-lt"/>
              </a:rPr>
              <a:t>advertising router is an area border router</a:t>
            </a:r>
            <a:r>
              <a:rPr lang="en-US" sz="1600" b="0" dirty="0">
                <a:solidFill>
                  <a:srgbClr val="000000"/>
                </a:solidFill>
                <a:latin typeface="+mn-lt"/>
              </a:rPr>
              <a:t>.</a:t>
            </a:r>
          </a:p>
          <a:p>
            <a:pPr algn="just"/>
            <a:r>
              <a:rPr lang="en-US" sz="1600" dirty="0">
                <a:solidFill>
                  <a:srgbClr val="000000"/>
                </a:solidFill>
                <a:latin typeface="+mn-lt"/>
              </a:rPr>
              <a:t>I flag. </a:t>
            </a:r>
            <a:r>
              <a:rPr lang="en-US" sz="1600" b="0" dirty="0">
                <a:solidFill>
                  <a:srgbClr val="000000"/>
                </a:solidFill>
                <a:latin typeface="+mn-lt"/>
              </a:rPr>
              <a:t>This 1-bit field, the </a:t>
            </a:r>
            <a:r>
              <a:rPr lang="en-US" sz="1600" b="0" i="1" dirty="0">
                <a:solidFill>
                  <a:srgbClr val="000000"/>
                </a:solidFill>
                <a:latin typeface="+mn-lt"/>
              </a:rPr>
              <a:t>initialization </a:t>
            </a:r>
            <a:r>
              <a:rPr lang="en-US" sz="1600" b="0" dirty="0">
                <a:solidFill>
                  <a:srgbClr val="000000"/>
                </a:solidFill>
                <a:latin typeface="+mn-lt"/>
              </a:rPr>
              <a:t>flag, is set to 1 if the message is the first message.</a:t>
            </a:r>
          </a:p>
          <a:p>
            <a:pPr algn="just"/>
            <a:r>
              <a:rPr lang="en-US" sz="1600" dirty="0">
                <a:solidFill>
                  <a:srgbClr val="000000"/>
                </a:solidFill>
                <a:latin typeface="+mn-lt"/>
              </a:rPr>
              <a:t>M flag. </a:t>
            </a:r>
            <a:r>
              <a:rPr lang="en-US" sz="1600" b="0" dirty="0">
                <a:solidFill>
                  <a:srgbClr val="000000"/>
                </a:solidFill>
                <a:latin typeface="+mn-lt"/>
              </a:rPr>
              <a:t>This 1-bit field, the </a:t>
            </a:r>
            <a:r>
              <a:rPr lang="en-US" sz="1600" b="0" i="1" dirty="0">
                <a:solidFill>
                  <a:srgbClr val="000000"/>
                </a:solidFill>
                <a:latin typeface="+mn-lt"/>
              </a:rPr>
              <a:t>more </a:t>
            </a:r>
            <a:r>
              <a:rPr lang="en-US" sz="1600" b="0" dirty="0">
                <a:solidFill>
                  <a:srgbClr val="000000"/>
                </a:solidFill>
                <a:latin typeface="+mn-lt"/>
              </a:rPr>
              <a:t>flag, is set to 1 if this is not the last message.</a:t>
            </a:r>
            <a:endParaRPr lang="en-US" sz="1600" dirty="0">
              <a:latin typeface="+mn-lt"/>
            </a:endParaRPr>
          </a:p>
          <a:p>
            <a:pPr algn="just"/>
            <a:r>
              <a:rPr lang="en-US" sz="1600" dirty="0">
                <a:latin typeface="+mn-lt"/>
              </a:rPr>
              <a:t>M/S flag. </a:t>
            </a:r>
            <a:r>
              <a:rPr lang="en-US" sz="1600" b="0" dirty="0">
                <a:latin typeface="+mn-lt"/>
              </a:rPr>
              <a:t>This 1-bit field, the </a:t>
            </a:r>
            <a:r>
              <a:rPr lang="en-US" sz="1600" b="0" i="1" dirty="0">
                <a:latin typeface="+mn-lt"/>
              </a:rPr>
              <a:t>master/slave </a:t>
            </a:r>
            <a:r>
              <a:rPr lang="en-US" sz="1600" b="0" dirty="0">
                <a:latin typeface="+mn-lt"/>
              </a:rPr>
              <a:t>bit, indicates the origin of the packet:</a:t>
            </a:r>
          </a:p>
          <a:p>
            <a:pPr algn="just"/>
            <a:r>
              <a:rPr lang="en-US" sz="1600" b="0" dirty="0">
                <a:latin typeface="+mn-lt"/>
              </a:rPr>
              <a:t>master (M/S = 1) or slave (M/S = 0).</a:t>
            </a:r>
          </a:p>
          <a:p>
            <a:pPr algn="just"/>
            <a:endParaRPr lang="en-US" sz="1600" b="0" dirty="0">
              <a:latin typeface="+mn-lt"/>
            </a:endParaRPr>
          </a:p>
          <a:p>
            <a:pPr algn="just"/>
            <a:r>
              <a:rPr lang="en-US" sz="1600" dirty="0"/>
              <a:t>Message sequence number. </a:t>
            </a:r>
            <a:r>
              <a:rPr lang="en-US" sz="1600" b="0" dirty="0"/>
              <a:t>32-bit field contains the sequence number of the message. Used to match a request with the response.</a:t>
            </a:r>
          </a:p>
          <a:p>
            <a:pPr algn="just"/>
            <a:endParaRPr lang="en-US" sz="1600" b="0" dirty="0"/>
          </a:p>
          <a:p>
            <a:pPr algn="just"/>
            <a:r>
              <a:rPr lang="en-US" sz="1600" dirty="0"/>
              <a:t>LSA header. </a:t>
            </a:r>
            <a:r>
              <a:rPr lang="en-US" sz="1600" b="0" dirty="0"/>
              <a:t>20-byte field is used in each LSA. </a:t>
            </a:r>
            <a:r>
              <a:rPr lang="en-US" sz="1200" b="0" dirty="0"/>
              <a:t>(format of header is presented link state update message section.) </a:t>
            </a:r>
            <a:r>
              <a:rPr lang="en-US" sz="1600" b="0" dirty="0"/>
              <a:t>This header gives the outline of each link, without details. </a:t>
            </a:r>
            <a:endParaRPr lang="en-US" sz="1600" b="0" dirty="0">
              <a:solidFill>
                <a:srgbClr val="000000"/>
              </a:solidFill>
            </a:endParaRPr>
          </a:p>
        </p:txBody>
      </p:sp>
    </p:spTree>
    <p:extLst>
      <p:ext uri="{BB962C8B-B14F-4D97-AF65-F5344CB8AC3E}">
        <p14:creationId xmlns:p14="http://schemas.microsoft.com/office/powerpoint/2010/main" val="6710837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519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199CD4D-8BD1-4472-90A0-69B83C508DF2}" type="slidenum">
              <a:rPr lang="en-US" altLang="zh-TW" b="0" smtClean="0"/>
              <a:pPr/>
              <a:t>111</a:t>
            </a:fld>
            <a:endParaRPr lang="en-US" altLang="zh-TW" b="0" dirty="0"/>
          </a:p>
        </p:txBody>
      </p:sp>
      <p:sp>
        <p:nvSpPr>
          <p:cNvPr id="25190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11.48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Link state request packet</a:t>
            </a:r>
          </a:p>
        </p:txBody>
      </p:sp>
      <p:sp>
        <p:nvSpPr>
          <p:cNvPr id="25190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191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191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191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191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191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191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369650" y="1204972"/>
            <a:ext cx="8226425" cy="2308324"/>
          </a:xfrm>
          <a:prstGeom prst="rect">
            <a:avLst/>
          </a:prstGeom>
        </p:spPr>
        <p:txBody>
          <a:bodyPr wrap="square">
            <a:spAutoFit/>
          </a:bodyPr>
          <a:lstStyle/>
          <a:p>
            <a:pPr algn="just"/>
            <a:r>
              <a:rPr lang="en-US" sz="1600" b="0" dirty="0">
                <a:solidFill>
                  <a:srgbClr val="000000"/>
                </a:solidFill>
                <a:latin typeface="+mn-lt"/>
              </a:rPr>
              <a:t>This is a packet that is sent by a router that needs information about a specific route or routes. </a:t>
            </a:r>
            <a:r>
              <a:rPr lang="en-US" sz="1600" b="0" dirty="0">
                <a:solidFill>
                  <a:srgbClr val="FF0000"/>
                </a:solidFill>
                <a:latin typeface="+mn-lt"/>
              </a:rPr>
              <a:t>It is answered with a link state update packet. </a:t>
            </a:r>
          </a:p>
          <a:p>
            <a:pPr algn="just"/>
            <a:endParaRPr lang="en-US" sz="1600" b="0" dirty="0">
              <a:solidFill>
                <a:srgbClr val="000000"/>
              </a:solidFill>
              <a:latin typeface="+mn-lt"/>
            </a:endParaRPr>
          </a:p>
          <a:p>
            <a:pPr algn="just"/>
            <a:r>
              <a:rPr lang="en-US" sz="1600" b="0" dirty="0">
                <a:solidFill>
                  <a:srgbClr val="000000"/>
                </a:solidFill>
                <a:latin typeface="+mn-lt"/>
              </a:rPr>
              <a:t>It can be used by a newly connected router to request more information about some routes</a:t>
            </a:r>
            <a:r>
              <a:rPr lang="en-US" sz="1600" b="0" dirty="0">
                <a:solidFill>
                  <a:srgbClr val="FF0000"/>
                </a:solidFill>
                <a:latin typeface="+mn-lt"/>
              </a:rPr>
              <a:t> after receiving the database description packet. </a:t>
            </a:r>
          </a:p>
          <a:p>
            <a:pPr algn="just"/>
            <a:endParaRPr lang="en-US" sz="1600" b="0" dirty="0">
              <a:solidFill>
                <a:srgbClr val="000000"/>
              </a:solidFill>
              <a:latin typeface="+mn-lt"/>
            </a:endParaRPr>
          </a:p>
          <a:p>
            <a:pPr algn="just"/>
            <a:r>
              <a:rPr lang="en-US" sz="1600" b="0" dirty="0">
                <a:solidFill>
                  <a:srgbClr val="000000"/>
                </a:solidFill>
                <a:latin typeface="+mn-lt"/>
              </a:rPr>
              <a:t>The three fields here are part of the LSA header.</a:t>
            </a:r>
          </a:p>
          <a:p>
            <a:pPr algn="just"/>
            <a:r>
              <a:rPr lang="en-US" sz="1600" b="0" dirty="0">
                <a:solidFill>
                  <a:srgbClr val="000000"/>
                </a:solidFill>
                <a:latin typeface="+mn-lt"/>
              </a:rPr>
              <a:t>Each set of the three fields is a request for one single LSA. The set is repeated if more than one advertisement is desired.</a:t>
            </a:r>
            <a:endParaRPr lang="en-US" sz="1600" dirty="0">
              <a:latin typeface="+mn-lt"/>
            </a:endParaRPr>
          </a:p>
        </p:txBody>
      </p:sp>
      <p:sp>
        <p:nvSpPr>
          <p:cNvPr id="3" name="Rectangle 2"/>
          <p:cNvSpPr/>
          <p:nvPr/>
        </p:nvSpPr>
        <p:spPr>
          <a:xfrm>
            <a:off x="1257300" y="641420"/>
            <a:ext cx="3225563" cy="369332"/>
          </a:xfrm>
          <a:prstGeom prst="rect">
            <a:avLst/>
          </a:prstGeom>
        </p:spPr>
        <p:txBody>
          <a:bodyPr wrap="none">
            <a:spAutoFit/>
          </a:bodyPr>
          <a:lstStyle/>
          <a:p>
            <a:r>
              <a:rPr lang="en-US" dirty="0">
                <a:latin typeface="+mn-lt"/>
              </a:rPr>
              <a:t>Link State Request Packet</a:t>
            </a:r>
          </a:p>
        </p:txBody>
      </p:sp>
      <p:pic>
        <p:nvPicPr>
          <p:cNvPr id="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4291475"/>
            <a:ext cx="7301471" cy="16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539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4DFE884-0866-4384-9035-80F83BA26815}" type="slidenum">
              <a:rPr lang="en-US" altLang="zh-TW" b="0" smtClean="0"/>
              <a:pPr/>
              <a:t>112</a:t>
            </a:fld>
            <a:endParaRPr lang="en-US" altLang="zh-TW" b="0"/>
          </a:p>
        </p:txBody>
      </p:sp>
      <p:sp>
        <p:nvSpPr>
          <p:cNvPr id="25395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11.49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Link state acknowledgment packet </a:t>
            </a:r>
          </a:p>
        </p:txBody>
      </p:sp>
      <p:sp>
        <p:nvSpPr>
          <p:cNvPr id="25395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395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395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396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396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396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396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5396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330" y="3914849"/>
            <a:ext cx="7313613"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73078" y="1191776"/>
            <a:ext cx="7861322" cy="1323439"/>
          </a:xfrm>
          <a:prstGeom prst="rect">
            <a:avLst/>
          </a:prstGeom>
        </p:spPr>
        <p:txBody>
          <a:bodyPr wrap="square">
            <a:spAutoFit/>
          </a:bodyPr>
          <a:lstStyle/>
          <a:p>
            <a:pPr algn="just"/>
            <a:r>
              <a:rPr lang="en-US" sz="1600" b="0" dirty="0">
                <a:solidFill>
                  <a:srgbClr val="000000"/>
                </a:solidFill>
                <a:latin typeface="+mn-lt"/>
              </a:rPr>
              <a:t>The format of the </a:t>
            </a:r>
            <a:r>
              <a:rPr lang="en-US" sz="1600" dirty="0">
                <a:solidFill>
                  <a:srgbClr val="000000"/>
                </a:solidFill>
                <a:latin typeface="+mn-lt"/>
              </a:rPr>
              <a:t>link state acknowledgment packet </a:t>
            </a:r>
            <a:r>
              <a:rPr lang="en-US" sz="1600" b="0" dirty="0">
                <a:solidFill>
                  <a:srgbClr val="000000"/>
                </a:solidFill>
                <a:latin typeface="+mn-lt"/>
              </a:rPr>
              <a:t>is. </a:t>
            </a:r>
          </a:p>
          <a:p>
            <a:pPr algn="just"/>
            <a:endParaRPr lang="en-US" sz="1600" b="0" dirty="0">
              <a:solidFill>
                <a:srgbClr val="000000"/>
              </a:solidFill>
              <a:latin typeface="+mn-lt"/>
            </a:endParaRPr>
          </a:p>
          <a:p>
            <a:pPr algn="just"/>
            <a:r>
              <a:rPr lang="en-US" sz="1600" b="0" dirty="0">
                <a:solidFill>
                  <a:srgbClr val="000000"/>
                </a:solidFill>
                <a:latin typeface="+mn-lt"/>
              </a:rPr>
              <a:t>It has the common OSPF header and the general LSA header. </a:t>
            </a:r>
          </a:p>
          <a:p>
            <a:pPr algn="just"/>
            <a:endParaRPr lang="en-US" sz="1600" b="0" dirty="0">
              <a:solidFill>
                <a:srgbClr val="000000"/>
              </a:solidFill>
              <a:latin typeface="+mn-lt"/>
            </a:endParaRPr>
          </a:p>
          <a:p>
            <a:pPr algn="just"/>
            <a:r>
              <a:rPr lang="en-US" sz="1600" b="0" dirty="0">
                <a:solidFill>
                  <a:srgbClr val="000000"/>
                </a:solidFill>
                <a:latin typeface="+mn-lt"/>
              </a:rPr>
              <a:t>These two sections are sufficient to acknowledge a packet.</a:t>
            </a:r>
            <a:endParaRPr lang="en-US" sz="1600" dirty="0">
              <a:latin typeface="+mn-lt"/>
            </a:endParaRPr>
          </a:p>
        </p:txBody>
      </p:sp>
      <p:sp>
        <p:nvSpPr>
          <p:cNvPr id="3" name="Rectangle 2"/>
          <p:cNvSpPr/>
          <p:nvPr/>
        </p:nvSpPr>
        <p:spPr>
          <a:xfrm>
            <a:off x="1346200" y="683021"/>
            <a:ext cx="4288353" cy="369332"/>
          </a:xfrm>
          <a:prstGeom prst="rect">
            <a:avLst/>
          </a:prstGeom>
        </p:spPr>
        <p:txBody>
          <a:bodyPr wrap="none">
            <a:spAutoFit/>
          </a:bodyPr>
          <a:lstStyle/>
          <a:p>
            <a:r>
              <a:rPr lang="en-US" dirty="0">
                <a:latin typeface="+mn-lt"/>
              </a:rPr>
              <a:t>Link State Acknowledgment Packet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560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DB7040C-DD5E-4088-A7DF-3FFAFABAE381}" type="slidenum">
              <a:rPr lang="en-US" altLang="zh-TW" b="0" smtClean="0"/>
              <a:pPr/>
              <a:t>113</a:t>
            </a:fld>
            <a:endParaRPr lang="en-US" altLang="zh-TW" b="0"/>
          </a:p>
        </p:txBody>
      </p:sp>
      <p:sp>
        <p:nvSpPr>
          <p:cNvPr id="25600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600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600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600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600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600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5601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519515" y="1240826"/>
            <a:ext cx="7858483" cy="1477328"/>
          </a:xfrm>
          <a:prstGeom prst="rect">
            <a:avLst/>
          </a:prstGeom>
        </p:spPr>
        <p:txBody>
          <a:bodyPr wrap="square">
            <a:spAutoFit/>
          </a:bodyPr>
          <a:lstStyle/>
          <a:p>
            <a:r>
              <a:rPr lang="en-US" b="0" dirty="0">
                <a:latin typeface="+mn-lt"/>
              </a:rPr>
              <a:t>OSPF packets are encapsulated in IP datagrams.</a:t>
            </a:r>
          </a:p>
          <a:p>
            <a:endParaRPr lang="en-US" b="0" dirty="0">
              <a:latin typeface="+mn-lt"/>
            </a:endParaRPr>
          </a:p>
          <a:p>
            <a:r>
              <a:rPr lang="en-US" b="0" dirty="0">
                <a:latin typeface="+mn-lt"/>
              </a:rPr>
              <a:t>They contain the acknowledgment mechanism for flow and error control. </a:t>
            </a:r>
          </a:p>
          <a:p>
            <a:endParaRPr lang="en-US" b="0" dirty="0">
              <a:latin typeface="+mn-lt"/>
            </a:endParaRPr>
          </a:p>
          <a:p>
            <a:r>
              <a:rPr lang="en-US" b="0" dirty="0">
                <a:latin typeface="+mn-lt"/>
              </a:rPr>
              <a:t>They do not need a transport layer protocol to provide these services.</a:t>
            </a:r>
            <a:endParaRPr lang="en-US" dirty="0">
              <a:latin typeface="+mn-lt"/>
            </a:endParaRPr>
          </a:p>
        </p:txBody>
      </p:sp>
      <p:sp>
        <p:nvSpPr>
          <p:cNvPr id="3" name="TextBox 2"/>
          <p:cNvSpPr txBox="1"/>
          <p:nvPr/>
        </p:nvSpPr>
        <p:spPr>
          <a:xfrm>
            <a:off x="1284287" y="584786"/>
            <a:ext cx="1905000" cy="369332"/>
          </a:xfrm>
          <a:prstGeom prst="rect">
            <a:avLst/>
          </a:prstGeom>
          <a:noFill/>
        </p:spPr>
        <p:txBody>
          <a:bodyPr wrap="square" rtlCol="0">
            <a:spAutoFit/>
          </a:bodyPr>
          <a:lstStyle/>
          <a:p>
            <a:r>
              <a:rPr lang="en-US" dirty="0"/>
              <a:t>Encapsulation</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925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05E711-90C0-4791-AAAF-2B0E51FC15EA}" type="slidenum">
              <a:rPr lang="en-US" altLang="zh-TW" b="0" smtClean="0"/>
              <a:pPr/>
              <a:t>114</a:t>
            </a:fld>
            <a:endParaRPr lang="en-US" altLang="zh-TW" b="0" dirty="0"/>
          </a:p>
        </p:txBody>
      </p:sp>
      <p:sp>
        <p:nvSpPr>
          <p:cNvPr id="19251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1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2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942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2048022"/>
            <a:ext cx="82264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428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774" y="3562497"/>
            <a:ext cx="5795962"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108869" y="641350"/>
            <a:ext cx="7680325" cy="830997"/>
          </a:xfrm>
          <a:prstGeom prst="rect">
            <a:avLst/>
          </a:prstGeom>
        </p:spPr>
        <p:txBody>
          <a:bodyPr wrap="square">
            <a:spAutoFit/>
          </a:bodyPr>
          <a:lstStyle/>
          <a:p>
            <a:pPr marL="285750" indent="-285750" algn="just">
              <a:buFont typeface="Arial" panose="020B0604020202020204" pitchFamily="34" charset="0"/>
              <a:buChar char="•"/>
            </a:pPr>
            <a:r>
              <a:rPr lang="en-US" sz="1600" b="0" dirty="0">
                <a:latin typeface="+mn-lt"/>
              </a:rPr>
              <a:t>OSPF uses five different types of packets.</a:t>
            </a:r>
          </a:p>
          <a:p>
            <a:pPr marL="285750" indent="-285750" algn="just">
              <a:buFont typeface="Arial" panose="020B0604020202020204" pitchFamily="34" charset="0"/>
              <a:buChar char="•"/>
            </a:pPr>
            <a:endParaRPr lang="en-US" sz="1600" b="0" dirty="0">
              <a:latin typeface="+mn-lt"/>
            </a:endParaRPr>
          </a:p>
          <a:p>
            <a:pPr marL="285750" indent="-285750" algn="just">
              <a:buFont typeface="Arial" panose="020B0604020202020204" pitchFamily="34" charset="0"/>
              <a:buChar char="•"/>
            </a:pPr>
            <a:r>
              <a:rPr lang="en-US" sz="1600" b="0" dirty="0">
                <a:latin typeface="+mn-lt"/>
              </a:rPr>
              <a:t>Most important one is the link state update that itself has five different kinds.</a:t>
            </a:r>
            <a:endParaRPr lang="en-US" sz="1600" dirty="0">
              <a:latin typeface="+mn-lt"/>
            </a:endParaRPr>
          </a:p>
        </p:txBody>
      </p:sp>
      <p:sp>
        <p:nvSpPr>
          <p:cNvPr id="15" name="Text Box 2"/>
          <p:cNvSpPr txBox="1">
            <a:spLocks noChangeArrowheads="1"/>
          </p:cNvSpPr>
          <p:nvPr/>
        </p:nvSpPr>
        <p:spPr bwMode="auto">
          <a:xfrm>
            <a:off x="1351566" y="61371"/>
            <a:ext cx="2761826"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dirty="0">
                <a:latin typeface="Times New Roman" panose="02020603050405020304" pitchFamily="18" charset="0"/>
              </a:rPr>
              <a:t>OSPF packet</a:t>
            </a:r>
          </a:p>
        </p:txBody>
      </p:sp>
    </p:spTree>
    <p:extLst>
      <p:ext uri="{BB962C8B-B14F-4D97-AF65-F5344CB8AC3E}">
        <p14:creationId xmlns:p14="http://schemas.microsoft.com/office/powerpoint/2010/main" val="1194605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9428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4283"/>
                                        </p:tgtEl>
                                        <p:attrNameLst>
                                          <p:attrName>style.visibility</p:attrName>
                                        </p:attrNameLst>
                                      </p:cBhvr>
                                      <p:to>
                                        <p:strVal val="visible"/>
                                      </p:to>
                                    </p:set>
                                    <p:animEffect transition="in" filter="wipe(up)">
                                      <p:cBhvr>
                                        <p:cTn id="9" dur="10"/>
                                        <p:tgtEl>
                                          <p:spTgt spid="69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t>
            </a:r>
          </a:p>
        </p:txBody>
      </p:sp>
      <p:sp>
        <p:nvSpPr>
          <p:cNvPr id="2580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4F7611A-533D-4AE1-939C-A92BB7C53CEE}" type="slidenum">
              <a:rPr lang="en-US" altLang="zh-TW" b="0" smtClean="0"/>
              <a:pPr/>
              <a:t>115</a:t>
            </a:fld>
            <a:endParaRPr lang="en-US" altLang="zh-TW" b="0"/>
          </a:p>
        </p:txBody>
      </p:sp>
      <p:sp>
        <p:nvSpPr>
          <p:cNvPr id="866306" name="Rectangle 2"/>
          <p:cNvSpPr>
            <a:spLocks noChangeArrowheads="1"/>
          </p:cNvSpPr>
          <p:nvPr/>
        </p:nvSpPr>
        <p:spPr bwMode="auto">
          <a:xfrm>
            <a:off x="0" y="0"/>
            <a:ext cx="9144000" cy="1143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TW" altLang="en-US"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258053" name="Text Box 3"/>
          <p:cNvSpPr txBox="1">
            <a:spLocks noChangeArrowheads="1"/>
          </p:cNvSpPr>
          <p:nvPr/>
        </p:nvSpPr>
        <p:spPr bwMode="auto">
          <a:xfrm>
            <a:off x="228600" y="263525"/>
            <a:ext cx="6899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11-7  PATH VECTOR ROUTING</a:t>
            </a:r>
          </a:p>
        </p:txBody>
      </p:sp>
      <p:sp>
        <p:nvSpPr>
          <p:cNvPr id="25805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latin typeface="Times New Roman" panose="02020603050405020304" pitchFamily="18" charset="0"/>
              <a:ea typeface="新細明體" pitchFamily="18" charset="-120"/>
            </a:endParaRPr>
          </a:p>
        </p:txBody>
      </p:sp>
      <p:sp>
        <p:nvSpPr>
          <p:cNvPr id="258055" name="Rectangle 5"/>
          <p:cNvSpPr>
            <a:spLocks noChangeArrowheads="1"/>
          </p:cNvSpPr>
          <p:nvPr/>
        </p:nvSpPr>
        <p:spPr bwMode="auto">
          <a:xfrm>
            <a:off x="228600" y="1676400"/>
            <a:ext cx="87185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dirty="0">
                <a:latin typeface="+mn-lt"/>
                <a:ea typeface="新細明體" pitchFamily="18" charset="-120"/>
              </a:rPr>
              <a:t>Both </a:t>
            </a:r>
            <a:r>
              <a:rPr lang="en-US" altLang="zh-TW" sz="2000" b="0" dirty="0">
                <a:ea typeface="新細明體" pitchFamily="18" charset="-120"/>
              </a:rPr>
              <a:t>Distance vector and link state routing </a:t>
            </a:r>
            <a:r>
              <a:rPr lang="en-US" altLang="zh-TW" sz="2000" b="0" dirty="0">
                <a:latin typeface="+mn-lt"/>
                <a:ea typeface="新細明體" pitchFamily="18" charset="-120"/>
              </a:rPr>
              <a:t>become intractable when the domain of operation becomes large. </a:t>
            </a:r>
          </a:p>
          <a:p>
            <a:pPr algn="just"/>
            <a:endParaRPr lang="en-US" altLang="zh-TW" sz="2000" b="0" dirty="0">
              <a:latin typeface="+mn-lt"/>
              <a:ea typeface="新細明體" pitchFamily="18" charset="-120"/>
            </a:endParaRPr>
          </a:p>
          <a:p>
            <a:pPr algn="just"/>
            <a:r>
              <a:rPr lang="en-US" altLang="zh-TW" sz="2000" b="0" dirty="0">
                <a:latin typeface="+mn-lt"/>
                <a:ea typeface="新細明體" pitchFamily="18" charset="-120"/>
              </a:rPr>
              <a:t>Distance vector routing is subject to instability if there is more than a few hops in the domain of operation. </a:t>
            </a:r>
          </a:p>
          <a:p>
            <a:pPr algn="just"/>
            <a:endParaRPr lang="en-US" altLang="zh-TW" sz="2000" b="0" dirty="0">
              <a:latin typeface="+mn-lt"/>
              <a:ea typeface="新細明體" pitchFamily="18" charset="-120"/>
            </a:endParaRPr>
          </a:p>
          <a:p>
            <a:pPr algn="just"/>
            <a:r>
              <a:rPr lang="en-US" altLang="zh-TW" sz="2000" b="0" dirty="0">
                <a:latin typeface="+mn-lt"/>
                <a:ea typeface="新細明體" pitchFamily="18" charset="-120"/>
              </a:rPr>
              <a:t>Link state routing needs a huge amount of resources to calculate routing tables. It also creates heavy traffic because of flooding.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t>
            </a:r>
          </a:p>
        </p:txBody>
      </p:sp>
      <p:sp>
        <p:nvSpPr>
          <p:cNvPr id="2641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06A18A-008E-4DB1-B3EA-CC409CC22747}" type="slidenum">
              <a:rPr lang="en-US" altLang="zh-TW" b="0" smtClean="0"/>
              <a:pPr/>
              <a:t>116</a:t>
            </a:fld>
            <a:endParaRPr lang="en-US" altLang="zh-TW" b="0"/>
          </a:p>
        </p:txBody>
      </p:sp>
      <p:sp>
        <p:nvSpPr>
          <p:cNvPr id="26419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19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19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636588" y="1403875"/>
            <a:ext cx="8032750" cy="2585323"/>
          </a:xfrm>
          <a:prstGeom prst="rect">
            <a:avLst/>
          </a:prstGeom>
        </p:spPr>
        <p:txBody>
          <a:bodyPr wrap="square">
            <a:spAutoFit/>
          </a:bodyPr>
          <a:lstStyle/>
          <a:p>
            <a:pPr algn="just"/>
            <a:r>
              <a:rPr lang="en-US" b="0" dirty="0">
                <a:ea typeface="Tahoma" panose="020B0604030504040204" pitchFamily="34" charset="0"/>
                <a:cs typeface="Tahoma" panose="020B0604030504040204" pitchFamily="34" charset="0"/>
              </a:rPr>
              <a:t>Path vector routing is exterior routing protocol for </a:t>
            </a:r>
            <a:r>
              <a:rPr lang="en-US" b="0" dirty="0" err="1">
                <a:ea typeface="Tahoma" panose="020B0604030504040204" pitchFamily="34" charset="0"/>
                <a:cs typeface="Tahoma" panose="020B0604030504040204" pitchFamily="34" charset="0"/>
              </a:rPr>
              <a:t>interdomain</a:t>
            </a:r>
            <a:r>
              <a:rPr lang="en-US" b="0" dirty="0">
                <a:ea typeface="Tahoma" panose="020B0604030504040204" pitchFamily="34" charset="0"/>
                <a:cs typeface="Tahoma" panose="020B0604030504040204" pitchFamily="34" charset="0"/>
              </a:rPr>
              <a:t> (inter-AS) routing. </a:t>
            </a:r>
          </a:p>
          <a:p>
            <a:pPr algn="just"/>
            <a:endParaRPr lang="en-US" b="0" dirty="0">
              <a:ea typeface="Tahoma" panose="020B0604030504040204" pitchFamily="34" charset="0"/>
              <a:cs typeface="Tahoma" panose="020B0604030504040204" pitchFamily="34" charset="0"/>
            </a:endParaRPr>
          </a:p>
          <a:p>
            <a:pPr algn="just"/>
            <a:r>
              <a:rPr lang="en-US" b="0" dirty="0">
                <a:ea typeface="Tahoma" panose="020B0604030504040204" pitchFamily="34" charset="0"/>
                <a:cs typeface="Tahoma" panose="020B0604030504040204" pitchFamily="34" charset="0"/>
              </a:rPr>
              <a:t>In distance vector routing</a:t>
            </a:r>
            <a:r>
              <a:rPr lang="en-US" b="0" dirty="0">
                <a:latin typeface="Times New Roman" panose="02020603050405020304" pitchFamily="18" charset="0"/>
              </a:rPr>
              <a:t>, a </a:t>
            </a:r>
            <a:r>
              <a:rPr lang="en-US" b="0" dirty="0"/>
              <a:t>router has a list of networks that can be reached </a:t>
            </a:r>
            <a:r>
              <a:rPr lang="en-US" b="0" dirty="0">
                <a:solidFill>
                  <a:srgbClr val="FF0000"/>
                </a:solidFill>
              </a:rPr>
              <a:t>in the same AS with the corresponding cost (number of hops). </a:t>
            </a:r>
          </a:p>
          <a:p>
            <a:pPr algn="just"/>
            <a:endParaRPr lang="en-US" b="0" dirty="0"/>
          </a:p>
          <a:p>
            <a:pPr algn="just"/>
            <a:r>
              <a:rPr lang="en-US" b="0" dirty="0"/>
              <a:t>In path vector routing, a router has a list of networks that can be reached </a:t>
            </a:r>
            <a:r>
              <a:rPr lang="en-US" b="0" dirty="0">
                <a:solidFill>
                  <a:srgbClr val="FF0000"/>
                </a:solidFill>
              </a:rPr>
              <a:t>with the path (list of ASs to pass) to reach each one. </a:t>
            </a:r>
          </a:p>
          <a:p>
            <a:pPr algn="just"/>
            <a:endParaRPr lang="en-US" b="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41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06A18A-008E-4DB1-B3EA-CC409CC22747}" type="slidenum">
              <a:rPr lang="en-US" altLang="zh-TW" b="0" smtClean="0"/>
              <a:pPr/>
              <a:t>117</a:t>
            </a:fld>
            <a:endParaRPr lang="en-US" altLang="zh-TW" b="0"/>
          </a:p>
        </p:txBody>
      </p:sp>
      <p:sp>
        <p:nvSpPr>
          <p:cNvPr id="26419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19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19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490538" y="1366897"/>
            <a:ext cx="8456612" cy="1754326"/>
          </a:xfrm>
          <a:prstGeom prst="rect">
            <a:avLst/>
          </a:prstGeom>
        </p:spPr>
        <p:txBody>
          <a:bodyPr wrap="square">
            <a:spAutoFit/>
          </a:bodyPr>
          <a:lstStyle/>
          <a:p>
            <a:pPr algn="just"/>
            <a:r>
              <a:rPr lang="en-US" b="0" dirty="0">
                <a:solidFill>
                  <a:srgbClr val="000000"/>
                </a:solidFill>
                <a:ea typeface="Tahoma" panose="020B0604030504040204" pitchFamily="34" charset="0"/>
                <a:cs typeface="Tahoma" panose="020B0604030504040204" pitchFamily="34" charset="0"/>
              </a:rPr>
              <a:t>To be able to provide information to other ASs, each AS must have at least one path vector routing that collects </a:t>
            </a:r>
            <a:r>
              <a:rPr lang="en-US" b="0" i="1" dirty="0">
                <a:solidFill>
                  <a:srgbClr val="000000"/>
                </a:solidFill>
                <a:ea typeface="Tahoma" panose="020B0604030504040204" pitchFamily="34" charset="0"/>
                <a:cs typeface="Tahoma" panose="020B0604030504040204" pitchFamily="34" charset="0"/>
              </a:rPr>
              <a:t>reachability </a:t>
            </a:r>
            <a:r>
              <a:rPr lang="en-US" b="0" dirty="0">
                <a:solidFill>
                  <a:srgbClr val="000000"/>
                </a:solidFill>
                <a:ea typeface="Tahoma" panose="020B0604030504040204" pitchFamily="34" charset="0"/>
                <a:cs typeface="Tahoma" panose="020B0604030504040204" pitchFamily="34" charset="0"/>
              </a:rPr>
              <a:t>information about each network in that AS. </a:t>
            </a:r>
          </a:p>
          <a:p>
            <a:pPr algn="just"/>
            <a:endParaRPr lang="en-US" b="0" dirty="0">
              <a:solidFill>
                <a:srgbClr val="000000"/>
              </a:solidFill>
              <a:ea typeface="Tahoma" panose="020B0604030504040204" pitchFamily="34" charset="0"/>
              <a:cs typeface="Tahoma" panose="020B0604030504040204" pitchFamily="34" charset="0"/>
            </a:endParaRPr>
          </a:p>
          <a:p>
            <a:pPr algn="just"/>
            <a:r>
              <a:rPr lang="en-US" b="0" dirty="0">
                <a:solidFill>
                  <a:srgbClr val="000000"/>
                </a:solidFill>
                <a:ea typeface="Tahoma" panose="020B0604030504040204" pitchFamily="34" charset="0"/>
                <a:cs typeface="Tahoma" panose="020B0604030504040204" pitchFamily="34" charset="0"/>
              </a:rPr>
              <a:t>Figure shows three ASs. Each router has created a list which shows which network is reachable in that AS.</a:t>
            </a:r>
            <a:endParaRPr lang="en-US" dirty="0">
              <a:ea typeface="Tahoma" panose="020B0604030504040204" pitchFamily="34" charset="0"/>
              <a:cs typeface="Tahoma" panose="020B0604030504040204" pitchFamily="34" charset="0"/>
            </a:endParaRPr>
          </a:p>
        </p:txBody>
      </p:sp>
      <p:sp>
        <p:nvSpPr>
          <p:cNvPr id="3" name="Rectangle 2"/>
          <p:cNvSpPr/>
          <p:nvPr/>
        </p:nvSpPr>
        <p:spPr>
          <a:xfrm>
            <a:off x="1346200" y="600353"/>
            <a:ext cx="1842171" cy="461665"/>
          </a:xfrm>
          <a:prstGeom prst="rect">
            <a:avLst/>
          </a:prstGeom>
        </p:spPr>
        <p:txBody>
          <a:bodyPr wrap="none">
            <a:spAutoFit/>
          </a:bodyPr>
          <a:lstStyle/>
          <a:p>
            <a:r>
              <a:rPr lang="en-US" sz="2400" dirty="0">
                <a:latin typeface="Times New Roman" panose="02020603050405020304" pitchFamily="18" charset="0"/>
              </a:rPr>
              <a:t>Reachability</a:t>
            </a:r>
          </a:p>
        </p:txBody>
      </p:sp>
    </p:spTree>
    <p:extLst>
      <p:ext uri="{BB962C8B-B14F-4D97-AF65-F5344CB8AC3E}">
        <p14:creationId xmlns:p14="http://schemas.microsoft.com/office/powerpoint/2010/main" val="35928386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41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B06A18A-008E-4DB1-B3EA-CC409CC22747}" type="slidenum">
              <a:rPr lang="en-US" altLang="zh-TW" b="0" smtClean="0"/>
              <a:pPr/>
              <a:t>118</a:t>
            </a:fld>
            <a:endParaRPr lang="en-US" altLang="zh-TW" b="0"/>
          </a:p>
        </p:txBody>
      </p:sp>
      <p:sp>
        <p:nvSpPr>
          <p:cNvPr id="26419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Reachability</a:t>
            </a:r>
          </a:p>
        </p:txBody>
      </p:sp>
      <p:sp>
        <p:nvSpPr>
          <p:cNvPr id="26419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19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19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420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7413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895350"/>
            <a:ext cx="28892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13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3" y="762000"/>
            <a:ext cx="3043237"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13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275" y="4179888"/>
            <a:ext cx="3794125" cy="176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139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14800"/>
            <a:ext cx="1865313"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1391"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3" y="1641475"/>
            <a:ext cx="2439987"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139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2350" y="2609850"/>
            <a:ext cx="60325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410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413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13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13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1390"/>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741391"/>
                                        </p:tgtEl>
                                        <p:attrNameLst>
                                          <p:attrName>style.visibility</p:attrName>
                                        </p:attrNameLst>
                                      </p:cBhvr>
                                      <p:to>
                                        <p:strVal val="visible"/>
                                      </p:to>
                                    </p:set>
                                    <p:animEffect transition="in" filter="wipe(left)">
                                      <p:cBhvr>
                                        <p:cTn id="15" dur="10"/>
                                        <p:tgtEl>
                                          <p:spTgt spid="741391"/>
                                        </p:tgtEl>
                                      </p:cBhvr>
                                    </p:animEffect>
                                  </p:childTnLst>
                                </p:cTn>
                              </p:par>
                              <p:par>
                                <p:cTn id="16" presetID="22" presetClass="entr" presetSubtype="1" fill="hold" nodeType="withEffect">
                                  <p:stCondLst>
                                    <p:cond delay="0"/>
                                  </p:stCondLst>
                                  <p:childTnLst>
                                    <p:set>
                                      <p:cBhvr>
                                        <p:cTn id="17" dur="1" fill="hold">
                                          <p:stCondLst>
                                            <p:cond delay="0"/>
                                          </p:stCondLst>
                                        </p:cTn>
                                        <p:tgtEl>
                                          <p:spTgt spid="741392"/>
                                        </p:tgtEl>
                                        <p:attrNameLst>
                                          <p:attrName>style.visibility</p:attrName>
                                        </p:attrNameLst>
                                      </p:cBhvr>
                                      <p:to>
                                        <p:strVal val="visible"/>
                                      </p:to>
                                    </p:set>
                                    <p:animEffect transition="in" filter="wipe(up)">
                                      <p:cBhvr>
                                        <p:cTn id="18" dur="10"/>
                                        <p:tgtEl>
                                          <p:spTgt spid="741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62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08D1288-2F84-4D64-A737-D31A0BFC51F4}" type="slidenum">
              <a:rPr lang="en-US" altLang="zh-TW" b="0" smtClean="0"/>
              <a:pPr/>
              <a:t>119</a:t>
            </a:fld>
            <a:endParaRPr lang="en-US" altLang="zh-TW" b="0"/>
          </a:p>
        </p:txBody>
      </p:sp>
      <p:sp>
        <p:nvSpPr>
          <p:cNvPr id="266244" name="Text Box 2"/>
          <p:cNvSpPr txBox="1">
            <a:spLocks noChangeArrowheads="1"/>
          </p:cNvSpPr>
          <p:nvPr/>
        </p:nvSpPr>
        <p:spPr bwMode="auto">
          <a:xfrm>
            <a:off x="990600" y="90488"/>
            <a:ext cx="75438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Stabilized table for three autonomous system </a:t>
            </a:r>
          </a:p>
        </p:txBody>
      </p:sp>
      <p:sp>
        <p:nvSpPr>
          <p:cNvPr id="26624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4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4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5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5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228600" y="1096070"/>
            <a:ext cx="8718549" cy="1077218"/>
          </a:xfrm>
          <a:prstGeom prst="rect">
            <a:avLst/>
          </a:prstGeom>
        </p:spPr>
        <p:txBody>
          <a:bodyPr wrap="square">
            <a:spAutoFit/>
          </a:bodyPr>
          <a:lstStyle/>
          <a:p>
            <a:pPr algn="just"/>
            <a:r>
              <a:rPr lang="en-US" sz="1600" b="0" dirty="0">
                <a:solidFill>
                  <a:srgbClr val="000000"/>
                </a:solidFill>
                <a:latin typeface="+mn-lt"/>
              </a:rPr>
              <a:t>A path vector routing table for each router can be created if ASs share their reachability list with each other. </a:t>
            </a:r>
          </a:p>
          <a:p>
            <a:pPr algn="just"/>
            <a:endParaRPr lang="en-US" sz="1600" b="0" dirty="0">
              <a:solidFill>
                <a:srgbClr val="000000"/>
              </a:solidFill>
              <a:latin typeface="+mn-lt"/>
            </a:endParaRPr>
          </a:p>
          <a:p>
            <a:pPr algn="just"/>
            <a:r>
              <a:rPr lang="en-US" sz="1600" b="0" dirty="0">
                <a:solidFill>
                  <a:srgbClr val="000000"/>
                </a:solidFill>
                <a:latin typeface="+mn-lt"/>
              </a:rPr>
              <a:t>Figure shows routing table for each router after all 3 routers have updated their routing table.</a:t>
            </a:r>
            <a:endParaRPr lang="en-US" sz="1600" dirty="0">
              <a:latin typeface="+mn-lt"/>
            </a:endParaRPr>
          </a:p>
        </p:txBody>
      </p:sp>
      <p:sp>
        <p:nvSpPr>
          <p:cNvPr id="3" name="Rectangle 2"/>
          <p:cNvSpPr/>
          <p:nvPr/>
        </p:nvSpPr>
        <p:spPr>
          <a:xfrm>
            <a:off x="1257456" y="526670"/>
            <a:ext cx="2160976" cy="461665"/>
          </a:xfrm>
          <a:prstGeom prst="rect">
            <a:avLst/>
          </a:prstGeom>
        </p:spPr>
        <p:txBody>
          <a:bodyPr wrap="none">
            <a:spAutoFit/>
          </a:bodyPr>
          <a:lstStyle/>
          <a:p>
            <a:r>
              <a:rPr lang="en-US" sz="2400" dirty="0">
                <a:latin typeface="Times New Roman" panose="02020603050405020304" pitchFamily="18" charset="0"/>
              </a:rPr>
              <a:t>Routing Tables</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667" y="3498896"/>
            <a:ext cx="1883569" cy="282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703" y="3415894"/>
            <a:ext cx="1938842"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0888" y="3415893"/>
            <a:ext cx="1953497"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
                                        <p:tgtEl>
                                          <p:spTgt spid="17"/>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10"/>
                                        <p:tgtEl>
                                          <p:spTgt spid="18"/>
                                        </p:tgtEl>
                                      </p:cBhvr>
                                    </p:animEffect>
                                  </p:childTnLst>
                                </p:cTn>
                              </p:par>
                              <p:par>
                                <p:cTn id="11" presetID="22" presetClass="entr" presetSubtype="1"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1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07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089426-25BE-4B98-A576-717B8BE5C2C9}" type="slidenum">
              <a:rPr lang="en-US" altLang="zh-TW" b="0" smtClean="0"/>
              <a:pPr/>
              <a:t>12</a:t>
            </a:fld>
            <a:endParaRPr lang="en-US" altLang="zh-TW" b="0"/>
          </a:p>
        </p:txBody>
      </p:sp>
      <p:sp>
        <p:nvSpPr>
          <p:cNvPr id="30724" name="Text Box 2"/>
          <p:cNvSpPr txBox="1">
            <a:spLocks noChangeArrowheads="1"/>
          </p:cNvSpPr>
          <p:nvPr/>
        </p:nvSpPr>
        <p:spPr bwMode="auto">
          <a:xfrm>
            <a:off x="1352550" y="601663"/>
            <a:ext cx="2914650" cy="4000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000">
                <a:latin typeface="Times New Roman" panose="02020603050405020304" pitchFamily="18" charset="0"/>
              </a:rPr>
              <a:t>Bellman-Ford algorithm</a:t>
            </a:r>
          </a:p>
        </p:txBody>
      </p:sp>
      <p:sp>
        <p:nvSpPr>
          <p:cNvPr id="307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07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07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07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07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07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07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0732" name="Rectangle 1"/>
          <p:cNvSpPr>
            <a:spLocks noChangeArrowheads="1"/>
          </p:cNvSpPr>
          <p:nvPr/>
        </p:nvSpPr>
        <p:spPr bwMode="auto">
          <a:xfrm>
            <a:off x="338138" y="1284288"/>
            <a:ext cx="83200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t>Basic idea : </a:t>
            </a:r>
            <a:r>
              <a:rPr lang="en-US" b="0">
                <a:solidFill>
                  <a:srgbClr val="FF0000"/>
                </a:solidFill>
              </a:rPr>
              <a:t>if all neighbors of node i </a:t>
            </a:r>
            <a:r>
              <a:rPr lang="en-US" b="0"/>
              <a:t>know the shortest distance to </a:t>
            </a:r>
            <a:r>
              <a:rPr lang="en-US" b="0">
                <a:solidFill>
                  <a:srgbClr val="FF0000"/>
                </a:solidFill>
              </a:rPr>
              <a:t>node j</a:t>
            </a:r>
            <a:r>
              <a:rPr lang="en-US" b="0"/>
              <a:t>, then the shortest distance between node i and j can be found by adding the distance between node i and each neighbor to the neighbor’s shortest distance to node j and then select the minimum.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62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08D1288-2F84-4D64-A737-D31A0BFC51F4}" type="slidenum">
              <a:rPr lang="en-US" altLang="zh-TW" b="0" smtClean="0"/>
              <a:pPr/>
              <a:t>120</a:t>
            </a:fld>
            <a:endParaRPr lang="en-US" altLang="zh-TW" b="0"/>
          </a:p>
        </p:txBody>
      </p:sp>
      <p:sp>
        <p:nvSpPr>
          <p:cNvPr id="266244" name="Text Box 2"/>
          <p:cNvSpPr txBox="1">
            <a:spLocks noChangeArrowheads="1"/>
          </p:cNvSpPr>
          <p:nvPr/>
        </p:nvSpPr>
        <p:spPr bwMode="auto">
          <a:xfrm>
            <a:off x="990600" y="90488"/>
            <a:ext cx="75438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Stabilized table for three autonomous system </a:t>
            </a:r>
          </a:p>
        </p:txBody>
      </p:sp>
      <p:sp>
        <p:nvSpPr>
          <p:cNvPr id="26624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4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4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5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25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403797" y="1120464"/>
            <a:ext cx="8178800" cy="1323439"/>
          </a:xfrm>
          <a:prstGeom prst="rect">
            <a:avLst/>
          </a:prstGeom>
        </p:spPr>
        <p:txBody>
          <a:bodyPr wrap="square">
            <a:spAutoFit/>
          </a:bodyPr>
          <a:lstStyle/>
          <a:p>
            <a:pPr algn="just"/>
            <a:r>
              <a:rPr lang="en-US" sz="1600" b="0" dirty="0"/>
              <a:t>Router R1 knows that if a packet arrives for the network 201.2.2.0/24, this network is in AS1 (at home), </a:t>
            </a:r>
          </a:p>
          <a:p>
            <a:pPr algn="just"/>
            <a:endParaRPr lang="en-US" sz="1600" b="0" dirty="0"/>
          </a:p>
          <a:p>
            <a:pPr algn="just"/>
            <a:r>
              <a:rPr lang="en-US" sz="1600" b="0" dirty="0"/>
              <a:t>If a packet arrives for the network 130.14.0.0/16, the packet should travel from AS1 to AS2 to reach its destination network. </a:t>
            </a:r>
            <a:endParaRPr lang="en-US" sz="1600" dirty="0"/>
          </a:p>
        </p:txBody>
      </p:sp>
      <p:sp>
        <p:nvSpPr>
          <p:cNvPr id="3" name="Rectangle 2"/>
          <p:cNvSpPr/>
          <p:nvPr/>
        </p:nvSpPr>
        <p:spPr>
          <a:xfrm>
            <a:off x="1284287" y="605114"/>
            <a:ext cx="3178884" cy="461665"/>
          </a:xfrm>
          <a:prstGeom prst="rect">
            <a:avLst/>
          </a:prstGeom>
        </p:spPr>
        <p:txBody>
          <a:bodyPr wrap="none">
            <a:spAutoFit/>
          </a:bodyPr>
          <a:lstStyle/>
          <a:p>
            <a:r>
              <a:rPr lang="en-US" sz="2400" dirty="0">
                <a:latin typeface="Times New Roman" panose="02020603050405020304" pitchFamily="18" charset="0"/>
              </a:rPr>
              <a:t>Routing Tables (</a:t>
            </a:r>
            <a:r>
              <a:rPr lang="en-US" sz="2400" dirty="0" err="1">
                <a:latin typeface="Times New Roman" panose="02020603050405020304" pitchFamily="18" charset="0"/>
              </a:rPr>
              <a:t>contd</a:t>
            </a:r>
            <a:r>
              <a:rPr lang="en-US" sz="2400" dirty="0">
                <a:latin typeface="Times New Roman" panose="02020603050405020304" pitchFamily="18" charset="0"/>
              </a:rPr>
              <a:t>)</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580" y="3415165"/>
            <a:ext cx="1883569" cy="282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529" y="3303788"/>
            <a:ext cx="1938842"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0888" y="3415893"/>
            <a:ext cx="1953497"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54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
                                        <p:tgtEl>
                                          <p:spTgt spid="17"/>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10"/>
                                        <p:tgtEl>
                                          <p:spTgt spid="18"/>
                                        </p:tgtEl>
                                      </p:cBhvr>
                                    </p:animEffect>
                                  </p:childTnLst>
                                </p:cTn>
                              </p:par>
                              <p:par>
                                <p:cTn id="11" presetID="22" presetClass="entr" presetSubtype="1"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1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82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2E9053-E67D-40D0-8A7B-6DF96B3FE3FC}" type="slidenum">
              <a:rPr lang="en-US" altLang="zh-TW" b="0" smtClean="0"/>
              <a:pPr/>
              <a:t>121</a:t>
            </a:fld>
            <a:endParaRPr lang="en-US" altLang="zh-TW" b="0"/>
          </a:p>
        </p:txBody>
      </p:sp>
      <p:sp>
        <p:nvSpPr>
          <p:cNvPr id="2682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441840" y="1390531"/>
            <a:ext cx="8032750" cy="2031325"/>
          </a:xfrm>
          <a:prstGeom prst="rect">
            <a:avLst/>
          </a:prstGeom>
        </p:spPr>
        <p:txBody>
          <a:bodyPr wrap="square">
            <a:spAutoFit/>
          </a:bodyPr>
          <a:lstStyle/>
          <a:p>
            <a:pPr algn="just"/>
            <a:r>
              <a:rPr lang="en-US" b="0" dirty="0">
                <a:solidFill>
                  <a:srgbClr val="000000"/>
                </a:solidFill>
                <a:ea typeface="Tahoma" panose="020B0604030504040204" pitchFamily="34" charset="0"/>
                <a:cs typeface="Tahoma" panose="020B0604030504040204" pitchFamily="34" charset="0"/>
              </a:rPr>
              <a:t>The instability of distance vector routing and the creation of loops can be avoided in path vector routing. </a:t>
            </a:r>
          </a:p>
          <a:p>
            <a:pPr algn="just"/>
            <a:endParaRPr lang="en-US" b="0" dirty="0">
              <a:solidFill>
                <a:srgbClr val="000000"/>
              </a:solidFill>
              <a:ea typeface="Tahoma" panose="020B0604030504040204" pitchFamily="34" charset="0"/>
              <a:cs typeface="Tahoma" panose="020B0604030504040204" pitchFamily="34" charset="0"/>
            </a:endParaRPr>
          </a:p>
          <a:p>
            <a:pPr algn="just"/>
            <a:r>
              <a:rPr lang="en-US" b="0" dirty="0">
                <a:solidFill>
                  <a:srgbClr val="000000"/>
                </a:solidFill>
                <a:ea typeface="Tahoma" panose="020B0604030504040204" pitchFamily="34" charset="0"/>
                <a:cs typeface="Tahoma" panose="020B0604030504040204" pitchFamily="34" charset="0"/>
              </a:rPr>
              <a:t>When a router receives a reachability information, it checks to see if its autonomous system is in the path list to any destination. </a:t>
            </a:r>
          </a:p>
          <a:p>
            <a:pPr algn="just"/>
            <a:endParaRPr lang="en-US" b="0" dirty="0">
              <a:solidFill>
                <a:srgbClr val="000000"/>
              </a:solidFill>
              <a:ea typeface="Tahoma" panose="020B0604030504040204" pitchFamily="34" charset="0"/>
              <a:cs typeface="Tahoma" panose="020B0604030504040204" pitchFamily="34" charset="0"/>
            </a:endParaRPr>
          </a:p>
          <a:p>
            <a:pPr algn="just"/>
            <a:r>
              <a:rPr lang="en-US" b="0" dirty="0">
                <a:solidFill>
                  <a:srgbClr val="000000"/>
                </a:solidFill>
                <a:ea typeface="Tahoma" panose="020B0604030504040204" pitchFamily="34" charset="0"/>
                <a:cs typeface="Tahoma" panose="020B0604030504040204" pitchFamily="34" charset="0"/>
              </a:rPr>
              <a:t>If it is, looping is involved and that network-path pair is discarded.</a:t>
            </a:r>
            <a:endParaRPr lang="en-US" dirty="0">
              <a:ea typeface="Tahoma" panose="020B0604030504040204" pitchFamily="34" charset="0"/>
              <a:cs typeface="Tahoma" panose="020B0604030504040204" pitchFamily="34" charset="0"/>
            </a:endParaRPr>
          </a:p>
        </p:txBody>
      </p:sp>
      <p:sp>
        <p:nvSpPr>
          <p:cNvPr id="3" name="Rectangle 2"/>
          <p:cNvSpPr/>
          <p:nvPr/>
        </p:nvSpPr>
        <p:spPr>
          <a:xfrm>
            <a:off x="1284287" y="635556"/>
            <a:ext cx="2375202" cy="461665"/>
          </a:xfrm>
          <a:prstGeom prst="rect">
            <a:avLst/>
          </a:prstGeom>
        </p:spPr>
        <p:txBody>
          <a:bodyPr wrap="none">
            <a:spAutoFit/>
          </a:bodyPr>
          <a:lstStyle/>
          <a:p>
            <a:r>
              <a:rPr lang="en-US" sz="2400" dirty="0">
                <a:latin typeface="Times New Roman" panose="02020603050405020304" pitchFamily="18" charset="0"/>
              </a:rPr>
              <a:t>Loop Prevention</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82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2E9053-E67D-40D0-8A7B-6DF96B3FE3FC}" type="slidenum">
              <a:rPr lang="en-US" altLang="zh-TW" b="0" smtClean="0"/>
              <a:pPr/>
              <a:t>122</a:t>
            </a:fld>
            <a:endParaRPr lang="en-US" altLang="zh-TW" b="0"/>
          </a:p>
        </p:txBody>
      </p:sp>
      <p:sp>
        <p:nvSpPr>
          <p:cNvPr id="2682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366713" y="1167627"/>
            <a:ext cx="8227498" cy="2308324"/>
          </a:xfrm>
          <a:prstGeom prst="rect">
            <a:avLst/>
          </a:prstGeom>
        </p:spPr>
        <p:txBody>
          <a:bodyPr wrap="square">
            <a:spAutoFit/>
          </a:bodyPr>
          <a:lstStyle/>
          <a:p>
            <a:pPr algn="just"/>
            <a:r>
              <a:rPr lang="en-US" b="0" dirty="0"/>
              <a:t>The path vector routing protocols support CIDR notation and the aggregation of addresses (if possible). </a:t>
            </a:r>
          </a:p>
          <a:p>
            <a:pPr algn="just"/>
            <a:endParaRPr lang="en-US" b="0" dirty="0"/>
          </a:p>
          <a:p>
            <a:pPr algn="just"/>
            <a:r>
              <a:rPr lang="en-US" b="0" dirty="0"/>
              <a:t>This helps to make the path vector routing table simpler and exchange between routers faster. </a:t>
            </a:r>
          </a:p>
          <a:p>
            <a:pPr algn="just"/>
            <a:endParaRPr lang="en-US" b="0" dirty="0"/>
          </a:p>
          <a:p>
            <a:pPr algn="just"/>
            <a:r>
              <a:rPr lang="en-US" b="0" dirty="0"/>
              <a:t>Path vector routing table of Figure 11.51 can be aggregated to create shorter routing tables (Figure 11.52). </a:t>
            </a:r>
          </a:p>
        </p:txBody>
      </p:sp>
      <p:sp>
        <p:nvSpPr>
          <p:cNvPr id="3" name="Rectangle 2"/>
          <p:cNvSpPr/>
          <p:nvPr/>
        </p:nvSpPr>
        <p:spPr>
          <a:xfrm>
            <a:off x="1284287" y="635556"/>
            <a:ext cx="2085827" cy="461665"/>
          </a:xfrm>
          <a:prstGeom prst="rect">
            <a:avLst/>
          </a:prstGeom>
        </p:spPr>
        <p:txBody>
          <a:bodyPr wrap="none">
            <a:spAutoFit/>
          </a:bodyPr>
          <a:lstStyle/>
          <a:p>
            <a:r>
              <a:rPr lang="en-US" sz="2400" dirty="0"/>
              <a:t>Aggregation</a:t>
            </a:r>
            <a:endParaRPr lang="en-US" sz="2400" dirty="0">
              <a:latin typeface="Times New Roman" panose="02020603050405020304" pitchFamily="18" charset="0"/>
            </a:endParaRP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3" y="3764103"/>
            <a:ext cx="2428875" cy="199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9615" y="3734229"/>
            <a:ext cx="2501694" cy="20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779" y="3757905"/>
            <a:ext cx="2463112" cy="200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119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10"/>
                                        <p:tgtEl>
                                          <p:spTgt spid="14"/>
                                        </p:tgtEl>
                                      </p:cBhvr>
                                    </p:animEffect>
                                  </p:childTnLst>
                                </p:cTn>
                              </p:par>
                              <p:par>
                                <p:cTn id="11" presetID="22" presetClass="entr" presetSubtype="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1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82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2E9053-E67D-40D0-8A7B-6DF96B3FE3FC}" type="slidenum">
              <a:rPr lang="en-US" altLang="zh-TW" b="0" smtClean="0"/>
              <a:pPr/>
              <a:t>123</a:t>
            </a:fld>
            <a:endParaRPr lang="en-US" altLang="zh-TW" b="0" dirty="0"/>
          </a:p>
        </p:txBody>
      </p:sp>
      <p:sp>
        <p:nvSpPr>
          <p:cNvPr id="2682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408569" y="1295867"/>
            <a:ext cx="8227498" cy="2031325"/>
          </a:xfrm>
          <a:prstGeom prst="rect">
            <a:avLst/>
          </a:prstGeom>
        </p:spPr>
        <p:txBody>
          <a:bodyPr wrap="square">
            <a:spAutoFit/>
          </a:bodyPr>
          <a:lstStyle/>
          <a:p>
            <a:pPr algn="just"/>
            <a:r>
              <a:rPr lang="en-US" b="0" dirty="0"/>
              <a:t>Range may also include a block that may not be in the corresponding AS.</a:t>
            </a:r>
          </a:p>
          <a:p>
            <a:pPr algn="just"/>
            <a:endParaRPr lang="en-US" b="0" dirty="0"/>
          </a:p>
          <a:p>
            <a:pPr algn="just"/>
            <a:r>
              <a:rPr lang="en-US" b="0" dirty="0"/>
              <a:t>For example, the range 201.2.0.0/22 also includes the range 201.2.0.3/24, which is not the network address of any network in AS1. </a:t>
            </a:r>
          </a:p>
          <a:p>
            <a:pPr algn="just"/>
            <a:endParaRPr lang="en-US" b="0" dirty="0"/>
          </a:p>
          <a:p>
            <a:pPr algn="just"/>
            <a:r>
              <a:rPr lang="en-US" b="0" dirty="0"/>
              <a:t>However, if this network exists in some other ASs, it eventually becomes part of the routing table ( Based on the longest prefix principle)</a:t>
            </a:r>
            <a:endParaRPr lang="en-US" dirty="0">
              <a:ea typeface="Tahoma" panose="020B0604030504040204" pitchFamily="34" charset="0"/>
              <a:cs typeface="Tahoma" panose="020B0604030504040204" pitchFamily="34" charset="0"/>
            </a:endParaRPr>
          </a:p>
        </p:txBody>
      </p:sp>
      <p:sp>
        <p:nvSpPr>
          <p:cNvPr id="3" name="Rectangle 2"/>
          <p:cNvSpPr/>
          <p:nvPr/>
        </p:nvSpPr>
        <p:spPr>
          <a:xfrm>
            <a:off x="1284287" y="635556"/>
            <a:ext cx="2085827" cy="461665"/>
          </a:xfrm>
          <a:prstGeom prst="rect">
            <a:avLst/>
          </a:prstGeom>
        </p:spPr>
        <p:txBody>
          <a:bodyPr wrap="none">
            <a:spAutoFit/>
          </a:bodyPr>
          <a:lstStyle/>
          <a:p>
            <a:r>
              <a:rPr lang="en-US" sz="2400" dirty="0"/>
              <a:t>Aggregation</a:t>
            </a:r>
            <a:endParaRPr lang="en-US" sz="2400" dirty="0">
              <a:latin typeface="Times New Roman" panose="02020603050405020304" pitchFamily="18" charset="0"/>
            </a:endParaRP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3" y="3764103"/>
            <a:ext cx="2428875" cy="199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1471" y="3704355"/>
            <a:ext cx="2501694" cy="20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779" y="3757905"/>
            <a:ext cx="2463112" cy="200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00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10"/>
                                        <p:tgtEl>
                                          <p:spTgt spid="14"/>
                                        </p:tgtEl>
                                      </p:cBhvr>
                                    </p:animEffect>
                                  </p:childTnLst>
                                </p:cTn>
                              </p:par>
                              <p:par>
                                <p:cTn id="11" presetID="22" presetClass="entr" presetSubtype="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1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682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2E9053-E67D-40D0-8A7B-6DF96B3FE3FC}" type="slidenum">
              <a:rPr lang="en-US" altLang="zh-TW" b="0" smtClean="0"/>
              <a:pPr/>
              <a:t>124</a:t>
            </a:fld>
            <a:endParaRPr lang="en-US" altLang="zh-TW" b="0"/>
          </a:p>
        </p:txBody>
      </p:sp>
      <p:sp>
        <p:nvSpPr>
          <p:cNvPr id="2682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82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408569" y="1295867"/>
            <a:ext cx="8227498" cy="2031325"/>
          </a:xfrm>
          <a:prstGeom prst="rect">
            <a:avLst/>
          </a:prstGeom>
        </p:spPr>
        <p:txBody>
          <a:bodyPr wrap="square">
            <a:spAutoFit/>
          </a:bodyPr>
          <a:lstStyle/>
          <a:p>
            <a:pPr algn="just"/>
            <a:r>
              <a:rPr lang="en-US" b="0" dirty="0"/>
              <a:t>Policy routing can be implemented through path vector routing.</a:t>
            </a:r>
          </a:p>
          <a:p>
            <a:pPr algn="just"/>
            <a:endParaRPr lang="en-US" b="0" dirty="0"/>
          </a:p>
          <a:p>
            <a:pPr algn="just"/>
            <a:r>
              <a:rPr lang="en-US" b="0" dirty="0"/>
              <a:t>When a router receives a message, it can check the path. </a:t>
            </a:r>
          </a:p>
          <a:p>
            <a:pPr algn="just"/>
            <a:endParaRPr lang="en-US" b="0" dirty="0"/>
          </a:p>
          <a:p>
            <a:pPr algn="just"/>
            <a:r>
              <a:rPr lang="en-US" b="0" dirty="0"/>
              <a:t>If one of the autonomous systems listed in the path is against its policy, it can ignore that path and that destination. </a:t>
            </a:r>
          </a:p>
          <a:p>
            <a:pPr algn="just"/>
            <a:endParaRPr lang="en-US" b="0" u="sng" dirty="0"/>
          </a:p>
        </p:txBody>
      </p:sp>
      <p:sp>
        <p:nvSpPr>
          <p:cNvPr id="3" name="Rectangle 2"/>
          <p:cNvSpPr/>
          <p:nvPr/>
        </p:nvSpPr>
        <p:spPr>
          <a:xfrm>
            <a:off x="1284287" y="635556"/>
            <a:ext cx="2416046" cy="461665"/>
          </a:xfrm>
          <a:prstGeom prst="rect">
            <a:avLst/>
          </a:prstGeom>
        </p:spPr>
        <p:txBody>
          <a:bodyPr wrap="none">
            <a:spAutoFit/>
          </a:bodyPr>
          <a:lstStyle/>
          <a:p>
            <a:r>
              <a:rPr lang="en-US" sz="2400" dirty="0"/>
              <a:t>Policy Routing</a:t>
            </a:r>
            <a:endParaRPr lang="en-US" sz="2400" dirty="0">
              <a:latin typeface="Times New Roman" panose="02020603050405020304" pitchFamily="18" charset="0"/>
            </a:endParaRPr>
          </a:p>
        </p:txBody>
      </p:sp>
    </p:spTree>
    <p:extLst>
      <p:ext uri="{BB962C8B-B14F-4D97-AF65-F5344CB8AC3E}">
        <p14:creationId xmlns:p14="http://schemas.microsoft.com/office/powerpoint/2010/main" val="2708311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03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7642E55-3A57-4E04-969C-919ABBC055DC}" type="slidenum">
              <a:rPr lang="en-US" altLang="zh-TW" b="0" smtClean="0"/>
              <a:pPr/>
              <a:t>125</a:t>
            </a:fld>
            <a:endParaRPr lang="en-US" altLang="zh-TW" b="0"/>
          </a:p>
        </p:txBody>
      </p:sp>
      <p:sp>
        <p:nvSpPr>
          <p:cNvPr id="872450" name="Rectangle 2"/>
          <p:cNvSpPr>
            <a:spLocks noChangeArrowheads="1"/>
          </p:cNvSpPr>
          <p:nvPr/>
        </p:nvSpPr>
        <p:spPr bwMode="auto">
          <a:xfrm>
            <a:off x="0" y="0"/>
            <a:ext cx="9144000" cy="1143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270341" name="Text Box 3"/>
          <p:cNvSpPr txBox="1">
            <a:spLocks noChangeArrowheads="1"/>
          </p:cNvSpPr>
          <p:nvPr/>
        </p:nvSpPr>
        <p:spPr bwMode="auto">
          <a:xfrm>
            <a:off x="228600" y="263525"/>
            <a:ext cx="2200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11-8  BGP</a:t>
            </a:r>
          </a:p>
        </p:txBody>
      </p:sp>
      <p:sp>
        <p:nvSpPr>
          <p:cNvPr id="27034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270343" name="Rectangle 5"/>
          <p:cNvSpPr>
            <a:spLocks noChangeArrowheads="1"/>
          </p:cNvSpPr>
          <p:nvPr/>
        </p:nvSpPr>
        <p:spPr bwMode="auto">
          <a:xfrm>
            <a:off x="381000" y="1524000"/>
            <a:ext cx="8534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dirty="0">
                <a:latin typeface="Arial Unicode MS" panose="020B0604020202020204" pitchFamily="34" charset="-128"/>
                <a:ea typeface="新細明體" pitchFamily="18" charset="-120"/>
              </a:rPr>
              <a:t>Border Gateway Protocol (BGP) is an </a:t>
            </a:r>
            <a:r>
              <a:rPr lang="en-US" altLang="zh-TW" sz="2000" b="0" dirty="0" err="1">
                <a:latin typeface="Arial Unicode MS" panose="020B0604020202020204" pitchFamily="34" charset="-128"/>
                <a:ea typeface="新細明體" pitchFamily="18" charset="-120"/>
              </a:rPr>
              <a:t>interdomain</a:t>
            </a:r>
            <a:r>
              <a:rPr lang="en-US" altLang="zh-TW" sz="2000" b="0" dirty="0">
                <a:latin typeface="Arial Unicode MS" panose="020B0604020202020204" pitchFamily="34" charset="-128"/>
                <a:ea typeface="新細明體" pitchFamily="18" charset="-120"/>
              </a:rPr>
              <a:t> routing protocol using path vector routing.</a:t>
            </a:r>
          </a:p>
          <a:p>
            <a:pPr algn="just"/>
            <a:endParaRPr lang="en-US" altLang="zh-TW" sz="2000" b="0" dirty="0">
              <a:latin typeface="Arial Unicode MS" panose="020B0604020202020204" pitchFamily="34" charset="-128"/>
              <a:ea typeface="新細明體" pitchFamily="18" charset="-120"/>
            </a:endParaRPr>
          </a:p>
          <a:p>
            <a:pPr algn="just"/>
            <a:r>
              <a:rPr lang="en-US" altLang="zh-TW" sz="2000" b="0" dirty="0">
                <a:latin typeface="Arial Unicode MS" panose="020B0604020202020204" pitchFamily="34" charset="-128"/>
                <a:ea typeface="新細明體" pitchFamily="18" charset="-120"/>
              </a:rPr>
              <a:t>It first appeared in 1989 and has gone through four versions.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126</a:t>
            </a:fld>
            <a:endParaRPr lang="en-US" altLang="zh-TW" b="0" dirty="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442914" y="1423943"/>
            <a:ext cx="81327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Internet is divided into hierarchical domains called autonomous systems (ASs). </a:t>
            </a:r>
          </a:p>
          <a:p>
            <a:pPr algn="just"/>
            <a:endParaRPr lang="en-US" b="0" dirty="0"/>
          </a:p>
          <a:p>
            <a:pPr algn="just"/>
            <a:r>
              <a:rPr lang="en-US" b="0" dirty="0"/>
              <a:t>For example, a large corporation that manages its own network and has full control over it is an autonomous system. </a:t>
            </a:r>
          </a:p>
          <a:p>
            <a:pPr algn="just"/>
            <a:endParaRPr lang="en-US" b="0" dirty="0"/>
          </a:p>
          <a:p>
            <a:pPr algn="just"/>
            <a:r>
              <a:rPr lang="en-US" b="0" dirty="0"/>
              <a:t>A local ISP that provides services to local customers is an autonomous system. </a:t>
            </a:r>
          </a:p>
          <a:p>
            <a:pPr algn="just"/>
            <a:endParaRPr lang="en-US" b="0" dirty="0"/>
          </a:p>
          <a:p>
            <a:pPr algn="just"/>
            <a:r>
              <a:rPr lang="en-US" b="0" dirty="0"/>
              <a:t>We can divide autonomous systems into three categories: </a:t>
            </a:r>
            <a:r>
              <a:rPr lang="en-US" b="0" dirty="0">
                <a:solidFill>
                  <a:srgbClr val="FF0000"/>
                </a:solidFill>
              </a:rPr>
              <a:t>stub, </a:t>
            </a:r>
            <a:r>
              <a:rPr lang="en-US" b="0" dirty="0" err="1">
                <a:solidFill>
                  <a:srgbClr val="FF0000"/>
                </a:solidFill>
              </a:rPr>
              <a:t>multihomed</a:t>
            </a:r>
            <a:r>
              <a:rPr lang="en-US" b="0" dirty="0">
                <a:solidFill>
                  <a:srgbClr val="FF0000"/>
                </a:solidFill>
              </a:rPr>
              <a:t>, and transit.</a:t>
            </a:r>
            <a:endParaRPr lang="en-US"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1304344" y="641915"/>
            <a:ext cx="3727302" cy="369332"/>
          </a:xfrm>
          <a:prstGeom prst="rect">
            <a:avLst/>
          </a:prstGeom>
        </p:spPr>
        <p:txBody>
          <a:bodyPr wrap="none">
            <a:spAutoFit/>
          </a:bodyPr>
          <a:lstStyle/>
          <a:p>
            <a:r>
              <a:rPr lang="en-US" dirty="0"/>
              <a:t>Types of Autonomous Systems</a:t>
            </a:r>
          </a:p>
        </p:txBody>
      </p:sp>
    </p:spTree>
    <p:extLst>
      <p:ext uri="{BB962C8B-B14F-4D97-AF65-F5344CB8AC3E}">
        <p14:creationId xmlns:p14="http://schemas.microsoft.com/office/powerpoint/2010/main" val="6852639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127</a:t>
            </a:fld>
            <a:endParaRPr lang="en-US" altLang="zh-TW" b="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228600" y="1423943"/>
            <a:ext cx="87185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A stub AS has only one connection to another AS. </a:t>
            </a:r>
          </a:p>
          <a:p>
            <a:pPr algn="just"/>
            <a:endParaRPr lang="en-US" b="0" dirty="0"/>
          </a:p>
          <a:p>
            <a:pPr algn="just"/>
            <a:r>
              <a:rPr lang="en-US" b="0" dirty="0" err="1"/>
              <a:t>Interdomain</a:t>
            </a:r>
            <a:r>
              <a:rPr lang="en-US" b="0" dirty="0"/>
              <a:t> data traffic in a stub AS can be either created or terminated in the AS. </a:t>
            </a:r>
          </a:p>
          <a:p>
            <a:pPr algn="just"/>
            <a:endParaRPr lang="en-US" b="0" dirty="0"/>
          </a:p>
          <a:p>
            <a:pPr algn="just"/>
            <a:r>
              <a:rPr lang="en-US" b="0" dirty="0"/>
              <a:t>The hosts in the AS can send data traffic to other ASs. </a:t>
            </a:r>
          </a:p>
          <a:p>
            <a:pPr algn="just"/>
            <a:endParaRPr lang="en-US" b="0" dirty="0"/>
          </a:p>
          <a:p>
            <a:pPr algn="just"/>
            <a:r>
              <a:rPr lang="en-US" b="0" dirty="0"/>
              <a:t>The hosts in the AS can receive data coming from hosts in other ASs.</a:t>
            </a:r>
          </a:p>
          <a:p>
            <a:pPr algn="just"/>
            <a:endParaRPr lang="en-US" b="0" dirty="0"/>
          </a:p>
          <a:p>
            <a:pPr algn="just"/>
            <a:r>
              <a:rPr lang="en-US" b="0" dirty="0"/>
              <a:t> </a:t>
            </a:r>
            <a:r>
              <a:rPr lang="en-US" b="0" dirty="0">
                <a:solidFill>
                  <a:srgbClr val="FF0000"/>
                </a:solidFill>
              </a:rPr>
              <a:t>Data traffic, however, cannot pass through a stub AS.</a:t>
            </a:r>
          </a:p>
          <a:p>
            <a:pPr algn="just"/>
            <a:endParaRPr lang="en-US" b="0" dirty="0">
              <a:solidFill>
                <a:srgbClr val="FF0000"/>
              </a:solidFill>
            </a:endParaRPr>
          </a:p>
          <a:p>
            <a:pPr algn="just"/>
            <a:r>
              <a:rPr lang="en-US" b="0" dirty="0">
                <a:solidFill>
                  <a:srgbClr val="FF0000"/>
                </a:solidFill>
              </a:rPr>
              <a:t> </a:t>
            </a:r>
            <a:r>
              <a:rPr lang="en-US" b="0" dirty="0"/>
              <a:t>A stub AS is either a source or a sink. </a:t>
            </a:r>
          </a:p>
          <a:p>
            <a:pPr algn="just"/>
            <a:endParaRPr lang="en-US" b="0" dirty="0"/>
          </a:p>
          <a:p>
            <a:pPr algn="just"/>
            <a:r>
              <a:rPr lang="en-US" b="0" dirty="0">
                <a:solidFill>
                  <a:srgbClr val="FF0000"/>
                </a:solidFill>
              </a:rPr>
              <a:t>A good example of a stub AS is a small corporation or a small local ISP.</a:t>
            </a:r>
            <a:endParaRPr lang="en-US"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1304344" y="641915"/>
            <a:ext cx="1091966" cy="369332"/>
          </a:xfrm>
          <a:prstGeom prst="rect">
            <a:avLst/>
          </a:prstGeom>
        </p:spPr>
        <p:txBody>
          <a:bodyPr wrap="none">
            <a:spAutoFit/>
          </a:bodyPr>
          <a:lstStyle/>
          <a:p>
            <a:r>
              <a:rPr lang="en-US" dirty="0"/>
              <a:t>Stub AS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128</a:t>
            </a:fld>
            <a:endParaRPr lang="en-US" altLang="zh-TW" b="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442914" y="1423943"/>
            <a:ext cx="81327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A </a:t>
            </a:r>
            <a:r>
              <a:rPr lang="en-US" b="0" dirty="0" err="1"/>
              <a:t>multihomed</a:t>
            </a:r>
            <a:r>
              <a:rPr lang="en-US" b="0" dirty="0"/>
              <a:t> AS has more than one connection to other ASs, </a:t>
            </a:r>
            <a:r>
              <a:rPr lang="en-US" b="0" dirty="0">
                <a:solidFill>
                  <a:srgbClr val="FF0000"/>
                </a:solidFill>
              </a:rPr>
              <a:t>but it is still only a source or sink for data traffic. </a:t>
            </a:r>
          </a:p>
          <a:p>
            <a:pPr algn="just"/>
            <a:endParaRPr lang="en-US" b="0" dirty="0"/>
          </a:p>
          <a:p>
            <a:pPr algn="just"/>
            <a:r>
              <a:rPr lang="en-US" b="0" dirty="0"/>
              <a:t>It can receive data traffic from more than one AS. </a:t>
            </a:r>
          </a:p>
          <a:p>
            <a:pPr algn="just"/>
            <a:endParaRPr lang="en-US" b="0" dirty="0"/>
          </a:p>
          <a:p>
            <a:pPr algn="just"/>
            <a:r>
              <a:rPr lang="en-US" b="0" dirty="0">
                <a:solidFill>
                  <a:srgbClr val="FF0000"/>
                </a:solidFill>
              </a:rPr>
              <a:t>It can send data traffic to more than one AS</a:t>
            </a:r>
            <a:r>
              <a:rPr lang="en-US" b="0" dirty="0"/>
              <a:t>. </a:t>
            </a:r>
          </a:p>
          <a:p>
            <a:pPr algn="just"/>
            <a:endParaRPr lang="en-US" b="0" dirty="0"/>
          </a:p>
          <a:p>
            <a:pPr algn="just"/>
            <a:r>
              <a:rPr lang="en-US" b="0" dirty="0"/>
              <a:t>It does not allow data coming from one AS and going to another AS to pass through. </a:t>
            </a:r>
          </a:p>
          <a:p>
            <a:pPr algn="just"/>
            <a:endParaRPr lang="en-US" b="0" dirty="0"/>
          </a:p>
          <a:p>
            <a:pPr algn="just"/>
            <a:r>
              <a:rPr lang="en-US" b="0" dirty="0"/>
              <a:t>Example of a </a:t>
            </a:r>
            <a:r>
              <a:rPr lang="en-US" b="0" dirty="0" err="1"/>
              <a:t>multihomed</a:t>
            </a:r>
            <a:r>
              <a:rPr lang="en-US" b="0" dirty="0"/>
              <a:t> AS is a large corporation that is connected to more than one regional or national AS.</a:t>
            </a:r>
            <a:endParaRPr lang="en-US"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1304344" y="641915"/>
            <a:ext cx="1938351" cy="369332"/>
          </a:xfrm>
          <a:prstGeom prst="rect">
            <a:avLst/>
          </a:prstGeom>
        </p:spPr>
        <p:txBody>
          <a:bodyPr wrap="none">
            <a:spAutoFit/>
          </a:bodyPr>
          <a:lstStyle/>
          <a:p>
            <a:r>
              <a:rPr lang="en-US" dirty="0" err="1"/>
              <a:t>Multihomed</a:t>
            </a:r>
            <a:r>
              <a:rPr lang="en-US" dirty="0"/>
              <a:t> AS</a:t>
            </a:r>
          </a:p>
        </p:txBody>
      </p:sp>
    </p:spTree>
    <p:extLst>
      <p:ext uri="{BB962C8B-B14F-4D97-AF65-F5344CB8AC3E}">
        <p14:creationId xmlns:p14="http://schemas.microsoft.com/office/powerpoint/2010/main" val="30122899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129</a:t>
            </a:fld>
            <a:endParaRPr lang="en-US" altLang="zh-TW" b="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442913" y="1319995"/>
            <a:ext cx="81327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A transit AS is a </a:t>
            </a:r>
            <a:r>
              <a:rPr lang="en-US" b="0" dirty="0" err="1"/>
              <a:t>multihomed</a:t>
            </a:r>
            <a:r>
              <a:rPr lang="en-US" b="0" dirty="0"/>
              <a:t> AS that also </a:t>
            </a:r>
            <a:r>
              <a:rPr lang="en-US" b="0" dirty="0">
                <a:solidFill>
                  <a:srgbClr val="FF0000"/>
                </a:solidFill>
              </a:rPr>
              <a:t>allows</a:t>
            </a:r>
            <a:r>
              <a:rPr lang="en-US" b="0" dirty="0"/>
              <a:t> transient traffic. </a:t>
            </a:r>
          </a:p>
          <a:p>
            <a:pPr algn="just"/>
            <a:endParaRPr lang="en-US" b="0" dirty="0"/>
          </a:p>
          <a:p>
            <a:pPr algn="just"/>
            <a:r>
              <a:rPr lang="en-US" b="0" dirty="0"/>
              <a:t>Examples of transit ASs are national and international ISPs (Internet backbones).</a:t>
            </a:r>
          </a:p>
        </p:txBody>
      </p:sp>
      <p:sp>
        <p:nvSpPr>
          <p:cNvPr id="2" name="Rectangle 1"/>
          <p:cNvSpPr/>
          <p:nvPr/>
        </p:nvSpPr>
        <p:spPr>
          <a:xfrm>
            <a:off x="1304344" y="641915"/>
            <a:ext cx="1366080" cy="369332"/>
          </a:xfrm>
          <a:prstGeom prst="rect">
            <a:avLst/>
          </a:prstGeom>
        </p:spPr>
        <p:txBody>
          <a:bodyPr wrap="none">
            <a:spAutoFit/>
          </a:bodyPr>
          <a:lstStyle/>
          <a:p>
            <a:r>
              <a:rPr lang="en-US" dirty="0"/>
              <a:t>Transit AS</a:t>
            </a:r>
          </a:p>
        </p:txBody>
      </p:sp>
    </p:spTree>
    <p:extLst>
      <p:ext uri="{BB962C8B-B14F-4D97-AF65-F5344CB8AC3E}">
        <p14:creationId xmlns:p14="http://schemas.microsoft.com/office/powerpoint/2010/main" val="96874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27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21D78BA-C2C4-4926-97BB-8ADD8248A26A}" type="slidenum">
              <a:rPr lang="en-US" altLang="zh-TW" b="0" smtClean="0"/>
              <a:pPr/>
              <a:t>13</a:t>
            </a:fld>
            <a:endParaRPr lang="en-US" altLang="zh-TW" b="0"/>
          </a:p>
        </p:txBody>
      </p:sp>
      <p:sp>
        <p:nvSpPr>
          <p:cNvPr id="3277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The fact behind Bellman-Ford algorithm</a:t>
            </a:r>
          </a:p>
        </p:txBody>
      </p:sp>
      <p:sp>
        <p:nvSpPr>
          <p:cNvPr id="3277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277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277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277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277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277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277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4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133600"/>
            <a:ext cx="5776913" cy="2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717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7513" y="1295400"/>
            <a:ext cx="59324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718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4953000"/>
            <a:ext cx="356552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47178"/>
                                        </p:tgtEl>
                                        <p:attrNameLst>
                                          <p:attrName>style.visibility</p:attrName>
                                        </p:attrNameLst>
                                      </p:cBhvr>
                                      <p:to>
                                        <p:strVal val="visible"/>
                                      </p:to>
                                    </p:set>
                                  </p:childTnLst>
                                </p:cTn>
                              </p:par>
                              <p:par>
                                <p:cTn id="7" presetID="31" presetClass="entr" presetSubtype="0" fill="hold" nodeType="withEffect">
                                  <p:stCondLst>
                                    <p:cond delay="0"/>
                                  </p:stCondLst>
                                  <p:iterate type="lt">
                                    <p:tmPct val="5000"/>
                                  </p:iterate>
                                  <p:childTnLst>
                                    <p:set>
                                      <p:cBhvr>
                                        <p:cTn id="8" dur="1" fill="hold">
                                          <p:stCondLst>
                                            <p:cond delay="0"/>
                                          </p:stCondLst>
                                        </p:cTn>
                                        <p:tgtEl>
                                          <p:spTgt spid="647179"/>
                                        </p:tgtEl>
                                        <p:attrNameLst>
                                          <p:attrName>style.visibility</p:attrName>
                                        </p:attrNameLst>
                                      </p:cBhvr>
                                      <p:to>
                                        <p:strVal val="visible"/>
                                      </p:to>
                                    </p:set>
                                    <p:anim calcmode="lin" valueType="num">
                                      <p:cBhvr>
                                        <p:cTn id="9" dur="10" fill="hold"/>
                                        <p:tgtEl>
                                          <p:spTgt spid="647179"/>
                                        </p:tgtEl>
                                        <p:attrNameLst>
                                          <p:attrName>ppt_w</p:attrName>
                                        </p:attrNameLst>
                                      </p:cBhvr>
                                      <p:tavLst>
                                        <p:tav tm="0">
                                          <p:val>
                                            <p:fltVal val="0"/>
                                          </p:val>
                                        </p:tav>
                                        <p:tav tm="100000">
                                          <p:val>
                                            <p:strVal val="#ppt_w"/>
                                          </p:val>
                                        </p:tav>
                                      </p:tavLst>
                                    </p:anim>
                                    <p:anim calcmode="lin" valueType="num">
                                      <p:cBhvr>
                                        <p:cTn id="10" dur="10" fill="hold"/>
                                        <p:tgtEl>
                                          <p:spTgt spid="647179"/>
                                        </p:tgtEl>
                                        <p:attrNameLst>
                                          <p:attrName>ppt_h</p:attrName>
                                        </p:attrNameLst>
                                      </p:cBhvr>
                                      <p:tavLst>
                                        <p:tav tm="0">
                                          <p:val>
                                            <p:fltVal val="0"/>
                                          </p:val>
                                        </p:tav>
                                        <p:tav tm="100000">
                                          <p:val>
                                            <p:strVal val="#ppt_h"/>
                                          </p:val>
                                        </p:tav>
                                      </p:tavLst>
                                    </p:anim>
                                    <p:anim calcmode="lin" valueType="num">
                                      <p:cBhvr>
                                        <p:cTn id="11" dur="10" fill="hold"/>
                                        <p:tgtEl>
                                          <p:spTgt spid="647179"/>
                                        </p:tgtEl>
                                        <p:attrNameLst>
                                          <p:attrName>style.rotation</p:attrName>
                                        </p:attrNameLst>
                                      </p:cBhvr>
                                      <p:tavLst>
                                        <p:tav tm="0">
                                          <p:val>
                                            <p:fltVal val="90"/>
                                          </p:val>
                                        </p:tav>
                                        <p:tav tm="100000">
                                          <p:val>
                                            <p:fltVal val="0"/>
                                          </p:val>
                                        </p:tav>
                                      </p:tavLst>
                                    </p:anim>
                                    <p:animEffect transition="in" filter="fade">
                                      <p:cBhvr>
                                        <p:cTn id="12" dur="10"/>
                                        <p:tgtEl>
                                          <p:spTgt spid="647179"/>
                                        </p:tgtEl>
                                      </p:cBhvr>
                                    </p:animEffect>
                                  </p:childTnLst>
                                </p:cTn>
                              </p:par>
                              <p:par>
                                <p:cTn id="13" presetID="1" presetClass="entr" presetSubtype="0" fill="hold" nodeType="withEffect">
                                  <p:stCondLst>
                                    <p:cond delay="0"/>
                                  </p:stCondLst>
                                  <p:childTnLst>
                                    <p:set>
                                      <p:cBhvr>
                                        <p:cTn id="14" dur="1" fill="hold">
                                          <p:stCondLst>
                                            <p:cond delay="0"/>
                                          </p:stCondLst>
                                        </p:cTn>
                                        <p:tgtEl>
                                          <p:spTgt spid="647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130</a:t>
            </a:fld>
            <a:endParaRPr lang="en-US" altLang="zh-TW" b="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442913" y="1319995"/>
            <a:ext cx="81327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b="0" dirty="0"/>
              <a:t>BGP uses classless </a:t>
            </a:r>
            <a:r>
              <a:rPr lang="en-US" b="0" dirty="0" err="1"/>
              <a:t>interdomain</a:t>
            </a:r>
            <a:r>
              <a:rPr lang="en-US" b="0" dirty="0"/>
              <a:t> routing addresses. </a:t>
            </a:r>
          </a:p>
          <a:p>
            <a:endParaRPr lang="en-US" b="0" dirty="0"/>
          </a:p>
          <a:p>
            <a:pPr algn="just"/>
            <a:r>
              <a:rPr lang="en-US" b="0" dirty="0"/>
              <a:t>BGP uses a prefix, to define a destination address. </a:t>
            </a:r>
          </a:p>
          <a:p>
            <a:pPr algn="just"/>
            <a:endParaRPr lang="en-US" b="0" dirty="0"/>
          </a:p>
          <a:p>
            <a:pPr algn="just"/>
            <a:r>
              <a:rPr lang="en-US" b="0" dirty="0"/>
              <a:t>The address and the number of bits (prefix length) are used in updating messages</a:t>
            </a:r>
          </a:p>
        </p:txBody>
      </p:sp>
      <p:sp>
        <p:nvSpPr>
          <p:cNvPr id="2" name="Rectangle 1"/>
          <p:cNvSpPr/>
          <p:nvPr/>
        </p:nvSpPr>
        <p:spPr>
          <a:xfrm>
            <a:off x="1304344" y="641915"/>
            <a:ext cx="793807" cy="369332"/>
          </a:xfrm>
          <a:prstGeom prst="rect">
            <a:avLst/>
          </a:prstGeom>
        </p:spPr>
        <p:txBody>
          <a:bodyPr wrap="none">
            <a:spAutoFit/>
          </a:bodyPr>
          <a:lstStyle/>
          <a:p>
            <a:r>
              <a:rPr lang="en-US" i="1" dirty="0"/>
              <a:t>CIDR</a:t>
            </a:r>
          </a:p>
        </p:txBody>
      </p:sp>
    </p:spTree>
    <p:extLst>
      <p:ext uri="{BB962C8B-B14F-4D97-AF65-F5344CB8AC3E}">
        <p14:creationId xmlns:p14="http://schemas.microsoft.com/office/powerpoint/2010/main" val="42433010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131</a:t>
            </a:fld>
            <a:endParaRPr lang="en-US" altLang="zh-TW" b="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442912" y="1319995"/>
            <a:ext cx="850423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Previous example, presented the  path for a destination network. </a:t>
            </a:r>
          </a:p>
          <a:p>
            <a:pPr algn="just"/>
            <a:endParaRPr lang="en-US" b="0" dirty="0"/>
          </a:p>
          <a:p>
            <a:pPr algn="just"/>
            <a:r>
              <a:rPr lang="en-US" b="0" dirty="0"/>
              <a:t>The path was presented as a list of autonomous systems, </a:t>
            </a:r>
            <a:r>
              <a:rPr lang="en-US" b="0" dirty="0">
                <a:solidFill>
                  <a:srgbClr val="FF0000"/>
                </a:solidFill>
              </a:rPr>
              <a:t>but is, a list of attributes. </a:t>
            </a:r>
          </a:p>
          <a:p>
            <a:pPr algn="just"/>
            <a:endParaRPr lang="en-US" b="0" dirty="0"/>
          </a:p>
          <a:p>
            <a:pPr algn="just"/>
            <a:r>
              <a:rPr lang="en-US" b="0" dirty="0"/>
              <a:t>Each attribute gives some information about the path. </a:t>
            </a:r>
          </a:p>
          <a:p>
            <a:pPr algn="just"/>
            <a:endParaRPr lang="en-US" b="0" dirty="0"/>
          </a:p>
          <a:p>
            <a:pPr algn="just"/>
            <a:r>
              <a:rPr lang="en-US" b="0" dirty="0">
                <a:solidFill>
                  <a:srgbClr val="FF0000"/>
                </a:solidFill>
              </a:rPr>
              <a:t>List of attributes helps receiving router make a better decision when applying its policy.</a:t>
            </a:r>
          </a:p>
          <a:p>
            <a:pPr algn="just"/>
            <a:endParaRPr lang="en-US" b="0" dirty="0"/>
          </a:p>
          <a:p>
            <a:pPr algn="just"/>
            <a:r>
              <a:rPr lang="en-US" b="0" dirty="0"/>
              <a:t>Attributes are divided into two broad categories: </a:t>
            </a:r>
            <a:r>
              <a:rPr lang="en-US" b="0" dirty="0">
                <a:solidFill>
                  <a:srgbClr val="FF0000"/>
                </a:solidFill>
              </a:rPr>
              <a:t>well-known and optional. </a:t>
            </a:r>
          </a:p>
          <a:p>
            <a:pPr algn="just"/>
            <a:endParaRPr lang="en-US" b="0" dirty="0"/>
          </a:p>
          <a:p>
            <a:pPr algn="just"/>
            <a:r>
              <a:rPr lang="en-US" b="0" dirty="0"/>
              <a:t>A </a:t>
            </a:r>
            <a:r>
              <a:rPr lang="en-US" dirty="0" err="1">
                <a:solidFill>
                  <a:srgbClr val="FF0000"/>
                </a:solidFill>
              </a:rPr>
              <a:t>wellknown</a:t>
            </a:r>
            <a:r>
              <a:rPr lang="en-US" dirty="0">
                <a:solidFill>
                  <a:srgbClr val="FF0000"/>
                </a:solidFill>
              </a:rPr>
              <a:t> attribute </a:t>
            </a:r>
            <a:r>
              <a:rPr lang="en-US" b="0" dirty="0"/>
              <a:t>is one that every BGP router must recognize. </a:t>
            </a:r>
          </a:p>
          <a:p>
            <a:pPr algn="just"/>
            <a:endParaRPr lang="en-US" b="0" dirty="0"/>
          </a:p>
          <a:p>
            <a:pPr algn="just"/>
            <a:r>
              <a:rPr lang="en-US" b="0" dirty="0"/>
              <a:t>An </a:t>
            </a:r>
            <a:r>
              <a:rPr lang="en-US" dirty="0">
                <a:solidFill>
                  <a:srgbClr val="FF0000"/>
                </a:solidFill>
              </a:rPr>
              <a:t>optional attribute </a:t>
            </a:r>
            <a:r>
              <a:rPr lang="en-US" b="0" dirty="0"/>
              <a:t>is one that needs not be recognized by every router.</a:t>
            </a:r>
          </a:p>
        </p:txBody>
      </p:sp>
      <p:sp>
        <p:nvSpPr>
          <p:cNvPr id="2" name="Rectangle 1"/>
          <p:cNvSpPr/>
          <p:nvPr/>
        </p:nvSpPr>
        <p:spPr>
          <a:xfrm>
            <a:off x="1304344" y="641915"/>
            <a:ext cx="1951175" cy="369332"/>
          </a:xfrm>
          <a:prstGeom prst="rect">
            <a:avLst/>
          </a:prstGeom>
        </p:spPr>
        <p:txBody>
          <a:bodyPr wrap="none">
            <a:spAutoFit/>
          </a:bodyPr>
          <a:lstStyle/>
          <a:p>
            <a:r>
              <a:rPr lang="en-US" dirty="0"/>
              <a:t>Path Attributes</a:t>
            </a:r>
            <a:endParaRPr lang="en-US" i="1" dirty="0"/>
          </a:p>
        </p:txBody>
      </p:sp>
    </p:spTree>
    <p:extLst>
      <p:ext uri="{BB962C8B-B14F-4D97-AF65-F5344CB8AC3E}">
        <p14:creationId xmlns:p14="http://schemas.microsoft.com/office/powerpoint/2010/main" val="4051878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132</a:t>
            </a:fld>
            <a:endParaRPr lang="en-US" altLang="zh-TW" b="0" dirty="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442913" y="1319995"/>
            <a:ext cx="8132762"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solidFill>
                  <a:srgbClr val="FF0000"/>
                </a:solidFill>
              </a:rPr>
              <a:t>Well-known attributes </a:t>
            </a:r>
            <a:r>
              <a:rPr lang="en-US" b="0" dirty="0"/>
              <a:t>are divided into two categories: </a:t>
            </a:r>
            <a:r>
              <a:rPr lang="en-US" b="0" dirty="0">
                <a:solidFill>
                  <a:srgbClr val="FF0000"/>
                </a:solidFill>
              </a:rPr>
              <a:t>mandatory and discretionary.</a:t>
            </a:r>
          </a:p>
          <a:p>
            <a:pPr algn="just"/>
            <a:endParaRPr lang="en-US" b="0" dirty="0">
              <a:solidFill>
                <a:srgbClr val="FF0000"/>
              </a:solidFill>
            </a:endParaRPr>
          </a:p>
          <a:p>
            <a:pPr algn="just"/>
            <a:r>
              <a:rPr lang="en-US" b="0" dirty="0"/>
              <a:t>A </a:t>
            </a:r>
            <a:r>
              <a:rPr lang="en-US" b="0" i="1" dirty="0">
                <a:solidFill>
                  <a:srgbClr val="FF0000"/>
                </a:solidFill>
              </a:rPr>
              <a:t>well-known mandatory </a:t>
            </a:r>
            <a:r>
              <a:rPr lang="en-US" b="0" i="1" dirty="0"/>
              <a:t>attribute </a:t>
            </a:r>
            <a:r>
              <a:rPr lang="en-US" b="0" dirty="0"/>
              <a:t>is one that </a:t>
            </a:r>
            <a:r>
              <a:rPr lang="en-US" b="0" dirty="0">
                <a:solidFill>
                  <a:srgbClr val="FF0000"/>
                </a:solidFill>
              </a:rPr>
              <a:t>must appear </a:t>
            </a:r>
            <a:r>
              <a:rPr lang="en-US" b="0" dirty="0"/>
              <a:t>in the description of a route. </a:t>
            </a:r>
          </a:p>
          <a:p>
            <a:pPr algn="just"/>
            <a:endParaRPr lang="en-US" b="0" dirty="0">
              <a:solidFill>
                <a:srgbClr val="FF0000"/>
              </a:solidFill>
            </a:endParaRPr>
          </a:p>
          <a:p>
            <a:pPr algn="just"/>
            <a:r>
              <a:rPr lang="en-US" b="0" dirty="0">
                <a:solidFill>
                  <a:srgbClr val="FF0000"/>
                </a:solidFill>
              </a:rPr>
              <a:t>A </a:t>
            </a:r>
            <a:r>
              <a:rPr lang="en-US" b="0" i="1" dirty="0">
                <a:solidFill>
                  <a:srgbClr val="FF0000"/>
                </a:solidFill>
              </a:rPr>
              <a:t>well-known discretionary </a:t>
            </a:r>
            <a:r>
              <a:rPr lang="en-US" b="0" i="1" dirty="0"/>
              <a:t>attribute </a:t>
            </a:r>
            <a:r>
              <a:rPr lang="en-US" b="0" dirty="0"/>
              <a:t>is one that must be recognized by each router, but is </a:t>
            </a:r>
            <a:r>
              <a:rPr lang="en-US" b="0" dirty="0">
                <a:solidFill>
                  <a:srgbClr val="FF0000"/>
                </a:solidFill>
              </a:rPr>
              <a:t>not required </a:t>
            </a:r>
            <a:r>
              <a:rPr lang="en-US" b="0" dirty="0"/>
              <a:t>to be </a:t>
            </a:r>
            <a:r>
              <a:rPr lang="en-US" b="0" dirty="0">
                <a:solidFill>
                  <a:srgbClr val="FF0000"/>
                </a:solidFill>
              </a:rPr>
              <a:t>included in every update message. </a:t>
            </a:r>
          </a:p>
          <a:p>
            <a:pPr algn="just"/>
            <a:endParaRPr lang="en-US" b="0" dirty="0"/>
          </a:p>
          <a:p>
            <a:pPr algn="just"/>
            <a:r>
              <a:rPr lang="en-US" b="0" dirty="0"/>
              <a:t>One well-known mandatory attribute is </a:t>
            </a:r>
            <a:r>
              <a:rPr lang="en-US" b="0" dirty="0">
                <a:solidFill>
                  <a:srgbClr val="FF0000"/>
                </a:solidFill>
              </a:rPr>
              <a:t>ORIGIN</a:t>
            </a:r>
            <a:r>
              <a:rPr lang="en-US" b="0" dirty="0"/>
              <a:t>. This defines the source of the routing information (RIP, OSPF, and so on). </a:t>
            </a:r>
          </a:p>
          <a:p>
            <a:pPr algn="just"/>
            <a:endParaRPr lang="en-US" b="0" dirty="0"/>
          </a:p>
          <a:p>
            <a:pPr algn="just"/>
            <a:r>
              <a:rPr lang="en-US" b="0" dirty="0"/>
              <a:t>Another well-known mandatory attribute is </a:t>
            </a:r>
            <a:r>
              <a:rPr lang="en-US" b="0" dirty="0">
                <a:solidFill>
                  <a:srgbClr val="FF0000"/>
                </a:solidFill>
              </a:rPr>
              <a:t>AS_PATH. </a:t>
            </a:r>
            <a:r>
              <a:rPr lang="en-US" b="0" dirty="0"/>
              <a:t>This defines the list of autonomous systems through which the destination can be reached. </a:t>
            </a:r>
          </a:p>
          <a:p>
            <a:pPr algn="just"/>
            <a:endParaRPr lang="en-US" b="0" dirty="0"/>
          </a:p>
          <a:p>
            <a:pPr algn="just"/>
            <a:r>
              <a:rPr lang="en-US" b="0" dirty="0"/>
              <a:t>Another well-known mandatory attribute is </a:t>
            </a:r>
            <a:r>
              <a:rPr lang="en-US" b="0" dirty="0">
                <a:solidFill>
                  <a:srgbClr val="FF0000"/>
                </a:solidFill>
              </a:rPr>
              <a:t>NEXT-HOP</a:t>
            </a:r>
            <a:r>
              <a:rPr lang="en-US" b="0" dirty="0"/>
              <a:t>, which defines the </a:t>
            </a:r>
            <a:r>
              <a:rPr lang="en-US" b="0" dirty="0" err="1"/>
              <a:t>nextrouter</a:t>
            </a:r>
            <a:r>
              <a:rPr lang="en-US" b="0" dirty="0"/>
              <a:t> to which the data packet should be sent.</a:t>
            </a:r>
          </a:p>
        </p:txBody>
      </p:sp>
      <p:sp>
        <p:nvSpPr>
          <p:cNvPr id="2" name="Rectangle 1"/>
          <p:cNvSpPr/>
          <p:nvPr/>
        </p:nvSpPr>
        <p:spPr>
          <a:xfrm>
            <a:off x="1304344" y="641915"/>
            <a:ext cx="2880917" cy="369332"/>
          </a:xfrm>
          <a:prstGeom prst="rect">
            <a:avLst/>
          </a:prstGeom>
        </p:spPr>
        <p:txBody>
          <a:bodyPr wrap="none">
            <a:spAutoFit/>
          </a:bodyPr>
          <a:lstStyle/>
          <a:p>
            <a:r>
              <a:rPr lang="en-US" dirty="0"/>
              <a:t>Path Attributes (</a:t>
            </a:r>
            <a:r>
              <a:rPr lang="en-US" dirty="0" err="1"/>
              <a:t>contd</a:t>
            </a:r>
            <a:r>
              <a:rPr lang="en-US" dirty="0"/>
              <a:t>)</a:t>
            </a:r>
            <a:endParaRPr lang="en-US" i="1" dirty="0"/>
          </a:p>
        </p:txBody>
      </p:sp>
    </p:spTree>
    <p:extLst>
      <p:ext uri="{BB962C8B-B14F-4D97-AF65-F5344CB8AC3E}">
        <p14:creationId xmlns:p14="http://schemas.microsoft.com/office/powerpoint/2010/main" val="2746330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133</a:t>
            </a:fld>
            <a:endParaRPr lang="en-US" altLang="zh-TW" b="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442913" y="1319995"/>
            <a:ext cx="81327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The </a:t>
            </a:r>
            <a:r>
              <a:rPr lang="en-US" b="0" dirty="0">
                <a:solidFill>
                  <a:srgbClr val="FF0000"/>
                </a:solidFill>
              </a:rPr>
              <a:t>optional attributes </a:t>
            </a:r>
            <a:r>
              <a:rPr lang="en-US" b="0" dirty="0"/>
              <a:t>can also be subdivided into two categories: </a:t>
            </a:r>
            <a:r>
              <a:rPr lang="en-US" b="0" dirty="0">
                <a:solidFill>
                  <a:srgbClr val="FF0000"/>
                </a:solidFill>
              </a:rPr>
              <a:t>transitive and </a:t>
            </a:r>
            <a:r>
              <a:rPr lang="en-US" b="0" dirty="0" err="1">
                <a:solidFill>
                  <a:srgbClr val="FF0000"/>
                </a:solidFill>
              </a:rPr>
              <a:t>nontransitive</a:t>
            </a:r>
            <a:r>
              <a:rPr lang="en-US" b="0" dirty="0">
                <a:solidFill>
                  <a:srgbClr val="FF0000"/>
                </a:solidFill>
              </a:rPr>
              <a:t>. </a:t>
            </a:r>
          </a:p>
          <a:p>
            <a:pPr algn="just"/>
            <a:endParaRPr lang="en-US" b="0" dirty="0"/>
          </a:p>
          <a:p>
            <a:pPr algn="just"/>
            <a:r>
              <a:rPr lang="en-US" b="0" dirty="0"/>
              <a:t>An </a:t>
            </a:r>
            <a:r>
              <a:rPr lang="en-US" b="0" i="1" dirty="0">
                <a:solidFill>
                  <a:srgbClr val="FF0000"/>
                </a:solidFill>
              </a:rPr>
              <a:t>optional transitive attribute </a:t>
            </a:r>
            <a:r>
              <a:rPr lang="en-US" b="0" dirty="0"/>
              <a:t>is one that must be passed to the next router by the router that has not implemented this attribute. </a:t>
            </a:r>
          </a:p>
          <a:p>
            <a:pPr algn="just"/>
            <a:endParaRPr lang="en-US" b="0" dirty="0"/>
          </a:p>
          <a:p>
            <a:pPr algn="just"/>
            <a:endParaRPr lang="en-US" b="0" dirty="0"/>
          </a:p>
          <a:p>
            <a:pPr algn="just"/>
            <a:r>
              <a:rPr lang="en-US" b="0" dirty="0"/>
              <a:t>An </a:t>
            </a:r>
            <a:r>
              <a:rPr lang="en-US" b="0" i="1" dirty="0">
                <a:solidFill>
                  <a:srgbClr val="FF0000"/>
                </a:solidFill>
              </a:rPr>
              <a:t>optional </a:t>
            </a:r>
            <a:r>
              <a:rPr lang="en-US" b="0" i="1" dirty="0" err="1">
                <a:solidFill>
                  <a:srgbClr val="FF0000"/>
                </a:solidFill>
              </a:rPr>
              <a:t>nontransitive</a:t>
            </a:r>
            <a:r>
              <a:rPr lang="en-US" b="0" i="1" dirty="0">
                <a:solidFill>
                  <a:srgbClr val="FF0000"/>
                </a:solidFill>
              </a:rPr>
              <a:t> attribute </a:t>
            </a:r>
            <a:r>
              <a:rPr lang="en-US" b="0" dirty="0"/>
              <a:t>is one that must be discarded if the receiving router has not implemented it.</a:t>
            </a:r>
          </a:p>
        </p:txBody>
      </p:sp>
      <p:sp>
        <p:nvSpPr>
          <p:cNvPr id="2" name="Rectangle 1"/>
          <p:cNvSpPr/>
          <p:nvPr/>
        </p:nvSpPr>
        <p:spPr>
          <a:xfrm>
            <a:off x="1304344" y="641915"/>
            <a:ext cx="2880917" cy="369332"/>
          </a:xfrm>
          <a:prstGeom prst="rect">
            <a:avLst/>
          </a:prstGeom>
        </p:spPr>
        <p:txBody>
          <a:bodyPr wrap="none">
            <a:spAutoFit/>
          </a:bodyPr>
          <a:lstStyle/>
          <a:p>
            <a:r>
              <a:rPr lang="en-US" dirty="0"/>
              <a:t>Path Attributes (</a:t>
            </a:r>
            <a:r>
              <a:rPr lang="en-US" dirty="0" err="1"/>
              <a:t>contd</a:t>
            </a:r>
            <a:r>
              <a:rPr lang="en-US" dirty="0"/>
              <a:t>)</a:t>
            </a:r>
            <a:endParaRPr lang="en-US" i="1" dirty="0"/>
          </a:p>
        </p:txBody>
      </p:sp>
    </p:spTree>
    <p:extLst>
      <p:ext uri="{BB962C8B-B14F-4D97-AF65-F5344CB8AC3E}">
        <p14:creationId xmlns:p14="http://schemas.microsoft.com/office/powerpoint/2010/main" val="375016499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134</a:t>
            </a:fld>
            <a:endParaRPr lang="en-US" altLang="zh-TW" b="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442913" y="1319995"/>
            <a:ext cx="81327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The exchange of routing information between two routers using BGP takes place in a session.</a:t>
            </a:r>
          </a:p>
          <a:p>
            <a:pPr algn="just"/>
            <a:endParaRPr lang="en-US" b="0" dirty="0"/>
          </a:p>
          <a:p>
            <a:pPr algn="just"/>
            <a:r>
              <a:rPr lang="en-US" b="0" dirty="0"/>
              <a:t>A session is a connection that is established between two BGP routers only for</a:t>
            </a:r>
          </a:p>
          <a:p>
            <a:pPr algn="just"/>
            <a:r>
              <a:rPr lang="en-US" b="0" dirty="0"/>
              <a:t>the sake of exchanging routing information. </a:t>
            </a:r>
          </a:p>
          <a:p>
            <a:pPr algn="just"/>
            <a:endParaRPr lang="en-US" b="0" dirty="0"/>
          </a:p>
          <a:p>
            <a:pPr algn="just"/>
            <a:r>
              <a:rPr lang="en-US" b="0" dirty="0"/>
              <a:t>To create a reliable environment, BGP uses the services of TCP. </a:t>
            </a:r>
          </a:p>
          <a:p>
            <a:pPr algn="just"/>
            <a:endParaRPr lang="en-US" b="0" dirty="0"/>
          </a:p>
        </p:txBody>
      </p:sp>
      <p:sp>
        <p:nvSpPr>
          <p:cNvPr id="2" name="Rectangle 1"/>
          <p:cNvSpPr/>
          <p:nvPr/>
        </p:nvSpPr>
        <p:spPr>
          <a:xfrm>
            <a:off x="1304344" y="641915"/>
            <a:ext cx="1733167" cy="369332"/>
          </a:xfrm>
          <a:prstGeom prst="rect">
            <a:avLst/>
          </a:prstGeom>
        </p:spPr>
        <p:txBody>
          <a:bodyPr wrap="none">
            <a:spAutoFit/>
          </a:bodyPr>
          <a:lstStyle/>
          <a:p>
            <a:r>
              <a:rPr lang="en-US" dirty="0"/>
              <a:t>BGP Sessions</a:t>
            </a:r>
          </a:p>
        </p:txBody>
      </p:sp>
    </p:spTree>
    <p:extLst>
      <p:ext uri="{BB962C8B-B14F-4D97-AF65-F5344CB8AC3E}">
        <p14:creationId xmlns:p14="http://schemas.microsoft.com/office/powerpoint/2010/main" val="8544160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135</a:t>
            </a:fld>
            <a:endParaRPr lang="en-US" altLang="zh-TW" b="0"/>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8" name="Rectangle 2"/>
          <p:cNvSpPr>
            <a:spLocks noChangeArrowheads="1"/>
          </p:cNvSpPr>
          <p:nvPr/>
        </p:nvSpPr>
        <p:spPr bwMode="auto">
          <a:xfrm>
            <a:off x="442913" y="1319995"/>
            <a:ext cx="81327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BGP can have two types of sessions: </a:t>
            </a:r>
            <a:r>
              <a:rPr lang="en-US" b="0" dirty="0">
                <a:solidFill>
                  <a:srgbClr val="FF0000"/>
                </a:solidFill>
              </a:rPr>
              <a:t>external BGP (E-BGP) and internal BGP (I-BGP) sessions. </a:t>
            </a:r>
          </a:p>
          <a:p>
            <a:endParaRPr lang="en-US" b="0" dirty="0"/>
          </a:p>
          <a:p>
            <a:pPr algn="just"/>
            <a:r>
              <a:rPr lang="en-US" b="0" dirty="0">
                <a:solidFill>
                  <a:srgbClr val="FF0000"/>
                </a:solidFill>
              </a:rPr>
              <a:t>E-BGP session </a:t>
            </a:r>
            <a:r>
              <a:rPr lang="en-US" b="0" dirty="0"/>
              <a:t>is used to exchange information between two speaker nodes belonging to two </a:t>
            </a:r>
            <a:r>
              <a:rPr lang="en-US" b="0" dirty="0">
                <a:solidFill>
                  <a:srgbClr val="FF0000"/>
                </a:solidFill>
              </a:rPr>
              <a:t>different autonomous systems</a:t>
            </a:r>
            <a:r>
              <a:rPr lang="en-US" b="0" dirty="0"/>
              <a:t>. </a:t>
            </a:r>
          </a:p>
          <a:p>
            <a:endParaRPr lang="en-US" b="0" dirty="0"/>
          </a:p>
          <a:p>
            <a:pPr algn="just"/>
            <a:r>
              <a:rPr lang="en-US" b="0" dirty="0">
                <a:solidFill>
                  <a:srgbClr val="FF0000"/>
                </a:solidFill>
              </a:rPr>
              <a:t>I-BGP session</a:t>
            </a:r>
            <a:r>
              <a:rPr lang="en-US" b="0" dirty="0"/>
              <a:t>, is used to exchange routing information between two routers </a:t>
            </a:r>
            <a:r>
              <a:rPr lang="en-US" b="0" dirty="0">
                <a:solidFill>
                  <a:srgbClr val="FF0000"/>
                </a:solidFill>
              </a:rPr>
              <a:t>inside an autonomous system</a:t>
            </a:r>
            <a:r>
              <a:rPr lang="en-US" b="0" dirty="0"/>
              <a:t>. </a:t>
            </a:r>
          </a:p>
        </p:txBody>
      </p:sp>
      <p:sp>
        <p:nvSpPr>
          <p:cNvPr id="2" name="Rectangle 1"/>
          <p:cNvSpPr/>
          <p:nvPr/>
        </p:nvSpPr>
        <p:spPr>
          <a:xfrm>
            <a:off x="1304344" y="641915"/>
            <a:ext cx="3217547" cy="369332"/>
          </a:xfrm>
          <a:prstGeom prst="rect">
            <a:avLst/>
          </a:prstGeom>
        </p:spPr>
        <p:txBody>
          <a:bodyPr wrap="none">
            <a:spAutoFit/>
          </a:bodyPr>
          <a:lstStyle/>
          <a:p>
            <a:r>
              <a:rPr lang="en-US" dirty="0"/>
              <a:t>External and Internal BGP</a:t>
            </a:r>
          </a:p>
        </p:txBody>
      </p:sp>
    </p:spTree>
    <p:extLst>
      <p:ext uri="{BB962C8B-B14F-4D97-AF65-F5344CB8AC3E}">
        <p14:creationId xmlns:p14="http://schemas.microsoft.com/office/powerpoint/2010/main" val="512658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74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BF9004-EC47-48D4-A621-7F87A8661B99}" type="slidenum">
              <a:rPr lang="en-US" altLang="zh-TW" b="0" smtClean="0"/>
              <a:pPr/>
              <a:t>136</a:t>
            </a:fld>
            <a:endParaRPr lang="en-US" altLang="zh-TW" b="0"/>
          </a:p>
        </p:txBody>
      </p:sp>
      <p:sp>
        <p:nvSpPr>
          <p:cNvPr id="27443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Internal and external BGP sessions</a:t>
            </a:r>
          </a:p>
        </p:txBody>
      </p:sp>
      <p:sp>
        <p:nvSpPr>
          <p:cNvPr id="2744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744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pic>
        <p:nvPicPr>
          <p:cNvPr id="7475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1508919"/>
            <a:ext cx="2824162" cy="238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3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026" y="1505744"/>
            <a:ext cx="3016250"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33" name="Line 13"/>
          <p:cNvSpPr>
            <a:spLocks noChangeShapeType="1"/>
          </p:cNvSpPr>
          <p:nvPr/>
        </p:nvSpPr>
        <p:spPr bwMode="auto">
          <a:xfrm>
            <a:off x="3352800" y="2895600"/>
            <a:ext cx="2971800"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387518" y="4206625"/>
            <a:ext cx="8516938" cy="2031325"/>
          </a:xfrm>
          <a:prstGeom prst="rect">
            <a:avLst/>
          </a:prstGeom>
        </p:spPr>
        <p:txBody>
          <a:bodyPr wrap="square">
            <a:spAutoFit/>
          </a:bodyPr>
          <a:lstStyle/>
          <a:p>
            <a:pPr algn="just"/>
            <a:r>
              <a:rPr lang="en-US" b="0" dirty="0">
                <a:latin typeface="+mn-lt"/>
              </a:rPr>
              <a:t>The session established between AS1 and AS2 is an E-BGP session. </a:t>
            </a:r>
          </a:p>
          <a:p>
            <a:pPr algn="just"/>
            <a:endParaRPr lang="en-US" b="0" dirty="0">
              <a:latin typeface="+mn-lt"/>
            </a:endParaRPr>
          </a:p>
          <a:p>
            <a:pPr algn="just"/>
            <a:r>
              <a:rPr lang="en-US" b="0" dirty="0">
                <a:latin typeface="+mn-lt"/>
              </a:rPr>
              <a:t>The two speaker routers exchange information they know about networks in the Internet. </a:t>
            </a:r>
          </a:p>
          <a:p>
            <a:pPr algn="just"/>
            <a:endParaRPr lang="en-US" b="0" dirty="0">
              <a:latin typeface="+mn-lt"/>
            </a:endParaRPr>
          </a:p>
          <a:p>
            <a:pPr algn="just"/>
            <a:r>
              <a:rPr lang="en-US" b="0" dirty="0">
                <a:latin typeface="+mn-lt"/>
              </a:rPr>
              <a:t>These two routers need to collect information from other routers in the autonomous systems. This is done using I-BGP sessions.</a:t>
            </a:r>
            <a:endParaRPr lang="en-US" dirty="0">
              <a:latin typeface="+mn-lt"/>
            </a:endParaRPr>
          </a:p>
        </p:txBody>
      </p:sp>
    </p:spTree>
    <p:extLst>
      <p:ext uri="{BB962C8B-B14F-4D97-AF65-F5344CB8AC3E}">
        <p14:creationId xmlns:p14="http://schemas.microsoft.com/office/powerpoint/2010/main" val="1589020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9"/>
                                          </p:stCondLst>
                                        </p:cTn>
                                        <p:tgtEl>
                                          <p:spTgt spid="7475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747531"/>
                                        </p:tgtEl>
                                        <p:attrNameLst>
                                          <p:attrName>style.visibility</p:attrName>
                                        </p:attrNameLst>
                                      </p:cBhvr>
                                      <p:to>
                                        <p:strVal val="visible"/>
                                      </p:to>
                                    </p:set>
                                  </p:childTnLst>
                                </p:cTn>
                              </p:par>
                              <p:par>
                                <p:cTn id="9" presetID="22" presetClass="entr" presetSubtype="8" fill="hold" grpId="0" nodeType="withEffect">
                                  <p:stCondLst>
                                    <p:cond delay="0"/>
                                  </p:stCondLst>
                                  <p:childTnLst>
                                    <p:set>
                                      <p:cBhvr>
                                        <p:cTn id="10" dur="1" fill="hold">
                                          <p:stCondLst>
                                            <p:cond delay="0"/>
                                          </p:stCondLst>
                                        </p:cTn>
                                        <p:tgtEl>
                                          <p:spTgt spid="747533"/>
                                        </p:tgtEl>
                                        <p:attrNameLst>
                                          <p:attrName>style.visibility</p:attrName>
                                        </p:attrNameLst>
                                      </p:cBhvr>
                                      <p:to>
                                        <p:strVal val="visible"/>
                                      </p:to>
                                    </p:set>
                                    <p:animEffect transition="in" filter="wipe(left)">
                                      <p:cBhvr>
                                        <p:cTn id="11" dur="10"/>
                                        <p:tgtEl>
                                          <p:spTgt spid="747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3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05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A383963-C2E5-4F4C-9302-7E49BCEC54D5}" type="slidenum">
              <a:rPr lang="en-US" altLang="zh-TW" b="0" smtClean="0"/>
              <a:pPr/>
              <a:t>137</a:t>
            </a:fld>
            <a:endParaRPr lang="en-US" altLang="zh-TW" b="0"/>
          </a:p>
        </p:txBody>
      </p:sp>
      <p:sp>
        <p:nvSpPr>
          <p:cNvPr id="2805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Types of BGP messages</a:t>
            </a:r>
          </a:p>
        </p:txBody>
      </p:sp>
      <p:sp>
        <p:nvSpPr>
          <p:cNvPr id="2805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8058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2071661"/>
            <a:ext cx="7239000" cy="16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42913" y="1197583"/>
            <a:ext cx="4586287" cy="369332"/>
          </a:xfrm>
          <a:prstGeom prst="rect">
            <a:avLst/>
          </a:prstGeom>
        </p:spPr>
        <p:txBody>
          <a:bodyPr wrap="square">
            <a:spAutoFit/>
          </a:bodyPr>
          <a:lstStyle/>
          <a:p>
            <a:r>
              <a:rPr lang="en-US" b="0" dirty="0">
                <a:solidFill>
                  <a:srgbClr val="000000"/>
                </a:solidFill>
                <a:latin typeface="+mn-lt"/>
              </a:rPr>
              <a:t>BGP uses four different types of messages</a:t>
            </a:r>
            <a:endParaRPr lang="en-US" dirty="0">
              <a:solidFill>
                <a:srgbClr val="000000"/>
              </a:solidFill>
              <a:latin typeface="+mn-lt"/>
            </a:endParaRPr>
          </a:p>
        </p:txBody>
      </p:sp>
      <p:sp>
        <p:nvSpPr>
          <p:cNvPr id="3" name="Rectangle 2"/>
          <p:cNvSpPr/>
          <p:nvPr/>
        </p:nvSpPr>
        <p:spPr>
          <a:xfrm>
            <a:off x="1379470" y="616665"/>
            <a:ext cx="2002664" cy="400110"/>
          </a:xfrm>
          <a:prstGeom prst="rect">
            <a:avLst/>
          </a:prstGeom>
        </p:spPr>
        <p:txBody>
          <a:bodyPr wrap="none">
            <a:spAutoFit/>
          </a:bodyPr>
          <a:lstStyle/>
          <a:p>
            <a:r>
              <a:rPr lang="en-US" sz="2000" dirty="0">
                <a:latin typeface="Times New Roman" panose="02020603050405020304" pitchFamily="18" charset="0"/>
              </a:rPr>
              <a:t>Types of Packets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05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A383963-C2E5-4F4C-9302-7E49BCEC54D5}" type="slidenum">
              <a:rPr lang="en-US" altLang="zh-TW" b="0" smtClean="0"/>
              <a:pPr/>
              <a:t>138</a:t>
            </a:fld>
            <a:endParaRPr lang="en-US" altLang="zh-TW" b="0" dirty="0"/>
          </a:p>
        </p:txBody>
      </p:sp>
      <p:sp>
        <p:nvSpPr>
          <p:cNvPr id="2805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05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4" name="Rectangle 3"/>
          <p:cNvSpPr/>
          <p:nvPr/>
        </p:nvSpPr>
        <p:spPr>
          <a:xfrm>
            <a:off x="228600" y="1228398"/>
            <a:ext cx="8718549" cy="2031325"/>
          </a:xfrm>
          <a:prstGeom prst="rect">
            <a:avLst/>
          </a:prstGeom>
        </p:spPr>
        <p:txBody>
          <a:bodyPr wrap="square">
            <a:spAutoFit/>
          </a:bodyPr>
          <a:lstStyle/>
          <a:p>
            <a:pPr algn="just"/>
            <a:r>
              <a:rPr lang="en-US" b="0" dirty="0">
                <a:solidFill>
                  <a:srgbClr val="000000"/>
                </a:solidFill>
                <a:latin typeface="+mn-lt"/>
              </a:rPr>
              <a:t>All BGP packets </a:t>
            </a:r>
            <a:r>
              <a:rPr lang="en-US" b="0" dirty="0">
                <a:solidFill>
                  <a:srgbClr val="FF0000"/>
                </a:solidFill>
                <a:latin typeface="+mn-lt"/>
              </a:rPr>
              <a:t>share the same common header</a:t>
            </a:r>
            <a:r>
              <a:rPr lang="en-US" b="0" dirty="0">
                <a:solidFill>
                  <a:srgbClr val="000000"/>
                </a:solidFill>
                <a:latin typeface="+mn-lt"/>
              </a:rPr>
              <a:t>. The fields of this header are: </a:t>
            </a:r>
          </a:p>
          <a:p>
            <a:pPr algn="just"/>
            <a:endParaRPr lang="en-US" b="0" dirty="0">
              <a:solidFill>
                <a:srgbClr val="000000"/>
              </a:solidFill>
              <a:latin typeface="+mn-lt"/>
            </a:endParaRPr>
          </a:p>
          <a:p>
            <a:pPr algn="just"/>
            <a:r>
              <a:rPr lang="en-US" dirty="0">
                <a:solidFill>
                  <a:srgbClr val="000000"/>
                </a:solidFill>
                <a:latin typeface="+mn-lt"/>
              </a:rPr>
              <a:t>Marker. </a:t>
            </a:r>
            <a:r>
              <a:rPr lang="en-US" b="0" dirty="0">
                <a:solidFill>
                  <a:srgbClr val="000000"/>
                </a:solidFill>
                <a:latin typeface="+mn-lt"/>
              </a:rPr>
              <a:t>16-byte marker field is reserved for authentication.</a:t>
            </a:r>
          </a:p>
          <a:p>
            <a:pPr algn="just"/>
            <a:endParaRPr lang="en-US" dirty="0">
              <a:solidFill>
                <a:srgbClr val="000000"/>
              </a:solidFill>
              <a:latin typeface="+mn-lt"/>
            </a:endParaRPr>
          </a:p>
          <a:p>
            <a:pPr algn="just"/>
            <a:r>
              <a:rPr lang="en-US" dirty="0">
                <a:solidFill>
                  <a:srgbClr val="000000"/>
                </a:solidFill>
                <a:latin typeface="+mn-lt"/>
              </a:rPr>
              <a:t>Length.</a:t>
            </a:r>
            <a:r>
              <a:rPr lang="en-US" b="0" dirty="0">
                <a:solidFill>
                  <a:srgbClr val="000000"/>
                </a:solidFill>
                <a:latin typeface="+mn-lt"/>
              </a:rPr>
              <a:t>2-byte field defines the length of the total message including the header.</a:t>
            </a:r>
          </a:p>
          <a:p>
            <a:pPr algn="just"/>
            <a:endParaRPr lang="en-US" dirty="0">
              <a:solidFill>
                <a:srgbClr val="000000"/>
              </a:solidFill>
              <a:latin typeface="+mn-lt"/>
            </a:endParaRPr>
          </a:p>
          <a:p>
            <a:pPr algn="just"/>
            <a:r>
              <a:rPr lang="en-US" dirty="0">
                <a:solidFill>
                  <a:srgbClr val="000000"/>
                </a:solidFill>
                <a:latin typeface="+mn-lt"/>
              </a:rPr>
              <a:t>Type. </a:t>
            </a:r>
            <a:r>
              <a:rPr lang="en-US" b="0" dirty="0">
                <a:solidFill>
                  <a:srgbClr val="000000"/>
                </a:solidFill>
                <a:latin typeface="+mn-lt"/>
              </a:rPr>
              <a:t>1-byte field defines the type of the packet. Four types, and the values 1 to 4.</a:t>
            </a:r>
            <a:endParaRPr lang="en-US" dirty="0">
              <a:latin typeface="+mn-lt"/>
            </a:endParaRPr>
          </a:p>
        </p:txBody>
      </p:sp>
      <p:sp>
        <p:nvSpPr>
          <p:cNvPr id="5" name="Rectangle 4"/>
          <p:cNvSpPr/>
          <p:nvPr/>
        </p:nvSpPr>
        <p:spPr>
          <a:xfrm>
            <a:off x="1284287" y="622677"/>
            <a:ext cx="2052165" cy="400110"/>
          </a:xfrm>
          <a:prstGeom prst="rect">
            <a:avLst/>
          </a:prstGeom>
        </p:spPr>
        <p:txBody>
          <a:bodyPr wrap="none">
            <a:spAutoFit/>
          </a:bodyPr>
          <a:lstStyle/>
          <a:p>
            <a:r>
              <a:rPr lang="en-US" sz="2000" dirty="0">
                <a:latin typeface="+mn-lt"/>
              </a:rPr>
              <a:t>Packet Format</a:t>
            </a:r>
          </a:p>
        </p:txBody>
      </p:sp>
      <p:pic>
        <p:nvPicPr>
          <p:cNvPr id="17"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8143" y="3759939"/>
            <a:ext cx="5915964" cy="214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11.55</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BGP packet header</a:t>
            </a:r>
          </a:p>
        </p:txBody>
      </p:sp>
    </p:spTree>
    <p:extLst>
      <p:ext uri="{BB962C8B-B14F-4D97-AF65-F5344CB8AC3E}">
        <p14:creationId xmlns:p14="http://schemas.microsoft.com/office/powerpoint/2010/main" val="14903006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46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EE84E7-3A64-450C-8A98-AA0B74F45C88}" type="slidenum">
              <a:rPr lang="en-US" altLang="zh-TW" b="0" smtClean="0"/>
              <a:pPr/>
              <a:t>139</a:t>
            </a:fld>
            <a:endParaRPr lang="en-US" altLang="zh-TW" b="0"/>
          </a:p>
        </p:txBody>
      </p:sp>
      <p:sp>
        <p:nvSpPr>
          <p:cNvPr id="28467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Open message</a:t>
            </a:r>
          </a:p>
        </p:txBody>
      </p:sp>
      <p:sp>
        <p:nvSpPr>
          <p:cNvPr id="2846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356394" y="1128713"/>
            <a:ext cx="8590756" cy="1815882"/>
          </a:xfrm>
          <a:prstGeom prst="rect">
            <a:avLst/>
          </a:prstGeom>
        </p:spPr>
        <p:txBody>
          <a:bodyPr wrap="square">
            <a:spAutoFit/>
          </a:bodyPr>
          <a:lstStyle/>
          <a:p>
            <a:pPr algn="just"/>
            <a:r>
              <a:rPr lang="en-US" sz="1600" b="0" dirty="0">
                <a:solidFill>
                  <a:srgbClr val="000000"/>
                </a:solidFill>
                <a:latin typeface="+mn-lt"/>
              </a:rPr>
              <a:t>To create a neighborhood relationship, a router running BGP opens a TCP connection with a neighbor and sends an </a:t>
            </a:r>
            <a:r>
              <a:rPr lang="en-US" sz="1600" dirty="0">
                <a:solidFill>
                  <a:srgbClr val="000000"/>
                </a:solidFill>
                <a:latin typeface="+mn-lt"/>
              </a:rPr>
              <a:t>open message. </a:t>
            </a:r>
          </a:p>
          <a:p>
            <a:pPr algn="just"/>
            <a:endParaRPr lang="en-US" sz="1600" b="0" dirty="0">
              <a:solidFill>
                <a:srgbClr val="000000"/>
              </a:solidFill>
              <a:latin typeface="+mn-lt"/>
            </a:endParaRPr>
          </a:p>
          <a:p>
            <a:pPr algn="just"/>
            <a:r>
              <a:rPr lang="en-US" sz="1600" b="0" dirty="0">
                <a:solidFill>
                  <a:srgbClr val="000000"/>
                </a:solidFill>
                <a:latin typeface="+mn-lt"/>
              </a:rPr>
              <a:t>If the neighbor accepts neighborhood relationship, it responds with a </a:t>
            </a:r>
            <a:r>
              <a:rPr lang="en-US" sz="1600" dirty="0" err="1">
                <a:solidFill>
                  <a:srgbClr val="000000"/>
                </a:solidFill>
                <a:latin typeface="+mn-lt"/>
              </a:rPr>
              <a:t>keepalive</a:t>
            </a:r>
            <a:r>
              <a:rPr lang="en-US" sz="1600" dirty="0">
                <a:solidFill>
                  <a:srgbClr val="000000"/>
                </a:solidFill>
                <a:latin typeface="+mn-lt"/>
              </a:rPr>
              <a:t> message, </a:t>
            </a:r>
            <a:r>
              <a:rPr lang="en-US" sz="1600" b="0" dirty="0">
                <a:solidFill>
                  <a:srgbClr val="000000"/>
                </a:solidFill>
                <a:latin typeface="+mn-lt"/>
              </a:rPr>
              <a:t>which means that a relationship has been established between the two routers. </a:t>
            </a:r>
          </a:p>
          <a:p>
            <a:pPr algn="just"/>
            <a:endParaRPr lang="en-US" sz="1600" b="0" dirty="0">
              <a:solidFill>
                <a:srgbClr val="000000"/>
              </a:solidFill>
              <a:latin typeface="+mn-lt"/>
            </a:endParaRPr>
          </a:p>
          <a:p>
            <a:pPr algn="just"/>
            <a:r>
              <a:rPr lang="en-US" sz="1600" b="0" dirty="0">
                <a:solidFill>
                  <a:srgbClr val="000000"/>
                </a:solidFill>
                <a:latin typeface="+mn-lt"/>
              </a:rPr>
              <a:t>The open message format :</a:t>
            </a:r>
            <a:endParaRPr lang="en-US" sz="1600" dirty="0">
              <a:latin typeface="+mn-lt"/>
            </a:endParaRPr>
          </a:p>
        </p:txBody>
      </p:sp>
      <p:sp>
        <p:nvSpPr>
          <p:cNvPr id="3" name="Rectangle 2"/>
          <p:cNvSpPr/>
          <p:nvPr/>
        </p:nvSpPr>
        <p:spPr>
          <a:xfrm>
            <a:off x="1322858" y="619546"/>
            <a:ext cx="1771639" cy="400110"/>
          </a:xfrm>
          <a:prstGeom prst="rect">
            <a:avLst/>
          </a:prstGeom>
        </p:spPr>
        <p:txBody>
          <a:bodyPr wrap="none">
            <a:spAutoFit/>
          </a:bodyPr>
          <a:lstStyle/>
          <a:p>
            <a:r>
              <a:rPr lang="en-US" sz="2000" dirty="0">
                <a:latin typeface="Times New Roman" panose="02020603050405020304" pitchFamily="18" charset="0"/>
              </a:rPr>
              <a:t>Open Message</a:t>
            </a:r>
          </a:p>
        </p:txBody>
      </p:sp>
      <p:pic>
        <p:nvPicPr>
          <p:cNvPr id="17"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562" y="2992731"/>
            <a:ext cx="5208588" cy="1527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0280" y="4794540"/>
            <a:ext cx="8404225" cy="1815882"/>
          </a:xfrm>
          <a:prstGeom prst="rect">
            <a:avLst/>
          </a:prstGeom>
        </p:spPr>
        <p:txBody>
          <a:bodyPr wrap="square">
            <a:spAutoFit/>
          </a:bodyPr>
          <a:lstStyle/>
          <a:p>
            <a:pPr algn="just"/>
            <a:r>
              <a:rPr lang="en-US" sz="1600" dirty="0">
                <a:solidFill>
                  <a:srgbClr val="000000"/>
                </a:solidFill>
              </a:rPr>
              <a:t>Version. </a:t>
            </a:r>
            <a:r>
              <a:rPr lang="en-US" sz="1600" b="0" dirty="0">
                <a:solidFill>
                  <a:srgbClr val="000000"/>
                </a:solidFill>
              </a:rPr>
              <a:t>1-byte field defines the version of BGP. The current version is 4.</a:t>
            </a:r>
          </a:p>
          <a:p>
            <a:pPr algn="just"/>
            <a:r>
              <a:rPr lang="en-US" sz="1600" dirty="0">
                <a:solidFill>
                  <a:srgbClr val="000000"/>
                </a:solidFill>
              </a:rPr>
              <a:t>My autonomous system. </a:t>
            </a:r>
            <a:r>
              <a:rPr lang="en-US" sz="1600" b="0" dirty="0">
                <a:solidFill>
                  <a:srgbClr val="000000"/>
                </a:solidFill>
              </a:rPr>
              <a:t>2-byte field defines the autonomous system number.</a:t>
            </a:r>
          </a:p>
          <a:p>
            <a:pPr algn="just"/>
            <a:r>
              <a:rPr lang="en-US" sz="1600" dirty="0">
                <a:solidFill>
                  <a:srgbClr val="000000"/>
                </a:solidFill>
              </a:rPr>
              <a:t>Hold time. </a:t>
            </a:r>
            <a:r>
              <a:rPr lang="en-US" sz="1600" b="0" dirty="0">
                <a:solidFill>
                  <a:srgbClr val="000000"/>
                </a:solidFill>
              </a:rPr>
              <a:t>2-byte field defines the maximum number of seconds that can elapse until one of the parties receives a </a:t>
            </a:r>
            <a:r>
              <a:rPr lang="en-US" sz="1600" b="0" dirty="0" err="1">
                <a:solidFill>
                  <a:srgbClr val="000000"/>
                </a:solidFill>
              </a:rPr>
              <a:t>keepalive</a:t>
            </a:r>
            <a:r>
              <a:rPr lang="en-US" sz="1600" b="0" dirty="0">
                <a:solidFill>
                  <a:srgbClr val="000000"/>
                </a:solidFill>
              </a:rPr>
              <a:t> or update message from the other</a:t>
            </a:r>
            <a:r>
              <a:rPr lang="en-US" sz="1600" b="0" dirty="0">
                <a:solidFill>
                  <a:srgbClr val="FF0000"/>
                </a:solidFill>
              </a:rPr>
              <a:t>. If a router does not receive one of these messages during the hold time period, it considers the other party dead.</a:t>
            </a:r>
          </a:p>
          <a:p>
            <a:pPr algn="just"/>
            <a:endParaRPr lang="en-US" sz="1600" b="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48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28B1F7A-25A6-4734-ACE9-EB39BA2C3E49}" type="slidenum">
              <a:rPr lang="en-US" altLang="zh-TW" b="0" smtClean="0"/>
              <a:pPr/>
              <a:t>14</a:t>
            </a:fld>
            <a:endParaRPr lang="en-US" altLang="zh-TW" b="0"/>
          </a:p>
        </p:txBody>
      </p:sp>
      <p:pic>
        <p:nvPicPr>
          <p:cNvPr id="348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0"/>
            <a:ext cx="676275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5075" y="5038725"/>
            <a:ext cx="67786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46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EE84E7-3A64-450C-8A98-AA0B74F45C88}" type="slidenum">
              <a:rPr lang="en-US" altLang="zh-TW" b="0" smtClean="0"/>
              <a:pPr/>
              <a:t>140</a:t>
            </a:fld>
            <a:endParaRPr lang="en-US" altLang="zh-TW" b="0" dirty="0"/>
          </a:p>
        </p:txBody>
      </p:sp>
      <p:sp>
        <p:nvSpPr>
          <p:cNvPr id="28467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Open message</a:t>
            </a:r>
          </a:p>
        </p:txBody>
      </p:sp>
      <p:sp>
        <p:nvSpPr>
          <p:cNvPr id="2846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46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259556" y="3150771"/>
            <a:ext cx="8593138" cy="2554545"/>
          </a:xfrm>
          <a:prstGeom prst="rect">
            <a:avLst/>
          </a:prstGeom>
        </p:spPr>
        <p:txBody>
          <a:bodyPr wrap="square">
            <a:spAutoFit/>
          </a:bodyPr>
          <a:lstStyle/>
          <a:p>
            <a:pPr algn="just"/>
            <a:r>
              <a:rPr lang="en-US" sz="1600" dirty="0"/>
              <a:t>BGP identifier. </a:t>
            </a:r>
            <a:r>
              <a:rPr lang="en-US" sz="1600" b="0" dirty="0"/>
              <a:t>4-byte field defines the router that sends the open message. The router uses one of its IP addresses for this purpose.</a:t>
            </a:r>
          </a:p>
          <a:p>
            <a:pPr algn="just"/>
            <a:endParaRPr lang="en-US" sz="1600" dirty="0"/>
          </a:p>
          <a:p>
            <a:pPr algn="just"/>
            <a:r>
              <a:rPr lang="en-US" sz="1600" dirty="0"/>
              <a:t>Option length. </a:t>
            </a:r>
            <a:r>
              <a:rPr lang="en-US" sz="1600" b="0" dirty="0"/>
              <a:t>The open message may contain some option parameters. In this case, this 1-byte field defines the length of the total option parameters. If there are no option parameters, the value of this field is zero.</a:t>
            </a:r>
          </a:p>
          <a:p>
            <a:pPr algn="just"/>
            <a:endParaRPr lang="en-US" sz="1600" b="0" dirty="0"/>
          </a:p>
          <a:p>
            <a:pPr algn="just"/>
            <a:r>
              <a:rPr lang="en-US" sz="1600" dirty="0"/>
              <a:t>Option parameters.</a:t>
            </a:r>
            <a:r>
              <a:rPr lang="en-US" sz="1600" b="0" dirty="0"/>
              <a:t> Each option parameter itself has two subfields: the length of the parameter and the parameter value. </a:t>
            </a:r>
            <a:r>
              <a:rPr lang="en-US" sz="1600" b="0" dirty="0">
                <a:solidFill>
                  <a:srgbClr val="FF0000"/>
                </a:solidFill>
              </a:rPr>
              <a:t>The only option parameter defined so far is authentication.</a:t>
            </a:r>
            <a:endParaRPr lang="en-US" sz="1600" dirty="0">
              <a:solidFill>
                <a:srgbClr val="FF0000"/>
              </a:solidFill>
            </a:endParaRPr>
          </a:p>
        </p:txBody>
      </p:sp>
      <p:pic>
        <p:nvPicPr>
          <p:cNvPr id="1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1831" y="1184010"/>
            <a:ext cx="5208588" cy="1527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40547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67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320146A-3FB7-4C0E-BC2D-E42320973257}" type="slidenum">
              <a:rPr lang="en-US" altLang="zh-TW" b="0" smtClean="0"/>
              <a:pPr/>
              <a:t>141</a:t>
            </a:fld>
            <a:endParaRPr lang="en-US" altLang="zh-TW" b="0"/>
          </a:p>
        </p:txBody>
      </p:sp>
      <p:sp>
        <p:nvSpPr>
          <p:cNvPr id="28672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Update message</a:t>
            </a:r>
          </a:p>
        </p:txBody>
      </p:sp>
      <p:sp>
        <p:nvSpPr>
          <p:cNvPr id="2867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 name="Rectangle 1"/>
          <p:cNvSpPr/>
          <p:nvPr/>
        </p:nvSpPr>
        <p:spPr>
          <a:xfrm>
            <a:off x="356394" y="1160463"/>
            <a:ext cx="8590756" cy="2308324"/>
          </a:xfrm>
          <a:prstGeom prst="rect">
            <a:avLst/>
          </a:prstGeom>
        </p:spPr>
        <p:txBody>
          <a:bodyPr wrap="square">
            <a:spAutoFit/>
          </a:bodyPr>
          <a:lstStyle/>
          <a:p>
            <a:pPr algn="just"/>
            <a:r>
              <a:rPr lang="en-US" sz="1600" b="0" dirty="0">
                <a:solidFill>
                  <a:srgbClr val="000000"/>
                </a:solidFill>
                <a:latin typeface="+mn-lt"/>
              </a:rPr>
              <a:t>The update message is the heart of the BGP protocol. </a:t>
            </a:r>
          </a:p>
          <a:p>
            <a:pPr algn="just"/>
            <a:endParaRPr lang="en-US" sz="1600" b="0" dirty="0">
              <a:solidFill>
                <a:srgbClr val="000000"/>
              </a:solidFill>
              <a:latin typeface="+mn-lt"/>
            </a:endParaRPr>
          </a:p>
          <a:p>
            <a:pPr algn="just"/>
            <a:r>
              <a:rPr lang="en-US" sz="1600" b="0" dirty="0">
                <a:solidFill>
                  <a:srgbClr val="000000"/>
                </a:solidFill>
                <a:latin typeface="+mn-lt"/>
              </a:rPr>
              <a:t>It is used by a router to withdraw destinations that have been advertised previously, announce a route to a new destination, or both. </a:t>
            </a:r>
          </a:p>
          <a:p>
            <a:pPr algn="just"/>
            <a:endParaRPr lang="en-US" sz="1600" b="0" dirty="0">
              <a:solidFill>
                <a:srgbClr val="000000"/>
              </a:solidFill>
              <a:latin typeface="+mn-lt"/>
            </a:endParaRPr>
          </a:p>
          <a:p>
            <a:pPr algn="just"/>
            <a:r>
              <a:rPr lang="en-US" sz="1600" b="0" dirty="0">
                <a:solidFill>
                  <a:srgbClr val="000000"/>
                </a:solidFill>
                <a:latin typeface="+mn-lt"/>
              </a:rPr>
              <a:t>BGP can withdraw several destinations that were advertised before, but it can only advertise one new destination in a single update message. </a:t>
            </a:r>
          </a:p>
          <a:p>
            <a:pPr algn="just"/>
            <a:endParaRPr lang="en-US" sz="1600" b="0" dirty="0">
              <a:solidFill>
                <a:srgbClr val="000000"/>
              </a:solidFill>
              <a:latin typeface="+mn-lt"/>
            </a:endParaRPr>
          </a:p>
          <a:p>
            <a:pPr algn="just"/>
            <a:r>
              <a:rPr lang="en-US" sz="1600" b="0" dirty="0">
                <a:solidFill>
                  <a:srgbClr val="000000"/>
                </a:solidFill>
                <a:latin typeface="+mn-lt"/>
              </a:rPr>
              <a:t>The format of the update message is :</a:t>
            </a:r>
            <a:endParaRPr lang="en-US" sz="1600" dirty="0">
              <a:latin typeface="+mn-lt"/>
            </a:endParaRPr>
          </a:p>
        </p:txBody>
      </p:sp>
      <p:sp>
        <p:nvSpPr>
          <p:cNvPr id="3" name="Rectangle 2"/>
          <p:cNvSpPr/>
          <p:nvPr/>
        </p:nvSpPr>
        <p:spPr>
          <a:xfrm>
            <a:off x="1284287" y="604778"/>
            <a:ext cx="2297424" cy="400110"/>
          </a:xfrm>
          <a:prstGeom prst="rect">
            <a:avLst/>
          </a:prstGeom>
        </p:spPr>
        <p:txBody>
          <a:bodyPr wrap="none">
            <a:spAutoFit/>
          </a:bodyPr>
          <a:lstStyle/>
          <a:p>
            <a:r>
              <a:rPr lang="en-US" sz="2000" dirty="0">
                <a:latin typeface="+mn-lt"/>
              </a:rPr>
              <a:t>Update Message</a:t>
            </a:r>
          </a:p>
        </p:txBody>
      </p:sp>
      <p:pic>
        <p:nvPicPr>
          <p:cNvPr id="17"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399" y="3468787"/>
            <a:ext cx="4501201" cy="292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867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320146A-3FB7-4C0E-BC2D-E42320973257}" type="slidenum">
              <a:rPr lang="en-US" altLang="zh-TW" b="0" smtClean="0"/>
              <a:pPr/>
              <a:t>142</a:t>
            </a:fld>
            <a:endParaRPr lang="en-US" altLang="zh-TW" b="0"/>
          </a:p>
        </p:txBody>
      </p:sp>
      <p:sp>
        <p:nvSpPr>
          <p:cNvPr id="28672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Update message</a:t>
            </a:r>
          </a:p>
        </p:txBody>
      </p:sp>
      <p:sp>
        <p:nvSpPr>
          <p:cNvPr id="2867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867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2" name="Rectangle 1"/>
          <p:cNvSpPr/>
          <p:nvPr/>
        </p:nvSpPr>
        <p:spPr>
          <a:xfrm>
            <a:off x="366713" y="1122900"/>
            <a:ext cx="8302625" cy="4031873"/>
          </a:xfrm>
          <a:prstGeom prst="rect">
            <a:avLst/>
          </a:prstGeom>
        </p:spPr>
        <p:txBody>
          <a:bodyPr wrap="square">
            <a:spAutoFit/>
          </a:bodyPr>
          <a:lstStyle/>
          <a:p>
            <a:pPr algn="just"/>
            <a:r>
              <a:rPr lang="en-US" sz="1600" dirty="0">
                <a:solidFill>
                  <a:srgbClr val="000000"/>
                </a:solidFill>
                <a:latin typeface="+mn-lt"/>
              </a:rPr>
              <a:t>Unfeasible routes length. </a:t>
            </a:r>
            <a:r>
              <a:rPr lang="en-US" sz="1600" b="0" dirty="0">
                <a:solidFill>
                  <a:srgbClr val="000000"/>
                </a:solidFill>
                <a:latin typeface="+mn-lt"/>
              </a:rPr>
              <a:t>2-byte field defines the length of the next field.</a:t>
            </a:r>
          </a:p>
          <a:p>
            <a:pPr algn="just"/>
            <a:endParaRPr lang="en-US" sz="1600" b="0" dirty="0">
              <a:solidFill>
                <a:srgbClr val="000000"/>
              </a:solidFill>
              <a:latin typeface="+mn-lt"/>
            </a:endParaRPr>
          </a:p>
          <a:p>
            <a:pPr algn="just"/>
            <a:r>
              <a:rPr lang="en-US" sz="1600" dirty="0">
                <a:solidFill>
                  <a:srgbClr val="000000"/>
                </a:solidFill>
                <a:latin typeface="+mn-lt"/>
              </a:rPr>
              <a:t>Withdrawn routes. </a:t>
            </a:r>
            <a:r>
              <a:rPr lang="en-US" sz="1600" b="0" dirty="0">
                <a:solidFill>
                  <a:srgbClr val="000000"/>
                </a:solidFill>
                <a:latin typeface="+mn-lt"/>
              </a:rPr>
              <a:t>lists all the routes that must be deleted from the previously advertised list.</a:t>
            </a:r>
          </a:p>
          <a:p>
            <a:pPr algn="just"/>
            <a:endParaRPr lang="en-US" sz="1600" b="0" dirty="0">
              <a:solidFill>
                <a:srgbClr val="000000"/>
              </a:solidFill>
              <a:latin typeface="+mn-lt"/>
            </a:endParaRPr>
          </a:p>
          <a:p>
            <a:pPr algn="just"/>
            <a:r>
              <a:rPr lang="en-US" sz="1600" dirty="0">
                <a:latin typeface="+mn-lt"/>
              </a:rPr>
              <a:t>Path attributes length. </a:t>
            </a:r>
            <a:r>
              <a:rPr lang="en-US" sz="1600" b="0" dirty="0">
                <a:latin typeface="+mn-lt"/>
              </a:rPr>
              <a:t>2-byte field defines the length of the next field.</a:t>
            </a:r>
          </a:p>
          <a:p>
            <a:pPr algn="just"/>
            <a:endParaRPr lang="en-US" sz="1600" u="sng" dirty="0">
              <a:latin typeface="+mn-lt"/>
            </a:endParaRPr>
          </a:p>
          <a:p>
            <a:pPr algn="just"/>
            <a:r>
              <a:rPr lang="en-US" sz="1600" dirty="0">
                <a:latin typeface="+mn-lt"/>
              </a:rPr>
              <a:t>Path attributes. </a:t>
            </a:r>
            <a:r>
              <a:rPr lang="en-US" sz="1600" b="0" dirty="0">
                <a:latin typeface="+mn-lt"/>
              </a:rPr>
              <a:t>This field defines the attributes of the path (route) to the network whose reachability is being announced in this message.</a:t>
            </a:r>
          </a:p>
          <a:p>
            <a:pPr algn="just"/>
            <a:endParaRPr lang="en-US" sz="1600" dirty="0">
              <a:latin typeface="+mn-lt"/>
            </a:endParaRPr>
          </a:p>
          <a:p>
            <a:pPr algn="just"/>
            <a:r>
              <a:rPr lang="en-US" sz="1600" dirty="0">
                <a:latin typeface="+mn-lt"/>
              </a:rPr>
              <a:t>Network layer reachability information (NLRI). </a:t>
            </a:r>
            <a:r>
              <a:rPr lang="en-US" sz="1600" b="0" dirty="0">
                <a:latin typeface="+mn-lt"/>
              </a:rPr>
              <a:t>Defines the network that is actually advertised by this message. It has a length field and an IP address prefix. The length defines the number of bits in the prefix. The prefix defines the common part of the network address. </a:t>
            </a:r>
          </a:p>
          <a:p>
            <a:pPr algn="just"/>
            <a:r>
              <a:rPr lang="en-US" sz="1600" b="0" dirty="0">
                <a:latin typeface="+mn-lt"/>
              </a:rPr>
              <a:t>For example, if the network is 153.18.7.0/24, the length of the prefix is 24 and the prefix is 153.18.7. </a:t>
            </a:r>
            <a:endParaRPr lang="en-US" sz="1600" dirty="0">
              <a:latin typeface="+mn-lt"/>
            </a:endParaRPr>
          </a:p>
        </p:txBody>
      </p:sp>
    </p:spTree>
    <p:extLst>
      <p:ext uri="{BB962C8B-B14F-4D97-AF65-F5344CB8AC3E}">
        <p14:creationId xmlns:p14="http://schemas.microsoft.com/office/powerpoint/2010/main" val="33239447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938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6BA0B8C-1D51-48C2-AC12-746FD6E614A4}" type="slidenum">
              <a:rPr lang="en-US" altLang="zh-TW" b="0" smtClean="0"/>
              <a:pPr/>
              <a:t>143</a:t>
            </a:fld>
            <a:endParaRPr lang="en-US" altLang="zh-TW" b="0"/>
          </a:p>
        </p:txBody>
      </p:sp>
      <p:sp>
        <p:nvSpPr>
          <p:cNvPr id="29389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Keepalive message</a:t>
            </a:r>
          </a:p>
        </p:txBody>
      </p:sp>
      <p:sp>
        <p:nvSpPr>
          <p:cNvPr id="2938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38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38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38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38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38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38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9390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563" y="3733800"/>
            <a:ext cx="7281124" cy="131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87934" y="1441350"/>
            <a:ext cx="8081404" cy="1200329"/>
          </a:xfrm>
          <a:prstGeom prst="rect">
            <a:avLst/>
          </a:prstGeom>
        </p:spPr>
        <p:txBody>
          <a:bodyPr wrap="square">
            <a:spAutoFit/>
          </a:bodyPr>
          <a:lstStyle/>
          <a:p>
            <a:pPr algn="just"/>
            <a:r>
              <a:rPr lang="en-US" b="0" dirty="0">
                <a:solidFill>
                  <a:srgbClr val="000000"/>
                </a:solidFill>
                <a:latin typeface="+mn-lt"/>
              </a:rPr>
              <a:t>Routers running the BGP protocols exchange </a:t>
            </a:r>
            <a:r>
              <a:rPr lang="en-US" b="0" dirty="0" err="1">
                <a:solidFill>
                  <a:srgbClr val="000000"/>
                </a:solidFill>
                <a:latin typeface="+mn-lt"/>
              </a:rPr>
              <a:t>keepalive</a:t>
            </a:r>
            <a:r>
              <a:rPr lang="en-US" b="0" dirty="0">
                <a:solidFill>
                  <a:srgbClr val="000000"/>
                </a:solidFill>
                <a:latin typeface="+mn-lt"/>
              </a:rPr>
              <a:t> messages regularly (before their hold time expires) to tell each other that they are alive. </a:t>
            </a:r>
          </a:p>
          <a:p>
            <a:pPr algn="just"/>
            <a:endParaRPr lang="en-US" b="0" dirty="0">
              <a:solidFill>
                <a:srgbClr val="000000"/>
              </a:solidFill>
              <a:latin typeface="+mn-lt"/>
            </a:endParaRPr>
          </a:p>
          <a:p>
            <a:pPr algn="just"/>
            <a:r>
              <a:rPr lang="en-US" b="0" dirty="0" err="1">
                <a:solidFill>
                  <a:srgbClr val="000000"/>
                </a:solidFill>
                <a:latin typeface="+mn-lt"/>
              </a:rPr>
              <a:t>Keepalive</a:t>
            </a:r>
            <a:r>
              <a:rPr lang="en-US" b="0" dirty="0">
                <a:solidFill>
                  <a:srgbClr val="000000"/>
                </a:solidFill>
                <a:latin typeface="+mn-lt"/>
              </a:rPr>
              <a:t> message consists of only the common header shown below.</a:t>
            </a:r>
            <a:endParaRPr lang="en-US" dirty="0">
              <a:latin typeface="+mn-lt"/>
            </a:endParaRPr>
          </a:p>
        </p:txBody>
      </p:sp>
      <p:sp>
        <p:nvSpPr>
          <p:cNvPr id="3" name="Rectangle 2"/>
          <p:cNvSpPr/>
          <p:nvPr/>
        </p:nvSpPr>
        <p:spPr>
          <a:xfrm>
            <a:off x="1336810" y="658038"/>
            <a:ext cx="2626040" cy="400110"/>
          </a:xfrm>
          <a:prstGeom prst="rect">
            <a:avLst/>
          </a:prstGeom>
        </p:spPr>
        <p:txBody>
          <a:bodyPr wrap="none">
            <a:spAutoFit/>
          </a:bodyPr>
          <a:lstStyle/>
          <a:p>
            <a:r>
              <a:rPr lang="en-US" sz="2000" dirty="0" err="1">
                <a:latin typeface="+mn-lt"/>
              </a:rPr>
              <a:t>Keepalive</a:t>
            </a:r>
            <a:r>
              <a:rPr lang="en-US" sz="2000" dirty="0">
                <a:latin typeface="+mn-lt"/>
              </a:rPr>
              <a:t> Message</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959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E82D073-C5EA-45E5-B1F7-2164E8C917D3}" type="slidenum">
              <a:rPr lang="en-US" altLang="zh-TW" b="0" smtClean="0"/>
              <a:pPr/>
              <a:t>144</a:t>
            </a:fld>
            <a:endParaRPr lang="en-US" altLang="zh-TW" b="0"/>
          </a:p>
        </p:txBody>
      </p:sp>
      <p:sp>
        <p:nvSpPr>
          <p:cNvPr id="29594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Notification message</a:t>
            </a:r>
          </a:p>
        </p:txBody>
      </p:sp>
      <p:sp>
        <p:nvSpPr>
          <p:cNvPr id="29594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9594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2857500"/>
            <a:ext cx="5142963" cy="181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8600" y="1228725"/>
            <a:ext cx="8516233" cy="1200329"/>
          </a:xfrm>
          <a:prstGeom prst="rect">
            <a:avLst/>
          </a:prstGeom>
        </p:spPr>
        <p:txBody>
          <a:bodyPr wrap="square">
            <a:spAutoFit/>
          </a:bodyPr>
          <a:lstStyle/>
          <a:p>
            <a:pPr algn="just"/>
            <a:r>
              <a:rPr lang="en-US" b="0" dirty="0">
                <a:solidFill>
                  <a:srgbClr val="000000"/>
                </a:solidFill>
                <a:latin typeface="+mn-lt"/>
              </a:rPr>
              <a:t>A notification message is sent by a router whenever an error condition is detected or a router wants to close the connection. </a:t>
            </a:r>
          </a:p>
          <a:p>
            <a:pPr algn="just"/>
            <a:endParaRPr lang="en-US" b="0" dirty="0">
              <a:solidFill>
                <a:srgbClr val="000000"/>
              </a:solidFill>
              <a:latin typeface="+mn-lt"/>
            </a:endParaRPr>
          </a:p>
          <a:p>
            <a:pPr algn="just"/>
            <a:r>
              <a:rPr lang="en-US" b="0" dirty="0">
                <a:solidFill>
                  <a:srgbClr val="000000"/>
                </a:solidFill>
                <a:latin typeface="+mn-lt"/>
              </a:rPr>
              <a:t>The format of the message is :</a:t>
            </a:r>
            <a:endParaRPr lang="en-US" dirty="0">
              <a:latin typeface="+mn-lt"/>
            </a:endParaRPr>
          </a:p>
        </p:txBody>
      </p:sp>
      <p:sp>
        <p:nvSpPr>
          <p:cNvPr id="3" name="Rectangle 2"/>
          <p:cNvSpPr/>
          <p:nvPr/>
        </p:nvSpPr>
        <p:spPr>
          <a:xfrm>
            <a:off x="1284287" y="635556"/>
            <a:ext cx="2613216" cy="369332"/>
          </a:xfrm>
          <a:prstGeom prst="rect">
            <a:avLst/>
          </a:prstGeom>
        </p:spPr>
        <p:txBody>
          <a:bodyPr wrap="none">
            <a:spAutoFit/>
          </a:bodyPr>
          <a:lstStyle/>
          <a:p>
            <a:r>
              <a:rPr lang="en-US" dirty="0">
                <a:latin typeface="+mn-lt"/>
              </a:rPr>
              <a:t>Notification Message</a:t>
            </a:r>
          </a:p>
        </p:txBody>
      </p:sp>
      <p:sp>
        <p:nvSpPr>
          <p:cNvPr id="4" name="Rectangle 3"/>
          <p:cNvSpPr/>
          <p:nvPr/>
        </p:nvSpPr>
        <p:spPr>
          <a:xfrm>
            <a:off x="366713" y="4920199"/>
            <a:ext cx="8272461" cy="1323439"/>
          </a:xfrm>
          <a:prstGeom prst="rect">
            <a:avLst/>
          </a:prstGeom>
        </p:spPr>
        <p:txBody>
          <a:bodyPr wrap="square">
            <a:spAutoFit/>
          </a:bodyPr>
          <a:lstStyle/>
          <a:p>
            <a:pPr algn="just"/>
            <a:r>
              <a:rPr lang="en-US" sz="1600" dirty="0">
                <a:solidFill>
                  <a:srgbClr val="000000"/>
                </a:solidFill>
                <a:latin typeface="+mn-lt"/>
              </a:rPr>
              <a:t>Error code. </a:t>
            </a:r>
            <a:r>
              <a:rPr lang="en-US" sz="1600" b="0" dirty="0">
                <a:solidFill>
                  <a:srgbClr val="000000"/>
                </a:solidFill>
                <a:latin typeface="+mn-lt"/>
              </a:rPr>
              <a:t>This 1-byte field defines the category of the error (Table 11.6.)</a:t>
            </a:r>
          </a:p>
          <a:p>
            <a:pPr algn="just"/>
            <a:endParaRPr lang="en-US" sz="1600" dirty="0">
              <a:solidFill>
                <a:srgbClr val="000000"/>
              </a:solidFill>
              <a:latin typeface="+mn-lt"/>
            </a:endParaRPr>
          </a:p>
          <a:p>
            <a:pPr algn="just"/>
            <a:r>
              <a:rPr lang="en-US" sz="1600" dirty="0">
                <a:solidFill>
                  <a:srgbClr val="000000"/>
                </a:solidFill>
                <a:latin typeface="+mn-lt"/>
              </a:rPr>
              <a:t>Error </a:t>
            </a:r>
            <a:r>
              <a:rPr lang="en-US" sz="1600" dirty="0" err="1">
                <a:solidFill>
                  <a:srgbClr val="000000"/>
                </a:solidFill>
                <a:latin typeface="+mn-lt"/>
              </a:rPr>
              <a:t>subcode</a:t>
            </a:r>
            <a:r>
              <a:rPr lang="en-US" sz="1600" dirty="0">
                <a:solidFill>
                  <a:srgbClr val="000000"/>
                </a:solidFill>
                <a:latin typeface="+mn-lt"/>
              </a:rPr>
              <a:t>. </a:t>
            </a:r>
            <a:r>
              <a:rPr lang="en-US" sz="1600" b="0" dirty="0">
                <a:solidFill>
                  <a:srgbClr val="000000"/>
                </a:solidFill>
                <a:latin typeface="+mn-lt"/>
              </a:rPr>
              <a:t>This 1-byte field further defines the type of error in each category.</a:t>
            </a:r>
          </a:p>
          <a:p>
            <a:pPr algn="just"/>
            <a:endParaRPr lang="en-US" sz="1600" dirty="0">
              <a:solidFill>
                <a:srgbClr val="000000"/>
              </a:solidFill>
              <a:latin typeface="+mn-lt"/>
            </a:endParaRPr>
          </a:p>
          <a:p>
            <a:pPr algn="just"/>
            <a:r>
              <a:rPr lang="en-US" sz="1600" dirty="0">
                <a:solidFill>
                  <a:srgbClr val="000000"/>
                </a:solidFill>
                <a:latin typeface="+mn-lt"/>
              </a:rPr>
              <a:t>Error data. </a:t>
            </a:r>
            <a:r>
              <a:rPr lang="en-US" sz="1600" b="0" dirty="0">
                <a:solidFill>
                  <a:srgbClr val="000000"/>
                </a:solidFill>
                <a:latin typeface="+mn-lt"/>
              </a:rPr>
              <a:t>This field can be used to give more diagnostic information about the error.</a:t>
            </a:r>
            <a:endParaRPr lang="en-US" sz="1600" dirty="0">
              <a:latin typeface="+mn-lt"/>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959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E82D073-C5EA-45E5-B1F7-2164E8C917D3}" type="slidenum">
              <a:rPr lang="en-US" altLang="zh-TW" b="0" smtClean="0"/>
              <a:pPr/>
              <a:t>145</a:t>
            </a:fld>
            <a:endParaRPr lang="en-US" altLang="zh-TW" b="0"/>
          </a:p>
        </p:txBody>
      </p:sp>
      <p:sp>
        <p:nvSpPr>
          <p:cNvPr id="29594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5" name="Picture 4"/>
          <p:cNvPicPr>
            <a:picLocks noChangeAspect="1"/>
          </p:cNvPicPr>
          <p:nvPr/>
        </p:nvPicPr>
        <p:blipFill>
          <a:blip r:embed="rId3"/>
          <a:stretch>
            <a:fillRect/>
          </a:stretch>
        </p:blipFill>
        <p:spPr>
          <a:xfrm>
            <a:off x="1228724" y="1081087"/>
            <a:ext cx="7077075" cy="4941085"/>
          </a:xfrm>
          <a:prstGeom prst="rect">
            <a:avLst/>
          </a:prstGeom>
        </p:spPr>
      </p:pic>
    </p:spTree>
    <p:extLst>
      <p:ext uri="{BB962C8B-B14F-4D97-AF65-F5344CB8AC3E}">
        <p14:creationId xmlns:p14="http://schemas.microsoft.com/office/powerpoint/2010/main" val="39343975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959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E82D073-C5EA-45E5-B1F7-2164E8C917D3}" type="slidenum">
              <a:rPr lang="en-US" altLang="zh-TW" b="0" smtClean="0"/>
              <a:pPr/>
              <a:t>146</a:t>
            </a:fld>
            <a:endParaRPr lang="en-US" altLang="zh-TW" b="0"/>
          </a:p>
        </p:txBody>
      </p:sp>
      <p:sp>
        <p:nvSpPr>
          <p:cNvPr id="29594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959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52400" y="1449701"/>
            <a:ext cx="8516937" cy="2585323"/>
          </a:xfrm>
          <a:prstGeom prst="rect">
            <a:avLst/>
          </a:prstGeom>
        </p:spPr>
        <p:txBody>
          <a:bodyPr wrap="square">
            <a:spAutoFit/>
          </a:bodyPr>
          <a:lstStyle/>
          <a:p>
            <a:pPr algn="just"/>
            <a:r>
              <a:rPr lang="en-US" b="0" dirty="0">
                <a:solidFill>
                  <a:srgbClr val="000000"/>
                </a:solidFill>
                <a:latin typeface="+mn-lt"/>
              </a:rPr>
              <a:t>BGP messages are encapsulated in TCP segments using the well-known port 179. </a:t>
            </a:r>
          </a:p>
          <a:p>
            <a:pPr algn="just"/>
            <a:endParaRPr lang="en-US" b="0" dirty="0">
              <a:solidFill>
                <a:srgbClr val="000000"/>
              </a:solidFill>
              <a:latin typeface="+mn-lt"/>
            </a:endParaRPr>
          </a:p>
          <a:p>
            <a:pPr algn="just"/>
            <a:endParaRPr lang="en-US" b="0" dirty="0">
              <a:solidFill>
                <a:srgbClr val="000000"/>
              </a:solidFill>
              <a:latin typeface="+mn-lt"/>
            </a:endParaRPr>
          </a:p>
          <a:p>
            <a:pPr algn="just"/>
            <a:r>
              <a:rPr lang="en-US" b="0" dirty="0">
                <a:solidFill>
                  <a:srgbClr val="000000"/>
                </a:solidFill>
                <a:latin typeface="+mn-lt"/>
              </a:rPr>
              <a:t>This means that there is no need for error control and flow control. </a:t>
            </a:r>
          </a:p>
          <a:p>
            <a:pPr algn="just"/>
            <a:endParaRPr lang="en-US" b="0" dirty="0">
              <a:solidFill>
                <a:srgbClr val="000000"/>
              </a:solidFill>
              <a:latin typeface="+mn-lt"/>
            </a:endParaRPr>
          </a:p>
          <a:p>
            <a:pPr algn="just"/>
            <a:endParaRPr lang="en-US" b="0" dirty="0">
              <a:solidFill>
                <a:srgbClr val="000000"/>
              </a:solidFill>
              <a:latin typeface="+mn-lt"/>
            </a:endParaRPr>
          </a:p>
          <a:p>
            <a:pPr algn="just"/>
            <a:r>
              <a:rPr lang="en-US" b="0" dirty="0">
                <a:solidFill>
                  <a:srgbClr val="000000"/>
                </a:solidFill>
                <a:latin typeface="+mn-lt"/>
              </a:rPr>
              <a:t>When a TCP connection is opened, the exchange of update, </a:t>
            </a:r>
            <a:r>
              <a:rPr lang="en-US" b="0" dirty="0" err="1">
                <a:solidFill>
                  <a:srgbClr val="000000"/>
                </a:solidFill>
                <a:latin typeface="+mn-lt"/>
              </a:rPr>
              <a:t>keepalive</a:t>
            </a:r>
            <a:r>
              <a:rPr lang="en-US" b="0" dirty="0">
                <a:solidFill>
                  <a:srgbClr val="000000"/>
                </a:solidFill>
                <a:latin typeface="+mn-lt"/>
              </a:rPr>
              <a:t>, and notification messages is continued until a notification message of type cease is sent.</a:t>
            </a:r>
            <a:endParaRPr lang="en-US" dirty="0">
              <a:latin typeface="+mn-lt"/>
            </a:endParaRPr>
          </a:p>
        </p:txBody>
      </p:sp>
      <p:sp>
        <p:nvSpPr>
          <p:cNvPr id="3" name="Rectangle 2"/>
          <p:cNvSpPr/>
          <p:nvPr/>
        </p:nvSpPr>
        <p:spPr>
          <a:xfrm>
            <a:off x="1240128" y="517301"/>
            <a:ext cx="2353529" cy="461665"/>
          </a:xfrm>
          <a:prstGeom prst="rect">
            <a:avLst/>
          </a:prstGeom>
        </p:spPr>
        <p:txBody>
          <a:bodyPr wrap="none">
            <a:spAutoFit/>
          </a:bodyPr>
          <a:lstStyle/>
          <a:p>
            <a:r>
              <a:rPr lang="en-US" sz="2400" dirty="0">
                <a:latin typeface="+mn-lt"/>
              </a:rPr>
              <a:t>Encapsulation</a:t>
            </a:r>
          </a:p>
        </p:txBody>
      </p:sp>
    </p:spTree>
    <p:extLst>
      <p:ext uri="{BB962C8B-B14F-4D97-AF65-F5344CB8AC3E}">
        <p14:creationId xmlns:p14="http://schemas.microsoft.com/office/powerpoint/2010/main" val="423857307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5769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A3A8AF8-3242-4888-8F0C-E807F98CFE7A}" type="slidenum">
              <a:rPr lang="en-US" altLang="en-US" b="0" smtClean="0"/>
              <a:pPr/>
              <a:t>147</a:t>
            </a:fld>
            <a:endParaRPr lang="en-US" altLang="en-US" b="0"/>
          </a:p>
        </p:txBody>
      </p:sp>
      <p:sp>
        <p:nvSpPr>
          <p:cNvPr id="157701" name="Rectangle 3"/>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770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7703" name="Rectangle 5"/>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770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770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7706" name="Rectangle 8"/>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770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2" name="TextBox 1"/>
          <p:cNvSpPr txBox="1"/>
          <p:nvPr/>
        </p:nvSpPr>
        <p:spPr>
          <a:xfrm>
            <a:off x="3886200" y="3228314"/>
            <a:ext cx="762000" cy="369332"/>
          </a:xfrm>
          <a:prstGeom prst="rect">
            <a:avLst/>
          </a:prstGeom>
          <a:noFill/>
        </p:spPr>
        <p:txBody>
          <a:bodyPr wrap="square" rtlCol="0">
            <a:spAutoFit/>
          </a:bodyPr>
          <a:lstStyle/>
          <a:p>
            <a:r>
              <a:rPr lang="en-US" dirty="0"/>
              <a:t>END</a:t>
            </a:r>
          </a:p>
        </p:txBody>
      </p:sp>
    </p:spTree>
    <p:extLst>
      <p:ext uri="{BB962C8B-B14F-4D97-AF65-F5344CB8AC3E}">
        <p14:creationId xmlns:p14="http://schemas.microsoft.com/office/powerpoint/2010/main" val="274100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5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4E0280B-07B9-4F08-A173-F63E7F0761FF}" type="slidenum">
              <a:rPr lang="en-US" altLang="zh-TW" b="0" smtClean="0"/>
              <a:pPr/>
              <a:t>15</a:t>
            </a:fld>
            <a:endParaRPr lang="en-US" altLang="zh-TW" b="0"/>
          </a:p>
        </p:txBody>
      </p:sp>
      <p:sp>
        <p:nvSpPr>
          <p:cNvPr id="245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Popular routing protocols</a:t>
            </a:r>
          </a:p>
        </p:txBody>
      </p:sp>
      <p:sp>
        <p:nvSpPr>
          <p:cNvPr id="245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458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879475"/>
            <a:ext cx="6654800" cy="236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9" name="Rectangle 2"/>
          <p:cNvSpPr>
            <a:spLocks noChangeArrowheads="1"/>
          </p:cNvSpPr>
          <p:nvPr/>
        </p:nvSpPr>
        <p:spPr bwMode="auto">
          <a:xfrm>
            <a:off x="457268" y="5147372"/>
            <a:ext cx="3724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Routing Information Protocol (RIP)</a:t>
            </a:r>
          </a:p>
          <a:p>
            <a:pPr algn="just"/>
            <a:r>
              <a:rPr lang="en-US" sz="1600" b="0" dirty="0"/>
              <a:t>Open Shortest Path First (OSPF)</a:t>
            </a:r>
          </a:p>
          <a:p>
            <a:pPr algn="just"/>
            <a:r>
              <a:rPr lang="en-US" sz="1600" b="0" dirty="0"/>
              <a:t> Border Gateway Protocol (BGP)</a:t>
            </a:r>
          </a:p>
        </p:txBody>
      </p:sp>
    </p:spTree>
    <p:extLst>
      <p:ext uri="{BB962C8B-B14F-4D97-AF65-F5344CB8AC3E}">
        <p14:creationId xmlns:p14="http://schemas.microsoft.com/office/powerpoint/2010/main" val="3930429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68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407D1D3-2400-49D3-9CE1-0E98A0937A8F}" type="slidenum">
              <a:rPr lang="en-US" altLang="zh-TW" b="0" smtClean="0"/>
              <a:pPr/>
              <a:t>16</a:t>
            </a:fld>
            <a:endParaRPr lang="en-US" altLang="zh-TW" b="0"/>
          </a:p>
        </p:txBody>
      </p:sp>
      <p:sp>
        <p:nvSpPr>
          <p:cNvPr id="36868" name="Rectangle 1"/>
          <p:cNvSpPr>
            <a:spLocks noChangeArrowheads="1"/>
          </p:cNvSpPr>
          <p:nvPr/>
        </p:nvSpPr>
        <p:spPr bwMode="auto">
          <a:xfrm>
            <a:off x="228600" y="228600"/>
            <a:ext cx="4208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Distance Vector Routing Algorithm</a:t>
            </a:r>
          </a:p>
        </p:txBody>
      </p:sp>
      <p:sp>
        <p:nvSpPr>
          <p:cNvPr id="3" name="Rectangle 2"/>
          <p:cNvSpPr/>
          <p:nvPr/>
        </p:nvSpPr>
        <p:spPr>
          <a:xfrm>
            <a:off x="239713" y="517525"/>
            <a:ext cx="8523287" cy="6064250"/>
          </a:xfrm>
          <a:prstGeom prst="rect">
            <a:avLst/>
          </a:prstGeom>
        </p:spPr>
        <p:txBody>
          <a:bodyPr>
            <a:spAutoFit/>
          </a:bodyPr>
          <a:lstStyle/>
          <a:p>
            <a:pPr algn="just">
              <a:defRPr/>
            </a:pPr>
            <a:r>
              <a:rPr lang="en-US" b="0" dirty="0"/>
              <a:t>To use the algorithm for creating the routing table for routers in an AS, we need to change the algorithm: </a:t>
            </a:r>
          </a:p>
          <a:p>
            <a:pPr algn="just">
              <a:defRPr/>
            </a:pPr>
            <a:endParaRPr lang="en-US" b="0" dirty="0"/>
          </a:p>
          <a:p>
            <a:pPr marL="342900" indent="-342900" algn="just">
              <a:buFontTx/>
              <a:buAutoNum type="arabicPeriod"/>
              <a:defRPr/>
            </a:pPr>
            <a:r>
              <a:rPr lang="en-US" b="0" dirty="0"/>
              <a:t>In distance vector routing, the cost is normally hop counts. The cost between any two neighbors is set to 1.</a:t>
            </a:r>
          </a:p>
          <a:p>
            <a:pPr marL="342900" indent="-342900" algn="just">
              <a:buFontTx/>
              <a:buAutoNum type="arabicPeriod"/>
              <a:defRPr/>
            </a:pPr>
            <a:endParaRPr lang="en-US" b="0" dirty="0"/>
          </a:p>
          <a:p>
            <a:pPr marL="342900" indent="-342900" algn="just">
              <a:buFontTx/>
              <a:buAutoNum type="arabicPeriod"/>
              <a:defRPr/>
            </a:pPr>
            <a:r>
              <a:rPr lang="en-US" b="0" dirty="0"/>
              <a:t> Each router needs to update its routing table asynchronously, whenever it has received some information from its neighbors. Each router executes part of the whole algorithm. Processing is distributive. </a:t>
            </a:r>
          </a:p>
          <a:p>
            <a:pPr marL="342900" indent="-342900" algn="just">
              <a:buFontTx/>
              <a:buAutoNum type="arabicPeriod"/>
              <a:defRPr/>
            </a:pPr>
            <a:endParaRPr lang="en-US" b="0" dirty="0"/>
          </a:p>
          <a:p>
            <a:pPr marL="342900" indent="-342900" algn="just">
              <a:buFontTx/>
              <a:buAutoNum type="arabicPeriod"/>
              <a:defRPr/>
            </a:pPr>
            <a:r>
              <a:rPr lang="en-US" b="0" dirty="0"/>
              <a:t>After a router has updated its routing table, it should send the result to its neighbors so that they can also update their routing table.</a:t>
            </a:r>
          </a:p>
          <a:p>
            <a:pPr marL="342900" indent="-342900" algn="just">
              <a:buFontTx/>
              <a:buAutoNum type="arabicPeriod"/>
              <a:defRPr/>
            </a:pPr>
            <a:endParaRPr lang="en-US" b="0" dirty="0"/>
          </a:p>
          <a:p>
            <a:pPr algn="just">
              <a:defRPr/>
            </a:pPr>
            <a:r>
              <a:rPr lang="en-US" b="0" dirty="0"/>
              <a:t>4. Each router should keep at least three pieces of information for each route: </a:t>
            </a:r>
            <a:r>
              <a:rPr lang="en-US" b="0" dirty="0">
                <a:solidFill>
                  <a:srgbClr val="FF0000"/>
                </a:solidFill>
              </a:rPr>
              <a:t>destination network, the cost, and the next hop. </a:t>
            </a:r>
          </a:p>
          <a:p>
            <a:pPr marL="742950" lvl="1" indent="-285750" algn="just">
              <a:buFont typeface="Wingdings" panose="05000000000000000000" pitchFamily="2" charset="2"/>
              <a:buChar char="ü"/>
              <a:defRPr/>
            </a:pPr>
            <a:r>
              <a:rPr lang="en-US" sz="1600" b="0" dirty="0"/>
              <a:t>Refer the whole routing table as Table, to the row </a:t>
            </a:r>
            <a:r>
              <a:rPr lang="en-US" sz="1600" b="0" dirty="0" err="1"/>
              <a:t>i</a:t>
            </a:r>
            <a:r>
              <a:rPr lang="en-US" sz="1600" b="0" dirty="0"/>
              <a:t> in the table as </a:t>
            </a:r>
            <a:r>
              <a:rPr lang="en-US" sz="1600" b="0" dirty="0" err="1"/>
              <a:t>Table</a:t>
            </a:r>
            <a:r>
              <a:rPr lang="en-US" sz="1600" b="0" baseline="-25000" dirty="0" err="1"/>
              <a:t>i</a:t>
            </a:r>
            <a:r>
              <a:rPr lang="en-US" sz="1600" b="0" dirty="0"/>
              <a:t>, to the three columns in row </a:t>
            </a:r>
            <a:r>
              <a:rPr lang="en-US" sz="1600" b="0" dirty="0" err="1"/>
              <a:t>i</a:t>
            </a:r>
            <a:r>
              <a:rPr lang="en-US" sz="1600" b="0" dirty="0"/>
              <a:t> as </a:t>
            </a:r>
            <a:r>
              <a:rPr lang="en-US" sz="1600" b="0" dirty="0" err="1">
                <a:solidFill>
                  <a:srgbClr val="FF0000"/>
                </a:solidFill>
              </a:rPr>
              <a:t>Table</a:t>
            </a:r>
            <a:r>
              <a:rPr lang="en-US" sz="1600" b="0" baseline="-25000" dirty="0" err="1">
                <a:solidFill>
                  <a:srgbClr val="FF0000"/>
                </a:solidFill>
              </a:rPr>
              <a:t>i</a:t>
            </a:r>
            <a:r>
              <a:rPr lang="en-US" sz="1600" b="0" dirty="0">
                <a:solidFill>
                  <a:srgbClr val="FF0000"/>
                </a:solidFill>
              </a:rPr>
              <a:t> .</a:t>
            </a:r>
            <a:r>
              <a:rPr lang="en-US" sz="1600" b="0" dirty="0" err="1">
                <a:solidFill>
                  <a:srgbClr val="FF0000"/>
                </a:solidFill>
              </a:rPr>
              <a:t>dest</a:t>
            </a:r>
            <a:r>
              <a:rPr lang="en-US" sz="1600" b="0" dirty="0">
                <a:solidFill>
                  <a:srgbClr val="FF0000"/>
                </a:solidFill>
              </a:rPr>
              <a:t>, </a:t>
            </a:r>
            <a:r>
              <a:rPr lang="en-US" sz="1600" b="0" dirty="0" err="1">
                <a:solidFill>
                  <a:srgbClr val="FF0000"/>
                </a:solidFill>
              </a:rPr>
              <a:t>Table</a:t>
            </a:r>
            <a:r>
              <a:rPr lang="en-US" sz="1600" b="0" baseline="-25000" dirty="0" err="1">
                <a:solidFill>
                  <a:srgbClr val="FF0000"/>
                </a:solidFill>
              </a:rPr>
              <a:t>i</a:t>
            </a:r>
            <a:r>
              <a:rPr lang="en-US" sz="1600" b="0" dirty="0">
                <a:solidFill>
                  <a:srgbClr val="FF0000"/>
                </a:solidFill>
              </a:rPr>
              <a:t> .cost</a:t>
            </a:r>
            <a:r>
              <a:rPr lang="en-US" sz="1600" b="0" dirty="0"/>
              <a:t>, and </a:t>
            </a:r>
            <a:r>
              <a:rPr lang="en-US" sz="1600" b="0" dirty="0" err="1">
                <a:solidFill>
                  <a:srgbClr val="FF0000"/>
                </a:solidFill>
              </a:rPr>
              <a:t>Table</a:t>
            </a:r>
            <a:r>
              <a:rPr lang="en-US" sz="1600" b="0" baseline="-25000" dirty="0" err="1">
                <a:solidFill>
                  <a:srgbClr val="FF0000"/>
                </a:solidFill>
              </a:rPr>
              <a:t>i</a:t>
            </a:r>
            <a:r>
              <a:rPr lang="en-US" sz="1600" b="0" dirty="0">
                <a:solidFill>
                  <a:srgbClr val="FF0000"/>
                </a:solidFill>
              </a:rPr>
              <a:t> .next. </a:t>
            </a:r>
          </a:p>
          <a:p>
            <a:pPr algn="just">
              <a:defRPr/>
            </a:pPr>
            <a:endParaRPr lang="en-US" b="0" dirty="0"/>
          </a:p>
          <a:p>
            <a:pPr algn="just">
              <a:defRPr/>
            </a:pPr>
            <a:r>
              <a:rPr lang="en-US" b="0" dirty="0"/>
              <a:t>5. Refer to information about each route received from a neighbor as R (record), which has only two pieces of information: </a:t>
            </a:r>
            <a:r>
              <a:rPr lang="en-US" b="0" dirty="0" err="1">
                <a:solidFill>
                  <a:srgbClr val="FF0000"/>
                </a:solidFill>
              </a:rPr>
              <a:t>R.dest</a:t>
            </a:r>
            <a:r>
              <a:rPr lang="en-US" b="0" dirty="0">
                <a:solidFill>
                  <a:srgbClr val="FF0000"/>
                </a:solidFill>
              </a:rPr>
              <a:t> and </a:t>
            </a:r>
            <a:r>
              <a:rPr lang="en-US" b="0" dirty="0" err="1">
                <a:solidFill>
                  <a:srgbClr val="FF0000"/>
                </a:solidFill>
              </a:rPr>
              <a:t>R.cost</a:t>
            </a:r>
            <a:r>
              <a:rPr lang="en-US" b="0" dirty="0"/>
              <a:t>. </a:t>
            </a:r>
          </a:p>
          <a:p>
            <a:pPr marL="742950" lvl="1" indent="-285750" algn="just">
              <a:buFont typeface="Wingdings" panose="05000000000000000000" pitchFamily="2" charset="2"/>
              <a:buChar char="ü"/>
              <a:defRPr/>
            </a:pPr>
            <a:r>
              <a:rPr lang="en-US" sz="1600" b="0" dirty="0"/>
              <a:t>The </a:t>
            </a:r>
            <a:r>
              <a:rPr lang="en-US" sz="1600" b="0" dirty="0">
                <a:solidFill>
                  <a:srgbClr val="FF0000"/>
                </a:solidFill>
              </a:rPr>
              <a:t>next hop </a:t>
            </a:r>
            <a:r>
              <a:rPr lang="en-US" sz="1600" b="0" dirty="0"/>
              <a:t>is not included in the received record because it is the source address of the sender. </a:t>
            </a:r>
          </a:p>
        </p:txBody>
      </p:sp>
    </p:spTree>
    <p:extLst>
      <p:ext uri="{BB962C8B-B14F-4D97-AF65-F5344CB8AC3E}">
        <p14:creationId xmlns:p14="http://schemas.microsoft.com/office/powerpoint/2010/main" val="25428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389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B48DC8A-710C-476C-A5CD-E44F15327D6E}" type="slidenum">
              <a:rPr lang="en-US" altLang="zh-TW" b="0" smtClean="0"/>
              <a:pPr/>
              <a:t>17</a:t>
            </a:fld>
            <a:endParaRPr lang="en-US" altLang="zh-TW" b="0"/>
          </a:p>
        </p:txBody>
      </p:sp>
      <p:sp>
        <p:nvSpPr>
          <p:cNvPr id="38916" name="Rectangle 1"/>
          <p:cNvSpPr>
            <a:spLocks noChangeArrowheads="1"/>
          </p:cNvSpPr>
          <p:nvPr/>
        </p:nvSpPr>
        <p:spPr bwMode="auto">
          <a:xfrm>
            <a:off x="228600" y="228600"/>
            <a:ext cx="4208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Distance Vector Routing Algorithm</a:t>
            </a:r>
          </a:p>
        </p:txBody>
      </p:sp>
      <p:pic>
        <p:nvPicPr>
          <p:cNvPr id="3891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3825" y="598488"/>
            <a:ext cx="561975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740275"/>
            <a:ext cx="561022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47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09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4336819-CCAA-4DAA-9D93-DF9DF64E6C2F}" type="slidenum">
              <a:rPr lang="en-US" altLang="zh-TW" b="0" smtClean="0"/>
              <a:pPr/>
              <a:t>18</a:t>
            </a:fld>
            <a:endParaRPr lang="en-US" altLang="zh-TW" b="0"/>
          </a:p>
        </p:txBody>
      </p:sp>
      <p:sp>
        <p:nvSpPr>
          <p:cNvPr id="40964" name="Rectangle 1"/>
          <p:cNvSpPr>
            <a:spLocks noChangeArrowheads="1"/>
          </p:cNvSpPr>
          <p:nvPr/>
        </p:nvSpPr>
        <p:spPr bwMode="auto">
          <a:xfrm>
            <a:off x="228600" y="228600"/>
            <a:ext cx="4208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Distance Vector Routing Algorithm</a:t>
            </a:r>
          </a:p>
        </p:txBody>
      </p:sp>
      <p:pic>
        <p:nvPicPr>
          <p:cNvPr id="4096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904875"/>
            <a:ext cx="56197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30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49D4156-7175-4BA8-A37C-334FF572A876}" type="slidenum">
              <a:rPr lang="en-US" altLang="zh-TW" b="0" smtClean="0"/>
              <a:pPr/>
              <a:t>19</a:t>
            </a:fld>
            <a:endParaRPr lang="en-US" altLang="zh-TW" b="0"/>
          </a:p>
        </p:txBody>
      </p:sp>
      <p:sp>
        <p:nvSpPr>
          <p:cNvPr id="4301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11.1</a:t>
            </a:r>
          </a:p>
        </p:txBody>
      </p:sp>
      <p:sp>
        <p:nvSpPr>
          <p:cNvPr id="4301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4301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4301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4301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4301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4301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4301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43020" name="Rectangle 1"/>
          <p:cNvSpPr>
            <a:spLocks noChangeArrowheads="1"/>
          </p:cNvSpPr>
          <p:nvPr/>
        </p:nvSpPr>
        <p:spPr bwMode="auto">
          <a:xfrm>
            <a:off x="2362200" y="1447800"/>
            <a:ext cx="1371600" cy="1066800"/>
          </a:xfrm>
          <a:prstGeom prst="rect">
            <a:avLst/>
          </a:prstGeom>
          <a:solidFill>
            <a:schemeClr val="bg1"/>
          </a:solidFill>
          <a:ln w="9525" algn="ctr">
            <a:solidFill>
              <a:schemeClr val="bg1"/>
            </a:solidFill>
            <a:round/>
            <a:headEnd/>
            <a:tailEnd/>
          </a:ln>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IN" altLang="en-US"/>
          </a:p>
        </p:txBody>
      </p:sp>
      <p:grpSp>
        <p:nvGrpSpPr>
          <p:cNvPr id="43021" name="Group 3"/>
          <p:cNvGrpSpPr>
            <a:grpSpLocks/>
          </p:cNvGrpSpPr>
          <p:nvPr/>
        </p:nvGrpSpPr>
        <p:grpSpPr bwMode="auto">
          <a:xfrm>
            <a:off x="895350" y="1366838"/>
            <a:ext cx="7715250" cy="4424362"/>
            <a:chOff x="895350" y="1366838"/>
            <a:chExt cx="7715250" cy="4424362"/>
          </a:xfrm>
        </p:grpSpPr>
        <p:pic>
          <p:nvPicPr>
            <p:cNvPr id="4302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366838"/>
              <a:ext cx="7715250" cy="442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2362200" y="1447800"/>
              <a:ext cx="1066800" cy="9906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IN">
                <a:solidFill>
                  <a:schemeClr val="tx1"/>
                </a:solidFill>
              </a:endParaRPr>
            </a:p>
          </p:txBody>
        </p:sp>
        <p:sp>
          <p:nvSpPr>
            <p:cNvPr id="15" name="Rectangle 14"/>
            <p:cNvSpPr/>
            <p:nvPr/>
          </p:nvSpPr>
          <p:spPr bwMode="auto">
            <a:xfrm>
              <a:off x="6248400" y="1447800"/>
              <a:ext cx="1143000" cy="9906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IN">
                <a:solidFill>
                  <a:schemeClr val="tx1"/>
                </a:solidFill>
              </a:endParaRPr>
            </a:p>
          </p:txBody>
        </p:sp>
        <p:sp>
          <p:nvSpPr>
            <p:cNvPr id="16" name="Rectangle 15"/>
            <p:cNvSpPr/>
            <p:nvPr/>
          </p:nvSpPr>
          <p:spPr bwMode="auto">
            <a:xfrm>
              <a:off x="4181475" y="4641850"/>
              <a:ext cx="1143000" cy="914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IN">
                <a:solidFill>
                  <a:schemeClr val="tx1"/>
                </a:solidFill>
              </a:endParaRPr>
            </a:p>
          </p:txBody>
        </p:sp>
        <p:sp>
          <p:nvSpPr>
            <p:cNvPr id="17" name="Rectangle 16"/>
            <p:cNvSpPr/>
            <p:nvPr/>
          </p:nvSpPr>
          <p:spPr bwMode="auto">
            <a:xfrm>
              <a:off x="6248400" y="5300663"/>
              <a:ext cx="1028700" cy="446087"/>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IN">
                <a:solidFill>
                  <a:schemeClr val="tx1"/>
                </a:solidFill>
              </a:endParaRPr>
            </a:p>
          </p:txBody>
        </p:sp>
        <p:sp>
          <p:nvSpPr>
            <p:cNvPr id="18" name="Rectangle 17"/>
            <p:cNvSpPr/>
            <p:nvPr/>
          </p:nvSpPr>
          <p:spPr bwMode="auto">
            <a:xfrm>
              <a:off x="2133600" y="5300663"/>
              <a:ext cx="1123950" cy="41275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defRPr/>
              </a:pPr>
              <a:endParaRPr lang="en-IN">
                <a:solidFill>
                  <a:schemeClr val="tx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2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B9DE5C-53B1-47A5-9005-0DDB8F45B58B}" type="slidenum">
              <a:rPr lang="en-US" altLang="zh-TW" b="0" smtClean="0"/>
              <a:pPr/>
              <a:t>2</a:t>
            </a:fld>
            <a:endParaRPr lang="en-US" altLang="zh-TW" b="0"/>
          </a:p>
        </p:txBody>
      </p:sp>
      <p:sp>
        <p:nvSpPr>
          <p:cNvPr id="77619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0245" name="Text Box 3"/>
          <p:cNvSpPr txBox="1">
            <a:spLocks noChangeArrowheads="1"/>
          </p:cNvSpPr>
          <p:nvPr/>
        </p:nvSpPr>
        <p:spPr bwMode="auto">
          <a:xfrm>
            <a:off x="228600" y="355600"/>
            <a:ext cx="4918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11-1  INTRODUCTION</a:t>
            </a:r>
          </a:p>
        </p:txBody>
      </p:sp>
      <p:sp>
        <p:nvSpPr>
          <p:cNvPr id="1024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10247" name="Rectangle 5"/>
          <p:cNvSpPr>
            <a:spLocks noChangeArrowheads="1"/>
          </p:cNvSpPr>
          <p:nvPr/>
        </p:nvSpPr>
        <p:spPr bwMode="auto">
          <a:xfrm>
            <a:off x="304800" y="1981200"/>
            <a:ext cx="85344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b="0">
                <a:latin typeface="Arial Unicode MS" panose="020B0604020202020204" pitchFamily="34" charset="-128"/>
                <a:ea typeface="新細明體" pitchFamily="18" charset="-120"/>
              </a:rPr>
              <a:t>An internet is a combination of networks connected by routers. </a:t>
            </a:r>
          </a:p>
          <a:p>
            <a:pPr algn="just"/>
            <a:endParaRPr lang="en-US" altLang="zh-TW" sz="2400" b="0">
              <a:latin typeface="Arial Unicode MS" panose="020B0604020202020204" pitchFamily="34" charset="-128"/>
              <a:ea typeface="新細明體" pitchFamily="18" charset="-120"/>
            </a:endParaRPr>
          </a:p>
          <a:p>
            <a:pPr algn="just"/>
            <a:r>
              <a:rPr lang="en-US" altLang="zh-TW" sz="2400" b="0">
                <a:latin typeface="Arial Unicode MS" panose="020B0604020202020204" pitchFamily="34" charset="-128"/>
                <a:ea typeface="新細明體" pitchFamily="18" charset="-120"/>
              </a:rPr>
              <a:t>When a datagram goes from a source to a destination, it will probably pass through many routers until it reaches the router attached to the destination network.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71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2D7FBB-924C-4816-A823-9D5F8C65D754}" type="slidenum">
              <a:rPr lang="en-US" altLang="zh-TW" b="0" smtClean="0"/>
              <a:pPr/>
              <a:t>20</a:t>
            </a:fld>
            <a:endParaRPr lang="en-US" altLang="zh-TW" b="0"/>
          </a:p>
        </p:txBody>
      </p:sp>
      <p:sp>
        <p:nvSpPr>
          <p:cNvPr id="47108" name="Text Box 2"/>
          <p:cNvSpPr txBox="1">
            <a:spLocks noChangeArrowheads="1"/>
          </p:cNvSpPr>
          <p:nvPr/>
        </p:nvSpPr>
        <p:spPr bwMode="auto">
          <a:xfrm>
            <a:off x="76200" y="696913"/>
            <a:ext cx="883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b="0" dirty="0">
                <a:latin typeface="Arial Unicode MS" panose="020B0604020202020204" pitchFamily="34" charset="-128"/>
                <a:ea typeface="新細明體" pitchFamily="18" charset="-120"/>
              </a:rPr>
              <a:t>Figure 11.5 shows the initial routing table for an AS.</a:t>
            </a:r>
          </a:p>
          <a:p>
            <a:pPr algn="just"/>
            <a:r>
              <a:rPr lang="en-US" altLang="zh-TW" b="0" dirty="0">
                <a:latin typeface="Arial Unicode MS" panose="020B0604020202020204" pitchFamily="34" charset="-128"/>
                <a:ea typeface="新細明體" pitchFamily="18" charset="-120"/>
              </a:rPr>
              <a:t>Each router creates its own routing table when it is booted.</a:t>
            </a:r>
          </a:p>
        </p:txBody>
      </p:sp>
      <p:grpSp>
        <p:nvGrpSpPr>
          <p:cNvPr id="47109" name="Group 3"/>
          <p:cNvGrpSpPr>
            <a:grpSpLocks/>
          </p:cNvGrpSpPr>
          <p:nvPr/>
        </p:nvGrpSpPr>
        <p:grpSpPr bwMode="auto">
          <a:xfrm>
            <a:off x="0" y="0"/>
            <a:ext cx="9144000" cy="609600"/>
            <a:chOff x="0" y="2448"/>
            <a:chExt cx="5760" cy="384"/>
          </a:xfrm>
        </p:grpSpPr>
        <p:sp>
          <p:nvSpPr>
            <p:cNvPr id="47111"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815109"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11.1</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789113"/>
            <a:ext cx="7715250" cy="442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 fill="hold"/>
                                        <p:tgtEl>
                                          <p:spTgt spid="9"/>
                                        </p:tgtEl>
                                        <p:attrNameLst>
                                          <p:attrName>ppt_w</p:attrName>
                                        </p:attrNameLst>
                                      </p:cBhvr>
                                      <p:tavLst>
                                        <p:tav tm="0">
                                          <p:val>
                                            <p:fltVal val="0"/>
                                          </p:val>
                                        </p:tav>
                                        <p:tav tm="100000">
                                          <p:val>
                                            <p:strVal val="#ppt_w"/>
                                          </p:val>
                                        </p:tav>
                                      </p:tavLst>
                                    </p:anim>
                                    <p:anim calcmode="lin" valueType="num">
                                      <p:cBhvr>
                                        <p:cTn id="8" dur="10" fill="hold"/>
                                        <p:tgtEl>
                                          <p:spTgt spid="9"/>
                                        </p:tgtEl>
                                        <p:attrNameLst>
                                          <p:attrName>ppt_h</p:attrName>
                                        </p:attrNameLst>
                                      </p:cBhvr>
                                      <p:tavLst>
                                        <p:tav tm="0">
                                          <p:val>
                                            <p:fltVal val="0"/>
                                          </p:val>
                                        </p:tav>
                                        <p:tav tm="100000">
                                          <p:val>
                                            <p:strVal val="#ppt_h"/>
                                          </p:val>
                                        </p:tav>
                                      </p:tavLst>
                                    </p:anim>
                                    <p:animEffect transition="in" filter="fade">
                                      <p:cBhvr>
                                        <p:cTn id="9" dur="1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91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A8F1B8-66D1-47F4-9C4E-1C0ED5211244}" type="slidenum">
              <a:rPr lang="en-US" altLang="zh-TW" b="0" smtClean="0"/>
              <a:pPr/>
              <a:t>21</a:t>
            </a:fld>
            <a:endParaRPr lang="en-US" altLang="zh-TW" b="0"/>
          </a:p>
        </p:txBody>
      </p:sp>
      <p:sp>
        <p:nvSpPr>
          <p:cNvPr id="49156" name="Text Box 2"/>
          <p:cNvSpPr txBox="1">
            <a:spLocks noChangeArrowheads="1"/>
          </p:cNvSpPr>
          <p:nvPr/>
        </p:nvSpPr>
        <p:spPr bwMode="auto">
          <a:xfrm>
            <a:off x="76200" y="696913"/>
            <a:ext cx="8839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a:latin typeface="Arial Unicode MS" panose="020B0604020202020204" pitchFamily="34" charset="-128"/>
                <a:ea typeface="新細明體" pitchFamily="18" charset="-120"/>
              </a:rPr>
              <a:t>Assume router A sends four records to its neighbors, routers B, D, and C. </a:t>
            </a:r>
          </a:p>
          <a:p>
            <a:pPr algn="just"/>
            <a:r>
              <a:rPr lang="en-US" altLang="zh-TW" sz="2000" b="0">
                <a:latin typeface="Arial Unicode MS" panose="020B0604020202020204" pitchFamily="34" charset="-128"/>
                <a:ea typeface="新細明體" pitchFamily="18" charset="-120"/>
              </a:rPr>
              <a:t>Figure shows the changes in B</a:t>
            </a:r>
            <a:r>
              <a:rPr lang="en-US" altLang="zh-TW" sz="2000" b="0">
                <a:latin typeface="Arial" panose="020B0604020202020204" pitchFamily="34" charset="0"/>
                <a:ea typeface="新細明體" pitchFamily="18" charset="-120"/>
              </a:rPr>
              <a:t>’</a:t>
            </a:r>
            <a:r>
              <a:rPr lang="en-US" altLang="zh-TW" sz="2000" b="0">
                <a:latin typeface="Arial Unicode MS" panose="020B0604020202020204" pitchFamily="34" charset="-128"/>
                <a:ea typeface="新細明體" pitchFamily="18" charset="-120"/>
              </a:rPr>
              <a:t>s routing table when it receives these records. </a:t>
            </a:r>
          </a:p>
        </p:txBody>
      </p:sp>
      <p:grpSp>
        <p:nvGrpSpPr>
          <p:cNvPr id="49157" name="Group 3"/>
          <p:cNvGrpSpPr>
            <a:grpSpLocks/>
          </p:cNvGrpSpPr>
          <p:nvPr/>
        </p:nvGrpSpPr>
        <p:grpSpPr bwMode="auto">
          <a:xfrm>
            <a:off x="0" y="0"/>
            <a:ext cx="9144000" cy="609600"/>
            <a:chOff x="0" y="2448"/>
            <a:chExt cx="5760" cy="384"/>
          </a:xfrm>
        </p:grpSpPr>
        <p:sp>
          <p:nvSpPr>
            <p:cNvPr id="4915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819205"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11.2</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12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C06785-C422-4630-879B-831A221B921F}" type="slidenum">
              <a:rPr lang="en-US" altLang="zh-TW" b="0" smtClean="0"/>
              <a:pPr/>
              <a:t>22</a:t>
            </a:fld>
            <a:endParaRPr lang="en-US" altLang="zh-TW" b="0"/>
          </a:p>
        </p:txBody>
      </p:sp>
      <p:pic>
        <p:nvPicPr>
          <p:cNvPr id="6512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8" y="1600200"/>
            <a:ext cx="7129462"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5"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11.2</a:t>
            </a:r>
          </a:p>
        </p:txBody>
      </p:sp>
      <p:sp>
        <p:nvSpPr>
          <p:cNvPr id="5120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120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120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120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121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121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121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5127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62450"/>
            <a:ext cx="1262063"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127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0038" y="4337050"/>
            <a:ext cx="1252537"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127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2350" y="4197350"/>
            <a:ext cx="1252538"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128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4663" y="3973513"/>
            <a:ext cx="1252537"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1281"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967038"/>
            <a:ext cx="73342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128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2971800"/>
            <a:ext cx="7254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1285"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2967038"/>
            <a:ext cx="731838"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1282"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2967038"/>
            <a:ext cx="725488"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12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4323 0.01574 L 0.5099 0.01574 " pathEditMode="relative" ptsTypes="AA">
                                      <p:cBhvr>
                                        <p:cTn id="14" dur="2000" fill="hold"/>
                                        <p:tgtEl>
                                          <p:spTgt spid="651281"/>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xit" presetSubtype="10" fill="hold" nodeType="clickEffect">
                                  <p:stCondLst>
                                    <p:cond delay="0"/>
                                  </p:stCondLst>
                                  <p:childTnLst>
                                    <p:animEffect transition="out" filter="blinds(horizontal)">
                                      <p:cBhvr>
                                        <p:cTn id="18" dur="500"/>
                                        <p:tgtEl>
                                          <p:spTgt spid="651281"/>
                                        </p:tgtEl>
                                      </p:cBhvr>
                                    </p:animEffect>
                                    <p:set>
                                      <p:cBhvr>
                                        <p:cTn id="19" dur="1" fill="hold">
                                          <p:stCondLst>
                                            <p:cond delay="499"/>
                                          </p:stCondLst>
                                        </p:cTn>
                                        <p:tgtEl>
                                          <p:spTgt spid="651281"/>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5127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65128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nodeType="clickEffect">
                                  <p:stCondLst>
                                    <p:cond delay="0"/>
                                  </p:stCondLst>
                                  <p:childTnLst>
                                    <p:animMotion origin="layout" path="M 3.46945E-18 -6.2963E-6 L 0.55 -6.2963E-6 " pathEditMode="relative" ptsTypes="AA">
                                      <p:cBhvr>
                                        <p:cTn id="31" dur="2000" fill="hold"/>
                                        <p:tgtEl>
                                          <p:spTgt spid="651282"/>
                                        </p:tgtEl>
                                        <p:attrNameLst>
                                          <p:attrName>ppt_x</p:attrName>
                                          <p:attrName>ppt_y</p:attrName>
                                        </p:attrNameLst>
                                      </p:cBhvr>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nodeType="clickEffect">
                                  <p:stCondLst>
                                    <p:cond delay="0"/>
                                  </p:stCondLst>
                                  <p:childTnLst>
                                    <p:animEffect transition="out" filter="blinds(horizontal)">
                                      <p:cBhvr>
                                        <p:cTn id="35" dur="500"/>
                                        <p:tgtEl>
                                          <p:spTgt spid="651282"/>
                                        </p:tgtEl>
                                      </p:cBhvr>
                                    </p:animEffect>
                                    <p:set>
                                      <p:cBhvr>
                                        <p:cTn id="36" dur="1" fill="hold">
                                          <p:stCondLst>
                                            <p:cond delay="499"/>
                                          </p:stCondLst>
                                        </p:cTn>
                                        <p:tgtEl>
                                          <p:spTgt spid="65128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5127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5128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nodeType="clickEffect">
                                  <p:stCondLst>
                                    <p:cond delay="0"/>
                                  </p:stCondLst>
                                  <p:childTnLst>
                                    <p:animMotion origin="layout" path="M 3.33333E-6 -3.33333E-6 L 0.56667 -3.33333E-6 " pathEditMode="relative" ptsTypes="AA">
                                      <p:cBhvr>
                                        <p:cTn id="48" dur="2000" fill="hold"/>
                                        <p:tgtEl>
                                          <p:spTgt spid="651284"/>
                                        </p:tgtEl>
                                        <p:attrNameLst>
                                          <p:attrName>ppt_x</p:attrName>
                                          <p:attrName>ppt_y</p:attrName>
                                        </p:attrNameLst>
                                      </p:cBhvr>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xit" presetSubtype="10" fill="hold" nodeType="clickEffect">
                                  <p:stCondLst>
                                    <p:cond delay="0"/>
                                  </p:stCondLst>
                                  <p:childTnLst>
                                    <p:animEffect transition="out" filter="blinds(horizontal)">
                                      <p:cBhvr>
                                        <p:cTn id="52" dur="500"/>
                                        <p:tgtEl>
                                          <p:spTgt spid="651284"/>
                                        </p:tgtEl>
                                      </p:cBhvr>
                                    </p:animEffect>
                                    <p:set>
                                      <p:cBhvr>
                                        <p:cTn id="53" dur="1" fill="hold">
                                          <p:stCondLst>
                                            <p:cond delay="499"/>
                                          </p:stCondLst>
                                        </p:cTn>
                                        <p:tgtEl>
                                          <p:spTgt spid="651284"/>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651279"/>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65128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0" presetClass="path" presetSubtype="0" accel="50000" decel="50000" fill="hold" nodeType="clickEffect">
                                  <p:stCondLst>
                                    <p:cond delay="0"/>
                                  </p:stCondLst>
                                  <p:childTnLst>
                                    <p:animMotion origin="layout" path="M -2.77778E-6 -7.40741E-6 L 0.65 -7.40741E-6 " pathEditMode="relative" ptsTypes="AA">
                                      <p:cBhvr>
                                        <p:cTn id="65" dur="2000" fill="hold"/>
                                        <p:tgtEl>
                                          <p:spTgt spid="651285"/>
                                        </p:tgtEl>
                                        <p:attrNameLst>
                                          <p:attrName>ppt_x</p:attrName>
                                          <p:attrName>ppt_y</p:attrName>
                                        </p:attrNameLst>
                                      </p:cBhvr>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xit" presetSubtype="10" fill="hold" nodeType="clickEffect">
                                  <p:stCondLst>
                                    <p:cond delay="0"/>
                                  </p:stCondLst>
                                  <p:childTnLst>
                                    <p:animEffect transition="out" filter="blinds(horizontal)">
                                      <p:cBhvr>
                                        <p:cTn id="69" dur="500"/>
                                        <p:tgtEl>
                                          <p:spTgt spid="651285"/>
                                        </p:tgtEl>
                                      </p:cBhvr>
                                    </p:animEffect>
                                    <p:set>
                                      <p:cBhvr>
                                        <p:cTn id="70" dur="1" fill="hold">
                                          <p:stCondLst>
                                            <p:cond delay="499"/>
                                          </p:stCondLst>
                                        </p:cTn>
                                        <p:tgtEl>
                                          <p:spTgt spid="651285"/>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651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32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CA83E7E-93CC-4E27-B8A1-74D5F547038B}" type="slidenum">
              <a:rPr lang="en-US" altLang="zh-TW" b="0" smtClean="0"/>
              <a:pPr/>
              <a:t>23</a:t>
            </a:fld>
            <a:endParaRPr lang="en-US" altLang="zh-TW" b="0"/>
          </a:p>
        </p:txBody>
      </p:sp>
      <p:sp>
        <p:nvSpPr>
          <p:cNvPr id="53252" name="Rectangle 4"/>
          <p:cNvSpPr>
            <a:spLocks noChangeArrowheads="1"/>
          </p:cNvSpPr>
          <p:nvPr/>
        </p:nvSpPr>
        <p:spPr bwMode="auto">
          <a:xfrm>
            <a:off x="0" y="0"/>
            <a:ext cx="9144000" cy="609600"/>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53253" name="Rectangle 1"/>
          <p:cNvSpPr>
            <a:spLocks noChangeArrowheads="1"/>
          </p:cNvSpPr>
          <p:nvPr/>
        </p:nvSpPr>
        <p:spPr bwMode="auto">
          <a:xfrm>
            <a:off x="304800" y="11430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Now router B has more information, </a:t>
            </a:r>
            <a:r>
              <a:rPr lang="en-US" b="0" dirty="0">
                <a:solidFill>
                  <a:srgbClr val="FF0000"/>
                </a:solidFill>
              </a:rPr>
              <a:t>but it is not complete</a:t>
            </a:r>
            <a:r>
              <a:rPr lang="en-US" b="0" dirty="0"/>
              <a:t>. Router B does not even know that net7 exists. More updating is required.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52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D3FD90F-1493-40E1-A65E-3521B18C9992}" type="slidenum">
              <a:rPr lang="en-US" altLang="zh-TW" b="0" smtClean="0"/>
              <a:pPr/>
              <a:t>24</a:t>
            </a:fld>
            <a:endParaRPr lang="en-US" altLang="zh-TW" b="0"/>
          </a:p>
        </p:txBody>
      </p:sp>
      <p:sp>
        <p:nvSpPr>
          <p:cNvPr id="55300" name="Text Box 2"/>
          <p:cNvSpPr txBox="1">
            <a:spLocks noChangeArrowheads="1"/>
          </p:cNvSpPr>
          <p:nvPr/>
        </p:nvSpPr>
        <p:spPr bwMode="auto">
          <a:xfrm>
            <a:off x="76200" y="696913"/>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itchFamily="18" charset="-120"/>
              </a:rPr>
              <a:t>Figure 11.7 shows the final routing tables for routers in Figure 11.5.</a:t>
            </a:r>
          </a:p>
        </p:txBody>
      </p:sp>
      <p:grpSp>
        <p:nvGrpSpPr>
          <p:cNvPr id="55301" name="Group 3"/>
          <p:cNvGrpSpPr>
            <a:grpSpLocks/>
          </p:cNvGrpSpPr>
          <p:nvPr/>
        </p:nvGrpSpPr>
        <p:grpSpPr bwMode="auto">
          <a:xfrm>
            <a:off x="0" y="0"/>
            <a:ext cx="9144000" cy="609600"/>
            <a:chOff x="0" y="2448"/>
            <a:chExt cx="5760" cy="384"/>
          </a:xfrm>
        </p:grpSpPr>
        <p:sp>
          <p:nvSpPr>
            <p:cNvPr id="5530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821253"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11.3</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73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42BEEB-4F00-4645-92FF-583747A21DAC}" type="slidenum">
              <a:rPr lang="en-US" altLang="zh-TW" b="0" smtClean="0"/>
              <a:pPr/>
              <a:t>25</a:t>
            </a:fld>
            <a:endParaRPr lang="en-US" altLang="zh-TW" b="0"/>
          </a:p>
        </p:txBody>
      </p:sp>
      <p:sp>
        <p:nvSpPr>
          <p:cNvPr id="5734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11.3</a:t>
            </a:r>
          </a:p>
        </p:txBody>
      </p:sp>
      <p:sp>
        <p:nvSpPr>
          <p:cNvPr id="5734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73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735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73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73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735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73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5332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 y="1455738"/>
            <a:ext cx="1252538"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850" y="1455738"/>
            <a:ext cx="1252538"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455738"/>
            <a:ext cx="1252538"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073525"/>
            <a:ext cx="1252538"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7"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4073525"/>
            <a:ext cx="1252538"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653323"/>
                                        </p:tgtEl>
                                        <p:attrNameLst>
                                          <p:attrName>style.visibility</p:attrName>
                                        </p:attrNameLst>
                                      </p:cBhvr>
                                      <p:to>
                                        <p:strVal val="visible"/>
                                      </p:to>
                                    </p:set>
                                    <p:anim calcmode="lin" valueType="num">
                                      <p:cBhvr>
                                        <p:cTn id="7" dur="10" fill="hold"/>
                                        <p:tgtEl>
                                          <p:spTgt spid="653323"/>
                                        </p:tgtEl>
                                        <p:attrNameLst>
                                          <p:attrName>ppt_w</p:attrName>
                                        </p:attrNameLst>
                                      </p:cBhvr>
                                      <p:tavLst>
                                        <p:tav tm="0">
                                          <p:val>
                                            <p:fltVal val="0"/>
                                          </p:val>
                                        </p:tav>
                                        <p:tav tm="100000">
                                          <p:val>
                                            <p:strVal val="#ppt_w"/>
                                          </p:val>
                                        </p:tav>
                                      </p:tavLst>
                                    </p:anim>
                                    <p:anim calcmode="lin" valueType="num">
                                      <p:cBhvr>
                                        <p:cTn id="8" dur="10" fill="hold"/>
                                        <p:tgtEl>
                                          <p:spTgt spid="653323"/>
                                        </p:tgtEl>
                                        <p:attrNameLst>
                                          <p:attrName>ppt_h</p:attrName>
                                        </p:attrNameLst>
                                      </p:cBhvr>
                                      <p:tavLst>
                                        <p:tav tm="0">
                                          <p:val>
                                            <p:fltVal val="0"/>
                                          </p:val>
                                        </p:tav>
                                        <p:tav tm="100000">
                                          <p:val>
                                            <p:strVal val="#ppt_h"/>
                                          </p:val>
                                        </p:tav>
                                      </p:tavLst>
                                    </p:anim>
                                    <p:anim calcmode="lin" valueType="num">
                                      <p:cBhvr>
                                        <p:cTn id="9" dur="10" fill="hold"/>
                                        <p:tgtEl>
                                          <p:spTgt spid="653323"/>
                                        </p:tgtEl>
                                        <p:attrNameLst>
                                          <p:attrName>style.rotation</p:attrName>
                                        </p:attrNameLst>
                                      </p:cBhvr>
                                      <p:tavLst>
                                        <p:tav tm="0">
                                          <p:val>
                                            <p:fltVal val="90"/>
                                          </p:val>
                                        </p:tav>
                                        <p:tav tm="100000">
                                          <p:val>
                                            <p:fltVal val="0"/>
                                          </p:val>
                                        </p:tav>
                                      </p:tavLst>
                                    </p:anim>
                                    <p:animEffect transition="in" filter="fade">
                                      <p:cBhvr>
                                        <p:cTn id="10" dur="10"/>
                                        <p:tgtEl>
                                          <p:spTgt spid="653323"/>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653324"/>
                                        </p:tgtEl>
                                        <p:attrNameLst>
                                          <p:attrName>style.visibility</p:attrName>
                                        </p:attrNameLst>
                                      </p:cBhvr>
                                      <p:to>
                                        <p:strVal val="visible"/>
                                      </p:to>
                                    </p:set>
                                    <p:anim calcmode="lin" valueType="num">
                                      <p:cBhvr>
                                        <p:cTn id="13" dur="10" fill="hold"/>
                                        <p:tgtEl>
                                          <p:spTgt spid="653324"/>
                                        </p:tgtEl>
                                        <p:attrNameLst>
                                          <p:attrName>ppt_w</p:attrName>
                                        </p:attrNameLst>
                                      </p:cBhvr>
                                      <p:tavLst>
                                        <p:tav tm="0">
                                          <p:val>
                                            <p:fltVal val="0"/>
                                          </p:val>
                                        </p:tav>
                                        <p:tav tm="100000">
                                          <p:val>
                                            <p:strVal val="#ppt_w"/>
                                          </p:val>
                                        </p:tav>
                                      </p:tavLst>
                                    </p:anim>
                                    <p:anim calcmode="lin" valueType="num">
                                      <p:cBhvr>
                                        <p:cTn id="14" dur="10" fill="hold"/>
                                        <p:tgtEl>
                                          <p:spTgt spid="653324"/>
                                        </p:tgtEl>
                                        <p:attrNameLst>
                                          <p:attrName>ppt_h</p:attrName>
                                        </p:attrNameLst>
                                      </p:cBhvr>
                                      <p:tavLst>
                                        <p:tav tm="0">
                                          <p:val>
                                            <p:fltVal val="0"/>
                                          </p:val>
                                        </p:tav>
                                        <p:tav tm="100000">
                                          <p:val>
                                            <p:strVal val="#ppt_h"/>
                                          </p:val>
                                        </p:tav>
                                      </p:tavLst>
                                    </p:anim>
                                    <p:anim calcmode="lin" valueType="num">
                                      <p:cBhvr>
                                        <p:cTn id="15" dur="10" fill="hold"/>
                                        <p:tgtEl>
                                          <p:spTgt spid="653324"/>
                                        </p:tgtEl>
                                        <p:attrNameLst>
                                          <p:attrName>style.rotation</p:attrName>
                                        </p:attrNameLst>
                                      </p:cBhvr>
                                      <p:tavLst>
                                        <p:tav tm="0">
                                          <p:val>
                                            <p:fltVal val="90"/>
                                          </p:val>
                                        </p:tav>
                                        <p:tav tm="100000">
                                          <p:val>
                                            <p:fltVal val="0"/>
                                          </p:val>
                                        </p:tav>
                                      </p:tavLst>
                                    </p:anim>
                                    <p:animEffect transition="in" filter="fade">
                                      <p:cBhvr>
                                        <p:cTn id="16" dur="10"/>
                                        <p:tgtEl>
                                          <p:spTgt spid="653324"/>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653325"/>
                                        </p:tgtEl>
                                        <p:attrNameLst>
                                          <p:attrName>style.visibility</p:attrName>
                                        </p:attrNameLst>
                                      </p:cBhvr>
                                      <p:to>
                                        <p:strVal val="visible"/>
                                      </p:to>
                                    </p:set>
                                    <p:anim calcmode="lin" valueType="num">
                                      <p:cBhvr>
                                        <p:cTn id="19" dur="10" fill="hold"/>
                                        <p:tgtEl>
                                          <p:spTgt spid="653325"/>
                                        </p:tgtEl>
                                        <p:attrNameLst>
                                          <p:attrName>ppt_w</p:attrName>
                                        </p:attrNameLst>
                                      </p:cBhvr>
                                      <p:tavLst>
                                        <p:tav tm="0">
                                          <p:val>
                                            <p:fltVal val="0"/>
                                          </p:val>
                                        </p:tav>
                                        <p:tav tm="100000">
                                          <p:val>
                                            <p:strVal val="#ppt_w"/>
                                          </p:val>
                                        </p:tav>
                                      </p:tavLst>
                                    </p:anim>
                                    <p:anim calcmode="lin" valueType="num">
                                      <p:cBhvr>
                                        <p:cTn id="20" dur="10" fill="hold"/>
                                        <p:tgtEl>
                                          <p:spTgt spid="653325"/>
                                        </p:tgtEl>
                                        <p:attrNameLst>
                                          <p:attrName>ppt_h</p:attrName>
                                        </p:attrNameLst>
                                      </p:cBhvr>
                                      <p:tavLst>
                                        <p:tav tm="0">
                                          <p:val>
                                            <p:fltVal val="0"/>
                                          </p:val>
                                        </p:tav>
                                        <p:tav tm="100000">
                                          <p:val>
                                            <p:strVal val="#ppt_h"/>
                                          </p:val>
                                        </p:tav>
                                      </p:tavLst>
                                    </p:anim>
                                    <p:anim calcmode="lin" valueType="num">
                                      <p:cBhvr>
                                        <p:cTn id="21" dur="10" fill="hold"/>
                                        <p:tgtEl>
                                          <p:spTgt spid="653325"/>
                                        </p:tgtEl>
                                        <p:attrNameLst>
                                          <p:attrName>style.rotation</p:attrName>
                                        </p:attrNameLst>
                                      </p:cBhvr>
                                      <p:tavLst>
                                        <p:tav tm="0">
                                          <p:val>
                                            <p:fltVal val="90"/>
                                          </p:val>
                                        </p:tav>
                                        <p:tav tm="100000">
                                          <p:val>
                                            <p:fltVal val="0"/>
                                          </p:val>
                                        </p:tav>
                                      </p:tavLst>
                                    </p:anim>
                                    <p:animEffect transition="in" filter="fade">
                                      <p:cBhvr>
                                        <p:cTn id="22" dur="10"/>
                                        <p:tgtEl>
                                          <p:spTgt spid="653325"/>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653326"/>
                                        </p:tgtEl>
                                        <p:attrNameLst>
                                          <p:attrName>style.visibility</p:attrName>
                                        </p:attrNameLst>
                                      </p:cBhvr>
                                      <p:to>
                                        <p:strVal val="visible"/>
                                      </p:to>
                                    </p:set>
                                    <p:anim calcmode="lin" valueType="num">
                                      <p:cBhvr>
                                        <p:cTn id="25" dur="10" fill="hold"/>
                                        <p:tgtEl>
                                          <p:spTgt spid="653326"/>
                                        </p:tgtEl>
                                        <p:attrNameLst>
                                          <p:attrName>ppt_w</p:attrName>
                                        </p:attrNameLst>
                                      </p:cBhvr>
                                      <p:tavLst>
                                        <p:tav tm="0">
                                          <p:val>
                                            <p:fltVal val="0"/>
                                          </p:val>
                                        </p:tav>
                                        <p:tav tm="100000">
                                          <p:val>
                                            <p:strVal val="#ppt_w"/>
                                          </p:val>
                                        </p:tav>
                                      </p:tavLst>
                                    </p:anim>
                                    <p:anim calcmode="lin" valueType="num">
                                      <p:cBhvr>
                                        <p:cTn id="26" dur="10" fill="hold"/>
                                        <p:tgtEl>
                                          <p:spTgt spid="653326"/>
                                        </p:tgtEl>
                                        <p:attrNameLst>
                                          <p:attrName>ppt_h</p:attrName>
                                        </p:attrNameLst>
                                      </p:cBhvr>
                                      <p:tavLst>
                                        <p:tav tm="0">
                                          <p:val>
                                            <p:fltVal val="0"/>
                                          </p:val>
                                        </p:tav>
                                        <p:tav tm="100000">
                                          <p:val>
                                            <p:strVal val="#ppt_h"/>
                                          </p:val>
                                        </p:tav>
                                      </p:tavLst>
                                    </p:anim>
                                    <p:anim calcmode="lin" valueType="num">
                                      <p:cBhvr>
                                        <p:cTn id="27" dur="10" fill="hold"/>
                                        <p:tgtEl>
                                          <p:spTgt spid="653326"/>
                                        </p:tgtEl>
                                        <p:attrNameLst>
                                          <p:attrName>style.rotation</p:attrName>
                                        </p:attrNameLst>
                                      </p:cBhvr>
                                      <p:tavLst>
                                        <p:tav tm="0">
                                          <p:val>
                                            <p:fltVal val="90"/>
                                          </p:val>
                                        </p:tav>
                                        <p:tav tm="100000">
                                          <p:val>
                                            <p:fltVal val="0"/>
                                          </p:val>
                                        </p:tav>
                                      </p:tavLst>
                                    </p:anim>
                                    <p:animEffect transition="in" filter="fade">
                                      <p:cBhvr>
                                        <p:cTn id="28" dur="10"/>
                                        <p:tgtEl>
                                          <p:spTgt spid="653326"/>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653327"/>
                                        </p:tgtEl>
                                        <p:attrNameLst>
                                          <p:attrName>style.visibility</p:attrName>
                                        </p:attrNameLst>
                                      </p:cBhvr>
                                      <p:to>
                                        <p:strVal val="visible"/>
                                      </p:to>
                                    </p:set>
                                    <p:anim calcmode="lin" valueType="num">
                                      <p:cBhvr>
                                        <p:cTn id="31" dur="10" fill="hold"/>
                                        <p:tgtEl>
                                          <p:spTgt spid="653327"/>
                                        </p:tgtEl>
                                        <p:attrNameLst>
                                          <p:attrName>ppt_w</p:attrName>
                                        </p:attrNameLst>
                                      </p:cBhvr>
                                      <p:tavLst>
                                        <p:tav tm="0">
                                          <p:val>
                                            <p:fltVal val="0"/>
                                          </p:val>
                                        </p:tav>
                                        <p:tav tm="100000">
                                          <p:val>
                                            <p:strVal val="#ppt_w"/>
                                          </p:val>
                                        </p:tav>
                                      </p:tavLst>
                                    </p:anim>
                                    <p:anim calcmode="lin" valueType="num">
                                      <p:cBhvr>
                                        <p:cTn id="32" dur="10" fill="hold"/>
                                        <p:tgtEl>
                                          <p:spTgt spid="653327"/>
                                        </p:tgtEl>
                                        <p:attrNameLst>
                                          <p:attrName>ppt_h</p:attrName>
                                        </p:attrNameLst>
                                      </p:cBhvr>
                                      <p:tavLst>
                                        <p:tav tm="0">
                                          <p:val>
                                            <p:fltVal val="0"/>
                                          </p:val>
                                        </p:tav>
                                        <p:tav tm="100000">
                                          <p:val>
                                            <p:strVal val="#ppt_h"/>
                                          </p:val>
                                        </p:tav>
                                      </p:tavLst>
                                    </p:anim>
                                    <p:anim calcmode="lin" valueType="num">
                                      <p:cBhvr>
                                        <p:cTn id="33" dur="10" fill="hold"/>
                                        <p:tgtEl>
                                          <p:spTgt spid="653327"/>
                                        </p:tgtEl>
                                        <p:attrNameLst>
                                          <p:attrName>style.rotation</p:attrName>
                                        </p:attrNameLst>
                                      </p:cBhvr>
                                      <p:tavLst>
                                        <p:tav tm="0">
                                          <p:val>
                                            <p:fltVal val="90"/>
                                          </p:val>
                                        </p:tav>
                                        <p:tav tm="100000">
                                          <p:val>
                                            <p:fltVal val="0"/>
                                          </p:val>
                                        </p:tav>
                                      </p:tavLst>
                                    </p:anim>
                                    <p:animEffect transition="in" filter="fade">
                                      <p:cBhvr>
                                        <p:cTn id="34" dur="10"/>
                                        <p:tgtEl>
                                          <p:spTgt spid="653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t>
            </a:r>
          </a:p>
        </p:txBody>
      </p:sp>
      <p:sp>
        <p:nvSpPr>
          <p:cNvPr id="593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6A88586-67BC-4468-A500-85F404184D07}" type="slidenum">
              <a:rPr lang="en-US" altLang="zh-TW" b="0" smtClean="0"/>
              <a:pPr/>
              <a:t>26</a:t>
            </a:fld>
            <a:endParaRPr lang="en-US" altLang="zh-TW" b="0" dirty="0"/>
          </a:p>
        </p:txBody>
      </p:sp>
      <p:sp>
        <p:nvSpPr>
          <p:cNvPr id="5939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93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939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93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940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94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9402" name="Rectangle 1"/>
          <p:cNvSpPr>
            <a:spLocks noChangeArrowheads="1"/>
          </p:cNvSpPr>
          <p:nvPr/>
        </p:nvSpPr>
        <p:spPr bwMode="auto">
          <a:xfrm>
            <a:off x="330200" y="1160463"/>
            <a:ext cx="8167688"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dirty="0"/>
              <a:t>Count to Infinity </a:t>
            </a:r>
          </a:p>
          <a:p>
            <a:pPr algn="just"/>
            <a:endParaRPr lang="en-US" b="0" dirty="0"/>
          </a:p>
          <a:p>
            <a:pPr algn="just"/>
            <a:r>
              <a:rPr lang="en-US" b="0" dirty="0"/>
              <a:t>A problem with distance vector routing is that any decrease in cost propagates quickly, but any increase in cost (bad news) propagates slowly. </a:t>
            </a:r>
          </a:p>
          <a:p>
            <a:pPr algn="just"/>
            <a:endParaRPr lang="en-US" b="0" dirty="0"/>
          </a:p>
          <a:p>
            <a:pPr algn="just"/>
            <a:r>
              <a:rPr lang="en-US" b="0" dirty="0" err="1"/>
              <a:t>Iif</a:t>
            </a:r>
            <a:r>
              <a:rPr lang="en-US" b="0" dirty="0"/>
              <a:t> a link is broken (cost becomes infinity), every other router should be aware of it immediately, </a:t>
            </a:r>
            <a:r>
              <a:rPr lang="en-US" b="0" dirty="0">
                <a:solidFill>
                  <a:srgbClr val="FF0000"/>
                </a:solidFill>
              </a:rPr>
              <a:t>but in distance vector routing, this takes some time. </a:t>
            </a:r>
          </a:p>
          <a:p>
            <a:pPr algn="just"/>
            <a:endParaRPr lang="en-US" b="0" dirty="0"/>
          </a:p>
          <a:p>
            <a:pPr algn="just"/>
            <a:r>
              <a:rPr lang="en-US" b="0" dirty="0">
                <a:solidFill>
                  <a:srgbClr val="FF0000"/>
                </a:solidFill>
              </a:rPr>
              <a:t>The problem is referred to as count to infinity. </a:t>
            </a:r>
          </a:p>
          <a:p>
            <a:pPr algn="just"/>
            <a:endParaRPr lang="en-US" b="0" dirty="0"/>
          </a:p>
          <a:p>
            <a:pPr algn="just"/>
            <a:r>
              <a:rPr lang="en-US" b="0" dirty="0"/>
              <a:t>It takes several updates before the cost for a broken link is recorded as infinity by all routers. </a:t>
            </a:r>
          </a:p>
          <a:p>
            <a:pPr algn="just"/>
            <a:endParaRPr lang="en-US" b="0" dirty="0"/>
          </a:p>
          <a:p>
            <a:pPr algn="just"/>
            <a:r>
              <a:rPr lang="en-US" dirty="0"/>
              <a:t>Two-Node Loop </a:t>
            </a:r>
            <a:r>
              <a:rPr lang="en-US" b="0" dirty="0"/>
              <a:t>: One example of count to infinity is the two-node loop problem.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14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24C154D-EF8A-4C27-A7AC-EB84F9A457A2}" type="slidenum">
              <a:rPr lang="en-US" altLang="zh-TW" b="0" smtClean="0"/>
              <a:pPr/>
              <a:t>27</a:t>
            </a:fld>
            <a:endParaRPr lang="en-US" altLang="zh-TW" b="0"/>
          </a:p>
        </p:txBody>
      </p:sp>
      <p:sp>
        <p:nvSpPr>
          <p:cNvPr id="6144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Two-node instability</a:t>
            </a:r>
          </a:p>
        </p:txBody>
      </p:sp>
      <p:sp>
        <p:nvSpPr>
          <p:cNvPr id="6144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14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144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144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144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145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553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3" y="838200"/>
            <a:ext cx="47958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35150"/>
            <a:ext cx="46831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895600"/>
            <a:ext cx="497998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892550"/>
            <a:ext cx="49657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7"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4876800"/>
            <a:ext cx="7302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8"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5416550"/>
            <a:ext cx="430053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57" name="Rectangle 1"/>
          <p:cNvSpPr>
            <a:spLocks noChangeArrowheads="1"/>
          </p:cNvSpPr>
          <p:nvPr/>
        </p:nvSpPr>
        <p:spPr bwMode="auto">
          <a:xfrm>
            <a:off x="636588" y="6189663"/>
            <a:ext cx="8310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b="0">
                <a:latin typeface="Times New Roman" panose="02020603050405020304" pitchFamily="18" charset="0"/>
              </a:rPr>
              <a:t>Node A thinks that the route to X is via B; node B thinks that the route to X is via A.</a:t>
            </a:r>
            <a:endParaRPr lang="en-US"/>
          </a:p>
        </p:txBody>
      </p:sp>
      <p:cxnSp>
        <p:nvCxnSpPr>
          <p:cNvPr id="3" name="Straight Connector 2"/>
          <p:cNvCxnSpPr/>
          <p:nvPr/>
        </p:nvCxnSpPr>
        <p:spPr bwMode="auto">
          <a:xfrm>
            <a:off x="4873625" y="2438400"/>
            <a:ext cx="12985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4873625" y="4495800"/>
            <a:ext cx="12985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873625" y="3505200"/>
            <a:ext cx="12985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55371"/>
                                        </p:tgtEl>
                                        <p:attrNameLst>
                                          <p:attrName>style.visibility</p:attrName>
                                        </p:attrNameLst>
                                      </p:cBhvr>
                                      <p:to>
                                        <p:strVal val="visible"/>
                                      </p:to>
                                    </p:set>
                                    <p:anim calcmode="lin" valueType="num">
                                      <p:cBhvr>
                                        <p:cTn id="7" dur="500" fill="hold"/>
                                        <p:tgtEl>
                                          <p:spTgt spid="655371"/>
                                        </p:tgtEl>
                                        <p:attrNameLst>
                                          <p:attrName>ppt_w</p:attrName>
                                        </p:attrNameLst>
                                      </p:cBhvr>
                                      <p:tavLst>
                                        <p:tav tm="0">
                                          <p:val>
                                            <p:fltVal val="0"/>
                                          </p:val>
                                        </p:tav>
                                        <p:tav tm="100000">
                                          <p:val>
                                            <p:strVal val="#ppt_w"/>
                                          </p:val>
                                        </p:tav>
                                      </p:tavLst>
                                    </p:anim>
                                    <p:anim calcmode="lin" valueType="num">
                                      <p:cBhvr>
                                        <p:cTn id="8" dur="500" fill="hold"/>
                                        <p:tgtEl>
                                          <p:spTgt spid="655371"/>
                                        </p:tgtEl>
                                        <p:attrNameLst>
                                          <p:attrName>ppt_h</p:attrName>
                                        </p:attrNameLst>
                                      </p:cBhvr>
                                      <p:tavLst>
                                        <p:tav tm="0">
                                          <p:val>
                                            <p:fltVal val="0"/>
                                          </p:val>
                                        </p:tav>
                                        <p:tav tm="100000">
                                          <p:val>
                                            <p:strVal val="#ppt_h"/>
                                          </p:val>
                                        </p:tav>
                                      </p:tavLst>
                                    </p:anim>
                                    <p:animEffect transition="in" filter="fade">
                                      <p:cBhvr>
                                        <p:cTn id="9" dur="500"/>
                                        <p:tgtEl>
                                          <p:spTgt spid="65537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55372"/>
                                        </p:tgtEl>
                                        <p:attrNameLst>
                                          <p:attrName>style.visibility</p:attrName>
                                        </p:attrNameLst>
                                      </p:cBhvr>
                                      <p:to>
                                        <p:strVal val="visible"/>
                                      </p:to>
                                    </p:set>
                                    <p:anim calcmode="lin" valueType="num">
                                      <p:cBhvr>
                                        <p:cTn id="14" dur="500" fill="hold"/>
                                        <p:tgtEl>
                                          <p:spTgt spid="655372"/>
                                        </p:tgtEl>
                                        <p:attrNameLst>
                                          <p:attrName>ppt_w</p:attrName>
                                        </p:attrNameLst>
                                      </p:cBhvr>
                                      <p:tavLst>
                                        <p:tav tm="0">
                                          <p:val>
                                            <p:fltVal val="0"/>
                                          </p:val>
                                        </p:tav>
                                        <p:tav tm="100000">
                                          <p:val>
                                            <p:strVal val="#ppt_w"/>
                                          </p:val>
                                        </p:tav>
                                      </p:tavLst>
                                    </p:anim>
                                    <p:anim calcmode="lin" valueType="num">
                                      <p:cBhvr>
                                        <p:cTn id="15" dur="500" fill="hold"/>
                                        <p:tgtEl>
                                          <p:spTgt spid="655372"/>
                                        </p:tgtEl>
                                        <p:attrNameLst>
                                          <p:attrName>ppt_h</p:attrName>
                                        </p:attrNameLst>
                                      </p:cBhvr>
                                      <p:tavLst>
                                        <p:tav tm="0">
                                          <p:val>
                                            <p:fltVal val="0"/>
                                          </p:val>
                                        </p:tav>
                                        <p:tav tm="100000">
                                          <p:val>
                                            <p:strVal val="#ppt_h"/>
                                          </p:val>
                                        </p:tav>
                                      </p:tavLst>
                                    </p:anim>
                                    <p:animEffect transition="in" filter="fade">
                                      <p:cBhvr>
                                        <p:cTn id="16" dur="500"/>
                                        <p:tgtEl>
                                          <p:spTgt spid="6553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655375"/>
                                        </p:tgtEl>
                                        <p:attrNameLst>
                                          <p:attrName>style.visibility</p:attrName>
                                        </p:attrNameLst>
                                      </p:cBhvr>
                                      <p:to>
                                        <p:strVal val="visible"/>
                                      </p:to>
                                    </p:set>
                                    <p:anim calcmode="lin" valueType="num">
                                      <p:cBhvr>
                                        <p:cTn id="21" dur="500" fill="hold"/>
                                        <p:tgtEl>
                                          <p:spTgt spid="655375"/>
                                        </p:tgtEl>
                                        <p:attrNameLst>
                                          <p:attrName>ppt_w</p:attrName>
                                        </p:attrNameLst>
                                      </p:cBhvr>
                                      <p:tavLst>
                                        <p:tav tm="0">
                                          <p:val>
                                            <p:fltVal val="0"/>
                                          </p:val>
                                        </p:tav>
                                        <p:tav tm="100000">
                                          <p:val>
                                            <p:strVal val="#ppt_w"/>
                                          </p:val>
                                        </p:tav>
                                      </p:tavLst>
                                    </p:anim>
                                    <p:anim calcmode="lin" valueType="num">
                                      <p:cBhvr>
                                        <p:cTn id="22" dur="500" fill="hold"/>
                                        <p:tgtEl>
                                          <p:spTgt spid="655375"/>
                                        </p:tgtEl>
                                        <p:attrNameLst>
                                          <p:attrName>ppt_h</p:attrName>
                                        </p:attrNameLst>
                                      </p:cBhvr>
                                      <p:tavLst>
                                        <p:tav tm="0">
                                          <p:val>
                                            <p:fltVal val="0"/>
                                          </p:val>
                                        </p:tav>
                                        <p:tav tm="100000">
                                          <p:val>
                                            <p:strVal val="#ppt_h"/>
                                          </p:val>
                                        </p:tav>
                                      </p:tavLst>
                                    </p:anim>
                                    <p:animEffect transition="in" filter="fade">
                                      <p:cBhvr>
                                        <p:cTn id="23" dur="500"/>
                                        <p:tgtEl>
                                          <p:spTgt spid="6553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655376"/>
                                        </p:tgtEl>
                                        <p:attrNameLst>
                                          <p:attrName>style.visibility</p:attrName>
                                        </p:attrNameLst>
                                      </p:cBhvr>
                                      <p:to>
                                        <p:strVal val="visible"/>
                                      </p:to>
                                    </p:set>
                                    <p:anim calcmode="lin" valueType="num">
                                      <p:cBhvr>
                                        <p:cTn id="28" dur="500" fill="hold"/>
                                        <p:tgtEl>
                                          <p:spTgt spid="655376"/>
                                        </p:tgtEl>
                                        <p:attrNameLst>
                                          <p:attrName>ppt_w</p:attrName>
                                        </p:attrNameLst>
                                      </p:cBhvr>
                                      <p:tavLst>
                                        <p:tav tm="0">
                                          <p:val>
                                            <p:fltVal val="0"/>
                                          </p:val>
                                        </p:tav>
                                        <p:tav tm="100000">
                                          <p:val>
                                            <p:strVal val="#ppt_w"/>
                                          </p:val>
                                        </p:tav>
                                      </p:tavLst>
                                    </p:anim>
                                    <p:anim calcmode="lin" valueType="num">
                                      <p:cBhvr>
                                        <p:cTn id="29" dur="500" fill="hold"/>
                                        <p:tgtEl>
                                          <p:spTgt spid="655376"/>
                                        </p:tgtEl>
                                        <p:attrNameLst>
                                          <p:attrName>ppt_h</p:attrName>
                                        </p:attrNameLst>
                                      </p:cBhvr>
                                      <p:tavLst>
                                        <p:tav tm="0">
                                          <p:val>
                                            <p:fltVal val="0"/>
                                          </p:val>
                                        </p:tav>
                                        <p:tav tm="100000">
                                          <p:val>
                                            <p:strVal val="#ppt_h"/>
                                          </p:val>
                                        </p:tav>
                                      </p:tavLst>
                                    </p:anim>
                                    <p:animEffect transition="in" filter="fade">
                                      <p:cBhvr>
                                        <p:cTn id="30" dur="500"/>
                                        <p:tgtEl>
                                          <p:spTgt spid="6553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55377"/>
                                        </p:tgtEl>
                                        <p:attrNameLst>
                                          <p:attrName>style.visibility</p:attrName>
                                        </p:attrNameLst>
                                      </p:cBhvr>
                                      <p:to>
                                        <p:strVal val="visible"/>
                                      </p:to>
                                    </p:set>
                                    <p:anim calcmode="lin" valueType="num">
                                      <p:cBhvr>
                                        <p:cTn id="35" dur="500" fill="hold"/>
                                        <p:tgtEl>
                                          <p:spTgt spid="655377"/>
                                        </p:tgtEl>
                                        <p:attrNameLst>
                                          <p:attrName>ppt_w</p:attrName>
                                        </p:attrNameLst>
                                      </p:cBhvr>
                                      <p:tavLst>
                                        <p:tav tm="0">
                                          <p:val>
                                            <p:fltVal val="0"/>
                                          </p:val>
                                        </p:tav>
                                        <p:tav tm="100000">
                                          <p:val>
                                            <p:strVal val="#ppt_w"/>
                                          </p:val>
                                        </p:tav>
                                      </p:tavLst>
                                    </p:anim>
                                    <p:anim calcmode="lin" valueType="num">
                                      <p:cBhvr>
                                        <p:cTn id="36" dur="500" fill="hold"/>
                                        <p:tgtEl>
                                          <p:spTgt spid="655377"/>
                                        </p:tgtEl>
                                        <p:attrNameLst>
                                          <p:attrName>ppt_h</p:attrName>
                                        </p:attrNameLst>
                                      </p:cBhvr>
                                      <p:tavLst>
                                        <p:tav tm="0">
                                          <p:val>
                                            <p:fltVal val="0"/>
                                          </p:val>
                                        </p:tav>
                                        <p:tav tm="100000">
                                          <p:val>
                                            <p:strVal val="#ppt_h"/>
                                          </p:val>
                                        </p:tav>
                                      </p:tavLst>
                                    </p:anim>
                                    <p:animEffect transition="in" filter="fade">
                                      <p:cBhvr>
                                        <p:cTn id="37" dur="500"/>
                                        <p:tgtEl>
                                          <p:spTgt spid="6553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655378"/>
                                        </p:tgtEl>
                                        <p:attrNameLst>
                                          <p:attrName>style.visibility</p:attrName>
                                        </p:attrNameLst>
                                      </p:cBhvr>
                                      <p:to>
                                        <p:strVal val="visible"/>
                                      </p:to>
                                    </p:set>
                                    <p:anim calcmode="lin" valueType="num">
                                      <p:cBhvr>
                                        <p:cTn id="42" dur="500" fill="hold"/>
                                        <p:tgtEl>
                                          <p:spTgt spid="655378"/>
                                        </p:tgtEl>
                                        <p:attrNameLst>
                                          <p:attrName>ppt_w</p:attrName>
                                        </p:attrNameLst>
                                      </p:cBhvr>
                                      <p:tavLst>
                                        <p:tav tm="0">
                                          <p:val>
                                            <p:fltVal val="0"/>
                                          </p:val>
                                        </p:tav>
                                        <p:tav tm="100000">
                                          <p:val>
                                            <p:strVal val="#ppt_w"/>
                                          </p:val>
                                        </p:tav>
                                      </p:tavLst>
                                    </p:anim>
                                    <p:anim calcmode="lin" valueType="num">
                                      <p:cBhvr>
                                        <p:cTn id="43" dur="500" fill="hold"/>
                                        <p:tgtEl>
                                          <p:spTgt spid="655378"/>
                                        </p:tgtEl>
                                        <p:attrNameLst>
                                          <p:attrName>ppt_h</p:attrName>
                                        </p:attrNameLst>
                                      </p:cBhvr>
                                      <p:tavLst>
                                        <p:tav tm="0">
                                          <p:val>
                                            <p:fltVal val="0"/>
                                          </p:val>
                                        </p:tav>
                                        <p:tav tm="100000">
                                          <p:val>
                                            <p:strVal val="#ppt_h"/>
                                          </p:val>
                                        </p:tav>
                                      </p:tavLst>
                                    </p:anim>
                                    <p:animEffect transition="in" filter="fade">
                                      <p:cBhvr>
                                        <p:cTn id="44" dur="500"/>
                                        <p:tgtEl>
                                          <p:spTgt spid="655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34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8A726F-0A10-41AB-8E36-78166E1AF299}" type="slidenum">
              <a:rPr lang="en-US" altLang="zh-TW" b="0" smtClean="0"/>
              <a:pPr/>
              <a:t>28</a:t>
            </a:fld>
            <a:endParaRPr lang="en-US" altLang="zh-TW" b="0"/>
          </a:p>
        </p:txBody>
      </p:sp>
      <p:sp>
        <p:nvSpPr>
          <p:cNvPr id="6349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349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349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349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349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349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3498" name="Rectangle 1"/>
          <p:cNvSpPr>
            <a:spLocks noChangeArrowheads="1"/>
          </p:cNvSpPr>
          <p:nvPr/>
        </p:nvSpPr>
        <p:spPr bwMode="auto">
          <a:xfrm>
            <a:off x="366713" y="1303338"/>
            <a:ext cx="801528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If A receives a packet destined for X, it goes to B and then comes back to A. </a:t>
            </a:r>
          </a:p>
          <a:p>
            <a:pPr algn="just"/>
            <a:endParaRPr lang="en-US" b="0" dirty="0"/>
          </a:p>
          <a:p>
            <a:pPr algn="just"/>
            <a:r>
              <a:rPr lang="en-US" b="0" dirty="0"/>
              <a:t>Similarly, if B receives a packet destined for X, it goes to A and comes back to B. </a:t>
            </a:r>
          </a:p>
          <a:p>
            <a:pPr algn="just"/>
            <a:endParaRPr lang="en-US" b="0" dirty="0"/>
          </a:p>
          <a:p>
            <a:pPr algn="just"/>
            <a:r>
              <a:rPr lang="en-US" b="0" dirty="0">
                <a:solidFill>
                  <a:srgbClr val="FF0000"/>
                </a:solidFill>
              </a:rPr>
              <a:t>Packets bounce between A and B, creating a two-node loop problem</a:t>
            </a:r>
            <a:r>
              <a:rPr lang="en-US" b="0" dirty="0"/>
              <a:t>. </a:t>
            </a:r>
          </a:p>
          <a:p>
            <a:pPr algn="just"/>
            <a:endParaRPr lang="en-US" b="0" dirty="0"/>
          </a:p>
          <a:p>
            <a:pPr algn="just"/>
            <a:endParaRPr lang="en-US" b="0" dirty="0"/>
          </a:p>
          <a:p>
            <a:pPr algn="just"/>
            <a:r>
              <a:rPr lang="en-US" b="0" dirty="0"/>
              <a:t>A few solutions have been proposed for instability of this kind.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55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41C012-EFF4-4C09-BB05-5F45A5EDDAE0}" type="slidenum">
              <a:rPr lang="en-US" altLang="zh-TW" b="0" smtClean="0"/>
              <a:pPr/>
              <a:t>29</a:t>
            </a:fld>
            <a:endParaRPr lang="en-US" altLang="zh-TW" b="0"/>
          </a:p>
        </p:txBody>
      </p:sp>
      <p:sp>
        <p:nvSpPr>
          <p:cNvPr id="6554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554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554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55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554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55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5546" name="Rectangle 1"/>
          <p:cNvSpPr>
            <a:spLocks noChangeArrowheads="1"/>
          </p:cNvSpPr>
          <p:nvPr/>
        </p:nvSpPr>
        <p:spPr bwMode="auto">
          <a:xfrm>
            <a:off x="366713" y="1303338"/>
            <a:ext cx="801528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Defining Infinity</a:t>
            </a:r>
          </a:p>
          <a:p>
            <a:pPr algn="just"/>
            <a:r>
              <a:rPr lang="en-US" dirty="0"/>
              <a:t> </a:t>
            </a:r>
          </a:p>
          <a:p>
            <a:pPr algn="just"/>
            <a:r>
              <a:rPr lang="en-US" b="0" dirty="0"/>
              <a:t>First obvious solution is to redefine infinity to a smaller number, such as 16. </a:t>
            </a:r>
          </a:p>
          <a:p>
            <a:pPr algn="just"/>
            <a:endParaRPr lang="en-US" b="0" dirty="0"/>
          </a:p>
          <a:p>
            <a:pPr algn="just"/>
            <a:r>
              <a:rPr lang="en-US" b="0" dirty="0"/>
              <a:t>The system will be stable in fewer updates. Most implementations of the Distance Vector Protocol define 16 as infinity. </a:t>
            </a:r>
          </a:p>
          <a:p>
            <a:pPr algn="just"/>
            <a:endParaRPr lang="en-US" b="0" dirty="0"/>
          </a:p>
          <a:p>
            <a:pPr algn="just"/>
            <a:r>
              <a:rPr lang="en-US" b="0" dirty="0"/>
              <a:t>This means that distance vector </a:t>
            </a:r>
            <a:r>
              <a:rPr lang="en-US" b="0" dirty="0">
                <a:solidFill>
                  <a:srgbClr val="FF0000"/>
                </a:solidFill>
              </a:rPr>
              <a:t>cannot be used in large systems</a:t>
            </a:r>
            <a:r>
              <a:rPr lang="en-US" b="0" dirty="0"/>
              <a:t>. </a:t>
            </a:r>
          </a:p>
          <a:p>
            <a:pPr algn="just"/>
            <a:endParaRPr lang="en-US" b="0" dirty="0"/>
          </a:p>
          <a:p>
            <a:pPr algn="just"/>
            <a:r>
              <a:rPr lang="en-US" b="0" dirty="0">
                <a:solidFill>
                  <a:srgbClr val="FF0000"/>
                </a:solidFill>
              </a:rPr>
              <a:t>The size of the network, in each direction, can not exceed 15 hops.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2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51ECC0-9990-451F-8E24-7A5AD69A3FB1}" type="slidenum">
              <a:rPr lang="en-US" altLang="zh-TW" b="0" smtClean="0"/>
              <a:pPr/>
              <a:t>3</a:t>
            </a:fld>
            <a:endParaRPr lang="en-US" altLang="zh-TW" b="0"/>
          </a:p>
        </p:txBody>
      </p:sp>
      <p:sp>
        <p:nvSpPr>
          <p:cNvPr id="77619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2293" name="Text Box 3"/>
          <p:cNvSpPr txBox="1">
            <a:spLocks noChangeArrowheads="1"/>
          </p:cNvSpPr>
          <p:nvPr/>
        </p:nvSpPr>
        <p:spPr bwMode="auto">
          <a:xfrm>
            <a:off x="228600" y="355600"/>
            <a:ext cx="4918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11-1  INTRODUCTION</a:t>
            </a:r>
          </a:p>
        </p:txBody>
      </p:sp>
      <p:sp>
        <p:nvSpPr>
          <p:cNvPr id="1229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12295" name="Rectangle 5"/>
          <p:cNvSpPr>
            <a:spLocks noChangeArrowheads="1"/>
          </p:cNvSpPr>
          <p:nvPr/>
        </p:nvSpPr>
        <p:spPr bwMode="auto">
          <a:xfrm>
            <a:off x="241300" y="1568450"/>
            <a:ext cx="24257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400"/>
              <a:t>Cost or Metric</a:t>
            </a:r>
            <a:endParaRPr lang="en-US" altLang="zh-TW" sz="2400" b="0">
              <a:latin typeface="Arial Unicode MS" panose="020B0604020202020204" pitchFamily="34" charset="-128"/>
              <a:ea typeface="新細明體" pitchFamily="18" charset="-120"/>
            </a:endParaRPr>
          </a:p>
        </p:txBody>
      </p:sp>
      <p:sp>
        <p:nvSpPr>
          <p:cNvPr id="12296" name="Rectangle 1"/>
          <p:cNvSpPr>
            <a:spLocks noChangeArrowheads="1"/>
          </p:cNvSpPr>
          <p:nvPr/>
        </p:nvSpPr>
        <p:spPr bwMode="auto">
          <a:xfrm>
            <a:off x="241300" y="2163763"/>
            <a:ext cx="85217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A router is usually attached to several networks. When it receives a packet, to which network should it pass the packet? The decision is based on optimization.</a:t>
            </a:r>
          </a:p>
          <a:p>
            <a:pPr algn="just"/>
            <a:endParaRPr lang="en-US" b="0" dirty="0"/>
          </a:p>
          <a:p>
            <a:pPr algn="just"/>
            <a:endParaRPr lang="en-US" b="0" dirty="0"/>
          </a:p>
          <a:p>
            <a:pPr algn="just"/>
            <a:r>
              <a:rPr lang="en-US" b="0" dirty="0"/>
              <a:t>One approach is to assign a cost for passing through a network. call this cost or metric. </a:t>
            </a:r>
          </a:p>
          <a:p>
            <a:pPr algn="just"/>
            <a:endParaRPr lang="en-US" b="0" dirty="0"/>
          </a:p>
          <a:p>
            <a:pPr algn="just"/>
            <a:endParaRPr lang="en-US" b="0" dirty="0"/>
          </a:p>
          <a:p>
            <a:pPr algn="just"/>
            <a:r>
              <a:rPr lang="en-US" b="0" dirty="0"/>
              <a:t>High cost can be thought of as something bad; </a:t>
            </a:r>
          </a:p>
          <a:p>
            <a:pPr algn="just"/>
            <a:endParaRPr lang="en-US" b="0" dirty="0"/>
          </a:p>
          <a:p>
            <a:pPr algn="just"/>
            <a:r>
              <a:rPr lang="en-US" b="0" dirty="0"/>
              <a:t>If we want to minimize the delay, low delay is low cost and high delay is high cost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75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71037B-FDFE-48DE-A092-45BFDD513054}" type="slidenum">
              <a:rPr lang="en-US" altLang="zh-TW" b="0" smtClean="0"/>
              <a:pPr/>
              <a:t>30</a:t>
            </a:fld>
            <a:endParaRPr lang="en-US" altLang="zh-TW" b="0"/>
          </a:p>
        </p:txBody>
      </p:sp>
      <p:sp>
        <p:nvSpPr>
          <p:cNvPr id="6758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758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759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759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759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759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7594" name="Rectangle 1"/>
          <p:cNvSpPr>
            <a:spLocks noChangeArrowheads="1"/>
          </p:cNvSpPr>
          <p:nvPr/>
        </p:nvSpPr>
        <p:spPr bwMode="auto">
          <a:xfrm>
            <a:off x="327025" y="1211263"/>
            <a:ext cx="8342313"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Another solution is called split horizon. </a:t>
            </a:r>
          </a:p>
          <a:p>
            <a:pPr algn="just"/>
            <a:endParaRPr lang="en-US" b="0" dirty="0"/>
          </a:p>
          <a:p>
            <a:pPr algn="just"/>
            <a:r>
              <a:rPr lang="en-US" b="0" dirty="0">
                <a:solidFill>
                  <a:srgbClr val="FF0000"/>
                </a:solidFill>
              </a:rPr>
              <a:t>In this strategy, instead of flooding the table through each interface, each node sends only part of its table through each interface. </a:t>
            </a:r>
          </a:p>
          <a:p>
            <a:pPr algn="just"/>
            <a:endParaRPr lang="en-US" b="0" dirty="0"/>
          </a:p>
          <a:p>
            <a:pPr algn="just"/>
            <a:endParaRPr lang="en-US" b="0" dirty="0"/>
          </a:p>
          <a:p>
            <a:pPr algn="just"/>
            <a:r>
              <a:rPr lang="en-US" b="0" dirty="0"/>
              <a:t>Here, node B eliminates the last line of its routing table before it sends it to A. </a:t>
            </a:r>
          </a:p>
          <a:p>
            <a:pPr algn="just"/>
            <a:endParaRPr lang="en-US" b="0" dirty="0"/>
          </a:p>
          <a:p>
            <a:pPr algn="just"/>
            <a:r>
              <a:rPr lang="en-US" b="0" dirty="0"/>
              <a:t>In this case, node A keeps the value of infinity as the distance to X. </a:t>
            </a:r>
          </a:p>
          <a:p>
            <a:pPr algn="just"/>
            <a:endParaRPr lang="en-US" b="0" dirty="0"/>
          </a:p>
          <a:p>
            <a:pPr algn="just"/>
            <a:r>
              <a:rPr lang="en-US" b="0" dirty="0"/>
              <a:t>Later, when node A sends its routing table to B, node B also corrects its routing table. </a:t>
            </a:r>
          </a:p>
          <a:p>
            <a:pPr algn="just"/>
            <a:endParaRPr lang="en-US" b="0" dirty="0"/>
          </a:p>
          <a:p>
            <a:pPr algn="just"/>
            <a:r>
              <a:rPr lang="en-US" b="0" dirty="0"/>
              <a:t>The system becomes stable after the first update: both node A and B know that X is not reachable. </a:t>
            </a:r>
          </a:p>
        </p:txBody>
      </p:sp>
      <p:sp>
        <p:nvSpPr>
          <p:cNvPr id="67595" name="Rectangle 2"/>
          <p:cNvSpPr>
            <a:spLocks noChangeArrowheads="1"/>
          </p:cNvSpPr>
          <p:nvPr/>
        </p:nvSpPr>
        <p:spPr bwMode="auto">
          <a:xfrm>
            <a:off x="1033463" y="603250"/>
            <a:ext cx="1744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t>Split Horizon </a:t>
            </a:r>
          </a:p>
        </p:txBody>
      </p:sp>
      <p:pic>
        <p:nvPicPr>
          <p:cNvPr id="2" name="Picture 1"/>
          <p:cNvPicPr>
            <a:picLocks noChangeAspect="1"/>
          </p:cNvPicPr>
          <p:nvPr/>
        </p:nvPicPr>
        <p:blipFill>
          <a:blip r:embed="rId3"/>
          <a:stretch>
            <a:fillRect/>
          </a:stretch>
        </p:blipFill>
        <p:spPr>
          <a:xfrm>
            <a:off x="3078956" y="5445701"/>
            <a:ext cx="2838450" cy="7334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96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04B615A-D264-4735-BC8D-EEE3097775E5}" type="slidenum">
              <a:rPr lang="en-US" altLang="zh-TW" b="0" smtClean="0"/>
              <a:pPr/>
              <a:t>31</a:t>
            </a:fld>
            <a:endParaRPr lang="en-US" altLang="zh-TW" b="0"/>
          </a:p>
        </p:txBody>
      </p:sp>
      <p:sp>
        <p:nvSpPr>
          <p:cNvPr id="6963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96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963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963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964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964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69642" name="Rectangle 1"/>
          <p:cNvSpPr>
            <a:spLocks noChangeArrowheads="1"/>
          </p:cNvSpPr>
          <p:nvPr/>
        </p:nvSpPr>
        <p:spPr bwMode="auto">
          <a:xfrm>
            <a:off x="327025" y="1211263"/>
            <a:ext cx="834231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Using the </a:t>
            </a:r>
            <a:r>
              <a:rPr lang="en-US" b="0" dirty="0">
                <a:solidFill>
                  <a:srgbClr val="FF0000"/>
                </a:solidFill>
              </a:rPr>
              <a:t>split horizon strategy has one drawback. </a:t>
            </a:r>
          </a:p>
          <a:p>
            <a:pPr algn="just"/>
            <a:endParaRPr lang="en-US" b="0" dirty="0"/>
          </a:p>
          <a:p>
            <a:pPr algn="just"/>
            <a:r>
              <a:rPr lang="en-US" b="0" dirty="0"/>
              <a:t>Normally, the Distance Vector Protocol uses a timer, and if there is no news about a route, the node deletes the route from its table. </a:t>
            </a:r>
          </a:p>
          <a:p>
            <a:pPr algn="just"/>
            <a:endParaRPr lang="en-US" b="0" dirty="0"/>
          </a:p>
          <a:p>
            <a:pPr algn="just"/>
            <a:r>
              <a:rPr lang="en-US" b="0" dirty="0"/>
              <a:t>The split horizon strategy can be combined with the poison reverse strategy. </a:t>
            </a:r>
          </a:p>
          <a:p>
            <a:pPr algn="just"/>
            <a:endParaRPr lang="en-US" b="0" dirty="0"/>
          </a:p>
          <a:p>
            <a:pPr algn="just"/>
            <a:endParaRPr lang="en-US" b="0" dirty="0"/>
          </a:p>
          <a:p>
            <a:pPr algn="just"/>
            <a:r>
              <a:rPr lang="en-US" b="0" dirty="0"/>
              <a:t>Node B can still advertise the value for X, but if the source of information is A, it can </a:t>
            </a:r>
            <a:r>
              <a:rPr lang="en-US" b="0" dirty="0">
                <a:solidFill>
                  <a:srgbClr val="FF0000"/>
                </a:solidFill>
              </a:rPr>
              <a:t>replace the distance with infinity </a:t>
            </a:r>
            <a:r>
              <a:rPr lang="en-US" b="0" dirty="0"/>
              <a:t>as a warning: “</a:t>
            </a:r>
            <a:r>
              <a:rPr lang="en-US" b="0" dirty="0">
                <a:solidFill>
                  <a:srgbClr val="FF0000"/>
                </a:solidFill>
              </a:rPr>
              <a:t>Do not use this value</a:t>
            </a:r>
            <a:r>
              <a:rPr lang="en-US" b="0" dirty="0"/>
              <a:t>; what I know about this route comes from you.” </a:t>
            </a:r>
          </a:p>
        </p:txBody>
      </p:sp>
      <p:sp>
        <p:nvSpPr>
          <p:cNvPr id="69643" name="Rectangle 2"/>
          <p:cNvSpPr>
            <a:spLocks noChangeArrowheads="1"/>
          </p:cNvSpPr>
          <p:nvPr/>
        </p:nvSpPr>
        <p:spPr bwMode="auto">
          <a:xfrm>
            <a:off x="950913" y="628650"/>
            <a:ext cx="4016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t>Split Horizon and Poison Reverse</a:t>
            </a:r>
          </a:p>
        </p:txBody>
      </p:sp>
      <p:pic>
        <p:nvPicPr>
          <p:cNvPr id="12" name="Picture 11"/>
          <p:cNvPicPr>
            <a:picLocks noChangeAspect="1"/>
          </p:cNvPicPr>
          <p:nvPr/>
        </p:nvPicPr>
        <p:blipFill>
          <a:blip r:embed="rId3"/>
          <a:stretch>
            <a:fillRect/>
          </a:stretch>
        </p:blipFill>
        <p:spPr>
          <a:xfrm>
            <a:off x="3078956" y="5445701"/>
            <a:ext cx="2838450" cy="7334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37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E400AE-458B-42C0-ADA0-DF38781BD102}" type="slidenum">
              <a:rPr lang="en-US" altLang="zh-TW" b="0" smtClean="0"/>
              <a:pPr/>
              <a:t>32</a:t>
            </a:fld>
            <a:endParaRPr lang="en-US" altLang="zh-TW" b="0"/>
          </a:p>
        </p:txBody>
      </p:sp>
      <p:sp>
        <p:nvSpPr>
          <p:cNvPr id="7373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373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373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373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373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373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373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3739" name="Rectangle 1"/>
          <p:cNvSpPr>
            <a:spLocks noChangeArrowheads="1"/>
          </p:cNvSpPr>
          <p:nvPr/>
        </p:nvSpPr>
        <p:spPr bwMode="auto">
          <a:xfrm>
            <a:off x="490538" y="1304925"/>
            <a:ext cx="78914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t>Three-Node Instability </a:t>
            </a:r>
          </a:p>
          <a:p>
            <a:pPr algn="just"/>
            <a:endParaRPr lang="en-US" b="0"/>
          </a:p>
          <a:p>
            <a:pPr algn="just"/>
            <a:r>
              <a:rPr lang="en-US" b="0"/>
              <a:t>The two-node instability can be avoided using split horizon combined with poison reverse. </a:t>
            </a:r>
          </a:p>
          <a:p>
            <a:pPr algn="just"/>
            <a:endParaRPr lang="en-US" b="0"/>
          </a:p>
          <a:p>
            <a:pPr algn="just"/>
            <a:r>
              <a:rPr lang="en-US" b="0"/>
              <a:t>However, if the instability is between three nodes, stability cannot be guaranteed.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57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CC78108-6BBA-4A90-A138-0DE24C85ECB1}" type="slidenum">
              <a:rPr lang="en-US" altLang="zh-TW" b="0" smtClean="0"/>
              <a:pPr/>
              <a:t>33</a:t>
            </a:fld>
            <a:endParaRPr lang="en-US" altLang="zh-TW" b="0"/>
          </a:p>
        </p:txBody>
      </p:sp>
      <p:sp>
        <p:nvSpPr>
          <p:cNvPr id="757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Three-node instability</a:t>
            </a:r>
          </a:p>
        </p:txBody>
      </p:sp>
      <p:sp>
        <p:nvSpPr>
          <p:cNvPr id="757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57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57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57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57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57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57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pic>
        <p:nvPicPr>
          <p:cNvPr id="6574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424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963" y="2259013"/>
            <a:ext cx="428783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2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0613" y="3833813"/>
            <a:ext cx="426878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2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688" y="5408613"/>
            <a:ext cx="427831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22" name="Rectangle 14"/>
          <p:cNvSpPr>
            <a:spLocks noChangeArrowheads="1"/>
          </p:cNvSpPr>
          <p:nvPr/>
        </p:nvSpPr>
        <p:spPr bwMode="auto">
          <a:xfrm>
            <a:off x="1676400" y="3000375"/>
            <a:ext cx="1085850" cy="407988"/>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grpSp>
        <p:nvGrpSpPr>
          <p:cNvPr id="657428" name="Group 20"/>
          <p:cNvGrpSpPr>
            <a:grpSpLocks/>
          </p:cNvGrpSpPr>
          <p:nvPr/>
        </p:nvGrpSpPr>
        <p:grpSpPr bwMode="auto">
          <a:xfrm>
            <a:off x="4343400" y="5535613"/>
            <a:ext cx="2863850" cy="1112837"/>
            <a:chOff x="2736" y="3487"/>
            <a:chExt cx="1804" cy="701"/>
          </a:xfrm>
        </p:grpSpPr>
        <p:sp>
          <p:nvSpPr>
            <p:cNvPr id="75795" name="Freeform 15"/>
            <p:cNvSpPr>
              <a:spLocks/>
            </p:cNvSpPr>
            <p:nvPr/>
          </p:nvSpPr>
          <p:spPr bwMode="auto">
            <a:xfrm>
              <a:off x="3264" y="3792"/>
              <a:ext cx="381" cy="280"/>
            </a:xfrm>
            <a:custGeom>
              <a:avLst/>
              <a:gdLst>
                <a:gd name="T0" fmla="*/ 0 w 381"/>
                <a:gd name="T1" fmla="*/ 0 h 280"/>
                <a:gd name="T2" fmla="*/ 147 w 381"/>
                <a:gd name="T3" fmla="*/ 240 h 280"/>
                <a:gd name="T4" fmla="*/ 381 w 381"/>
                <a:gd name="T5" fmla="*/ 240 h 280"/>
                <a:gd name="T6" fmla="*/ 0 60000 65536"/>
                <a:gd name="T7" fmla="*/ 0 60000 65536"/>
                <a:gd name="T8" fmla="*/ 0 60000 65536"/>
              </a:gdLst>
              <a:ahLst/>
              <a:cxnLst>
                <a:cxn ang="T6">
                  <a:pos x="T0" y="T1"/>
                </a:cxn>
                <a:cxn ang="T7">
                  <a:pos x="T2" y="T3"/>
                </a:cxn>
                <a:cxn ang="T8">
                  <a:pos x="T4" y="T5"/>
                </a:cxn>
              </a:cxnLst>
              <a:rect l="0" t="0" r="r" b="b"/>
              <a:pathLst>
                <a:path w="381" h="280">
                  <a:moveTo>
                    <a:pt x="0" y="0"/>
                  </a:moveTo>
                  <a:cubicBezTo>
                    <a:pt x="24" y="40"/>
                    <a:pt x="84" y="200"/>
                    <a:pt x="147" y="240"/>
                  </a:cubicBezTo>
                  <a:cubicBezTo>
                    <a:pt x="210" y="280"/>
                    <a:pt x="332" y="240"/>
                    <a:pt x="381" y="240"/>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6" name="Text Box 16"/>
            <p:cNvSpPr txBox="1">
              <a:spLocks noChangeArrowheads="1"/>
            </p:cNvSpPr>
            <p:nvPr/>
          </p:nvSpPr>
          <p:spPr bwMode="auto">
            <a:xfrm>
              <a:off x="2736" y="39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000">
                  <a:solidFill>
                    <a:srgbClr val="0000CC"/>
                  </a:solidFill>
                  <a:ea typeface="新細明體" pitchFamily="18" charset="-120"/>
                </a:rPr>
                <a:t>Update loop until infinity</a:t>
              </a:r>
            </a:p>
          </p:txBody>
        </p:sp>
        <p:sp>
          <p:nvSpPr>
            <p:cNvPr id="75797" name="Freeform 17"/>
            <p:cNvSpPr>
              <a:spLocks/>
            </p:cNvSpPr>
            <p:nvPr/>
          </p:nvSpPr>
          <p:spPr bwMode="auto">
            <a:xfrm>
              <a:off x="3735" y="3798"/>
              <a:ext cx="805" cy="390"/>
            </a:xfrm>
            <a:custGeom>
              <a:avLst/>
              <a:gdLst>
                <a:gd name="T0" fmla="*/ 0 w 805"/>
                <a:gd name="T1" fmla="*/ 252 h 390"/>
                <a:gd name="T2" fmla="*/ 171 w 805"/>
                <a:gd name="T3" fmla="*/ 360 h 390"/>
                <a:gd name="T4" fmla="*/ 549 w 805"/>
                <a:gd name="T5" fmla="*/ 360 h 390"/>
                <a:gd name="T6" fmla="*/ 783 w 805"/>
                <a:gd name="T7" fmla="*/ 180 h 390"/>
                <a:gd name="T8" fmla="*/ 684 w 805"/>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5" h="390">
                  <a:moveTo>
                    <a:pt x="0" y="252"/>
                  </a:moveTo>
                  <a:cubicBezTo>
                    <a:pt x="30" y="270"/>
                    <a:pt x="80" y="342"/>
                    <a:pt x="171" y="360"/>
                  </a:cubicBezTo>
                  <a:cubicBezTo>
                    <a:pt x="262" y="378"/>
                    <a:pt x="447" y="390"/>
                    <a:pt x="549" y="360"/>
                  </a:cubicBezTo>
                  <a:cubicBezTo>
                    <a:pt x="651" y="330"/>
                    <a:pt x="761" y="240"/>
                    <a:pt x="783" y="180"/>
                  </a:cubicBezTo>
                  <a:cubicBezTo>
                    <a:pt x="805" y="120"/>
                    <a:pt x="705" y="38"/>
                    <a:pt x="684" y="0"/>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8" name="Freeform 18"/>
            <p:cNvSpPr>
              <a:spLocks/>
            </p:cNvSpPr>
            <p:nvPr/>
          </p:nvSpPr>
          <p:spPr bwMode="auto">
            <a:xfrm>
              <a:off x="3360" y="3487"/>
              <a:ext cx="768" cy="209"/>
            </a:xfrm>
            <a:custGeom>
              <a:avLst/>
              <a:gdLst>
                <a:gd name="T0" fmla="*/ 1 w 1212"/>
                <a:gd name="T1" fmla="*/ 179 h 209"/>
                <a:gd name="T2" fmla="*/ 1 w 1212"/>
                <a:gd name="T3" fmla="*/ 71 h 209"/>
                <a:gd name="T4" fmla="*/ 1 w 1212"/>
                <a:gd name="T5" fmla="*/ 5 h 209"/>
                <a:gd name="T6" fmla="*/ 1 w 1212"/>
                <a:gd name="T7" fmla="*/ 41 h 209"/>
                <a:gd name="T8" fmla="*/ 0 w 1212"/>
                <a:gd name="T9" fmla="*/ 209 h 2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209">
                  <a:moveTo>
                    <a:pt x="1212" y="179"/>
                  </a:moveTo>
                  <a:cubicBezTo>
                    <a:pt x="1178" y="161"/>
                    <a:pt x="1093" y="100"/>
                    <a:pt x="1008" y="71"/>
                  </a:cubicBezTo>
                  <a:cubicBezTo>
                    <a:pt x="923" y="42"/>
                    <a:pt x="819" y="10"/>
                    <a:pt x="702" y="5"/>
                  </a:cubicBezTo>
                  <a:cubicBezTo>
                    <a:pt x="585" y="0"/>
                    <a:pt x="423" y="7"/>
                    <a:pt x="306" y="41"/>
                  </a:cubicBezTo>
                  <a:cubicBezTo>
                    <a:pt x="189" y="75"/>
                    <a:pt x="64" y="174"/>
                    <a:pt x="0" y="209"/>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7427" name="Text Box 19"/>
          <p:cNvSpPr txBox="1">
            <a:spLocks noChangeArrowheads="1"/>
          </p:cNvSpPr>
          <p:nvPr/>
        </p:nvSpPr>
        <p:spPr bwMode="auto">
          <a:xfrm>
            <a:off x="5715000" y="1066800"/>
            <a:ext cx="2971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i="1">
                <a:solidFill>
                  <a:schemeClr val="hlink"/>
                </a:solidFill>
                <a:ea typeface="新細明體" pitchFamily="18" charset="-120"/>
              </a:rPr>
              <a:t>If the instability is btw three nodes, stability cannot be guaranteed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657418"/>
                                        </p:tgtEl>
                                        <p:attrNameLst>
                                          <p:attrName>style.visibility</p:attrName>
                                        </p:attrNameLst>
                                      </p:cBhvr>
                                      <p:to>
                                        <p:strVal val="visible"/>
                                      </p:to>
                                    </p:set>
                                    <p:animEffect transition="in" filter="barn(inHorizontal)">
                                      <p:cBhvr>
                                        <p:cTn id="7" dur="500"/>
                                        <p:tgtEl>
                                          <p:spTgt spid="657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657419"/>
                                        </p:tgtEl>
                                        <p:attrNameLst>
                                          <p:attrName>style.visibility</p:attrName>
                                        </p:attrNameLst>
                                      </p:cBhvr>
                                      <p:to>
                                        <p:strVal val="visible"/>
                                      </p:to>
                                    </p:set>
                                    <p:animEffect transition="in" filter="barn(inHorizontal)">
                                      <p:cBhvr>
                                        <p:cTn id="12" dur="500"/>
                                        <p:tgtEl>
                                          <p:spTgt spid="657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74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nodeType="clickEffect">
                                  <p:stCondLst>
                                    <p:cond delay="0"/>
                                  </p:stCondLst>
                                  <p:childTnLst>
                                    <p:set>
                                      <p:cBhvr>
                                        <p:cTn id="20" dur="1" fill="hold">
                                          <p:stCondLst>
                                            <p:cond delay="0"/>
                                          </p:stCondLst>
                                        </p:cTn>
                                        <p:tgtEl>
                                          <p:spTgt spid="657420"/>
                                        </p:tgtEl>
                                        <p:attrNameLst>
                                          <p:attrName>style.visibility</p:attrName>
                                        </p:attrNameLst>
                                      </p:cBhvr>
                                      <p:to>
                                        <p:strVal val="visible"/>
                                      </p:to>
                                    </p:set>
                                    <p:animEffect transition="in" filter="barn(inHorizontal)">
                                      <p:cBhvr>
                                        <p:cTn id="21" dur="500"/>
                                        <p:tgtEl>
                                          <p:spTgt spid="6574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657421"/>
                                        </p:tgtEl>
                                        <p:attrNameLst>
                                          <p:attrName>style.visibility</p:attrName>
                                        </p:attrNameLst>
                                      </p:cBhvr>
                                      <p:to>
                                        <p:strVal val="visible"/>
                                      </p:to>
                                    </p:set>
                                    <p:animEffect transition="in" filter="barn(inHorizontal)">
                                      <p:cBhvr>
                                        <p:cTn id="26" dur="500"/>
                                        <p:tgtEl>
                                          <p:spTgt spid="6574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74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7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22" grpId="0" animBg="1"/>
      <p:bldP spid="6574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78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8A5D3B4-A0A4-4A42-9AE4-EBBFC76D3432}" type="slidenum">
              <a:rPr lang="en-US" altLang="zh-TW" b="0" smtClean="0"/>
              <a:pPr/>
              <a:t>34</a:t>
            </a:fld>
            <a:endParaRPr lang="en-US" altLang="zh-TW" b="0"/>
          </a:p>
        </p:txBody>
      </p:sp>
      <p:sp>
        <p:nvSpPr>
          <p:cNvPr id="7782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Three-node instability</a:t>
            </a:r>
          </a:p>
        </p:txBody>
      </p:sp>
      <p:sp>
        <p:nvSpPr>
          <p:cNvPr id="7782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783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783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783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783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783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783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en-US" sz="2400" b="0">
              <a:ea typeface="新細明體" pitchFamily="18" charset="-120"/>
            </a:endParaRPr>
          </a:p>
        </p:txBody>
      </p:sp>
      <p:sp>
        <p:nvSpPr>
          <p:cNvPr id="77836" name="Rectangle 1"/>
          <p:cNvSpPr>
            <a:spLocks noChangeArrowheads="1"/>
          </p:cNvSpPr>
          <p:nvPr/>
        </p:nvSpPr>
        <p:spPr bwMode="auto">
          <a:xfrm>
            <a:off x="366713" y="1401763"/>
            <a:ext cx="7897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b="0" dirty="0">
                <a:latin typeface="+mn-lt"/>
              </a:rPr>
              <a:t>The loop continues; </a:t>
            </a:r>
          </a:p>
          <a:p>
            <a:endParaRPr lang="en-US" b="0" dirty="0">
              <a:latin typeface="+mn-lt"/>
            </a:endParaRPr>
          </a:p>
          <a:p>
            <a:r>
              <a:rPr lang="en-US" b="0" dirty="0">
                <a:latin typeface="+mn-lt"/>
              </a:rPr>
              <a:t>now A advertises the route to X to C, with increased cost, but not to B. </a:t>
            </a:r>
          </a:p>
          <a:p>
            <a:endParaRPr lang="en-US" b="0" dirty="0">
              <a:latin typeface="+mn-lt"/>
            </a:endParaRPr>
          </a:p>
          <a:p>
            <a:r>
              <a:rPr lang="en-US" b="0" dirty="0">
                <a:latin typeface="+mn-lt"/>
              </a:rPr>
              <a:t>C then advertises the route to B with an increased cost. </a:t>
            </a:r>
          </a:p>
          <a:p>
            <a:endParaRPr lang="en-US" b="0" dirty="0">
              <a:latin typeface="+mn-lt"/>
            </a:endParaRPr>
          </a:p>
          <a:p>
            <a:r>
              <a:rPr lang="en-US" b="0" dirty="0">
                <a:latin typeface="+mn-lt"/>
              </a:rPr>
              <a:t>B does the same to A. And so on.</a:t>
            </a:r>
          </a:p>
          <a:p>
            <a:endParaRPr lang="en-US" b="0" dirty="0">
              <a:latin typeface="+mn-lt"/>
            </a:endParaRPr>
          </a:p>
          <a:p>
            <a:r>
              <a:rPr lang="en-US" b="0" dirty="0">
                <a:latin typeface="+mn-lt"/>
              </a:rPr>
              <a:t>The loop stops when the cost in each node reaches infinity.</a:t>
            </a:r>
            <a:endParaRPr lang="en-US" dirty="0">
              <a:latin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798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BCF13C1-0BA7-4B63-B0CE-26B8796C4770}" type="slidenum">
              <a:rPr lang="en-US" altLang="zh-TW" b="0" smtClean="0"/>
              <a:pPr/>
              <a:t>35</a:t>
            </a:fld>
            <a:endParaRPr lang="en-US" altLang="zh-TW" b="0"/>
          </a:p>
        </p:txBody>
      </p:sp>
      <p:sp>
        <p:nvSpPr>
          <p:cNvPr id="823298" name="Rectangle 2"/>
          <p:cNvSpPr>
            <a:spLocks noChangeArrowheads="1"/>
          </p:cNvSpPr>
          <p:nvPr/>
        </p:nvSpPr>
        <p:spPr bwMode="auto">
          <a:xfrm>
            <a:off x="0" y="0"/>
            <a:ext cx="9144000" cy="1143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79877" name="Text Box 3"/>
          <p:cNvSpPr txBox="1">
            <a:spLocks noChangeArrowheads="1"/>
          </p:cNvSpPr>
          <p:nvPr/>
        </p:nvSpPr>
        <p:spPr bwMode="auto">
          <a:xfrm>
            <a:off x="228600" y="263525"/>
            <a:ext cx="20478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11-4  RIP</a:t>
            </a:r>
          </a:p>
        </p:txBody>
      </p:sp>
      <p:sp>
        <p:nvSpPr>
          <p:cNvPr id="7987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79879" name="Rectangle 5"/>
          <p:cNvSpPr>
            <a:spLocks noChangeArrowheads="1"/>
          </p:cNvSpPr>
          <p:nvPr/>
        </p:nvSpPr>
        <p:spPr bwMode="auto">
          <a:xfrm>
            <a:off x="381000" y="1524000"/>
            <a:ext cx="8534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b="0">
                <a:latin typeface="Arial Unicode MS" panose="020B0604020202020204" pitchFamily="34" charset="-128"/>
                <a:ea typeface="新細明體" pitchFamily="18" charset="-120"/>
              </a:rPr>
              <a:t>The Routing Information Protocol (RIP) is an intra-domain (interior) routing protocol used inside an autonomous system.</a:t>
            </a:r>
          </a:p>
          <a:p>
            <a:pPr algn="just"/>
            <a:endParaRPr lang="en-US" altLang="zh-TW" b="0">
              <a:latin typeface="Arial Unicode MS" panose="020B0604020202020204" pitchFamily="34" charset="-128"/>
              <a:ea typeface="新細明體" pitchFamily="18" charset="-120"/>
            </a:endParaRPr>
          </a:p>
          <a:p>
            <a:pPr algn="just"/>
            <a:r>
              <a:rPr lang="en-US" altLang="zh-TW" b="0">
                <a:latin typeface="Arial Unicode MS" panose="020B0604020202020204" pitchFamily="34" charset="-128"/>
                <a:ea typeface="新細明體" pitchFamily="18" charset="-120"/>
              </a:rPr>
              <a:t> It is a very simple protocol based on distance vector routing. </a:t>
            </a:r>
          </a:p>
          <a:p>
            <a:pPr algn="just"/>
            <a:endParaRPr lang="en-US" altLang="zh-TW" b="0">
              <a:latin typeface="Arial Unicode MS" panose="020B0604020202020204" pitchFamily="34" charset="-128"/>
              <a:ea typeface="新細明體" pitchFamily="18" charset="-120"/>
            </a:endParaRPr>
          </a:p>
          <a:p>
            <a:pPr algn="just"/>
            <a:endParaRPr lang="en-US" altLang="zh-TW" b="0">
              <a:latin typeface="Arial Unicode MS" panose="020B0604020202020204" pitchFamily="34" charset="-128"/>
              <a:ea typeface="新細明體" pitchFamily="18" charset="-120"/>
            </a:endParaRPr>
          </a:p>
          <a:p>
            <a:pPr algn="just"/>
            <a:r>
              <a:rPr lang="en-US" altLang="zh-TW" b="0">
                <a:latin typeface="Arial Unicode MS" panose="020B0604020202020204" pitchFamily="34" charset="-128"/>
                <a:ea typeface="新細明體" pitchFamily="18" charset="-120"/>
              </a:rPr>
              <a:t>RIP implements distance vector routing directly with some considerations. </a:t>
            </a:r>
          </a:p>
          <a:p>
            <a:pPr algn="just"/>
            <a:r>
              <a:rPr lang="en-US" altLang="zh-TW" sz="2800">
                <a:latin typeface="Arial Unicode MS" panose="020B0604020202020204" pitchFamily="34" charset="-128"/>
                <a:ea typeface="新細明體" pitchFamily="18" charset="-12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19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AB1D679-7BCB-4ECE-A501-E1FF96778AD1}" type="slidenum">
              <a:rPr lang="en-US" altLang="zh-TW" b="0" smtClean="0"/>
              <a:pPr/>
              <a:t>36</a:t>
            </a:fld>
            <a:endParaRPr lang="en-US" altLang="zh-TW" b="0"/>
          </a:p>
        </p:txBody>
      </p:sp>
      <p:sp>
        <p:nvSpPr>
          <p:cNvPr id="823298" name="Rectangle 2"/>
          <p:cNvSpPr>
            <a:spLocks noChangeArrowheads="1"/>
          </p:cNvSpPr>
          <p:nvPr/>
        </p:nvSpPr>
        <p:spPr bwMode="auto">
          <a:xfrm>
            <a:off x="0" y="0"/>
            <a:ext cx="9144000" cy="1143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81925" name="Text Box 3"/>
          <p:cNvSpPr txBox="1">
            <a:spLocks noChangeArrowheads="1"/>
          </p:cNvSpPr>
          <p:nvPr/>
        </p:nvSpPr>
        <p:spPr bwMode="auto">
          <a:xfrm>
            <a:off x="228600" y="263525"/>
            <a:ext cx="20478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11-4  RIP</a:t>
            </a:r>
          </a:p>
        </p:txBody>
      </p:sp>
      <p:sp>
        <p:nvSpPr>
          <p:cNvPr id="8192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81927" name="Rectangle 5"/>
          <p:cNvSpPr>
            <a:spLocks noChangeArrowheads="1"/>
          </p:cNvSpPr>
          <p:nvPr/>
        </p:nvSpPr>
        <p:spPr bwMode="auto">
          <a:xfrm>
            <a:off x="381000" y="1524000"/>
            <a:ext cx="85344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buFontTx/>
              <a:buAutoNum type="arabicPeriod"/>
            </a:pPr>
            <a:r>
              <a:rPr lang="en-US" b="0"/>
              <a:t>In an autonomous system, we are dealing with routers and networks (links), what was described as a node.</a:t>
            </a:r>
          </a:p>
          <a:p>
            <a:pPr algn="just">
              <a:buFontTx/>
              <a:buAutoNum type="arabicPeriod"/>
            </a:pPr>
            <a:endParaRPr lang="en-US" b="0"/>
          </a:p>
          <a:p>
            <a:pPr algn="just">
              <a:buFontTx/>
              <a:buAutoNum type="arabicPeriod"/>
            </a:pPr>
            <a:r>
              <a:rPr lang="en-US" b="0"/>
              <a:t>The destination in a routing table is a network, which means the first column defines a network address.</a:t>
            </a:r>
          </a:p>
          <a:p>
            <a:pPr algn="just">
              <a:buFontTx/>
              <a:buAutoNum type="arabicPeriod"/>
            </a:pPr>
            <a:endParaRPr lang="en-US" b="0"/>
          </a:p>
          <a:p>
            <a:pPr algn="just">
              <a:buFontTx/>
              <a:buAutoNum type="arabicPeriod"/>
            </a:pPr>
            <a:r>
              <a:rPr lang="en-US" b="0"/>
              <a:t>The metric used by RIP is very simple; the distance is defined as the number of links (networks) that have to be used to reach the destination. For this reason, the metric in RIP is called a hop count.</a:t>
            </a:r>
          </a:p>
          <a:p>
            <a:pPr algn="just">
              <a:buFontTx/>
              <a:buAutoNum type="arabicPeriod"/>
            </a:pPr>
            <a:endParaRPr lang="en-US" b="0"/>
          </a:p>
          <a:p>
            <a:pPr algn="just">
              <a:buFontTx/>
              <a:buAutoNum type="arabicPeriod"/>
            </a:pPr>
            <a:r>
              <a:rPr lang="en-US" b="0"/>
              <a:t>Infinity is defined as 16, which means that any route in an autonomous system using RIP cannot have more than 15 hops. </a:t>
            </a:r>
          </a:p>
          <a:p>
            <a:pPr algn="just">
              <a:buFontTx/>
              <a:buAutoNum type="arabicPeriod"/>
            </a:pPr>
            <a:endParaRPr lang="en-US" b="0"/>
          </a:p>
          <a:p>
            <a:pPr algn="just">
              <a:buFontTx/>
              <a:buAutoNum type="arabicPeriod"/>
            </a:pPr>
            <a:r>
              <a:rPr lang="en-US" b="0"/>
              <a:t>The next node column defines the address of the router to which the packet is to be sent to reach its destination</a:t>
            </a:r>
            <a:endParaRPr lang="en-US" altLang="zh-TW" sz="2800" b="0">
              <a:latin typeface="Arial Unicode MS" panose="020B0604020202020204" pitchFamily="34" charset="-128"/>
              <a:ea typeface="新細明體"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39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84A02A4-D090-4701-B3CC-2AADD0C64065}" type="slidenum">
              <a:rPr lang="en-US" altLang="zh-TW" b="0" smtClean="0"/>
              <a:pPr/>
              <a:t>37</a:t>
            </a:fld>
            <a:endParaRPr lang="en-US" altLang="zh-TW" b="0"/>
          </a:p>
        </p:txBody>
      </p:sp>
      <p:sp>
        <p:nvSpPr>
          <p:cNvPr id="8397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a domain using RIP</a:t>
            </a:r>
          </a:p>
        </p:txBody>
      </p:sp>
      <p:sp>
        <p:nvSpPr>
          <p:cNvPr id="8397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397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397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397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397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397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397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grpSp>
        <p:nvGrpSpPr>
          <p:cNvPr id="83980" name="Group 3"/>
          <p:cNvGrpSpPr>
            <a:grpSpLocks/>
          </p:cNvGrpSpPr>
          <p:nvPr/>
        </p:nvGrpSpPr>
        <p:grpSpPr bwMode="auto">
          <a:xfrm>
            <a:off x="987425" y="766763"/>
            <a:ext cx="6827838" cy="5368925"/>
            <a:chOff x="987425" y="767556"/>
            <a:chExt cx="6827837" cy="5368132"/>
          </a:xfrm>
        </p:grpSpPr>
        <p:pic>
          <p:nvPicPr>
            <p:cNvPr id="8398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767556"/>
              <a:ext cx="6827837"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3505200" y="3124645"/>
              <a:ext cx="2057400" cy="141108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lstStyle/>
            <a:p>
              <a:pPr>
                <a:defRPr/>
              </a:pPr>
              <a:endParaRPr lang="en-IN">
                <a:solidFill>
                  <a:schemeClr val="tx1"/>
                </a:solidFill>
              </a:endParaRPr>
            </a:p>
          </p:txBody>
        </p:sp>
        <p:sp>
          <p:nvSpPr>
            <p:cNvPr id="3" name="Rectangle 2"/>
            <p:cNvSpPr/>
            <p:nvPr/>
          </p:nvSpPr>
          <p:spPr bwMode="auto">
            <a:xfrm>
              <a:off x="1676400" y="4648420"/>
              <a:ext cx="5867399" cy="1487268"/>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lstStyle/>
            <a:p>
              <a:pPr>
                <a:defRPr/>
              </a:pPr>
              <a:endParaRPr lang="en-IN">
                <a:solidFill>
                  <a:schemeClr val="tx1"/>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60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3473B0A-EA43-4F6C-BEF5-5D775B542FE2}" type="slidenum">
              <a:rPr lang="en-US" altLang="zh-TW" b="0" smtClean="0"/>
              <a:pPr/>
              <a:t>38</a:t>
            </a:fld>
            <a:endParaRPr lang="en-US" altLang="zh-TW" b="0"/>
          </a:p>
        </p:txBody>
      </p:sp>
      <p:sp>
        <p:nvSpPr>
          <p:cNvPr id="8602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a domain using RIP</a:t>
            </a:r>
          </a:p>
        </p:txBody>
      </p:sp>
      <p:sp>
        <p:nvSpPr>
          <p:cNvPr id="8602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602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602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602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602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602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602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grpSp>
        <p:nvGrpSpPr>
          <p:cNvPr id="86028" name="Group 3"/>
          <p:cNvGrpSpPr>
            <a:grpSpLocks/>
          </p:cNvGrpSpPr>
          <p:nvPr/>
        </p:nvGrpSpPr>
        <p:grpSpPr bwMode="auto">
          <a:xfrm>
            <a:off x="987425" y="1031875"/>
            <a:ext cx="6827838" cy="5368925"/>
            <a:chOff x="987425" y="767556"/>
            <a:chExt cx="6827837" cy="5368132"/>
          </a:xfrm>
        </p:grpSpPr>
        <p:pic>
          <p:nvPicPr>
            <p:cNvPr id="8602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767556"/>
              <a:ext cx="6827837"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1676400" y="4648421"/>
              <a:ext cx="5867399" cy="1487267"/>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lstStyle/>
            <a:p>
              <a:pPr>
                <a:defRPr/>
              </a:pPr>
              <a:endParaRPr lang="en-IN">
                <a:solidFill>
                  <a:schemeClr val="tx1"/>
                </a:solidFil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880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FBB9A77-C5BF-4F2B-B804-76D8D653EE92}" type="slidenum">
              <a:rPr lang="en-US" altLang="zh-TW" b="0" smtClean="0"/>
              <a:pPr/>
              <a:t>39</a:t>
            </a:fld>
            <a:endParaRPr lang="en-US" altLang="zh-TW" b="0"/>
          </a:p>
        </p:txBody>
      </p:sp>
      <p:sp>
        <p:nvSpPr>
          <p:cNvPr id="8806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a domain using RIP</a:t>
            </a:r>
          </a:p>
        </p:txBody>
      </p:sp>
      <p:sp>
        <p:nvSpPr>
          <p:cNvPr id="8806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807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807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807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807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807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8807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8807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3" y="919163"/>
            <a:ext cx="6827837"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72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3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7EF4FB8-22D6-48A4-810F-244BF8055682}" type="slidenum">
              <a:rPr lang="en-US" altLang="zh-TW" b="0" smtClean="0"/>
              <a:pPr/>
              <a:t>4</a:t>
            </a:fld>
            <a:endParaRPr lang="en-US" altLang="zh-TW" b="0"/>
          </a:p>
        </p:txBody>
      </p:sp>
      <p:sp>
        <p:nvSpPr>
          <p:cNvPr id="77619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4341" name="Text Box 3"/>
          <p:cNvSpPr txBox="1">
            <a:spLocks noChangeArrowheads="1"/>
          </p:cNvSpPr>
          <p:nvPr/>
        </p:nvSpPr>
        <p:spPr bwMode="auto">
          <a:xfrm>
            <a:off x="228600" y="355600"/>
            <a:ext cx="4918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11-1  INTRODUCTION</a:t>
            </a:r>
          </a:p>
        </p:txBody>
      </p:sp>
      <p:sp>
        <p:nvSpPr>
          <p:cNvPr id="1434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14343" name="Rectangle 5"/>
          <p:cNvSpPr>
            <a:spLocks noChangeArrowheads="1"/>
          </p:cNvSpPr>
          <p:nvPr/>
        </p:nvSpPr>
        <p:spPr bwMode="auto">
          <a:xfrm>
            <a:off x="241300" y="1568450"/>
            <a:ext cx="68008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400"/>
              <a:t>Static versus Dynamic Routing Tables</a:t>
            </a:r>
            <a:endParaRPr lang="en-US" altLang="zh-TW" sz="2400" b="0">
              <a:latin typeface="Arial Unicode MS" panose="020B0604020202020204" pitchFamily="34" charset="-128"/>
              <a:ea typeface="新細明體" pitchFamily="18" charset="-120"/>
            </a:endParaRPr>
          </a:p>
        </p:txBody>
      </p:sp>
      <p:sp>
        <p:nvSpPr>
          <p:cNvPr id="14344" name="Rectangle 1"/>
          <p:cNvSpPr>
            <a:spLocks noChangeArrowheads="1"/>
          </p:cNvSpPr>
          <p:nvPr/>
        </p:nvSpPr>
        <p:spPr bwMode="auto">
          <a:xfrm>
            <a:off x="311150" y="2187575"/>
            <a:ext cx="85217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102870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A routing table can be either static or dynamic. </a:t>
            </a:r>
          </a:p>
          <a:p>
            <a:pPr algn="just"/>
            <a:endParaRPr lang="en-US" b="0"/>
          </a:p>
          <a:p>
            <a:pPr algn="just"/>
            <a:endParaRPr lang="en-US" b="0"/>
          </a:p>
          <a:p>
            <a:pPr algn="just"/>
            <a:r>
              <a:rPr lang="en-US" b="0"/>
              <a:t>A static table is one with manual entries. </a:t>
            </a:r>
          </a:p>
          <a:p>
            <a:pPr algn="just"/>
            <a:endParaRPr lang="en-US" b="0"/>
          </a:p>
          <a:p>
            <a:pPr algn="just"/>
            <a:endParaRPr lang="en-US" b="0"/>
          </a:p>
          <a:p>
            <a:pPr algn="just"/>
            <a:r>
              <a:rPr lang="en-US" b="0"/>
              <a:t>A dynamic table, is one that is updated automatically when there is a change somewhere in the internet.</a:t>
            </a:r>
          </a:p>
          <a:p>
            <a:pPr algn="just"/>
            <a:endParaRPr lang="en-US" b="0"/>
          </a:p>
          <a:p>
            <a:pPr lvl="1" algn="just">
              <a:buFont typeface="Wingdings" panose="05000000000000000000" pitchFamily="2" charset="2"/>
              <a:buChar char="ü"/>
            </a:pPr>
            <a:r>
              <a:rPr lang="en-US" b="0"/>
              <a:t>They need to be updated when a link is down, and they need to be updated whenever a better route has been found.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t>
            </a:r>
          </a:p>
        </p:txBody>
      </p:sp>
      <p:sp>
        <p:nvSpPr>
          <p:cNvPr id="901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047E5D8-CC20-4D77-BE43-C4C8223B057D}" type="slidenum">
              <a:rPr lang="en-US" altLang="zh-TW" b="0" smtClean="0"/>
              <a:pPr/>
              <a:t>40</a:t>
            </a:fld>
            <a:endParaRPr lang="en-US" altLang="zh-TW" b="0"/>
          </a:p>
        </p:txBody>
      </p:sp>
      <p:sp>
        <p:nvSpPr>
          <p:cNvPr id="9011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011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011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011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012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012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012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9012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74" y="1054659"/>
            <a:ext cx="6791325"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4" name="Rectangle 13"/>
          <p:cNvSpPr>
            <a:spLocks noChangeArrowheads="1"/>
          </p:cNvSpPr>
          <p:nvPr/>
        </p:nvSpPr>
        <p:spPr bwMode="auto">
          <a:xfrm>
            <a:off x="1524000" y="125413"/>
            <a:ext cx="2586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RIP Message Format</a:t>
            </a:r>
          </a:p>
        </p:txBody>
      </p:sp>
      <p:sp>
        <p:nvSpPr>
          <p:cNvPr id="2" name="Rectangle 1"/>
          <p:cNvSpPr/>
          <p:nvPr/>
        </p:nvSpPr>
        <p:spPr>
          <a:xfrm>
            <a:off x="270848" y="3704769"/>
            <a:ext cx="8676302" cy="2246769"/>
          </a:xfrm>
          <a:prstGeom prst="rect">
            <a:avLst/>
          </a:prstGeom>
        </p:spPr>
        <p:txBody>
          <a:bodyPr wrap="square">
            <a:spAutoFit/>
          </a:bodyPr>
          <a:lstStyle/>
          <a:p>
            <a:pPr algn="just"/>
            <a:r>
              <a:rPr lang="en-US" sz="1400" dirty="0"/>
              <a:t>Command. </a:t>
            </a:r>
            <a:r>
              <a:rPr lang="en-US" sz="1400" b="0" dirty="0"/>
              <a:t>8-bit field specifies the type of message: request (1) or response (2). </a:t>
            </a:r>
          </a:p>
          <a:p>
            <a:pPr algn="just"/>
            <a:endParaRPr lang="en-US" sz="1400" b="0" dirty="0"/>
          </a:p>
          <a:p>
            <a:pPr algn="just"/>
            <a:r>
              <a:rPr lang="en-US" sz="1400" dirty="0"/>
              <a:t>Version. </a:t>
            </a:r>
            <a:r>
              <a:rPr lang="en-US" sz="1400" b="0" dirty="0"/>
              <a:t>8-bit field defines the version. Here used version 1, (version 2 has new features) </a:t>
            </a:r>
          </a:p>
          <a:p>
            <a:pPr algn="just"/>
            <a:endParaRPr lang="en-US" sz="1400" b="0" dirty="0"/>
          </a:p>
          <a:p>
            <a:pPr algn="just"/>
            <a:r>
              <a:rPr lang="en-US" sz="1400" dirty="0"/>
              <a:t>Family. </a:t>
            </a:r>
            <a:r>
              <a:rPr lang="en-US" sz="1400" b="0" dirty="0"/>
              <a:t>16-bit field defines the family of the protocol used. For TCP/IP the value is 2.</a:t>
            </a:r>
          </a:p>
          <a:p>
            <a:pPr algn="just"/>
            <a:endParaRPr lang="en-US" sz="1400" b="0" dirty="0"/>
          </a:p>
          <a:p>
            <a:pPr algn="just"/>
            <a:r>
              <a:rPr lang="en-US" sz="1400" dirty="0"/>
              <a:t>Network address. </a:t>
            </a:r>
            <a:r>
              <a:rPr lang="en-US" sz="1400" b="0" dirty="0"/>
              <a:t>Defines the address of the destination network. RIP has allocated 14 bytes for this field to be applicable to any protocol. IP currently uses only 4 bytes. The rest of the address is filled with 0s. </a:t>
            </a:r>
          </a:p>
          <a:p>
            <a:pPr algn="just"/>
            <a:endParaRPr lang="en-US" sz="1400" b="0" dirty="0"/>
          </a:p>
          <a:p>
            <a:pPr algn="just"/>
            <a:r>
              <a:rPr lang="en-US" sz="1400" dirty="0"/>
              <a:t>Distance. </a:t>
            </a:r>
            <a:r>
              <a:rPr lang="en-US" sz="1400" b="0" dirty="0"/>
              <a:t> 32-bit field defines the hop count (cost) from the advertising router to the destination network.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42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CE3EA8-251D-4AEB-B783-CFCCED6FBFCB}" type="slidenum">
              <a:rPr lang="en-US" altLang="zh-TW" b="0" smtClean="0"/>
              <a:pPr/>
              <a:t>41</a:t>
            </a:fld>
            <a:endParaRPr lang="en-US" altLang="zh-TW" b="0"/>
          </a:p>
        </p:txBody>
      </p:sp>
      <p:sp>
        <p:nvSpPr>
          <p:cNvPr id="9421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421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421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421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421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421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421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4219" name="Rectangle 1"/>
          <p:cNvSpPr>
            <a:spLocks noChangeArrowheads="1"/>
          </p:cNvSpPr>
          <p:nvPr/>
        </p:nvSpPr>
        <p:spPr bwMode="auto">
          <a:xfrm>
            <a:off x="1323975" y="127001"/>
            <a:ext cx="312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Requests and Responses </a:t>
            </a:r>
          </a:p>
        </p:txBody>
      </p:sp>
      <p:sp>
        <p:nvSpPr>
          <p:cNvPr id="94220" name="Rectangle 2"/>
          <p:cNvSpPr>
            <a:spLocks noChangeArrowheads="1"/>
          </p:cNvSpPr>
          <p:nvPr/>
        </p:nvSpPr>
        <p:spPr bwMode="auto">
          <a:xfrm>
            <a:off x="457468" y="1179513"/>
            <a:ext cx="614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RIP has two types of messages: request and response</a:t>
            </a:r>
          </a:p>
        </p:txBody>
      </p:sp>
      <p:sp>
        <p:nvSpPr>
          <p:cNvPr id="94221" name="Rectangle 3"/>
          <p:cNvSpPr>
            <a:spLocks noChangeArrowheads="1"/>
          </p:cNvSpPr>
          <p:nvPr/>
        </p:nvSpPr>
        <p:spPr bwMode="auto">
          <a:xfrm>
            <a:off x="413578" y="1683544"/>
            <a:ext cx="8083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Request </a:t>
            </a:r>
          </a:p>
          <a:p>
            <a:pPr algn="just"/>
            <a:r>
              <a:rPr lang="en-US" b="0" dirty="0"/>
              <a:t>A request message is sent by a router that </a:t>
            </a:r>
            <a:r>
              <a:rPr lang="en-US" b="0" dirty="0">
                <a:solidFill>
                  <a:srgbClr val="FF0000"/>
                </a:solidFill>
              </a:rPr>
              <a:t>has just come up or by a router that has some time-out entries.</a:t>
            </a:r>
          </a:p>
          <a:p>
            <a:pPr algn="just"/>
            <a:r>
              <a:rPr lang="en-US" b="0" dirty="0"/>
              <a:t> </a:t>
            </a:r>
            <a:r>
              <a:rPr lang="en-US" b="0" dirty="0">
                <a:solidFill>
                  <a:srgbClr val="FF0000"/>
                </a:solidFill>
              </a:rPr>
              <a:t>A request can ask about specific entries or all entries</a:t>
            </a:r>
          </a:p>
        </p:txBody>
      </p:sp>
      <p:pic>
        <p:nvPicPr>
          <p:cNvPr id="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3687763"/>
            <a:ext cx="4122737"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355" y="3687763"/>
            <a:ext cx="3673475"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24" name="Rectangle 4"/>
          <p:cNvSpPr>
            <a:spLocks noChangeArrowheads="1"/>
          </p:cNvSpPr>
          <p:nvPr/>
        </p:nvSpPr>
        <p:spPr bwMode="auto">
          <a:xfrm>
            <a:off x="2620963" y="6102350"/>
            <a:ext cx="2776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b="0"/>
              <a:t>Figure Request messages</a:t>
            </a:r>
          </a:p>
        </p:txBody>
      </p:sp>
      <p:pic>
        <p:nvPicPr>
          <p:cNvPr id="17"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3622" y="155609"/>
            <a:ext cx="3171624" cy="88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4)">
                                      <p:cBhvr>
                                        <p:cTn id="7" dur="10"/>
                                        <p:tgtEl>
                                          <p:spTgt spid="15"/>
                                        </p:tgtEl>
                                      </p:cBhvr>
                                    </p:animEffect>
                                  </p:childTnLst>
                                </p:cTn>
                              </p:par>
                              <p:par>
                                <p:cTn id="8" presetID="21"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4)">
                                      <p:cBhvr>
                                        <p:cTn id="10" dur="1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62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6DA439-0AB6-4199-B15B-BA1413273A39}" type="slidenum">
              <a:rPr lang="en-US" altLang="zh-TW" b="0" smtClean="0"/>
              <a:pPr/>
              <a:t>42</a:t>
            </a:fld>
            <a:endParaRPr lang="en-US" altLang="zh-TW" b="0"/>
          </a:p>
        </p:txBody>
      </p:sp>
      <p:sp>
        <p:nvSpPr>
          <p:cNvPr id="9626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626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626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626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626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626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626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6267" name="Rectangle 1"/>
          <p:cNvSpPr>
            <a:spLocks noChangeArrowheads="1"/>
          </p:cNvSpPr>
          <p:nvPr/>
        </p:nvSpPr>
        <p:spPr bwMode="auto">
          <a:xfrm>
            <a:off x="1346200" y="608013"/>
            <a:ext cx="312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Requests and Responses </a:t>
            </a:r>
          </a:p>
        </p:txBody>
      </p:sp>
      <p:sp>
        <p:nvSpPr>
          <p:cNvPr id="96268" name="Rectangle 2"/>
          <p:cNvSpPr>
            <a:spLocks noChangeArrowheads="1"/>
          </p:cNvSpPr>
          <p:nvPr/>
        </p:nvSpPr>
        <p:spPr bwMode="auto">
          <a:xfrm>
            <a:off x="366713" y="1400175"/>
            <a:ext cx="830262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Response</a:t>
            </a:r>
          </a:p>
          <a:p>
            <a:pPr algn="just"/>
            <a:endParaRPr lang="en-US" dirty="0"/>
          </a:p>
          <a:p>
            <a:pPr algn="just"/>
            <a:r>
              <a:rPr lang="en-US" b="0" dirty="0"/>
              <a:t> A response can be either </a:t>
            </a:r>
            <a:r>
              <a:rPr lang="en-US" b="0" dirty="0">
                <a:solidFill>
                  <a:srgbClr val="FF0000"/>
                </a:solidFill>
              </a:rPr>
              <a:t>solicited</a:t>
            </a:r>
            <a:r>
              <a:rPr lang="en-US" b="0" dirty="0"/>
              <a:t> or </a:t>
            </a:r>
            <a:r>
              <a:rPr lang="en-US" b="0" dirty="0">
                <a:solidFill>
                  <a:srgbClr val="FF0000"/>
                </a:solidFill>
              </a:rPr>
              <a:t>unsolicited</a:t>
            </a:r>
            <a:r>
              <a:rPr lang="en-US" b="0" dirty="0"/>
              <a:t>. </a:t>
            </a:r>
          </a:p>
          <a:p>
            <a:pPr algn="just"/>
            <a:endParaRPr lang="en-US" b="0" dirty="0"/>
          </a:p>
          <a:p>
            <a:pPr algn="just"/>
            <a:r>
              <a:rPr lang="en-US" b="0" dirty="0"/>
              <a:t>A </a:t>
            </a:r>
            <a:r>
              <a:rPr lang="en-US" b="0" dirty="0">
                <a:solidFill>
                  <a:srgbClr val="FF0000"/>
                </a:solidFill>
              </a:rPr>
              <a:t>solicited response </a:t>
            </a:r>
            <a:r>
              <a:rPr lang="en-US" b="0" dirty="0"/>
              <a:t>is sent only in </a:t>
            </a:r>
            <a:r>
              <a:rPr lang="en-US" b="0" dirty="0">
                <a:solidFill>
                  <a:srgbClr val="FF0000"/>
                </a:solidFill>
              </a:rPr>
              <a:t>answer to a request</a:t>
            </a:r>
            <a:r>
              <a:rPr lang="en-US" b="0" dirty="0"/>
              <a:t>.  It contains information about the destination specified in the corresponding request. </a:t>
            </a:r>
          </a:p>
          <a:p>
            <a:pPr algn="just"/>
            <a:endParaRPr lang="en-US" b="0" dirty="0"/>
          </a:p>
          <a:p>
            <a:pPr algn="just"/>
            <a:r>
              <a:rPr lang="en-US" b="0" dirty="0"/>
              <a:t>An </a:t>
            </a:r>
            <a:r>
              <a:rPr lang="en-US" b="0" dirty="0">
                <a:solidFill>
                  <a:srgbClr val="FF0000"/>
                </a:solidFill>
              </a:rPr>
              <a:t>unsolicited response</a:t>
            </a:r>
            <a:r>
              <a:rPr lang="en-US" b="0" dirty="0"/>
              <a:t>, is sent periodically, every 30 seconds or when there is a change in the routing table. </a:t>
            </a:r>
          </a:p>
          <a:p>
            <a:pPr algn="just"/>
            <a:endParaRPr lang="en-US" b="0" dirty="0"/>
          </a:p>
          <a:p>
            <a:pPr algn="just"/>
            <a:r>
              <a:rPr lang="en-US" b="0" dirty="0">
                <a:solidFill>
                  <a:srgbClr val="FF0000"/>
                </a:solidFill>
              </a:rPr>
              <a:t>The response is sometimes called an update packet</a:t>
            </a:r>
            <a:r>
              <a:rPr lang="en-US" b="0" dirty="0"/>
              <a:t>. </a:t>
            </a:r>
          </a:p>
        </p:txBody>
      </p:sp>
      <p:pic>
        <p:nvPicPr>
          <p:cNvPr id="1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909878"/>
            <a:ext cx="4429326" cy="124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983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4D68F31-678D-44F2-B8C0-E0E074C52BB8}" type="slidenum">
              <a:rPr lang="en-US" altLang="zh-TW" b="0" smtClean="0"/>
              <a:pPr/>
              <a:t>43</a:t>
            </a:fld>
            <a:endParaRPr lang="en-US" altLang="zh-TW" b="0"/>
          </a:p>
        </p:txBody>
      </p:sp>
      <p:sp>
        <p:nvSpPr>
          <p:cNvPr id="9830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11.4</a:t>
            </a:r>
          </a:p>
        </p:txBody>
      </p:sp>
      <p:sp>
        <p:nvSpPr>
          <p:cNvPr id="9830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831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831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831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831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831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9831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656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781174"/>
            <a:ext cx="5029200" cy="459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17" name="Rectangle 2"/>
          <p:cNvSpPr>
            <a:spLocks noChangeArrowheads="1"/>
          </p:cNvSpPr>
          <p:nvPr/>
        </p:nvSpPr>
        <p:spPr bwMode="auto">
          <a:xfrm>
            <a:off x="356394" y="1069975"/>
            <a:ext cx="84066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b="0" dirty="0"/>
              <a:t>Figure 11.13 shows the update message sent from router </a:t>
            </a:r>
            <a:r>
              <a:rPr lang="en-US" b="0" dirty="0">
                <a:solidFill>
                  <a:srgbClr val="FF0000"/>
                </a:solidFill>
              </a:rPr>
              <a:t>R1 to router R2 </a:t>
            </a:r>
            <a:r>
              <a:rPr lang="en-US" b="0" dirty="0"/>
              <a:t>in Figure 11.10. The message is sent out of interface 130.10.0.2.</a:t>
            </a:r>
          </a:p>
        </p:txBody>
      </p:sp>
      <p:pic>
        <p:nvPicPr>
          <p:cNvPr id="1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5208554"/>
            <a:ext cx="2590800" cy="72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665610"/>
                                        </p:tgtEl>
                                        <p:attrNameLst>
                                          <p:attrName>style.visibility</p:attrName>
                                        </p:attrNameLst>
                                      </p:cBhvr>
                                      <p:to>
                                        <p:strVal val="visible"/>
                                      </p:to>
                                    </p:set>
                                    <p:animEffect transition="in" filter="wipe(up)">
                                      <p:cBhvr>
                                        <p:cTn id="7" dur="10"/>
                                        <p:tgtEl>
                                          <p:spTgt spid="66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03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C0A702B-522E-4ABB-9150-BCEDBF665A39}" type="slidenum">
              <a:rPr lang="en-US" altLang="zh-TW" b="0" smtClean="0"/>
              <a:pPr/>
              <a:t>44</a:t>
            </a:fld>
            <a:endParaRPr lang="en-US" altLang="zh-TW" b="0"/>
          </a:p>
        </p:txBody>
      </p:sp>
      <p:sp>
        <p:nvSpPr>
          <p:cNvPr id="10035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11.4</a:t>
            </a:r>
          </a:p>
        </p:txBody>
      </p:sp>
      <p:sp>
        <p:nvSpPr>
          <p:cNvPr id="10035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035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035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036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036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036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036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0364" name="Rectangle 1"/>
          <p:cNvSpPr>
            <a:spLocks noChangeArrowheads="1"/>
          </p:cNvSpPr>
          <p:nvPr/>
        </p:nvSpPr>
        <p:spPr bwMode="auto">
          <a:xfrm>
            <a:off x="228600" y="1139825"/>
            <a:ext cx="85344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cs typeface="Tahoma" panose="020B0604030504040204" pitchFamily="34" charset="0"/>
              </a:rPr>
              <a:t>Message is prepared with the combination of split horizon and poison reverse strategy in mind. </a:t>
            </a:r>
          </a:p>
          <a:p>
            <a:pPr algn="just"/>
            <a:endParaRPr lang="en-US" b="0" dirty="0">
              <a:cs typeface="Tahoma" panose="020B0604030504040204" pitchFamily="34" charset="0"/>
            </a:endParaRPr>
          </a:p>
          <a:p>
            <a:pPr algn="just"/>
            <a:r>
              <a:rPr lang="en-US" b="0" dirty="0">
                <a:cs typeface="Tahoma" panose="020B0604030504040204" pitchFamily="34" charset="0"/>
              </a:rPr>
              <a:t>Router R1 has obtained information about networks 195.2.4.0, 195.2.5.0, and 195.2.6.0 from router R2. </a:t>
            </a:r>
          </a:p>
          <a:p>
            <a:pPr algn="just"/>
            <a:endParaRPr lang="en-US" b="0" u="sng" dirty="0">
              <a:cs typeface="Tahoma" panose="020B0604030504040204" pitchFamily="34" charset="0"/>
            </a:endParaRPr>
          </a:p>
          <a:p>
            <a:pPr algn="just"/>
            <a:r>
              <a:rPr lang="en-US" b="0" dirty="0">
                <a:cs typeface="Tahoma" panose="020B0604030504040204" pitchFamily="34" charset="0"/>
              </a:rPr>
              <a:t>When R1 sends an update message to R2, it replaces the actual value of the hop counts for these </a:t>
            </a:r>
            <a:r>
              <a:rPr lang="en-US" b="0" dirty="0">
                <a:solidFill>
                  <a:srgbClr val="FF0000"/>
                </a:solidFill>
                <a:cs typeface="Tahoma" panose="020B0604030504040204" pitchFamily="34" charset="0"/>
              </a:rPr>
              <a:t>three networks with 16 (infinity) to prevent any confusion for R2</a:t>
            </a:r>
            <a:r>
              <a:rPr lang="en-US" b="0" dirty="0">
                <a:cs typeface="Tahoma" panose="020B0604030504040204" pitchFamily="34" charset="0"/>
              </a:rPr>
              <a:t>. </a:t>
            </a:r>
          </a:p>
          <a:p>
            <a:pPr algn="just"/>
            <a:endParaRPr lang="en-US" b="0" u="sng" dirty="0">
              <a:cs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24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E5DEA1D-6F1B-4430-A948-C5C5767BAC70}" type="slidenum">
              <a:rPr lang="en-US" altLang="zh-TW" b="0" smtClean="0"/>
              <a:pPr/>
              <a:t>45</a:t>
            </a:fld>
            <a:endParaRPr lang="en-US" altLang="zh-TW" b="0"/>
          </a:p>
        </p:txBody>
      </p:sp>
      <p:sp>
        <p:nvSpPr>
          <p:cNvPr id="10240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RIP timers</a:t>
            </a:r>
          </a:p>
        </p:txBody>
      </p:sp>
      <p:sp>
        <p:nvSpPr>
          <p:cNvPr id="10240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240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240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240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240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241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241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1024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108" y="3118485"/>
            <a:ext cx="7202487"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13" name="Rectangle 2"/>
          <p:cNvSpPr>
            <a:spLocks noChangeArrowheads="1"/>
          </p:cNvSpPr>
          <p:nvPr/>
        </p:nvSpPr>
        <p:spPr bwMode="auto">
          <a:xfrm>
            <a:off x="479425" y="1125538"/>
            <a:ext cx="818991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RIP uses three timers to support its operation. </a:t>
            </a:r>
          </a:p>
          <a:p>
            <a:pPr algn="just"/>
            <a:endParaRPr lang="en-US" b="0" dirty="0"/>
          </a:p>
          <a:p>
            <a:pPr algn="just"/>
            <a:r>
              <a:rPr lang="en-US" b="0" dirty="0"/>
              <a:t>periodic timer </a:t>
            </a:r>
            <a:r>
              <a:rPr lang="en-US" b="0" dirty="0">
                <a:sym typeface="Wingdings" panose="05000000000000000000" pitchFamily="2" charset="2"/>
              </a:rPr>
              <a:t> </a:t>
            </a:r>
            <a:r>
              <a:rPr lang="en-US" b="0" dirty="0"/>
              <a:t>controls the sending of messages, </a:t>
            </a:r>
          </a:p>
          <a:p>
            <a:pPr algn="just"/>
            <a:r>
              <a:rPr lang="en-US" b="0" dirty="0"/>
              <a:t>expiration timer </a:t>
            </a:r>
            <a:r>
              <a:rPr lang="en-US" b="0" dirty="0">
                <a:sym typeface="Wingdings" panose="05000000000000000000" pitchFamily="2" charset="2"/>
              </a:rPr>
              <a:t></a:t>
            </a:r>
            <a:r>
              <a:rPr lang="en-US" b="0" dirty="0"/>
              <a:t> governs the validity of a route,</a:t>
            </a:r>
          </a:p>
          <a:p>
            <a:pPr algn="just"/>
            <a:r>
              <a:rPr lang="en-US" b="0" dirty="0"/>
              <a:t>garbage collection timer </a:t>
            </a:r>
            <a:r>
              <a:rPr lang="en-US" b="0" dirty="0">
                <a:sym typeface="Wingdings" panose="05000000000000000000" pitchFamily="2" charset="2"/>
              </a:rPr>
              <a:t> </a:t>
            </a:r>
            <a:r>
              <a:rPr lang="en-US" b="0" dirty="0"/>
              <a:t> advertises the failure of a route.</a:t>
            </a:r>
          </a:p>
        </p:txBody>
      </p:sp>
      <p:sp>
        <p:nvSpPr>
          <p:cNvPr id="2" name="Rectangle 1"/>
          <p:cNvSpPr/>
          <p:nvPr/>
        </p:nvSpPr>
        <p:spPr>
          <a:xfrm>
            <a:off x="1346200" y="638175"/>
            <a:ext cx="1754006" cy="369332"/>
          </a:xfrm>
          <a:prstGeom prst="rect">
            <a:avLst/>
          </a:prstGeom>
        </p:spPr>
        <p:txBody>
          <a:bodyPr wrap="none">
            <a:spAutoFit/>
          </a:bodyPr>
          <a:lstStyle/>
          <a:p>
            <a:pPr algn="just"/>
            <a:r>
              <a:rPr lang="en-US" dirty="0"/>
              <a:t>Timers in RIP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44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10317E7-63DE-4DE9-9594-E99691D782CD}" type="slidenum">
              <a:rPr lang="en-US" altLang="zh-TW" b="0" smtClean="0"/>
              <a:pPr/>
              <a:t>46</a:t>
            </a:fld>
            <a:endParaRPr lang="en-US" altLang="zh-TW" b="0"/>
          </a:p>
        </p:txBody>
      </p:sp>
      <p:sp>
        <p:nvSpPr>
          <p:cNvPr id="10445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44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445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44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445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445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44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4459" name="Rectangle 2"/>
          <p:cNvSpPr>
            <a:spLocks noChangeArrowheads="1"/>
          </p:cNvSpPr>
          <p:nvPr/>
        </p:nvSpPr>
        <p:spPr bwMode="auto">
          <a:xfrm>
            <a:off x="479425" y="1125538"/>
            <a:ext cx="818991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Controls the advertising of regular update messages. </a:t>
            </a:r>
          </a:p>
          <a:p>
            <a:pPr algn="just"/>
            <a:endParaRPr lang="en-US" b="0" dirty="0"/>
          </a:p>
          <a:p>
            <a:pPr algn="just"/>
            <a:r>
              <a:rPr lang="en-US" b="0" dirty="0"/>
              <a:t>Although the protocol specifies that this timer must be set to 30 s, the working model uses a random number between 25 and 35 s. </a:t>
            </a:r>
          </a:p>
          <a:p>
            <a:pPr algn="just"/>
            <a:endParaRPr lang="en-US" b="0" dirty="0"/>
          </a:p>
          <a:p>
            <a:pPr algn="just"/>
            <a:r>
              <a:rPr lang="en-US" b="0" dirty="0"/>
              <a:t>This is to prevent any possible synchronization and therefore overload on an internet if routers update simultaneously. </a:t>
            </a:r>
          </a:p>
        </p:txBody>
      </p:sp>
      <p:sp>
        <p:nvSpPr>
          <p:cNvPr id="2" name="Rectangle 1"/>
          <p:cNvSpPr/>
          <p:nvPr/>
        </p:nvSpPr>
        <p:spPr>
          <a:xfrm>
            <a:off x="1327955" y="630774"/>
            <a:ext cx="1923925" cy="369332"/>
          </a:xfrm>
          <a:prstGeom prst="rect">
            <a:avLst/>
          </a:prstGeom>
        </p:spPr>
        <p:txBody>
          <a:bodyPr wrap="none">
            <a:spAutoFit/>
          </a:bodyPr>
          <a:lstStyle/>
          <a:p>
            <a:pPr algn="just"/>
            <a:r>
              <a:rPr lang="en-US" dirty="0"/>
              <a:t>Periodic Timer </a:t>
            </a: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76" y="3672608"/>
            <a:ext cx="7202487"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64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04827E-6BC7-4208-B605-A112A59E84D6}" type="slidenum">
              <a:rPr lang="en-US" altLang="zh-TW" b="0" smtClean="0"/>
              <a:pPr/>
              <a:t>47</a:t>
            </a:fld>
            <a:endParaRPr lang="en-US" altLang="zh-TW" b="0"/>
          </a:p>
        </p:txBody>
      </p:sp>
      <p:sp>
        <p:nvSpPr>
          <p:cNvPr id="1065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65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65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65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65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65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65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6507" name="Rectangle 2"/>
          <p:cNvSpPr>
            <a:spLocks noChangeArrowheads="1"/>
          </p:cNvSpPr>
          <p:nvPr/>
        </p:nvSpPr>
        <p:spPr bwMode="auto">
          <a:xfrm>
            <a:off x="479425" y="1125538"/>
            <a:ext cx="84677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The expiration timer governs the validity of a route. </a:t>
            </a:r>
          </a:p>
          <a:p>
            <a:pPr algn="just"/>
            <a:endParaRPr lang="en-US" b="0" dirty="0"/>
          </a:p>
          <a:p>
            <a:pPr algn="just"/>
            <a:r>
              <a:rPr lang="en-US" b="0" dirty="0"/>
              <a:t>When a router receives update information for a route, the expiration timer is set to 180 s for that particular route. </a:t>
            </a:r>
          </a:p>
          <a:p>
            <a:pPr algn="just"/>
            <a:endParaRPr lang="en-US" b="0" dirty="0"/>
          </a:p>
          <a:p>
            <a:pPr algn="just"/>
            <a:r>
              <a:rPr lang="en-US" b="0" dirty="0"/>
              <a:t>Every time a new update for the route is received, the timer is reset. </a:t>
            </a:r>
          </a:p>
          <a:p>
            <a:pPr algn="just"/>
            <a:endParaRPr lang="en-US" b="0" dirty="0"/>
          </a:p>
          <a:p>
            <a:pPr algn="just"/>
            <a:r>
              <a:rPr lang="en-US" b="0" dirty="0"/>
              <a:t>If there is a problem and no update is received within the allotted 180 s, the route is considered expired and the hop count is set to 16.</a:t>
            </a:r>
          </a:p>
          <a:p>
            <a:pPr algn="just"/>
            <a:endParaRPr lang="en-US" b="0" dirty="0"/>
          </a:p>
          <a:p>
            <a:pPr algn="just"/>
            <a:endParaRPr lang="en-US" b="0" dirty="0"/>
          </a:p>
          <a:p>
            <a:pPr algn="just"/>
            <a:r>
              <a:rPr lang="en-US" b="0" dirty="0"/>
              <a:t> Every route has its own expiration timer.</a:t>
            </a:r>
          </a:p>
        </p:txBody>
      </p:sp>
      <p:sp>
        <p:nvSpPr>
          <p:cNvPr id="2" name="Rectangle 1"/>
          <p:cNvSpPr/>
          <p:nvPr/>
        </p:nvSpPr>
        <p:spPr>
          <a:xfrm>
            <a:off x="1334664" y="585043"/>
            <a:ext cx="2175596" cy="369332"/>
          </a:xfrm>
          <a:prstGeom prst="rect">
            <a:avLst/>
          </a:prstGeom>
        </p:spPr>
        <p:txBody>
          <a:bodyPr wrap="none">
            <a:spAutoFit/>
          </a:bodyPr>
          <a:lstStyle/>
          <a:p>
            <a:pPr algn="just"/>
            <a:r>
              <a:rPr lang="en-US" dirty="0"/>
              <a:t>Expiration Timer </a:t>
            </a:r>
          </a:p>
        </p:txBody>
      </p:sp>
      <p:pic>
        <p:nvPicPr>
          <p:cNvPr id="1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713021"/>
            <a:ext cx="5436024" cy="115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085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3EA3B88-A0AC-46CB-BFDF-10BE982CEA68}" type="slidenum">
              <a:rPr lang="en-US" altLang="zh-TW" b="0" smtClean="0"/>
              <a:pPr/>
              <a:t>48</a:t>
            </a:fld>
            <a:endParaRPr lang="en-US" altLang="zh-TW" b="0"/>
          </a:p>
        </p:txBody>
      </p:sp>
      <p:sp>
        <p:nvSpPr>
          <p:cNvPr id="10854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854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855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855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855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855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855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08555" name="Rectangle 2"/>
          <p:cNvSpPr>
            <a:spLocks noChangeArrowheads="1"/>
          </p:cNvSpPr>
          <p:nvPr/>
        </p:nvSpPr>
        <p:spPr bwMode="auto">
          <a:xfrm>
            <a:off x="416082" y="1301750"/>
            <a:ext cx="818991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When the information about a route becomes invalid, the router does not immediately purge that route from its table. </a:t>
            </a:r>
          </a:p>
          <a:p>
            <a:pPr algn="just"/>
            <a:endParaRPr lang="en-US" b="0" dirty="0"/>
          </a:p>
          <a:p>
            <a:pPr algn="just"/>
            <a:r>
              <a:rPr lang="en-US" b="0" dirty="0"/>
              <a:t>Instead, it continues to advertise the route with a metric value of 16. </a:t>
            </a:r>
          </a:p>
          <a:p>
            <a:pPr algn="just"/>
            <a:endParaRPr lang="en-US" b="0" dirty="0"/>
          </a:p>
          <a:p>
            <a:pPr algn="just"/>
            <a:r>
              <a:rPr lang="en-US" b="0" dirty="0"/>
              <a:t>At the same time, a timer called the garbage collection timer is set to 120 s for that route. </a:t>
            </a:r>
          </a:p>
          <a:p>
            <a:pPr algn="just"/>
            <a:endParaRPr lang="en-US" b="0" dirty="0"/>
          </a:p>
          <a:p>
            <a:pPr algn="just"/>
            <a:r>
              <a:rPr lang="en-US" b="0" dirty="0"/>
              <a:t>When the count reaches zero, the route is purged from the table. </a:t>
            </a:r>
          </a:p>
          <a:p>
            <a:pPr algn="just"/>
            <a:endParaRPr lang="en-US" b="0" dirty="0"/>
          </a:p>
          <a:p>
            <a:pPr algn="just"/>
            <a:r>
              <a:rPr lang="en-US" b="0" dirty="0"/>
              <a:t>This timer allows neighbors to become aware of the invalidity of a route prior to purging.</a:t>
            </a:r>
          </a:p>
        </p:txBody>
      </p:sp>
      <p:sp>
        <p:nvSpPr>
          <p:cNvPr id="2" name="Rectangle 1"/>
          <p:cNvSpPr/>
          <p:nvPr/>
        </p:nvSpPr>
        <p:spPr>
          <a:xfrm>
            <a:off x="1319638" y="630774"/>
            <a:ext cx="3179075" cy="369332"/>
          </a:xfrm>
          <a:prstGeom prst="rect">
            <a:avLst/>
          </a:prstGeom>
        </p:spPr>
        <p:txBody>
          <a:bodyPr wrap="none">
            <a:spAutoFit/>
          </a:bodyPr>
          <a:lstStyle/>
          <a:p>
            <a:pPr algn="just"/>
            <a:r>
              <a:rPr lang="en-US" dirty="0"/>
              <a:t>Garbage Collection Timer </a:t>
            </a:r>
          </a:p>
        </p:txBody>
      </p:sp>
      <p:pic>
        <p:nvPicPr>
          <p:cNvPr id="1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922698"/>
            <a:ext cx="4495800" cy="95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26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C5EF31C-AE9D-4F68-8523-8A66585E78DB}" type="slidenum">
              <a:rPr lang="en-US" altLang="zh-TW" b="0" smtClean="0"/>
              <a:pPr/>
              <a:t>49</a:t>
            </a:fld>
            <a:endParaRPr lang="en-US" altLang="zh-TW" b="0"/>
          </a:p>
        </p:txBody>
      </p:sp>
      <p:sp>
        <p:nvSpPr>
          <p:cNvPr id="112644" name="Text Box 2"/>
          <p:cNvSpPr txBox="1">
            <a:spLocks noChangeArrowheads="1"/>
          </p:cNvSpPr>
          <p:nvPr/>
        </p:nvSpPr>
        <p:spPr bwMode="auto">
          <a:xfrm>
            <a:off x="76200" y="696913"/>
            <a:ext cx="8839200" cy="255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dirty="0">
                <a:latin typeface="Arial Unicode MS" panose="020B0604020202020204" pitchFamily="34" charset="-128"/>
                <a:ea typeface="新細明體" pitchFamily="18" charset="-120"/>
              </a:rPr>
              <a:t>A routing table has 20 entries. It does not receive information about five routes for 200 s. How many timers are running at this time?</a:t>
            </a:r>
            <a:br>
              <a:rPr lang="en-US" altLang="zh-TW" sz="2000" b="0" dirty="0">
                <a:latin typeface="Arial Unicode MS" panose="020B0604020202020204" pitchFamily="34" charset="-128"/>
                <a:ea typeface="新細明體" pitchFamily="18" charset="-120"/>
              </a:rPr>
            </a:br>
            <a:endParaRPr lang="en-US" altLang="zh-TW" sz="2000" b="0" dirty="0">
              <a:latin typeface="Arial Unicode MS" panose="020B0604020202020204" pitchFamily="34" charset="-128"/>
              <a:ea typeface="新細明體" pitchFamily="18" charset="-120"/>
            </a:endParaRPr>
          </a:p>
          <a:p>
            <a:pPr algn="just"/>
            <a:r>
              <a:rPr lang="en-US" altLang="zh-TW" sz="2000" b="0" i="1" dirty="0">
                <a:solidFill>
                  <a:schemeClr val="hlink"/>
                </a:solidFill>
                <a:latin typeface="Arial Unicode MS" panose="020B0604020202020204" pitchFamily="34" charset="-128"/>
                <a:ea typeface="新細明體" pitchFamily="18" charset="-120"/>
              </a:rPr>
              <a:t>Solution</a:t>
            </a:r>
          </a:p>
          <a:p>
            <a:pPr algn="just"/>
            <a:r>
              <a:rPr lang="en-US" altLang="zh-TW" sz="2000" b="0" dirty="0">
                <a:latin typeface="Arial Unicode MS" panose="020B0604020202020204" pitchFamily="34" charset="-128"/>
                <a:ea typeface="新細明體" pitchFamily="18" charset="-120"/>
              </a:rPr>
              <a:t>The 21 timers are listed below:</a:t>
            </a:r>
          </a:p>
          <a:p>
            <a:pPr algn="just"/>
            <a:r>
              <a:rPr lang="en-US" altLang="zh-TW" sz="2000" b="0" dirty="0">
                <a:solidFill>
                  <a:schemeClr val="folHlink"/>
                </a:solidFill>
                <a:latin typeface="Arial Unicode MS" panose="020B0604020202020204" pitchFamily="34" charset="-128"/>
                <a:ea typeface="新細明體" pitchFamily="18" charset="-120"/>
              </a:rPr>
              <a:t>Periodic timer</a:t>
            </a:r>
            <a:r>
              <a:rPr lang="en-US" altLang="zh-TW" sz="2000" b="0" dirty="0">
                <a:latin typeface="Arial Unicode MS" panose="020B0604020202020204" pitchFamily="34" charset="-128"/>
                <a:ea typeface="新細明體" pitchFamily="18" charset="-120"/>
              </a:rPr>
              <a:t>: 1</a:t>
            </a:r>
          </a:p>
          <a:p>
            <a:pPr algn="just"/>
            <a:r>
              <a:rPr lang="en-US" altLang="zh-TW" sz="2000" b="0" dirty="0">
                <a:solidFill>
                  <a:schemeClr val="folHlink"/>
                </a:solidFill>
                <a:latin typeface="Arial Unicode MS" panose="020B0604020202020204" pitchFamily="34" charset="-128"/>
                <a:ea typeface="新細明體" pitchFamily="18" charset="-120"/>
              </a:rPr>
              <a:t>Expiration timer</a:t>
            </a:r>
            <a:r>
              <a:rPr lang="en-US" altLang="zh-TW" sz="2000" b="0" dirty="0">
                <a:latin typeface="Arial Unicode MS" panose="020B0604020202020204" pitchFamily="34" charset="-128"/>
                <a:ea typeface="新細明體" pitchFamily="18" charset="-120"/>
              </a:rPr>
              <a:t>: 20 − 5 = 15</a:t>
            </a:r>
          </a:p>
          <a:p>
            <a:pPr algn="just"/>
            <a:r>
              <a:rPr lang="en-US" altLang="zh-TW" sz="2000" b="0" dirty="0">
                <a:solidFill>
                  <a:schemeClr val="folHlink"/>
                </a:solidFill>
                <a:latin typeface="Arial Unicode MS" panose="020B0604020202020204" pitchFamily="34" charset="-128"/>
                <a:ea typeface="新細明體" pitchFamily="18" charset="-120"/>
              </a:rPr>
              <a:t>Garbage collection timer</a:t>
            </a:r>
            <a:r>
              <a:rPr lang="en-US" altLang="zh-TW" sz="2000" b="0" dirty="0">
                <a:latin typeface="Arial Unicode MS" panose="020B0604020202020204" pitchFamily="34" charset="-128"/>
                <a:ea typeface="新細明體" pitchFamily="18" charset="-120"/>
              </a:rPr>
              <a:t>: 5</a:t>
            </a:r>
          </a:p>
        </p:txBody>
      </p:sp>
      <p:grpSp>
        <p:nvGrpSpPr>
          <p:cNvPr id="112645" name="Group 3"/>
          <p:cNvGrpSpPr>
            <a:grpSpLocks/>
          </p:cNvGrpSpPr>
          <p:nvPr/>
        </p:nvGrpSpPr>
        <p:grpSpPr bwMode="auto">
          <a:xfrm>
            <a:off x="0" y="0"/>
            <a:ext cx="9144000" cy="609600"/>
            <a:chOff x="0" y="2448"/>
            <a:chExt cx="5760" cy="384"/>
          </a:xfrm>
        </p:grpSpPr>
        <p:sp>
          <p:nvSpPr>
            <p:cNvPr id="11264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851973"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11.5</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922698"/>
            <a:ext cx="4495800" cy="95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43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63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042C01-D0EC-489E-BD27-929D5FA3C548}" type="slidenum">
              <a:rPr lang="en-US" altLang="zh-TW" b="0" smtClean="0"/>
              <a:pPr/>
              <a:t>5</a:t>
            </a:fld>
            <a:endParaRPr lang="en-US" altLang="zh-TW" b="0"/>
          </a:p>
        </p:txBody>
      </p:sp>
      <p:sp>
        <p:nvSpPr>
          <p:cNvPr id="77619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6389" name="Text Box 3"/>
          <p:cNvSpPr txBox="1">
            <a:spLocks noChangeArrowheads="1"/>
          </p:cNvSpPr>
          <p:nvPr/>
        </p:nvSpPr>
        <p:spPr bwMode="auto">
          <a:xfrm>
            <a:off x="228600" y="355600"/>
            <a:ext cx="4918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11-1  INTRODUCTION</a:t>
            </a:r>
          </a:p>
        </p:txBody>
      </p:sp>
      <p:sp>
        <p:nvSpPr>
          <p:cNvPr id="1639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16391" name="Rectangle 5"/>
          <p:cNvSpPr>
            <a:spLocks noChangeArrowheads="1"/>
          </p:cNvSpPr>
          <p:nvPr/>
        </p:nvSpPr>
        <p:spPr bwMode="auto">
          <a:xfrm>
            <a:off x="241300" y="1568450"/>
            <a:ext cx="68008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400"/>
              <a:t>Routing Protocol</a:t>
            </a:r>
            <a:endParaRPr lang="en-US" altLang="zh-TW" sz="2400" b="0">
              <a:latin typeface="Arial Unicode MS" panose="020B0604020202020204" pitchFamily="34" charset="-128"/>
              <a:ea typeface="新細明體" pitchFamily="18" charset="-120"/>
            </a:endParaRPr>
          </a:p>
        </p:txBody>
      </p:sp>
      <p:sp>
        <p:nvSpPr>
          <p:cNvPr id="16392" name="Rectangle 1"/>
          <p:cNvSpPr>
            <a:spLocks noChangeArrowheads="1"/>
          </p:cNvSpPr>
          <p:nvPr/>
        </p:nvSpPr>
        <p:spPr bwMode="auto">
          <a:xfrm>
            <a:off x="311150" y="2253021"/>
            <a:ext cx="85217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b="0" dirty="0"/>
              <a:t>Routing protocols are created in response to the demand for dynamic routing tables.</a:t>
            </a:r>
          </a:p>
          <a:p>
            <a:pPr algn="just"/>
            <a:endParaRPr lang="en-US" sz="2000" b="0" dirty="0"/>
          </a:p>
          <a:p>
            <a:pPr algn="just"/>
            <a:r>
              <a:rPr lang="en-US" sz="2000" b="0" dirty="0"/>
              <a:t>A routing protocol is a combination of rules and procedures that lets routers in the internet inform each other of changes. </a:t>
            </a:r>
          </a:p>
          <a:p>
            <a:pPr algn="just"/>
            <a:endParaRPr lang="en-US" sz="2000" b="0" dirty="0"/>
          </a:p>
          <a:p>
            <a:pPr algn="just"/>
            <a:r>
              <a:rPr lang="en-US" sz="2000" b="0" dirty="0"/>
              <a:t>It allows routers to share whatever they know about the internet or their neighborhood. </a:t>
            </a:r>
          </a:p>
          <a:p>
            <a:pPr algn="just"/>
            <a:endParaRPr lang="en-US" sz="2000" b="0" dirty="0"/>
          </a:p>
          <a:p>
            <a:pPr algn="just"/>
            <a:r>
              <a:rPr lang="en-US" sz="2000" b="0" dirty="0"/>
              <a:t>The routing protocols also include procedures for combining information received from other routers.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46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028576-C357-458C-8367-1CEA13B3FF68}" type="slidenum">
              <a:rPr lang="en-US" altLang="zh-TW" b="0" smtClean="0"/>
              <a:pPr/>
              <a:t>50</a:t>
            </a:fld>
            <a:endParaRPr lang="en-US" altLang="zh-TW" b="0"/>
          </a:p>
        </p:txBody>
      </p:sp>
      <p:sp>
        <p:nvSpPr>
          <p:cNvPr id="11469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469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469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469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469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469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469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4699" name="Rectangle 2"/>
          <p:cNvSpPr>
            <a:spLocks noChangeArrowheads="1"/>
          </p:cNvSpPr>
          <p:nvPr/>
        </p:nvSpPr>
        <p:spPr bwMode="auto">
          <a:xfrm>
            <a:off x="357188" y="1241425"/>
            <a:ext cx="8482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Replaced those fields in version 1 that were filled with 0s for the TCP/IP protocol with some new fields. </a:t>
            </a:r>
          </a:p>
        </p:txBody>
      </p:sp>
      <p:sp>
        <p:nvSpPr>
          <p:cNvPr id="2" name="Rectangle 1"/>
          <p:cNvSpPr/>
          <p:nvPr/>
        </p:nvSpPr>
        <p:spPr>
          <a:xfrm>
            <a:off x="1288424" y="641350"/>
            <a:ext cx="1837362" cy="369332"/>
          </a:xfrm>
          <a:prstGeom prst="rect">
            <a:avLst/>
          </a:prstGeom>
        </p:spPr>
        <p:txBody>
          <a:bodyPr wrap="none">
            <a:spAutoFit/>
          </a:bodyPr>
          <a:lstStyle/>
          <a:p>
            <a:pPr algn="just"/>
            <a:r>
              <a:rPr lang="en-US" dirty="0"/>
              <a:t>RIP Version 2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167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020664-B740-422F-B145-E54FEB155AE4}" type="slidenum">
              <a:rPr lang="en-US" altLang="zh-TW" b="0" smtClean="0"/>
              <a:pPr/>
              <a:t>51</a:t>
            </a:fld>
            <a:endParaRPr lang="en-US" altLang="zh-TW" b="0"/>
          </a:p>
        </p:txBody>
      </p:sp>
      <p:sp>
        <p:nvSpPr>
          <p:cNvPr id="11674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RIP version 2 format</a:t>
            </a:r>
          </a:p>
        </p:txBody>
      </p:sp>
      <p:sp>
        <p:nvSpPr>
          <p:cNvPr id="11674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67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674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67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67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674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167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11674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31" y="1004888"/>
            <a:ext cx="7304087"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
          <p:cNvSpPr>
            <a:spLocks noChangeArrowheads="1"/>
          </p:cNvSpPr>
          <p:nvPr/>
        </p:nvSpPr>
        <p:spPr bwMode="auto">
          <a:xfrm>
            <a:off x="164117" y="3292481"/>
            <a:ext cx="85105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The new fields of this message are : </a:t>
            </a:r>
          </a:p>
          <a:p>
            <a:pPr algn="just"/>
            <a:endParaRPr lang="en-US" sz="1600" b="0" dirty="0"/>
          </a:p>
          <a:p>
            <a:pPr algn="just"/>
            <a:r>
              <a:rPr lang="en-US" sz="1600" dirty="0"/>
              <a:t>Route tag. </a:t>
            </a:r>
            <a:r>
              <a:rPr lang="en-US" sz="1600" b="0" dirty="0"/>
              <a:t>Carries information such as the autonomous system number. Used to enable RIP to receive information from an </a:t>
            </a:r>
            <a:r>
              <a:rPr lang="en-US" sz="1600" b="0" dirty="0" err="1"/>
              <a:t>interdomain</a:t>
            </a:r>
            <a:r>
              <a:rPr lang="en-US" sz="1600" b="0" dirty="0"/>
              <a:t> routing protocol. </a:t>
            </a:r>
          </a:p>
          <a:p>
            <a:pPr algn="just"/>
            <a:endParaRPr lang="en-US" sz="1600" b="0" dirty="0"/>
          </a:p>
          <a:p>
            <a:pPr algn="just"/>
            <a:r>
              <a:rPr lang="en-US" sz="1600" dirty="0"/>
              <a:t>Subnet mask. </a:t>
            </a:r>
            <a:r>
              <a:rPr lang="en-US" sz="1600" b="0" dirty="0"/>
              <a:t>This is a 4-byte field that carries the subnet mask (or prefix). RIP2 supports classless addressing and CIDR. </a:t>
            </a:r>
          </a:p>
          <a:p>
            <a:pPr algn="just"/>
            <a:endParaRPr lang="en-US" sz="1600" b="0" dirty="0"/>
          </a:p>
          <a:p>
            <a:pPr algn="just"/>
            <a:r>
              <a:rPr lang="en-US" sz="1600" dirty="0"/>
              <a:t>Next-hop address. </a:t>
            </a:r>
            <a:r>
              <a:rPr lang="en-US" sz="1600" b="0" dirty="0"/>
              <a:t>This field shows the address of the next hop.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08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4DCFB19-1948-4BB3-BDA0-338EB1875CD9}" type="slidenum">
              <a:rPr lang="en-US" altLang="zh-TW" b="0" smtClean="0"/>
              <a:pPr/>
              <a:t>52</a:t>
            </a:fld>
            <a:endParaRPr lang="en-US" altLang="zh-TW" b="0"/>
          </a:p>
        </p:txBody>
      </p:sp>
      <p:sp>
        <p:nvSpPr>
          <p:cNvPr id="1208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08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08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08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08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08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08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0844" name="Rectangle 1"/>
          <p:cNvSpPr>
            <a:spLocks noChangeArrowheads="1"/>
          </p:cNvSpPr>
          <p:nvPr/>
        </p:nvSpPr>
        <p:spPr bwMode="auto">
          <a:xfrm>
            <a:off x="436563" y="1219200"/>
            <a:ext cx="80327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Classless Addressing </a:t>
            </a:r>
          </a:p>
          <a:p>
            <a:pPr algn="just"/>
            <a:endParaRPr lang="en-US" dirty="0"/>
          </a:p>
          <a:p>
            <a:pPr algn="just"/>
            <a:r>
              <a:rPr lang="en-US" b="0" dirty="0"/>
              <a:t>Most important difference between the two versions of RIP is </a:t>
            </a:r>
            <a:r>
              <a:rPr lang="en-US" b="0" dirty="0" err="1"/>
              <a:t>classful</a:t>
            </a:r>
            <a:r>
              <a:rPr lang="en-US" b="0" dirty="0"/>
              <a:t> versus classless addressing. </a:t>
            </a:r>
          </a:p>
          <a:p>
            <a:pPr algn="just"/>
            <a:endParaRPr lang="en-US" b="0" dirty="0"/>
          </a:p>
          <a:p>
            <a:pPr algn="just"/>
            <a:r>
              <a:rPr lang="en-US" b="0" dirty="0"/>
              <a:t>RIPv1 uses </a:t>
            </a:r>
            <a:r>
              <a:rPr lang="en-US" b="0" dirty="0" err="1"/>
              <a:t>classful</a:t>
            </a:r>
            <a:r>
              <a:rPr lang="en-US" b="0" dirty="0"/>
              <a:t> addressing. The only entry in the message format is the network address (with a default mask). </a:t>
            </a:r>
          </a:p>
          <a:p>
            <a:pPr algn="just"/>
            <a:endParaRPr lang="en-US" b="0" dirty="0"/>
          </a:p>
          <a:p>
            <a:pPr algn="just"/>
            <a:r>
              <a:rPr lang="en-US" b="0" dirty="0"/>
              <a:t>RIPv2 adds one field for the subnet mask, which can be used to define a network prefix length.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28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8FEADF8-A64F-482E-A628-F6B5DD5C7E42}" type="slidenum">
              <a:rPr lang="en-US" altLang="zh-TW" b="0" smtClean="0"/>
              <a:pPr/>
              <a:t>53</a:t>
            </a:fld>
            <a:endParaRPr lang="en-US" altLang="zh-TW" b="0"/>
          </a:p>
        </p:txBody>
      </p:sp>
      <p:sp>
        <p:nvSpPr>
          <p:cNvPr id="12288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28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288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28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28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288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28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2891" name="Rectangle 1"/>
          <p:cNvSpPr>
            <a:spLocks noChangeArrowheads="1"/>
          </p:cNvSpPr>
          <p:nvPr/>
        </p:nvSpPr>
        <p:spPr bwMode="auto">
          <a:xfrm>
            <a:off x="366713" y="1174351"/>
            <a:ext cx="80327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Authentication is added to protect the message against unauthorized advertisement. </a:t>
            </a:r>
          </a:p>
          <a:p>
            <a:pPr algn="just"/>
            <a:endParaRPr lang="en-US" sz="1600" b="0" dirty="0"/>
          </a:p>
          <a:p>
            <a:pPr algn="just"/>
            <a:r>
              <a:rPr lang="en-US" sz="1600" b="0" dirty="0"/>
              <a:t>No new fields are added to the packet; instead, the first entry of the message is set aside for authentication information. </a:t>
            </a:r>
          </a:p>
          <a:p>
            <a:pPr algn="just"/>
            <a:endParaRPr lang="en-US" sz="1600" b="0" dirty="0"/>
          </a:p>
          <a:p>
            <a:pPr algn="just"/>
            <a:r>
              <a:rPr lang="en-US" sz="1600" b="0" dirty="0"/>
              <a:t>To indicate that the entry is authentication information and not routing information, the value of FFFF</a:t>
            </a:r>
            <a:r>
              <a:rPr lang="en-US" sz="1600" b="0" baseline="-25000" dirty="0"/>
              <a:t>16</a:t>
            </a:r>
            <a:r>
              <a:rPr lang="en-US" sz="1600" b="0" dirty="0"/>
              <a:t> is entered in the family field . </a:t>
            </a:r>
          </a:p>
          <a:p>
            <a:pPr algn="just"/>
            <a:endParaRPr lang="en-US" sz="1600" b="0" dirty="0"/>
          </a:p>
          <a:p>
            <a:pPr algn="just"/>
            <a:r>
              <a:rPr lang="en-US" sz="1600" b="0" dirty="0"/>
              <a:t>The second field, the authentication type, defines the protocol used for authentication, and the third field contains the actual authentication data</a:t>
            </a:r>
            <a:r>
              <a:rPr lang="en-US" b="0" dirty="0"/>
              <a:t>. </a:t>
            </a:r>
          </a:p>
        </p:txBody>
      </p:sp>
      <p:pic>
        <p:nvPicPr>
          <p:cNvPr id="12289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133850"/>
            <a:ext cx="4953000"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39850" y="641350"/>
            <a:ext cx="1899879" cy="369332"/>
          </a:xfrm>
          <a:prstGeom prst="rect">
            <a:avLst/>
          </a:prstGeom>
        </p:spPr>
        <p:txBody>
          <a:bodyPr wrap="none">
            <a:spAutoFit/>
          </a:bodyPr>
          <a:lstStyle/>
          <a:p>
            <a:r>
              <a:rPr lang="en-US" dirty="0"/>
              <a:t>Authentication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249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66C142-13E7-4EF8-B276-B377E394D86B}" type="slidenum">
              <a:rPr lang="en-US" altLang="zh-TW" b="0" smtClean="0"/>
              <a:pPr/>
              <a:t>54</a:t>
            </a:fld>
            <a:endParaRPr lang="en-US" altLang="zh-TW" b="0"/>
          </a:p>
        </p:txBody>
      </p:sp>
      <p:sp>
        <p:nvSpPr>
          <p:cNvPr id="12493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493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493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493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493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493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493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24939" name="Rectangle 1"/>
          <p:cNvSpPr>
            <a:spLocks noChangeArrowheads="1"/>
          </p:cNvSpPr>
          <p:nvPr/>
        </p:nvSpPr>
        <p:spPr bwMode="auto">
          <a:xfrm>
            <a:off x="379412" y="1004888"/>
            <a:ext cx="82899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Multicasting </a:t>
            </a:r>
          </a:p>
          <a:p>
            <a:pPr algn="just"/>
            <a:r>
              <a:rPr lang="en-US" sz="1600" b="0" dirty="0"/>
              <a:t>Version 1 of RIP uses broadcasting to send RIP messages to every neighbor. All the routers on the network receive the packets, as well as the hosts. </a:t>
            </a:r>
          </a:p>
          <a:p>
            <a:pPr algn="just"/>
            <a:endParaRPr lang="en-US" sz="1600" b="0" dirty="0"/>
          </a:p>
          <a:p>
            <a:pPr algn="just"/>
            <a:r>
              <a:rPr lang="en-US" sz="1600" b="0" dirty="0"/>
              <a:t>RIP version 2, uses the all-router multicast address to send the RIP messages only to RIP routers in the network.</a:t>
            </a:r>
          </a:p>
          <a:p>
            <a:pPr algn="just"/>
            <a:endParaRPr lang="en-US" b="0" dirty="0"/>
          </a:p>
          <a:p>
            <a:pPr algn="just"/>
            <a:endParaRPr lang="en-US" b="0" dirty="0"/>
          </a:p>
          <a:p>
            <a:pPr algn="just"/>
            <a:r>
              <a:rPr lang="en-US" dirty="0"/>
              <a:t>Encapsulation </a:t>
            </a:r>
          </a:p>
          <a:p>
            <a:pPr algn="just"/>
            <a:r>
              <a:rPr lang="en-US" sz="1600" b="0" dirty="0"/>
              <a:t>RIP messages are encapsulated in UDP user datagrams. </a:t>
            </a:r>
          </a:p>
          <a:p>
            <a:pPr algn="just"/>
            <a:endParaRPr lang="en-US" sz="1600" b="0" dirty="0"/>
          </a:p>
          <a:p>
            <a:pPr algn="just"/>
            <a:r>
              <a:rPr lang="en-US" sz="1600" b="0" dirty="0"/>
              <a:t>A RIP message does not include a field that indicates the length of the message. </a:t>
            </a:r>
          </a:p>
          <a:p>
            <a:pPr algn="just"/>
            <a:endParaRPr lang="en-US" sz="1600" b="0" dirty="0"/>
          </a:p>
          <a:p>
            <a:pPr algn="just"/>
            <a:r>
              <a:rPr lang="en-US" sz="1600" b="0" dirty="0"/>
              <a:t>This can be determined from the UDP packet. </a:t>
            </a:r>
          </a:p>
          <a:p>
            <a:pPr algn="just"/>
            <a:endParaRPr lang="en-US" sz="1600" b="0" dirty="0"/>
          </a:p>
          <a:p>
            <a:pPr algn="just"/>
            <a:r>
              <a:rPr lang="en-US" sz="1600" b="0" dirty="0"/>
              <a:t>The well-known port assigned to RIP in UDP is port 520.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392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0A9ADA-ABC8-4E52-906B-F5783949E5BE}" type="slidenum">
              <a:rPr lang="en-US" altLang="zh-TW" b="0" smtClean="0"/>
              <a:pPr/>
              <a:t>55</a:t>
            </a:fld>
            <a:endParaRPr lang="en-US" altLang="zh-TW" b="0"/>
          </a:p>
        </p:txBody>
      </p:sp>
      <p:sp>
        <p:nvSpPr>
          <p:cNvPr id="829442" name="Rectangle 2"/>
          <p:cNvSpPr>
            <a:spLocks noChangeArrowheads="1"/>
          </p:cNvSpPr>
          <p:nvPr/>
        </p:nvSpPr>
        <p:spPr bwMode="auto">
          <a:xfrm>
            <a:off x="0" y="0"/>
            <a:ext cx="9144000" cy="1143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39269" name="Text Box 3"/>
          <p:cNvSpPr txBox="1">
            <a:spLocks noChangeArrowheads="1"/>
          </p:cNvSpPr>
          <p:nvPr/>
        </p:nvSpPr>
        <p:spPr bwMode="auto">
          <a:xfrm>
            <a:off x="228600" y="263525"/>
            <a:ext cx="6340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11-5  LINK STATE ROUTING</a:t>
            </a:r>
          </a:p>
        </p:txBody>
      </p:sp>
      <p:sp>
        <p:nvSpPr>
          <p:cNvPr id="13927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139271" name="Rectangle 5"/>
          <p:cNvSpPr>
            <a:spLocks noChangeArrowheads="1"/>
          </p:cNvSpPr>
          <p:nvPr/>
        </p:nvSpPr>
        <p:spPr bwMode="auto">
          <a:xfrm>
            <a:off x="381000" y="1524000"/>
            <a:ext cx="85344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dirty="0">
                <a:latin typeface="+mn-lt"/>
                <a:ea typeface="新細明體" pitchFamily="18" charset="-120"/>
              </a:rPr>
              <a:t>In link state routing, each node in the domain has the entire topology of the domain—the list of nodes and links, how they are connected including the type, cost (metric), and the condition of the links (up or down).</a:t>
            </a:r>
          </a:p>
          <a:p>
            <a:pPr algn="just"/>
            <a:endParaRPr lang="en-US" altLang="zh-TW" sz="2000" b="0" dirty="0">
              <a:latin typeface="+mn-lt"/>
              <a:ea typeface="新細明體" pitchFamily="18" charset="-120"/>
            </a:endParaRPr>
          </a:p>
          <a:p>
            <a:pPr algn="just"/>
            <a:r>
              <a:rPr lang="en-US" altLang="zh-TW" sz="2000" b="0" dirty="0">
                <a:latin typeface="+mn-lt"/>
                <a:ea typeface="新細明體" pitchFamily="18" charset="-120"/>
              </a:rPr>
              <a:t>The node can use the </a:t>
            </a:r>
            <a:r>
              <a:rPr lang="en-US" altLang="zh-TW" sz="2000" b="0" dirty="0" err="1">
                <a:latin typeface="+mn-lt"/>
                <a:ea typeface="新細明體" pitchFamily="18" charset="-120"/>
              </a:rPr>
              <a:t>Dijkstra</a:t>
            </a:r>
            <a:r>
              <a:rPr lang="en-US" altLang="zh-TW" sz="2000" b="0" dirty="0">
                <a:latin typeface="+mn-lt"/>
                <a:ea typeface="新細明體" pitchFamily="18" charset="-120"/>
              </a:rPr>
              <a:t> algorithm to build a routing table.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33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F3FA6D-EE13-4B98-BCC3-B227AE6DB757}" type="slidenum">
              <a:rPr lang="en-US" altLang="zh-TW" b="0" smtClean="0"/>
              <a:pPr/>
              <a:t>56</a:t>
            </a:fld>
            <a:endParaRPr lang="en-US" altLang="zh-TW" b="0"/>
          </a:p>
        </p:txBody>
      </p:sp>
      <p:sp>
        <p:nvSpPr>
          <p:cNvPr id="14336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Concept of Link state routing</a:t>
            </a:r>
          </a:p>
        </p:txBody>
      </p:sp>
      <p:sp>
        <p:nvSpPr>
          <p:cNvPr id="14336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336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336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336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336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337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337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1433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779463"/>
            <a:ext cx="6005512" cy="554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57</a:t>
            </a:fld>
            <a:endParaRPr lang="en-US" altLang="zh-TW" b="0"/>
          </a:p>
        </p:txBody>
      </p:sp>
      <p:sp>
        <p:nvSpPr>
          <p:cNvPr id="14746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Concept of Link state routing</a:t>
            </a:r>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8" name="Rectangle 1"/>
          <p:cNvSpPr>
            <a:spLocks noChangeArrowheads="1"/>
          </p:cNvSpPr>
          <p:nvPr/>
        </p:nvSpPr>
        <p:spPr bwMode="auto">
          <a:xfrm>
            <a:off x="442913" y="1301750"/>
            <a:ext cx="832008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How can a common topology be dynamic and stored in each node? </a:t>
            </a:r>
          </a:p>
          <a:p>
            <a:pPr algn="just"/>
            <a:endParaRPr lang="en-US" b="0" dirty="0"/>
          </a:p>
          <a:p>
            <a:pPr algn="just"/>
            <a:r>
              <a:rPr lang="en-US" b="0" dirty="0"/>
              <a:t>No node can know the topology at the beginning or after a change somewhere in the network.</a:t>
            </a:r>
          </a:p>
          <a:p>
            <a:pPr algn="just"/>
            <a:endParaRPr lang="en-US" b="0" dirty="0"/>
          </a:p>
          <a:p>
            <a:pPr algn="just"/>
            <a:r>
              <a:rPr lang="en-US" b="0" dirty="0"/>
              <a:t>Link state routing is based on the assumption that, although the global knowledge about the topology is not clear, </a:t>
            </a:r>
            <a:r>
              <a:rPr lang="en-US" b="0" dirty="0">
                <a:solidFill>
                  <a:srgbClr val="FF0000"/>
                </a:solidFill>
              </a:rPr>
              <a:t>each node has partial knowledge</a:t>
            </a:r>
            <a:r>
              <a:rPr lang="en-US" b="0" dirty="0"/>
              <a:t>: it knows the state (type, condition, and cost) of its links. </a:t>
            </a:r>
          </a:p>
          <a:p>
            <a:pPr algn="just"/>
            <a:endParaRPr lang="en-US" b="0" dirty="0"/>
          </a:p>
          <a:p>
            <a:pPr algn="just"/>
            <a:endParaRPr lang="en-US" b="0" dirty="0"/>
          </a:p>
          <a:p>
            <a:pPr algn="just"/>
            <a:r>
              <a:rPr lang="en-US" b="0" dirty="0"/>
              <a:t>In other words, the </a:t>
            </a:r>
            <a:r>
              <a:rPr lang="en-US" b="0" dirty="0">
                <a:solidFill>
                  <a:srgbClr val="FF0000"/>
                </a:solidFill>
              </a:rPr>
              <a:t>whole topology can be compiled from the partial knowledge of each node. </a:t>
            </a:r>
          </a:p>
          <a:p>
            <a:pPr algn="just"/>
            <a:endParaRPr lang="en-US" b="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95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5ED5947-87C3-4899-A6C0-5BCDC806A236}" type="slidenum">
              <a:rPr lang="en-US" altLang="zh-TW" b="0" smtClean="0"/>
              <a:pPr/>
              <a:t>58</a:t>
            </a:fld>
            <a:endParaRPr lang="en-US" altLang="zh-TW" b="0"/>
          </a:p>
        </p:txBody>
      </p:sp>
      <p:sp>
        <p:nvSpPr>
          <p:cNvPr id="14950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Link state knowledge</a:t>
            </a:r>
          </a:p>
        </p:txBody>
      </p:sp>
      <p:sp>
        <p:nvSpPr>
          <p:cNvPr id="14950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951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951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951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951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951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951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14951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2181225"/>
            <a:ext cx="6754812"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122854" y="789180"/>
            <a:ext cx="7182946" cy="369332"/>
          </a:xfrm>
          <a:prstGeom prst="rect">
            <a:avLst/>
          </a:prstGeom>
        </p:spPr>
        <p:txBody>
          <a:bodyPr wrap="square">
            <a:spAutoFit/>
          </a:bodyPr>
          <a:lstStyle/>
          <a:p>
            <a:pPr algn="just"/>
            <a:r>
              <a:rPr lang="en-US" b="0" dirty="0"/>
              <a:t>Figure, indicating the part of the knowledge belonging to each node.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59</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8" name="Rectangle 1"/>
          <p:cNvSpPr>
            <a:spLocks noChangeArrowheads="1"/>
          </p:cNvSpPr>
          <p:nvPr/>
        </p:nvSpPr>
        <p:spPr bwMode="auto">
          <a:xfrm>
            <a:off x="442913" y="1301750"/>
            <a:ext cx="832008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four sets of actions in link state routing </a:t>
            </a:r>
          </a:p>
          <a:p>
            <a:pPr algn="just"/>
            <a:endParaRPr lang="en-US" b="0" dirty="0"/>
          </a:p>
          <a:p>
            <a:pPr marL="342900" indent="-342900" algn="just">
              <a:buFont typeface="+mj-lt"/>
              <a:buAutoNum type="arabicPeriod"/>
            </a:pPr>
            <a:r>
              <a:rPr lang="en-US" b="0" dirty="0"/>
              <a:t>Creation of states of the links by each node, called link state packet (LSP).</a:t>
            </a:r>
          </a:p>
          <a:p>
            <a:pPr marL="342900" indent="-342900" algn="just">
              <a:buAutoNum type="arabicPeriod"/>
            </a:pPr>
            <a:endParaRPr lang="en-US" b="0" dirty="0"/>
          </a:p>
          <a:p>
            <a:pPr marL="342900" indent="-342900" algn="just">
              <a:buFont typeface="+mj-lt"/>
              <a:buAutoNum type="arabicPeriod"/>
            </a:pPr>
            <a:r>
              <a:rPr lang="en-US" b="0" dirty="0"/>
              <a:t>Dissemination of LSPs to every other router, called </a:t>
            </a:r>
            <a:r>
              <a:rPr lang="en-US" dirty="0"/>
              <a:t>flooding, </a:t>
            </a:r>
            <a:r>
              <a:rPr lang="en-US" b="0" dirty="0"/>
              <a:t>in an efficient and reliable way.</a:t>
            </a:r>
          </a:p>
          <a:p>
            <a:pPr marL="342900" indent="-342900" algn="just">
              <a:buFont typeface="+mj-lt"/>
              <a:buAutoNum type="arabicPeriod"/>
            </a:pPr>
            <a:endParaRPr lang="en-US" b="0" dirty="0"/>
          </a:p>
          <a:p>
            <a:pPr marL="342900" indent="-342900" algn="just">
              <a:buFont typeface="+mj-lt"/>
              <a:buAutoNum type="arabicPeriod"/>
            </a:pPr>
            <a:r>
              <a:rPr lang="en-US" b="0" dirty="0"/>
              <a:t>Formation of a shortest path tree for each node.</a:t>
            </a:r>
          </a:p>
          <a:p>
            <a:pPr marL="342900" indent="-342900" algn="just">
              <a:buFont typeface="+mj-lt"/>
              <a:buAutoNum type="arabicPeriod"/>
            </a:pPr>
            <a:endParaRPr lang="en-US" b="0" dirty="0"/>
          </a:p>
          <a:p>
            <a:pPr marL="342900" indent="-342900" algn="just">
              <a:buFont typeface="+mj-lt"/>
              <a:buAutoNum type="arabicPeriod"/>
            </a:pPr>
            <a:r>
              <a:rPr lang="en-US" b="0" dirty="0"/>
              <a:t>Calculation of a routing table based on the shortest path tree.</a:t>
            </a:r>
          </a:p>
        </p:txBody>
      </p:sp>
      <p:sp>
        <p:nvSpPr>
          <p:cNvPr id="2" name="Rectangle 1"/>
          <p:cNvSpPr/>
          <p:nvPr/>
        </p:nvSpPr>
        <p:spPr>
          <a:xfrm>
            <a:off x="1493675" y="120829"/>
            <a:ext cx="2938625" cy="369332"/>
          </a:xfrm>
          <a:prstGeom prst="rect">
            <a:avLst/>
          </a:prstGeom>
        </p:spPr>
        <p:txBody>
          <a:bodyPr wrap="none">
            <a:spAutoFit/>
          </a:bodyPr>
          <a:lstStyle/>
          <a:p>
            <a:r>
              <a:rPr lang="en-US" dirty="0"/>
              <a:t>Building Routing Tables</a:t>
            </a:r>
          </a:p>
        </p:txBody>
      </p:sp>
    </p:spTree>
    <p:extLst>
      <p:ext uri="{BB962C8B-B14F-4D97-AF65-F5344CB8AC3E}">
        <p14:creationId xmlns:p14="http://schemas.microsoft.com/office/powerpoint/2010/main" val="402107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5B9C98B-3F04-4495-8EB3-D16924919869}" type="slidenum">
              <a:rPr lang="en-US" altLang="zh-TW" b="0" smtClean="0"/>
              <a:pPr/>
              <a:t>6</a:t>
            </a:fld>
            <a:endParaRPr lang="en-US" altLang="zh-TW" b="0"/>
          </a:p>
        </p:txBody>
      </p:sp>
      <p:sp>
        <p:nvSpPr>
          <p:cNvPr id="784386" name="Rectangle 2"/>
          <p:cNvSpPr>
            <a:spLocks noChangeArrowheads="1"/>
          </p:cNvSpPr>
          <p:nvPr/>
        </p:nvSpPr>
        <p:spPr bwMode="auto">
          <a:xfrm>
            <a:off x="0" y="0"/>
            <a:ext cx="9144000" cy="1600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8437" name="Text Box 3"/>
          <p:cNvSpPr txBox="1">
            <a:spLocks noChangeArrowheads="1"/>
          </p:cNvSpPr>
          <p:nvPr/>
        </p:nvSpPr>
        <p:spPr bwMode="auto">
          <a:xfrm>
            <a:off x="228600" y="152400"/>
            <a:ext cx="7775575" cy="1200150"/>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11-2  INTER- AND INTRA-DOMAIN </a:t>
            </a:r>
            <a:br>
              <a:rPr lang="en-US" altLang="zh-TW" sz="3600">
                <a:solidFill>
                  <a:schemeClr val="bg1"/>
                </a:solidFill>
                <a:latin typeface="Times" panose="02020603050405020304" pitchFamily="18" charset="0"/>
                <a:ea typeface="新細明體" pitchFamily="18" charset="-120"/>
              </a:rPr>
            </a:br>
            <a:r>
              <a:rPr lang="en-US" altLang="zh-TW" sz="3600">
                <a:solidFill>
                  <a:schemeClr val="bg1"/>
                </a:solidFill>
                <a:latin typeface="Times" panose="02020603050405020304" pitchFamily="18" charset="0"/>
                <a:ea typeface="新細明體" pitchFamily="18" charset="-120"/>
              </a:rPr>
              <a:t>         ROUTING</a:t>
            </a:r>
          </a:p>
        </p:txBody>
      </p:sp>
      <p:sp>
        <p:nvSpPr>
          <p:cNvPr id="1843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18439" name="Rectangle 5"/>
          <p:cNvSpPr>
            <a:spLocks noChangeArrowheads="1"/>
          </p:cNvSpPr>
          <p:nvPr/>
        </p:nvSpPr>
        <p:spPr bwMode="auto">
          <a:xfrm>
            <a:off x="228600" y="1905000"/>
            <a:ext cx="8624888" cy="347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dirty="0">
                <a:latin typeface="Arial Unicode MS" panose="020B0604020202020204" pitchFamily="34" charset="-128"/>
                <a:ea typeface="新細明體" pitchFamily="18" charset="-120"/>
              </a:rPr>
              <a:t>Internet is so large that one routing protocol cannot handle the task of updating the routing tables of all routers. </a:t>
            </a:r>
          </a:p>
          <a:p>
            <a:pPr algn="just"/>
            <a:endParaRPr lang="en-US" altLang="zh-TW" sz="2000" b="0" dirty="0">
              <a:latin typeface="Arial Unicode MS" panose="020B0604020202020204" pitchFamily="34" charset="-128"/>
              <a:ea typeface="新細明體" pitchFamily="18" charset="-120"/>
            </a:endParaRPr>
          </a:p>
          <a:p>
            <a:pPr algn="just"/>
            <a:r>
              <a:rPr lang="en-US" altLang="zh-TW" sz="2000" b="0" dirty="0">
                <a:latin typeface="Arial Unicode MS" panose="020B0604020202020204" pitchFamily="34" charset="-128"/>
                <a:ea typeface="新細明體" pitchFamily="18" charset="-120"/>
              </a:rPr>
              <a:t>Internet is divided into autonomous systems. </a:t>
            </a:r>
          </a:p>
          <a:p>
            <a:pPr algn="just"/>
            <a:endParaRPr lang="en-US" altLang="zh-TW" sz="2000" b="0" dirty="0">
              <a:latin typeface="Arial Unicode MS" panose="020B0604020202020204" pitchFamily="34" charset="-128"/>
              <a:ea typeface="新細明體" pitchFamily="18" charset="-120"/>
            </a:endParaRPr>
          </a:p>
          <a:p>
            <a:pPr algn="just"/>
            <a:r>
              <a:rPr lang="en-US" altLang="zh-TW" sz="2000" dirty="0">
                <a:latin typeface="Arial Unicode MS" panose="020B0604020202020204" pitchFamily="34" charset="-128"/>
                <a:ea typeface="新細明體" pitchFamily="18" charset="-120"/>
              </a:rPr>
              <a:t>Autonomous system (AS) </a:t>
            </a:r>
            <a:r>
              <a:rPr lang="en-US" altLang="zh-TW" sz="2000" b="0" dirty="0">
                <a:latin typeface="Arial Unicode MS" panose="020B0604020202020204" pitchFamily="34" charset="-128"/>
                <a:ea typeface="新細明體" pitchFamily="18" charset="-120"/>
              </a:rPr>
              <a:t>: Group of networks and routers under the authority of a single administration. </a:t>
            </a:r>
          </a:p>
          <a:p>
            <a:pPr algn="just"/>
            <a:endParaRPr lang="en-US" altLang="zh-TW" sz="2000" b="0" dirty="0">
              <a:latin typeface="Arial Unicode MS" panose="020B0604020202020204" pitchFamily="34" charset="-128"/>
              <a:ea typeface="新細明體" pitchFamily="18" charset="-120"/>
            </a:endParaRPr>
          </a:p>
          <a:p>
            <a:pPr algn="just"/>
            <a:r>
              <a:rPr lang="en-US" altLang="zh-TW" sz="2000" dirty="0">
                <a:latin typeface="Arial Unicode MS" panose="020B0604020202020204" pitchFamily="34" charset="-128"/>
                <a:ea typeface="新細明體" pitchFamily="18" charset="-120"/>
              </a:rPr>
              <a:t>Intra-domain routing </a:t>
            </a:r>
            <a:r>
              <a:rPr lang="en-US" altLang="zh-TW" sz="2000" b="0" dirty="0">
                <a:latin typeface="Arial Unicode MS" panose="020B0604020202020204" pitchFamily="34" charset="-128"/>
                <a:ea typeface="新細明體" pitchFamily="18" charset="-120"/>
              </a:rPr>
              <a:t>: Routing inside an autonomous system.</a:t>
            </a:r>
          </a:p>
          <a:p>
            <a:pPr algn="just"/>
            <a:endParaRPr lang="en-US" altLang="zh-TW" sz="2000" b="0" dirty="0">
              <a:latin typeface="Arial Unicode MS" panose="020B0604020202020204" pitchFamily="34" charset="-128"/>
              <a:ea typeface="新細明體" pitchFamily="18" charset="-120"/>
            </a:endParaRPr>
          </a:p>
          <a:p>
            <a:pPr algn="just"/>
            <a:r>
              <a:rPr lang="en-US" altLang="zh-TW" sz="2000" dirty="0">
                <a:latin typeface="Arial Unicode MS" panose="020B0604020202020204" pitchFamily="34" charset="-128"/>
                <a:ea typeface="新細明體" pitchFamily="18" charset="-120"/>
              </a:rPr>
              <a:t>Inter-domain routing </a:t>
            </a:r>
            <a:r>
              <a:rPr lang="en-US" altLang="zh-TW" sz="2000" b="0" dirty="0">
                <a:latin typeface="Arial Unicode MS" panose="020B0604020202020204" pitchFamily="34" charset="-128"/>
                <a:ea typeface="新細明體" pitchFamily="18" charset="-120"/>
              </a:rPr>
              <a:t>: Routing between autonomous systems.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60</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8" name="Rectangle 1"/>
          <p:cNvSpPr>
            <a:spLocks noChangeArrowheads="1"/>
          </p:cNvSpPr>
          <p:nvPr/>
        </p:nvSpPr>
        <p:spPr bwMode="auto">
          <a:xfrm>
            <a:off x="442913" y="1301750"/>
            <a:ext cx="832008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A link state packet (LSP) can carry a large amount of information. Here, considered minimum data: the </a:t>
            </a:r>
            <a:r>
              <a:rPr lang="en-US" b="0" dirty="0">
                <a:solidFill>
                  <a:srgbClr val="FF0000"/>
                </a:solidFill>
              </a:rPr>
              <a:t>node identity</a:t>
            </a:r>
            <a:r>
              <a:rPr lang="en-US" b="0" dirty="0"/>
              <a:t>, the </a:t>
            </a:r>
            <a:r>
              <a:rPr lang="en-US" b="0" dirty="0">
                <a:solidFill>
                  <a:srgbClr val="FF0000"/>
                </a:solidFill>
              </a:rPr>
              <a:t>list of links</a:t>
            </a:r>
            <a:r>
              <a:rPr lang="en-US" b="0" dirty="0"/>
              <a:t>, a </a:t>
            </a:r>
            <a:r>
              <a:rPr lang="en-US" b="0" dirty="0">
                <a:solidFill>
                  <a:srgbClr val="FF0000"/>
                </a:solidFill>
              </a:rPr>
              <a:t>sequence number</a:t>
            </a:r>
            <a:r>
              <a:rPr lang="en-US" b="0" dirty="0"/>
              <a:t>, and </a:t>
            </a:r>
            <a:r>
              <a:rPr lang="en-US" b="0" dirty="0">
                <a:solidFill>
                  <a:srgbClr val="FF0000"/>
                </a:solidFill>
              </a:rPr>
              <a:t>age</a:t>
            </a:r>
            <a:r>
              <a:rPr lang="en-US" b="0" dirty="0"/>
              <a:t>. </a:t>
            </a:r>
          </a:p>
          <a:p>
            <a:pPr algn="just"/>
            <a:endParaRPr lang="en-US" b="0" dirty="0"/>
          </a:p>
          <a:p>
            <a:pPr algn="just"/>
            <a:r>
              <a:rPr lang="en-US" b="0" dirty="0">
                <a:solidFill>
                  <a:srgbClr val="FF0000"/>
                </a:solidFill>
              </a:rPr>
              <a:t>node identity </a:t>
            </a:r>
            <a:r>
              <a:rPr lang="en-US" b="0" dirty="0"/>
              <a:t>and the </a:t>
            </a:r>
            <a:r>
              <a:rPr lang="en-US" b="0" dirty="0">
                <a:solidFill>
                  <a:srgbClr val="FF0000"/>
                </a:solidFill>
              </a:rPr>
              <a:t>list of links</a:t>
            </a:r>
            <a:r>
              <a:rPr lang="en-US" b="0" dirty="0"/>
              <a:t>, are needed to make the topology. </a:t>
            </a:r>
          </a:p>
          <a:p>
            <a:pPr algn="just"/>
            <a:endParaRPr lang="en-US" b="0" dirty="0"/>
          </a:p>
          <a:p>
            <a:pPr algn="just"/>
            <a:r>
              <a:rPr lang="en-US" b="0" dirty="0">
                <a:solidFill>
                  <a:srgbClr val="FF0000"/>
                </a:solidFill>
              </a:rPr>
              <a:t>sequence number</a:t>
            </a:r>
            <a:r>
              <a:rPr lang="en-US" b="0" dirty="0"/>
              <a:t>, facilitates flooding and distinguishes new LSPs from old ones. </a:t>
            </a:r>
          </a:p>
          <a:p>
            <a:pPr algn="just"/>
            <a:endParaRPr lang="en-US" b="0" dirty="0"/>
          </a:p>
          <a:p>
            <a:pPr algn="just"/>
            <a:r>
              <a:rPr lang="en-US" b="0" dirty="0">
                <a:solidFill>
                  <a:srgbClr val="FF0000"/>
                </a:solidFill>
              </a:rPr>
              <a:t>age</a:t>
            </a:r>
            <a:r>
              <a:rPr lang="en-US" b="0" dirty="0"/>
              <a:t>, prevents old LSPs from remaining in the domain for a long time. </a:t>
            </a:r>
          </a:p>
          <a:p>
            <a:pPr algn="just"/>
            <a:endParaRPr lang="en-US" b="0" dirty="0"/>
          </a:p>
        </p:txBody>
      </p:sp>
      <p:sp>
        <p:nvSpPr>
          <p:cNvPr id="2" name="Rectangle 1"/>
          <p:cNvSpPr/>
          <p:nvPr/>
        </p:nvSpPr>
        <p:spPr>
          <a:xfrm>
            <a:off x="1493675" y="120829"/>
            <a:ext cx="4475905" cy="369332"/>
          </a:xfrm>
          <a:prstGeom prst="rect">
            <a:avLst/>
          </a:prstGeom>
        </p:spPr>
        <p:txBody>
          <a:bodyPr wrap="none">
            <a:spAutoFit/>
          </a:bodyPr>
          <a:lstStyle/>
          <a:p>
            <a:r>
              <a:rPr lang="en-US" dirty="0"/>
              <a:t>1 Creation of Link State Packet (LSP)</a:t>
            </a:r>
          </a:p>
        </p:txBody>
      </p:sp>
    </p:spTree>
    <p:extLst>
      <p:ext uri="{BB962C8B-B14F-4D97-AF65-F5344CB8AC3E}">
        <p14:creationId xmlns:p14="http://schemas.microsoft.com/office/powerpoint/2010/main" val="33710304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61</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8" name="Rectangle 1"/>
          <p:cNvSpPr>
            <a:spLocks noChangeArrowheads="1"/>
          </p:cNvSpPr>
          <p:nvPr/>
        </p:nvSpPr>
        <p:spPr bwMode="auto">
          <a:xfrm>
            <a:off x="442913" y="1301750"/>
            <a:ext cx="832008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LSPs are generated on two occasions:</a:t>
            </a:r>
          </a:p>
          <a:p>
            <a:pPr algn="just"/>
            <a:endParaRPr lang="en-US" b="0" dirty="0"/>
          </a:p>
          <a:p>
            <a:pPr marL="342900" indent="-342900" algn="just">
              <a:buFont typeface="+mj-lt"/>
              <a:buAutoNum type="arabicPeriod"/>
            </a:pPr>
            <a:r>
              <a:rPr lang="en-US" b="0" dirty="0"/>
              <a:t>When there is a change in the topology of the domain. </a:t>
            </a:r>
          </a:p>
          <a:p>
            <a:pPr marL="342900" indent="-342900" algn="just">
              <a:buFont typeface="+mj-lt"/>
              <a:buAutoNum type="arabicPeriod"/>
            </a:pPr>
            <a:endParaRPr lang="en-US" b="0" dirty="0"/>
          </a:p>
          <a:p>
            <a:pPr marL="342900" indent="-342900" algn="just">
              <a:buFont typeface="+mj-lt"/>
              <a:buAutoNum type="arabicPeriod"/>
            </a:pPr>
            <a:r>
              <a:rPr lang="en-US" b="0" dirty="0"/>
              <a:t>On a periodic basis. The period in this case is much longer compared to distance vector routing. It is done to ensure that old information is removed from the domain. The timer set for 60 minutes or 2 hours based on the implementation. A longer period ensures that flooding does not create too much traffic on the network.</a:t>
            </a:r>
          </a:p>
        </p:txBody>
      </p:sp>
      <p:sp>
        <p:nvSpPr>
          <p:cNvPr id="2" name="Rectangle 1"/>
          <p:cNvSpPr/>
          <p:nvPr/>
        </p:nvSpPr>
        <p:spPr>
          <a:xfrm>
            <a:off x="1493675" y="120829"/>
            <a:ext cx="5405647" cy="369332"/>
          </a:xfrm>
          <a:prstGeom prst="rect">
            <a:avLst/>
          </a:prstGeom>
        </p:spPr>
        <p:txBody>
          <a:bodyPr wrap="none">
            <a:spAutoFit/>
          </a:bodyPr>
          <a:lstStyle/>
          <a:p>
            <a:r>
              <a:rPr lang="en-US" dirty="0"/>
              <a:t>1 Creation of Link State Packet (LSP) (</a:t>
            </a:r>
            <a:r>
              <a:rPr lang="en-US" dirty="0" err="1"/>
              <a:t>contd</a:t>
            </a:r>
            <a:r>
              <a:rPr lang="en-US" dirty="0"/>
              <a:t>)</a:t>
            </a:r>
          </a:p>
        </p:txBody>
      </p:sp>
    </p:spTree>
    <p:extLst>
      <p:ext uri="{BB962C8B-B14F-4D97-AF65-F5344CB8AC3E}">
        <p14:creationId xmlns:p14="http://schemas.microsoft.com/office/powerpoint/2010/main" val="3201023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62</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8" name="Rectangle 1"/>
          <p:cNvSpPr>
            <a:spLocks noChangeArrowheads="1"/>
          </p:cNvSpPr>
          <p:nvPr/>
        </p:nvSpPr>
        <p:spPr bwMode="auto">
          <a:xfrm>
            <a:off x="442913" y="1301750"/>
            <a:ext cx="83200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LSP  is disseminated to all other nodes, </a:t>
            </a:r>
            <a:r>
              <a:rPr lang="en-US" b="0" dirty="0">
                <a:solidFill>
                  <a:srgbClr val="FF0000"/>
                </a:solidFill>
              </a:rPr>
              <a:t>not only </a:t>
            </a:r>
            <a:r>
              <a:rPr lang="en-US" b="0" dirty="0"/>
              <a:t>to its neighbors. The process is called flooding and based on the following:</a:t>
            </a:r>
          </a:p>
          <a:p>
            <a:pPr algn="just"/>
            <a:endParaRPr lang="en-US" b="0" dirty="0"/>
          </a:p>
          <a:p>
            <a:pPr marL="342900" indent="-342900" algn="just">
              <a:buAutoNum type="arabicPeriod"/>
            </a:pPr>
            <a:r>
              <a:rPr lang="en-US" b="0" dirty="0"/>
              <a:t>The creating node sends a copy of the LSP out of each interface.</a:t>
            </a:r>
          </a:p>
          <a:p>
            <a:pPr marL="342900" indent="-342900" algn="just">
              <a:buAutoNum type="arabicPeriod"/>
            </a:pPr>
            <a:endParaRPr lang="en-US" b="0" dirty="0"/>
          </a:p>
          <a:p>
            <a:pPr algn="just"/>
            <a:r>
              <a:rPr lang="en-US" dirty="0"/>
              <a:t>2. </a:t>
            </a:r>
            <a:r>
              <a:rPr lang="en-US" b="0" dirty="0"/>
              <a:t>A node that receives an LSP compares it with the copy it may already have. If the newly arrived LSP is older than the one it has (by checking sequence number), it discards the LSP. If it is newer, the node does the following:</a:t>
            </a:r>
          </a:p>
          <a:p>
            <a:pPr algn="just"/>
            <a:endParaRPr lang="en-US" b="0" dirty="0"/>
          </a:p>
          <a:p>
            <a:pPr marL="342900" indent="-342900" algn="just">
              <a:buFont typeface="+mj-lt"/>
              <a:buAutoNum type="alphaLcPeriod"/>
            </a:pPr>
            <a:r>
              <a:rPr lang="en-US" b="0" dirty="0"/>
              <a:t>It discards the old LSP and keeps the new one.</a:t>
            </a:r>
          </a:p>
          <a:p>
            <a:pPr marL="342900" indent="-342900" algn="just">
              <a:buFont typeface="+mj-lt"/>
              <a:buAutoNum type="alphaLcPeriod"/>
            </a:pPr>
            <a:r>
              <a:rPr lang="en-US" b="0" dirty="0"/>
              <a:t>It sends a copy of it out of each interface except the one from which the packet arrived. </a:t>
            </a:r>
          </a:p>
        </p:txBody>
      </p:sp>
      <p:sp>
        <p:nvSpPr>
          <p:cNvPr id="2" name="Rectangle 1"/>
          <p:cNvSpPr/>
          <p:nvPr/>
        </p:nvSpPr>
        <p:spPr>
          <a:xfrm>
            <a:off x="1493675" y="120829"/>
            <a:ext cx="2310248" cy="369332"/>
          </a:xfrm>
          <a:prstGeom prst="rect">
            <a:avLst/>
          </a:prstGeom>
        </p:spPr>
        <p:txBody>
          <a:bodyPr wrap="none">
            <a:spAutoFit/>
          </a:bodyPr>
          <a:lstStyle/>
          <a:p>
            <a:r>
              <a:rPr lang="en-US" dirty="0"/>
              <a:t>2 Flooding of LSPs</a:t>
            </a:r>
          </a:p>
        </p:txBody>
      </p:sp>
    </p:spTree>
    <p:extLst>
      <p:ext uri="{BB962C8B-B14F-4D97-AF65-F5344CB8AC3E}">
        <p14:creationId xmlns:p14="http://schemas.microsoft.com/office/powerpoint/2010/main" val="1295339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63</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8" name="Rectangle 1"/>
          <p:cNvSpPr>
            <a:spLocks noChangeArrowheads="1"/>
          </p:cNvSpPr>
          <p:nvPr/>
        </p:nvSpPr>
        <p:spPr bwMode="auto">
          <a:xfrm>
            <a:off x="442913" y="1301750"/>
            <a:ext cx="832008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After receiving all LSPs, each node will have a copy of the whole topology. </a:t>
            </a:r>
          </a:p>
          <a:p>
            <a:pPr algn="just"/>
            <a:endParaRPr lang="en-US" b="0" dirty="0"/>
          </a:p>
          <a:p>
            <a:pPr algn="just"/>
            <a:r>
              <a:rPr lang="en-US" b="0" dirty="0"/>
              <a:t>To find shortest path to every other node; a </a:t>
            </a:r>
            <a:r>
              <a:rPr lang="en-US" dirty="0"/>
              <a:t>shortest path tree </a:t>
            </a:r>
            <a:r>
              <a:rPr lang="en-US" b="0" dirty="0"/>
              <a:t>is needed.</a:t>
            </a:r>
          </a:p>
          <a:p>
            <a:pPr algn="just"/>
            <a:endParaRPr lang="en-US" b="0" dirty="0"/>
          </a:p>
          <a:p>
            <a:pPr algn="just"/>
            <a:r>
              <a:rPr lang="en-US" b="0" dirty="0"/>
              <a:t>A tree is a graph of nodes and links; one node is called the root. </a:t>
            </a:r>
          </a:p>
          <a:p>
            <a:pPr algn="just"/>
            <a:endParaRPr lang="en-US" b="0" dirty="0"/>
          </a:p>
          <a:p>
            <a:pPr algn="just"/>
            <a:r>
              <a:rPr lang="en-US" b="0" dirty="0"/>
              <a:t>A shortest path tree is a tree in which the path between the root and every other node is the shortest. </a:t>
            </a:r>
          </a:p>
          <a:p>
            <a:pPr algn="just"/>
            <a:endParaRPr lang="en-US" b="0" dirty="0"/>
          </a:p>
          <a:p>
            <a:pPr algn="just"/>
            <a:r>
              <a:rPr lang="en-US" dirty="0" err="1"/>
              <a:t>Dijkstra</a:t>
            </a:r>
            <a:r>
              <a:rPr lang="en-US" dirty="0"/>
              <a:t> algorithm </a:t>
            </a:r>
            <a:r>
              <a:rPr lang="en-US" b="0" dirty="0"/>
              <a:t>is used to create a shortest path tree from a given graph. </a:t>
            </a:r>
          </a:p>
        </p:txBody>
      </p:sp>
      <p:sp>
        <p:nvSpPr>
          <p:cNvPr id="2" name="Rectangle 1"/>
          <p:cNvSpPr/>
          <p:nvPr/>
        </p:nvSpPr>
        <p:spPr>
          <a:xfrm>
            <a:off x="1493675" y="120829"/>
            <a:ext cx="6407523" cy="369332"/>
          </a:xfrm>
          <a:prstGeom prst="rect">
            <a:avLst/>
          </a:prstGeom>
        </p:spPr>
        <p:txBody>
          <a:bodyPr wrap="none">
            <a:spAutoFit/>
          </a:bodyPr>
          <a:lstStyle/>
          <a:p>
            <a:r>
              <a:rPr lang="en-US" dirty="0"/>
              <a:t>3 Formation of Shortest Path Tree: </a:t>
            </a:r>
            <a:r>
              <a:rPr lang="en-US" dirty="0" err="1"/>
              <a:t>Dijkstra</a:t>
            </a:r>
            <a:r>
              <a:rPr lang="en-US" dirty="0"/>
              <a:t> Algorithm</a:t>
            </a:r>
          </a:p>
        </p:txBody>
      </p:sp>
    </p:spTree>
    <p:extLst>
      <p:ext uri="{BB962C8B-B14F-4D97-AF65-F5344CB8AC3E}">
        <p14:creationId xmlns:p14="http://schemas.microsoft.com/office/powerpoint/2010/main" val="20013971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64</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8" name="Rectangle 1"/>
          <p:cNvSpPr>
            <a:spLocks noChangeArrowheads="1"/>
          </p:cNvSpPr>
          <p:nvPr/>
        </p:nvSpPr>
        <p:spPr bwMode="auto">
          <a:xfrm>
            <a:off x="442913" y="1301750"/>
            <a:ext cx="832008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The algorithm uses the following steps:</a:t>
            </a:r>
          </a:p>
          <a:p>
            <a:pPr algn="just"/>
            <a:endParaRPr lang="en-US" b="0" dirty="0"/>
          </a:p>
          <a:p>
            <a:pPr marL="342900" indent="-342900" algn="just">
              <a:buAutoNum type="arabicPeriod"/>
            </a:pPr>
            <a:r>
              <a:rPr lang="en-US" dirty="0"/>
              <a:t>Initialization: </a:t>
            </a:r>
            <a:r>
              <a:rPr lang="en-US" b="0" dirty="0"/>
              <a:t>Select the node as the root of the tree and add it to the </a:t>
            </a:r>
            <a:r>
              <a:rPr lang="en-US" b="0" i="1" dirty="0"/>
              <a:t>path</a:t>
            </a:r>
            <a:r>
              <a:rPr lang="en-US" b="0" dirty="0"/>
              <a:t>. Set the shortest distances for all the root’s neighbors to the cost between the root and those neighbors. Set the shortest distance of the root to zero.</a:t>
            </a:r>
          </a:p>
          <a:p>
            <a:pPr marL="342900" indent="-342900" algn="just">
              <a:buAutoNum type="arabicPeriod"/>
            </a:pPr>
            <a:endParaRPr lang="en-US" b="0" dirty="0"/>
          </a:p>
          <a:p>
            <a:r>
              <a:rPr lang="en-US" dirty="0"/>
              <a:t>2. Iteration: </a:t>
            </a:r>
            <a:r>
              <a:rPr lang="en-US" b="0" dirty="0"/>
              <a:t>Repeat the below two steps until all nodes are added to the path:</a:t>
            </a:r>
          </a:p>
          <a:p>
            <a:pPr marL="1085850" lvl="1" indent="-342900" algn="just">
              <a:buFont typeface="+mj-lt"/>
              <a:buAutoNum type="alphaLcPeriod"/>
            </a:pPr>
            <a:r>
              <a:rPr lang="en-US" dirty="0"/>
              <a:t>Adding the next node to the path: </a:t>
            </a:r>
            <a:r>
              <a:rPr lang="en-US" b="0" dirty="0"/>
              <a:t>Search the nodes not in the </a:t>
            </a:r>
            <a:r>
              <a:rPr lang="en-US" b="0" i="1" dirty="0"/>
              <a:t>path</a:t>
            </a:r>
            <a:r>
              <a:rPr lang="en-US" b="0" dirty="0"/>
              <a:t>. Select the one with minimum shortest distance and add it to the </a:t>
            </a:r>
            <a:r>
              <a:rPr lang="en-US" b="0" i="1" dirty="0"/>
              <a:t>path</a:t>
            </a:r>
            <a:r>
              <a:rPr lang="en-US" b="0" dirty="0"/>
              <a:t>.</a:t>
            </a:r>
          </a:p>
          <a:p>
            <a:pPr marL="1085850" lvl="1" indent="-342900" algn="just">
              <a:buFont typeface="+mj-lt"/>
              <a:buAutoNum type="alphaLcPeriod"/>
            </a:pPr>
            <a:r>
              <a:rPr lang="en-US" dirty="0"/>
              <a:t>Updating: </a:t>
            </a:r>
            <a:r>
              <a:rPr lang="en-US" b="0" dirty="0"/>
              <a:t>Update the shortest distance for all remaining nodes using the shortest distance of the node just moved to the path in step 2.</a:t>
            </a:r>
          </a:p>
        </p:txBody>
      </p:sp>
      <p:sp>
        <p:nvSpPr>
          <p:cNvPr id="2" name="Rectangle 1"/>
          <p:cNvSpPr/>
          <p:nvPr/>
        </p:nvSpPr>
        <p:spPr>
          <a:xfrm>
            <a:off x="1493675" y="120829"/>
            <a:ext cx="7122463" cy="369332"/>
          </a:xfrm>
          <a:prstGeom prst="rect">
            <a:avLst/>
          </a:prstGeom>
        </p:spPr>
        <p:txBody>
          <a:bodyPr wrap="none">
            <a:spAutoFit/>
          </a:bodyPr>
          <a:lstStyle/>
          <a:p>
            <a:r>
              <a:rPr lang="en-US" dirty="0"/>
              <a:t>Formation of Shortest Path Tree: </a:t>
            </a:r>
            <a:r>
              <a:rPr lang="en-US" dirty="0" err="1"/>
              <a:t>Dijkstra</a:t>
            </a:r>
            <a:r>
              <a:rPr lang="en-US" dirty="0"/>
              <a:t> Algorithm (</a:t>
            </a:r>
            <a:r>
              <a:rPr lang="en-US" dirty="0" err="1"/>
              <a:t>contd</a:t>
            </a:r>
            <a:r>
              <a:rPr lang="en-US" dirty="0"/>
              <a:t>)</a:t>
            </a:r>
          </a:p>
        </p:txBody>
      </p:sp>
      <p:pic>
        <p:nvPicPr>
          <p:cNvPr id="3" name="Picture 2"/>
          <p:cNvPicPr>
            <a:picLocks noChangeAspect="1"/>
          </p:cNvPicPr>
          <p:nvPr/>
        </p:nvPicPr>
        <p:blipFill>
          <a:blip r:embed="rId3"/>
          <a:stretch>
            <a:fillRect/>
          </a:stretch>
        </p:blipFill>
        <p:spPr>
          <a:xfrm>
            <a:off x="2667000" y="5722104"/>
            <a:ext cx="4875029" cy="373896"/>
          </a:xfrm>
          <a:prstGeom prst="rect">
            <a:avLst/>
          </a:prstGeom>
        </p:spPr>
      </p:pic>
    </p:spTree>
    <p:extLst>
      <p:ext uri="{BB962C8B-B14F-4D97-AF65-F5344CB8AC3E}">
        <p14:creationId xmlns:p14="http://schemas.microsoft.com/office/powerpoint/2010/main" val="3266591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65</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493675" y="120829"/>
            <a:ext cx="7122463" cy="369332"/>
          </a:xfrm>
          <a:prstGeom prst="rect">
            <a:avLst/>
          </a:prstGeom>
        </p:spPr>
        <p:txBody>
          <a:bodyPr wrap="none">
            <a:spAutoFit/>
          </a:bodyPr>
          <a:lstStyle/>
          <a:p>
            <a:r>
              <a:rPr lang="en-US" dirty="0"/>
              <a:t>Formation of Shortest Path Tree: </a:t>
            </a:r>
            <a:r>
              <a:rPr lang="en-US" dirty="0" err="1"/>
              <a:t>Dijkstra</a:t>
            </a:r>
            <a:r>
              <a:rPr lang="en-US" dirty="0"/>
              <a:t> Algorithm (</a:t>
            </a:r>
            <a:r>
              <a:rPr lang="en-US" dirty="0" err="1"/>
              <a:t>contd</a:t>
            </a:r>
            <a:r>
              <a:rPr lang="en-US" dirty="0"/>
              <a:t>)</a:t>
            </a:r>
          </a:p>
        </p:txBody>
      </p:sp>
      <p:pic>
        <p:nvPicPr>
          <p:cNvPr id="4" name="Picture 3"/>
          <p:cNvPicPr>
            <a:picLocks noChangeAspect="1"/>
          </p:cNvPicPr>
          <p:nvPr/>
        </p:nvPicPr>
        <p:blipFill>
          <a:blip r:embed="rId3"/>
          <a:stretch>
            <a:fillRect/>
          </a:stretch>
        </p:blipFill>
        <p:spPr>
          <a:xfrm>
            <a:off x="1985962" y="623887"/>
            <a:ext cx="5557838" cy="6028668"/>
          </a:xfrm>
          <a:prstGeom prst="rect">
            <a:avLst/>
          </a:prstGeom>
        </p:spPr>
      </p:pic>
    </p:spTree>
    <p:extLst>
      <p:ext uri="{BB962C8B-B14F-4D97-AF65-F5344CB8AC3E}">
        <p14:creationId xmlns:p14="http://schemas.microsoft.com/office/powerpoint/2010/main" val="32339403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66</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493675" y="120829"/>
            <a:ext cx="7122463" cy="369332"/>
          </a:xfrm>
          <a:prstGeom prst="rect">
            <a:avLst/>
          </a:prstGeom>
        </p:spPr>
        <p:txBody>
          <a:bodyPr wrap="none">
            <a:spAutoFit/>
          </a:bodyPr>
          <a:lstStyle/>
          <a:p>
            <a:r>
              <a:rPr lang="en-US" dirty="0"/>
              <a:t>Formation of Shortest Path Tree: </a:t>
            </a:r>
            <a:r>
              <a:rPr lang="en-US" dirty="0" err="1"/>
              <a:t>Dijkstra</a:t>
            </a:r>
            <a:r>
              <a:rPr lang="en-US" dirty="0"/>
              <a:t> Algorithm (</a:t>
            </a:r>
            <a:r>
              <a:rPr lang="en-US" dirty="0" err="1"/>
              <a:t>contd</a:t>
            </a:r>
            <a:r>
              <a:rPr lang="en-US" dirty="0"/>
              <a:t>)</a:t>
            </a:r>
          </a:p>
        </p:txBody>
      </p:sp>
      <p:pic>
        <p:nvPicPr>
          <p:cNvPr id="5" name="Picture 4"/>
          <p:cNvPicPr>
            <a:picLocks noChangeAspect="1"/>
          </p:cNvPicPr>
          <p:nvPr/>
        </p:nvPicPr>
        <p:blipFill>
          <a:blip r:embed="rId3"/>
          <a:stretch>
            <a:fillRect/>
          </a:stretch>
        </p:blipFill>
        <p:spPr>
          <a:xfrm>
            <a:off x="912813" y="1201409"/>
            <a:ext cx="6426993" cy="4913140"/>
          </a:xfrm>
          <a:prstGeom prst="rect">
            <a:avLst/>
          </a:prstGeom>
        </p:spPr>
      </p:pic>
    </p:spTree>
    <p:extLst>
      <p:ext uri="{BB962C8B-B14F-4D97-AF65-F5344CB8AC3E}">
        <p14:creationId xmlns:p14="http://schemas.microsoft.com/office/powerpoint/2010/main" val="42016993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67</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493675" y="120829"/>
            <a:ext cx="7122463" cy="369332"/>
          </a:xfrm>
          <a:prstGeom prst="rect">
            <a:avLst/>
          </a:prstGeom>
        </p:spPr>
        <p:txBody>
          <a:bodyPr wrap="none">
            <a:spAutoFit/>
          </a:bodyPr>
          <a:lstStyle/>
          <a:p>
            <a:r>
              <a:rPr lang="en-US" dirty="0"/>
              <a:t>Formation of Shortest Path Tree: </a:t>
            </a:r>
            <a:r>
              <a:rPr lang="en-US" dirty="0" err="1"/>
              <a:t>Dijkstra</a:t>
            </a:r>
            <a:r>
              <a:rPr lang="en-US" dirty="0"/>
              <a:t> Algorithm (</a:t>
            </a:r>
            <a:r>
              <a:rPr lang="en-US" dirty="0" err="1"/>
              <a:t>contd</a:t>
            </a:r>
            <a:r>
              <a:rPr lang="en-US" dirty="0"/>
              <a:t>)</a:t>
            </a:r>
          </a:p>
        </p:txBody>
      </p:sp>
      <p:pic>
        <p:nvPicPr>
          <p:cNvPr id="3" name="Picture 2"/>
          <p:cNvPicPr>
            <a:picLocks noChangeAspect="1"/>
          </p:cNvPicPr>
          <p:nvPr/>
        </p:nvPicPr>
        <p:blipFill>
          <a:blip r:embed="rId3"/>
          <a:stretch>
            <a:fillRect/>
          </a:stretch>
        </p:blipFill>
        <p:spPr>
          <a:xfrm>
            <a:off x="1470064" y="1524000"/>
            <a:ext cx="6374893" cy="3581400"/>
          </a:xfrm>
          <a:prstGeom prst="rect">
            <a:avLst/>
          </a:prstGeom>
        </p:spPr>
      </p:pic>
      <p:pic>
        <p:nvPicPr>
          <p:cNvPr id="4" name="Picture 3"/>
          <p:cNvPicPr>
            <a:picLocks noChangeAspect="1"/>
          </p:cNvPicPr>
          <p:nvPr/>
        </p:nvPicPr>
        <p:blipFill>
          <a:blip r:embed="rId4"/>
          <a:stretch>
            <a:fillRect/>
          </a:stretch>
        </p:blipFill>
        <p:spPr>
          <a:xfrm>
            <a:off x="5946775" y="5583237"/>
            <a:ext cx="2190750" cy="962025"/>
          </a:xfrm>
          <a:prstGeom prst="rect">
            <a:avLst/>
          </a:prstGeom>
        </p:spPr>
      </p:pic>
    </p:spTree>
    <p:extLst>
      <p:ext uri="{BB962C8B-B14F-4D97-AF65-F5344CB8AC3E}">
        <p14:creationId xmlns:p14="http://schemas.microsoft.com/office/powerpoint/2010/main" val="1893350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68</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493675" y="120829"/>
            <a:ext cx="7122463" cy="369332"/>
          </a:xfrm>
          <a:prstGeom prst="rect">
            <a:avLst/>
          </a:prstGeom>
        </p:spPr>
        <p:txBody>
          <a:bodyPr wrap="none">
            <a:spAutoFit/>
          </a:bodyPr>
          <a:lstStyle/>
          <a:p>
            <a:r>
              <a:rPr lang="en-US" dirty="0"/>
              <a:t>Formation of Shortest Path Tree: </a:t>
            </a:r>
            <a:r>
              <a:rPr lang="en-US" dirty="0" err="1"/>
              <a:t>Dijkstra</a:t>
            </a:r>
            <a:r>
              <a:rPr lang="en-US" dirty="0"/>
              <a:t> Algorithm (</a:t>
            </a:r>
            <a:r>
              <a:rPr lang="en-US" dirty="0" err="1"/>
              <a:t>contd</a:t>
            </a:r>
            <a:r>
              <a:rPr lang="en-US" dirty="0"/>
              <a:t>)</a:t>
            </a:r>
          </a:p>
        </p:txBody>
      </p:sp>
      <p:sp>
        <p:nvSpPr>
          <p:cNvPr id="3" name="Rectangle 2"/>
          <p:cNvSpPr/>
          <p:nvPr/>
        </p:nvSpPr>
        <p:spPr>
          <a:xfrm>
            <a:off x="356394" y="1301750"/>
            <a:ext cx="4999149" cy="923330"/>
          </a:xfrm>
          <a:prstGeom prst="rect">
            <a:avLst/>
          </a:prstGeom>
        </p:spPr>
        <p:txBody>
          <a:bodyPr wrap="square">
            <a:spAutoFit/>
          </a:bodyPr>
          <a:lstStyle/>
          <a:p>
            <a:pPr algn="just"/>
            <a:r>
              <a:rPr lang="en-US" b="0" dirty="0">
                <a:latin typeface="+mj-lt"/>
              </a:rPr>
              <a:t>Shortest path tree for each node is different.</a:t>
            </a:r>
          </a:p>
          <a:p>
            <a:pPr algn="just"/>
            <a:endParaRPr lang="en-US" b="0" dirty="0">
              <a:latin typeface="+mj-lt"/>
            </a:endParaRPr>
          </a:p>
          <a:p>
            <a:pPr algn="just"/>
            <a:r>
              <a:rPr lang="en-US" b="0" dirty="0">
                <a:latin typeface="+mj-lt"/>
              </a:rPr>
              <a:t>The shortest path tree as seen by node C is.</a:t>
            </a:r>
            <a:endParaRPr lang="en-US" dirty="0">
              <a:latin typeface="+mj-lt"/>
            </a:endParaRPr>
          </a:p>
        </p:txBody>
      </p:sp>
      <p:pic>
        <p:nvPicPr>
          <p:cNvPr id="5" name="Picture 4"/>
          <p:cNvPicPr>
            <a:picLocks noChangeAspect="1"/>
          </p:cNvPicPr>
          <p:nvPr/>
        </p:nvPicPr>
        <p:blipFill>
          <a:blip r:embed="rId3"/>
          <a:stretch>
            <a:fillRect/>
          </a:stretch>
        </p:blipFill>
        <p:spPr>
          <a:xfrm>
            <a:off x="2133600" y="2647355"/>
            <a:ext cx="3848100" cy="1977496"/>
          </a:xfrm>
          <a:prstGeom prst="rect">
            <a:avLst/>
          </a:prstGeom>
        </p:spPr>
      </p:pic>
      <p:pic>
        <p:nvPicPr>
          <p:cNvPr id="6" name="Picture 5"/>
          <p:cNvPicPr>
            <a:picLocks noChangeAspect="1"/>
          </p:cNvPicPr>
          <p:nvPr/>
        </p:nvPicPr>
        <p:blipFill>
          <a:blip r:embed="rId4"/>
          <a:stretch>
            <a:fillRect/>
          </a:stretch>
        </p:blipFill>
        <p:spPr>
          <a:xfrm>
            <a:off x="6248400" y="1263055"/>
            <a:ext cx="1990725" cy="962025"/>
          </a:xfrm>
          <a:prstGeom prst="rect">
            <a:avLst/>
          </a:prstGeom>
        </p:spPr>
      </p:pic>
    </p:spTree>
    <p:extLst>
      <p:ext uri="{BB962C8B-B14F-4D97-AF65-F5344CB8AC3E}">
        <p14:creationId xmlns:p14="http://schemas.microsoft.com/office/powerpoint/2010/main" val="1570986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47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0BB308-27B7-45A3-8598-4F0EA76C893C}" type="slidenum">
              <a:rPr lang="en-US" altLang="zh-TW" b="0" smtClean="0"/>
              <a:pPr/>
              <a:t>69</a:t>
            </a:fld>
            <a:endParaRPr lang="en-US" altLang="zh-TW" b="0"/>
          </a:p>
        </p:txBody>
      </p:sp>
      <p:sp>
        <p:nvSpPr>
          <p:cNvPr id="1474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4746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149350" y="143430"/>
            <a:ext cx="6526146" cy="369332"/>
          </a:xfrm>
          <a:prstGeom prst="rect">
            <a:avLst/>
          </a:prstGeom>
        </p:spPr>
        <p:txBody>
          <a:bodyPr wrap="none">
            <a:spAutoFit/>
          </a:bodyPr>
          <a:lstStyle/>
          <a:p>
            <a:r>
              <a:rPr lang="en-US" dirty="0"/>
              <a:t>4 Calculation of Routing Table from Shortest Path Tree</a:t>
            </a:r>
          </a:p>
        </p:txBody>
      </p:sp>
      <p:sp>
        <p:nvSpPr>
          <p:cNvPr id="3" name="Rectangle 2"/>
          <p:cNvSpPr/>
          <p:nvPr/>
        </p:nvSpPr>
        <p:spPr>
          <a:xfrm>
            <a:off x="399653" y="1082206"/>
            <a:ext cx="8312944" cy="1477328"/>
          </a:xfrm>
          <a:prstGeom prst="rect">
            <a:avLst/>
          </a:prstGeom>
        </p:spPr>
        <p:txBody>
          <a:bodyPr wrap="square">
            <a:spAutoFit/>
          </a:bodyPr>
          <a:lstStyle/>
          <a:p>
            <a:pPr algn="just"/>
            <a:r>
              <a:rPr lang="en-US" b="0" dirty="0"/>
              <a:t>Each node uses the shortest path tree found to construct its routing table. </a:t>
            </a:r>
          </a:p>
          <a:p>
            <a:pPr algn="just"/>
            <a:endParaRPr lang="en-US" b="0" dirty="0"/>
          </a:p>
          <a:p>
            <a:pPr algn="just"/>
            <a:r>
              <a:rPr lang="en-US" b="0" dirty="0"/>
              <a:t>The routing table shows the cost of reaching each node from the root.</a:t>
            </a:r>
          </a:p>
          <a:p>
            <a:pPr algn="just"/>
            <a:endParaRPr lang="en-US" b="0" dirty="0"/>
          </a:p>
          <a:p>
            <a:pPr algn="just"/>
            <a:r>
              <a:rPr lang="en-US" b="0" dirty="0"/>
              <a:t>Table 11.4 shows the routing table for node A. </a:t>
            </a:r>
            <a:endParaRPr lang="en-US" dirty="0"/>
          </a:p>
        </p:txBody>
      </p:sp>
      <p:pic>
        <p:nvPicPr>
          <p:cNvPr id="4" name="Picture 3"/>
          <p:cNvPicPr>
            <a:picLocks noChangeAspect="1"/>
          </p:cNvPicPr>
          <p:nvPr/>
        </p:nvPicPr>
        <p:blipFill>
          <a:blip r:embed="rId3"/>
          <a:stretch>
            <a:fillRect/>
          </a:stretch>
        </p:blipFill>
        <p:spPr>
          <a:xfrm>
            <a:off x="4800600" y="2996219"/>
            <a:ext cx="3686175" cy="2506069"/>
          </a:xfrm>
          <a:prstGeom prst="rect">
            <a:avLst/>
          </a:prstGeom>
        </p:spPr>
      </p:pic>
      <p:pic>
        <p:nvPicPr>
          <p:cNvPr id="5" name="Picture 4"/>
          <p:cNvPicPr>
            <a:picLocks noChangeAspect="1"/>
          </p:cNvPicPr>
          <p:nvPr/>
        </p:nvPicPr>
        <p:blipFill>
          <a:blip r:embed="rId4"/>
          <a:stretch>
            <a:fillRect/>
          </a:stretch>
        </p:blipFill>
        <p:spPr>
          <a:xfrm>
            <a:off x="665476" y="3337076"/>
            <a:ext cx="2400300" cy="1343025"/>
          </a:xfrm>
          <a:prstGeom prst="rect">
            <a:avLst/>
          </a:prstGeom>
        </p:spPr>
      </p:pic>
    </p:spTree>
    <p:extLst>
      <p:ext uri="{BB962C8B-B14F-4D97-AF65-F5344CB8AC3E}">
        <p14:creationId xmlns:p14="http://schemas.microsoft.com/office/powerpoint/2010/main" val="4727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4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70C1F4-38E2-45FD-8D91-02E0091FE54D}" type="slidenum">
              <a:rPr lang="en-US" altLang="zh-TW" b="0" smtClean="0"/>
              <a:pPr/>
              <a:t>7</a:t>
            </a:fld>
            <a:endParaRPr lang="en-US" altLang="zh-TW" b="0"/>
          </a:p>
        </p:txBody>
      </p:sp>
      <p:sp>
        <p:nvSpPr>
          <p:cNvPr id="2048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Autonomous systems</a:t>
            </a:r>
          </a:p>
        </p:txBody>
      </p:sp>
      <p:sp>
        <p:nvSpPr>
          <p:cNvPr id="2048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8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8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8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8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9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9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04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0313" y="2058988"/>
            <a:ext cx="721677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Rectangle 1"/>
          <p:cNvSpPr>
            <a:spLocks noChangeArrowheads="1"/>
          </p:cNvSpPr>
          <p:nvPr/>
        </p:nvSpPr>
        <p:spPr bwMode="auto">
          <a:xfrm>
            <a:off x="249204" y="1026229"/>
            <a:ext cx="86138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Each autonomous system can choose one or more </a:t>
            </a:r>
            <a:r>
              <a:rPr lang="en-US" b="0" dirty="0" err="1"/>
              <a:t>intradomain</a:t>
            </a:r>
            <a:r>
              <a:rPr lang="en-US" b="0" dirty="0"/>
              <a:t> routing protocols.</a:t>
            </a:r>
          </a:p>
          <a:p>
            <a:pPr algn="just"/>
            <a:endParaRPr lang="en-US" b="0" dirty="0"/>
          </a:p>
          <a:p>
            <a:pPr algn="just"/>
            <a:r>
              <a:rPr lang="en-US" b="0" dirty="0"/>
              <a:t> Only one </a:t>
            </a:r>
            <a:r>
              <a:rPr lang="en-US" b="0" dirty="0" err="1"/>
              <a:t>interdomain</a:t>
            </a:r>
            <a:r>
              <a:rPr lang="en-US" b="0" dirty="0"/>
              <a:t> routing protocol for routing between autonomous systems.</a:t>
            </a:r>
            <a:endParaRPr lang="en-US" altLang="zh-TW" b="0" dirty="0">
              <a:latin typeface="Arial Unicode MS" panose="020B0604020202020204" pitchFamily="34" charset="-128"/>
              <a:ea typeface="新細明體" pitchFamily="18" charset="-12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740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45E4A8-6A97-49D3-8798-CE7E69DE55C3}" type="slidenum">
              <a:rPr lang="en-US" altLang="zh-TW" b="0" smtClean="0"/>
              <a:pPr/>
              <a:t>70</a:t>
            </a:fld>
            <a:endParaRPr lang="en-US" altLang="zh-TW" b="0"/>
          </a:p>
        </p:txBody>
      </p:sp>
      <p:sp>
        <p:nvSpPr>
          <p:cNvPr id="841730" name="Rectangle 2"/>
          <p:cNvSpPr>
            <a:spLocks noChangeArrowheads="1"/>
          </p:cNvSpPr>
          <p:nvPr/>
        </p:nvSpPr>
        <p:spPr bwMode="auto">
          <a:xfrm>
            <a:off x="0" y="0"/>
            <a:ext cx="9144000" cy="1143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174085" name="Text Box 3"/>
          <p:cNvSpPr txBox="1">
            <a:spLocks noChangeArrowheads="1"/>
          </p:cNvSpPr>
          <p:nvPr/>
        </p:nvSpPr>
        <p:spPr bwMode="auto">
          <a:xfrm>
            <a:off x="228600" y="263525"/>
            <a:ext cx="24288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11-6  OSPF</a:t>
            </a:r>
          </a:p>
        </p:txBody>
      </p:sp>
      <p:sp>
        <p:nvSpPr>
          <p:cNvPr id="17408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174087" name="Rectangle 5"/>
          <p:cNvSpPr>
            <a:spLocks noChangeArrowheads="1"/>
          </p:cNvSpPr>
          <p:nvPr/>
        </p:nvSpPr>
        <p:spPr bwMode="auto">
          <a:xfrm>
            <a:off x="381000" y="1524000"/>
            <a:ext cx="8534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dirty="0">
                <a:latin typeface="+mn-lt"/>
                <a:ea typeface="新細明體" pitchFamily="18" charset="-120"/>
              </a:rPr>
              <a:t>Open Shortest Path First (OSPF) protocol is an intra-domain routing protocol based on link state routing.</a:t>
            </a:r>
          </a:p>
          <a:p>
            <a:pPr algn="just"/>
            <a:endParaRPr lang="en-US" altLang="zh-TW" sz="2000" b="0" dirty="0">
              <a:latin typeface="+mn-lt"/>
              <a:ea typeface="新細明體" pitchFamily="18" charset="-120"/>
            </a:endParaRPr>
          </a:p>
          <a:p>
            <a:pPr algn="just"/>
            <a:endParaRPr lang="en-US" altLang="zh-TW" sz="2000" b="0" dirty="0">
              <a:latin typeface="+mn-lt"/>
              <a:ea typeface="新細明體" pitchFamily="18" charset="-120"/>
            </a:endParaRPr>
          </a:p>
          <a:p>
            <a:pPr algn="just"/>
            <a:r>
              <a:rPr lang="en-US" altLang="zh-TW" sz="2000" b="0" dirty="0">
                <a:latin typeface="+mn-lt"/>
                <a:ea typeface="新細明體" pitchFamily="18" charset="-120"/>
              </a:rPr>
              <a:t> Its domain is also an autonomous system.</a:t>
            </a:r>
          </a:p>
          <a:p>
            <a:pPr algn="just"/>
            <a:r>
              <a:rPr lang="en-US" altLang="zh-TW" sz="2000" dirty="0">
                <a:latin typeface="+mn-lt"/>
                <a:ea typeface="新細明體" pitchFamily="18" charset="-120"/>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781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B04FF3-4A09-4341-A761-4E8F8CDA67E9}" type="slidenum">
              <a:rPr lang="en-US" altLang="zh-TW" b="0" smtClean="0"/>
              <a:pPr/>
              <a:t>71</a:t>
            </a:fld>
            <a:endParaRPr lang="en-US" altLang="zh-TW" b="0"/>
          </a:p>
        </p:txBody>
      </p:sp>
      <p:sp>
        <p:nvSpPr>
          <p:cNvPr id="1781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 name="Rectangle 2"/>
          <p:cNvSpPr/>
          <p:nvPr/>
        </p:nvSpPr>
        <p:spPr>
          <a:xfrm>
            <a:off x="326343" y="1692780"/>
            <a:ext cx="8243887" cy="3416320"/>
          </a:xfrm>
          <a:prstGeom prst="rect">
            <a:avLst/>
          </a:prstGeom>
        </p:spPr>
        <p:txBody>
          <a:bodyPr wrap="square">
            <a:spAutoFit/>
          </a:bodyPr>
          <a:lstStyle/>
          <a:p>
            <a:pPr algn="just"/>
            <a:r>
              <a:rPr lang="en-US" b="0" dirty="0">
                <a:solidFill>
                  <a:srgbClr val="000000"/>
                </a:solidFill>
                <a:latin typeface="+mj-lt"/>
              </a:rPr>
              <a:t>To handle routing efficiently, </a:t>
            </a:r>
            <a:r>
              <a:rPr lang="en-US" b="0" dirty="0">
                <a:solidFill>
                  <a:srgbClr val="FF0000"/>
                </a:solidFill>
                <a:latin typeface="+mj-lt"/>
              </a:rPr>
              <a:t>OSPF divides an autonomous system into areas. </a:t>
            </a:r>
          </a:p>
          <a:p>
            <a:pPr algn="just"/>
            <a:endParaRPr lang="en-US" b="0" dirty="0">
              <a:solidFill>
                <a:srgbClr val="FF0000"/>
              </a:solidFill>
              <a:latin typeface="+mj-lt"/>
            </a:endParaRPr>
          </a:p>
          <a:p>
            <a:pPr algn="just"/>
            <a:endParaRPr lang="en-US" b="0" dirty="0">
              <a:solidFill>
                <a:srgbClr val="FF0000"/>
              </a:solidFill>
              <a:latin typeface="+mj-lt"/>
            </a:endParaRPr>
          </a:p>
          <a:p>
            <a:pPr algn="just"/>
            <a:r>
              <a:rPr lang="en-US" b="0" dirty="0">
                <a:solidFill>
                  <a:srgbClr val="000000"/>
                </a:solidFill>
                <a:latin typeface="+mj-lt"/>
              </a:rPr>
              <a:t>An </a:t>
            </a:r>
            <a:r>
              <a:rPr lang="en-US" dirty="0">
                <a:solidFill>
                  <a:srgbClr val="000000"/>
                </a:solidFill>
                <a:latin typeface="+mj-lt"/>
              </a:rPr>
              <a:t>area </a:t>
            </a:r>
            <a:r>
              <a:rPr lang="en-US" b="0" dirty="0">
                <a:solidFill>
                  <a:srgbClr val="000000"/>
                </a:solidFill>
                <a:latin typeface="+mj-lt"/>
              </a:rPr>
              <a:t>is a collection of networks, hosts, and routers all contained within an autonomous system. </a:t>
            </a:r>
          </a:p>
          <a:p>
            <a:pPr algn="just"/>
            <a:endParaRPr lang="en-US" b="0" dirty="0">
              <a:solidFill>
                <a:srgbClr val="000000"/>
              </a:solidFill>
              <a:latin typeface="+mj-lt"/>
            </a:endParaRPr>
          </a:p>
          <a:p>
            <a:pPr algn="just"/>
            <a:endParaRPr lang="en-US" b="0" dirty="0">
              <a:solidFill>
                <a:srgbClr val="000000"/>
              </a:solidFill>
              <a:latin typeface="+mj-lt"/>
            </a:endParaRPr>
          </a:p>
          <a:p>
            <a:pPr algn="just"/>
            <a:r>
              <a:rPr lang="en-US" b="0" dirty="0">
                <a:solidFill>
                  <a:srgbClr val="000000"/>
                </a:solidFill>
                <a:latin typeface="+mj-lt"/>
              </a:rPr>
              <a:t>Routers inside an area flood the area with routing information. </a:t>
            </a:r>
          </a:p>
          <a:p>
            <a:pPr algn="just"/>
            <a:endParaRPr lang="en-US" b="0" dirty="0">
              <a:solidFill>
                <a:srgbClr val="000000"/>
              </a:solidFill>
              <a:latin typeface="+mj-lt"/>
            </a:endParaRPr>
          </a:p>
          <a:p>
            <a:pPr algn="just"/>
            <a:endParaRPr lang="en-US" b="0" dirty="0">
              <a:solidFill>
                <a:srgbClr val="000000"/>
              </a:solidFill>
              <a:latin typeface="+mj-lt"/>
            </a:endParaRPr>
          </a:p>
          <a:p>
            <a:pPr algn="just"/>
            <a:r>
              <a:rPr lang="en-US" b="0" dirty="0">
                <a:solidFill>
                  <a:srgbClr val="000000"/>
                </a:solidFill>
                <a:latin typeface="+mj-lt"/>
              </a:rPr>
              <a:t>At the border of an area, special routers called </a:t>
            </a:r>
            <a:r>
              <a:rPr lang="en-US" dirty="0">
                <a:solidFill>
                  <a:srgbClr val="FF0000"/>
                </a:solidFill>
                <a:latin typeface="+mj-lt"/>
              </a:rPr>
              <a:t>area border routers </a:t>
            </a:r>
            <a:r>
              <a:rPr lang="en-US" b="0" dirty="0">
                <a:solidFill>
                  <a:srgbClr val="000000"/>
                </a:solidFill>
                <a:latin typeface="+mj-lt"/>
              </a:rPr>
              <a:t>summarize the information about the area and send it to other areas. </a:t>
            </a:r>
          </a:p>
        </p:txBody>
      </p:sp>
      <p:sp>
        <p:nvSpPr>
          <p:cNvPr id="4" name="Rectangle 3"/>
          <p:cNvSpPr/>
          <p:nvPr/>
        </p:nvSpPr>
        <p:spPr>
          <a:xfrm>
            <a:off x="1237998" y="668337"/>
            <a:ext cx="1053494" cy="461665"/>
          </a:xfrm>
          <a:prstGeom prst="rect">
            <a:avLst/>
          </a:prstGeom>
        </p:spPr>
        <p:txBody>
          <a:bodyPr wrap="none">
            <a:spAutoFit/>
          </a:bodyPr>
          <a:lstStyle/>
          <a:p>
            <a:pPr algn="just"/>
            <a:r>
              <a:rPr lang="en-US" sz="2400" dirty="0"/>
              <a:t>Areas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781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B04FF3-4A09-4341-A761-4E8F8CDA67E9}" type="slidenum">
              <a:rPr lang="en-US" altLang="zh-TW" b="0" smtClean="0"/>
              <a:pPr/>
              <a:t>72</a:t>
            </a:fld>
            <a:endParaRPr lang="en-US" altLang="zh-TW" b="0"/>
          </a:p>
        </p:txBody>
      </p:sp>
      <p:sp>
        <p:nvSpPr>
          <p:cNvPr id="1781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 name="Rectangle 2"/>
          <p:cNvSpPr/>
          <p:nvPr/>
        </p:nvSpPr>
        <p:spPr>
          <a:xfrm>
            <a:off x="228600" y="1155700"/>
            <a:ext cx="8718549" cy="4247317"/>
          </a:xfrm>
          <a:prstGeom prst="rect">
            <a:avLst/>
          </a:prstGeom>
        </p:spPr>
        <p:txBody>
          <a:bodyPr wrap="square">
            <a:spAutoFit/>
          </a:bodyPr>
          <a:lstStyle/>
          <a:p>
            <a:pPr algn="just"/>
            <a:r>
              <a:rPr lang="en-US" b="0" dirty="0">
                <a:solidFill>
                  <a:srgbClr val="000000"/>
                </a:solidFill>
                <a:latin typeface="+mj-lt"/>
              </a:rPr>
              <a:t>Among the areas inside an autonomous system is a special area called the </a:t>
            </a:r>
            <a:r>
              <a:rPr lang="en-US" b="0" i="1" dirty="0">
                <a:solidFill>
                  <a:srgbClr val="FF0000"/>
                </a:solidFill>
                <a:latin typeface="+mj-lt"/>
              </a:rPr>
              <a:t>backbone; </a:t>
            </a:r>
          </a:p>
          <a:p>
            <a:pPr algn="just"/>
            <a:endParaRPr lang="en-US" b="0" i="1" dirty="0">
              <a:solidFill>
                <a:srgbClr val="000000"/>
              </a:solidFill>
              <a:latin typeface="+mj-lt"/>
            </a:endParaRPr>
          </a:p>
          <a:p>
            <a:pPr algn="just"/>
            <a:r>
              <a:rPr lang="en-US" b="0" dirty="0">
                <a:solidFill>
                  <a:srgbClr val="000000"/>
                </a:solidFill>
                <a:latin typeface="+mj-lt"/>
              </a:rPr>
              <a:t>All of the areas inside an autonomous system must be </a:t>
            </a:r>
            <a:r>
              <a:rPr lang="en-US" b="0" dirty="0"/>
              <a:t>connected to the backbone. </a:t>
            </a:r>
          </a:p>
          <a:p>
            <a:pPr algn="just"/>
            <a:endParaRPr lang="en-US" b="0" dirty="0"/>
          </a:p>
          <a:p>
            <a:pPr algn="just"/>
            <a:r>
              <a:rPr lang="en-US" b="0" dirty="0"/>
              <a:t>The backbone serves as a </a:t>
            </a:r>
            <a:r>
              <a:rPr lang="en-US" b="0" dirty="0">
                <a:solidFill>
                  <a:srgbClr val="FF0000"/>
                </a:solidFill>
              </a:rPr>
              <a:t>primary area </a:t>
            </a:r>
            <a:r>
              <a:rPr lang="en-US" b="0" dirty="0"/>
              <a:t>and the other areas as </a:t>
            </a:r>
            <a:r>
              <a:rPr lang="en-US" b="0" dirty="0">
                <a:solidFill>
                  <a:srgbClr val="FF0000"/>
                </a:solidFill>
              </a:rPr>
              <a:t>secondary areas. </a:t>
            </a:r>
          </a:p>
          <a:p>
            <a:pPr algn="just"/>
            <a:endParaRPr lang="en-US" b="0" dirty="0"/>
          </a:p>
          <a:p>
            <a:pPr algn="just"/>
            <a:r>
              <a:rPr lang="en-US" b="0" dirty="0"/>
              <a:t>The routers inside the backbone are called the </a:t>
            </a:r>
            <a:r>
              <a:rPr lang="en-US" i="1" dirty="0">
                <a:solidFill>
                  <a:srgbClr val="FF0000"/>
                </a:solidFill>
              </a:rPr>
              <a:t>backbone routers</a:t>
            </a:r>
            <a:r>
              <a:rPr lang="en-US" dirty="0">
                <a:solidFill>
                  <a:srgbClr val="FF0000"/>
                </a:solidFill>
              </a:rPr>
              <a:t>. </a:t>
            </a:r>
            <a:r>
              <a:rPr lang="en-US" b="0" dirty="0"/>
              <a:t> </a:t>
            </a:r>
            <a:r>
              <a:rPr lang="en-US" b="0" dirty="0">
                <a:solidFill>
                  <a:srgbClr val="FF0000"/>
                </a:solidFill>
              </a:rPr>
              <a:t>Backbone router can also be an area border router</a:t>
            </a:r>
            <a:r>
              <a:rPr lang="en-US" b="0" dirty="0"/>
              <a:t>.</a:t>
            </a:r>
          </a:p>
          <a:p>
            <a:pPr algn="just"/>
            <a:endParaRPr lang="en-US" b="0" dirty="0">
              <a:latin typeface="+mj-lt"/>
            </a:endParaRPr>
          </a:p>
          <a:p>
            <a:r>
              <a:rPr lang="en-US" b="0" dirty="0"/>
              <a:t>If, because of some problem, the connectivity between a backbone and an area is</a:t>
            </a:r>
          </a:p>
          <a:p>
            <a:r>
              <a:rPr lang="en-US" b="0" dirty="0"/>
              <a:t>broken, a </a:t>
            </a:r>
            <a:r>
              <a:rPr lang="en-US" dirty="0"/>
              <a:t>virtual link </a:t>
            </a:r>
            <a:r>
              <a:rPr lang="en-US" b="0" dirty="0"/>
              <a:t>between routers must be created by the administration. </a:t>
            </a:r>
          </a:p>
          <a:p>
            <a:endParaRPr lang="en-US" b="0" dirty="0"/>
          </a:p>
          <a:p>
            <a:pPr algn="just"/>
            <a:r>
              <a:rPr lang="en-US" b="0" dirty="0">
                <a:solidFill>
                  <a:srgbClr val="FF0000"/>
                </a:solidFill>
              </a:rPr>
              <a:t>Each area has an area identification. The area identification of the backbone is </a:t>
            </a:r>
            <a:r>
              <a:rPr lang="en-US" dirty="0">
                <a:solidFill>
                  <a:srgbClr val="FF0000"/>
                </a:solidFill>
              </a:rPr>
              <a:t>zero</a:t>
            </a:r>
            <a:r>
              <a:rPr lang="en-US" b="0" dirty="0">
                <a:solidFill>
                  <a:srgbClr val="FF0000"/>
                </a:solidFill>
              </a:rPr>
              <a:t>.</a:t>
            </a:r>
            <a:endParaRPr lang="en-US" dirty="0">
              <a:solidFill>
                <a:srgbClr val="FF0000"/>
              </a:solidFill>
              <a:latin typeface="+mj-lt"/>
            </a:endParaRPr>
          </a:p>
        </p:txBody>
      </p:sp>
      <p:sp>
        <p:nvSpPr>
          <p:cNvPr id="4" name="Rectangle 3"/>
          <p:cNvSpPr/>
          <p:nvPr/>
        </p:nvSpPr>
        <p:spPr>
          <a:xfrm>
            <a:off x="1237998" y="668337"/>
            <a:ext cx="1053494" cy="461665"/>
          </a:xfrm>
          <a:prstGeom prst="rect">
            <a:avLst/>
          </a:prstGeom>
        </p:spPr>
        <p:txBody>
          <a:bodyPr wrap="none">
            <a:spAutoFit/>
          </a:bodyPr>
          <a:lstStyle/>
          <a:p>
            <a:pPr algn="just"/>
            <a:r>
              <a:rPr lang="en-US" sz="2400" dirty="0"/>
              <a:t>Areas</a:t>
            </a:r>
          </a:p>
        </p:txBody>
      </p:sp>
    </p:spTree>
    <p:extLst>
      <p:ext uri="{BB962C8B-B14F-4D97-AF65-F5344CB8AC3E}">
        <p14:creationId xmlns:p14="http://schemas.microsoft.com/office/powerpoint/2010/main" val="31561871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781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B04FF3-4A09-4341-A761-4E8F8CDA67E9}" type="slidenum">
              <a:rPr lang="en-US" altLang="zh-TW" b="0" smtClean="0"/>
              <a:pPr/>
              <a:t>73</a:t>
            </a:fld>
            <a:endParaRPr lang="en-US" altLang="zh-TW" b="0"/>
          </a:p>
        </p:txBody>
      </p:sp>
      <p:sp>
        <p:nvSpPr>
          <p:cNvPr id="1781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11.21</a:t>
            </a:r>
            <a:r>
              <a:rPr lang="en-US" altLang="en-US" dirty="0">
                <a:solidFill>
                  <a:schemeClr val="accent2"/>
                </a:solidFill>
                <a:latin typeface="Times New Roman" panose="02020603050405020304" pitchFamily="18" charset="0"/>
              </a:rPr>
              <a:t>    </a:t>
            </a:r>
            <a:r>
              <a:rPr lang="en-US" altLang="en-US" i="1" dirty="0">
                <a:solidFill>
                  <a:srgbClr val="FF0000"/>
                </a:solidFill>
                <a:latin typeface="Times New Roman" panose="02020603050405020304" pitchFamily="18" charset="0"/>
              </a:rPr>
              <a:t>Areas in an autonomous system</a:t>
            </a:r>
          </a:p>
        </p:txBody>
      </p:sp>
      <p:sp>
        <p:nvSpPr>
          <p:cNvPr id="1781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17818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63688"/>
            <a:ext cx="8455025" cy="338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7285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781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5B04FF3-4A09-4341-A761-4E8F8CDA67E9}" type="slidenum">
              <a:rPr lang="en-US" altLang="zh-TW" b="0" smtClean="0"/>
              <a:pPr/>
              <a:t>74</a:t>
            </a:fld>
            <a:endParaRPr lang="en-US" altLang="zh-TW" b="0"/>
          </a:p>
        </p:txBody>
      </p:sp>
      <p:sp>
        <p:nvSpPr>
          <p:cNvPr id="1781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781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366714" y="1600200"/>
            <a:ext cx="8302624" cy="2308324"/>
          </a:xfrm>
          <a:prstGeom prst="rect">
            <a:avLst/>
          </a:prstGeom>
        </p:spPr>
        <p:txBody>
          <a:bodyPr wrap="square">
            <a:spAutoFit/>
          </a:bodyPr>
          <a:lstStyle/>
          <a:p>
            <a:pPr algn="just"/>
            <a:r>
              <a:rPr lang="en-US" b="0" dirty="0">
                <a:solidFill>
                  <a:srgbClr val="FF0000"/>
                </a:solidFill>
                <a:latin typeface="+mj-lt"/>
              </a:rPr>
              <a:t>The OSPF protocol allows the administrator to assign a cost</a:t>
            </a:r>
            <a:r>
              <a:rPr lang="en-US" b="0" dirty="0">
                <a:solidFill>
                  <a:srgbClr val="000000"/>
                </a:solidFill>
                <a:latin typeface="+mj-lt"/>
              </a:rPr>
              <a:t>, called the </a:t>
            </a:r>
            <a:r>
              <a:rPr lang="en-US" dirty="0">
                <a:solidFill>
                  <a:srgbClr val="000000"/>
                </a:solidFill>
                <a:latin typeface="+mj-lt"/>
              </a:rPr>
              <a:t>metric</a:t>
            </a:r>
            <a:r>
              <a:rPr lang="en-US" i="1" dirty="0">
                <a:solidFill>
                  <a:srgbClr val="000000"/>
                </a:solidFill>
                <a:latin typeface="+mj-lt"/>
              </a:rPr>
              <a:t>, </a:t>
            </a:r>
            <a:r>
              <a:rPr lang="en-US" b="0" dirty="0">
                <a:solidFill>
                  <a:srgbClr val="000000"/>
                </a:solidFill>
                <a:latin typeface="+mj-lt"/>
              </a:rPr>
              <a:t>to each route. </a:t>
            </a:r>
          </a:p>
          <a:p>
            <a:pPr algn="just"/>
            <a:endParaRPr lang="en-US" b="0" dirty="0">
              <a:solidFill>
                <a:srgbClr val="000000"/>
              </a:solidFill>
              <a:latin typeface="+mj-lt"/>
            </a:endParaRPr>
          </a:p>
          <a:p>
            <a:pPr algn="just"/>
            <a:r>
              <a:rPr lang="en-US" b="0" dirty="0">
                <a:solidFill>
                  <a:srgbClr val="000000"/>
                </a:solidFill>
                <a:latin typeface="+mj-lt"/>
              </a:rPr>
              <a:t>The metric can be based on a type of service (minimum delay, maximum throughput, and so on). </a:t>
            </a:r>
          </a:p>
          <a:p>
            <a:pPr algn="just"/>
            <a:endParaRPr lang="en-US" b="0" dirty="0">
              <a:solidFill>
                <a:srgbClr val="000000"/>
              </a:solidFill>
              <a:latin typeface="+mj-lt"/>
            </a:endParaRPr>
          </a:p>
          <a:p>
            <a:pPr algn="just"/>
            <a:r>
              <a:rPr lang="en-US" b="0" dirty="0">
                <a:solidFill>
                  <a:srgbClr val="000000"/>
                </a:solidFill>
                <a:latin typeface="+mj-lt"/>
              </a:rPr>
              <a:t>Router can have multiple routing tables, each based on a different type of service.</a:t>
            </a:r>
            <a:endParaRPr lang="en-US" dirty="0">
              <a:latin typeface="+mj-lt"/>
            </a:endParaRPr>
          </a:p>
        </p:txBody>
      </p:sp>
      <p:sp>
        <p:nvSpPr>
          <p:cNvPr id="3" name="Rectangle 2"/>
          <p:cNvSpPr/>
          <p:nvPr/>
        </p:nvSpPr>
        <p:spPr>
          <a:xfrm>
            <a:off x="1346200" y="683180"/>
            <a:ext cx="1218603" cy="523220"/>
          </a:xfrm>
          <a:prstGeom prst="rect">
            <a:avLst/>
          </a:prstGeom>
        </p:spPr>
        <p:txBody>
          <a:bodyPr wrap="none">
            <a:spAutoFit/>
          </a:bodyPr>
          <a:lstStyle/>
          <a:p>
            <a:r>
              <a:rPr lang="en-US" sz="2800" dirty="0">
                <a:latin typeface="Times New Roman" panose="02020603050405020304" pitchFamily="18" charset="0"/>
              </a:rPr>
              <a:t>Metric</a:t>
            </a:r>
          </a:p>
        </p:txBody>
      </p:sp>
    </p:spTree>
    <p:extLst>
      <p:ext uri="{BB962C8B-B14F-4D97-AF65-F5344CB8AC3E}">
        <p14:creationId xmlns:p14="http://schemas.microsoft.com/office/powerpoint/2010/main" val="19807104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22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76D76D-C764-4864-98FC-BE6F13DDFA4B}" type="slidenum">
              <a:rPr lang="en-US" altLang="zh-TW" b="0" smtClean="0"/>
              <a:pPr/>
              <a:t>75</a:t>
            </a:fld>
            <a:endParaRPr lang="en-US" altLang="zh-TW" b="0"/>
          </a:p>
        </p:txBody>
      </p:sp>
      <p:sp>
        <p:nvSpPr>
          <p:cNvPr id="18227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11.22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Types of links</a:t>
            </a:r>
          </a:p>
        </p:txBody>
      </p:sp>
      <p:sp>
        <p:nvSpPr>
          <p:cNvPr id="1822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22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22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22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22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22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22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18228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3218561"/>
            <a:ext cx="7277100" cy="160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8178" y="1227809"/>
            <a:ext cx="8281160" cy="923330"/>
          </a:xfrm>
          <a:prstGeom prst="rect">
            <a:avLst/>
          </a:prstGeom>
        </p:spPr>
        <p:txBody>
          <a:bodyPr wrap="square">
            <a:spAutoFit/>
          </a:bodyPr>
          <a:lstStyle/>
          <a:p>
            <a:pPr algn="just"/>
            <a:r>
              <a:rPr lang="en-US" b="0" dirty="0">
                <a:solidFill>
                  <a:srgbClr val="000000"/>
                </a:solidFill>
                <a:latin typeface="+mj-lt"/>
              </a:rPr>
              <a:t>In OSPF terminology, a connection is called a </a:t>
            </a:r>
            <a:r>
              <a:rPr lang="en-US" b="0" i="1" dirty="0">
                <a:solidFill>
                  <a:srgbClr val="FF0000"/>
                </a:solidFill>
                <a:latin typeface="+mj-lt"/>
              </a:rPr>
              <a:t>link</a:t>
            </a:r>
            <a:r>
              <a:rPr lang="en-US" b="0" dirty="0">
                <a:solidFill>
                  <a:srgbClr val="FF0000"/>
                </a:solidFill>
                <a:latin typeface="+mj-lt"/>
              </a:rPr>
              <a:t>. </a:t>
            </a:r>
          </a:p>
          <a:p>
            <a:pPr algn="just"/>
            <a:endParaRPr lang="en-US" b="0" dirty="0">
              <a:solidFill>
                <a:srgbClr val="000000"/>
              </a:solidFill>
              <a:latin typeface="+mj-lt"/>
            </a:endParaRPr>
          </a:p>
          <a:p>
            <a:pPr algn="just"/>
            <a:r>
              <a:rPr lang="en-US" b="0" dirty="0">
                <a:solidFill>
                  <a:srgbClr val="000000"/>
                </a:solidFill>
                <a:latin typeface="+mj-lt"/>
              </a:rPr>
              <a:t>Four types of links have been defined:</a:t>
            </a:r>
            <a:endParaRPr lang="en-US" dirty="0">
              <a:latin typeface="+mj-lt"/>
            </a:endParaRPr>
          </a:p>
        </p:txBody>
      </p:sp>
      <p:sp>
        <p:nvSpPr>
          <p:cNvPr id="3" name="Rectangle 2"/>
          <p:cNvSpPr/>
          <p:nvPr/>
        </p:nvSpPr>
        <p:spPr>
          <a:xfrm>
            <a:off x="1346200" y="608647"/>
            <a:ext cx="2112694" cy="461665"/>
          </a:xfrm>
          <a:prstGeom prst="rect">
            <a:avLst/>
          </a:prstGeom>
        </p:spPr>
        <p:txBody>
          <a:bodyPr wrap="none">
            <a:spAutoFit/>
          </a:bodyPr>
          <a:lstStyle/>
          <a:p>
            <a:r>
              <a:rPr lang="en-US" sz="2400" dirty="0">
                <a:latin typeface="Times New Roman" panose="02020603050405020304" pitchFamily="18" charset="0"/>
              </a:rPr>
              <a:t>Types of Links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DAD867-B1CB-451A-B6A0-5A9704FC5AEE}" type="slidenum">
              <a:rPr lang="en-US" altLang="zh-TW" b="0" smtClean="0"/>
              <a:pPr/>
              <a:t>76</a:t>
            </a:fld>
            <a:endParaRPr lang="en-US" altLang="zh-TW" b="0"/>
          </a:p>
        </p:txBody>
      </p:sp>
      <p:sp>
        <p:nvSpPr>
          <p:cNvPr id="1843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8609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38" y="4942747"/>
            <a:ext cx="3044630" cy="86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09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942747"/>
            <a:ext cx="2438400" cy="107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 y="1166843"/>
            <a:ext cx="8870949" cy="3046988"/>
          </a:xfrm>
          <a:prstGeom prst="rect">
            <a:avLst/>
          </a:prstGeom>
        </p:spPr>
        <p:txBody>
          <a:bodyPr wrap="square">
            <a:spAutoFit/>
          </a:bodyPr>
          <a:lstStyle/>
          <a:p>
            <a:pPr algn="just"/>
            <a:r>
              <a:rPr lang="en-US" b="0" dirty="0">
                <a:solidFill>
                  <a:srgbClr val="000000"/>
                </a:solidFill>
                <a:latin typeface="+mj-lt"/>
              </a:rPr>
              <a:t>A </a:t>
            </a:r>
            <a:r>
              <a:rPr lang="en-US" dirty="0">
                <a:solidFill>
                  <a:srgbClr val="000000"/>
                </a:solidFill>
                <a:latin typeface="+mj-lt"/>
              </a:rPr>
              <a:t>point-to-point link </a:t>
            </a:r>
            <a:r>
              <a:rPr lang="en-US" b="0" dirty="0">
                <a:solidFill>
                  <a:srgbClr val="000000"/>
                </a:solidFill>
                <a:latin typeface="+mj-lt"/>
              </a:rPr>
              <a:t>connects two routers without any other host or router in</a:t>
            </a:r>
          </a:p>
          <a:p>
            <a:pPr algn="just"/>
            <a:r>
              <a:rPr lang="en-US" b="0" dirty="0">
                <a:solidFill>
                  <a:srgbClr val="000000"/>
                </a:solidFill>
                <a:latin typeface="+mj-lt"/>
              </a:rPr>
              <a:t>between. </a:t>
            </a:r>
          </a:p>
          <a:p>
            <a:pPr algn="just"/>
            <a:r>
              <a:rPr lang="en-US" b="0" dirty="0">
                <a:solidFill>
                  <a:srgbClr val="000000"/>
                </a:solidFill>
                <a:latin typeface="+mj-lt"/>
              </a:rPr>
              <a:t>The purpose of the link (network) is just to connect the two routers. </a:t>
            </a:r>
          </a:p>
          <a:p>
            <a:pPr algn="just"/>
            <a:endParaRPr lang="en-US" b="0" dirty="0">
              <a:solidFill>
                <a:srgbClr val="000000"/>
              </a:solidFill>
              <a:latin typeface="+mj-lt"/>
            </a:endParaRPr>
          </a:p>
          <a:p>
            <a:pPr algn="just"/>
            <a:r>
              <a:rPr lang="en-US" b="0" dirty="0">
                <a:solidFill>
                  <a:srgbClr val="000000"/>
                </a:solidFill>
                <a:latin typeface="+mj-lt"/>
              </a:rPr>
              <a:t>Example : Two routers connected by a telephone line. There is no need to assign a network address to this type of link. </a:t>
            </a:r>
          </a:p>
          <a:p>
            <a:pPr algn="just"/>
            <a:endParaRPr lang="en-US" b="0" dirty="0">
              <a:solidFill>
                <a:srgbClr val="000000"/>
              </a:solidFill>
              <a:latin typeface="+mj-lt"/>
            </a:endParaRPr>
          </a:p>
          <a:p>
            <a:pPr algn="just"/>
            <a:r>
              <a:rPr lang="en-US" sz="1600" b="0" dirty="0">
                <a:solidFill>
                  <a:srgbClr val="000000"/>
                </a:solidFill>
                <a:latin typeface="+mj-lt"/>
              </a:rPr>
              <a:t>Graphically, routers are represented by nodes, and link is represented by a edge connecting  nodes. </a:t>
            </a:r>
          </a:p>
          <a:p>
            <a:pPr algn="just"/>
            <a:endParaRPr lang="en-US" sz="1600" b="0" dirty="0">
              <a:solidFill>
                <a:srgbClr val="000000"/>
              </a:solidFill>
              <a:latin typeface="+mj-lt"/>
            </a:endParaRPr>
          </a:p>
          <a:p>
            <a:pPr algn="just"/>
            <a:r>
              <a:rPr lang="en-US" b="0" dirty="0">
                <a:solidFill>
                  <a:srgbClr val="000000"/>
                </a:solidFill>
                <a:latin typeface="+mj-lt"/>
              </a:rPr>
              <a:t>Each router has only one neighbor at the other side of the link.</a:t>
            </a:r>
            <a:endParaRPr lang="en-US" dirty="0">
              <a:latin typeface="+mj-lt"/>
            </a:endParaRPr>
          </a:p>
        </p:txBody>
      </p:sp>
      <p:sp>
        <p:nvSpPr>
          <p:cNvPr id="3" name="Rectangle 2"/>
          <p:cNvSpPr/>
          <p:nvPr/>
        </p:nvSpPr>
        <p:spPr>
          <a:xfrm>
            <a:off x="1257300" y="536723"/>
            <a:ext cx="2757486" cy="461665"/>
          </a:xfrm>
          <a:prstGeom prst="rect">
            <a:avLst/>
          </a:prstGeom>
        </p:spPr>
        <p:txBody>
          <a:bodyPr wrap="none">
            <a:spAutoFit/>
          </a:bodyPr>
          <a:lstStyle/>
          <a:p>
            <a:r>
              <a:rPr lang="en-US" sz="2400" dirty="0">
                <a:latin typeface="Times New Roman" panose="02020603050405020304" pitchFamily="18" charset="0"/>
              </a:rPr>
              <a:t>Point-to-Point Link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686090"/>
                                        </p:tgtEl>
                                        <p:attrNameLst>
                                          <p:attrName>style.visibility</p:attrName>
                                        </p:attrNameLst>
                                      </p:cBhvr>
                                      <p:to>
                                        <p:strVal val="visible"/>
                                      </p:to>
                                    </p:set>
                                    <p:animEffect transition="in" filter="barn(inVertical)">
                                      <p:cBhvr>
                                        <p:cTn id="7" dur="10"/>
                                        <p:tgtEl>
                                          <p:spTgt spid="686090"/>
                                        </p:tgtEl>
                                      </p:cBhvr>
                                    </p:animEffect>
                                  </p:childTnLst>
                                </p:cTn>
                              </p:par>
                              <p:par>
                                <p:cTn id="8" presetID="16" presetClass="entr" presetSubtype="21" fill="hold" nodeType="withEffect">
                                  <p:stCondLst>
                                    <p:cond delay="0"/>
                                  </p:stCondLst>
                                  <p:childTnLst>
                                    <p:set>
                                      <p:cBhvr>
                                        <p:cTn id="9" dur="1" fill="hold">
                                          <p:stCondLst>
                                            <p:cond delay="0"/>
                                          </p:stCondLst>
                                        </p:cTn>
                                        <p:tgtEl>
                                          <p:spTgt spid="686091"/>
                                        </p:tgtEl>
                                        <p:attrNameLst>
                                          <p:attrName>style.visibility</p:attrName>
                                        </p:attrNameLst>
                                      </p:cBhvr>
                                      <p:to>
                                        <p:strVal val="visible"/>
                                      </p:to>
                                    </p:set>
                                    <p:animEffect transition="in" filter="barn(inVertical)">
                                      <p:cBhvr>
                                        <p:cTn id="10" dur="10"/>
                                        <p:tgtEl>
                                          <p:spTgt spid="686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DAD867-B1CB-451A-B6A0-5A9704FC5AEE}" type="slidenum">
              <a:rPr lang="en-US" altLang="zh-TW" b="0" smtClean="0"/>
              <a:pPr/>
              <a:t>77</a:t>
            </a:fld>
            <a:endParaRPr lang="en-US" altLang="zh-TW" b="0"/>
          </a:p>
        </p:txBody>
      </p:sp>
      <p:sp>
        <p:nvSpPr>
          <p:cNvPr id="1843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266477" y="1077913"/>
            <a:ext cx="8472487" cy="2462213"/>
          </a:xfrm>
          <a:prstGeom prst="rect">
            <a:avLst/>
          </a:prstGeom>
        </p:spPr>
        <p:txBody>
          <a:bodyPr wrap="square">
            <a:spAutoFit/>
          </a:bodyPr>
          <a:lstStyle/>
          <a:p>
            <a:pPr algn="just"/>
            <a:r>
              <a:rPr lang="en-US" b="0" dirty="0"/>
              <a:t>A </a:t>
            </a:r>
            <a:r>
              <a:rPr lang="en-US" dirty="0"/>
              <a:t>transient link </a:t>
            </a:r>
            <a:r>
              <a:rPr lang="en-US" b="0" dirty="0"/>
              <a:t>is a network with several routers attached to it. </a:t>
            </a:r>
          </a:p>
          <a:p>
            <a:pPr algn="just"/>
            <a:endParaRPr lang="en-US" b="0" dirty="0"/>
          </a:p>
          <a:p>
            <a:pPr algn="just"/>
            <a:r>
              <a:rPr lang="en-US" b="0" dirty="0"/>
              <a:t>The data can enter through any of the routers and leave through any router. </a:t>
            </a:r>
          </a:p>
          <a:p>
            <a:pPr algn="just"/>
            <a:endParaRPr lang="en-US" b="0" dirty="0"/>
          </a:p>
          <a:p>
            <a:pPr algn="just"/>
            <a:r>
              <a:rPr lang="en-US" b="0" dirty="0"/>
              <a:t>All LANs and some WANs with two or more routers are of this type.  </a:t>
            </a:r>
          </a:p>
          <a:p>
            <a:pPr algn="just"/>
            <a:endParaRPr lang="en-US" sz="1600" b="0" dirty="0"/>
          </a:p>
          <a:p>
            <a:pPr algn="just"/>
            <a:r>
              <a:rPr lang="en-US" sz="1600" b="0" dirty="0"/>
              <a:t>Each router has many neighbors.</a:t>
            </a:r>
          </a:p>
          <a:p>
            <a:pPr algn="just"/>
            <a:endParaRPr lang="en-US" sz="1600" b="0" dirty="0"/>
          </a:p>
          <a:p>
            <a:pPr algn="just"/>
            <a:r>
              <a:rPr lang="en-US" sz="1600" b="0" dirty="0"/>
              <a:t>To show the neighborhood relationship, we have the graph shown in Figure b.</a:t>
            </a:r>
            <a:endParaRPr lang="en-US" sz="1600" b="0" dirty="0">
              <a:solidFill>
                <a:srgbClr val="000000"/>
              </a:solidFill>
              <a:latin typeface="+mj-lt"/>
            </a:endParaRPr>
          </a:p>
        </p:txBody>
      </p:sp>
      <p:sp>
        <p:nvSpPr>
          <p:cNvPr id="3" name="Rectangle 2"/>
          <p:cNvSpPr/>
          <p:nvPr/>
        </p:nvSpPr>
        <p:spPr>
          <a:xfrm>
            <a:off x="1577975" y="93662"/>
            <a:ext cx="2016899" cy="400110"/>
          </a:xfrm>
          <a:prstGeom prst="rect">
            <a:avLst/>
          </a:prstGeom>
        </p:spPr>
        <p:txBody>
          <a:bodyPr wrap="none">
            <a:spAutoFit/>
          </a:bodyPr>
          <a:lstStyle/>
          <a:p>
            <a:r>
              <a:rPr lang="en-US" sz="2000" dirty="0"/>
              <a:t>Transient Link</a:t>
            </a:r>
            <a:endParaRPr lang="en-US" sz="2000" dirty="0">
              <a:latin typeface="Times New Roman" panose="02020603050405020304" pitchFamily="18" charset="0"/>
            </a:endParaRPr>
          </a:p>
        </p:txBody>
      </p:sp>
      <p:pic>
        <p:nvPicPr>
          <p:cNvPr id="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407" y="4397941"/>
            <a:ext cx="2056593" cy="185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039" y="4538783"/>
            <a:ext cx="1721361" cy="1749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41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10"/>
                                        <p:tgtEl>
                                          <p:spTgt spid="15"/>
                                        </p:tgtEl>
                                      </p:cBhvr>
                                    </p:animEffect>
                                  </p:childTnLst>
                                </p:cTn>
                              </p:par>
                              <p:par>
                                <p:cTn id="8" presetID="8"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1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DAD867-B1CB-451A-B6A0-5A9704FC5AEE}" type="slidenum">
              <a:rPr lang="en-US" altLang="zh-TW" b="0" smtClean="0"/>
              <a:pPr/>
              <a:t>78</a:t>
            </a:fld>
            <a:endParaRPr lang="en-US" altLang="zh-TW" b="0"/>
          </a:p>
        </p:txBody>
      </p:sp>
      <p:sp>
        <p:nvSpPr>
          <p:cNvPr id="1843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266477" y="1077913"/>
            <a:ext cx="8472487" cy="2308324"/>
          </a:xfrm>
          <a:prstGeom prst="rect">
            <a:avLst/>
          </a:prstGeom>
        </p:spPr>
        <p:txBody>
          <a:bodyPr wrap="square">
            <a:spAutoFit/>
          </a:bodyPr>
          <a:lstStyle/>
          <a:p>
            <a:pPr algn="just"/>
            <a:r>
              <a:rPr lang="en-US" b="0" dirty="0"/>
              <a:t>This is neither efficient nor realistic.</a:t>
            </a:r>
            <a:r>
              <a:rPr lang="en-US" b="0" u="sng" dirty="0"/>
              <a:t> </a:t>
            </a:r>
          </a:p>
          <a:p>
            <a:pPr algn="just"/>
            <a:endParaRPr lang="en-US" b="0" dirty="0">
              <a:solidFill>
                <a:srgbClr val="FF0000"/>
              </a:solidFill>
            </a:endParaRPr>
          </a:p>
          <a:p>
            <a:pPr algn="just"/>
            <a:r>
              <a:rPr lang="en-US" b="0" dirty="0"/>
              <a:t>It is not efficient because each router needs to advertise the neighborhood to four other routers, for a total of 20 advertisements. </a:t>
            </a:r>
          </a:p>
          <a:p>
            <a:pPr algn="just"/>
            <a:endParaRPr lang="en-US" b="0" u="sng" dirty="0"/>
          </a:p>
          <a:p>
            <a:pPr algn="just"/>
            <a:r>
              <a:rPr lang="en-US" b="0" dirty="0"/>
              <a:t>It is not realistic, because there is no single network (link) between each pair of routers;</a:t>
            </a:r>
          </a:p>
          <a:p>
            <a:pPr algn="just"/>
            <a:endParaRPr lang="en-US" b="0" u="sng" dirty="0"/>
          </a:p>
        </p:txBody>
      </p:sp>
      <p:sp>
        <p:nvSpPr>
          <p:cNvPr id="3" name="Rectangle 2"/>
          <p:cNvSpPr/>
          <p:nvPr/>
        </p:nvSpPr>
        <p:spPr>
          <a:xfrm>
            <a:off x="1577975" y="93662"/>
            <a:ext cx="2016899" cy="400110"/>
          </a:xfrm>
          <a:prstGeom prst="rect">
            <a:avLst/>
          </a:prstGeom>
        </p:spPr>
        <p:txBody>
          <a:bodyPr wrap="none">
            <a:spAutoFit/>
          </a:bodyPr>
          <a:lstStyle/>
          <a:p>
            <a:r>
              <a:rPr lang="en-US" sz="2000" dirty="0"/>
              <a:t>Transient Link</a:t>
            </a:r>
            <a:endParaRPr lang="en-US" sz="2000" dirty="0">
              <a:latin typeface="Times New Roman" panose="02020603050405020304" pitchFamily="18" charset="0"/>
            </a:endParaRP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3617945"/>
            <a:ext cx="2056593" cy="185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71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1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DAD867-B1CB-451A-B6A0-5A9704FC5AEE}" type="slidenum">
              <a:rPr lang="en-US" altLang="zh-TW" b="0" smtClean="0"/>
              <a:pPr/>
              <a:t>79</a:t>
            </a:fld>
            <a:endParaRPr lang="en-US" altLang="zh-TW" b="0"/>
          </a:p>
        </p:txBody>
      </p:sp>
      <p:sp>
        <p:nvSpPr>
          <p:cNvPr id="1843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266477" y="1077913"/>
            <a:ext cx="8472487" cy="2554545"/>
          </a:xfrm>
          <a:prstGeom prst="rect">
            <a:avLst/>
          </a:prstGeom>
        </p:spPr>
        <p:txBody>
          <a:bodyPr wrap="square">
            <a:spAutoFit/>
          </a:bodyPr>
          <a:lstStyle/>
          <a:p>
            <a:pPr algn="just"/>
            <a:r>
              <a:rPr lang="en-US" sz="1600" b="0" dirty="0"/>
              <a:t>To show that each router is connected to every other router through one single network, the network itself is represented by a node. </a:t>
            </a:r>
          </a:p>
          <a:p>
            <a:pPr algn="just"/>
            <a:endParaRPr lang="en-US" sz="1600" b="0" u="sng" dirty="0"/>
          </a:p>
          <a:p>
            <a:pPr algn="just"/>
            <a:r>
              <a:rPr lang="en-US" sz="1600" b="0" dirty="0"/>
              <a:t>However, because a network is not a machine, it cannot function as a router. </a:t>
            </a:r>
          </a:p>
          <a:p>
            <a:pPr algn="just"/>
            <a:endParaRPr lang="en-US" sz="1600" b="0" dirty="0"/>
          </a:p>
          <a:p>
            <a:pPr algn="just"/>
            <a:r>
              <a:rPr lang="en-US" sz="1600" b="0" dirty="0"/>
              <a:t>One of the routers in the network takes this responsibility.</a:t>
            </a:r>
          </a:p>
          <a:p>
            <a:pPr algn="just"/>
            <a:endParaRPr lang="en-US" sz="1600" b="0" dirty="0"/>
          </a:p>
          <a:p>
            <a:pPr algn="just"/>
            <a:r>
              <a:rPr lang="en-US" sz="1600" b="0" dirty="0"/>
              <a:t>It is assigned a dual purpose; it is a true router and a designated router. </a:t>
            </a:r>
          </a:p>
          <a:p>
            <a:pPr algn="just"/>
            <a:endParaRPr lang="en-US" sz="1600" b="0" dirty="0"/>
          </a:p>
          <a:p>
            <a:pPr algn="just"/>
            <a:r>
              <a:rPr lang="en-US" sz="1600" b="0" dirty="0"/>
              <a:t>Topology shown in Figure c to show the connections of a transient network.</a:t>
            </a:r>
            <a:endParaRPr lang="en-US" sz="1600" b="0" dirty="0">
              <a:solidFill>
                <a:srgbClr val="FF0000"/>
              </a:solidFill>
            </a:endParaRPr>
          </a:p>
        </p:txBody>
      </p:sp>
      <p:sp>
        <p:nvSpPr>
          <p:cNvPr id="3" name="Rectangle 2"/>
          <p:cNvSpPr/>
          <p:nvPr/>
        </p:nvSpPr>
        <p:spPr>
          <a:xfrm>
            <a:off x="1577975" y="93662"/>
            <a:ext cx="2016899" cy="400110"/>
          </a:xfrm>
          <a:prstGeom prst="rect">
            <a:avLst/>
          </a:prstGeom>
        </p:spPr>
        <p:txBody>
          <a:bodyPr wrap="none">
            <a:spAutoFit/>
          </a:bodyPr>
          <a:lstStyle/>
          <a:p>
            <a:r>
              <a:rPr lang="en-US" sz="2000" dirty="0"/>
              <a:t>Transient Link</a:t>
            </a:r>
            <a:endParaRPr lang="en-US" sz="2000" dirty="0">
              <a:latin typeface="Times New Roman" panose="02020603050405020304" pitchFamily="18" charset="0"/>
            </a:endParaRPr>
          </a:p>
        </p:txBody>
      </p:sp>
      <p:pic>
        <p:nvPicPr>
          <p:cNvPr id="1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632458"/>
            <a:ext cx="1721361" cy="150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80776" y="5344220"/>
            <a:ext cx="8243887" cy="1077218"/>
          </a:xfrm>
          <a:prstGeom prst="rect">
            <a:avLst/>
          </a:prstGeom>
        </p:spPr>
        <p:txBody>
          <a:bodyPr wrap="square">
            <a:spAutoFit/>
          </a:bodyPr>
          <a:lstStyle/>
          <a:p>
            <a:pPr algn="just"/>
            <a:r>
              <a:rPr lang="en-US" sz="1600" b="0" dirty="0"/>
              <a:t>Now each router has only one neighbor, the designated router (network). </a:t>
            </a:r>
          </a:p>
          <a:p>
            <a:pPr algn="just"/>
            <a:endParaRPr lang="en-US" sz="1600" b="0" dirty="0"/>
          </a:p>
          <a:p>
            <a:pPr algn="just"/>
            <a:r>
              <a:rPr lang="en-US" sz="1600" b="0" dirty="0"/>
              <a:t>The designated router (the network) has five neighbors. The number of neighbor announcements is reduced from 20 to 10. </a:t>
            </a:r>
          </a:p>
        </p:txBody>
      </p:sp>
    </p:spTree>
    <p:extLst>
      <p:ext uri="{BB962C8B-B14F-4D97-AF65-F5344CB8AC3E}">
        <p14:creationId xmlns:p14="http://schemas.microsoft.com/office/powerpoint/2010/main" val="88184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1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5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4CC2794-FA40-4736-8562-3197D0065200}" type="slidenum">
              <a:rPr lang="en-US" altLang="zh-TW" b="0" smtClean="0"/>
              <a:pPr/>
              <a:t>8</a:t>
            </a:fld>
            <a:endParaRPr lang="en-US" altLang="zh-TW" b="0"/>
          </a:p>
        </p:txBody>
      </p:sp>
      <p:sp>
        <p:nvSpPr>
          <p:cNvPr id="2253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Autonomous systems</a:t>
            </a:r>
          </a:p>
        </p:txBody>
      </p:sp>
      <p:sp>
        <p:nvSpPr>
          <p:cNvPr id="2253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3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3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3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3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3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3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79258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243205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258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138" y="2532063"/>
            <a:ext cx="2989262" cy="15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258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4244975"/>
            <a:ext cx="5557837"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258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850" y="3408363"/>
            <a:ext cx="2495550"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259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7125" y="2743200"/>
            <a:ext cx="8032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925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25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2588"/>
                                        </p:tgtEl>
                                        <p:attrNameLst>
                                          <p:attrName>style.visibility</p:attrName>
                                        </p:attrNameLst>
                                      </p:cBhvr>
                                      <p:to>
                                        <p:strVal val="visible"/>
                                      </p:to>
                                    </p:se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792590"/>
                                        </p:tgtEl>
                                        <p:attrNameLst>
                                          <p:attrName>style.visibility</p:attrName>
                                        </p:attrNameLst>
                                      </p:cBhvr>
                                      <p:to>
                                        <p:strVal val="visible"/>
                                      </p:to>
                                    </p:set>
                                    <p:anim calcmode="lin" valueType="num">
                                      <p:cBhvr>
                                        <p:cTn id="13" dur="10" fill="hold"/>
                                        <p:tgtEl>
                                          <p:spTgt spid="792590"/>
                                        </p:tgtEl>
                                        <p:attrNameLst>
                                          <p:attrName>ppt_w</p:attrName>
                                        </p:attrNameLst>
                                      </p:cBhvr>
                                      <p:tavLst>
                                        <p:tav tm="0">
                                          <p:val>
                                            <p:fltVal val="0"/>
                                          </p:val>
                                        </p:tav>
                                        <p:tav tm="100000">
                                          <p:val>
                                            <p:strVal val="#ppt_w"/>
                                          </p:val>
                                        </p:tav>
                                      </p:tavLst>
                                    </p:anim>
                                    <p:anim calcmode="lin" valueType="num">
                                      <p:cBhvr>
                                        <p:cTn id="14" dur="10" fill="hold"/>
                                        <p:tgtEl>
                                          <p:spTgt spid="792590"/>
                                        </p:tgtEl>
                                        <p:attrNameLst>
                                          <p:attrName>ppt_h</p:attrName>
                                        </p:attrNameLst>
                                      </p:cBhvr>
                                      <p:tavLst>
                                        <p:tav tm="0">
                                          <p:val>
                                            <p:fltVal val="0"/>
                                          </p:val>
                                        </p:tav>
                                        <p:tav tm="100000">
                                          <p:val>
                                            <p:strVal val="#ppt_h"/>
                                          </p:val>
                                        </p:tav>
                                      </p:tavLst>
                                    </p:anim>
                                    <p:anim calcmode="lin" valueType="num">
                                      <p:cBhvr>
                                        <p:cTn id="15" dur="10" fill="hold"/>
                                        <p:tgtEl>
                                          <p:spTgt spid="792590"/>
                                        </p:tgtEl>
                                        <p:attrNameLst>
                                          <p:attrName>style.rotation</p:attrName>
                                        </p:attrNameLst>
                                      </p:cBhvr>
                                      <p:tavLst>
                                        <p:tav tm="0">
                                          <p:val>
                                            <p:fltVal val="90"/>
                                          </p:val>
                                        </p:tav>
                                        <p:tav tm="100000">
                                          <p:val>
                                            <p:fltVal val="0"/>
                                          </p:val>
                                        </p:tav>
                                      </p:tavLst>
                                    </p:anim>
                                    <p:animEffect transition="in" filter="fade">
                                      <p:cBhvr>
                                        <p:cTn id="16" dur="10"/>
                                        <p:tgtEl>
                                          <p:spTgt spid="792590"/>
                                        </p:tgtEl>
                                      </p:cBhvr>
                                    </p:animEffect>
                                  </p:childTnLst>
                                </p:cTn>
                              </p:par>
                              <p:par>
                                <p:cTn id="17" presetID="1" presetClass="entr" presetSubtype="0" fill="hold" nodeType="withEffect">
                                  <p:stCondLst>
                                    <p:cond delay="0"/>
                                  </p:stCondLst>
                                  <p:childTnLst>
                                    <p:set>
                                      <p:cBhvr>
                                        <p:cTn id="18" dur="1" fill="hold">
                                          <p:stCondLst>
                                            <p:cond delay="0"/>
                                          </p:stCondLst>
                                        </p:cTn>
                                        <p:tgtEl>
                                          <p:spTgt spid="792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DAD867-B1CB-451A-B6A0-5A9704FC5AEE}" type="slidenum">
              <a:rPr lang="en-US" altLang="zh-TW" b="0" smtClean="0"/>
              <a:pPr/>
              <a:t>80</a:t>
            </a:fld>
            <a:endParaRPr lang="en-US" altLang="zh-TW" b="0"/>
          </a:p>
        </p:txBody>
      </p:sp>
      <p:sp>
        <p:nvSpPr>
          <p:cNvPr id="1843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266477" y="1077913"/>
            <a:ext cx="8472487" cy="1754326"/>
          </a:xfrm>
          <a:prstGeom prst="rect">
            <a:avLst/>
          </a:prstGeom>
        </p:spPr>
        <p:txBody>
          <a:bodyPr wrap="square">
            <a:spAutoFit/>
          </a:bodyPr>
          <a:lstStyle/>
          <a:p>
            <a:pPr algn="just"/>
            <a:r>
              <a:rPr lang="en-US" b="0" dirty="0"/>
              <a:t>A </a:t>
            </a:r>
            <a:r>
              <a:rPr lang="en-US" dirty="0"/>
              <a:t>stub link </a:t>
            </a:r>
            <a:r>
              <a:rPr lang="en-US" b="0" dirty="0">
                <a:solidFill>
                  <a:srgbClr val="FF0000"/>
                </a:solidFill>
              </a:rPr>
              <a:t>is a network </a:t>
            </a:r>
            <a:r>
              <a:rPr lang="en-US" b="0" dirty="0"/>
              <a:t>that is connected to only one router. </a:t>
            </a:r>
          </a:p>
          <a:p>
            <a:pPr algn="just"/>
            <a:endParaRPr lang="en-US" b="0" dirty="0"/>
          </a:p>
          <a:p>
            <a:pPr algn="just"/>
            <a:r>
              <a:rPr lang="en-US" b="0" dirty="0"/>
              <a:t>Data packets enter the network through this single router and leave the network through this same router. </a:t>
            </a:r>
          </a:p>
          <a:p>
            <a:pPr algn="just"/>
            <a:endParaRPr lang="en-US" b="0" dirty="0"/>
          </a:p>
          <a:p>
            <a:pPr algn="just"/>
            <a:r>
              <a:rPr lang="en-US" b="0" dirty="0">
                <a:solidFill>
                  <a:srgbClr val="FF0000"/>
                </a:solidFill>
              </a:rPr>
              <a:t>This is a special case of the transient network. </a:t>
            </a:r>
          </a:p>
        </p:txBody>
      </p:sp>
      <p:sp>
        <p:nvSpPr>
          <p:cNvPr id="3" name="Rectangle 2"/>
          <p:cNvSpPr/>
          <p:nvPr/>
        </p:nvSpPr>
        <p:spPr>
          <a:xfrm>
            <a:off x="1577975" y="93662"/>
            <a:ext cx="1394934" cy="400110"/>
          </a:xfrm>
          <a:prstGeom prst="rect">
            <a:avLst/>
          </a:prstGeom>
        </p:spPr>
        <p:txBody>
          <a:bodyPr wrap="none">
            <a:spAutoFit/>
          </a:bodyPr>
          <a:lstStyle/>
          <a:p>
            <a:r>
              <a:rPr lang="en-US" sz="2000" dirty="0"/>
              <a:t>Stub Link</a:t>
            </a:r>
          </a:p>
        </p:txBody>
      </p:sp>
      <p:pic>
        <p:nvPicPr>
          <p:cNvPr id="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619291"/>
            <a:ext cx="1981200" cy="131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150" y="4749101"/>
            <a:ext cx="1905000" cy="123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99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4)">
                                      <p:cBhvr>
                                        <p:cTn id="7" dur="10"/>
                                        <p:tgtEl>
                                          <p:spTgt spid="15"/>
                                        </p:tgtEl>
                                      </p:cBhvr>
                                    </p:animEffect>
                                  </p:childTnLst>
                                </p:cTn>
                              </p:par>
                              <p:par>
                                <p:cTn id="8" presetID="21"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heel(4)">
                                      <p:cBhvr>
                                        <p:cTn id="10" dur="1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843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DAD867-B1CB-451A-B6A0-5A9704FC5AEE}" type="slidenum">
              <a:rPr lang="en-US" altLang="zh-TW" b="0" smtClean="0"/>
              <a:pPr/>
              <a:t>81</a:t>
            </a:fld>
            <a:endParaRPr lang="en-US" altLang="zh-TW" b="0"/>
          </a:p>
        </p:txBody>
      </p:sp>
      <p:sp>
        <p:nvSpPr>
          <p:cNvPr id="1843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442913" y="1200821"/>
            <a:ext cx="8402861" cy="923330"/>
          </a:xfrm>
          <a:prstGeom prst="rect">
            <a:avLst/>
          </a:prstGeom>
        </p:spPr>
        <p:txBody>
          <a:bodyPr wrap="square">
            <a:spAutoFit/>
          </a:bodyPr>
          <a:lstStyle/>
          <a:p>
            <a:pPr algn="just"/>
            <a:r>
              <a:rPr lang="en-US" b="0" dirty="0"/>
              <a:t>When the link between two routers is broken, the administration may create a </a:t>
            </a:r>
            <a:r>
              <a:rPr lang="en-US" dirty="0"/>
              <a:t>virtual link </a:t>
            </a:r>
            <a:r>
              <a:rPr lang="en-US" b="0" dirty="0"/>
              <a:t>between them using a longer path that probably goes through several routers.</a:t>
            </a:r>
          </a:p>
        </p:txBody>
      </p:sp>
      <p:sp>
        <p:nvSpPr>
          <p:cNvPr id="3" name="Rectangle 2"/>
          <p:cNvSpPr/>
          <p:nvPr/>
        </p:nvSpPr>
        <p:spPr>
          <a:xfrm>
            <a:off x="1577975" y="93662"/>
            <a:ext cx="1662635" cy="400110"/>
          </a:xfrm>
          <a:prstGeom prst="rect">
            <a:avLst/>
          </a:prstGeom>
        </p:spPr>
        <p:txBody>
          <a:bodyPr wrap="none">
            <a:spAutoFit/>
          </a:bodyPr>
          <a:lstStyle/>
          <a:p>
            <a:r>
              <a:rPr lang="en-US" sz="2000" dirty="0"/>
              <a:t>Virtual Link</a:t>
            </a:r>
          </a:p>
        </p:txBody>
      </p:sp>
    </p:spTree>
    <p:extLst>
      <p:ext uri="{BB962C8B-B14F-4D97-AF65-F5344CB8AC3E}">
        <p14:creationId xmlns:p14="http://schemas.microsoft.com/office/powerpoint/2010/main" val="21137509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904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EAA325-20CD-4E20-A4EC-81DB5FBD0093}" type="slidenum">
              <a:rPr lang="en-US" altLang="zh-TW" b="0" smtClean="0"/>
              <a:pPr/>
              <a:t>82</a:t>
            </a:fld>
            <a:endParaRPr lang="en-US" altLang="zh-TW" b="0"/>
          </a:p>
        </p:txBody>
      </p:sp>
      <p:sp>
        <p:nvSpPr>
          <p:cNvPr id="190468" name="Text Box 2"/>
          <p:cNvSpPr txBox="1">
            <a:spLocks noChangeArrowheads="1"/>
          </p:cNvSpPr>
          <p:nvPr/>
        </p:nvSpPr>
        <p:spPr bwMode="auto">
          <a:xfrm>
            <a:off x="990600" y="90488"/>
            <a:ext cx="78486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11.26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of an AS and its graphical representation in OSPF</a:t>
            </a:r>
          </a:p>
        </p:txBody>
      </p:sp>
      <p:sp>
        <p:nvSpPr>
          <p:cNvPr id="19046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047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047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047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047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047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047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922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675" y="1458287"/>
            <a:ext cx="6551612" cy="209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223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256" y="4001932"/>
            <a:ext cx="6141031" cy="1930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548685" y="618775"/>
            <a:ext cx="3457998" cy="400110"/>
          </a:xfrm>
          <a:prstGeom prst="rect">
            <a:avLst/>
          </a:prstGeom>
        </p:spPr>
        <p:txBody>
          <a:bodyPr wrap="none">
            <a:spAutoFit/>
          </a:bodyPr>
          <a:lstStyle/>
          <a:p>
            <a:r>
              <a:rPr lang="en-US" sz="2000" dirty="0"/>
              <a:t>Graphical Representation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92234"/>
                                        </p:tgtEl>
                                        <p:attrNameLst>
                                          <p:attrName>style.visibility</p:attrName>
                                        </p:attrNameLst>
                                      </p:cBhvr>
                                      <p:to>
                                        <p:strVal val="visible"/>
                                      </p:to>
                                    </p:set>
                                    <p:anim calcmode="lin" valueType="num">
                                      <p:cBhvr>
                                        <p:cTn id="7" dur="10" fill="hold"/>
                                        <p:tgtEl>
                                          <p:spTgt spid="692234"/>
                                        </p:tgtEl>
                                        <p:attrNameLst>
                                          <p:attrName>ppt_w</p:attrName>
                                        </p:attrNameLst>
                                      </p:cBhvr>
                                      <p:tavLst>
                                        <p:tav tm="0">
                                          <p:val>
                                            <p:fltVal val="0"/>
                                          </p:val>
                                        </p:tav>
                                        <p:tav tm="100000">
                                          <p:val>
                                            <p:strVal val="#ppt_w"/>
                                          </p:val>
                                        </p:tav>
                                      </p:tavLst>
                                    </p:anim>
                                    <p:anim calcmode="lin" valueType="num">
                                      <p:cBhvr>
                                        <p:cTn id="8" dur="10" fill="hold"/>
                                        <p:tgtEl>
                                          <p:spTgt spid="692234"/>
                                        </p:tgtEl>
                                        <p:attrNameLst>
                                          <p:attrName>ppt_h</p:attrName>
                                        </p:attrNameLst>
                                      </p:cBhvr>
                                      <p:tavLst>
                                        <p:tav tm="0">
                                          <p:val>
                                            <p:fltVal val="0"/>
                                          </p:val>
                                        </p:tav>
                                        <p:tav tm="100000">
                                          <p:val>
                                            <p:strVal val="#ppt_h"/>
                                          </p:val>
                                        </p:tav>
                                      </p:tavLst>
                                    </p:anim>
                                    <p:animEffect transition="in" filter="fade">
                                      <p:cBhvr>
                                        <p:cTn id="9" dur="10"/>
                                        <p:tgtEl>
                                          <p:spTgt spid="692234"/>
                                        </p:tgtEl>
                                      </p:cBhvr>
                                    </p:animEffect>
                                  </p:childTnLst>
                                </p:cTn>
                              </p:par>
                              <p:par>
                                <p:cTn id="10" presetID="53" presetClass="entr" presetSubtype="0" fill="hold" nodeType="withEffect">
                                  <p:stCondLst>
                                    <p:cond delay="0"/>
                                  </p:stCondLst>
                                  <p:childTnLst>
                                    <p:set>
                                      <p:cBhvr>
                                        <p:cTn id="11" dur="1" fill="hold">
                                          <p:stCondLst>
                                            <p:cond delay="0"/>
                                          </p:stCondLst>
                                        </p:cTn>
                                        <p:tgtEl>
                                          <p:spTgt spid="692235"/>
                                        </p:tgtEl>
                                        <p:attrNameLst>
                                          <p:attrName>style.visibility</p:attrName>
                                        </p:attrNameLst>
                                      </p:cBhvr>
                                      <p:to>
                                        <p:strVal val="visible"/>
                                      </p:to>
                                    </p:set>
                                    <p:anim calcmode="lin" valueType="num">
                                      <p:cBhvr>
                                        <p:cTn id="12" dur="10" fill="hold"/>
                                        <p:tgtEl>
                                          <p:spTgt spid="692235"/>
                                        </p:tgtEl>
                                        <p:attrNameLst>
                                          <p:attrName>ppt_w</p:attrName>
                                        </p:attrNameLst>
                                      </p:cBhvr>
                                      <p:tavLst>
                                        <p:tav tm="0">
                                          <p:val>
                                            <p:fltVal val="0"/>
                                          </p:val>
                                        </p:tav>
                                        <p:tav tm="100000">
                                          <p:val>
                                            <p:strVal val="#ppt_w"/>
                                          </p:val>
                                        </p:tav>
                                      </p:tavLst>
                                    </p:anim>
                                    <p:anim calcmode="lin" valueType="num">
                                      <p:cBhvr>
                                        <p:cTn id="13" dur="10" fill="hold"/>
                                        <p:tgtEl>
                                          <p:spTgt spid="692235"/>
                                        </p:tgtEl>
                                        <p:attrNameLst>
                                          <p:attrName>ppt_h</p:attrName>
                                        </p:attrNameLst>
                                      </p:cBhvr>
                                      <p:tavLst>
                                        <p:tav tm="0">
                                          <p:val>
                                            <p:fltVal val="0"/>
                                          </p:val>
                                        </p:tav>
                                        <p:tav tm="100000">
                                          <p:val>
                                            <p:strVal val="#ppt_h"/>
                                          </p:val>
                                        </p:tav>
                                      </p:tavLst>
                                    </p:anim>
                                    <p:animEffect transition="in" filter="fade">
                                      <p:cBhvr>
                                        <p:cTn id="14" dur="10"/>
                                        <p:tgtEl>
                                          <p:spTgt spid="692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t>
            </a:r>
          </a:p>
        </p:txBody>
      </p:sp>
      <p:sp>
        <p:nvSpPr>
          <p:cNvPr id="1843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DAD867-B1CB-451A-B6A0-5A9704FC5AEE}" type="slidenum">
              <a:rPr lang="en-US" altLang="zh-TW" b="0" smtClean="0"/>
              <a:pPr/>
              <a:t>83</a:t>
            </a:fld>
            <a:endParaRPr lang="en-US" altLang="zh-TW" b="0"/>
          </a:p>
        </p:txBody>
      </p:sp>
      <p:sp>
        <p:nvSpPr>
          <p:cNvPr id="18432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2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3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442913" y="1200821"/>
            <a:ext cx="8396287" cy="3416320"/>
          </a:xfrm>
          <a:prstGeom prst="rect">
            <a:avLst/>
          </a:prstGeom>
        </p:spPr>
        <p:txBody>
          <a:bodyPr wrap="square">
            <a:spAutoFit/>
          </a:bodyPr>
          <a:lstStyle/>
          <a:p>
            <a:pPr algn="just"/>
            <a:r>
              <a:rPr lang="en-US" b="0" dirty="0"/>
              <a:t>Two of the networks are point-to-point networks. </a:t>
            </a:r>
          </a:p>
          <a:p>
            <a:pPr algn="just"/>
            <a:endParaRPr lang="en-US" b="0" dirty="0"/>
          </a:p>
          <a:p>
            <a:pPr algn="just"/>
            <a:r>
              <a:rPr lang="en-US" b="0" dirty="0"/>
              <a:t>N1 and N2 represents  transient and stub networks. </a:t>
            </a:r>
          </a:p>
          <a:p>
            <a:pPr algn="just"/>
            <a:endParaRPr lang="en-US" b="0" dirty="0"/>
          </a:p>
          <a:p>
            <a:pPr algn="just"/>
            <a:r>
              <a:rPr lang="en-US" b="0" dirty="0"/>
              <a:t>There is no need to assign an identity to a point-to-point network. </a:t>
            </a:r>
          </a:p>
          <a:p>
            <a:pPr algn="just"/>
            <a:endParaRPr lang="en-US" b="0" dirty="0"/>
          </a:p>
          <a:p>
            <a:pPr algn="just"/>
            <a:r>
              <a:rPr lang="en-US" b="0" dirty="0"/>
              <a:t>The figure also shows the graphical representation of the AS </a:t>
            </a:r>
            <a:r>
              <a:rPr lang="en-US" b="0" dirty="0" err="1"/>
              <a:t>as</a:t>
            </a:r>
            <a:r>
              <a:rPr lang="en-US" b="0" dirty="0"/>
              <a:t> seen by OSPF.</a:t>
            </a:r>
          </a:p>
          <a:p>
            <a:pPr algn="just"/>
            <a:endParaRPr lang="en-US" b="0" dirty="0"/>
          </a:p>
          <a:p>
            <a:pPr algn="just"/>
            <a:r>
              <a:rPr lang="en-US" b="0" dirty="0"/>
              <a:t>Color nodes for the routers and shaded nodes for the networks (represented by designated routers). </a:t>
            </a:r>
          </a:p>
          <a:p>
            <a:pPr algn="just"/>
            <a:endParaRPr lang="en-US" b="0" dirty="0"/>
          </a:p>
          <a:p>
            <a:pPr algn="just"/>
            <a:r>
              <a:rPr lang="en-US" b="0" dirty="0"/>
              <a:t>OSPF sees both as nodes. </a:t>
            </a:r>
          </a:p>
        </p:txBody>
      </p:sp>
      <p:sp>
        <p:nvSpPr>
          <p:cNvPr id="3" name="Rectangle 2"/>
          <p:cNvSpPr/>
          <p:nvPr/>
        </p:nvSpPr>
        <p:spPr>
          <a:xfrm>
            <a:off x="1577975" y="93662"/>
            <a:ext cx="3457998" cy="400110"/>
          </a:xfrm>
          <a:prstGeom prst="rect">
            <a:avLst/>
          </a:prstGeom>
        </p:spPr>
        <p:txBody>
          <a:bodyPr wrap="none">
            <a:spAutoFit/>
          </a:bodyPr>
          <a:lstStyle/>
          <a:p>
            <a:r>
              <a:rPr lang="en-US" sz="2000" dirty="0"/>
              <a:t>Graphical Representation</a:t>
            </a:r>
          </a:p>
        </p:txBody>
      </p:sp>
    </p:spTree>
    <p:extLst>
      <p:ext uri="{BB962C8B-B14F-4D97-AF65-F5344CB8AC3E}">
        <p14:creationId xmlns:p14="http://schemas.microsoft.com/office/powerpoint/2010/main" val="8408099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925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05E711-90C0-4791-AAAF-2B0E51FC15EA}" type="slidenum">
              <a:rPr lang="en-US" altLang="zh-TW" b="0" smtClean="0"/>
              <a:pPr/>
              <a:t>84</a:t>
            </a:fld>
            <a:endParaRPr lang="en-US" altLang="zh-TW" b="0" dirty="0"/>
          </a:p>
        </p:txBody>
      </p:sp>
      <p:sp>
        <p:nvSpPr>
          <p:cNvPr id="19251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1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2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25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942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2048022"/>
            <a:ext cx="82264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428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774" y="3562497"/>
            <a:ext cx="5795962"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108869" y="641350"/>
            <a:ext cx="7680325" cy="830997"/>
          </a:xfrm>
          <a:prstGeom prst="rect">
            <a:avLst/>
          </a:prstGeom>
        </p:spPr>
        <p:txBody>
          <a:bodyPr wrap="square">
            <a:spAutoFit/>
          </a:bodyPr>
          <a:lstStyle/>
          <a:p>
            <a:pPr marL="285750" indent="-285750" algn="just">
              <a:buFont typeface="Arial" panose="020B0604020202020204" pitchFamily="34" charset="0"/>
              <a:buChar char="•"/>
            </a:pPr>
            <a:r>
              <a:rPr lang="en-US" sz="1600" b="0" dirty="0">
                <a:latin typeface="+mn-lt"/>
              </a:rPr>
              <a:t>OSPF uses five different types of packets.</a:t>
            </a:r>
          </a:p>
          <a:p>
            <a:pPr marL="285750" indent="-285750" algn="just">
              <a:buFont typeface="Arial" panose="020B0604020202020204" pitchFamily="34" charset="0"/>
              <a:buChar char="•"/>
            </a:pPr>
            <a:endParaRPr lang="en-US" sz="1600" b="0" dirty="0">
              <a:latin typeface="+mn-lt"/>
            </a:endParaRPr>
          </a:p>
          <a:p>
            <a:pPr marL="285750" indent="-285750" algn="just">
              <a:buFont typeface="Arial" panose="020B0604020202020204" pitchFamily="34" charset="0"/>
              <a:buChar char="•"/>
            </a:pPr>
            <a:r>
              <a:rPr lang="en-US" sz="1600" b="0" dirty="0">
                <a:latin typeface="+mn-lt"/>
              </a:rPr>
              <a:t>Most important one is the link state update that itself has five different kinds.</a:t>
            </a:r>
            <a:endParaRPr lang="en-US" sz="1600" dirty="0">
              <a:latin typeface="+mn-lt"/>
            </a:endParaRPr>
          </a:p>
        </p:txBody>
      </p:sp>
      <p:sp>
        <p:nvSpPr>
          <p:cNvPr id="15" name="Text Box 2"/>
          <p:cNvSpPr txBox="1">
            <a:spLocks noChangeArrowheads="1"/>
          </p:cNvSpPr>
          <p:nvPr/>
        </p:nvSpPr>
        <p:spPr bwMode="auto">
          <a:xfrm>
            <a:off x="1351566" y="61371"/>
            <a:ext cx="2761826"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dirty="0">
                <a:latin typeface="Times New Roman" panose="02020603050405020304" pitchFamily="18" charset="0"/>
              </a:rPr>
              <a:t>OSPF packet</a:t>
            </a:r>
          </a:p>
        </p:txBody>
      </p:sp>
    </p:spTree>
    <p:extLst>
      <p:ext uri="{BB962C8B-B14F-4D97-AF65-F5344CB8AC3E}">
        <p14:creationId xmlns:p14="http://schemas.microsoft.com/office/powerpoint/2010/main" val="127972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9428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4283"/>
                                        </p:tgtEl>
                                        <p:attrNameLst>
                                          <p:attrName>style.visibility</p:attrName>
                                        </p:attrNameLst>
                                      </p:cBhvr>
                                      <p:to>
                                        <p:strVal val="visible"/>
                                      </p:to>
                                    </p:set>
                                    <p:animEffect transition="in" filter="wipe(up)">
                                      <p:cBhvr>
                                        <p:cTn id="9" dur="10"/>
                                        <p:tgtEl>
                                          <p:spTgt spid="69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Suitea1	1	</a:t>
            </a:r>
          </a:p>
        </p:txBody>
      </p:sp>
      <p:sp>
        <p:nvSpPr>
          <p:cNvPr id="1945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EE4BD04-F828-4FD7-8B8A-F679A5290DDD}" type="slidenum">
              <a:rPr lang="en-US" altLang="zh-TW" b="0" smtClean="0"/>
              <a:pPr/>
              <a:t>85</a:t>
            </a:fld>
            <a:endParaRPr lang="en-US" altLang="zh-TW" b="0"/>
          </a:p>
        </p:txBody>
      </p:sp>
      <p:sp>
        <p:nvSpPr>
          <p:cNvPr id="19456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11.28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OSPF common header</a:t>
            </a:r>
          </a:p>
        </p:txBody>
      </p:sp>
      <p:sp>
        <p:nvSpPr>
          <p:cNvPr id="19456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456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456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456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456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457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457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1945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99" y="1324560"/>
            <a:ext cx="6599238"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2385" y="4028270"/>
            <a:ext cx="8468418" cy="2462213"/>
          </a:xfrm>
          <a:prstGeom prst="rect">
            <a:avLst/>
          </a:prstGeom>
        </p:spPr>
        <p:txBody>
          <a:bodyPr wrap="square">
            <a:spAutoFit/>
          </a:bodyPr>
          <a:lstStyle/>
          <a:p>
            <a:pPr algn="just"/>
            <a:r>
              <a:rPr lang="en-US" sz="1400" dirty="0">
                <a:solidFill>
                  <a:srgbClr val="000000"/>
                </a:solidFill>
                <a:latin typeface="+mn-lt"/>
              </a:rPr>
              <a:t>Version. </a:t>
            </a:r>
            <a:r>
              <a:rPr lang="en-US" sz="1400" b="0" dirty="0">
                <a:solidFill>
                  <a:srgbClr val="000000"/>
                </a:solidFill>
                <a:latin typeface="+mn-lt"/>
              </a:rPr>
              <a:t> Defines the version of the OSPF protocol. It is currently version 2.</a:t>
            </a:r>
          </a:p>
          <a:p>
            <a:pPr algn="just"/>
            <a:r>
              <a:rPr lang="en-US" sz="1400" dirty="0">
                <a:solidFill>
                  <a:srgbClr val="000000"/>
                </a:solidFill>
                <a:latin typeface="+mn-lt"/>
              </a:rPr>
              <a:t>Type. </a:t>
            </a:r>
            <a:r>
              <a:rPr lang="en-US" sz="1400" b="0" dirty="0">
                <a:solidFill>
                  <a:srgbClr val="000000"/>
                </a:solidFill>
                <a:latin typeface="+mn-lt"/>
              </a:rPr>
              <a:t>Defines the type of the packet. five types, with values 1 to 5.</a:t>
            </a:r>
          </a:p>
          <a:p>
            <a:pPr algn="just"/>
            <a:r>
              <a:rPr lang="en-US" sz="1400" dirty="0">
                <a:solidFill>
                  <a:srgbClr val="000000"/>
                </a:solidFill>
                <a:latin typeface="+mn-lt"/>
              </a:rPr>
              <a:t>Message length. </a:t>
            </a:r>
            <a:r>
              <a:rPr lang="en-US" sz="1400" b="0" dirty="0">
                <a:solidFill>
                  <a:srgbClr val="000000"/>
                </a:solidFill>
                <a:latin typeface="+mn-lt"/>
              </a:rPr>
              <a:t>Defines the length of the total message including the header.</a:t>
            </a:r>
          </a:p>
          <a:p>
            <a:r>
              <a:rPr lang="en-US" sz="1400" dirty="0">
                <a:latin typeface="+mn-lt"/>
              </a:rPr>
              <a:t>Source router IP address. </a:t>
            </a:r>
            <a:r>
              <a:rPr lang="en-US" sz="1400" b="0" dirty="0">
                <a:latin typeface="+mn-lt"/>
              </a:rPr>
              <a:t>IP address of router that sends the packet.</a:t>
            </a:r>
          </a:p>
          <a:p>
            <a:r>
              <a:rPr lang="en-US" sz="1400" dirty="0">
                <a:latin typeface="+mn-lt"/>
              </a:rPr>
              <a:t>Area identification. D</a:t>
            </a:r>
            <a:r>
              <a:rPr lang="en-US" sz="1400" b="0" dirty="0">
                <a:latin typeface="+mn-lt"/>
              </a:rPr>
              <a:t>efines the area within which the routing takes place.</a:t>
            </a:r>
          </a:p>
          <a:p>
            <a:pPr algn="just"/>
            <a:r>
              <a:rPr lang="en-US" sz="1400" dirty="0"/>
              <a:t>Checksum. </a:t>
            </a:r>
            <a:r>
              <a:rPr lang="en-US" sz="1400" b="0" dirty="0"/>
              <a:t>Used for error detection on the entire packet excluding the authentication type and authentication data field.</a:t>
            </a:r>
          </a:p>
          <a:p>
            <a:pPr algn="just"/>
            <a:r>
              <a:rPr lang="en-US" sz="1400" dirty="0"/>
              <a:t>Authentication type. </a:t>
            </a:r>
            <a:r>
              <a:rPr lang="en-US" sz="1400" b="0" dirty="0"/>
              <a:t>Two types of authentication are defined: 0 for none and 1 for password.</a:t>
            </a:r>
          </a:p>
          <a:p>
            <a:pPr algn="just"/>
            <a:r>
              <a:rPr lang="en-US" sz="1400" dirty="0"/>
              <a:t>Authentication. </a:t>
            </a:r>
            <a:r>
              <a:rPr lang="en-US" sz="1400" b="0" dirty="0"/>
              <a:t>If the authentication type is 0, this field is filled with 0s. If the type is 1, this field carries an eight-character password.</a:t>
            </a:r>
            <a:endParaRPr lang="en-US" sz="1400" dirty="0"/>
          </a:p>
          <a:p>
            <a:endParaRPr lang="en-US" sz="1400" b="0" dirty="0">
              <a:latin typeface="+mn-lt"/>
            </a:endParaRPr>
          </a:p>
        </p:txBody>
      </p:sp>
      <p:sp>
        <p:nvSpPr>
          <p:cNvPr id="3" name="Rectangle 2"/>
          <p:cNvSpPr/>
          <p:nvPr/>
        </p:nvSpPr>
        <p:spPr>
          <a:xfrm>
            <a:off x="1044729" y="651348"/>
            <a:ext cx="2791149" cy="369332"/>
          </a:xfrm>
          <a:prstGeom prst="rect">
            <a:avLst/>
          </a:prstGeom>
        </p:spPr>
        <p:txBody>
          <a:bodyPr wrap="none">
            <a:spAutoFit/>
          </a:bodyPr>
          <a:lstStyle/>
          <a:p>
            <a:pPr algn="just"/>
            <a:r>
              <a:rPr lang="en-US" dirty="0"/>
              <a:t>OSPF Common Header</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2"/>
          <p:cNvSpPr>
            <a:spLocks noGrp="1"/>
          </p:cNvSpPr>
          <p:nvPr>
            <p:ph type="title"/>
          </p:nvPr>
        </p:nvSpPr>
        <p:spPr bwMode="auto">
          <a:xfrm>
            <a:off x="1262822" y="715170"/>
            <a:ext cx="7408862" cy="79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800" dirty="0">
                <a:solidFill>
                  <a:schemeClr val="tx1"/>
                </a:solidFill>
              </a:rPr>
              <a:t>Link state update packet is the heart of the OSPF operation. </a:t>
            </a:r>
            <a:br>
              <a:rPr lang="en-US" sz="1800" dirty="0">
                <a:solidFill>
                  <a:schemeClr val="tx1"/>
                </a:solidFill>
              </a:rPr>
            </a:br>
            <a:br>
              <a:rPr lang="en-US" sz="1800" dirty="0">
                <a:solidFill>
                  <a:schemeClr val="tx1"/>
                </a:solidFill>
              </a:rPr>
            </a:br>
            <a:r>
              <a:rPr lang="en-US" sz="1800" dirty="0">
                <a:solidFill>
                  <a:schemeClr val="tx1"/>
                </a:solidFill>
              </a:rPr>
              <a:t>It is used by a router to advertise the states of its links.  </a:t>
            </a:r>
          </a:p>
        </p:txBody>
      </p:sp>
      <p:sp>
        <p:nvSpPr>
          <p:cNvPr id="198659"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198660"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283754-A4E7-4CDE-8B11-C4E1E533F042}" type="slidenum">
              <a:rPr lang="en-US" altLang="zh-TW" b="0" smtClean="0"/>
              <a:pPr/>
              <a:t>86</a:t>
            </a:fld>
            <a:endParaRPr lang="en-US" altLang="zh-TW" b="0"/>
          </a:p>
        </p:txBody>
      </p:sp>
      <p:sp>
        <p:nvSpPr>
          <p:cNvPr id="19866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866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866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866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866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866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9866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19866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964" y="2390228"/>
            <a:ext cx="6552335" cy="1724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07008" y="151525"/>
            <a:ext cx="3118161" cy="369332"/>
          </a:xfrm>
          <a:prstGeom prst="rect">
            <a:avLst/>
          </a:prstGeom>
        </p:spPr>
        <p:txBody>
          <a:bodyPr wrap="none">
            <a:spAutoFit/>
          </a:bodyPr>
          <a:lstStyle/>
          <a:p>
            <a:r>
              <a:rPr lang="en-US" dirty="0"/>
              <a:t>Link state update packet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07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42DAAA-5923-4238-9534-9F4374519F66}" type="slidenum">
              <a:rPr lang="en-US" altLang="zh-TW" b="0" smtClean="0"/>
              <a:pPr/>
              <a:t>87</a:t>
            </a:fld>
            <a:endParaRPr lang="en-US" altLang="zh-TW" b="0"/>
          </a:p>
        </p:txBody>
      </p:sp>
      <p:sp>
        <p:nvSpPr>
          <p:cNvPr id="20070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11.30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LSA general header</a:t>
            </a:r>
          </a:p>
        </p:txBody>
      </p:sp>
      <p:sp>
        <p:nvSpPr>
          <p:cNvPr id="20070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0071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353517"/>
            <a:ext cx="6782650" cy="1635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55556" y="598275"/>
            <a:ext cx="7434174" cy="584775"/>
          </a:xfrm>
          <a:prstGeom prst="rect">
            <a:avLst/>
          </a:prstGeom>
        </p:spPr>
        <p:txBody>
          <a:bodyPr wrap="square">
            <a:spAutoFit/>
          </a:bodyPr>
          <a:lstStyle/>
          <a:p>
            <a:pPr algn="just"/>
            <a:r>
              <a:rPr lang="en-US" sz="1600" b="0" dirty="0">
                <a:latin typeface="+mn-lt"/>
              </a:rPr>
              <a:t>Each update packet may contain several different LSAs. All five kinds have the same general header. </a:t>
            </a:r>
            <a:endParaRPr lang="en-US" sz="1600" dirty="0">
              <a:latin typeface="+mn-lt"/>
            </a:endParaRPr>
          </a:p>
        </p:txBody>
      </p:sp>
      <p:sp>
        <p:nvSpPr>
          <p:cNvPr id="3" name="Rectangle 2"/>
          <p:cNvSpPr/>
          <p:nvPr/>
        </p:nvSpPr>
        <p:spPr>
          <a:xfrm>
            <a:off x="297736" y="3210597"/>
            <a:ext cx="8396287" cy="2831544"/>
          </a:xfrm>
          <a:prstGeom prst="rect">
            <a:avLst/>
          </a:prstGeom>
        </p:spPr>
        <p:txBody>
          <a:bodyPr wrap="square">
            <a:spAutoFit/>
          </a:bodyPr>
          <a:lstStyle/>
          <a:p>
            <a:pPr algn="just"/>
            <a:r>
              <a:rPr lang="en-US" dirty="0">
                <a:ea typeface="Tahoma" panose="020B0604030504040204" pitchFamily="34" charset="0"/>
                <a:cs typeface="Tahoma" panose="020B0604030504040204" pitchFamily="34" charset="0"/>
              </a:rPr>
              <a:t>Link state age. </a:t>
            </a:r>
          </a:p>
          <a:p>
            <a:pPr marL="285750" indent="-285750" algn="just">
              <a:buFont typeface="Arial" panose="020B0604020202020204" pitchFamily="34" charset="0"/>
              <a:buChar char="•"/>
            </a:pPr>
            <a:r>
              <a:rPr lang="en-US" sz="1600" b="0" dirty="0">
                <a:ea typeface="Tahoma" panose="020B0604030504040204" pitchFamily="34" charset="0"/>
                <a:cs typeface="Tahoma" panose="020B0604030504040204" pitchFamily="34" charset="0"/>
              </a:rPr>
              <a:t>Indicates the number of seconds elapsed since this message was first generated. </a:t>
            </a:r>
          </a:p>
          <a:p>
            <a:pPr marL="285750" indent="-285750" algn="just">
              <a:buFont typeface="Arial" panose="020B0604020202020204" pitchFamily="34" charset="0"/>
              <a:buChar char="•"/>
            </a:pPr>
            <a:r>
              <a:rPr lang="en-US" sz="1600" b="0" dirty="0">
                <a:ea typeface="Tahoma" panose="020B0604030504040204" pitchFamily="34" charset="0"/>
                <a:cs typeface="Tahoma" panose="020B0604030504040204" pitchFamily="34" charset="0"/>
              </a:rPr>
              <a:t>When a router creates the message, the value of this field is 0. </a:t>
            </a:r>
          </a:p>
          <a:p>
            <a:pPr marL="285750" indent="-285750" algn="just">
              <a:buFont typeface="Arial" panose="020B0604020202020204" pitchFamily="34" charset="0"/>
              <a:buChar char="•"/>
            </a:pPr>
            <a:r>
              <a:rPr lang="en-US" sz="1600" b="0" dirty="0">
                <a:ea typeface="Tahoma" panose="020B0604030504040204" pitchFamily="34" charset="0"/>
                <a:cs typeface="Tahoma" panose="020B0604030504040204" pitchFamily="34" charset="0"/>
              </a:rPr>
              <a:t>When each successive router forwards this message, it estimates the transit time and adds it to the cumulative value of this field.</a:t>
            </a:r>
          </a:p>
          <a:p>
            <a:pPr marL="285750" indent="-285750" algn="just">
              <a:buFont typeface="Arial" panose="020B0604020202020204" pitchFamily="34" charset="0"/>
              <a:buChar char="•"/>
            </a:pPr>
            <a:endParaRPr lang="en-US" sz="1600" b="0" dirty="0">
              <a:ea typeface="Tahoma" panose="020B0604030504040204" pitchFamily="34" charset="0"/>
              <a:cs typeface="Tahoma" panose="020B0604030504040204" pitchFamily="34" charset="0"/>
            </a:endParaRPr>
          </a:p>
          <a:p>
            <a:pPr algn="just"/>
            <a:r>
              <a:rPr lang="en-US" sz="1600" dirty="0"/>
              <a:t>E flag. </a:t>
            </a:r>
            <a:r>
              <a:rPr lang="en-US" sz="1600" b="0" dirty="0"/>
              <a:t>If this 1-bit flag is set to 1, it means the area is a stub area. </a:t>
            </a:r>
            <a:endParaRPr lang="en-US" sz="1600" dirty="0"/>
          </a:p>
          <a:p>
            <a:pPr algn="just"/>
            <a:r>
              <a:rPr lang="en-US" sz="1600" dirty="0"/>
              <a:t>T flag. </a:t>
            </a:r>
            <a:r>
              <a:rPr lang="en-US" sz="1600" b="0" dirty="0"/>
              <a:t>If this 1-bit flag is set to 1, it means router can handle multiple types of service.</a:t>
            </a:r>
          </a:p>
          <a:p>
            <a:pPr algn="just"/>
            <a:endParaRPr lang="en-US" sz="1600" b="0" dirty="0"/>
          </a:p>
          <a:p>
            <a:pPr algn="just"/>
            <a:r>
              <a:rPr lang="en-US" sz="1600" dirty="0"/>
              <a:t>Link state type. </a:t>
            </a:r>
            <a:r>
              <a:rPr lang="en-US" sz="1600" b="0" dirty="0"/>
              <a:t>Five different types: router link (1), network link (2), summary link to network (3), summary link to AS boundary router (4), and external link (5).</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t>TCP/IP Protocol Suite</a:t>
            </a:r>
          </a:p>
        </p:txBody>
      </p:sp>
      <p:sp>
        <p:nvSpPr>
          <p:cNvPr id="2007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42DAAA-5923-4238-9534-9F4374519F66}" type="slidenum">
              <a:rPr lang="en-US" altLang="zh-TW" b="0" smtClean="0"/>
              <a:pPr/>
              <a:t>88</a:t>
            </a:fld>
            <a:endParaRPr lang="en-US" altLang="zh-TW" b="0" dirty="0"/>
          </a:p>
        </p:txBody>
      </p:sp>
      <p:sp>
        <p:nvSpPr>
          <p:cNvPr id="20070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11.30</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LSA general header</a:t>
            </a:r>
          </a:p>
        </p:txBody>
      </p:sp>
      <p:sp>
        <p:nvSpPr>
          <p:cNvPr id="20070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071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 name="Rectangle 2"/>
          <p:cNvSpPr/>
          <p:nvPr/>
        </p:nvSpPr>
        <p:spPr>
          <a:xfrm>
            <a:off x="384958" y="2569261"/>
            <a:ext cx="8562192" cy="1415772"/>
          </a:xfrm>
          <a:prstGeom prst="rect">
            <a:avLst/>
          </a:prstGeom>
        </p:spPr>
        <p:txBody>
          <a:bodyPr wrap="square">
            <a:spAutoFit/>
          </a:bodyPr>
          <a:lstStyle/>
          <a:p>
            <a:pPr algn="just"/>
            <a:r>
              <a:rPr lang="en-US" sz="1600" dirty="0"/>
              <a:t>Link state ID. </a:t>
            </a:r>
            <a:r>
              <a:rPr lang="en-US" sz="1600" b="0" dirty="0"/>
              <a:t>The value of this field depends on the type of link. </a:t>
            </a:r>
          </a:p>
          <a:p>
            <a:pPr marL="285750" indent="-285750" algn="just">
              <a:buFont typeface="Arial" panose="020B0604020202020204" pitchFamily="34" charset="0"/>
              <a:buChar char="•"/>
            </a:pPr>
            <a:r>
              <a:rPr lang="en-US" sz="1400" b="0" dirty="0"/>
              <a:t>For type 1 (router link), it is the IP address of the router. </a:t>
            </a:r>
          </a:p>
          <a:p>
            <a:pPr marL="285750" indent="-285750" algn="just">
              <a:buFont typeface="Arial" panose="020B0604020202020204" pitchFamily="34" charset="0"/>
              <a:buChar char="•"/>
            </a:pPr>
            <a:r>
              <a:rPr lang="en-US" sz="1400" b="0" dirty="0"/>
              <a:t>For type 2 (network link), it is the IP address of the designated router.</a:t>
            </a:r>
          </a:p>
          <a:p>
            <a:pPr marL="285750" indent="-285750" algn="just">
              <a:buFont typeface="Arial" panose="020B0604020202020204" pitchFamily="34" charset="0"/>
              <a:buChar char="•"/>
            </a:pPr>
            <a:r>
              <a:rPr lang="en-US" sz="1400" b="0" dirty="0"/>
              <a:t>For type 3 (summary link to network), it is the address of the network. </a:t>
            </a:r>
          </a:p>
          <a:p>
            <a:pPr marL="285750" indent="-285750" algn="just">
              <a:buFont typeface="Arial" panose="020B0604020202020204" pitchFamily="34" charset="0"/>
              <a:buChar char="•"/>
            </a:pPr>
            <a:r>
              <a:rPr lang="en-US" sz="1400" b="0" dirty="0"/>
              <a:t>type 4 (summary link to AS boundary router), it is the IP address of the AS boundary router. </a:t>
            </a:r>
          </a:p>
          <a:p>
            <a:pPr marL="285750" indent="-285750" algn="just">
              <a:buFont typeface="Arial" panose="020B0604020202020204" pitchFamily="34" charset="0"/>
              <a:buChar char="•"/>
            </a:pPr>
            <a:r>
              <a:rPr lang="en-US" sz="1400" b="0" dirty="0"/>
              <a:t>For type 5 (external link), it is the address of the external network.</a:t>
            </a:r>
            <a:endParaRPr lang="en-US" sz="1400" dirty="0">
              <a:ea typeface="Tahoma" panose="020B0604030504040204" pitchFamily="34" charset="0"/>
              <a:cs typeface="Tahoma" panose="020B0604030504040204" pitchFamily="34" charset="0"/>
            </a:endParaRPr>
          </a:p>
        </p:txBody>
      </p:sp>
      <p:pic>
        <p:nvPicPr>
          <p:cNvPr id="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281" y="888207"/>
            <a:ext cx="5742681" cy="138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56394" y="4427756"/>
            <a:ext cx="8379775" cy="1169551"/>
          </a:xfrm>
          <a:prstGeom prst="rect">
            <a:avLst/>
          </a:prstGeom>
        </p:spPr>
        <p:txBody>
          <a:bodyPr wrap="square">
            <a:spAutoFit/>
          </a:bodyPr>
          <a:lstStyle/>
          <a:p>
            <a:pPr algn="just"/>
            <a:r>
              <a:rPr lang="en-US" sz="1400" dirty="0"/>
              <a:t>Advertising router. </a:t>
            </a:r>
            <a:r>
              <a:rPr lang="en-US" sz="1400" b="0" dirty="0"/>
              <a:t>IP address of the router advertising this message.</a:t>
            </a:r>
          </a:p>
          <a:p>
            <a:pPr algn="just"/>
            <a:r>
              <a:rPr lang="en-US" sz="1400" dirty="0"/>
              <a:t>Link state sequence number. </a:t>
            </a:r>
            <a:r>
              <a:rPr lang="en-US" sz="1400" b="0" dirty="0"/>
              <a:t>sequence number assigned to each link state update message.</a:t>
            </a:r>
          </a:p>
          <a:p>
            <a:pPr algn="just"/>
            <a:r>
              <a:rPr lang="en-US" sz="1400" dirty="0"/>
              <a:t>Link state checksum. </a:t>
            </a:r>
            <a:r>
              <a:rPr lang="en-US" sz="1400" b="0" dirty="0"/>
              <a:t>Value of this field is calculated using </a:t>
            </a:r>
            <a:r>
              <a:rPr lang="en-US" sz="1400" b="0" i="1" dirty="0">
                <a:solidFill>
                  <a:srgbClr val="FF0000"/>
                </a:solidFill>
              </a:rPr>
              <a:t>Fletcher’s checksum </a:t>
            </a:r>
            <a:r>
              <a:rPr lang="en-US" sz="1400" b="0" dirty="0"/>
              <a:t>, which is based on the whole packet </a:t>
            </a:r>
            <a:r>
              <a:rPr lang="en-US" sz="1400" b="0" dirty="0">
                <a:solidFill>
                  <a:srgbClr val="FF0000"/>
                </a:solidFill>
              </a:rPr>
              <a:t>except for the age field.</a:t>
            </a:r>
            <a:endParaRPr lang="en-US" sz="1400" b="0" dirty="0"/>
          </a:p>
          <a:p>
            <a:pPr algn="just"/>
            <a:r>
              <a:rPr lang="en-US" sz="1400" dirty="0"/>
              <a:t>Length. </a:t>
            </a:r>
            <a:r>
              <a:rPr lang="en-US" sz="1400" b="0" dirty="0"/>
              <a:t>Defines the length of the whole packet in bytes.</a:t>
            </a:r>
            <a:endParaRPr lang="en-US" sz="1400" dirty="0"/>
          </a:p>
        </p:txBody>
      </p:sp>
    </p:spTree>
    <p:extLst>
      <p:ext uri="{BB962C8B-B14F-4D97-AF65-F5344CB8AC3E}">
        <p14:creationId xmlns:p14="http://schemas.microsoft.com/office/powerpoint/2010/main" val="29044826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68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6B2D11-DAF1-4A71-BC31-CE210EC656E0}" type="slidenum">
              <a:rPr lang="en-US" altLang="zh-TW" b="0" smtClean="0"/>
              <a:pPr/>
              <a:t>89</a:t>
            </a:fld>
            <a:endParaRPr lang="en-US" altLang="zh-TW" b="0"/>
          </a:p>
        </p:txBody>
      </p:sp>
      <p:sp>
        <p:nvSpPr>
          <p:cNvPr id="20685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11.31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Router link</a:t>
            </a:r>
          </a:p>
        </p:txBody>
      </p:sp>
      <p:sp>
        <p:nvSpPr>
          <p:cNvPr id="20685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363461" y="591937"/>
            <a:ext cx="2105256" cy="400110"/>
          </a:xfrm>
          <a:prstGeom prst="rect">
            <a:avLst/>
          </a:prstGeom>
        </p:spPr>
        <p:txBody>
          <a:bodyPr wrap="none">
            <a:spAutoFit/>
          </a:bodyPr>
          <a:lstStyle/>
          <a:p>
            <a:r>
              <a:rPr lang="en-US" sz="2000" dirty="0">
                <a:latin typeface="Times New Roman" panose="02020603050405020304" pitchFamily="18" charset="0"/>
              </a:rPr>
              <a:t>Router Link LSA</a:t>
            </a:r>
            <a:endParaRPr lang="en-US" sz="2000" dirty="0"/>
          </a:p>
        </p:txBody>
      </p:sp>
      <p:sp>
        <p:nvSpPr>
          <p:cNvPr id="3" name="Rectangle 2"/>
          <p:cNvSpPr/>
          <p:nvPr/>
        </p:nvSpPr>
        <p:spPr>
          <a:xfrm>
            <a:off x="366712" y="1194381"/>
            <a:ext cx="8167687" cy="1754326"/>
          </a:xfrm>
          <a:prstGeom prst="rect">
            <a:avLst/>
          </a:prstGeom>
        </p:spPr>
        <p:txBody>
          <a:bodyPr wrap="square">
            <a:spAutoFit/>
          </a:bodyPr>
          <a:lstStyle/>
          <a:p>
            <a:pPr algn="just"/>
            <a:r>
              <a:rPr lang="en-US" b="0" dirty="0">
                <a:latin typeface="+mn-lt"/>
              </a:rPr>
              <a:t>A router link defines the links of a true router. </a:t>
            </a:r>
          </a:p>
          <a:p>
            <a:pPr algn="just"/>
            <a:endParaRPr lang="en-US" b="0" dirty="0">
              <a:latin typeface="+mn-lt"/>
            </a:endParaRPr>
          </a:p>
          <a:p>
            <a:pPr algn="just"/>
            <a:r>
              <a:rPr lang="en-US" b="0" dirty="0">
                <a:solidFill>
                  <a:srgbClr val="FF0000"/>
                </a:solidFill>
                <a:latin typeface="+mn-lt"/>
              </a:rPr>
              <a:t>A true router uses this advertisement to announce information about all of its links and what is at the other side of the link (neighbors). </a:t>
            </a:r>
          </a:p>
          <a:p>
            <a:pPr algn="just"/>
            <a:endParaRPr lang="en-US" b="0" dirty="0">
              <a:latin typeface="+mn-lt"/>
            </a:endParaRPr>
          </a:p>
          <a:p>
            <a:pPr algn="just"/>
            <a:r>
              <a:rPr lang="en-US" b="0" dirty="0">
                <a:latin typeface="+mn-lt"/>
              </a:rPr>
              <a:t>The router link LSA advertises all of the links of a router (true router). </a:t>
            </a:r>
          </a:p>
        </p:txBody>
      </p:sp>
      <p:pic>
        <p:nvPicPr>
          <p:cNvPr id="1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937" y="3756893"/>
            <a:ext cx="4632325" cy="229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45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4E0280B-07B9-4F08-A173-F63E7F0761FF}" type="slidenum">
              <a:rPr lang="en-US" altLang="zh-TW" b="0" smtClean="0"/>
              <a:pPr/>
              <a:t>9</a:t>
            </a:fld>
            <a:endParaRPr lang="en-US" altLang="zh-TW" b="0"/>
          </a:p>
        </p:txBody>
      </p:sp>
      <p:sp>
        <p:nvSpPr>
          <p:cNvPr id="245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Popular routing protocols</a:t>
            </a:r>
          </a:p>
        </p:txBody>
      </p:sp>
      <p:sp>
        <p:nvSpPr>
          <p:cNvPr id="245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45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458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879475"/>
            <a:ext cx="6654800" cy="236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9" name="Rectangle 2"/>
          <p:cNvSpPr>
            <a:spLocks noChangeArrowheads="1"/>
          </p:cNvSpPr>
          <p:nvPr/>
        </p:nvSpPr>
        <p:spPr bwMode="auto">
          <a:xfrm>
            <a:off x="314325" y="3660775"/>
            <a:ext cx="8355013"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Several intra-domain and inter-domain routing protocols are in use. </a:t>
            </a:r>
          </a:p>
          <a:p>
            <a:pPr algn="just"/>
            <a:endParaRPr lang="en-US" b="0" dirty="0"/>
          </a:p>
          <a:p>
            <a:pPr algn="just"/>
            <a:r>
              <a:rPr lang="en-US" sz="1600" b="0" dirty="0"/>
              <a:t>Routing Information Protocol (RIP) is the implementation of the distance vector routing. </a:t>
            </a:r>
          </a:p>
          <a:p>
            <a:pPr algn="just"/>
            <a:endParaRPr lang="en-US" sz="1600" b="0" dirty="0"/>
          </a:p>
          <a:p>
            <a:pPr algn="just"/>
            <a:r>
              <a:rPr lang="en-US" sz="1600" b="0" dirty="0"/>
              <a:t>Open Shortest Path First (OSPF) is the implementation of the link state routing.</a:t>
            </a:r>
          </a:p>
          <a:p>
            <a:pPr algn="just"/>
            <a:endParaRPr lang="en-US" sz="1600" b="0" dirty="0"/>
          </a:p>
          <a:p>
            <a:pPr algn="just"/>
            <a:r>
              <a:rPr lang="en-US" sz="1600" b="0" dirty="0"/>
              <a:t> Border Gateway Protocol (BGP) is the implementation of the path vector routing.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68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6B2D11-DAF1-4A71-BC31-CE210EC656E0}" type="slidenum">
              <a:rPr lang="en-US" altLang="zh-TW" b="0" smtClean="0"/>
              <a:pPr/>
              <a:t>90</a:t>
            </a:fld>
            <a:endParaRPr lang="en-US" altLang="zh-TW" b="0"/>
          </a:p>
        </p:txBody>
      </p:sp>
      <p:sp>
        <p:nvSpPr>
          <p:cNvPr id="20685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685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327151" y="601107"/>
            <a:ext cx="3473449" cy="338554"/>
          </a:xfrm>
          <a:prstGeom prst="rect">
            <a:avLst/>
          </a:prstGeom>
        </p:spPr>
        <p:txBody>
          <a:bodyPr wrap="square">
            <a:spAutoFit/>
          </a:bodyPr>
          <a:lstStyle/>
          <a:p>
            <a:r>
              <a:rPr lang="en-US" sz="1600" b="0" dirty="0">
                <a:latin typeface="+mn-lt"/>
              </a:rPr>
              <a:t>Format of the router link packet</a:t>
            </a:r>
            <a:endParaRPr lang="en-US" sz="1600" dirty="0">
              <a:latin typeface="+mn-lt"/>
            </a:endParaRPr>
          </a:p>
        </p:txBody>
      </p:sp>
      <p:pic>
        <p:nvPicPr>
          <p:cNvPr id="1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3486" y="910599"/>
            <a:ext cx="4815144" cy="245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11.32</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Router link LSA</a:t>
            </a:r>
          </a:p>
        </p:txBody>
      </p:sp>
      <p:sp>
        <p:nvSpPr>
          <p:cNvPr id="3" name="Rectangle 2"/>
          <p:cNvSpPr/>
          <p:nvPr/>
        </p:nvSpPr>
        <p:spPr>
          <a:xfrm>
            <a:off x="228600" y="3547284"/>
            <a:ext cx="8006471" cy="984885"/>
          </a:xfrm>
          <a:prstGeom prst="rect">
            <a:avLst/>
          </a:prstGeom>
        </p:spPr>
        <p:txBody>
          <a:bodyPr wrap="square">
            <a:spAutoFit/>
          </a:bodyPr>
          <a:lstStyle/>
          <a:p>
            <a:r>
              <a:rPr lang="en-US" sz="1600" b="0" dirty="0">
                <a:solidFill>
                  <a:srgbClr val="000000"/>
                </a:solidFill>
              </a:rPr>
              <a:t>The fields of the router link LSA are:</a:t>
            </a:r>
          </a:p>
          <a:p>
            <a:r>
              <a:rPr lang="en-US" sz="1400" dirty="0">
                <a:solidFill>
                  <a:srgbClr val="000000"/>
                </a:solidFill>
              </a:rPr>
              <a:t>Link type. </a:t>
            </a:r>
            <a:r>
              <a:rPr lang="en-US" sz="1400" b="0" dirty="0">
                <a:solidFill>
                  <a:srgbClr val="000000"/>
                </a:solidFill>
              </a:rPr>
              <a:t>Four different types of links (Table 11.5).</a:t>
            </a:r>
          </a:p>
          <a:p>
            <a:pPr algn="just"/>
            <a:r>
              <a:rPr lang="en-US" sz="1400" dirty="0">
                <a:solidFill>
                  <a:srgbClr val="000000"/>
                </a:solidFill>
              </a:rPr>
              <a:t>Link ID. </a:t>
            </a:r>
            <a:r>
              <a:rPr lang="en-US" sz="1400" b="0" dirty="0">
                <a:solidFill>
                  <a:srgbClr val="000000"/>
                </a:solidFill>
              </a:rPr>
              <a:t>The value of this field depends on the type of link (Table 11.5)</a:t>
            </a:r>
          </a:p>
          <a:p>
            <a:pPr algn="just"/>
            <a:r>
              <a:rPr lang="en-US" sz="1400" dirty="0">
                <a:solidFill>
                  <a:srgbClr val="000000"/>
                </a:solidFill>
              </a:rPr>
              <a:t>Link data. </a:t>
            </a:r>
            <a:r>
              <a:rPr lang="en-US" sz="1400" b="0" dirty="0">
                <a:solidFill>
                  <a:srgbClr val="000000"/>
                </a:solidFill>
              </a:rPr>
              <a:t>Gives additional information about the link. Value depends on type of  link (Table 11.5).</a:t>
            </a:r>
          </a:p>
        </p:txBody>
      </p:sp>
      <p:pic>
        <p:nvPicPr>
          <p:cNvPr id="17" name="Picture 16"/>
          <p:cNvPicPr>
            <a:picLocks noChangeAspect="1"/>
          </p:cNvPicPr>
          <p:nvPr/>
        </p:nvPicPr>
        <p:blipFill>
          <a:blip r:embed="rId4"/>
          <a:stretch>
            <a:fillRect/>
          </a:stretch>
        </p:blipFill>
        <p:spPr>
          <a:xfrm>
            <a:off x="2440375" y="4532169"/>
            <a:ext cx="3731826" cy="1060541"/>
          </a:xfrm>
          <a:prstGeom prst="rect">
            <a:avLst/>
          </a:prstGeom>
        </p:spPr>
      </p:pic>
      <p:sp>
        <p:nvSpPr>
          <p:cNvPr id="18" name="Rectangle 17"/>
          <p:cNvSpPr/>
          <p:nvPr/>
        </p:nvSpPr>
        <p:spPr>
          <a:xfrm>
            <a:off x="287707" y="5570512"/>
            <a:ext cx="8632243" cy="954107"/>
          </a:xfrm>
          <a:prstGeom prst="rect">
            <a:avLst/>
          </a:prstGeom>
        </p:spPr>
        <p:txBody>
          <a:bodyPr wrap="square">
            <a:spAutoFit/>
          </a:bodyPr>
          <a:lstStyle/>
          <a:p>
            <a:pPr algn="just"/>
            <a:r>
              <a:rPr lang="en-US" sz="1400" dirty="0">
                <a:solidFill>
                  <a:srgbClr val="000000"/>
                </a:solidFill>
                <a:latin typeface="+mn-lt"/>
              </a:rPr>
              <a:t>Number of types of service (TOS). </a:t>
            </a:r>
            <a:r>
              <a:rPr lang="en-US" sz="1400" b="0" dirty="0">
                <a:solidFill>
                  <a:srgbClr val="000000"/>
                </a:solidFill>
                <a:latin typeface="+mn-lt"/>
              </a:rPr>
              <a:t>Defines the number of types of services announced for each link.</a:t>
            </a:r>
          </a:p>
          <a:p>
            <a:r>
              <a:rPr lang="en-US" sz="1400" dirty="0">
                <a:solidFill>
                  <a:srgbClr val="000000"/>
                </a:solidFill>
                <a:latin typeface="+mn-lt"/>
              </a:rPr>
              <a:t>Metric for TOS 0. </a:t>
            </a:r>
            <a:r>
              <a:rPr lang="en-US" sz="1400" b="0" dirty="0">
                <a:solidFill>
                  <a:srgbClr val="000000"/>
                </a:solidFill>
                <a:latin typeface="+mn-lt"/>
              </a:rPr>
              <a:t>Defines the metric for the default type of service (TOS 0).</a:t>
            </a:r>
          </a:p>
          <a:p>
            <a:r>
              <a:rPr lang="en-US" sz="1400" dirty="0">
                <a:solidFill>
                  <a:srgbClr val="000000"/>
                </a:solidFill>
                <a:latin typeface="+mn-lt"/>
              </a:rPr>
              <a:t>TOS. </a:t>
            </a:r>
            <a:r>
              <a:rPr lang="en-US" sz="1400" b="0" dirty="0">
                <a:solidFill>
                  <a:srgbClr val="000000"/>
                </a:solidFill>
                <a:latin typeface="+mn-lt"/>
              </a:rPr>
              <a:t>This field defines the type of service.</a:t>
            </a:r>
          </a:p>
          <a:p>
            <a:r>
              <a:rPr lang="en-US" sz="1400" dirty="0">
                <a:solidFill>
                  <a:srgbClr val="000000"/>
                </a:solidFill>
                <a:latin typeface="+mn-lt"/>
              </a:rPr>
              <a:t>Metric. </a:t>
            </a:r>
            <a:r>
              <a:rPr lang="en-US" sz="1400" b="0" dirty="0">
                <a:solidFill>
                  <a:srgbClr val="000000"/>
                </a:solidFill>
                <a:latin typeface="+mn-lt"/>
              </a:rPr>
              <a:t>Defines the metric for the corresponding TOS.</a:t>
            </a:r>
            <a:endParaRPr lang="en-US" sz="1400" dirty="0">
              <a:latin typeface="+mn-lt"/>
            </a:endParaRPr>
          </a:p>
        </p:txBody>
      </p:sp>
    </p:spTree>
    <p:extLst>
      <p:ext uri="{BB962C8B-B14F-4D97-AF65-F5344CB8AC3E}">
        <p14:creationId xmlns:p14="http://schemas.microsoft.com/office/powerpoint/2010/main" val="4417187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129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722E700-3699-4016-811E-873B45D4838A}" type="slidenum">
              <a:rPr lang="en-US" altLang="zh-TW" b="0" smtClean="0"/>
              <a:pPr/>
              <a:t>91</a:t>
            </a:fld>
            <a:endParaRPr lang="en-US" altLang="zh-TW" b="0"/>
          </a:p>
        </p:txBody>
      </p:sp>
      <p:sp>
        <p:nvSpPr>
          <p:cNvPr id="212996" name="Text Box 2"/>
          <p:cNvSpPr txBox="1">
            <a:spLocks noChangeArrowheads="1"/>
          </p:cNvSpPr>
          <p:nvPr/>
        </p:nvSpPr>
        <p:spPr bwMode="auto">
          <a:xfrm>
            <a:off x="381000" y="864807"/>
            <a:ext cx="601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b="0" dirty="0"/>
              <a:t>Give the router link LSA sent by router 10.24.7.9</a:t>
            </a:r>
            <a:endParaRPr lang="en-US" altLang="zh-TW" sz="2000" b="0" dirty="0">
              <a:latin typeface="Arial Unicode MS" panose="020B0604020202020204" pitchFamily="34" charset="-128"/>
              <a:ea typeface="新細明體" pitchFamily="18" charset="-120"/>
            </a:endParaRPr>
          </a:p>
        </p:txBody>
      </p:sp>
      <p:grpSp>
        <p:nvGrpSpPr>
          <p:cNvPr id="212997" name="Group 3"/>
          <p:cNvGrpSpPr>
            <a:grpSpLocks/>
          </p:cNvGrpSpPr>
          <p:nvPr/>
        </p:nvGrpSpPr>
        <p:grpSpPr bwMode="auto">
          <a:xfrm>
            <a:off x="0" y="0"/>
            <a:ext cx="9144000" cy="609600"/>
            <a:chOff x="0" y="2448"/>
            <a:chExt cx="5760" cy="384"/>
          </a:xfrm>
        </p:grpSpPr>
        <p:sp>
          <p:nvSpPr>
            <p:cNvPr id="212999"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847877"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11.7</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2129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197" y="2286000"/>
            <a:ext cx="6108700" cy="266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170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65731B9-C070-4D3E-B11B-32AC1691C85B}" type="slidenum">
              <a:rPr lang="en-US" altLang="zh-TW" b="0" smtClean="0"/>
              <a:pPr/>
              <a:t>92</a:t>
            </a:fld>
            <a:endParaRPr lang="en-US" altLang="zh-TW" b="0"/>
          </a:p>
        </p:txBody>
      </p:sp>
      <p:sp>
        <p:nvSpPr>
          <p:cNvPr id="21709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11.34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Solution to Example 11.7</a:t>
            </a:r>
          </a:p>
        </p:txBody>
      </p:sp>
      <p:sp>
        <p:nvSpPr>
          <p:cNvPr id="2170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70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70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70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70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70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70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1710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1783648"/>
            <a:ext cx="4473272" cy="347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19737" y="598271"/>
            <a:ext cx="7689850" cy="338554"/>
          </a:xfrm>
          <a:prstGeom prst="rect">
            <a:avLst/>
          </a:prstGeom>
        </p:spPr>
        <p:txBody>
          <a:bodyPr wrap="square">
            <a:spAutoFit/>
          </a:bodyPr>
          <a:lstStyle/>
          <a:p>
            <a:pPr algn="just"/>
            <a:r>
              <a:rPr lang="en-US" altLang="zh-TW" sz="1600" b="0" dirty="0">
                <a:latin typeface="+mn-lt"/>
                <a:ea typeface="新細明體" pitchFamily="18" charset="-120"/>
              </a:rPr>
              <a:t>Router has 3 links: two of type 1 (point-to-point) and one of type 3 (stub network). </a:t>
            </a:r>
          </a:p>
        </p:txBody>
      </p:sp>
      <p:pic>
        <p:nvPicPr>
          <p:cNvPr id="1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712" y="1734112"/>
            <a:ext cx="4063891" cy="177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809" y="4858207"/>
            <a:ext cx="2971800" cy="151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spect="1"/>
          </p:cNvPicPr>
          <p:nvPr/>
        </p:nvPicPr>
        <p:blipFill>
          <a:blip r:embed="rId6"/>
          <a:stretch>
            <a:fillRect/>
          </a:stretch>
        </p:blipFill>
        <p:spPr>
          <a:xfrm>
            <a:off x="3225708" y="6019800"/>
            <a:ext cx="2949452" cy="8382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191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0850E2A-7F2B-497A-85CE-75697E1187F1}" type="slidenum">
              <a:rPr lang="en-US" altLang="zh-TW" b="0" smtClean="0"/>
              <a:pPr/>
              <a:t>93</a:t>
            </a:fld>
            <a:endParaRPr lang="en-US" altLang="zh-TW" b="0"/>
          </a:p>
        </p:txBody>
      </p:sp>
      <p:sp>
        <p:nvSpPr>
          <p:cNvPr id="21914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397456" y="1164756"/>
            <a:ext cx="8441743" cy="1077218"/>
          </a:xfrm>
          <a:prstGeom prst="rect">
            <a:avLst/>
          </a:prstGeom>
        </p:spPr>
        <p:txBody>
          <a:bodyPr wrap="square">
            <a:spAutoFit/>
          </a:bodyPr>
          <a:lstStyle/>
          <a:p>
            <a:pPr algn="just"/>
            <a:r>
              <a:rPr lang="en-US" sz="1600" b="0" dirty="0">
                <a:solidFill>
                  <a:srgbClr val="000000"/>
                </a:solidFill>
                <a:latin typeface="+mn-lt"/>
              </a:rPr>
              <a:t>A network link defines the links of a network. </a:t>
            </a:r>
            <a:r>
              <a:rPr lang="en-US" sz="1600" b="0" dirty="0">
                <a:solidFill>
                  <a:srgbClr val="FF0000"/>
                </a:solidFill>
                <a:latin typeface="+mn-lt"/>
              </a:rPr>
              <a:t>A designated router, on behalf of the transient network, distributes this type of LSP packet</a:t>
            </a:r>
            <a:r>
              <a:rPr lang="en-US" sz="1600" b="0" dirty="0">
                <a:solidFill>
                  <a:srgbClr val="000000"/>
                </a:solidFill>
                <a:latin typeface="+mn-lt"/>
              </a:rPr>
              <a:t>. </a:t>
            </a:r>
          </a:p>
          <a:p>
            <a:pPr algn="just"/>
            <a:endParaRPr lang="en-US" sz="1600" b="0" dirty="0">
              <a:solidFill>
                <a:srgbClr val="000000"/>
              </a:solidFill>
              <a:latin typeface="+mn-lt"/>
            </a:endParaRPr>
          </a:p>
          <a:p>
            <a:pPr algn="just"/>
            <a:r>
              <a:rPr lang="en-US" sz="1600" b="0" dirty="0">
                <a:solidFill>
                  <a:srgbClr val="FF0000"/>
                </a:solidFill>
                <a:latin typeface="+mn-lt"/>
              </a:rPr>
              <a:t>Packet announces the existence of all of the routers connected to the network.</a:t>
            </a:r>
          </a:p>
        </p:txBody>
      </p:sp>
      <p:sp>
        <p:nvSpPr>
          <p:cNvPr id="3" name="Rectangle 2"/>
          <p:cNvSpPr/>
          <p:nvPr/>
        </p:nvSpPr>
        <p:spPr>
          <a:xfrm>
            <a:off x="1305752" y="641350"/>
            <a:ext cx="2295821" cy="400110"/>
          </a:xfrm>
          <a:prstGeom prst="rect">
            <a:avLst/>
          </a:prstGeom>
        </p:spPr>
        <p:txBody>
          <a:bodyPr wrap="none">
            <a:spAutoFit/>
          </a:bodyPr>
          <a:lstStyle/>
          <a:p>
            <a:r>
              <a:rPr lang="en-US" sz="2000" dirty="0">
                <a:latin typeface="Times New Roman" panose="02020603050405020304" pitchFamily="18" charset="0"/>
              </a:rPr>
              <a:t>Network Link LSA</a:t>
            </a:r>
          </a:p>
        </p:txBody>
      </p:sp>
      <p:pic>
        <p:nvPicPr>
          <p:cNvPr id="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124200"/>
            <a:ext cx="293188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11.35</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Network link</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191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0850E2A-7F2B-497A-85CE-75697E1187F1}" type="slidenum">
              <a:rPr lang="en-US" altLang="zh-TW" b="0" smtClean="0"/>
              <a:pPr/>
              <a:t>94</a:t>
            </a:fld>
            <a:endParaRPr lang="en-US" altLang="zh-TW" b="0"/>
          </a:p>
        </p:txBody>
      </p:sp>
      <p:sp>
        <p:nvSpPr>
          <p:cNvPr id="21914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1914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344054" y="677222"/>
            <a:ext cx="6907212" cy="338554"/>
          </a:xfrm>
          <a:prstGeom prst="rect">
            <a:avLst/>
          </a:prstGeom>
        </p:spPr>
        <p:txBody>
          <a:bodyPr wrap="square">
            <a:spAutoFit/>
          </a:bodyPr>
          <a:lstStyle/>
          <a:p>
            <a:r>
              <a:rPr lang="en-US" sz="1600" b="0" dirty="0">
                <a:solidFill>
                  <a:srgbClr val="000000"/>
                </a:solidFill>
                <a:latin typeface="+mn-lt"/>
              </a:rPr>
              <a:t>The format of the</a:t>
            </a:r>
            <a:r>
              <a:rPr lang="en-US" sz="1600" dirty="0">
                <a:latin typeface="+mn-lt"/>
              </a:rPr>
              <a:t> </a:t>
            </a:r>
            <a:r>
              <a:rPr lang="en-US" sz="1600" b="0" dirty="0">
                <a:latin typeface="+mn-lt"/>
              </a:rPr>
              <a:t>network link advertisement is. </a:t>
            </a:r>
          </a:p>
        </p:txBody>
      </p:sp>
      <p:pic>
        <p:nvPicPr>
          <p:cNvPr id="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1731447"/>
            <a:ext cx="6129337" cy="214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11.36</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Network link advertisement format</a:t>
            </a:r>
          </a:p>
        </p:txBody>
      </p:sp>
      <p:sp>
        <p:nvSpPr>
          <p:cNvPr id="3" name="Rectangle 2"/>
          <p:cNvSpPr/>
          <p:nvPr/>
        </p:nvSpPr>
        <p:spPr>
          <a:xfrm>
            <a:off x="366713" y="4215213"/>
            <a:ext cx="8015287" cy="584775"/>
          </a:xfrm>
          <a:prstGeom prst="rect">
            <a:avLst/>
          </a:prstGeom>
        </p:spPr>
        <p:txBody>
          <a:bodyPr wrap="square">
            <a:spAutoFit/>
          </a:bodyPr>
          <a:lstStyle/>
          <a:p>
            <a:r>
              <a:rPr lang="en-US" sz="1600" dirty="0">
                <a:solidFill>
                  <a:srgbClr val="000000"/>
                </a:solidFill>
                <a:latin typeface="+mn-lt"/>
              </a:rPr>
              <a:t>Network mask. </a:t>
            </a:r>
            <a:r>
              <a:rPr lang="en-US" sz="1600" b="0" dirty="0">
                <a:solidFill>
                  <a:srgbClr val="000000"/>
                </a:solidFill>
                <a:latin typeface="+mn-lt"/>
              </a:rPr>
              <a:t>This field defines the network mask.</a:t>
            </a:r>
          </a:p>
          <a:p>
            <a:r>
              <a:rPr lang="en-US" sz="1600" dirty="0">
                <a:solidFill>
                  <a:srgbClr val="000000"/>
                </a:solidFill>
                <a:latin typeface="+mn-lt"/>
              </a:rPr>
              <a:t>Attached router. </a:t>
            </a:r>
            <a:r>
              <a:rPr lang="en-US" sz="1600" b="0" dirty="0">
                <a:solidFill>
                  <a:srgbClr val="000000"/>
                </a:solidFill>
                <a:latin typeface="+mn-lt"/>
              </a:rPr>
              <a:t>This repeated field defines the IP addresses of all attached routers.</a:t>
            </a:r>
            <a:endParaRPr lang="en-US" sz="1600" dirty="0">
              <a:latin typeface="+mn-lt"/>
            </a:endParaRPr>
          </a:p>
        </p:txBody>
      </p:sp>
    </p:spTree>
    <p:extLst>
      <p:ext uri="{BB962C8B-B14F-4D97-AF65-F5344CB8AC3E}">
        <p14:creationId xmlns:p14="http://schemas.microsoft.com/office/powerpoint/2010/main" val="38667538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32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CA8964-B1AF-4E55-A952-5A51311EC41C}" type="slidenum">
              <a:rPr lang="en-US" altLang="zh-TW" b="0" smtClean="0"/>
              <a:pPr/>
              <a:t>95</a:t>
            </a:fld>
            <a:endParaRPr lang="en-US" altLang="zh-TW" b="0"/>
          </a:p>
        </p:txBody>
      </p:sp>
      <p:sp>
        <p:nvSpPr>
          <p:cNvPr id="223236" name="Text Box 2"/>
          <p:cNvSpPr txBox="1">
            <a:spLocks noChangeArrowheads="1"/>
          </p:cNvSpPr>
          <p:nvPr/>
        </p:nvSpPr>
        <p:spPr bwMode="auto">
          <a:xfrm>
            <a:off x="76200" y="696913"/>
            <a:ext cx="8839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dirty="0">
                <a:latin typeface="Arial Unicode MS" panose="020B0604020202020204" pitchFamily="34" charset="-128"/>
                <a:ea typeface="新細明體" pitchFamily="18" charset="-120"/>
              </a:rPr>
              <a:t>Give the network link LSA in Figure 11.37.</a:t>
            </a:r>
          </a:p>
          <a:p>
            <a:pPr algn="just"/>
            <a:endParaRPr lang="en-US" altLang="zh-TW" sz="2000" b="0" dirty="0">
              <a:latin typeface="Arial Unicode MS" panose="020B0604020202020204" pitchFamily="34" charset="-128"/>
              <a:ea typeface="新細明體" pitchFamily="18" charset="-120"/>
            </a:endParaRPr>
          </a:p>
        </p:txBody>
      </p:sp>
      <p:grpSp>
        <p:nvGrpSpPr>
          <p:cNvPr id="223237" name="Group 3"/>
          <p:cNvGrpSpPr>
            <a:grpSpLocks/>
          </p:cNvGrpSpPr>
          <p:nvPr/>
        </p:nvGrpSpPr>
        <p:grpSpPr bwMode="auto">
          <a:xfrm>
            <a:off x="0" y="0"/>
            <a:ext cx="9144000" cy="609600"/>
            <a:chOff x="0" y="2448"/>
            <a:chExt cx="5760" cy="384"/>
          </a:xfrm>
        </p:grpSpPr>
        <p:sp>
          <p:nvSpPr>
            <p:cNvPr id="22323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858117"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11.8</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713" y="3505200"/>
            <a:ext cx="6051550" cy="155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52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A1CAD4C-80C5-42D9-A5BF-E52D7BA0C421}" type="slidenum">
              <a:rPr lang="en-US" altLang="zh-TW" b="0" smtClean="0"/>
              <a:pPr/>
              <a:t>96</a:t>
            </a:fld>
            <a:endParaRPr lang="en-US" altLang="zh-TW" b="0"/>
          </a:p>
        </p:txBody>
      </p:sp>
      <p:sp>
        <p:nvSpPr>
          <p:cNvPr id="22528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28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28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28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28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29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2529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 name="Rectangle 1"/>
          <p:cNvSpPr/>
          <p:nvPr/>
        </p:nvSpPr>
        <p:spPr>
          <a:xfrm>
            <a:off x="1160307" y="668337"/>
            <a:ext cx="7786844" cy="830997"/>
          </a:xfrm>
          <a:prstGeom prst="rect">
            <a:avLst/>
          </a:prstGeom>
        </p:spPr>
        <p:txBody>
          <a:bodyPr wrap="square">
            <a:spAutoFit/>
          </a:bodyPr>
          <a:lstStyle/>
          <a:p>
            <a:pPr algn="just"/>
            <a:r>
              <a:rPr lang="en-US" altLang="zh-TW" sz="1600" b="0" i="1" dirty="0">
                <a:solidFill>
                  <a:schemeClr val="hlink"/>
                </a:solidFill>
                <a:latin typeface="+mn-lt"/>
                <a:ea typeface="新細明體" pitchFamily="18" charset="-120"/>
              </a:rPr>
              <a:t>Solution</a:t>
            </a:r>
          </a:p>
          <a:p>
            <a:pPr algn="just"/>
            <a:r>
              <a:rPr lang="en-US" altLang="zh-TW" sz="1600" b="0" dirty="0">
                <a:latin typeface="+mn-lt"/>
                <a:ea typeface="新細明體" pitchFamily="18" charset="-120"/>
              </a:rPr>
              <a:t>Network for which the network link advertises has three routers attached. The LSA shows the mask and the router addresses. </a:t>
            </a:r>
          </a:p>
        </p:txBody>
      </p:sp>
      <p:pic>
        <p:nvPicPr>
          <p:cNvPr id="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977744"/>
            <a:ext cx="4114800" cy="178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11.38</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Solution to Example 11.8</a:t>
            </a:r>
          </a:p>
        </p:txBody>
      </p:sp>
      <p:pic>
        <p:nvPicPr>
          <p:cNvPr id="1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563" y="2591634"/>
            <a:ext cx="3782487" cy="97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93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C00C23-5B8D-4A12-B801-7EDB75C06C48}" type="slidenum">
              <a:rPr lang="en-US" altLang="zh-TW" b="0" smtClean="0"/>
              <a:pPr/>
              <a:t>97</a:t>
            </a:fld>
            <a:endParaRPr lang="en-US" altLang="zh-TW" b="0"/>
          </a:p>
        </p:txBody>
      </p:sp>
      <p:sp>
        <p:nvSpPr>
          <p:cNvPr id="229380" name="Text Box 2"/>
          <p:cNvSpPr txBox="1">
            <a:spLocks noChangeArrowheads="1"/>
          </p:cNvSpPr>
          <p:nvPr/>
        </p:nvSpPr>
        <p:spPr bwMode="auto">
          <a:xfrm>
            <a:off x="76200" y="696913"/>
            <a:ext cx="8839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dirty="0">
                <a:latin typeface="Arial Unicode MS" panose="020B0604020202020204" pitchFamily="34" charset="-128"/>
                <a:ea typeface="新細明體" pitchFamily="18" charset="-120"/>
              </a:rPr>
              <a:t>In Figure 11.39, which router(s) sends out </a:t>
            </a:r>
            <a:r>
              <a:rPr lang="en-US" altLang="zh-TW" sz="2000" b="0" dirty="0">
                <a:solidFill>
                  <a:srgbClr val="FF0000"/>
                </a:solidFill>
                <a:latin typeface="Arial Unicode MS" panose="020B0604020202020204" pitchFamily="34" charset="-128"/>
                <a:ea typeface="新細明體" pitchFamily="18" charset="-120"/>
              </a:rPr>
              <a:t>router link LSAs</a:t>
            </a:r>
            <a:r>
              <a:rPr lang="en-US" altLang="zh-TW" sz="2000" b="0" dirty="0">
                <a:latin typeface="Arial Unicode MS" panose="020B0604020202020204" pitchFamily="34" charset="-128"/>
                <a:ea typeface="新細明體" pitchFamily="18" charset="-120"/>
              </a:rPr>
              <a:t>?</a:t>
            </a:r>
          </a:p>
          <a:p>
            <a:pPr algn="just"/>
            <a:endParaRPr lang="en-US" altLang="zh-TW" sz="2000" b="0" dirty="0">
              <a:latin typeface="Arial Unicode MS" panose="020B0604020202020204" pitchFamily="34" charset="-128"/>
              <a:ea typeface="新細明體" pitchFamily="18" charset="-120"/>
            </a:endParaRPr>
          </a:p>
        </p:txBody>
      </p:sp>
      <p:grpSp>
        <p:nvGrpSpPr>
          <p:cNvPr id="229381" name="Group 3"/>
          <p:cNvGrpSpPr>
            <a:grpSpLocks/>
          </p:cNvGrpSpPr>
          <p:nvPr/>
        </p:nvGrpSpPr>
        <p:grpSpPr bwMode="auto">
          <a:xfrm>
            <a:off x="0" y="0"/>
            <a:ext cx="9144000" cy="609600"/>
            <a:chOff x="0" y="2448"/>
            <a:chExt cx="5760" cy="384"/>
          </a:xfrm>
        </p:grpSpPr>
        <p:sp>
          <p:nvSpPr>
            <p:cNvPr id="229383"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860165"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11.9</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2293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733800"/>
            <a:ext cx="5959475"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293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C00C23-5B8D-4A12-B801-7EDB75C06C48}" type="slidenum">
              <a:rPr lang="en-US" altLang="zh-TW" b="0" smtClean="0"/>
              <a:pPr/>
              <a:t>98</a:t>
            </a:fld>
            <a:endParaRPr lang="en-US" altLang="zh-TW" b="0"/>
          </a:p>
        </p:txBody>
      </p:sp>
      <p:sp>
        <p:nvSpPr>
          <p:cNvPr id="229380" name="Text Box 2"/>
          <p:cNvSpPr txBox="1">
            <a:spLocks noChangeArrowheads="1"/>
          </p:cNvSpPr>
          <p:nvPr/>
        </p:nvSpPr>
        <p:spPr bwMode="auto">
          <a:xfrm>
            <a:off x="76200" y="696913"/>
            <a:ext cx="8839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000" b="0" dirty="0">
                <a:latin typeface="Arial Unicode MS" panose="020B0604020202020204" pitchFamily="34" charset="-128"/>
                <a:ea typeface="新細明體" pitchFamily="18" charset="-120"/>
              </a:rPr>
              <a:t>In Figure 11.39, which router(s) sends out </a:t>
            </a:r>
            <a:r>
              <a:rPr lang="en-US" altLang="zh-TW" sz="2000" b="0" dirty="0">
                <a:solidFill>
                  <a:srgbClr val="FF0000"/>
                </a:solidFill>
                <a:latin typeface="Arial Unicode MS" panose="020B0604020202020204" pitchFamily="34" charset="-128"/>
                <a:ea typeface="新細明體" pitchFamily="18" charset="-120"/>
              </a:rPr>
              <a:t>router link LSAs</a:t>
            </a:r>
            <a:r>
              <a:rPr lang="en-US" altLang="zh-TW" sz="2000" b="0" dirty="0">
                <a:latin typeface="Arial Unicode MS" panose="020B0604020202020204" pitchFamily="34" charset="-128"/>
                <a:ea typeface="新細明體" pitchFamily="18" charset="-120"/>
              </a:rPr>
              <a:t>?</a:t>
            </a:r>
          </a:p>
          <a:p>
            <a:pPr algn="just"/>
            <a:endParaRPr lang="en-US" altLang="zh-TW" sz="2000" b="0" dirty="0">
              <a:latin typeface="Arial Unicode MS" panose="020B0604020202020204" pitchFamily="34" charset="-128"/>
              <a:ea typeface="新細明體" pitchFamily="18" charset="-120"/>
            </a:endParaRPr>
          </a:p>
          <a:p>
            <a:pPr algn="just"/>
            <a:r>
              <a:rPr lang="en-US" altLang="zh-TW" sz="2000" b="0" i="1" dirty="0">
                <a:solidFill>
                  <a:schemeClr val="hlink"/>
                </a:solidFill>
                <a:latin typeface="Arial Unicode MS" panose="020B0604020202020204" pitchFamily="34" charset="-128"/>
                <a:ea typeface="新細明體" pitchFamily="18" charset="-120"/>
              </a:rPr>
              <a:t>Solution</a:t>
            </a:r>
          </a:p>
          <a:p>
            <a:pPr algn="just"/>
            <a:r>
              <a:rPr lang="en-US" altLang="zh-TW" b="0" dirty="0">
                <a:latin typeface="+mn-lt"/>
                <a:ea typeface="新細明體" pitchFamily="18" charset="-120"/>
              </a:rPr>
              <a:t>All routers advertise router link LSAs.</a:t>
            </a:r>
          </a:p>
          <a:p>
            <a:pPr algn="just"/>
            <a:r>
              <a:rPr lang="en-US" altLang="zh-TW" b="0" dirty="0">
                <a:solidFill>
                  <a:schemeClr val="hlink"/>
                </a:solidFill>
                <a:latin typeface="+mn-lt"/>
                <a:ea typeface="新細明體" pitchFamily="18" charset="-120"/>
              </a:rPr>
              <a:t>a.</a:t>
            </a:r>
            <a:r>
              <a:rPr lang="en-US" altLang="zh-TW" b="0" dirty="0">
                <a:latin typeface="+mn-lt"/>
                <a:ea typeface="新細明體" pitchFamily="18" charset="-120"/>
              </a:rPr>
              <a:t> R1 has two links, N1 and N2.</a:t>
            </a:r>
          </a:p>
          <a:p>
            <a:pPr algn="just"/>
            <a:r>
              <a:rPr lang="en-US" altLang="zh-TW" b="0" dirty="0">
                <a:solidFill>
                  <a:schemeClr val="hlink"/>
                </a:solidFill>
                <a:latin typeface="+mn-lt"/>
                <a:ea typeface="新細明體" pitchFamily="18" charset="-120"/>
              </a:rPr>
              <a:t>b.</a:t>
            </a:r>
            <a:r>
              <a:rPr lang="en-US" altLang="zh-TW" b="0" dirty="0">
                <a:latin typeface="+mn-lt"/>
                <a:ea typeface="新細明體" pitchFamily="18" charset="-120"/>
              </a:rPr>
              <a:t> R2 has one link, N2.</a:t>
            </a:r>
          </a:p>
          <a:p>
            <a:pPr algn="just"/>
            <a:r>
              <a:rPr lang="en-US" altLang="zh-TW" b="0" dirty="0">
                <a:solidFill>
                  <a:schemeClr val="hlink"/>
                </a:solidFill>
                <a:latin typeface="+mn-lt"/>
                <a:ea typeface="新細明體" pitchFamily="18" charset="-120"/>
              </a:rPr>
              <a:t>c.</a:t>
            </a:r>
            <a:r>
              <a:rPr lang="en-US" altLang="zh-TW" b="0" dirty="0">
                <a:latin typeface="+mn-lt"/>
                <a:ea typeface="新細明體" pitchFamily="18" charset="-120"/>
              </a:rPr>
              <a:t> R3 has two links, N2 and N3.</a:t>
            </a:r>
          </a:p>
        </p:txBody>
      </p:sp>
      <p:grpSp>
        <p:nvGrpSpPr>
          <p:cNvPr id="229381" name="Group 3"/>
          <p:cNvGrpSpPr>
            <a:grpSpLocks/>
          </p:cNvGrpSpPr>
          <p:nvPr/>
        </p:nvGrpSpPr>
        <p:grpSpPr bwMode="auto">
          <a:xfrm>
            <a:off x="0" y="0"/>
            <a:ext cx="9144000" cy="609600"/>
            <a:chOff x="0" y="2448"/>
            <a:chExt cx="5760" cy="384"/>
          </a:xfrm>
        </p:grpSpPr>
        <p:sp>
          <p:nvSpPr>
            <p:cNvPr id="229383"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860165"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11.9</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2293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733800"/>
            <a:ext cx="5959475"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3005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334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BBDE31E-0B20-4293-8C29-9AC8DE08ACA3}" type="slidenum">
              <a:rPr lang="en-US" altLang="zh-TW" b="0" smtClean="0"/>
              <a:pPr/>
              <a:t>99</a:t>
            </a:fld>
            <a:endParaRPr lang="en-US" altLang="zh-TW" b="0"/>
          </a:p>
        </p:txBody>
      </p:sp>
      <p:sp>
        <p:nvSpPr>
          <p:cNvPr id="233476" name="Text Box 2"/>
          <p:cNvSpPr txBox="1">
            <a:spLocks noChangeArrowheads="1"/>
          </p:cNvSpPr>
          <p:nvPr/>
        </p:nvSpPr>
        <p:spPr bwMode="auto">
          <a:xfrm>
            <a:off x="76200" y="696913"/>
            <a:ext cx="88392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tabLst>
                <a:tab pos="400050" algn="l"/>
              </a:tabLst>
              <a:defRPr b="1">
                <a:solidFill>
                  <a:schemeClr val="tx1"/>
                </a:solidFill>
                <a:latin typeface="Tahoma" panose="020B0604030504040204" pitchFamily="34" charset="0"/>
              </a:defRPr>
            </a:lvl1pPr>
            <a:lvl2pPr marL="742950" indent="-285750">
              <a:tabLst>
                <a:tab pos="400050" algn="l"/>
              </a:tabLst>
              <a:defRPr b="1">
                <a:solidFill>
                  <a:schemeClr val="tx1"/>
                </a:solidFill>
                <a:latin typeface="Tahoma" panose="020B0604030504040204" pitchFamily="34" charset="0"/>
              </a:defRPr>
            </a:lvl2pPr>
            <a:lvl3pPr marL="1143000" indent="-228600">
              <a:tabLst>
                <a:tab pos="400050" algn="l"/>
              </a:tabLst>
              <a:defRPr b="1">
                <a:solidFill>
                  <a:schemeClr val="tx1"/>
                </a:solidFill>
                <a:latin typeface="Tahoma" panose="020B0604030504040204" pitchFamily="34" charset="0"/>
              </a:defRPr>
            </a:lvl3pPr>
            <a:lvl4pPr marL="1600200" indent="-228600">
              <a:tabLst>
                <a:tab pos="400050" algn="l"/>
              </a:tabLst>
              <a:defRPr b="1">
                <a:solidFill>
                  <a:schemeClr val="tx1"/>
                </a:solidFill>
                <a:latin typeface="Tahoma" panose="020B0604030504040204" pitchFamily="34" charset="0"/>
              </a:defRPr>
            </a:lvl4pPr>
            <a:lvl5pPr marL="2057400" indent="-228600">
              <a:tabLst>
                <a:tab pos="400050" algn="l"/>
              </a:tabLst>
              <a:defRPr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b="1">
                <a:solidFill>
                  <a:schemeClr val="tx1"/>
                </a:solidFill>
                <a:latin typeface="Tahoma" panose="020B0604030504040204" pitchFamily="34" charset="0"/>
              </a:defRPr>
            </a:lvl9pPr>
          </a:lstStyle>
          <a:p>
            <a:pPr algn="just"/>
            <a:r>
              <a:rPr lang="en-US" altLang="zh-TW" sz="2000" b="0" dirty="0">
                <a:latin typeface="Arial Unicode MS" panose="020B0604020202020204" pitchFamily="34" charset="-128"/>
                <a:ea typeface="新細明體" pitchFamily="18" charset="-120"/>
              </a:rPr>
              <a:t>In Figure 11.39, which router(s) sends out the </a:t>
            </a:r>
            <a:r>
              <a:rPr lang="en-US" altLang="zh-TW" sz="2000" b="0" dirty="0">
                <a:solidFill>
                  <a:srgbClr val="FF0000"/>
                </a:solidFill>
                <a:latin typeface="Arial Unicode MS" panose="020B0604020202020204" pitchFamily="34" charset="-128"/>
                <a:ea typeface="新細明體" pitchFamily="18" charset="-120"/>
              </a:rPr>
              <a:t>network link LSAs</a:t>
            </a:r>
            <a:r>
              <a:rPr lang="en-US" altLang="zh-TW" sz="2000" b="0" dirty="0">
                <a:latin typeface="Arial Unicode MS" panose="020B0604020202020204" pitchFamily="34" charset="-128"/>
                <a:ea typeface="新細明體" pitchFamily="18" charset="-120"/>
              </a:rPr>
              <a:t>?</a:t>
            </a:r>
          </a:p>
          <a:p>
            <a:pPr algn="just"/>
            <a:endParaRPr lang="en-US" altLang="zh-TW" sz="2000" b="0" dirty="0">
              <a:latin typeface="Arial Unicode MS" panose="020B0604020202020204" pitchFamily="34" charset="-128"/>
              <a:ea typeface="新細明體" pitchFamily="18" charset="-120"/>
            </a:endParaRPr>
          </a:p>
          <a:p>
            <a:pPr algn="just"/>
            <a:r>
              <a:rPr lang="en-US" altLang="zh-TW" sz="2000" b="0" dirty="0">
                <a:latin typeface="Arial Unicode MS" panose="020B0604020202020204" pitchFamily="34" charset="-128"/>
                <a:ea typeface="新細明體" pitchFamily="18" charset="-120"/>
              </a:rPr>
              <a:t>Solution</a:t>
            </a:r>
          </a:p>
          <a:p>
            <a:pPr algn="just"/>
            <a:r>
              <a:rPr lang="en-US" altLang="zh-TW" b="0" dirty="0">
                <a:latin typeface="Arial Unicode MS" panose="020B0604020202020204" pitchFamily="34" charset="-128"/>
                <a:ea typeface="新細明體" pitchFamily="18" charset="-120"/>
              </a:rPr>
              <a:t>All three networks must advertise network links:</a:t>
            </a:r>
          </a:p>
          <a:p>
            <a:pPr algn="just"/>
            <a:r>
              <a:rPr lang="en-US" altLang="zh-TW" b="0" dirty="0">
                <a:solidFill>
                  <a:schemeClr val="hlink"/>
                </a:solidFill>
                <a:latin typeface="Arial Unicode MS" panose="020B0604020202020204" pitchFamily="34" charset="-128"/>
                <a:ea typeface="新細明體" pitchFamily="18" charset="-120"/>
              </a:rPr>
              <a:t>a.</a:t>
            </a:r>
            <a:r>
              <a:rPr lang="en-US" altLang="zh-TW" b="0" dirty="0">
                <a:latin typeface="Arial Unicode MS" panose="020B0604020202020204" pitchFamily="34" charset="-128"/>
                <a:ea typeface="新細明體" pitchFamily="18" charset="-120"/>
              </a:rPr>
              <a:t>	Advertisement for N1 is done by R1 because it is the only attached router and therefore the designated router.</a:t>
            </a:r>
          </a:p>
          <a:p>
            <a:pPr algn="just"/>
            <a:r>
              <a:rPr lang="en-US" altLang="zh-TW" b="0" dirty="0">
                <a:solidFill>
                  <a:schemeClr val="hlink"/>
                </a:solidFill>
                <a:latin typeface="Arial Unicode MS" panose="020B0604020202020204" pitchFamily="34" charset="-128"/>
                <a:ea typeface="新細明體" pitchFamily="18" charset="-120"/>
              </a:rPr>
              <a:t>b.</a:t>
            </a:r>
            <a:r>
              <a:rPr lang="en-US" altLang="zh-TW" b="0" dirty="0">
                <a:latin typeface="Arial Unicode MS" panose="020B0604020202020204" pitchFamily="34" charset="-128"/>
                <a:ea typeface="新細明體" pitchFamily="18" charset="-120"/>
              </a:rPr>
              <a:t> Advertisement for N2 can be done by either R1, R2, or R3, depending on which one is chosen as the designated router.</a:t>
            </a:r>
          </a:p>
          <a:p>
            <a:pPr algn="just"/>
            <a:r>
              <a:rPr lang="en-US" altLang="zh-TW" b="0" dirty="0">
                <a:solidFill>
                  <a:schemeClr val="hlink"/>
                </a:solidFill>
                <a:latin typeface="Arial Unicode MS" panose="020B0604020202020204" pitchFamily="34" charset="-128"/>
                <a:ea typeface="新細明體" pitchFamily="18" charset="-120"/>
              </a:rPr>
              <a:t>c.</a:t>
            </a:r>
            <a:r>
              <a:rPr lang="en-US" altLang="zh-TW" b="0" dirty="0">
                <a:latin typeface="Arial Unicode MS" panose="020B0604020202020204" pitchFamily="34" charset="-128"/>
                <a:ea typeface="新細明體" pitchFamily="18" charset="-120"/>
              </a:rPr>
              <a:t> Advertisement for N3 is done by R3 because it is the only     attached router and therefore the designated router</a:t>
            </a:r>
          </a:p>
        </p:txBody>
      </p:sp>
      <p:grpSp>
        <p:nvGrpSpPr>
          <p:cNvPr id="233477" name="Group 3"/>
          <p:cNvGrpSpPr>
            <a:grpSpLocks/>
          </p:cNvGrpSpPr>
          <p:nvPr/>
        </p:nvGrpSpPr>
        <p:grpSpPr bwMode="auto">
          <a:xfrm>
            <a:off x="0" y="0"/>
            <a:ext cx="9144000" cy="609600"/>
            <a:chOff x="0" y="2448"/>
            <a:chExt cx="5760" cy="384"/>
          </a:xfrm>
        </p:grpSpPr>
        <p:sp>
          <p:nvSpPr>
            <p:cNvPr id="233479"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itchFamily="18" charset="-120"/>
              </a:endParaRPr>
            </a:p>
          </p:txBody>
        </p:sp>
        <p:sp>
          <p:nvSpPr>
            <p:cNvPr id="862213" name="Text Box 5"/>
            <p:cNvSpPr txBox="1">
              <a:spLocks noChangeArrowheads="1"/>
            </p:cNvSpPr>
            <p:nvPr/>
          </p:nvSpPr>
          <p:spPr bwMode="auto">
            <a:xfrm>
              <a:off x="0" y="2448"/>
              <a:ext cx="1723"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11.10</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pic>
        <p:nvPicPr>
          <p:cNvPr id="2334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63" y="4216588"/>
            <a:ext cx="3962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6.0&quot;&gt;&lt;object type=&quot;1&quot; unique_id=&quot;10001&quot;&gt;&lt;object type=&quot;8&quot; unique_id=&quot;10940&quot;&gt;&lt;/object&gt;&lt;object type=&quot;2&quot; unique_id=&quot;10941&quot;&gt;&lt;object type=&quot;3&quot; unique_id=&quot;10942&quot;&gt;&lt;property id=&quot;20148&quot; value=&quot;5&quot;/&gt;&lt;property id=&quot;20300&quot; value=&quot;Slide 1&quot;/&gt;&lt;property id=&quot;20307&quot; value=&quot;675&quot;/&gt;&lt;/object&gt;&lt;object type=&quot;3&quot; unique_id=&quot;10943&quot;&gt;&lt;property id=&quot;20148&quot; value=&quot;5&quot;/&gt;&lt;property id=&quot;20300&quot; value=&quot;Slide 2 - &amp;quot;OBJECTIVES:&amp;quot;&quot;/&gt;&lt;property id=&quot;20307&quot; value=&quot;676&quot;/&gt;&lt;/object&gt;&lt;object type=&quot;3&quot; unique_id=&quot;10944&quot;&gt;&lt;property id=&quot;20148&quot; value=&quot;5&quot;/&gt;&lt;property id=&quot;20300&quot; value=&quot;Slide 3&quot;/&gt;&lt;property id=&quot;20307&quot; value=&quot;677&quot;/&gt;&lt;/object&gt;&lt;object type=&quot;3&quot; unique_id=&quot;10945&quot;&gt;&lt;property id=&quot;20148&quot; value=&quot;5&quot;/&gt;&lt;property id=&quot;20300&quot; value=&quot;Slide 4&quot;/&gt;&lt;property id=&quot;20307&quot; value=&quot;678&quot;/&gt;&lt;/object&gt;&lt;object type=&quot;3&quot; unique_id=&quot;10946&quot;&gt;&lt;property id=&quot;20148&quot; value=&quot;5&quot;/&gt;&lt;property id=&quot;20300&quot; value=&quot;Slide 5&quot;/&gt;&lt;property id=&quot;20307&quot; value=&quot;679&quot;/&gt;&lt;/object&gt;&lt;object type=&quot;3&quot; unique_id=&quot;10947&quot;&gt;&lt;property id=&quot;20148&quot; value=&quot;5&quot;/&gt;&lt;property id=&quot;20300&quot; value=&quot;Slide 6&quot;/&gt;&lt;property id=&quot;20307&quot; value=&quot;682&quot;/&gt;&lt;/object&gt;&lt;object type=&quot;3&quot; unique_id=&quot;10948&quot;&gt;&lt;property id=&quot;20148&quot; value=&quot;5&quot;/&gt;&lt;property id=&quot;20300&quot; value=&quot;Slide 7&quot;/&gt;&lt;property id=&quot;20307&quot; value=&quot;686&quot;/&gt;&lt;/object&gt;&lt;object type=&quot;3&quot; unique_id=&quot;10949&quot;&gt;&lt;property id=&quot;20148&quot; value=&quot;5&quot;/&gt;&lt;property id=&quot;20300&quot; value=&quot;Slide 8&quot;/&gt;&lt;property id=&quot;20307&quot; value=&quot;687&quot;/&gt;&lt;/object&gt;&lt;object type=&quot;3&quot; unique_id=&quot;10950&quot;&gt;&lt;property id=&quot;20148&quot; value=&quot;5&quot;/&gt;&lt;property id=&quot;20300&quot; value=&quot;Slide 9&quot;/&gt;&lt;property id=&quot;20307&quot; value=&quot;684&quot;/&gt;&lt;/object&gt;&lt;object type=&quot;3&quot; unique_id=&quot;10951&quot;&gt;&lt;property id=&quot;20148&quot; value=&quot;5&quot;/&gt;&lt;property id=&quot;20300&quot; value=&quot;Slide 10&quot;/&gt;&lt;property id=&quot;20307&quot; value=&quot;685&quot;/&gt;&lt;/object&gt;&lt;object type=&quot;3&quot; unique_id=&quot;10952&quot;&gt;&lt;property id=&quot;20148&quot; value=&quot;5&quot;/&gt;&lt;property id=&quot;20300&quot; value=&quot;Slide 11&quot;/&gt;&lt;property id=&quot;20307&quot; value=&quot;614&quot;/&gt;&lt;/object&gt;&lt;object type=&quot;3&quot; unique_id=&quot;10953&quot;&gt;&lt;property id=&quot;20148&quot; value=&quot;5&quot;/&gt;&lt;property id=&quot;20300&quot; value=&quot;Slide 12&quot;/&gt;&lt;property id=&quot;20307&quot; value=&quot;615&quot;/&gt;&lt;/object&gt;&lt;object type=&quot;3&quot; unique_id=&quot;10954&quot;&gt;&lt;property id=&quot;20148&quot; value=&quot;5&quot;/&gt;&lt;property id=&quot;20300&quot; value=&quot;Slide 13&quot;/&gt;&lt;property id=&quot;20307&quot; value=&quot;691&quot;/&gt;&lt;/object&gt;&lt;object type=&quot;3&quot; unique_id=&quot;10955&quot;&gt;&lt;property id=&quot;20148&quot; value=&quot;5&quot;/&gt;&lt;property id=&quot;20300&quot; value=&quot;Slide 14&quot;/&gt;&lt;property id=&quot;20307&quot; value=&quot;692&quot;/&gt;&lt;/object&gt;&lt;object type=&quot;3&quot; unique_id=&quot;10956&quot;&gt;&lt;property id=&quot;20148&quot; value=&quot;5&quot;/&gt;&lt;property id=&quot;20300&quot; value=&quot;Slide 15&quot;/&gt;&lt;property id=&quot;20307&quot; value=&quot;693&quot;/&gt;&lt;/object&gt;&lt;object type=&quot;3&quot; unique_id=&quot;10957&quot;&gt;&lt;property id=&quot;20148&quot; value=&quot;5&quot;/&gt;&lt;property id=&quot;20300&quot; value=&quot;Slide 16&quot;/&gt;&lt;property id=&quot;20307&quot; value=&quot;694&quot;/&gt;&lt;/object&gt;&lt;object type=&quot;3&quot; unique_id=&quot;10958&quot;&gt;&lt;property id=&quot;20148&quot; value=&quot;5&quot;/&gt;&lt;property id=&quot;20300&quot; value=&quot;Slide 17&quot;/&gt;&lt;property id=&quot;20307&quot; value=&quot;695&quot;/&gt;&lt;/object&gt;&lt;object type=&quot;3&quot; unique_id=&quot;10959&quot;&gt;&lt;property id=&quot;20148&quot; value=&quot;5&quot;/&gt;&lt;property id=&quot;20300&quot; value=&quot;Slide 18&quot;/&gt;&lt;property id=&quot;20307&quot; value=&quot;616&quot;/&gt;&lt;/object&gt;&lt;object type=&quot;3&quot; unique_id=&quot;10960&quot;&gt;&lt;property id=&quot;20148&quot; value=&quot;5&quot;/&gt;&lt;property id=&quot;20300&quot; value=&quot;Slide 19&quot;/&gt;&lt;property id=&quot;20307&quot; value=&quot;696&quot;/&gt;&lt;/object&gt;&lt;object type=&quot;3&quot; unique_id=&quot;10961&quot;&gt;&lt;property id=&quot;20148&quot; value=&quot;5&quot;/&gt;&lt;property id=&quot;20300&quot; value=&quot;Slide 20&quot;/&gt;&lt;property id=&quot;20307&quot; value=&quot;617&quot;/&gt;&lt;/object&gt;&lt;object type=&quot;3&quot; unique_id=&quot;10962&quot;&gt;&lt;property id=&quot;20148&quot; value=&quot;5&quot;/&gt;&lt;property id=&quot;20300&quot; value=&quot;Slide 21&quot;/&gt;&lt;property id=&quot;20307&quot; value=&quot;697&quot;/&gt;&lt;/object&gt;&lt;object type=&quot;3&quot; unique_id=&quot;10963&quot;&gt;&lt;property id=&quot;20148&quot; value=&quot;5&quot;/&gt;&lt;property id=&quot;20300&quot; value=&quot;Slide 22&quot;/&gt;&lt;property id=&quot;20307&quot; value=&quot;618&quot;/&gt;&lt;/object&gt;&lt;object type=&quot;3&quot; unique_id=&quot;10964&quot;&gt;&lt;property id=&quot;20148&quot; value=&quot;5&quot;/&gt;&lt;property id=&quot;20300&quot; value=&quot;Slide 23&quot;/&gt;&lt;property id=&quot;20307&quot; value=&quot;619&quot;/&gt;&lt;/object&gt;&lt;object type=&quot;3&quot; unique_id=&quot;10965&quot;&gt;&lt;property id=&quot;20148&quot; value=&quot;5&quot;/&gt;&lt;property id=&quot;20300&quot; value=&quot;Slide 24&quot;/&gt;&lt;property id=&quot;20307&quot; value=&quot;620&quot;/&gt;&lt;/object&gt;&lt;object type=&quot;3&quot; unique_id=&quot;10966&quot;&gt;&lt;property id=&quot;20148&quot; value=&quot;5&quot;/&gt;&lt;property id=&quot;20300&quot; value=&quot;Slide 25&quot;/&gt;&lt;property id=&quot;20307&quot; value=&quot;698&quot;/&gt;&lt;/object&gt;&lt;object type=&quot;3&quot; unique_id=&quot;10967&quot;&gt;&lt;property id=&quot;20148&quot; value=&quot;5&quot;/&gt;&lt;property id=&quot;20300&quot; value=&quot;Slide 26&quot;/&gt;&lt;property id=&quot;20307&quot; value=&quot;699&quot;/&gt;&lt;/object&gt;&lt;object type=&quot;3&quot; unique_id=&quot;10968&quot;&gt;&lt;property id=&quot;20148&quot; value=&quot;5&quot;/&gt;&lt;property id=&quot;20300&quot; value=&quot;Slide 27&quot;/&gt;&lt;property id=&quot;20307&quot; value=&quot;621&quot;/&gt;&lt;/object&gt;&lt;object type=&quot;3&quot; unique_id=&quot;10969&quot;&gt;&lt;property id=&quot;20148&quot; value=&quot;5&quot;/&gt;&lt;property id=&quot;20300&quot; value=&quot;Slide 28&quot;/&gt;&lt;property id=&quot;20307&quot; value=&quot;622&quot;/&gt;&lt;/object&gt;&lt;object type=&quot;3&quot; unique_id=&quot;10970&quot;&gt;&lt;property id=&quot;20148&quot; value=&quot;5&quot;/&gt;&lt;property id=&quot;20300&quot; value=&quot;Slide 29&quot;/&gt;&lt;property id=&quot;20307&quot; value=&quot;623&quot;/&gt;&lt;/object&gt;&lt;object type=&quot;3&quot; unique_id=&quot;10971&quot;&gt;&lt;property id=&quot;20148&quot; value=&quot;5&quot;/&gt;&lt;property id=&quot;20300&quot; value=&quot;Slide 30&quot;/&gt;&lt;property id=&quot;20307&quot; value=&quot;710&quot;/&gt;&lt;/object&gt;&lt;object type=&quot;3&quot; unique_id=&quot;10972&quot;&gt;&lt;property id=&quot;20148&quot; value=&quot;5&quot;/&gt;&lt;property id=&quot;20300&quot; value=&quot;Slide 31&quot;/&gt;&lt;property id=&quot;20307&quot; value=&quot;624&quot;/&gt;&lt;/object&gt;&lt;object type=&quot;3&quot; unique_id=&quot;10973&quot;&gt;&lt;property id=&quot;20148&quot; value=&quot;5&quot;/&gt;&lt;property id=&quot;20300&quot; value=&quot;Slide 32&quot;/&gt;&lt;property id=&quot;20307&quot; value=&quot;625&quot;/&gt;&lt;/object&gt;&lt;object type=&quot;3&quot; unique_id=&quot;10974&quot;&gt;&lt;property id=&quot;20148&quot; value=&quot;5&quot;/&gt;&lt;property id=&quot;20300&quot; value=&quot;Slide 33&quot;/&gt;&lt;property id=&quot;20307&quot; value=&quot;711&quot;/&gt;&lt;/object&gt;&lt;object type=&quot;3&quot; unique_id=&quot;10975&quot;&gt;&lt;property id=&quot;20148&quot; value=&quot;5&quot;/&gt;&lt;property id=&quot;20300&quot; value=&quot;Slide 34&quot;/&gt;&lt;property id=&quot;20307&quot; value=&quot;626&quot;/&gt;&lt;/object&gt;&lt;object type=&quot;3&quot; unique_id=&quot;10976&quot;&gt;&lt;property id=&quot;20148&quot; value=&quot;5&quot;/&gt;&lt;property id=&quot;20300&quot; value=&quot;Slide 35&quot;/&gt;&lt;property id=&quot;20307&quot; value=&quot;627&quot;/&gt;&lt;/object&gt;&lt;object type=&quot;3&quot; unique_id=&quot;10977&quot;&gt;&lt;property id=&quot;20148&quot; value=&quot;5&quot;/&gt;&lt;property id=&quot;20300&quot; value=&quot;Slide 36&quot;/&gt;&lt;property id=&quot;20307&quot; value=&quot;700&quot;/&gt;&lt;/object&gt;&lt;object type=&quot;3&quot; unique_id=&quot;10978&quot;&gt;&lt;property id=&quot;20148&quot; value=&quot;5&quot;/&gt;&lt;property id=&quot;20300&quot; value=&quot;Slide 37&quot;/&gt;&lt;property id=&quot;20307&quot; value=&quot;701&quot;/&gt;&lt;/object&gt;&lt;object type=&quot;3&quot; unique_id=&quot;10979&quot;&gt;&lt;property id=&quot;20148&quot; value=&quot;5&quot;/&gt;&lt;property id=&quot;20300&quot; value=&quot;Slide 38&quot;/&gt;&lt;property id=&quot;20307&quot; value=&quot;702&quot;/&gt;&lt;/object&gt;&lt;object type=&quot;3&quot; unique_id=&quot;10980&quot;&gt;&lt;property id=&quot;20148&quot; value=&quot;5&quot;/&gt;&lt;property id=&quot;20300&quot; value=&quot;Slide 39&quot;/&gt;&lt;property id=&quot;20307&quot; value=&quot;628&quot;/&gt;&lt;/object&gt;&lt;object type=&quot;3&quot; unique_id=&quot;10981&quot;&gt;&lt;property id=&quot;20148&quot; value=&quot;5&quot;/&gt;&lt;property id=&quot;20300&quot; value=&quot;Slide 40&quot;/&gt;&lt;property id=&quot;20307&quot; value=&quot;629&quot;/&gt;&lt;/object&gt;&lt;object type=&quot;3&quot; unique_id=&quot;10982&quot;&gt;&lt;property id=&quot;20148&quot; value=&quot;5&quot;/&gt;&lt;property id=&quot;20300&quot; value=&quot;Slide 41&quot;/&gt;&lt;property id=&quot;20307&quot; value=&quot;703&quot;/&gt;&lt;/object&gt;&lt;object type=&quot;3&quot; unique_id=&quot;10983&quot;&gt;&lt;property id=&quot;20148&quot; value=&quot;5&quot;/&gt;&lt;property id=&quot;20300&quot; value=&quot;Slide 42&quot;/&gt;&lt;property id=&quot;20307&quot; value=&quot;704&quot;/&gt;&lt;/object&gt;&lt;object type=&quot;3&quot; unique_id=&quot;10984&quot;&gt;&lt;property id=&quot;20148&quot; value=&quot;5&quot;/&gt;&lt;property id=&quot;20300&quot; value=&quot;Slide 43&quot;/&gt;&lt;property id=&quot;20307&quot; value=&quot;630&quot;/&gt;&lt;/object&gt;&lt;object type=&quot;3&quot; unique_id=&quot;10985&quot;&gt;&lt;property id=&quot;20148&quot; value=&quot;5&quot;/&gt;&lt;property id=&quot;20300&quot; value=&quot;Slide 44&quot;/&gt;&lt;property id=&quot;20307&quot; value=&quot;673&quot;/&gt;&lt;/object&gt;&lt;object type=&quot;3&quot; unique_id=&quot;10986&quot;&gt;&lt;property id=&quot;20148&quot; value=&quot;5&quot;/&gt;&lt;property id=&quot;20300&quot; value=&quot;Slide 45&quot;/&gt;&lt;property id=&quot;20307&quot; value=&quot;674&quot;/&gt;&lt;/object&gt;&lt;object type=&quot;3&quot; unique_id=&quot;10987&quot;&gt;&lt;property id=&quot;20148&quot; value=&quot;5&quot;/&gt;&lt;property id=&quot;20300&quot; value=&quot;Slide 46&quot;/&gt;&lt;property id=&quot;20307&quot; value=&quot;712&quot;/&gt;&lt;/object&gt;&lt;object type=&quot;3&quot; unique_id=&quot;10988&quot;&gt;&lt;property id=&quot;20148&quot; value=&quot;5&quot;/&gt;&lt;property id=&quot;20300&quot; value=&quot;Slide 47&quot;/&gt;&lt;property id=&quot;20307&quot; value=&quot;631&quot;/&gt;&lt;/object&gt;&lt;object type=&quot;3&quot; unique_id=&quot;10989&quot;&gt;&lt;property id=&quot;20148&quot; value=&quot;5&quot;/&gt;&lt;property id=&quot;20300&quot; value=&quot;Slide 48&quot;/&gt;&lt;property id=&quot;20307&quot; value=&quot;705&quot;/&gt;&lt;/object&gt;&lt;object type=&quot;3&quot; unique_id=&quot;10990&quot;&gt;&lt;property id=&quot;20148&quot; value=&quot;5&quot;/&gt;&lt;property id=&quot;20300&quot; value=&quot;Slide 49&quot;/&gt;&lt;property id=&quot;20307&quot; value=&quot;706&quot;/&gt;&lt;/object&gt;&lt;object type=&quot;3&quot; unique_id=&quot;10991&quot;&gt;&lt;property id=&quot;20148&quot; value=&quot;5&quot;/&gt;&lt;property id=&quot;20300&quot; value=&quot;Slide 50&quot;/&gt;&lt;property id=&quot;20307&quot; value=&quot;707&quot;/&gt;&lt;/object&gt;&lt;object type=&quot;3&quot; unique_id=&quot;10992&quot;&gt;&lt;property id=&quot;20148&quot; value=&quot;5&quot;/&gt;&lt;property id=&quot;20300&quot; value=&quot;Slide 51&quot;/&gt;&lt;property id=&quot;20307&quot; value=&quot;632&quot;/&gt;&lt;/object&gt;&lt;object type=&quot;3&quot; unique_id=&quot;10993&quot;&gt;&lt;property id=&quot;20148&quot; value=&quot;5&quot;/&gt;&lt;property id=&quot;20300&quot; value=&quot;Slide 52&quot;/&gt;&lt;property id=&quot;20307&quot; value=&quot;633&quot;/&gt;&lt;/object&gt;&lt;object type=&quot;3&quot; unique_id=&quot;10994&quot;&gt;&lt;property id=&quot;20148&quot; value=&quot;5&quot;/&gt;&lt;property id=&quot;20300&quot; value=&quot;Slide 53&quot;/&gt;&lt;property id=&quot;20307&quot; value=&quot;634&quot;/&gt;&lt;/object&gt;&lt;object type=&quot;3&quot; unique_id=&quot;10995&quot;&gt;&lt;property id=&quot;20148&quot; value=&quot;5&quot;/&gt;&lt;property id=&quot;20300&quot; value=&quot;Slide 54&quot;/&gt;&lt;property id=&quot;20307&quot; value=&quot;635&quot;/&gt;&lt;/object&gt;&lt;object type=&quot;3&quot; unique_id=&quot;10996&quot;&gt;&lt;property id=&quot;20148&quot; value=&quot;5&quot;/&gt;&lt;property id=&quot;20300&quot; value=&quot;Slide 55&quot;/&gt;&lt;property id=&quot;20307&quot; value=&quot;636&quot;/&gt;&lt;/object&gt;&lt;object type=&quot;3&quot; unique_id=&quot;10997&quot;&gt;&lt;property id=&quot;20148&quot; value=&quot;5&quot;/&gt;&lt;property id=&quot;20300&quot; value=&quot;Slide 56&quot;/&gt;&lt;property id=&quot;20307&quot; value=&quot;637&quot;/&gt;&lt;/object&gt;&lt;object type=&quot;3&quot; unique_id=&quot;10998&quot;&gt;&lt;property id=&quot;20148&quot; value=&quot;5&quot;/&gt;&lt;property id=&quot;20300&quot; value=&quot;Slide 57&quot;/&gt;&lt;property id=&quot;20307&quot; value=&quot;638&quot;/&gt;&lt;/object&gt;&lt;object type=&quot;3&quot; unique_id=&quot;10999&quot;&gt;&lt;property id=&quot;20148&quot; value=&quot;5&quot;/&gt;&lt;property id=&quot;20300&quot; value=&quot;Slide 58&quot;/&gt;&lt;property id=&quot;20307&quot; value=&quot;639&quot;/&gt;&lt;/object&gt;&lt;object type=&quot;3&quot; unique_id=&quot;11000&quot;&gt;&lt;property id=&quot;20148&quot; value=&quot;5&quot;/&gt;&lt;property id=&quot;20300&quot; value=&quot;Slide 59&quot;/&gt;&lt;property id=&quot;20307&quot; value=&quot;640&quot;/&gt;&lt;/object&gt;&lt;object type=&quot;3&quot; unique_id=&quot;11001&quot;&gt;&lt;property id=&quot;20148&quot; value=&quot;5&quot;/&gt;&lt;property id=&quot;20300&quot; value=&quot;Slide 60&quot;/&gt;&lt;property id=&quot;20307&quot; value=&quot;641&quot;/&gt;&lt;/object&gt;&lt;object type=&quot;3&quot; unique_id=&quot;11002&quot;&gt;&lt;property id=&quot;20148&quot; value=&quot;5&quot;/&gt;&lt;property id=&quot;20300&quot; value=&quot;Slide 61&quot;/&gt;&lt;property id=&quot;20307&quot; value=&quot;642&quot;/&gt;&lt;/object&gt;&lt;object type=&quot;3&quot; unique_id=&quot;11003&quot;&gt;&lt;property id=&quot;20148&quot; value=&quot;5&quot;/&gt;&lt;property id=&quot;20300&quot; value=&quot;Slide 62&quot;/&gt;&lt;property id=&quot;20307&quot; value=&quot;643&quot;/&gt;&lt;/object&gt;&lt;object type=&quot;3&quot; unique_id=&quot;11004&quot;&gt;&lt;property id=&quot;20148&quot; value=&quot;5&quot;/&gt;&lt;property id=&quot;20300&quot; value=&quot;Slide 63&quot;/&gt;&lt;property id=&quot;20307&quot; value=&quot;708&quot;/&gt;&lt;/object&gt;&lt;object type=&quot;3&quot; unique_id=&quot;11005&quot;&gt;&lt;property id=&quot;20148&quot; value=&quot;5&quot;/&gt;&lt;property id=&quot;20300&quot; value=&quot;Slide 64&quot;/&gt;&lt;property id=&quot;20307&quot; value=&quot;709&quot;/&gt;&lt;/object&gt;&lt;object type=&quot;3&quot; unique_id=&quot;11006&quot;&gt;&lt;property id=&quot;20148&quot; value=&quot;5&quot;/&gt;&lt;property id=&quot;20300&quot; value=&quot;Slide 65&quot;/&gt;&lt;property id=&quot;20307&quot; value=&quot;644&quot;/&gt;&lt;/object&gt;&lt;object type=&quot;3&quot; unique_id=&quot;11007&quot;&gt;&lt;property id=&quot;20148&quot; value=&quot;5&quot;/&gt;&lt;property id=&quot;20300&quot; value=&quot;Slide 66&quot;/&gt;&lt;property id=&quot;20307&quot; value=&quot;645&quot;/&gt;&lt;/object&gt;&lt;object type=&quot;3&quot; unique_id=&quot;11008&quot;&gt;&lt;property id=&quot;20148&quot; value=&quot;5&quot;/&gt;&lt;property id=&quot;20300&quot; value=&quot;Slide 67&quot;/&gt;&lt;property id=&quot;20307&quot; value=&quot;646&quot;/&gt;&lt;/object&gt;&lt;object type=&quot;3&quot; unique_id=&quot;11009&quot;&gt;&lt;property id=&quot;20148&quot; value=&quot;5&quot;/&gt;&lt;property id=&quot;20300&quot; value=&quot;Slide 68&quot;/&gt;&lt;property id=&quot;20307&quot; value=&quot;647&quot;/&gt;&lt;/object&gt;&lt;object type=&quot;3&quot; unique_id=&quot;11010&quot;&gt;&lt;property id=&quot;20148&quot; value=&quot;5&quot;/&gt;&lt;property id=&quot;20300&quot; value=&quot;Slide 69&quot;/&gt;&lt;property id=&quot;20307&quot; value=&quot;713&quot;/&gt;&lt;/object&gt;&lt;object type=&quot;3&quot; unique_id=&quot;11011&quot;&gt;&lt;property id=&quot;20148&quot; value=&quot;5&quot;/&gt;&lt;property id=&quot;20300&quot; value=&quot;Slide 70&quot;/&gt;&lt;property id=&quot;20307&quot; value=&quot;648&quot;/&gt;&lt;/object&gt;&lt;object type=&quot;3&quot; unique_id=&quot;11012&quot;&gt;&lt;property id=&quot;20148&quot; value=&quot;5&quot;/&gt;&lt;property id=&quot;20300&quot; value=&quot;Slide 71&quot;/&gt;&lt;property id=&quot;20307&quot; value=&quot;649&quot;/&gt;&lt;/object&gt;&lt;object type=&quot;3&quot; unique_id=&quot;11013&quot;&gt;&lt;property id=&quot;20148&quot; value=&quot;5&quot;/&gt;&lt;property id=&quot;20300&quot; value=&quot;Slide 72&quot;/&gt;&lt;property id=&quot;20307&quot; value=&quot;714&quot;/&gt;&lt;/object&gt;&lt;object type=&quot;3&quot; unique_id=&quot;11014&quot;&gt;&lt;property id=&quot;20148&quot; value=&quot;5&quot;/&gt;&lt;property id=&quot;20300&quot; value=&quot;Slide 73&quot;/&gt;&lt;property id=&quot;20307&quot; value=&quot;650&quot;/&gt;&lt;/object&gt;&lt;object type=&quot;3&quot; unique_id=&quot;11015&quot;&gt;&lt;property id=&quot;20148&quot; value=&quot;5&quot;/&gt;&lt;property id=&quot;20300&quot; value=&quot;Slide 74&quot;/&gt;&lt;property id=&quot;20307&quot; value=&quot;715&quot;/&gt;&lt;/object&gt;&lt;object type=&quot;3&quot; unique_id=&quot;11016&quot;&gt;&lt;property id=&quot;20148&quot; value=&quot;5&quot;/&gt;&lt;property id=&quot;20300&quot; value=&quot;Slide 75&quot;/&gt;&lt;property id=&quot;20307&quot; value=&quot;651&quot;/&gt;&lt;/object&gt;&lt;object type=&quot;3&quot; unique_id=&quot;11017&quot;&gt;&lt;property id=&quot;20148&quot; value=&quot;5&quot;/&gt;&lt;property id=&quot;20300&quot; value=&quot;Slide 76&quot;/&gt;&lt;property id=&quot;20307&quot; value=&quot;652&quot;/&gt;&lt;/object&gt;&lt;object type=&quot;3&quot; unique_id=&quot;11018&quot;&gt;&lt;property id=&quot;20148&quot; value=&quot;5&quot;/&gt;&lt;property id=&quot;20300&quot; value=&quot;Slide 77&quot;/&gt;&lt;property id=&quot;20307&quot; value=&quot;653&quot;/&gt;&lt;/object&gt;&lt;object type=&quot;3&quot; unique_id=&quot;11019&quot;&gt;&lt;property id=&quot;20148&quot; value=&quot;5&quot;/&gt;&lt;property id=&quot;20300&quot; value=&quot;Slide 78&quot;/&gt;&lt;property id=&quot;20307&quot; value=&quot;654&quot;/&gt;&lt;/object&gt;&lt;object type=&quot;3&quot; unique_id=&quot;11020&quot;&gt;&lt;property id=&quot;20148&quot; value=&quot;5&quot;/&gt;&lt;property id=&quot;20300&quot; value=&quot;Slide 79&quot;/&gt;&lt;property id=&quot;20307&quot; value=&quot;655&quot;/&gt;&lt;/object&gt;&lt;object type=&quot;3&quot; unique_id=&quot;11021&quot;&gt;&lt;property id=&quot;20148&quot; value=&quot;5&quot;/&gt;&lt;property id=&quot;20300&quot; value=&quot;Slide 80&quot;/&gt;&lt;property id=&quot;20307&quot; value=&quot;656&quot;/&gt;&lt;/object&gt;&lt;object type=&quot;3&quot; unique_id=&quot;11022&quot;&gt;&lt;property id=&quot;20148&quot; value=&quot;5&quot;/&gt;&lt;property id=&quot;20300&quot; value=&quot;Slide 81&quot;/&gt;&lt;property id=&quot;20307&quot; value=&quot;657&quot;/&gt;&lt;/object&gt;&lt;object type=&quot;3&quot; unique_id=&quot;11023&quot;&gt;&lt;property id=&quot;20148&quot; value=&quot;5&quot;/&gt;&lt;property id=&quot;20300&quot; value=&quot;Slide 82&quot;/&gt;&lt;property id=&quot;20307&quot; value=&quot;658&quot;/&gt;&lt;/object&gt;&lt;object type=&quot;3&quot; unique_id=&quot;11024&quot;&gt;&lt;property id=&quot;20148&quot; value=&quot;5&quot;/&gt;&lt;property id=&quot;20300&quot; value=&quot;Slide 83&quot;/&gt;&lt;property id=&quot;20307&quot; value=&quot;659&quot;/&gt;&lt;/object&gt;&lt;object type=&quot;3&quot; unique_id=&quot;11025&quot;&gt;&lt;property id=&quot;20148&quot; value=&quot;5&quot;/&gt;&lt;property id=&quot;20300&quot; value=&quot;Slide 84&quot;/&gt;&lt;property id=&quot;20307&quot; value=&quot;660&quot;/&gt;&lt;/object&gt;&lt;object type=&quot;3&quot; unique_id=&quot;11026&quot;&gt;&lt;property id=&quot;20148&quot; value=&quot;5&quot;/&gt;&lt;property id=&quot;20300&quot; value=&quot;Slide 85&quot;/&gt;&lt;property id=&quot;20307&quot; value=&quot;716&quot;/&gt;&lt;/object&gt;&lt;object type=&quot;3&quot; unique_id=&quot;11027&quot;&gt;&lt;property id=&quot;20148&quot; value=&quot;5&quot;/&gt;&lt;property id=&quot;20300&quot; value=&quot;Slide 86&quot;/&gt;&lt;property id=&quot;20307&quot; value=&quot;717&quot;/&gt;&lt;/object&gt;&lt;object type=&quot;3&quot; unique_id=&quot;11028&quot;&gt;&lt;property id=&quot;20148&quot; value=&quot;5&quot;/&gt;&lt;property id=&quot;20300&quot; value=&quot;Slide 87&quot;/&gt;&lt;property id=&quot;20307&quot; value=&quot;718&quot;/&gt;&lt;/object&gt;&lt;object type=&quot;3&quot; unique_id=&quot;11029&quot;&gt;&lt;property id=&quot;20148&quot; value=&quot;5&quot;/&gt;&lt;property id=&quot;20300&quot; value=&quot;Slide 88&quot;/&gt;&lt;property id=&quot;20307&quot; value=&quot;719&quot;/&gt;&lt;/object&gt;&lt;object type=&quot;3&quot; unique_id=&quot;11030&quot;&gt;&lt;property id=&quot;20148&quot; value=&quot;5&quot;/&gt;&lt;property id=&quot;20300&quot; value=&quot;Slide 89&quot;/&gt;&lt;property id=&quot;20307&quot; value=&quot;661&quot;/&gt;&lt;/object&gt;&lt;object type=&quot;3&quot; unique_id=&quot;11031&quot;&gt;&lt;property id=&quot;20148&quot; value=&quot;5&quot;/&gt;&lt;property id=&quot;20300&quot; value=&quot;Slide 90&quot;/&gt;&lt;property id=&quot;20307&quot; value=&quot;662&quot;/&gt;&lt;/object&gt;&lt;object type=&quot;3&quot; unique_id=&quot;11032&quot;&gt;&lt;property id=&quot;20148&quot; value=&quot;5&quot;/&gt;&lt;property id=&quot;20300&quot; value=&quot;Slide 91&quot;/&gt;&lt;property id=&quot;20307&quot; value=&quot;663&quot;/&gt;&lt;/object&gt;&lt;object type=&quot;3&quot; unique_id=&quot;11033&quot;&gt;&lt;property id=&quot;20148&quot; value=&quot;5&quot;/&gt;&lt;property id=&quot;20300&quot; value=&quot;Slide 92&quot;/&gt;&lt;property id=&quot;20307&quot; value=&quot;720&quot;/&gt;&lt;/object&gt;&lt;object type=&quot;3&quot; unique_id=&quot;11034&quot;&gt;&lt;property id=&quot;20148&quot; value=&quot;5&quot;/&gt;&lt;property id=&quot;20300&quot; value=&quot;Slide 93&quot;/&gt;&lt;property id=&quot;20307&quot; value=&quot;721&quot;/&gt;&lt;/object&gt;&lt;object type=&quot;3&quot; unique_id=&quot;11035&quot;&gt;&lt;property id=&quot;20148&quot; value=&quot;5&quot;/&gt;&lt;property id=&quot;20300&quot; value=&quot;Slide 94&quot;/&gt;&lt;property id=&quot;20307&quot; value=&quot;664&quot;/&gt;&lt;/object&gt;&lt;object type=&quot;3&quot; unique_id=&quot;11036&quot;&gt;&lt;property id=&quot;20148&quot; value=&quot;5&quot;/&gt;&lt;property id=&quot;20300&quot; value=&quot;Slide 95&quot;/&gt;&lt;property id=&quot;20307&quot; value=&quot;665&quot;/&gt;&lt;/object&gt;&lt;object type=&quot;3&quot; unique_id=&quot;11037&quot;&gt;&lt;property id=&quot;20148&quot; value=&quot;5&quot;/&gt;&lt;property id=&quot;20300&quot; value=&quot;Slide 96&quot;/&gt;&lt;property id=&quot;20307&quot; value=&quot;666&quot;/&gt;&lt;/object&gt;&lt;object type=&quot;3&quot; unique_id=&quot;11038&quot;&gt;&lt;property id=&quot;20148&quot; value=&quot;5&quot;/&gt;&lt;property id=&quot;20300&quot; value=&quot;Slide 97&quot;/&gt;&lt;property id=&quot;20307&quot; value=&quot;667&quot;/&gt;&lt;/object&gt;&lt;object type=&quot;3&quot; unique_id=&quot;11039&quot;&gt;&lt;property id=&quot;20148&quot; value=&quot;5&quot;/&gt;&lt;property id=&quot;20300&quot; value=&quot;Slide 98&quot;/&gt;&lt;property id=&quot;20307&quot; value=&quot;668&quot;/&gt;&lt;/object&gt;&lt;object type=&quot;3&quot; unique_id=&quot;11040&quot;&gt;&lt;property id=&quot;20148&quot; value=&quot;5&quot;/&gt;&lt;property id=&quot;20300&quot; value=&quot;Slide 99&quot;/&gt;&lt;property id=&quot;20307&quot; value=&quot;723&quot;/&gt;&lt;/object&gt;&lt;object type=&quot;3&quot; unique_id=&quot;11041&quot;&gt;&lt;property id=&quot;20148&quot; value=&quot;5&quot;/&gt;&lt;property id=&quot;20300&quot; value=&quot;Slide 100&quot;/&gt;&lt;property id=&quot;20307&quot; value=&quot;669&quot;/&gt;&lt;/object&gt;&lt;object type=&quot;3&quot; unique_id=&quot;11042&quot;&gt;&lt;property id=&quot;20148&quot; value=&quot;5&quot;/&gt;&lt;property id=&quot;20300&quot; value=&quot;Slide 101&quot;/&gt;&lt;property id=&quot;20307&quot; value=&quot;670&quot;/&gt;&lt;/object&gt;&lt;object type=&quot;3&quot; unique_id=&quot;11043&quot;&gt;&lt;property id=&quot;20148&quot; value=&quot;5&quot;/&gt;&lt;property id=&quot;20300&quot; value=&quot;Slide 102&quot;/&gt;&lt;property id=&quot;20307&quot; value=&quot;722&quot;/&gt;&lt;/object&gt;&lt;object type=&quot;3&quot; unique_id=&quot;11044&quot;&gt;&lt;property id=&quot;20148&quot; value=&quot;5&quot;/&gt;&lt;property id=&quot;20300&quot; value=&quot;Slide 103&quot;/&gt;&lt;property id=&quot;20307&quot; value=&quot;724&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48B175512BFE44AE6A1CAED9F3E173" ma:contentTypeVersion="0" ma:contentTypeDescription="Create a new document." ma:contentTypeScope="" ma:versionID="8722857c384156b1f95218a32976c72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07E6A-D2A8-4F38-B01D-DEAE21313E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29662B8-AA03-4F91-9B31-5AF64A0111B6}">
  <ds:schemaRefs>
    <ds:schemaRef ds:uri="f46d27d1-b37f-4a62-b949-dd682c2a184b"/>
    <ds:schemaRef ds:uri="http://purl.org/dc/elements/1.1/"/>
    <ds:schemaRef ds:uri="http://schemas.microsoft.com/office/2006/documentManagement/types"/>
    <ds:schemaRef ds:uri="http://purl.org/dc/terms/"/>
    <ds:schemaRef ds:uri="http://www.w3.org/XML/1998/namespace"/>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99134AD-6830-4E21-8D0B-5E29DC1D1D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Crayons</Template>
  <TotalTime>9650</TotalTime>
  <Words>9661</Words>
  <Application>Microsoft Office PowerPoint</Application>
  <PresentationFormat>On-screen Show (4:3)</PresentationFormat>
  <Paragraphs>1354</Paragraphs>
  <Slides>147</Slides>
  <Notes>146</Notes>
  <HiddenSlides>0</HiddenSlides>
  <MMClips>0</MMClips>
  <ScaleCrop>false</ScaleCrop>
  <HeadingPairs>
    <vt:vector size="4" baseType="variant">
      <vt:variant>
        <vt:lpstr>Theme</vt:lpstr>
      </vt:variant>
      <vt:variant>
        <vt:i4>1</vt:i4>
      </vt:variant>
      <vt:variant>
        <vt:lpstr>Slide Titles</vt:lpstr>
      </vt:variant>
      <vt:variant>
        <vt:i4>147</vt:i4>
      </vt:variant>
    </vt:vector>
  </HeadingPairs>
  <TitlesOfParts>
    <vt:vector size="148"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 state update packet is the heart of the OSPF operation.   It is used by a router to advertise the states of its links.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raghavendra achar</cp:lastModifiedBy>
  <cp:revision>534</cp:revision>
  <dcterms:created xsi:type="dcterms:W3CDTF">2000-01-15T04:50:39Z</dcterms:created>
  <dcterms:modified xsi:type="dcterms:W3CDTF">2023-04-12T04:51:18Z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0x010100E848B175512BFE44AE6A1CAED9F3E173</vt:lpwstr>
  </property>
</Properties>
</file>