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53.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38.xml" ContentType="application/vnd.openxmlformats-officedocument.presentationml.slide+xml"/>
  <Override PartName="/ppt/slides/slide69.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72.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71.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7.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3.xml" ContentType="application/vnd.openxmlformats-officedocument.presentationml.notesSlide+xml"/>
  <Override PartName="/ppt/notesSlides/notesSlide38.xml" ContentType="application/vnd.openxmlformats-officedocument.presentationml.notesSlide+xml"/>
  <Override PartName="/ppt/notesSlides/notesSlide75.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44.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70.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55.xml" ContentType="application/vnd.openxmlformats-officedocument.presentationml.notesSlide+xml"/>
  <Override PartName="/ppt/notesSlides/notesSlide59.xml" ContentType="application/vnd.openxmlformats-officedocument.presentationml.notesSlide+xml"/>
  <Override PartName="/ppt/notesSlides/notesSlide53.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52.xml" ContentType="application/vnd.openxmlformats-officedocument.presentationml.notesSlide+xml"/>
  <Override PartName="/ppt/notesSlides/notesSlide5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7"/>
  </p:notesMasterIdLst>
  <p:sldIdLst>
    <p:sldId id="715" r:id="rId2"/>
    <p:sldId id="748" r:id="rId3"/>
    <p:sldId id="681" r:id="rId4"/>
    <p:sldId id="871" r:id="rId5"/>
    <p:sldId id="682" r:id="rId6"/>
    <p:sldId id="872" r:id="rId7"/>
    <p:sldId id="750" r:id="rId8"/>
    <p:sldId id="683" r:id="rId9"/>
    <p:sldId id="875" r:id="rId10"/>
    <p:sldId id="877" r:id="rId11"/>
    <p:sldId id="878" r:id="rId12"/>
    <p:sldId id="882" r:id="rId13"/>
    <p:sldId id="752" r:id="rId14"/>
    <p:sldId id="685" r:id="rId15"/>
    <p:sldId id="883" r:id="rId16"/>
    <p:sldId id="884" r:id="rId17"/>
    <p:sldId id="885" r:id="rId18"/>
    <p:sldId id="886" r:id="rId19"/>
    <p:sldId id="887" r:id="rId20"/>
    <p:sldId id="888" r:id="rId21"/>
    <p:sldId id="889" r:id="rId22"/>
    <p:sldId id="753" r:id="rId23"/>
    <p:sldId id="757" r:id="rId24"/>
    <p:sldId id="891" r:id="rId25"/>
    <p:sldId id="890" r:id="rId26"/>
    <p:sldId id="892" r:id="rId27"/>
    <p:sldId id="893" r:id="rId28"/>
    <p:sldId id="894" r:id="rId29"/>
    <p:sldId id="895" r:id="rId30"/>
    <p:sldId id="896" r:id="rId31"/>
    <p:sldId id="897" r:id="rId32"/>
    <p:sldId id="898" r:id="rId33"/>
    <p:sldId id="899" r:id="rId34"/>
    <p:sldId id="755" r:id="rId35"/>
    <p:sldId id="688" r:id="rId36"/>
    <p:sldId id="905" r:id="rId37"/>
    <p:sldId id="939" r:id="rId38"/>
    <p:sldId id="904" r:id="rId39"/>
    <p:sldId id="906" r:id="rId40"/>
    <p:sldId id="689" r:id="rId41"/>
    <p:sldId id="759" r:id="rId42"/>
    <p:sldId id="907" r:id="rId43"/>
    <p:sldId id="690" r:id="rId44"/>
    <p:sldId id="908" r:id="rId45"/>
    <p:sldId id="909" r:id="rId46"/>
    <p:sldId id="910" r:id="rId47"/>
    <p:sldId id="691" r:id="rId48"/>
    <p:sldId id="911" r:id="rId49"/>
    <p:sldId id="692" r:id="rId50"/>
    <p:sldId id="912" r:id="rId51"/>
    <p:sldId id="760" r:id="rId52"/>
    <p:sldId id="693" r:id="rId53"/>
    <p:sldId id="914" r:id="rId54"/>
    <p:sldId id="915" r:id="rId55"/>
    <p:sldId id="913" r:id="rId56"/>
    <p:sldId id="916" r:id="rId57"/>
    <p:sldId id="917" r:id="rId58"/>
    <p:sldId id="762" r:id="rId59"/>
    <p:sldId id="918" r:id="rId60"/>
    <p:sldId id="694" r:id="rId61"/>
    <p:sldId id="919" r:id="rId62"/>
    <p:sldId id="763" r:id="rId63"/>
    <p:sldId id="920" r:id="rId64"/>
    <p:sldId id="921" r:id="rId65"/>
    <p:sldId id="922" r:id="rId66"/>
    <p:sldId id="940" r:id="rId67"/>
    <p:sldId id="695" r:id="rId68"/>
    <p:sldId id="696" r:id="rId69"/>
    <p:sldId id="764" r:id="rId70"/>
    <p:sldId id="923" r:id="rId71"/>
    <p:sldId id="930" r:id="rId72"/>
    <p:sldId id="931" r:id="rId73"/>
    <p:sldId id="932" r:id="rId74"/>
    <p:sldId id="933" r:id="rId75"/>
    <p:sldId id="941" r:id="rId76"/>
  </p:sldIdLst>
  <p:sldSz cx="9144000" cy="6858000" type="screen4x3"/>
  <p:notesSz cx="6858000" cy="9144000"/>
  <p:custDataLst>
    <p:tags r:id="rId78"/>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FF"/>
    <a:srgbClr val="660066"/>
    <a:srgbClr val="00CC00"/>
    <a:srgbClr val="996633"/>
    <a:srgbClr val="6666FF"/>
    <a:srgbClr val="CCFF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707" autoAdjust="0"/>
  </p:normalViewPr>
  <p:slideViewPr>
    <p:cSldViewPr snapToGrid="0">
      <p:cViewPr varScale="1">
        <p:scale>
          <a:sx n="74" d="100"/>
          <a:sy n="74" d="100"/>
        </p:scale>
        <p:origin x="11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9" d="100"/>
        <a:sy n="109" d="100"/>
      </p:scale>
      <p:origin x="0" y="-264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zh-TW"/>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AFCE658E-380C-4FF0-B5BB-E5ABCCCB6EBF}" type="slidenum">
              <a:rPr lang="en-US" altLang="zh-TW"/>
              <a:pPr>
                <a:defRPr/>
              </a:pPr>
              <a:t>‹#›</a:t>
            </a:fld>
            <a:endParaRPr lang="en-US" altLang="zh-TW" dirty="0"/>
          </a:p>
        </p:txBody>
      </p:sp>
    </p:spTree>
    <p:extLst>
      <p:ext uri="{BB962C8B-B14F-4D97-AF65-F5344CB8AC3E}">
        <p14:creationId xmlns:p14="http://schemas.microsoft.com/office/powerpoint/2010/main" val="14558440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DF3249-60FB-4AC2-8BC7-47F3D6044AB1}" type="slidenum">
              <a:rPr lang="en-US" altLang="zh-TW" b="0" smtClean="0">
                <a:latin typeface="Times New Roman" panose="02020603050405020304" pitchFamily="18" charset="0"/>
              </a:rPr>
              <a:pPr/>
              <a:t>1</a:t>
            </a:fld>
            <a:endParaRPr lang="en-US" altLang="zh-TW" b="0"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1424798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5B47BD-0D6A-49D7-985D-04F95E2D2C47}" type="slidenum">
              <a:rPr lang="en-US" altLang="zh-TW" b="0" smtClean="0">
                <a:latin typeface="Times New Roman" panose="02020603050405020304" pitchFamily="18" charset="0"/>
              </a:rPr>
              <a:pPr/>
              <a:t>10</a:t>
            </a:fld>
            <a:endParaRPr lang="en-US" altLang="zh-TW" b="0" smtClean="0">
              <a:latin typeface="Times New Roman" panose="02020603050405020304" pitchFamily="18"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452857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4F93E6-B48D-4067-A125-AC718505CEA2}" type="slidenum">
              <a:rPr lang="en-US" altLang="zh-TW" b="0" smtClean="0">
                <a:latin typeface="Times New Roman" panose="02020603050405020304" pitchFamily="18" charset="0"/>
              </a:rPr>
              <a:pPr/>
              <a:t>11</a:t>
            </a:fld>
            <a:endParaRPr lang="en-US" altLang="zh-TW" b="0" smtClean="0">
              <a:latin typeface="Times New Roman" panose="02020603050405020304" pitchFamily="18"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02417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168D3C5-CE63-453B-80B9-4D375CB9B3A1}" type="slidenum">
              <a:rPr lang="en-US" altLang="zh-TW" b="0" smtClean="0">
                <a:latin typeface="Times New Roman" panose="02020603050405020304" pitchFamily="18" charset="0"/>
              </a:rPr>
              <a:pPr/>
              <a:t>12</a:t>
            </a:fld>
            <a:endParaRPr lang="en-US" altLang="zh-TW" b="0" smtClean="0">
              <a:latin typeface="Times New Roman" panose="02020603050405020304" pitchFamily="18"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496508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1FA43ED-59C9-4E9B-ADDC-86A7B2E8F58D}" type="slidenum">
              <a:rPr lang="en-US" altLang="zh-TW" b="0" smtClean="0">
                <a:latin typeface="Times New Roman" panose="02020603050405020304" pitchFamily="18" charset="0"/>
              </a:rPr>
              <a:pPr/>
              <a:t>13</a:t>
            </a:fld>
            <a:endParaRPr lang="en-US" altLang="zh-TW" b="0" smtClean="0">
              <a:latin typeface="Times New Roman" panose="02020603050405020304" pitchFamily="18"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2146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263A13-F82B-4A58-AB10-0DCA0C39E79B}" type="slidenum">
              <a:rPr lang="en-US" altLang="zh-TW" b="0" smtClean="0">
                <a:latin typeface="Times New Roman" panose="02020603050405020304" pitchFamily="18" charset="0"/>
              </a:rPr>
              <a:pPr/>
              <a:t>14</a:t>
            </a:fld>
            <a:endParaRPr lang="en-US" altLang="zh-TW" b="0" smtClean="0">
              <a:latin typeface="Times New Roman" panose="02020603050405020304" pitchFamily="18"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700569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150B322-0E75-4C82-93BD-3BDA9392FD32}" type="slidenum">
              <a:rPr lang="en-US" altLang="zh-TW" b="0" smtClean="0">
                <a:latin typeface="Times New Roman" panose="02020603050405020304" pitchFamily="18" charset="0"/>
              </a:rPr>
              <a:pPr/>
              <a:t>15</a:t>
            </a:fld>
            <a:endParaRPr lang="en-US" altLang="zh-TW" b="0" smtClean="0">
              <a:latin typeface="Times New Roman" panose="02020603050405020304" pitchFamily="18"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89303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D62A4FB-9C1A-4FE5-A2CA-5BEA0E6A412D}" type="slidenum">
              <a:rPr lang="en-US" altLang="zh-TW" b="0" smtClean="0">
                <a:latin typeface="Times New Roman" panose="02020603050405020304" pitchFamily="18" charset="0"/>
              </a:rPr>
              <a:pPr/>
              <a:t>16</a:t>
            </a:fld>
            <a:endParaRPr lang="en-US" altLang="zh-TW" b="0" smtClean="0">
              <a:latin typeface="Times New Roman" panose="02020603050405020304" pitchFamily="18"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67975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077EE7-39CF-49AC-9726-02808984D21C}" type="slidenum">
              <a:rPr lang="en-US" altLang="zh-TW" b="0" smtClean="0">
                <a:latin typeface="Times New Roman" panose="02020603050405020304" pitchFamily="18" charset="0"/>
              </a:rPr>
              <a:pPr/>
              <a:t>17</a:t>
            </a:fld>
            <a:endParaRPr lang="en-US" altLang="zh-TW" b="0" smtClean="0">
              <a:latin typeface="Times New Roman" panose="02020603050405020304" pitchFamily="18"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82410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A975108-4426-4266-A19E-CA66AB0D9885}" type="slidenum">
              <a:rPr lang="en-US" altLang="zh-TW" b="0" smtClean="0">
                <a:latin typeface="Times New Roman" panose="02020603050405020304" pitchFamily="18" charset="0"/>
              </a:rPr>
              <a:pPr/>
              <a:t>18</a:t>
            </a:fld>
            <a:endParaRPr lang="en-US" altLang="zh-TW" b="0" smtClean="0">
              <a:latin typeface="Times New Roman" panose="02020603050405020304" pitchFamily="18"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39739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4A8646-26E2-4C38-A04D-1DDEA6C4235B}" type="slidenum">
              <a:rPr lang="en-US" altLang="zh-TW" b="0" smtClean="0">
                <a:latin typeface="Times New Roman" panose="02020603050405020304" pitchFamily="18" charset="0"/>
              </a:rPr>
              <a:pPr/>
              <a:t>19</a:t>
            </a:fld>
            <a:endParaRPr lang="en-US" altLang="zh-TW" b="0" smtClean="0">
              <a:latin typeface="Times New Roman" panose="02020603050405020304" pitchFamily="18"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35678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7E8792-E75E-4577-AF65-1B26F4169124}" type="slidenum">
              <a:rPr lang="en-US" altLang="zh-TW" b="0" smtClean="0">
                <a:latin typeface="Times New Roman" panose="02020603050405020304" pitchFamily="18" charset="0"/>
              </a:rPr>
              <a:pPr/>
              <a:t>2</a:t>
            </a:fld>
            <a:endParaRPr lang="en-US" altLang="zh-TW" b="0" smtClean="0">
              <a:latin typeface="Times New Roman" panose="02020603050405020304" pitchFamily="18"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38786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099AE27-E61E-4A9F-A313-BEBA62D8BC64}" type="slidenum">
              <a:rPr lang="en-US" altLang="zh-TW" b="0" smtClean="0">
                <a:latin typeface="Times New Roman" panose="02020603050405020304" pitchFamily="18" charset="0"/>
              </a:rPr>
              <a:pPr/>
              <a:t>20</a:t>
            </a:fld>
            <a:endParaRPr lang="en-US" altLang="zh-TW" b="0" smtClean="0">
              <a:latin typeface="Times New Roman" panose="02020603050405020304" pitchFamily="18"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645178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E77F55C-875C-4AE3-BAF1-5BD66E2F61C0}" type="slidenum">
              <a:rPr lang="en-US" altLang="zh-TW" b="0" smtClean="0">
                <a:latin typeface="Times New Roman" panose="02020603050405020304" pitchFamily="18" charset="0"/>
              </a:rPr>
              <a:pPr/>
              <a:t>21</a:t>
            </a:fld>
            <a:endParaRPr lang="en-US" altLang="zh-TW" b="0" smtClean="0">
              <a:latin typeface="Times New Roman" panose="02020603050405020304" pitchFamily="18"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909071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21EC25-4730-4F13-9BDC-E54E76DEB03D}" type="slidenum">
              <a:rPr lang="en-US" altLang="zh-TW" b="0" smtClean="0">
                <a:latin typeface="Times New Roman" panose="02020603050405020304" pitchFamily="18" charset="0"/>
              </a:rPr>
              <a:pPr/>
              <a:t>22</a:t>
            </a:fld>
            <a:endParaRPr lang="en-US" altLang="zh-TW" b="0" smtClean="0">
              <a:latin typeface="Times New Roman" panose="02020603050405020304" pitchFamily="18"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27854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F9DA6B-0552-4BC4-BD97-3E9B555EB55C}" type="slidenum">
              <a:rPr lang="en-US" altLang="zh-TW" b="0" smtClean="0">
                <a:latin typeface="Times New Roman" panose="02020603050405020304" pitchFamily="18" charset="0"/>
              </a:rPr>
              <a:pPr/>
              <a:t>23</a:t>
            </a:fld>
            <a:endParaRPr lang="en-US" altLang="zh-TW" b="0" smtClean="0">
              <a:latin typeface="Times New Roman" panose="02020603050405020304" pitchFamily="18" charset="0"/>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8068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B21F905-4839-46FA-AFF2-1CD45C205D12}" type="slidenum">
              <a:rPr lang="en-US" altLang="zh-TW" b="0" smtClean="0">
                <a:latin typeface="Times New Roman" panose="02020603050405020304" pitchFamily="18" charset="0"/>
              </a:rPr>
              <a:pPr/>
              <a:t>24</a:t>
            </a:fld>
            <a:endParaRPr lang="en-US" altLang="zh-TW" b="0" smtClean="0">
              <a:latin typeface="Times New Roman" panose="02020603050405020304" pitchFamily="18"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03929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17E798-83C2-459E-94F6-C03E1A8254EE}" type="slidenum">
              <a:rPr lang="en-US" altLang="zh-TW" b="0" smtClean="0">
                <a:latin typeface="Times New Roman" panose="02020603050405020304" pitchFamily="18" charset="0"/>
              </a:rPr>
              <a:pPr/>
              <a:t>25</a:t>
            </a:fld>
            <a:endParaRPr lang="en-US" altLang="zh-TW" b="0" smtClean="0">
              <a:latin typeface="Times New Roman" panose="02020603050405020304" pitchFamily="18"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45452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A17A21-A67A-47F6-92D0-2CBE2D7A1D32}" type="slidenum">
              <a:rPr lang="en-US" altLang="zh-TW" b="0" smtClean="0">
                <a:latin typeface="Times New Roman" panose="02020603050405020304" pitchFamily="18" charset="0"/>
              </a:rPr>
              <a:pPr/>
              <a:t>26</a:t>
            </a:fld>
            <a:endParaRPr lang="en-US" altLang="zh-TW" b="0" smtClean="0">
              <a:latin typeface="Times New Roman" panose="02020603050405020304" pitchFamily="18"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370984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C54AF3E-86DD-4E2B-BF1E-2E84DE32B702}" type="slidenum">
              <a:rPr lang="en-US" altLang="zh-TW" b="0" smtClean="0">
                <a:latin typeface="Times New Roman" panose="02020603050405020304" pitchFamily="18" charset="0"/>
              </a:rPr>
              <a:pPr/>
              <a:t>27</a:t>
            </a:fld>
            <a:endParaRPr lang="en-US" altLang="zh-TW" b="0" smtClean="0">
              <a:latin typeface="Times New Roman" panose="02020603050405020304" pitchFamily="18"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234083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8721AB1-8A26-4F3F-B128-1F1177B4453D}" type="slidenum">
              <a:rPr lang="en-US" altLang="zh-TW" b="0" smtClean="0">
                <a:latin typeface="Times New Roman" panose="02020603050405020304" pitchFamily="18" charset="0"/>
              </a:rPr>
              <a:pPr/>
              <a:t>28</a:t>
            </a:fld>
            <a:endParaRPr lang="en-US" altLang="zh-TW" b="0" smtClean="0">
              <a:latin typeface="Times New Roman" panose="02020603050405020304" pitchFamily="18"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571244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1504115-4018-43DB-A3CD-F2070CABC56E}" type="slidenum">
              <a:rPr lang="en-US" altLang="zh-TW" b="0" smtClean="0">
                <a:latin typeface="Times New Roman" panose="02020603050405020304" pitchFamily="18" charset="0"/>
              </a:rPr>
              <a:pPr/>
              <a:t>29</a:t>
            </a:fld>
            <a:endParaRPr lang="en-US" altLang="zh-TW" b="0" smtClean="0">
              <a:latin typeface="Times New Roman" panose="02020603050405020304" pitchFamily="18"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75474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5F19578-2E8B-495F-B753-DD21A4A348F4}" type="slidenum">
              <a:rPr lang="en-US" altLang="zh-TW" b="0" smtClean="0">
                <a:latin typeface="Times New Roman" panose="02020603050405020304" pitchFamily="18" charset="0"/>
              </a:rPr>
              <a:pPr/>
              <a:t>3</a:t>
            </a:fld>
            <a:endParaRPr lang="en-US" altLang="zh-TW" b="0" smtClean="0">
              <a:latin typeface="Times New Roman" panose="02020603050405020304" pitchFamily="18"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002120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9BC3F7-D1BE-4119-9BDF-E3600D05677B}" type="slidenum">
              <a:rPr lang="en-US" altLang="zh-TW" b="0" smtClean="0">
                <a:latin typeface="Times New Roman" panose="02020603050405020304" pitchFamily="18" charset="0"/>
              </a:rPr>
              <a:pPr/>
              <a:t>30</a:t>
            </a:fld>
            <a:endParaRPr lang="en-US" altLang="zh-TW" b="0" smtClean="0">
              <a:latin typeface="Times New Roman" panose="02020603050405020304" pitchFamily="18"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26922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7318F1D-6BD1-42C8-962F-D39808F32457}" type="slidenum">
              <a:rPr lang="en-US" altLang="zh-TW" b="0" smtClean="0">
                <a:latin typeface="Times New Roman" panose="02020603050405020304" pitchFamily="18" charset="0"/>
              </a:rPr>
              <a:pPr/>
              <a:t>31</a:t>
            </a:fld>
            <a:endParaRPr lang="en-US" altLang="zh-TW" b="0" smtClean="0">
              <a:latin typeface="Times New Roman" panose="02020603050405020304" pitchFamily="18"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03563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71BCA6-7823-4691-BFAD-EF18DE971074}" type="slidenum">
              <a:rPr lang="en-US" altLang="zh-TW" b="0" smtClean="0">
                <a:latin typeface="Times New Roman" panose="02020603050405020304" pitchFamily="18" charset="0"/>
              </a:rPr>
              <a:pPr/>
              <a:t>32</a:t>
            </a:fld>
            <a:endParaRPr lang="en-US" altLang="zh-TW" b="0" smtClean="0">
              <a:latin typeface="Times New Roman" panose="02020603050405020304" pitchFamily="18"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85148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80E1DA0-34D8-4167-ABA4-BC2FABA78249}" type="slidenum">
              <a:rPr lang="en-US" altLang="zh-TW" b="0" smtClean="0">
                <a:latin typeface="Times New Roman" panose="02020603050405020304" pitchFamily="18" charset="0"/>
              </a:rPr>
              <a:pPr/>
              <a:t>33</a:t>
            </a:fld>
            <a:endParaRPr lang="en-US" altLang="zh-TW" b="0" smtClean="0">
              <a:latin typeface="Times New Roman" panose="02020603050405020304" pitchFamily="18"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31546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8A58A9F-CD2F-4336-9CC4-39395417454A}" type="slidenum">
              <a:rPr lang="en-US" altLang="zh-TW" b="0" smtClean="0">
                <a:latin typeface="Times New Roman" panose="02020603050405020304" pitchFamily="18" charset="0"/>
              </a:rPr>
              <a:pPr/>
              <a:t>34</a:t>
            </a:fld>
            <a:endParaRPr lang="en-US" altLang="zh-TW" b="0" smtClean="0">
              <a:latin typeface="Times New Roman" panose="02020603050405020304" pitchFamily="18"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94836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9552299-2A2C-44A2-9C95-A9B163E8E583}" type="slidenum">
              <a:rPr lang="en-US" altLang="zh-TW" b="0" smtClean="0">
                <a:latin typeface="Times New Roman" panose="02020603050405020304" pitchFamily="18" charset="0"/>
              </a:rPr>
              <a:pPr/>
              <a:t>35</a:t>
            </a:fld>
            <a:endParaRPr lang="en-US" altLang="zh-TW" b="0" smtClean="0">
              <a:latin typeface="Times New Roman" panose="02020603050405020304" pitchFamily="18"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196456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9FB94F-153C-4FE8-9611-32DBC973DC31}" type="slidenum">
              <a:rPr lang="en-US" altLang="zh-TW" b="0" smtClean="0">
                <a:latin typeface="Times New Roman" panose="02020603050405020304" pitchFamily="18" charset="0"/>
              </a:rPr>
              <a:pPr/>
              <a:t>36</a:t>
            </a:fld>
            <a:endParaRPr lang="en-US" altLang="zh-TW" b="0" smtClean="0">
              <a:latin typeface="Times New Roman" panose="02020603050405020304" pitchFamily="18"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6713234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9FB94F-153C-4FE8-9611-32DBC973DC31}" type="slidenum">
              <a:rPr lang="en-US" altLang="zh-TW" b="0" smtClean="0">
                <a:latin typeface="Times New Roman" panose="02020603050405020304" pitchFamily="18" charset="0"/>
              </a:rPr>
              <a:pPr/>
              <a:t>37</a:t>
            </a:fld>
            <a:endParaRPr lang="en-US" altLang="zh-TW" b="0" smtClean="0">
              <a:latin typeface="Times New Roman" panose="02020603050405020304" pitchFamily="18"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82877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E4A15C-6CA4-49BC-BACE-F35262B6D94B}" type="slidenum">
              <a:rPr lang="en-US" altLang="zh-TW" b="0" smtClean="0">
                <a:latin typeface="Times New Roman" panose="02020603050405020304" pitchFamily="18" charset="0"/>
              </a:rPr>
              <a:pPr/>
              <a:t>38</a:t>
            </a:fld>
            <a:endParaRPr lang="en-US" altLang="zh-TW" b="0" smtClean="0">
              <a:latin typeface="Times New Roman" panose="02020603050405020304" pitchFamily="18" charset="0"/>
            </a:endParaRPr>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201845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41BE492-A44F-42E8-8C44-E6768F3D7082}" type="slidenum">
              <a:rPr lang="en-US" altLang="zh-TW" b="0" smtClean="0">
                <a:latin typeface="Times New Roman" panose="02020603050405020304" pitchFamily="18" charset="0"/>
              </a:rPr>
              <a:pPr/>
              <a:t>39</a:t>
            </a:fld>
            <a:endParaRPr lang="en-US" altLang="zh-TW" b="0" smtClean="0">
              <a:latin typeface="Times New Roman" panose="02020603050405020304" pitchFamily="18" charset="0"/>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775635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A6F89F-27BC-44A2-AAA5-B013E7CB7D3D}" type="slidenum">
              <a:rPr lang="en-US" altLang="zh-TW" b="0" smtClean="0">
                <a:latin typeface="Times New Roman" panose="02020603050405020304" pitchFamily="18" charset="0"/>
              </a:rPr>
              <a:pPr/>
              <a:t>4</a:t>
            </a:fld>
            <a:endParaRPr lang="en-US" altLang="zh-TW" b="0" smtClean="0">
              <a:latin typeface="Times New Roman" panose="02020603050405020304" pitchFamily="18"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31649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74DE3B7-6163-41AF-872D-F5566092B4A3}" type="slidenum">
              <a:rPr lang="en-US" altLang="zh-TW" b="0" smtClean="0">
                <a:latin typeface="Times New Roman" panose="02020603050405020304" pitchFamily="18" charset="0"/>
              </a:rPr>
              <a:pPr/>
              <a:t>40</a:t>
            </a:fld>
            <a:endParaRPr lang="en-US" altLang="zh-TW" b="0" smtClean="0">
              <a:latin typeface="Times New Roman" panose="02020603050405020304" pitchFamily="18" charset="0"/>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703771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1B58663-DAF5-4A9C-ADB2-AD674FD9DFD8}" type="slidenum">
              <a:rPr lang="en-US" altLang="zh-TW" b="0" smtClean="0">
                <a:latin typeface="Times New Roman" panose="02020603050405020304" pitchFamily="18" charset="0"/>
              </a:rPr>
              <a:pPr/>
              <a:t>41</a:t>
            </a:fld>
            <a:endParaRPr lang="en-US" altLang="zh-TW" b="0" smtClean="0">
              <a:latin typeface="Times New Roman" panose="02020603050405020304" pitchFamily="18" charset="0"/>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243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F53C62-C05A-4BEC-8275-792D5338E998}" type="slidenum">
              <a:rPr lang="en-US" altLang="zh-TW" b="0" smtClean="0">
                <a:latin typeface="Times New Roman" panose="02020603050405020304" pitchFamily="18" charset="0"/>
              </a:rPr>
              <a:pPr/>
              <a:t>42</a:t>
            </a:fld>
            <a:endParaRPr lang="en-US" altLang="zh-TW" b="0" smtClean="0">
              <a:latin typeface="Times New Roman" panose="02020603050405020304" pitchFamily="18"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955973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C65B5C-D39F-49A5-A661-D0A6552ACA9E}" type="slidenum">
              <a:rPr lang="en-US" altLang="zh-TW" b="0" smtClean="0">
                <a:latin typeface="Times New Roman" panose="02020603050405020304" pitchFamily="18" charset="0"/>
              </a:rPr>
              <a:pPr/>
              <a:t>43</a:t>
            </a:fld>
            <a:endParaRPr lang="en-US" altLang="zh-TW" b="0" smtClean="0">
              <a:latin typeface="Times New Roman" panose="02020603050405020304" pitchFamily="18"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018491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471EC2-EF44-4DC2-BA6F-99D80F41625B}" type="slidenum">
              <a:rPr lang="en-US" altLang="zh-TW" b="0" smtClean="0">
                <a:latin typeface="Times New Roman" panose="02020603050405020304" pitchFamily="18" charset="0"/>
              </a:rPr>
              <a:pPr/>
              <a:t>44</a:t>
            </a:fld>
            <a:endParaRPr lang="en-US" altLang="zh-TW" b="0" smtClean="0">
              <a:latin typeface="Times New Roman" panose="02020603050405020304" pitchFamily="18" charset="0"/>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8033841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E03BC72-C90D-4BC4-9A95-19C140553966}" type="slidenum">
              <a:rPr lang="en-US" altLang="zh-TW" b="0" smtClean="0">
                <a:latin typeface="Times New Roman" panose="02020603050405020304" pitchFamily="18" charset="0"/>
              </a:rPr>
              <a:pPr/>
              <a:t>45</a:t>
            </a:fld>
            <a:endParaRPr lang="en-US" altLang="zh-TW" b="0" smtClean="0">
              <a:latin typeface="Times New Roman" panose="02020603050405020304" pitchFamily="18" charset="0"/>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2510915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7E8CE81-6F6B-4DF7-9AE4-94A5AD13AC7A}" type="slidenum">
              <a:rPr lang="en-US" altLang="zh-TW" b="0" smtClean="0">
                <a:latin typeface="Times New Roman" panose="02020603050405020304" pitchFamily="18" charset="0"/>
              </a:rPr>
              <a:pPr/>
              <a:t>46</a:t>
            </a:fld>
            <a:endParaRPr lang="en-US" altLang="zh-TW" b="0" smtClean="0">
              <a:latin typeface="Times New Roman" panose="02020603050405020304" pitchFamily="18" charset="0"/>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033031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B55832-11D3-45F9-9EB5-068B14F1D358}" type="slidenum">
              <a:rPr lang="en-US" altLang="zh-TW" b="0" smtClean="0">
                <a:latin typeface="Times New Roman" panose="02020603050405020304" pitchFamily="18" charset="0"/>
              </a:rPr>
              <a:pPr/>
              <a:t>47</a:t>
            </a:fld>
            <a:endParaRPr lang="en-US" altLang="zh-TW" b="0" smtClean="0">
              <a:latin typeface="Times New Roman" panose="02020603050405020304" pitchFamily="18" charset="0"/>
            </a:endParaRPr>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268402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29165BC-01DF-40F1-8D1E-8D3CC86743F9}" type="slidenum">
              <a:rPr lang="en-US" altLang="zh-TW" b="0" smtClean="0">
                <a:latin typeface="Times New Roman" panose="02020603050405020304" pitchFamily="18" charset="0"/>
              </a:rPr>
              <a:pPr/>
              <a:t>48</a:t>
            </a:fld>
            <a:endParaRPr lang="en-US" altLang="zh-TW" b="0" smtClean="0">
              <a:latin typeface="Times New Roman" panose="02020603050405020304" pitchFamily="18"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972269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F62AAD-3827-4194-8B47-0FE95E6B6821}" type="slidenum">
              <a:rPr lang="en-US" altLang="zh-TW" b="0" smtClean="0">
                <a:latin typeface="Times New Roman" panose="02020603050405020304" pitchFamily="18" charset="0"/>
              </a:rPr>
              <a:pPr/>
              <a:t>49</a:t>
            </a:fld>
            <a:endParaRPr lang="en-US" altLang="zh-TW" b="0" smtClean="0">
              <a:latin typeface="Times New Roman" panose="02020603050405020304" pitchFamily="18"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41952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506AACA-EC84-4EAD-AF25-C67322D7A129}" type="slidenum">
              <a:rPr lang="en-US" altLang="zh-TW" b="0" smtClean="0">
                <a:latin typeface="Times New Roman" panose="02020603050405020304" pitchFamily="18" charset="0"/>
              </a:rPr>
              <a:pPr/>
              <a:t>5</a:t>
            </a:fld>
            <a:endParaRPr lang="en-US" altLang="zh-TW" b="0" smtClean="0">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512313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A68E3BD-44B6-422F-9253-5DC0B6533B19}" type="slidenum">
              <a:rPr lang="en-US" altLang="zh-TW" b="0" smtClean="0">
                <a:latin typeface="Times New Roman" panose="02020603050405020304" pitchFamily="18" charset="0"/>
              </a:rPr>
              <a:pPr/>
              <a:t>50</a:t>
            </a:fld>
            <a:endParaRPr lang="en-US" altLang="zh-TW" b="0" smtClean="0">
              <a:latin typeface="Times New Roman" panose="02020603050405020304" pitchFamily="18" charset="0"/>
            </a:endParaRPr>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2182274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74C4C1F-F167-4EE4-BE58-F0A2C48C2D78}" type="slidenum">
              <a:rPr lang="en-US" altLang="zh-TW" b="0" smtClean="0">
                <a:latin typeface="Times New Roman" panose="02020603050405020304" pitchFamily="18" charset="0"/>
              </a:rPr>
              <a:pPr/>
              <a:t>51</a:t>
            </a:fld>
            <a:endParaRPr lang="en-US" altLang="zh-TW" b="0" smtClean="0">
              <a:latin typeface="Times New Roman" panose="02020603050405020304" pitchFamily="18" charset="0"/>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2084440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CC85648-F713-4604-9854-1C7C94ACF441}" type="slidenum">
              <a:rPr lang="en-US" altLang="zh-TW" b="0" smtClean="0">
                <a:latin typeface="Times New Roman" panose="02020603050405020304" pitchFamily="18" charset="0"/>
              </a:rPr>
              <a:pPr/>
              <a:t>52</a:t>
            </a:fld>
            <a:endParaRPr lang="en-US" altLang="zh-TW" b="0" smtClean="0">
              <a:latin typeface="Times New Roman" panose="02020603050405020304" pitchFamily="18"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2105706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F2E088F-3641-4703-9217-57FF68392470}" type="slidenum">
              <a:rPr lang="en-US" altLang="zh-TW" b="0" smtClean="0">
                <a:latin typeface="Times New Roman" panose="02020603050405020304" pitchFamily="18" charset="0"/>
              </a:rPr>
              <a:pPr/>
              <a:t>53</a:t>
            </a:fld>
            <a:endParaRPr lang="en-US" altLang="zh-TW" b="0" smtClean="0">
              <a:latin typeface="Times New Roman" panose="02020603050405020304" pitchFamily="18"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46972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B916159-A1C7-418D-A759-ADA13093C68C}" type="slidenum">
              <a:rPr lang="en-US" altLang="zh-TW" b="0" smtClean="0">
                <a:latin typeface="Times New Roman" panose="02020603050405020304" pitchFamily="18" charset="0"/>
              </a:rPr>
              <a:pPr/>
              <a:t>54</a:t>
            </a:fld>
            <a:endParaRPr lang="en-US" altLang="zh-TW" b="0" smtClean="0">
              <a:latin typeface="Times New Roman" panose="02020603050405020304" pitchFamily="18"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8318539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D8D6518-4AB6-4ECF-BAB9-1FA74DC799DC}" type="slidenum">
              <a:rPr lang="en-US" altLang="zh-TW" b="0" smtClean="0">
                <a:latin typeface="Times New Roman" panose="02020603050405020304" pitchFamily="18" charset="0"/>
              </a:rPr>
              <a:pPr/>
              <a:t>55</a:t>
            </a:fld>
            <a:endParaRPr lang="en-US" altLang="zh-TW" b="0" smtClean="0">
              <a:latin typeface="Times New Roman" panose="02020603050405020304" pitchFamily="18" charset="0"/>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998924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63C97F-C411-42AC-AD5D-C3DAB5165289}" type="slidenum">
              <a:rPr lang="en-US" altLang="zh-TW" b="0" smtClean="0">
                <a:latin typeface="Times New Roman" panose="02020603050405020304" pitchFamily="18" charset="0"/>
              </a:rPr>
              <a:pPr/>
              <a:t>56</a:t>
            </a:fld>
            <a:endParaRPr lang="en-US" altLang="zh-TW" b="0" smtClean="0">
              <a:latin typeface="Times New Roman" panose="02020603050405020304" pitchFamily="18"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9856564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692C87C-D109-42A7-8853-C979345D8C94}" type="slidenum">
              <a:rPr lang="en-US" altLang="zh-TW" b="0" smtClean="0">
                <a:latin typeface="Times New Roman" panose="02020603050405020304" pitchFamily="18" charset="0"/>
              </a:rPr>
              <a:pPr/>
              <a:t>57</a:t>
            </a:fld>
            <a:endParaRPr lang="en-US" altLang="zh-TW" b="0" smtClean="0">
              <a:latin typeface="Times New Roman" panose="02020603050405020304" pitchFamily="18" charset="0"/>
            </a:endParaRPr>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0387127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2BA729-1F4A-4FE9-A94F-941FECAF397E}" type="slidenum">
              <a:rPr lang="en-US" altLang="zh-TW" b="0" smtClean="0">
                <a:latin typeface="Times New Roman" panose="02020603050405020304" pitchFamily="18" charset="0"/>
              </a:rPr>
              <a:pPr/>
              <a:t>58</a:t>
            </a:fld>
            <a:endParaRPr lang="en-US" altLang="zh-TW" b="0" smtClean="0">
              <a:latin typeface="Times New Roman" panose="02020603050405020304" pitchFamily="18"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3741905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55A5C9D-6AF9-4380-AC01-8EAE19D831F6}" type="slidenum">
              <a:rPr lang="en-US" altLang="zh-TW" b="0" smtClean="0">
                <a:latin typeface="Times New Roman" panose="02020603050405020304" pitchFamily="18" charset="0"/>
              </a:rPr>
              <a:pPr/>
              <a:t>59</a:t>
            </a:fld>
            <a:endParaRPr lang="en-US" altLang="zh-TW" b="0" smtClean="0">
              <a:latin typeface="Times New Roman" panose="02020603050405020304" pitchFamily="18" charset="0"/>
            </a:endParaRPr>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296324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1372E02-4083-4D7F-8C46-FF7BEC9CF008}" type="slidenum">
              <a:rPr lang="en-US" altLang="zh-TW" b="0" smtClean="0">
                <a:latin typeface="Times New Roman" panose="02020603050405020304" pitchFamily="18" charset="0"/>
              </a:rPr>
              <a:pPr/>
              <a:t>6</a:t>
            </a:fld>
            <a:endParaRPr lang="en-US" altLang="zh-TW" b="0" smtClean="0">
              <a:latin typeface="Times New Roman" panose="02020603050405020304" pitchFamily="18"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217559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09F6B4-EF56-4DAB-A990-229F4B586741}" type="slidenum">
              <a:rPr lang="en-US" altLang="zh-TW" b="0" smtClean="0">
                <a:latin typeface="Times New Roman" panose="02020603050405020304" pitchFamily="18" charset="0"/>
              </a:rPr>
              <a:pPr/>
              <a:t>60</a:t>
            </a:fld>
            <a:endParaRPr lang="en-US" altLang="zh-TW" b="0" smtClean="0">
              <a:latin typeface="Times New Roman" panose="02020603050405020304" pitchFamily="18" charset="0"/>
            </a:endParaRPr>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55448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B2C4C7-3F71-4787-B7CC-79D425580622}" type="slidenum">
              <a:rPr lang="en-US" altLang="zh-TW" b="0" smtClean="0">
                <a:latin typeface="Times New Roman" panose="02020603050405020304" pitchFamily="18" charset="0"/>
              </a:rPr>
              <a:pPr/>
              <a:t>61</a:t>
            </a:fld>
            <a:endParaRPr lang="en-US" altLang="zh-TW" b="0" smtClean="0">
              <a:latin typeface="Times New Roman" panose="02020603050405020304" pitchFamily="18" charset="0"/>
            </a:endParaRPr>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162050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09BA594-6266-461D-85EF-DA0967FD4508}" type="slidenum">
              <a:rPr lang="en-US" altLang="zh-TW" b="0" smtClean="0">
                <a:latin typeface="Times New Roman" panose="02020603050405020304" pitchFamily="18" charset="0"/>
              </a:rPr>
              <a:pPr/>
              <a:t>62</a:t>
            </a:fld>
            <a:endParaRPr lang="en-US" altLang="zh-TW" b="0" smtClean="0">
              <a:latin typeface="Times New Roman" panose="02020603050405020304" pitchFamily="18" charset="0"/>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810298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ABEFDF-B325-4568-862C-31F719702E8F}" type="slidenum">
              <a:rPr lang="en-US" altLang="zh-TW" b="0" smtClean="0">
                <a:latin typeface="Times New Roman" panose="02020603050405020304" pitchFamily="18" charset="0"/>
              </a:rPr>
              <a:pPr/>
              <a:t>63</a:t>
            </a:fld>
            <a:endParaRPr lang="en-US" altLang="zh-TW" b="0" smtClean="0">
              <a:latin typeface="Times New Roman" panose="02020603050405020304" pitchFamily="18"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7154825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827DF8-2E42-4F5F-A656-96AC4FA0B381}" type="slidenum">
              <a:rPr lang="en-US" altLang="zh-TW" b="0" smtClean="0">
                <a:latin typeface="Times New Roman" panose="02020603050405020304" pitchFamily="18" charset="0"/>
              </a:rPr>
              <a:pPr/>
              <a:t>64</a:t>
            </a:fld>
            <a:endParaRPr lang="en-US" altLang="zh-TW" b="0" smtClean="0">
              <a:latin typeface="Times New Roman" panose="02020603050405020304" pitchFamily="18"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438801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AD984F-7409-4582-8B5C-B9049303E9B4}" type="slidenum">
              <a:rPr lang="en-US" altLang="zh-TW" b="0" smtClean="0">
                <a:latin typeface="Times New Roman" panose="02020603050405020304" pitchFamily="18" charset="0"/>
              </a:rPr>
              <a:pPr/>
              <a:t>65</a:t>
            </a:fld>
            <a:endParaRPr lang="en-US" altLang="zh-TW" b="0" smtClean="0">
              <a:latin typeface="Times New Roman" panose="02020603050405020304" pitchFamily="18"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3751914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AD984F-7409-4582-8B5C-B9049303E9B4}" type="slidenum">
              <a:rPr lang="en-US" altLang="zh-TW" b="0" smtClean="0">
                <a:latin typeface="Times New Roman" panose="02020603050405020304" pitchFamily="18" charset="0"/>
              </a:rPr>
              <a:pPr/>
              <a:t>66</a:t>
            </a:fld>
            <a:endParaRPr lang="en-US" altLang="zh-TW" b="0" smtClean="0">
              <a:latin typeface="Times New Roman" panose="02020603050405020304" pitchFamily="18"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2358690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7526E77-1809-4154-9090-689CCFC51AC1}" type="slidenum">
              <a:rPr lang="en-US" altLang="zh-TW" b="0" smtClean="0">
                <a:latin typeface="Times New Roman" panose="02020603050405020304" pitchFamily="18" charset="0"/>
              </a:rPr>
              <a:pPr/>
              <a:t>67</a:t>
            </a:fld>
            <a:endParaRPr lang="en-US" altLang="zh-TW" b="0" smtClean="0">
              <a:latin typeface="Times New Roman" panose="02020603050405020304" pitchFamily="18" charset="0"/>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1322158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F3CCC7-A071-4F45-8712-BEA33096B0CC}" type="slidenum">
              <a:rPr lang="en-US" altLang="zh-TW" b="0" smtClean="0">
                <a:latin typeface="Times New Roman" panose="02020603050405020304" pitchFamily="18" charset="0"/>
              </a:rPr>
              <a:pPr/>
              <a:t>68</a:t>
            </a:fld>
            <a:endParaRPr lang="en-US" altLang="zh-TW" b="0" smtClean="0">
              <a:latin typeface="Times New Roman" panose="02020603050405020304" pitchFamily="18" charset="0"/>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266068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D5F5C7A-E39B-4D24-AC4F-5FD4886C936B}" type="slidenum">
              <a:rPr lang="en-US" altLang="zh-TW" b="0" smtClean="0">
                <a:latin typeface="Times New Roman" panose="02020603050405020304" pitchFamily="18" charset="0"/>
              </a:rPr>
              <a:pPr/>
              <a:t>69</a:t>
            </a:fld>
            <a:endParaRPr lang="en-US" altLang="zh-TW" b="0" smtClean="0">
              <a:latin typeface="Times New Roman" panose="02020603050405020304" pitchFamily="18" charset="0"/>
            </a:endParaRPr>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8360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70D823-00CE-41A6-836A-6246B8DE98F7}" type="slidenum">
              <a:rPr lang="en-US" altLang="zh-TW" b="0" smtClean="0">
                <a:latin typeface="Times New Roman" panose="02020603050405020304" pitchFamily="18" charset="0"/>
              </a:rPr>
              <a:pPr/>
              <a:t>7</a:t>
            </a:fld>
            <a:endParaRPr lang="en-US" altLang="zh-TW" b="0" smtClean="0">
              <a:latin typeface="Times New Roman" panose="02020603050405020304" pitchFamily="18"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2711626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EBE6CA-A3B2-4A52-BAFB-F41D163B3E22}" type="slidenum">
              <a:rPr lang="en-US" altLang="zh-TW" b="0" smtClean="0">
                <a:latin typeface="Times New Roman" panose="02020603050405020304" pitchFamily="18" charset="0"/>
              </a:rPr>
              <a:pPr/>
              <a:t>70</a:t>
            </a:fld>
            <a:endParaRPr lang="en-US" altLang="zh-TW" b="0" smtClean="0">
              <a:latin typeface="Times New Roman" panose="02020603050405020304" pitchFamily="18" charset="0"/>
            </a:endParaRPr>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482002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09CD23-BC97-473D-8A48-EECC406E6F71}" type="slidenum">
              <a:rPr lang="en-US" altLang="zh-TW" b="0" smtClean="0">
                <a:latin typeface="Times New Roman" panose="02020603050405020304" pitchFamily="18" charset="0"/>
              </a:rPr>
              <a:pPr/>
              <a:t>71</a:t>
            </a:fld>
            <a:endParaRPr lang="en-US" altLang="zh-TW" b="0" smtClean="0">
              <a:latin typeface="Times New Roman" panose="02020603050405020304" pitchFamily="18" charset="0"/>
            </a:endParaRPr>
          </a:p>
        </p:txBody>
      </p:sp>
      <p:sp>
        <p:nvSpPr>
          <p:cNvPr id="416771" name="Rectangle 2"/>
          <p:cNvSpPr>
            <a:spLocks noGrp="1" noRot="1" noChangeAspect="1" noChangeArrowheads="1" noTextEdit="1"/>
          </p:cNvSpPr>
          <p:nvPr>
            <p:ph type="sldImg"/>
          </p:nvPr>
        </p:nvSpPr>
        <p:spPr>
          <a:ln/>
        </p:spPr>
      </p:sp>
      <p:sp>
        <p:nvSpPr>
          <p:cNvPr id="4167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418434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A020E86-4731-4FAF-98B7-31CE8D86A360}" type="slidenum">
              <a:rPr lang="en-US" altLang="zh-TW" b="0" smtClean="0">
                <a:latin typeface="Times New Roman" panose="02020603050405020304" pitchFamily="18" charset="0"/>
              </a:rPr>
              <a:pPr/>
              <a:t>72</a:t>
            </a:fld>
            <a:endParaRPr lang="en-US" altLang="zh-TW" b="0" smtClean="0">
              <a:latin typeface="Times New Roman" panose="02020603050405020304" pitchFamily="18" charset="0"/>
            </a:endParaRPr>
          </a:p>
        </p:txBody>
      </p:sp>
      <p:sp>
        <p:nvSpPr>
          <p:cNvPr id="418819" name="Rectangle 2"/>
          <p:cNvSpPr>
            <a:spLocks noGrp="1" noRot="1" noChangeAspect="1" noChangeArrowheads="1" noTextEdit="1"/>
          </p:cNvSpPr>
          <p:nvPr>
            <p:ph type="sldImg"/>
          </p:nvPr>
        </p:nvSpPr>
        <p:spPr>
          <a:ln/>
        </p:spPr>
      </p:sp>
      <p:sp>
        <p:nvSpPr>
          <p:cNvPr id="4188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829090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B5A946D-B238-4951-A243-15694C51F487}" type="slidenum">
              <a:rPr lang="en-US" altLang="zh-TW" b="0" smtClean="0">
                <a:latin typeface="Times New Roman" panose="02020603050405020304" pitchFamily="18" charset="0"/>
              </a:rPr>
              <a:pPr/>
              <a:t>73</a:t>
            </a:fld>
            <a:endParaRPr lang="en-US" altLang="zh-TW" b="0" smtClean="0">
              <a:latin typeface="Times New Roman" panose="02020603050405020304" pitchFamily="18" charset="0"/>
            </a:endParaRPr>
          </a:p>
        </p:txBody>
      </p:sp>
      <p:sp>
        <p:nvSpPr>
          <p:cNvPr id="420867" name="Rectangle 2"/>
          <p:cNvSpPr>
            <a:spLocks noGrp="1" noRot="1" noChangeAspect="1" noChangeArrowheads="1" noTextEdit="1"/>
          </p:cNvSpPr>
          <p:nvPr>
            <p:ph type="sldImg"/>
          </p:nvPr>
        </p:nvSpPr>
        <p:spPr>
          <a:ln/>
        </p:spPr>
      </p:sp>
      <p:sp>
        <p:nvSpPr>
          <p:cNvPr id="4208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235163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B7881C-07C1-4A32-9630-ED26312B6F40}" type="slidenum">
              <a:rPr lang="en-US" altLang="zh-TW" b="0" smtClean="0">
                <a:latin typeface="Times New Roman" panose="02020603050405020304" pitchFamily="18" charset="0"/>
              </a:rPr>
              <a:pPr/>
              <a:t>74</a:t>
            </a:fld>
            <a:endParaRPr lang="en-US" altLang="zh-TW" b="0" smtClean="0">
              <a:latin typeface="Times New Roman" panose="02020603050405020304" pitchFamily="18" charset="0"/>
            </a:endParaRPr>
          </a:p>
        </p:txBody>
      </p:sp>
      <p:sp>
        <p:nvSpPr>
          <p:cNvPr id="422915" name="Rectangle 2"/>
          <p:cNvSpPr>
            <a:spLocks noGrp="1" noRot="1" noChangeAspect="1" noChangeArrowheads="1" noTextEdit="1"/>
          </p:cNvSpPr>
          <p:nvPr>
            <p:ph type="sldImg"/>
          </p:nvPr>
        </p:nvSpPr>
        <p:spPr>
          <a:ln/>
        </p:spPr>
      </p:sp>
      <p:sp>
        <p:nvSpPr>
          <p:cNvPr id="4229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8484579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B7881C-07C1-4A32-9630-ED26312B6F40}" type="slidenum">
              <a:rPr lang="en-US" altLang="zh-TW" b="0" smtClean="0">
                <a:latin typeface="Times New Roman" panose="02020603050405020304" pitchFamily="18" charset="0"/>
              </a:rPr>
              <a:pPr/>
              <a:t>75</a:t>
            </a:fld>
            <a:endParaRPr lang="en-US" altLang="zh-TW" b="0" smtClean="0">
              <a:latin typeface="Times New Roman" panose="02020603050405020304" pitchFamily="18" charset="0"/>
            </a:endParaRPr>
          </a:p>
        </p:txBody>
      </p:sp>
      <p:sp>
        <p:nvSpPr>
          <p:cNvPr id="422915" name="Rectangle 2"/>
          <p:cNvSpPr>
            <a:spLocks noGrp="1" noRot="1" noChangeAspect="1" noChangeArrowheads="1" noTextEdit="1"/>
          </p:cNvSpPr>
          <p:nvPr>
            <p:ph type="sldImg"/>
          </p:nvPr>
        </p:nvSpPr>
        <p:spPr>
          <a:ln/>
        </p:spPr>
      </p:sp>
      <p:sp>
        <p:nvSpPr>
          <p:cNvPr id="4229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53513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501D8D-920D-4002-AD28-41C290861690}" type="slidenum">
              <a:rPr lang="en-US" altLang="zh-TW" b="0" smtClean="0">
                <a:latin typeface="Times New Roman" panose="02020603050405020304" pitchFamily="18" charset="0"/>
              </a:rPr>
              <a:pPr/>
              <a:t>8</a:t>
            </a:fld>
            <a:endParaRPr lang="en-US" altLang="zh-TW" b="0" smtClean="0">
              <a:latin typeface="Times New Roman" panose="02020603050405020304" pitchFamily="18"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51749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30A435C-AE68-45A1-9292-E9542BBF9909}" type="slidenum">
              <a:rPr lang="en-US" altLang="zh-TW" b="0" smtClean="0">
                <a:latin typeface="Times New Roman" panose="02020603050405020304" pitchFamily="18" charset="0"/>
              </a:rPr>
              <a:pPr/>
              <a:t>9</a:t>
            </a:fld>
            <a:endParaRPr lang="en-US" altLang="zh-TW" b="0" smtClean="0">
              <a:latin typeface="Times New Roman" panose="02020603050405020304" pitchFamily="18"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74796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defRPr/>
            </a:pPr>
            <a:r>
              <a:rPr lang="en-US" altLang="en-US" sz="1400" b="0" dirty="0" smtClean="0">
                <a:latin typeface="McGrawHill-Italic" pitchFamily="2" charset="0"/>
              </a:rPr>
              <a:t>McGraw-Hill</a:t>
            </a:r>
            <a:endParaRPr lang="en-US" altLang="en-US" sz="2400" b="0" dirty="0" smtClean="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dirty="0" smtClean="0">
                <a:latin typeface="McGrawHill-Italic" pitchFamily="2" charset="0"/>
              </a:rPr>
              <a:t>The McGraw-Hill Companies, Inc., 2000</a:t>
            </a:r>
            <a:endParaRPr lang="en-US" altLang="en-US" sz="2400" b="0" dirty="0" smtClean="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zh-TW"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zh-TW" noProof="0" smtClean="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ea typeface="新細明體" pitchFamily="18" charset="-120"/>
              </a:defRPr>
            </a:lvl1pPr>
          </a:lstStyle>
          <a:p>
            <a:pPr>
              <a:defRPr/>
            </a:pPr>
            <a:endParaRPr lang="en-US" altLang="zh-TW"/>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ltLang="zh-TW"/>
              <a:t>TCP/IP Protocol Suite</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E88B8C3-0DFE-47F2-8341-593F04D48E09}" type="slidenum">
              <a:rPr lang="en-US" altLang="zh-TW"/>
              <a:pPr>
                <a:defRPr/>
              </a:pPr>
              <a:t>‹#›</a:t>
            </a:fld>
            <a:endParaRPr lang="en-US" altLang="zh-TW" dirty="0"/>
          </a:p>
        </p:txBody>
      </p:sp>
    </p:spTree>
    <p:extLst>
      <p:ext uri="{BB962C8B-B14F-4D97-AF65-F5344CB8AC3E}">
        <p14:creationId xmlns:p14="http://schemas.microsoft.com/office/powerpoint/2010/main" val="377271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28650" y="1825625"/>
            <a:ext cx="7886700" cy="4351338"/>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136A711D-F5C1-4A0E-AD41-D4FA2C152E96}" type="slidenum">
              <a:rPr lang="en-US" altLang="zh-TW"/>
              <a:pPr>
                <a:defRPr/>
              </a:pPr>
              <a:t>‹#›</a:t>
            </a:fld>
            <a:endParaRPr lang="en-US" altLang="zh-TW" dirty="0"/>
          </a:p>
        </p:txBody>
      </p:sp>
    </p:spTree>
    <p:extLst>
      <p:ext uri="{BB962C8B-B14F-4D97-AF65-F5344CB8AC3E}">
        <p14:creationId xmlns:p14="http://schemas.microsoft.com/office/powerpoint/2010/main" val="16718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28650" y="365125"/>
            <a:ext cx="5762625" cy="5811838"/>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AA902B3-E1A9-4380-B1D2-A2B21A681D95}" type="slidenum">
              <a:rPr lang="en-US" altLang="zh-TW"/>
              <a:pPr>
                <a:defRPr/>
              </a:pPr>
              <a:t>‹#›</a:t>
            </a:fld>
            <a:endParaRPr lang="en-US" altLang="zh-TW" dirty="0"/>
          </a:p>
        </p:txBody>
      </p:sp>
    </p:spTree>
    <p:extLst>
      <p:ext uri="{BB962C8B-B14F-4D97-AF65-F5344CB8AC3E}">
        <p14:creationId xmlns:p14="http://schemas.microsoft.com/office/powerpoint/2010/main" val="332553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628650" y="1825625"/>
            <a:ext cx="7886700" cy="4351338"/>
          </a:xfrm>
          <a:prstGeom prst="rect">
            <a:avLst/>
          </a:prstGeom>
        </p:spPr>
        <p:txBody>
          <a:bodyPr/>
          <a:lstStyle/>
          <a:p>
            <a:pPr lvl="0"/>
            <a:endParaRPr lang="zh-TW" altLang="en-US" noProof="0" smtClean="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A4F53608-E6BA-497D-95F5-CBF8B18E8BC8}" type="slidenum">
              <a:rPr lang="en-US" altLang="zh-TW"/>
              <a:pPr>
                <a:defRPr/>
              </a:pPr>
              <a:t>‹#›</a:t>
            </a:fld>
            <a:endParaRPr lang="en-US" altLang="zh-TW" dirty="0"/>
          </a:p>
        </p:txBody>
      </p:sp>
    </p:spTree>
    <p:extLst>
      <p:ext uri="{BB962C8B-B14F-4D97-AF65-F5344CB8AC3E}">
        <p14:creationId xmlns:p14="http://schemas.microsoft.com/office/powerpoint/2010/main" val="3819147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SmartArt 版面配置區 2"/>
          <p:cNvSpPr>
            <a:spLocks noGrp="1"/>
          </p:cNvSpPr>
          <p:nvPr>
            <p:ph type="dgm" idx="1"/>
          </p:nvPr>
        </p:nvSpPr>
        <p:spPr>
          <a:xfrm>
            <a:off x="628650" y="1825625"/>
            <a:ext cx="7886700" cy="4351338"/>
          </a:xfrm>
          <a:prstGeom prst="rect">
            <a:avLst/>
          </a:prstGeom>
        </p:spPr>
        <p:txBody>
          <a:bodyPr/>
          <a:lstStyle/>
          <a:p>
            <a:pPr lvl="0"/>
            <a:endParaRPr lang="zh-TW" altLang="en-US" noProof="0" smtClean="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8ECCC3C-FD73-49E0-ABD3-CF9FBB32CFEF}" type="slidenum">
              <a:rPr lang="en-US" altLang="zh-TW"/>
              <a:pPr>
                <a:defRPr/>
              </a:pPr>
              <a:t>‹#›</a:t>
            </a:fld>
            <a:endParaRPr lang="en-US" altLang="zh-TW" dirty="0"/>
          </a:p>
        </p:txBody>
      </p:sp>
    </p:spTree>
    <p:extLst>
      <p:ext uri="{BB962C8B-B14F-4D97-AF65-F5344CB8AC3E}">
        <p14:creationId xmlns:p14="http://schemas.microsoft.com/office/powerpoint/2010/main" val="32350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628650" y="1825625"/>
            <a:ext cx="7886700" cy="435133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2940EC3-5971-4CEF-9A16-A87C9B44AA26}" type="slidenum">
              <a:rPr lang="en-US" altLang="zh-TW"/>
              <a:pPr>
                <a:defRPr/>
              </a:pPr>
              <a:t>‹#›</a:t>
            </a:fld>
            <a:endParaRPr lang="en-US" altLang="zh-TW" dirty="0"/>
          </a:p>
        </p:txBody>
      </p:sp>
    </p:spTree>
    <p:extLst>
      <p:ext uri="{BB962C8B-B14F-4D97-AF65-F5344CB8AC3E}">
        <p14:creationId xmlns:p14="http://schemas.microsoft.com/office/powerpoint/2010/main" val="373741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a:prstGeom prst="rect">
            <a:avLst/>
          </a:prstGeo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7562C00A-73A8-47F7-B4EB-D71CD0954E83}" type="slidenum">
              <a:rPr lang="en-US" altLang="zh-TW"/>
              <a:pPr>
                <a:defRPr/>
              </a:pPr>
              <a:t>‹#›</a:t>
            </a:fld>
            <a:endParaRPr lang="en-US" altLang="zh-TW" dirty="0"/>
          </a:p>
        </p:txBody>
      </p:sp>
    </p:spTree>
    <p:extLst>
      <p:ext uri="{BB962C8B-B14F-4D97-AF65-F5344CB8AC3E}">
        <p14:creationId xmlns:p14="http://schemas.microsoft.com/office/powerpoint/2010/main" val="279976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28650" y="1825625"/>
            <a:ext cx="3867150" cy="435133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825625"/>
            <a:ext cx="3867150" cy="435133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1180220C-26F1-4FA4-B10C-D767DD117A28}" type="slidenum">
              <a:rPr lang="en-US" altLang="zh-TW"/>
              <a:pPr>
                <a:defRPr/>
              </a:pPr>
              <a:t>‹#›</a:t>
            </a:fld>
            <a:endParaRPr lang="en-US" altLang="zh-TW" dirty="0"/>
          </a:p>
        </p:txBody>
      </p:sp>
    </p:spTree>
    <p:extLst>
      <p:ext uri="{BB962C8B-B14F-4D97-AF65-F5344CB8AC3E}">
        <p14:creationId xmlns:p14="http://schemas.microsoft.com/office/powerpoint/2010/main" val="335797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8" name="Rectangle 13"/>
          <p:cNvSpPr>
            <a:spLocks noGrp="1" noChangeArrowheads="1"/>
          </p:cNvSpPr>
          <p:nvPr>
            <p:ph type="sldNum" sz="quarter" idx="11"/>
          </p:nvPr>
        </p:nvSpPr>
        <p:spPr>
          <a:ln/>
        </p:spPr>
        <p:txBody>
          <a:bodyPr/>
          <a:lstStyle>
            <a:lvl1pPr>
              <a:defRPr/>
            </a:lvl1pPr>
          </a:lstStyle>
          <a:p>
            <a:pPr>
              <a:defRPr/>
            </a:pPr>
            <a:fld id="{E2E48D97-F78B-4E75-978F-8A2E0A5973B1}" type="slidenum">
              <a:rPr lang="en-US" altLang="zh-TW"/>
              <a:pPr>
                <a:defRPr/>
              </a:pPr>
              <a:t>‹#›</a:t>
            </a:fld>
            <a:endParaRPr lang="en-US" altLang="zh-TW" dirty="0"/>
          </a:p>
        </p:txBody>
      </p:sp>
    </p:spTree>
    <p:extLst>
      <p:ext uri="{BB962C8B-B14F-4D97-AF65-F5344CB8AC3E}">
        <p14:creationId xmlns:p14="http://schemas.microsoft.com/office/powerpoint/2010/main" val="142246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4" name="Rectangle 13"/>
          <p:cNvSpPr>
            <a:spLocks noGrp="1" noChangeArrowheads="1"/>
          </p:cNvSpPr>
          <p:nvPr>
            <p:ph type="sldNum" sz="quarter" idx="11"/>
          </p:nvPr>
        </p:nvSpPr>
        <p:spPr>
          <a:ln/>
        </p:spPr>
        <p:txBody>
          <a:bodyPr/>
          <a:lstStyle>
            <a:lvl1pPr>
              <a:defRPr/>
            </a:lvl1pPr>
          </a:lstStyle>
          <a:p>
            <a:pPr>
              <a:defRPr/>
            </a:pPr>
            <a:fld id="{EC1392EF-FFA9-4E77-B2B1-248A1DD1E6BE}" type="slidenum">
              <a:rPr lang="en-US" altLang="zh-TW"/>
              <a:pPr>
                <a:defRPr/>
              </a:pPr>
              <a:t>‹#›</a:t>
            </a:fld>
            <a:endParaRPr lang="en-US" altLang="zh-TW" dirty="0"/>
          </a:p>
        </p:txBody>
      </p:sp>
    </p:spTree>
    <p:extLst>
      <p:ext uri="{BB962C8B-B14F-4D97-AF65-F5344CB8AC3E}">
        <p14:creationId xmlns:p14="http://schemas.microsoft.com/office/powerpoint/2010/main" val="159931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3" name="Rectangle 13"/>
          <p:cNvSpPr>
            <a:spLocks noGrp="1" noChangeArrowheads="1"/>
          </p:cNvSpPr>
          <p:nvPr>
            <p:ph type="sldNum" sz="quarter" idx="11"/>
          </p:nvPr>
        </p:nvSpPr>
        <p:spPr>
          <a:ln/>
        </p:spPr>
        <p:txBody>
          <a:bodyPr/>
          <a:lstStyle>
            <a:lvl1pPr>
              <a:defRPr/>
            </a:lvl1pPr>
          </a:lstStyle>
          <a:p>
            <a:pPr>
              <a:defRPr/>
            </a:pPr>
            <a:fld id="{2473D9DF-E622-42DF-89A2-B031C96022D0}" type="slidenum">
              <a:rPr lang="en-US" altLang="zh-TW"/>
              <a:pPr>
                <a:defRPr/>
              </a:pPr>
              <a:t>‹#›</a:t>
            </a:fld>
            <a:endParaRPr lang="en-US" altLang="zh-TW" dirty="0"/>
          </a:p>
        </p:txBody>
      </p:sp>
    </p:spTree>
    <p:extLst>
      <p:ext uri="{BB962C8B-B14F-4D97-AF65-F5344CB8AC3E}">
        <p14:creationId xmlns:p14="http://schemas.microsoft.com/office/powerpoint/2010/main" val="143093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29593D3A-73EC-4818-84FD-5C7FC7D3049E}" type="slidenum">
              <a:rPr lang="en-US" altLang="zh-TW"/>
              <a:pPr>
                <a:defRPr/>
              </a:pPr>
              <a:t>‹#›</a:t>
            </a:fld>
            <a:endParaRPr lang="en-US" altLang="zh-TW" dirty="0"/>
          </a:p>
        </p:txBody>
      </p:sp>
    </p:spTree>
    <p:extLst>
      <p:ext uri="{BB962C8B-B14F-4D97-AF65-F5344CB8AC3E}">
        <p14:creationId xmlns:p14="http://schemas.microsoft.com/office/powerpoint/2010/main" val="208317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FD6F12DE-2860-47A6-AD06-8A35AF5BC4C3}" type="slidenum">
              <a:rPr lang="en-US" altLang="zh-TW"/>
              <a:pPr>
                <a:defRPr/>
              </a:pPr>
              <a:t>‹#›</a:t>
            </a:fld>
            <a:endParaRPr lang="en-US" altLang="zh-TW" dirty="0"/>
          </a:p>
        </p:txBody>
      </p:sp>
    </p:spTree>
    <p:extLst>
      <p:ext uri="{BB962C8B-B14F-4D97-AF65-F5344CB8AC3E}">
        <p14:creationId xmlns:p14="http://schemas.microsoft.com/office/powerpoint/2010/main" val="266397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960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新細明體" panose="02020500000000000000" pitchFamily="18" charset="-120"/>
              </a:defRPr>
            </a:lvl1pPr>
          </a:lstStyle>
          <a:p>
            <a:pPr>
              <a:defRPr/>
            </a:pPr>
            <a:r>
              <a:rPr lang="en-US" altLang="zh-TW"/>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新細明體" pitchFamily="18" charset="-120"/>
              </a:defRPr>
            </a:lvl1pPr>
          </a:lstStyle>
          <a:p>
            <a:pPr>
              <a:defRPr/>
            </a:pPr>
            <a:fld id="{C14A3DF4-1B03-40EC-A066-D0A9E65B21FD}" type="slidenum">
              <a:rPr lang="en-US" altLang="zh-TW"/>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4115"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image" Target="../media/image26.png"/><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61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77E1437-783D-4DDB-9C2C-91B3759DF809}" type="slidenum">
              <a:rPr lang="en-US" altLang="zh-TW" b="0" smtClean="0">
                <a:ea typeface="新細明體" charset="-120"/>
              </a:rPr>
              <a:pPr/>
              <a:t>1</a:t>
            </a:fld>
            <a:endParaRPr lang="en-US" altLang="zh-TW" b="0" smtClean="0">
              <a:ea typeface="新細明體" charset="-120"/>
            </a:endParaRPr>
          </a:p>
        </p:txBody>
      </p:sp>
      <p:sp>
        <p:nvSpPr>
          <p:cNvPr id="6148"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zh-TW" sz="1000" b="0">
                <a:latin typeface="Arial" panose="020B0604020202020204" pitchFamily="34" charset="0"/>
                <a:ea typeface="新細明體" charset="-120"/>
              </a:rPr>
              <a:t>Copyright </a:t>
            </a:r>
            <a:r>
              <a:rPr lang="en-US" altLang="zh-TW" sz="1000" b="0">
                <a:latin typeface="Arial" panose="020B0604020202020204" pitchFamily="34" charset="0"/>
                <a:ea typeface="新細明體" charset="-120"/>
                <a:cs typeface="Times New Roman" panose="02020603050405020304" pitchFamily="18" charset="0"/>
              </a:rPr>
              <a:t>© </a:t>
            </a:r>
            <a:r>
              <a:rPr lang="en-US" altLang="zh-TW" sz="1000" b="0">
                <a:latin typeface="Arial" panose="020B0604020202020204" pitchFamily="34" charset="0"/>
                <a:ea typeface="新細明體" charset="-120"/>
              </a:rPr>
              <a:t>The McGraw-Hill Companies, Inc. Permission required for reproduction or display.</a:t>
            </a:r>
          </a:p>
        </p:txBody>
      </p:sp>
      <p:sp>
        <p:nvSpPr>
          <p:cNvPr id="6149" name="Text Box 6"/>
          <p:cNvSpPr txBox="1">
            <a:spLocks noChangeArrowheads="1"/>
          </p:cNvSpPr>
          <p:nvPr/>
        </p:nvSpPr>
        <p:spPr bwMode="auto">
          <a:xfrm>
            <a:off x="263525" y="2209800"/>
            <a:ext cx="8253413" cy="5238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zh-TW" sz="2800">
                <a:latin typeface="Times" panose="02020603050405020304" pitchFamily="18" charset="0"/>
                <a:ea typeface="新細明體" charset="-120"/>
              </a:rPr>
              <a:t>Transmission Control Protocol (TCP)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273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3DADAD1-E0AB-49DE-99AB-10610834D859}" type="slidenum">
              <a:rPr lang="en-US" altLang="zh-TW" b="0" smtClean="0">
                <a:ea typeface="新細明體" charset="-120"/>
              </a:rPr>
              <a:pPr/>
              <a:t>10</a:t>
            </a:fld>
            <a:endParaRPr lang="en-US" altLang="zh-TW" b="0" smtClean="0">
              <a:ea typeface="新細明體" charset="-120"/>
            </a:endParaRPr>
          </a:p>
        </p:txBody>
      </p:sp>
      <p:sp>
        <p:nvSpPr>
          <p:cNvPr id="22733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9" name="Rectangle 1"/>
          <p:cNvSpPr>
            <a:spLocks noChangeArrowheads="1"/>
          </p:cNvSpPr>
          <p:nvPr/>
        </p:nvSpPr>
        <p:spPr bwMode="auto">
          <a:xfrm>
            <a:off x="366713" y="1166813"/>
            <a:ext cx="8580437"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To achieve flow control, TCP forces the sender and the receiver to adjust their window sizes, although the size of the buffer for both parties is fixed when the connection is established. </a:t>
            </a:r>
          </a:p>
          <a:p>
            <a:pPr algn="just"/>
            <a:endParaRPr lang="en-US" sz="1600" b="0" dirty="0"/>
          </a:p>
          <a:p>
            <a:pPr algn="just"/>
            <a:r>
              <a:rPr lang="en-US" sz="1600" b="0" dirty="0"/>
              <a:t>The receive window </a:t>
            </a:r>
            <a:endParaRPr lang="en-US" sz="1600" b="0" dirty="0" smtClean="0"/>
          </a:p>
          <a:p>
            <a:pPr marL="285750" indent="-285750" algn="just">
              <a:buFont typeface="Arial" panose="020B0604020202020204" pitchFamily="34" charset="0"/>
              <a:buChar char="•"/>
            </a:pPr>
            <a:r>
              <a:rPr lang="en-US" sz="1600" b="0" dirty="0" smtClean="0"/>
              <a:t>closes </a:t>
            </a:r>
            <a:r>
              <a:rPr lang="en-US" sz="1600" b="0" dirty="0"/>
              <a:t>(moves its left wall to the right) when more bytes arrive from the sender; </a:t>
            </a:r>
            <a:endParaRPr lang="en-US" sz="1600" b="0" dirty="0" smtClean="0"/>
          </a:p>
          <a:p>
            <a:pPr marL="285750" indent="-285750" algn="just">
              <a:buFont typeface="Arial" panose="020B0604020202020204" pitchFamily="34" charset="0"/>
              <a:buChar char="•"/>
            </a:pPr>
            <a:endParaRPr lang="en-US" sz="1600" b="0" dirty="0"/>
          </a:p>
          <a:p>
            <a:pPr marL="285750" indent="-285750" algn="just">
              <a:buFont typeface="Arial" panose="020B0604020202020204" pitchFamily="34" charset="0"/>
              <a:buChar char="•"/>
            </a:pPr>
            <a:r>
              <a:rPr lang="en-US" sz="1600" b="0" dirty="0" smtClean="0"/>
              <a:t>it </a:t>
            </a:r>
            <a:r>
              <a:rPr lang="en-US" sz="1600" b="0" dirty="0"/>
              <a:t>opens (moves its right </a:t>
            </a:r>
            <a:r>
              <a:rPr lang="en-US" sz="1600" b="0" dirty="0" err="1"/>
              <a:t>wal</a:t>
            </a:r>
            <a:r>
              <a:rPr lang="en-US" sz="1600" b="0" dirty="0"/>
              <a:t> l to the right) when more bytes are pulled by the process. </a:t>
            </a:r>
          </a:p>
          <a:p>
            <a:pPr marL="285750" indent="-285750" algn="just">
              <a:buFont typeface="Arial" panose="020B0604020202020204" pitchFamily="34" charset="0"/>
              <a:buChar char="•"/>
            </a:pPr>
            <a:endParaRPr lang="en-US" sz="1600" b="0" dirty="0"/>
          </a:p>
          <a:p>
            <a:pPr marL="285750" indent="-285750" algn="just">
              <a:buFont typeface="Arial" panose="020B0604020202020204" pitchFamily="34" charset="0"/>
              <a:buChar char="•"/>
            </a:pPr>
            <a:r>
              <a:rPr lang="en-US" sz="1600" b="0" dirty="0"/>
              <a:t>We assume that it does not shrink (the right wall does not move to the left).</a:t>
            </a:r>
          </a:p>
          <a:p>
            <a:pPr marL="285750" indent="-285750" algn="just">
              <a:buFont typeface="Arial" panose="020B0604020202020204" pitchFamily="34" charset="0"/>
              <a:buChar char="•"/>
            </a:pPr>
            <a:endParaRPr lang="en-US" sz="1600" b="0" dirty="0"/>
          </a:p>
          <a:p>
            <a:pPr algn="just"/>
            <a:r>
              <a:rPr lang="en-US" sz="1600" b="0" dirty="0"/>
              <a:t>The opening, closing, and shrinking of the send window is controlled by the receiver. </a:t>
            </a:r>
          </a:p>
          <a:p>
            <a:pPr algn="just"/>
            <a:endParaRPr lang="en-US" sz="1600" b="0" dirty="0"/>
          </a:p>
          <a:p>
            <a:pPr algn="just"/>
            <a:r>
              <a:rPr lang="en-US" sz="1600" b="0" dirty="0"/>
              <a:t>The send window </a:t>
            </a:r>
            <a:endParaRPr lang="en-US" sz="1600" b="0" dirty="0" smtClean="0"/>
          </a:p>
          <a:p>
            <a:pPr marL="285750" indent="-285750" algn="just">
              <a:buFont typeface="Arial" panose="020B0604020202020204" pitchFamily="34" charset="0"/>
              <a:buChar char="•"/>
            </a:pPr>
            <a:r>
              <a:rPr lang="en-US" sz="1600" b="0" dirty="0" smtClean="0"/>
              <a:t>closes </a:t>
            </a:r>
            <a:r>
              <a:rPr lang="en-US" sz="1600" b="0" dirty="0"/>
              <a:t>(moves its left wall to the right) when a new acknowledgement allows it to do so. </a:t>
            </a:r>
          </a:p>
          <a:p>
            <a:pPr marL="285750" indent="-285750" algn="just">
              <a:buFont typeface="Arial" panose="020B0604020202020204" pitchFamily="34" charset="0"/>
              <a:buChar char="•"/>
            </a:pPr>
            <a:endParaRPr lang="en-US" sz="1600" b="0" dirty="0"/>
          </a:p>
          <a:p>
            <a:pPr marL="285750" indent="-285750" algn="just">
              <a:buFont typeface="Arial" panose="020B0604020202020204" pitchFamily="34" charset="0"/>
              <a:buChar char="•"/>
            </a:pPr>
            <a:r>
              <a:rPr lang="en-US" sz="1600" b="0" dirty="0" smtClean="0"/>
              <a:t>opens </a:t>
            </a:r>
            <a:r>
              <a:rPr lang="en-US" sz="1600" b="0" dirty="0"/>
              <a:t>(its right wall moves to the right) when the receive window size (</a:t>
            </a:r>
            <a:r>
              <a:rPr lang="en-US" sz="1600" b="0" dirty="0" err="1"/>
              <a:t>rwnd</a:t>
            </a:r>
            <a:r>
              <a:rPr lang="en-US" sz="1600" b="0" dirty="0"/>
              <a:t>) advertised by the receiver allows it to do so. </a:t>
            </a:r>
          </a:p>
          <a:p>
            <a:pPr marL="285750" indent="-285750" algn="just">
              <a:buFont typeface="Arial" panose="020B0604020202020204" pitchFamily="34" charset="0"/>
              <a:buChar char="•"/>
            </a:pPr>
            <a:endParaRPr lang="en-US" sz="1600" b="0" dirty="0"/>
          </a:p>
          <a:p>
            <a:pPr marL="285750" indent="-285750" algn="just">
              <a:buFont typeface="Arial" panose="020B0604020202020204" pitchFamily="34" charset="0"/>
              <a:buChar char="•"/>
            </a:pPr>
            <a:r>
              <a:rPr lang="en-US" sz="1600" b="0" dirty="0" smtClean="0"/>
              <a:t>shrinks </a:t>
            </a:r>
            <a:r>
              <a:rPr lang="en-US" sz="1600" b="0" dirty="0"/>
              <a:t>on occasion. We assume that this situation does not occur.</a:t>
            </a:r>
          </a:p>
        </p:txBody>
      </p:sp>
      <p:sp>
        <p:nvSpPr>
          <p:cNvPr id="227340" name="Rectangle 2"/>
          <p:cNvSpPr>
            <a:spLocks noChangeArrowheads="1"/>
          </p:cNvSpPr>
          <p:nvPr/>
        </p:nvSpPr>
        <p:spPr bwMode="auto">
          <a:xfrm>
            <a:off x="1327150" y="668338"/>
            <a:ext cx="3702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Opening and Closing Windows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293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ABD9B3A-962E-4328-9053-CEF502812291}" type="slidenum">
              <a:rPr lang="en-US" altLang="zh-TW" b="0" smtClean="0">
                <a:ea typeface="新細明體" charset="-120"/>
              </a:rPr>
              <a:pPr/>
              <a:t>11</a:t>
            </a:fld>
            <a:endParaRPr lang="en-US" altLang="zh-TW" b="0" smtClean="0">
              <a:ea typeface="新細明體" charset="-120"/>
            </a:endParaRPr>
          </a:p>
        </p:txBody>
      </p:sp>
      <p:sp>
        <p:nvSpPr>
          <p:cNvPr id="2293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An example of flow control</a:t>
            </a:r>
          </a:p>
        </p:txBody>
      </p:sp>
      <p:sp>
        <p:nvSpPr>
          <p:cNvPr id="2293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22938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8613" y="762000"/>
            <a:ext cx="5868987"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396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F5059CB-6F25-4F7A-BAA3-544037852019}" type="slidenum">
              <a:rPr lang="en-US" altLang="zh-TW" b="0" smtClean="0">
                <a:ea typeface="新細明體" charset="-120"/>
              </a:rPr>
              <a:pPr/>
              <a:t>12</a:t>
            </a:fld>
            <a:endParaRPr lang="en-US" altLang="zh-TW" b="0" smtClean="0">
              <a:ea typeface="新細明體" charset="-120"/>
            </a:endParaRPr>
          </a:p>
        </p:txBody>
      </p:sp>
      <p:sp>
        <p:nvSpPr>
          <p:cNvPr id="23962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An example of flow control</a:t>
            </a:r>
          </a:p>
        </p:txBody>
      </p:sp>
      <p:sp>
        <p:nvSpPr>
          <p:cNvPr id="23962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8" name="Rectangle 1"/>
          <p:cNvSpPr>
            <a:spLocks noChangeArrowheads="1"/>
          </p:cNvSpPr>
          <p:nvPr/>
        </p:nvSpPr>
        <p:spPr bwMode="auto">
          <a:xfrm>
            <a:off x="265113" y="1077913"/>
            <a:ext cx="858043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solidFill>
                  <a:srgbClr val="FF0000"/>
                </a:solidFill>
              </a:rPr>
              <a:t>The receive window cannot shrink. </a:t>
            </a:r>
            <a:endParaRPr lang="en-US" sz="1600" b="0" dirty="0" smtClean="0">
              <a:solidFill>
                <a:srgbClr val="FF0000"/>
              </a:solidFill>
            </a:endParaRPr>
          </a:p>
          <a:p>
            <a:pPr algn="just"/>
            <a:endParaRPr lang="en-US" sz="1600" b="0" dirty="0" smtClean="0">
              <a:solidFill>
                <a:srgbClr val="FF0000"/>
              </a:solidFill>
            </a:endParaRPr>
          </a:p>
          <a:p>
            <a:pPr algn="just"/>
            <a:r>
              <a:rPr lang="en-US" sz="1600" b="0" dirty="0" smtClean="0">
                <a:solidFill>
                  <a:srgbClr val="FF0000"/>
                </a:solidFill>
              </a:rPr>
              <a:t>send </a:t>
            </a:r>
            <a:r>
              <a:rPr lang="en-US" sz="1600" b="0" dirty="0">
                <a:solidFill>
                  <a:srgbClr val="FF0000"/>
                </a:solidFill>
              </a:rPr>
              <a:t>window can shrink if the receiver defines a value for </a:t>
            </a:r>
            <a:r>
              <a:rPr lang="en-US" sz="1600" b="0" dirty="0" err="1">
                <a:solidFill>
                  <a:srgbClr val="FF0000"/>
                </a:solidFill>
              </a:rPr>
              <a:t>rwnd</a:t>
            </a:r>
            <a:r>
              <a:rPr lang="en-US" sz="1600" b="0" dirty="0">
                <a:solidFill>
                  <a:srgbClr val="FF0000"/>
                </a:solidFill>
              </a:rPr>
              <a:t> that results in shrinking the window. </a:t>
            </a:r>
            <a:endParaRPr lang="en-US" sz="1600" b="0" dirty="0" smtClean="0">
              <a:solidFill>
                <a:srgbClr val="FF0000"/>
              </a:solidFill>
            </a:endParaRPr>
          </a:p>
          <a:p>
            <a:pPr algn="just"/>
            <a:endParaRPr lang="en-US" sz="1600" b="0" dirty="0" smtClean="0">
              <a:solidFill>
                <a:srgbClr val="FF0000"/>
              </a:solidFill>
            </a:endParaRPr>
          </a:p>
          <a:p>
            <a:pPr algn="just"/>
            <a:r>
              <a:rPr lang="en-US" sz="1600" b="0" dirty="0" smtClean="0"/>
              <a:t>Some </a:t>
            </a:r>
            <a:r>
              <a:rPr lang="en-US" sz="1600" b="0" dirty="0"/>
              <a:t>implementations do not allow the shrinking of the send window. </a:t>
            </a:r>
            <a:endParaRPr lang="en-US" sz="1600" b="0" dirty="0" smtClean="0"/>
          </a:p>
          <a:p>
            <a:pPr algn="just"/>
            <a:endParaRPr lang="en-US" sz="1600" b="0" dirty="0"/>
          </a:p>
          <a:p>
            <a:pPr algn="just"/>
            <a:endParaRPr lang="en-US" sz="1600" b="0" dirty="0"/>
          </a:p>
          <a:p>
            <a:pPr algn="just"/>
            <a:r>
              <a:rPr lang="en-US" sz="1600" b="0" dirty="0" smtClean="0">
                <a:solidFill>
                  <a:srgbClr val="FF0000"/>
                </a:solidFill>
              </a:rPr>
              <a:t>the </a:t>
            </a:r>
            <a:r>
              <a:rPr lang="en-US" sz="1600" b="0" dirty="0">
                <a:solidFill>
                  <a:srgbClr val="FF0000"/>
                </a:solidFill>
              </a:rPr>
              <a:t>receiver needs to keep the following relationship </a:t>
            </a:r>
            <a:r>
              <a:rPr lang="en-US" sz="1600" b="0" dirty="0"/>
              <a:t>between </a:t>
            </a:r>
            <a:r>
              <a:rPr lang="en-US" sz="1600" b="0" dirty="0">
                <a:solidFill>
                  <a:srgbClr val="FF0000"/>
                </a:solidFill>
              </a:rPr>
              <a:t>the last and new acknowledgment </a:t>
            </a:r>
            <a:r>
              <a:rPr lang="en-US" sz="1600" b="0" dirty="0"/>
              <a:t>and the </a:t>
            </a:r>
            <a:r>
              <a:rPr lang="en-US" sz="1600" b="0" dirty="0">
                <a:solidFill>
                  <a:srgbClr val="FF0000"/>
                </a:solidFill>
              </a:rPr>
              <a:t>last and new </a:t>
            </a:r>
            <a:r>
              <a:rPr lang="en-US" sz="1600" b="0" dirty="0" err="1">
                <a:solidFill>
                  <a:srgbClr val="FF0000"/>
                </a:solidFill>
              </a:rPr>
              <a:t>rwnd</a:t>
            </a:r>
            <a:r>
              <a:rPr lang="en-US" sz="1600" b="0" dirty="0">
                <a:solidFill>
                  <a:srgbClr val="FF0000"/>
                </a:solidFill>
              </a:rPr>
              <a:t> values </a:t>
            </a:r>
            <a:r>
              <a:rPr lang="en-US" sz="1600" b="0" dirty="0"/>
              <a:t>to prevent the shrinking of the send window:</a:t>
            </a:r>
          </a:p>
        </p:txBody>
      </p:sp>
      <p:sp>
        <p:nvSpPr>
          <p:cNvPr id="3" name="Rectangle 2"/>
          <p:cNvSpPr/>
          <p:nvPr/>
        </p:nvSpPr>
        <p:spPr>
          <a:xfrm>
            <a:off x="1346200" y="635000"/>
            <a:ext cx="3008313" cy="400050"/>
          </a:xfrm>
          <a:prstGeom prst="rect">
            <a:avLst/>
          </a:prstGeom>
        </p:spPr>
        <p:txBody>
          <a:bodyPr wrap="none">
            <a:spAutoFit/>
          </a:bodyPr>
          <a:lstStyle/>
          <a:p>
            <a:pPr>
              <a:defRPr/>
            </a:pPr>
            <a:r>
              <a:rPr lang="en-US" sz="2000" dirty="0"/>
              <a:t>Shrinking of Windows</a:t>
            </a:r>
            <a:endParaRPr lang="en-US" sz="2000" dirty="0">
              <a:latin typeface="+mn-lt"/>
            </a:endParaRPr>
          </a:p>
        </p:txBody>
      </p:sp>
      <p:pic>
        <p:nvPicPr>
          <p:cNvPr id="23963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5249" y="4173407"/>
            <a:ext cx="63801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65113" y="5204779"/>
            <a:ext cx="8178800" cy="338554"/>
          </a:xfrm>
          <a:prstGeom prst="rect">
            <a:avLst/>
          </a:prstGeom>
        </p:spPr>
        <p:txBody>
          <a:bodyPr>
            <a:spAutoFit/>
          </a:bodyPr>
          <a:lstStyle/>
          <a:p>
            <a:pPr algn="just">
              <a:defRPr/>
            </a:pPr>
            <a:r>
              <a:rPr lang="en-US" sz="1600" b="0" dirty="0" smtClean="0">
                <a:latin typeface="+mn-lt"/>
              </a:rPr>
              <a:t>The </a:t>
            </a:r>
            <a:r>
              <a:rPr lang="en-US" sz="1600" b="0" dirty="0">
                <a:latin typeface="+mn-lt"/>
              </a:rPr>
              <a:t>relationship shows that the </a:t>
            </a:r>
            <a:r>
              <a:rPr lang="en-US" sz="1600" b="0" dirty="0">
                <a:solidFill>
                  <a:srgbClr val="FF0000"/>
                </a:solidFill>
                <a:latin typeface="+mn-lt"/>
              </a:rPr>
              <a:t>right wall should not move to the left</a:t>
            </a:r>
            <a:r>
              <a:rPr lang="en-US" sz="1600" b="0" dirty="0">
                <a:latin typeface="+mn-lt"/>
              </a:rPr>
              <a:t>. </a:t>
            </a:r>
            <a:endParaRPr lang="en-US" sz="1600" b="0" dirty="0" smtClean="0">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416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07C1CC6-E57F-4026-88BF-D9ECE74DB8A6}" type="slidenum">
              <a:rPr lang="en-US" altLang="zh-TW" b="0" smtClean="0">
                <a:ea typeface="新細明體" charset="-120"/>
              </a:rPr>
              <a:pPr/>
              <a:t>13</a:t>
            </a:fld>
            <a:endParaRPr lang="en-US" altLang="zh-TW" b="0" smtClean="0">
              <a:ea typeface="新細明體" charset="-120"/>
            </a:endParaRPr>
          </a:p>
        </p:txBody>
      </p:sp>
      <p:sp>
        <p:nvSpPr>
          <p:cNvPr id="235524" name="Text Box 2"/>
          <p:cNvSpPr txBox="1">
            <a:spLocks noChangeArrowheads="1"/>
          </p:cNvSpPr>
          <p:nvPr/>
        </p:nvSpPr>
        <p:spPr bwMode="auto">
          <a:xfrm>
            <a:off x="66675" y="658813"/>
            <a:ext cx="892492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b="0" dirty="0" smtClean="0">
                <a:latin typeface="+mn-lt"/>
                <a:ea typeface="Arial Unicode MS" panose="020B0604020202020204" pitchFamily="34" charset="-128"/>
                <a:cs typeface="Arial Unicode MS" panose="020B0604020202020204" pitchFamily="34" charset="-128"/>
              </a:rPr>
              <a:t>Part a : values of last acknowledgment and </a:t>
            </a:r>
            <a:r>
              <a:rPr lang="en-US" altLang="zh-TW" b="0" i="1" dirty="0" err="1" smtClean="0">
                <a:latin typeface="+mn-lt"/>
                <a:ea typeface="Arial Unicode MS" panose="020B0604020202020204" pitchFamily="34" charset="-128"/>
                <a:cs typeface="Arial Unicode MS" panose="020B0604020202020204" pitchFamily="34" charset="-128"/>
              </a:rPr>
              <a:t>rwnd</a:t>
            </a:r>
            <a:r>
              <a:rPr lang="en-US" altLang="zh-TW" b="0" dirty="0" smtClean="0">
                <a:latin typeface="+mn-lt"/>
                <a:ea typeface="Arial Unicode MS" panose="020B0604020202020204" pitchFamily="34" charset="-128"/>
                <a:cs typeface="Arial Unicode MS" panose="020B0604020202020204" pitchFamily="34" charset="-128"/>
              </a:rPr>
              <a:t>.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Part b : </a:t>
            </a:r>
            <a:r>
              <a:rPr lang="en-US" altLang="zh-TW" b="0" dirty="0" smtClean="0">
                <a:solidFill>
                  <a:srgbClr val="FF0000"/>
                </a:solidFill>
                <a:latin typeface="+mn-lt"/>
                <a:ea typeface="Arial Unicode MS" panose="020B0604020202020204" pitchFamily="34" charset="-128"/>
                <a:cs typeface="Arial Unicode MS" panose="020B0604020202020204" pitchFamily="34" charset="-128"/>
              </a:rPr>
              <a:t>sender has sent bytes 206 to 214</a:t>
            </a:r>
            <a:r>
              <a:rPr lang="en-US" altLang="zh-TW" b="0" dirty="0" smtClean="0">
                <a:latin typeface="+mn-lt"/>
                <a:ea typeface="Arial Unicode MS" panose="020B0604020202020204" pitchFamily="34" charset="-128"/>
                <a:cs typeface="Arial Unicode MS" panose="020B0604020202020204" pitchFamily="34" charset="-128"/>
              </a:rPr>
              <a:t>. Bytes 206 to 209 are acknowledged and purged. </a:t>
            </a:r>
          </a:p>
          <a:p>
            <a:pPr algn="just">
              <a:defRPr/>
            </a:pPr>
            <a:endParaRPr lang="en-US" altLang="zh-TW" b="0" dirty="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new advertisement defines the new value of </a:t>
            </a:r>
            <a:r>
              <a:rPr lang="en-US" altLang="zh-TW" b="0" i="1" dirty="0" err="1" smtClean="0">
                <a:latin typeface="+mn-lt"/>
                <a:ea typeface="Arial Unicode MS" panose="020B0604020202020204" pitchFamily="34" charset="-128"/>
                <a:cs typeface="Arial Unicode MS" panose="020B0604020202020204" pitchFamily="34" charset="-128"/>
              </a:rPr>
              <a:t>rwnd</a:t>
            </a:r>
            <a:r>
              <a:rPr lang="en-US" altLang="zh-TW" b="0" dirty="0" smtClean="0">
                <a:latin typeface="+mn-lt"/>
                <a:ea typeface="Arial Unicode MS" panose="020B0604020202020204" pitchFamily="34" charset="-128"/>
                <a:cs typeface="Arial Unicode MS" panose="020B0604020202020204" pitchFamily="34" charset="-128"/>
              </a:rPr>
              <a:t> as 4, in which 210 + 4 &lt; 206 + 12. </a:t>
            </a:r>
          </a:p>
          <a:p>
            <a:pPr algn="just">
              <a:defRPr/>
            </a:pPr>
            <a:endParaRPr lang="en-US" altLang="zh-TW" b="0" dirty="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When the send window shrinks, it creates a problem: byte 214 which has been already sent is outside the window.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endParaRPr lang="en-US" altLang="zh-TW" b="0" dirty="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One way to prevent this situation is to let the receiver postpone its feedback until enough buffer locations are available in its window. </a:t>
            </a:r>
          </a:p>
          <a:p>
            <a:pPr algn="just">
              <a:defRPr/>
            </a:pPr>
            <a:endParaRPr lang="en-US" altLang="zh-TW" b="0" dirty="0">
              <a:latin typeface="+mn-lt"/>
              <a:ea typeface="Arial Unicode MS" panose="020B0604020202020204" pitchFamily="34" charset="-128"/>
              <a:cs typeface="Arial Unicode MS" panose="020B0604020202020204" pitchFamily="34" charset="-128"/>
            </a:endParaRP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In other words, the receiver should wait until more bytes are consumed by its process.</a:t>
            </a:r>
          </a:p>
        </p:txBody>
      </p:sp>
      <p:grpSp>
        <p:nvGrpSpPr>
          <p:cNvPr id="241669" name="Group 3"/>
          <p:cNvGrpSpPr>
            <a:grpSpLocks/>
          </p:cNvGrpSpPr>
          <p:nvPr/>
        </p:nvGrpSpPr>
        <p:grpSpPr bwMode="auto">
          <a:xfrm>
            <a:off x="0" y="0"/>
            <a:ext cx="9144000" cy="609600"/>
            <a:chOff x="0" y="2448"/>
            <a:chExt cx="5760" cy="384"/>
          </a:xfrm>
        </p:grpSpPr>
        <p:sp>
          <p:nvSpPr>
            <p:cNvPr id="24167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charset="-120"/>
              </a:endParaRPr>
            </a:p>
          </p:txBody>
        </p:sp>
        <p:sp>
          <p:nvSpPr>
            <p:cNvPr id="918533"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sz="3200" smtClean="0">
                  <a:solidFill>
                    <a:schemeClr val="bg1"/>
                  </a:solidFill>
                  <a:effectLst>
                    <a:outerShdw blurRad="38100" dist="38100" dir="2700000" algn="tl">
                      <a:srgbClr val="000000"/>
                    </a:outerShdw>
                  </a:effectLst>
                  <a:latin typeface="Times New Roman" panose="02020603050405020304" pitchFamily="18" charset="0"/>
                  <a:ea typeface="新細明體" pitchFamily="18" charset="-120"/>
                </a:rPr>
                <a:t>Example</a:t>
              </a:r>
              <a:r>
                <a:rPr lang="en-US" altLang="zh-TW" sz="3200" smtClean="0">
                  <a:solidFill>
                    <a:schemeClr val="bg1"/>
                  </a:solidFill>
                  <a:latin typeface="Times New Roman" panose="02020603050405020304" pitchFamily="18" charset="0"/>
                  <a:ea typeface="新細明體" pitchFamily="18" charset="-120"/>
                </a:rPr>
                <a:t> 15.2</a:t>
              </a:r>
              <a:endParaRPr lang="en-US" altLang="zh-TW" sz="3200" i="1" smtClean="0">
                <a:solidFill>
                  <a:schemeClr val="bg1"/>
                </a:solidFill>
                <a:latin typeface="Times New Roman" panose="02020603050405020304" pitchFamily="18" charset="0"/>
                <a:ea typeface="新細明體" pitchFamily="18" charset="-12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437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641895F-8EC0-41EE-B07F-32982E9E0729}" type="slidenum">
              <a:rPr lang="en-US" altLang="zh-TW" b="0" smtClean="0">
                <a:ea typeface="新細明體" charset="-120"/>
              </a:rPr>
              <a:pPr/>
              <a:t>14</a:t>
            </a:fld>
            <a:endParaRPr lang="en-US" altLang="zh-TW" b="0" smtClean="0">
              <a:ea typeface="新細明體" charset="-120"/>
            </a:endParaRPr>
          </a:p>
        </p:txBody>
      </p:sp>
      <p:sp>
        <p:nvSpPr>
          <p:cNvPr id="243716" name="Text Box 2"/>
          <p:cNvSpPr txBox="1">
            <a:spLocks noChangeArrowheads="1"/>
          </p:cNvSpPr>
          <p:nvPr/>
        </p:nvSpPr>
        <p:spPr bwMode="auto">
          <a:xfrm>
            <a:off x="1228725" y="1285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15.26</a:t>
            </a:r>
            <a:r>
              <a:rPr lang="en-US" altLang="en-US" dirty="0">
                <a:solidFill>
                  <a:schemeClr val="accent2"/>
                </a:solidFill>
                <a:latin typeface="Times New Roman" panose="02020603050405020304" pitchFamily="18" charset="0"/>
              </a:rPr>
              <a:t>    </a:t>
            </a:r>
            <a:endParaRPr lang="en-US" altLang="en-US" i="1" dirty="0">
              <a:latin typeface="Times New Roman" panose="02020603050405020304" pitchFamily="18" charset="0"/>
            </a:endParaRPr>
          </a:p>
        </p:txBody>
      </p:sp>
      <p:sp>
        <p:nvSpPr>
          <p:cNvPr id="24371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1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1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2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2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2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2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792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1412875"/>
            <a:ext cx="7897813"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927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3981450"/>
            <a:ext cx="7897812"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3726" name="文字方塊 1"/>
          <p:cNvSpPr txBox="1">
            <a:spLocks noChangeArrowheads="1"/>
          </p:cNvSpPr>
          <p:nvPr/>
        </p:nvSpPr>
        <p:spPr bwMode="auto">
          <a:xfrm>
            <a:off x="4152900" y="5691188"/>
            <a:ext cx="341313"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400">
                <a:solidFill>
                  <a:srgbClr val="FF0000"/>
                </a:solidFill>
                <a:ea typeface="新細明體" charset="-120"/>
              </a:rPr>
              <a:t>210</a:t>
            </a:r>
            <a:endParaRPr lang="zh-TW" altLang="en-US" sz="1400">
              <a:solidFill>
                <a:srgbClr val="FF0000"/>
              </a:solidFill>
              <a:ea typeface="新細明體" charset="-120"/>
            </a:endParaRPr>
          </a:p>
        </p:txBody>
      </p:sp>
      <p:sp>
        <p:nvSpPr>
          <p:cNvPr id="243727" name="文字方塊 2"/>
          <p:cNvSpPr txBox="1">
            <a:spLocks noChangeArrowheads="1"/>
          </p:cNvSpPr>
          <p:nvPr/>
        </p:nvSpPr>
        <p:spPr bwMode="auto">
          <a:xfrm>
            <a:off x="1671638" y="668338"/>
            <a:ext cx="6086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1600">
                <a:solidFill>
                  <a:srgbClr val="0000FF"/>
                </a:solidFill>
                <a:ea typeface="新細明體" charset="-120"/>
              </a:rPr>
              <a:t>Prevent the shrinking of the send window: </a:t>
            </a:r>
          </a:p>
          <a:p>
            <a:pPr algn="ctr"/>
            <a:r>
              <a:rPr lang="en-US" altLang="zh-TW" sz="1600">
                <a:solidFill>
                  <a:srgbClr val="FF0000"/>
                </a:solidFill>
                <a:ea typeface="新細明體" charset="-120"/>
              </a:rPr>
              <a:t>new ackNo + new rwnd &gt;= last ackNo + last rwnd</a:t>
            </a:r>
            <a:endParaRPr lang="zh-TW" altLang="en-US" sz="1600">
              <a:solidFill>
                <a:srgbClr val="FF0000"/>
              </a:solidFill>
              <a:ea typeface="新細明體" charset="-120"/>
            </a:endParaRPr>
          </a:p>
        </p:txBody>
      </p:sp>
      <p:sp>
        <p:nvSpPr>
          <p:cNvPr id="243728" name="文字方塊 15"/>
          <p:cNvSpPr txBox="1">
            <a:spLocks noChangeArrowheads="1"/>
          </p:cNvSpPr>
          <p:nvPr/>
        </p:nvSpPr>
        <p:spPr bwMode="auto">
          <a:xfrm>
            <a:off x="5575300" y="4421188"/>
            <a:ext cx="315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2000">
                <a:solidFill>
                  <a:srgbClr val="0000FF"/>
                </a:solidFill>
                <a:ea typeface="新細明體" charset="-120"/>
              </a:rPr>
              <a:t>?</a:t>
            </a:r>
            <a:endParaRPr lang="zh-TW" altLang="en-US" sz="2000">
              <a:solidFill>
                <a:srgbClr val="FF0000"/>
              </a:solidFill>
              <a:ea typeface="新細明體" charset="-120"/>
            </a:endParaRPr>
          </a:p>
        </p:txBody>
      </p:sp>
      <p:sp>
        <p:nvSpPr>
          <p:cNvPr id="2" name="Rectangle 1"/>
          <p:cNvSpPr/>
          <p:nvPr/>
        </p:nvSpPr>
        <p:spPr>
          <a:xfrm>
            <a:off x="6156562" y="6472238"/>
            <a:ext cx="2404826" cy="369332"/>
          </a:xfrm>
          <a:prstGeom prst="rect">
            <a:avLst/>
          </a:prstGeom>
        </p:spPr>
        <p:txBody>
          <a:bodyPr wrap="none">
            <a:spAutoFit/>
          </a:bodyPr>
          <a:lstStyle/>
          <a:p>
            <a:pPr algn="just">
              <a:defRPr/>
            </a:pPr>
            <a:r>
              <a:rPr lang="en-US" altLang="zh-TW" b="0" dirty="0">
                <a:ea typeface="Arial Unicode MS" panose="020B0604020202020204" pitchFamily="34" charset="-128"/>
                <a:cs typeface="Arial Unicode MS" panose="020B0604020202020204" pitchFamily="34" charset="-128"/>
              </a:rPr>
              <a:t>210 + 4 &lt; 206 + 12. </a:t>
            </a:r>
          </a:p>
        </p:txBody>
      </p:sp>
      <p:sp>
        <p:nvSpPr>
          <p:cNvPr id="3" name="Rectangle 2"/>
          <p:cNvSpPr/>
          <p:nvPr/>
        </p:nvSpPr>
        <p:spPr>
          <a:xfrm>
            <a:off x="4152900" y="1195"/>
            <a:ext cx="4794250" cy="523220"/>
          </a:xfrm>
          <a:prstGeom prst="rect">
            <a:avLst/>
          </a:prstGeom>
        </p:spPr>
        <p:txBody>
          <a:bodyPr wrap="square">
            <a:spAutoFit/>
          </a:bodyPr>
          <a:lstStyle/>
          <a:p>
            <a:pPr algn="just">
              <a:defRPr/>
            </a:pPr>
            <a:r>
              <a:rPr lang="en-US" altLang="zh-TW" sz="1400" b="0" dirty="0">
                <a:solidFill>
                  <a:srgbClr val="FF0000"/>
                </a:solidFill>
                <a:ea typeface="Arial Unicode MS" panose="020B0604020202020204" pitchFamily="34" charset="-128"/>
                <a:cs typeface="Arial Unicode MS" panose="020B0604020202020204" pitchFamily="34" charset="-128"/>
              </a:rPr>
              <a:t>sender has sent bytes 206 to 214</a:t>
            </a:r>
            <a:r>
              <a:rPr lang="en-US" altLang="zh-TW" sz="1400" b="0" dirty="0">
                <a:ea typeface="Arial Unicode MS" panose="020B0604020202020204" pitchFamily="34" charset="-128"/>
                <a:cs typeface="Arial Unicode MS" panose="020B0604020202020204" pitchFamily="34" charset="-128"/>
              </a:rPr>
              <a:t>. Bytes 206 to 209 are acknowledged and purged.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779275"/>
                                        </p:tgtEl>
                                        <p:attrNameLst>
                                          <p:attrName>style.visibility</p:attrName>
                                        </p:attrNameLst>
                                      </p:cBhvr>
                                      <p:to>
                                        <p:strVal val="visible"/>
                                      </p:to>
                                    </p:set>
                                    <p:anim calcmode="lin" valueType="num">
                                      <p:cBhvr>
                                        <p:cTn id="7" dur="10" fill="hold"/>
                                        <p:tgtEl>
                                          <p:spTgt spid="779275"/>
                                        </p:tgtEl>
                                        <p:attrNameLst>
                                          <p:attrName>ppt_w</p:attrName>
                                        </p:attrNameLst>
                                      </p:cBhvr>
                                      <p:tavLst>
                                        <p:tav tm="0">
                                          <p:val>
                                            <p:fltVal val="0"/>
                                          </p:val>
                                        </p:tav>
                                        <p:tav tm="100000">
                                          <p:val>
                                            <p:strVal val="#ppt_w"/>
                                          </p:val>
                                        </p:tav>
                                      </p:tavLst>
                                    </p:anim>
                                    <p:anim calcmode="lin" valueType="num">
                                      <p:cBhvr>
                                        <p:cTn id="8" dur="10" fill="hold"/>
                                        <p:tgtEl>
                                          <p:spTgt spid="779275"/>
                                        </p:tgtEl>
                                        <p:attrNameLst>
                                          <p:attrName>ppt_h</p:attrName>
                                        </p:attrNameLst>
                                      </p:cBhvr>
                                      <p:tavLst>
                                        <p:tav tm="0">
                                          <p:val>
                                            <p:fltVal val="0"/>
                                          </p:val>
                                        </p:tav>
                                        <p:tav tm="100000">
                                          <p:val>
                                            <p:strVal val="#ppt_h"/>
                                          </p:val>
                                        </p:tav>
                                      </p:tavLst>
                                    </p:anim>
                                    <p:animEffect transition="in" filter="fade">
                                      <p:cBhvr>
                                        <p:cTn id="9" dur="10"/>
                                        <p:tgtEl>
                                          <p:spTgt spid="779275"/>
                                        </p:tgtEl>
                                      </p:cBhvr>
                                    </p:animEffect>
                                  </p:childTnLst>
                                </p:cTn>
                              </p:par>
                              <p:par>
                                <p:cTn id="10" presetID="53" presetClass="entr" presetSubtype="0" fill="hold" nodeType="withEffect">
                                  <p:stCondLst>
                                    <p:cond delay="0"/>
                                  </p:stCondLst>
                                  <p:childTnLst>
                                    <p:set>
                                      <p:cBhvr>
                                        <p:cTn id="11" dur="1" fill="hold">
                                          <p:stCondLst>
                                            <p:cond delay="0"/>
                                          </p:stCondLst>
                                        </p:cTn>
                                        <p:tgtEl>
                                          <p:spTgt spid="779276"/>
                                        </p:tgtEl>
                                        <p:attrNameLst>
                                          <p:attrName>style.visibility</p:attrName>
                                        </p:attrNameLst>
                                      </p:cBhvr>
                                      <p:to>
                                        <p:strVal val="visible"/>
                                      </p:to>
                                    </p:set>
                                    <p:anim calcmode="lin" valueType="num">
                                      <p:cBhvr>
                                        <p:cTn id="12" dur="10" fill="hold"/>
                                        <p:tgtEl>
                                          <p:spTgt spid="779276"/>
                                        </p:tgtEl>
                                        <p:attrNameLst>
                                          <p:attrName>ppt_w</p:attrName>
                                        </p:attrNameLst>
                                      </p:cBhvr>
                                      <p:tavLst>
                                        <p:tav tm="0">
                                          <p:val>
                                            <p:fltVal val="0"/>
                                          </p:val>
                                        </p:tav>
                                        <p:tav tm="100000">
                                          <p:val>
                                            <p:strVal val="#ppt_w"/>
                                          </p:val>
                                        </p:tav>
                                      </p:tavLst>
                                    </p:anim>
                                    <p:anim calcmode="lin" valueType="num">
                                      <p:cBhvr>
                                        <p:cTn id="13" dur="10" fill="hold"/>
                                        <p:tgtEl>
                                          <p:spTgt spid="779276"/>
                                        </p:tgtEl>
                                        <p:attrNameLst>
                                          <p:attrName>ppt_h</p:attrName>
                                        </p:attrNameLst>
                                      </p:cBhvr>
                                      <p:tavLst>
                                        <p:tav tm="0">
                                          <p:val>
                                            <p:fltVal val="0"/>
                                          </p:val>
                                        </p:tav>
                                        <p:tav tm="100000">
                                          <p:val>
                                            <p:strVal val="#ppt_h"/>
                                          </p:val>
                                        </p:tav>
                                      </p:tavLst>
                                    </p:anim>
                                    <p:animEffect transition="in" filter="fade">
                                      <p:cBhvr>
                                        <p:cTn id="14" dur="10"/>
                                        <p:tgtEl>
                                          <p:spTgt spid="779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457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49D0A8-40C0-49E9-BDE3-748A84E746A3}" type="slidenum">
              <a:rPr lang="en-US" altLang="zh-TW" b="0" smtClean="0">
                <a:ea typeface="新細明體" charset="-120"/>
              </a:rPr>
              <a:pPr/>
              <a:t>15</a:t>
            </a:fld>
            <a:endParaRPr lang="en-US" altLang="zh-TW" b="0" smtClean="0">
              <a:ea typeface="新細明體" charset="-120"/>
            </a:endParaRPr>
          </a:p>
        </p:txBody>
      </p:sp>
      <p:sp>
        <p:nvSpPr>
          <p:cNvPr id="24576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6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6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6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6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6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7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228725"/>
            <a:ext cx="8302625" cy="3416320"/>
          </a:xfrm>
          <a:prstGeom prst="rect">
            <a:avLst/>
          </a:prstGeom>
        </p:spPr>
        <p:txBody>
          <a:bodyPr>
            <a:spAutoFit/>
          </a:bodyPr>
          <a:lstStyle/>
          <a:p>
            <a:pPr algn="just">
              <a:defRPr/>
            </a:pPr>
            <a:r>
              <a:rPr lang="en-US" b="0" dirty="0">
                <a:solidFill>
                  <a:srgbClr val="000000"/>
                </a:solidFill>
                <a:latin typeface="+mn-lt"/>
              </a:rPr>
              <a:t> Shrinking the send window by moving its </a:t>
            </a:r>
            <a:r>
              <a:rPr lang="en-US" b="0" dirty="0">
                <a:solidFill>
                  <a:srgbClr val="FF0000"/>
                </a:solidFill>
                <a:latin typeface="+mn-lt"/>
              </a:rPr>
              <a:t>right wall to the left is strongly discouraged. </a:t>
            </a:r>
            <a:endParaRPr lang="en-US" b="0" dirty="0" smtClean="0">
              <a:solidFill>
                <a:srgbClr val="FF0000"/>
              </a:solidFill>
              <a:latin typeface="+mn-lt"/>
            </a:endParaRPr>
          </a:p>
          <a:p>
            <a:pPr algn="just">
              <a:defRPr/>
            </a:pPr>
            <a:endParaRPr lang="en-US" b="0" dirty="0">
              <a:solidFill>
                <a:srgbClr val="000000"/>
              </a:solidFill>
              <a:latin typeface="+mn-lt"/>
            </a:endParaRPr>
          </a:p>
          <a:p>
            <a:pPr algn="just">
              <a:defRPr/>
            </a:pPr>
            <a:r>
              <a:rPr lang="en-US" b="0" dirty="0">
                <a:solidFill>
                  <a:srgbClr val="000000"/>
                </a:solidFill>
                <a:latin typeface="+mn-lt"/>
              </a:rPr>
              <a:t>T</a:t>
            </a:r>
            <a:r>
              <a:rPr lang="en-US" b="0" dirty="0" smtClean="0">
                <a:solidFill>
                  <a:srgbClr val="000000"/>
                </a:solidFill>
                <a:latin typeface="+mn-lt"/>
              </a:rPr>
              <a:t>here </a:t>
            </a:r>
            <a:r>
              <a:rPr lang="en-US" b="0" dirty="0">
                <a:solidFill>
                  <a:srgbClr val="000000"/>
                </a:solidFill>
                <a:latin typeface="+mn-lt"/>
              </a:rPr>
              <a:t>is one exception: the receiver can temporarily shut down the window by sending a </a:t>
            </a:r>
            <a:r>
              <a:rPr lang="en-US" b="0" dirty="0" err="1">
                <a:solidFill>
                  <a:srgbClr val="FF0000"/>
                </a:solidFill>
                <a:latin typeface="+mn-lt"/>
              </a:rPr>
              <a:t>rwnd</a:t>
            </a:r>
            <a:r>
              <a:rPr lang="en-US" b="0" dirty="0">
                <a:solidFill>
                  <a:srgbClr val="FF0000"/>
                </a:solidFill>
                <a:latin typeface="+mn-lt"/>
              </a:rPr>
              <a:t> of 0. </a:t>
            </a:r>
            <a:endParaRPr lang="en-US" b="0" dirty="0" smtClean="0">
              <a:solidFill>
                <a:srgbClr val="FF0000"/>
              </a:solidFill>
              <a:latin typeface="+mn-lt"/>
            </a:endParaRPr>
          </a:p>
          <a:p>
            <a:pPr algn="just">
              <a:defRPr/>
            </a:pPr>
            <a:endParaRPr lang="en-US" b="0" dirty="0">
              <a:solidFill>
                <a:srgbClr val="000000"/>
              </a:solidFill>
              <a:latin typeface="+mn-lt"/>
            </a:endParaRPr>
          </a:p>
          <a:p>
            <a:pPr algn="just">
              <a:defRPr/>
            </a:pPr>
            <a:r>
              <a:rPr lang="en-US" b="0" dirty="0">
                <a:solidFill>
                  <a:srgbClr val="000000"/>
                </a:solidFill>
                <a:latin typeface="+mn-lt"/>
              </a:rPr>
              <a:t>This can happen </a:t>
            </a:r>
            <a:r>
              <a:rPr lang="en-US" b="0" dirty="0" smtClean="0">
                <a:solidFill>
                  <a:srgbClr val="000000"/>
                </a:solidFill>
                <a:latin typeface="+mn-lt"/>
              </a:rPr>
              <a:t>when receiver </a:t>
            </a:r>
            <a:r>
              <a:rPr lang="en-US" b="0" dirty="0">
                <a:solidFill>
                  <a:srgbClr val="000000"/>
                </a:solidFill>
                <a:latin typeface="+mn-lt"/>
              </a:rPr>
              <a:t>does not want to receive any data from the sender for a while. </a:t>
            </a:r>
            <a:endParaRPr lang="en-US" b="0" dirty="0" smtClean="0">
              <a:solidFill>
                <a:srgbClr val="000000"/>
              </a:solidFill>
              <a:latin typeface="+mn-lt"/>
            </a:endParaRPr>
          </a:p>
          <a:p>
            <a:pPr algn="just">
              <a:defRPr/>
            </a:pPr>
            <a:endParaRPr lang="en-US" b="0" dirty="0">
              <a:solidFill>
                <a:srgbClr val="000000"/>
              </a:solidFill>
              <a:latin typeface="+mn-lt"/>
            </a:endParaRPr>
          </a:p>
          <a:p>
            <a:pPr algn="just">
              <a:defRPr/>
            </a:pPr>
            <a:r>
              <a:rPr lang="en-US" b="0" dirty="0">
                <a:solidFill>
                  <a:srgbClr val="000000"/>
                </a:solidFill>
                <a:latin typeface="+mn-lt"/>
              </a:rPr>
              <a:t>In this case, the </a:t>
            </a:r>
            <a:r>
              <a:rPr lang="en-US" b="0" dirty="0">
                <a:solidFill>
                  <a:srgbClr val="FF0000"/>
                </a:solidFill>
                <a:latin typeface="+mn-lt"/>
              </a:rPr>
              <a:t>sender does not actually shrink the size of the window, but stops sending data until a new advertisement has arrived. </a:t>
            </a:r>
          </a:p>
          <a:p>
            <a:pPr algn="just">
              <a:defRPr/>
            </a:pPr>
            <a:endParaRPr lang="en-US" b="0" dirty="0">
              <a:solidFill>
                <a:srgbClr val="FF0000"/>
              </a:solidFill>
              <a:latin typeface="+mn-lt"/>
            </a:endParaRPr>
          </a:p>
        </p:txBody>
      </p:sp>
      <p:sp>
        <p:nvSpPr>
          <p:cNvPr id="3" name="Rectangle 2"/>
          <p:cNvSpPr/>
          <p:nvPr/>
        </p:nvSpPr>
        <p:spPr>
          <a:xfrm>
            <a:off x="1390650" y="668338"/>
            <a:ext cx="2376488" cy="369887"/>
          </a:xfrm>
          <a:prstGeom prst="rect">
            <a:avLst/>
          </a:prstGeom>
        </p:spPr>
        <p:txBody>
          <a:bodyPr wrap="none">
            <a:spAutoFit/>
          </a:bodyPr>
          <a:lstStyle/>
          <a:p>
            <a:pPr>
              <a:defRPr/>
            </a:pPr>
            <a:r>
              <a:rPr lang="en-US" dirty="0">
                <a:latin typeface="+mn-lt"/>
              </a:rPr>
              <a:t>Window Shutdown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478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751661C-0C45-40FB-8854-3F8471AD9BA4}" type="slidenum">
              <a:rPr lang="en-US" altLang="zh-TW" b="0" smtClean="0">
                <a:ea typeface="新細明體" charset="-120"/>
              </a:rPr>
              <a:pPr/>
              <a:t>16</a:t>
            </a:fld>
            <a:endParaRPr lang="en-US" altLang="zh-TW" b="0" smtClean="0">
              <a:ea typeface="新細明體" charset="-120"/>
            </a:endParaRPr>
          </a:p>
        </p:txBody>
      </p:sp>
      <p:sp>
        <p:nvSpPr>
          <p:cNvPr id="24781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228725"/>
            <a:ext cx="8580437" cy="3539430"/>
          </a:xfrm>
          <a:prstGeom prst="rect">
            <a:avLst/>
          </a:prstGeom>
        </p:spPr>
        <p:txBody>
          <a:bodyPr wrap="square">
            <a:spAutoFit/>
          </a:bodyPr>
          <a:lstStyle/>
          <a:p>
            <a:pPr algn="just">
              <a:defRPr/>
            </a:pPr>
            <a:r>
              <a:rPr lang="en-US" sz="1600" b="0" dirty="0"/>
              <a:t>A serious problem can arise in </a:t>
            </a:r>
            <a:r>
              <a:rPr lang="en-US" sz="1600" b="0" dirty="0" smtClean="0"/>
              <a:t>sliding </a:t>
            </a:r>
            <a:r>
              <a:rPr lang="en-US" sz="1600" b="0" dirty="0"/>
              <a:t>window operation when either </a:t>
            </a:r>
            <a:r>
              <a:rPr lang="en-US" sz="1600" b="0" dirty="0" smtClean="0"/>
              <a:t>sending </a:t>
            </a:r>
            <a:r>
              <a:rPr lang="en-US" sz="1600" b="0" dirty="0"/>
              <a:t>application program creates data slowly or </a:t>
            </a:r>
            <a:r>
              <a:rPr lang="en-US" sz="1600" b="0" dirty="0" smtClean="0"/>
              <a:t>receiving </a:t>
            </a:r>
            <a:r>
              <a:rPr lang="en-US" sz="1600" b="0" dirty="0"/>
              <a:t>application program consumes data slowly, or both. </a:t>
            </a:r>
          </a:p>
          <a:p>
            <a:pPr algn="just">
              <a:defRPr/>
            </a:pPr>
            <a:endParaRPr lang="en-US" sz="1600" b="0" dirty="0"/>
          </a:p>
          <a:p>
            <a:pPr algn="just">
              <a:defRPr/>
            </a:pPr>
            <a:r>
              <a:rPr lang="en-US" sz="1600" b="0" dirty="0"/>
              <a:t>Any of these situations results in the sending of data in very small segments, which reduces the efficiency of the operation. </a:t>
            </a:r>
          </a:p>
          <a:p>
            <a:pPr algn="just">
              <a:defRPr/>
            </a:pPr>
            <a:endParaRPr lang="en-US" sz="1600" b="0" dirty="0"/>
          </a:p>
          <a:p>
            <a:pPr algn="just">
              <a:defRPr/>
            </a:pPr>
            <a:r>
              <a:rPr lang="en-US" sz="1600" b="0" dirty="0" smtClean="0"/>
              <a:t>if </a:t>
            </a:r>
            <a:r>
              <a:rPr lang="en-US" sz="1600" b="0" dirty="0"/>
              <a:t>TCP sends segments containing only 1 byte of data, it means that a 41-byte datagram (20 bytes of TCP header and 20 bytes of IP header) transfers only 1 byte of user data.</a:t>
            </a:r>
          </a:p>
          <a:p>
            <a:pPr algn="just">
              <a:defRPr/>
            </a:pPr>
            <a:endParaRPr lang="en-US" sz="1600" b="0" dirty="0" smtClean="0"/>
          </a:p>
          <a:p>
            <a:pPr algn="just">
              <a:defRPr/>
            </a:pPr>
            <a:endParaRPr lang="en-US" sz="1600" b="0" dirty="0"/>
          </a:p>
          <a:p>
            <a:pPr algn="just">
              <a:defRPr/>
            </a:pPr>
            <a:r>
              <a:rPr lang="en-US" sz="1600" b="0" dirty="0" smtClean="0"/>
              <a:t>Here overhead </a:t>
            </a:r>
            <a:r>
              <a:rPr lang="en-US" sz="1600" b="0" dirty="0"/>
              <a:t>is 41/1, which indicates that we are using the capacity of </a:t>
            </a:r>
            <a:r>
              <a:rPr lang="en-US" sz="1600" b="0" dirty="0" smtClean="0"/>
              <a:t>network </a:t>
            </a:r>
            <a:r>
              <a:rPr lang="en-US" sz="1600" b="0" dirty="0"/>
              <a:t>very inefficiently.</a:t>
            </a:r>
          </a:p>
          <a:p>
            <a:pPr algn="just">
              <a:defRPr/>
            </a:pPr>
            <a:endParaRPr lang="en-US" sz="1600" b="0" dirty="0"/>
          </a:p>
          <a:p>
            <a:pPr algn="just">
              <a:defRPr/>
            </a:pPr>
            <a:r>
              <a:rPr lang="en-US" sz="1600" b="0" dirty="0" smtClean="0"/>
              <a:t>This </a:t>
            </a:r>
            <a:r>
              <a:rPr lang="en-US" sz="1600" b="0" dirty="0"/>
              <a:t>problem is called the </a:t>
            </a:r>
            <a:r>
              <a:rPr lang="en-US" sz="1600" dirty="0"/>
              <a:t>silly window syndrome. </a:t>
            </a:r>
            <a:endParaRPr lang="en-US" sz="1600" dirty="0" smtClean="0"/>
          </a:p>
        </p:txBody>
      </p:sp>
      <p:sp>
        <p:nvSpPr>
          <p:cNvPr id="3" name="Rectangle 2"/>
          <p:cNvSpPr/>
          <p:nvPr/>
        </p:nvSpPr>
        <p:spPr>
          <a:xfrm>
            <a:off x="1390650" y="668338"/>
            <a:ext cx="2924175" cy="369887"/>
          </a:xfrm>
          <a:prstGeom prst="rect">
            <a:avLst/>
          </a:prstGeom>
        </p:spPr>
        <p:txBody>
          <a:bodyPr wrap="none">
            <a:spAutoFit/>
          </a:bodyPr>
          <a:lstStyle/>
          <a:p>
            <a:pPr>
              <a:defRPr/>
            </a:pPr>
            <a:r>
              <a:rPr lang="en-US" dirty="0"/>
              <a:t>Silly Window Syndrome</a:t>
            </a:r>
            <a:endParaRPr lang="en-US"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498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DCB993E-EB69-4E3F-AC75-02C237764827}" type="slidenum">
              <a:rPr lang="en-US" altLang="zh-TW" b="0" smtClean="0">
                <a:ea typeface="新細明體" charset="-120"/>
              </a:rPr>
              <a:pPr/>
              <a:t>17</a:t>
            </a:fld>
            <a:endParaRPr lang="en-US" altLang="zh-TW" b="0" smtClean="0">
              <a:ea typeface="新細明體" charset="-120"/>
            </a:endParaRPr>
          </a:p>
        </p:txBody>
      </p:sp>
      <p:sp>
        <p:nvSpPr>
          <p:cNvPr id="24986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228725"/>
            <a:ext cx="8468194" cy="4801314"/>
          </a:xfrm>
          <a:prstGeom prst="rect">
            <a:avLst/>
          </a:prstGeom>
        </p:spPr>
        <p:txBody>
          <a:bodyPr wrap="square">
            <a:spAutoFit/>
          </a:bodyPr>
          <a:lstStyle/>
          <a:p>
            <a:pPr algn="just">
              <a:defRPr/>
            </a:pPr>
            <a:r>
              <a:rPr lang="en-US" b="0" dirty="0" smtClean="0"/>
              <a:t>sending </a:t>
            </a:r>
            <a:r>
              <a:rPr lang="en-US" b="0" dirty="0"/>
              <a:t>TCP may create a silly window syndrome if it is serving an application program that creates data slowly, for example, 1 byte at a time. </a:t>
            </a:r>
          </a:p>
          <a:p>
            <a:pPr algn="just">
              <a:defRPr/>
            </a:pPr>
            <a:endParaRPr lang="en-US" b="0" dirty="0"/>
          </a:p>
          <a:p>
            <a:pPr algn="just">
              <a:defRPr/>
            </a:pPr>
            <a:r>
              <a:rPr lang="en-US" b="0" dirty="0"/>
              <a:t>A</a:t>
            </a:r>
            <a:r>
              <a:rPr lang="en-US" b="0" dirty="0" smtClean="0"/>
              <a:t>pplication </a:t>
            </a:r>
            <a:r>
              <a:rPr lang="en-US" b="0" dirty="0"/>
              <a:t>program writes 1 byte at a time into the buffer of </a:t>
            </a:r>
            <a:r>
              <a:rPr lang="en-US" b="0" dirty="0" smtClean="0"/>
              <a:t>sending </a:t>
            </a:r>
            <a:r>
              <a:rPr lang="en-US" b="0" dirty="0"/>
              <a:t>TCP. If the sending TCP does not have any specific instructions, it may create segments containing 1 byte of data. </a:t>
            </a:r>
          </a:p>
          <a:p>
            <a:pPr algn="just">
              <a:defRPr/>
            </a:pPr>
            <a:endParaRPr lang="en-US" b="0" dirty="0"/>
          </a:p>
          <a:p>
            <a:pPr algn="just">
              <a:defRPr/>
            </a:pPr>
            <a:r>
              <a:rPr lang="en-US" b="0" dirty="0"/>
              <a:t>The result is a lot of 41-byte segments that are traveling through an internet.</a:t>
            </a:r>
          </a:p>
          <a:p>
            <a:pPr algn="just">
              <a:defRPr/>
            </a:pPr>
            <a:endParaRPr lang="en-US" b="0" dirty="0"/>
          </a:p>
          <a:p>
            <a:pPr algn="just">
              <a:defRPr/>
            </a:pPr>
            <a:r>
              <a:rPr lang="en-US" b="0" dirty="0"/>
              <a:t>The solution is to prevent the sending TCP from sending the data byte by byte. </a:t>
            </a:r>
            <a:endParaRPr lang="en-US" b="0" dirty="0" smtClean="0"/>
          </a:p>
          <a:p>
            <a:pPr algn="just">
              <a:defRPr/>
            </a:pPr>
            <a:endParaRPr lang="en-US" b="0" dirty="0"/>
          </a:p>
          <a:p>
            <a:pPr algn="just">
              <a:defRPr/>
            </a:pPr>
            <a:r>
              <a:rPr lang="en-US" b="0" dirty="0" smtClean="0"/>
              <a:t>Sending </a:t>
            </a:r>
            <a:r>
              <a:rPr lang="en-US" b="0" dirty="0"/>
              <a:t>TCP must be forced to wait and collect data to send in a larger block. </a:t>
            </a:r>
          </a:p>
          <a:p>
            <a:pPr algn="just">
              <a:defRPr/>
            </a:pPr>
            <a:endParaRPr lang="en-US" b="0" dirty="0"/>
          </a:p>
          <a:p>
            <a:pPr algn="just">
              <a:defRPr/>
            </a:pPr>
            <a:r>
              <a:rPr lang="en-US" b="0" dirty="0">
                <a:solidFill>
                  <a:srgbClr val="FF0000"/>
                </a:solidFill>
              </a:rPr>
              <a:t>How long should the sending TCP wait? If it waits too long, it may delay the process</a:t>
            </a:r>
            <a:r>
              <a:rPr lang="en-US" b="0" dirty="0" smtClean="0">
                <a:solidFill>
                  <a:srgbClr val="FF0000"/>
                </a:solidFill>
              </a:rPr>
              <a:t>.</a:t>
            </a:r>
            <a:endParaRPr lang="en-US" b="0" dirty="0">
              <a:solidFill>
                <a:srgbClr val="FF0000"/>
              </a:solidFill>
            </a:endParaRPr>
          </a:p>
          <a:p>
            <a:pPr algn="just">
              <a:defRPr/>
            </a:pPr>
            <a:r>
              <a:rPr lang="en-US" b="0" dirty="0">
                <a:solidFill>
                  <a:srgbClr val="FF0000"/>
                </a:solidFill>
              </a:rPr>
              <a:t>If it does not wait long enough, it may end up sending small segments. </a:t>
            </a:r>
            <a:endParaRPr lang="en-US" b="0" dirty="0" smtClean="0">
              <a:solidFill>
                <a:srgbClr val="FF0000"/>
              </a:solidFill>
            </a:endParaRPr>
          </a:p>
          <a:p>
            <a:pPr algn="just">
              <a:defRPr/>
            </a:pPr>
            <a:r>
              <a:rPr lang="en-US" b="0" u="sng" dirty="0" smtClean="0">
                <a:solidFill>
                  <a:srgbClr val="FF0000"/>
                </a:solidFill>
              </a:rPr>
              <a:t>Nagle </a:t>
            </a:r>
            <a:r>
              <a:rPr lang="en-US" b="0" u="sng" dirty="0">
                <a:solidFill>
                  <a:srgbClr val="FF0000"/>
                </a:solidFill>
              </a:rPr>
              <a:t>found an elegant solution.</a:t>
            </a:r>
            <a:endParaRPr lang="en-US" b="0" u="sng" dirty="0">
              <a:solidFill>
                <a:srgbClr val="FF0000"/>
              </a:solidFill>
              <a:latin typeface="+mn-lt"/>
            </a:endParaRPr>
          </a:p>
        </p:txBody>
      </p:sp>
      <p:sp>
        <p:nvSpPr>
          <p:cNvPr id="3" name="Rectangle 2"/>
          <p:cNvSpPr/>
          <p:nvPr/>
        </p:nvSpPr>
        <p:spPr>
          <a:xfrm>
            <a:off x="1390650" y="668338"/>
            <a:ext cx="4008438" cy="369887"/>
          </a:xfrm>
          <a:prstGeom prst="rect">
            <a:avLst/>
          </a:prstGeom>
        </p:spPr>
        <p:txBody>
          <a:bodyPr wrap="none">
            <a:spAutoFit/>
          </a:bodyPr>
          <a:lstStyle/>
          <a:p>
            <a:pPr>
              <a:defRPr/>
            </a:pPr>
            <a:r>
              <a:rPr lang="en-US" i="1" dirty="0"/>
              <a:t>Syndrome Created by the Sender</a:t>
            </a:r>
            <a:endParaRPr lang="en-US"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519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D777A4A-896F-434B-8F76-7DD4CEC8E74B}" type="slidenum">
              <a:rPr lang="en-US" altLang="zh-TW" b="0" smtClean="0">
                <a:ea typeface="新細明體" charset="-120"/>
              </a:rPr>
              <a:pPr/>
              <a:t>18</a:t>
            </a:fld>
            <a:endParaRPr lang="en-US" altLang="zh-TW" b="0" smtClean="0">
              <a:ea typeface="新細明體" charset="-120"/>
            </a:endParaRPr>
          </a:p>
        </p:txBody>
      </p:sp>
      <p:sp>
        <p:nvSpPr>
          <p:cNvPr id="25190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0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1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1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1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1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1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055688"/>
            <a:ext cx="8580437" cy="4524315"/>
          </a:xfrm>
          <a:prstGeom prst="rect">
            <a:avLst/>
          </a:prstGeom>
        </p:spPr>
        <p:txBody>
          <a:bodyPr wrap="square">
            <a:spAutoFit/>
          </a:bodyPr>
          <a:lstStyle/>
          <a:p>
            <a:pPr marL="342900" indent="-342900" algn="just">
              <a:buAutoNum type="arabicPeriod"/>
              <a:defRPr/>
            </a:pPr>
            <a:r>
              <a:rPr lang="en-US" sz="1600" b="0" dirty="0" smtClean="0"/>
              <a:t>Sending </a:t>
            </a:r>
            <a:r>
              <a:rPr lang="en-US" sz="1600" b="0" dirty="0"/>
              <a:t>TCP sends the first piece of data it receives from the sending application program even if it is only 1 byte</a:t>
            </a:r>
            <a:r>
              <a:rPr lang="en-US" sz="1600" b="0" dirty="0" smtClean="0"/>
              <a:t>.</a:t>
            </a:r>
          </a:p>
          <a:p>
            <a:pPr marL="342900" indent="-342900" algn="just">
              <a:buAutoNum type="arabicPeriod"/>
              <a:defRPr/>
            </a:pPr>
            <a:endParaRPr lang="en-US" sz="1600" b="0" dirty="0"/>
          </a:p>
          <a:p>
            <a:pPr algn="just">
              <a:defRPr/>
            </a:pPr>
            <a:r>
              <a:rPr lang="en-US" sz="1600" dirty="0"/>
              <a:t>2. </a:t>
            </a:r>
            <a:r>
              <a:rPr lang="en-US" sz="1600" b="0" dirty="0"/>
              <a:t>After sending </a:t>
            </a:r>
            <a:r>
              <a:rPr lang="en-US" sz="1600" b="0" dirty="0" smtClean="0"/>
              <a:t>first </a:t>
            </a:r>
            <a:r>
              <a:rPr lang="en-US" sz="1600" b="0" dirty="0"/>
              <a:t>segment, </a:t>
            </a:r>
            <a:r>
              <a:rPr lang="en-US" sz="1600" b="0" dirty="0" smtClean="0"/>
              <a:t>sending </a:t>
            </a:r>
            <a:r>
              <a:rPr lang="en-US" sz="1600" b="0" dirty="0"/>
              <a:t>TCP accumulates data in </a:t>
            </a:r>
            <a:r>
              <a:rPr lang="en-US" sz="1600" b="0" dirty="0" smtClean="0"/>
              <a:t>output </a:t>
            </a:r>
            <a:r>
              <a:rPr lang="en-US" sz="1600" b="0" dirty="0"/>
              <a:t>buffer and waits until either </a:t>
            </a:r>
            <a:r>
              <a:rPr lang="en-US" sz="1600" b="0" dirty="0" smtClean="0"/>
              <a:t>receiving </a:t>
            </a:r>
            <a:r>
              <a:rPr lang="en-US" sz="1600" b="0" dirty="0"/>
              <a:t>TCP sends an acknowledgment or until enough data has accumulated to fill a maximum-size segment. At this time, the sending TCP can send the segment</a:t>
            </a:r>
            <a:r>
              <a:rPr lang="en-US" sz="1600" b="0" dirty="0" smtClean="0"/>
              <a:t>.</a:t>
            </a:r>
          </a:p>
          <a:p>
            <a:pPr algn="just">
              <a:defRPr/>
            </a:pPr>
            <a:endParaRPr lang="en-US" sz="1600" b="0" dirty="0"/>
          </a:p>
          <a:p>
            <a:pPr algn="just">
              <a:defRPr/>
            </a:pPr>
            <a:r>
              <a:rPr lang="en-US" sz="1600" dirty="0"/>
              <a:t>3. </a:t>
            </a:r>
            <a:r>
              <a:rPr lang="en-US" sz="1600" b="0" dirty="0"/>
              <a:t>Step 2 is repeated for the rest of the transmission. Segment 3 is sent immediately if an acknowledgment is received for segment 2, or if enough data have accumulated to fill a maximum-size segment</a:t>
            </a:r>
            <a:r>
              <a:rPr lang="en-US" sz="1600" b="0" dirty="0" smtClean="0"/>
              <a:t>.</a:t>
            </a:r>
          </a:p>
          <a:p>
            <a:pPr algn="just">
              <a:defRPr/>
            </a:pPr>
            <a:endParaRPr lang="en-US" sz="1600" b="0" dirty="0"/>
          </a:p>
          <a:p>
            <a:pPr algn="just">
              <a:defRPr/>
            </a:pPr>
            <a:endParaRPr lang="en-US" sz="1600" b="0" dirty="0"/>
          </a:p>
          <a:p>
            <a:pPr algn="just">
              <a:defRPr/>
            </a:pPr>
            <a:r>
              <a:rPr lang="en-US" sz="1600" b="0" dirty="0" smtClean="0"/>
              <a:t>Nagle’s algorithm:</a:t>
            </a:r>
          </a:p>
          <a:p>
            <a:pPr marL="285750" indent="-285750" algn="just">
              <a:buFont typeface="Arial" panose="020B0604020202020204" pitchFamily="34" charset="0"/>
              <a:buChar char="•"/>
              <a:defRPr/>
            </a:pPr>
            <a:r>
              <a:rPr lang="en-US" sz="1600" b="0" dirty="0" smtClean="0"/>
              <a:t> </a:t>
            </a:r>
            <a:r>
              <a:rPr lang="en-US" sz="1600" b="0" dirty="0"/>
              <a:t>simplicity </a:t>
            </a:r>
            <a:endParaRPr lang="en-US" sz="1600" b="0" dirty="0" smtClean="0"/>
          </a:p>
          <a:p>
            <a:pPr marL="285750" indent="-285750" algn="just">
              <a:buFont typeface="Arial" panose="020B0604020202020204" pitchFamily="34" charset="0"/>
              <a:buChar char="•"/>
              <a:defRPr/>
            </a:pPr>
            <a:r>
              <a:rPr lang="en-US" sz="1600" b="0" dirty="0" smtClean="0"/>
              <a:t> </a:t>
            </a:r>
            <a:r>
              <a:rPr lang="en-US" sz="1600" b="0" dirty="0"/>
              <a:t>it takes into account the speed of the application program that creates the data and the speed of the network that transports the data. </a:t>
            </a:r>
            <a:endParaRPr lang="en-US" sz="1600" b="0" dirty="0" smtClean="0"/>
          </a:p>
          <a:p>
            <a:pPr marL="285750" indent="-285750" algn="just">
              <a:buFont typeface="Arial" panose="020B0604020202020204" pitchFamily="34" charset="0"/>
              <a:buChar char="•"/>
              <a:defRPr/>
            </a:pPr>
            <a:r>
              <a:rPr lang="en-US" sz="1600" b="0" dirty="0" smtClean="0"/>
              <a:t>If </a:t>
            </a:r>
            <a:r>
              <a:rPr lang="en-US" sz="1600" b="0" dirty="0"/>
              <a:t>the application program is faster than the network, </a:t>
            </a:r>
            <a:r>
              <a:rPr lang="en-US" sz="1600" b="0" dirty="0" smtClean="0"/>
              <a:t>segments </a:t>
            </a:r>
            <a:r>
              <a:rPr lang="en-US" sz="1600" b="0" dirty="0"/>
              <a:t>are </a:t>
            </a:r>
            <a:r>
              <a:rPr lang="en-US" sz="1600" b="0" dirty="0" smtClean="0"/>
              <a:t>larger.</a:t>
            </a:r>
          </a:p>
          <a:p>
            <a:pPr marL="285750" indent="-285750" algn="just">
              <a:buFont typeface="Arial" panose="020B0604020202020204" pitchFamily="34" charset="0"/>
              <a:buChar char="•"/>
              <a:defRPr/>
            </a:pPr>
            <a:r>
              <a:rPr lang="en-US" sz="1600" b="0" dirty="0" smtClean="0"/>
              <a:t> If </a:t>
            </a:r>
            <a:r>
              <a:rPr lang="en-US" sz="1600" b="0" dirty="0"/>
              <a:t>the application program is slower than the network, the segments are </a:t>
            </a:r>
            <a:r>
              <a:rPr lang="en-US" sz="1600" b="0" dirty="0" smtClean="0"/>
              <a:t>smaller.</a:t>
            </a:r>
            <a:endParaRPr lang="en-US" sz="1600" b="0" dirty="0">
              <a:solidFill>
                <a:srgbClr val="000000"/>
              </a:solidFill>
              <a:latin typeface="+mn-lt"/>
            </a:endParaRPr>
          </a:p>
        </p:txBody>
      </p:sp>
      <p:sp>
        <p:nvSpPr>
          <p:cNvPr id="3" name="Rectangle 2"/>
          <p:cNvSpPr/>
          <p:nvPr/>
        </p:nvSpPr>
        <p:spPr>
          <a:xfrm>
            <a:off x="1284287" y="589190"/>
            <a:ext cx="4363695" cy="369332"/>
          </a:xfrm>
          <a:prstGeom prst="rect">
            <a:avLst/>
          </a:prstGeom>
        </p:spPr>
        <p:txBody>
          <a:bodyPr wrap="none">
            <a:spAutoFit/>
          </a:bodyPr>
          <a:lstStyle/>
          <a:p>
            <a:pPr>
              <a:defRPr/>
            </a:pPr>
            <a:r>
              <a:rPr lang="en-US" dirty="0"/>
              <a:t>Nagle’s Algorithm Nagle’s algorithm</a:t>
            </a:r>
            <a:endParaRPr lang="en-US" b="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539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61CEDF-57C2-48D0-9E37-E259276A8315}" type="slidenum">
              <a:rPr lang="en-US" altLang="zh-TW" b="0" smtClean="0">
                <a:ea typeface="新細明體" charset="-120"/>
              </a:rPr>
              <a:pPr/>
              <a:t>19</a:t>
            </a:fld>
            <a:endParaRPr lang="en-US" altLang="zh-TW" b="0" smtClean="0">
              <a:ea typeface="新細明體" charset="-120"/>
            </a:endParaRPr>
          </a:p>
        </p:txBody>
      </p:sp>
      <p:sp>
        <p:nvSpPr>
          <p:cNvPr id="25395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5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5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5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6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6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6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63" name="Rectangle 1"/>
          <p:cNvSpPr>
            <a:spLocks noChangeArrowheads="1"/>
          </p:cNvSpPr>
          <p:nvPr/>
        </p:nvSpPr>
        <p:spPr bwMode="auto">
          <a:xfrm>
            <a:off x="366713" y="1228725"/>
            <a:ext cx="8302625"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smtClean="0"/>
              <a:t>Receiving </a:t>
            </a:r>
            <a:r>
              <a:rPr lang="en-US" sz="1600" b="0" dirty="0"/>
              <a:t>TCP may create a silly window syndrome if it is serving an application program that consumes data slowly, for example, 1 byte at a time. </a:t>
            </a:r>
            <a:endParaRPr lang="en-US" sz="1600" b="0" dirty="0" smtClean="0"/>
          </a:p>
          <a:p>
            <a:pPr algn="just"/>
            <a:endParaRPr lang="en-US" sz="1600" b="0" dirty="0"/>
          </a:p>
          <a:p>
            <a:pPr algn="just"/>
            <a:r>
              <a:rPr lang="en-US" sz="1600" b="0" dirty="0"/>
              <a:t>Suppose that </a:t>
            </a:r>
            <a:r>
              <a:rPr lang="en-US" sz="1600" b="0" dirty="0" smtClean="0"/>
              <a:t>sending </a:t>
            </a:r>
            <a:r>
              <a:rPr lang="en-US" sz="1600" b="0" dirty="0"/>
              <a:t>application program creates data in blocks of </a:t>
            </a:r>
            <a:r>
              <a:rPr lang="en-US" sz="1600" b="0" dirty="0">
                <a:solidFill>
                  <a:srgbClr val="FF0000"/>
                </a:solidFill>
              </a:rPr>
              <a:t>1 kilobyte</a:t>
            </a:r>
            <a:r>
              <a:rPr lang="en-US" sz="1600" b="0" dirty="0"/>
              <a:t>, but the receiving application program consumes data </a:t>
            </a:r>
            <a:r>
              <a:rPr lang="en-US" sz="1600" b="0" dirty="0">
                <a:solidFill>
                  <a:srgbClr val="FF0000"/>
                </a:solidFill>
              </a:rPr>
              <a:t>1 byte </a:t>
            </a:r>
            <a:r>
              <a:rPr lang="en-US" sz="1600" b="0" dirty="0"/>
              <a:t>at a time. </a:t>
            </a:r>
            <a:endParaRPr lang="en-US" sz="1600" b="0" dirty="0" smtClean="0"/>
          </a:p>
          <a:p>
            <a:pPr algn="just"/>
            <a:endParaRPr lang="en-US" sz="1600" b="0" dirty="0"/>
          </a:p>
          <a:p>
            <a:pPr algn="just"/>
            <a:r>
              <a:rPr lang="en-US" sz="1600" b="0" dirty="0" smtClean="0"/>
              <a:t>Also </a:t>
            </a:r>
            <a:r>
              <a:rPr lang="en-US" sz="1600" b="0" dirty="0"/>
              <a:t>suppose that the input buffer of the receiving TCP is </a:t>
            </a:r>
            <a:r>
              <a:rPr lang="en-US" sz="1600" b="0" dirty="0">
                <a:solidFill>
                  <a:srgbClr val="FF0000"/>
                </a:solidFill>
              </a:rPr>
              <a:t>4 kilobytes. </a:t>
            </a:r>
            <a:r>
              <a:rPr lang="en-US" sz="1600" b="0" dirty="0"/>
              <a:t>The sender sends the first 4 kilobytes of data. The receiver stores it in its buffer. Now its buffer is full. It advertises a window size of zero, which means the sender should stop sending data. The receiving application reads the first byte of data from the input buffer of the receiving TCP. Now there is 1 byte of space in the incoming buffer. The receiving TCP announces a window size of 1 </a:t>
            </a:r>
            <a:r>
              <a:rPr lang="en-US" sz="1600" b="0" dirty="0" smtClean="0"/>
              <a:t>byte. </a:t>
            </a:r>
            <a:r>
              <a:rPr lang="en-US" sz="1600" b="0" dirty="0"/>
              <a:t>S</a:t>
            </a:r>
            <a:r>
              <a:rPr lang="en-US" sz="1600" b="0" dirty="0" smtClean="0"/>
              <a:t>ending TCP takes </a:t>
            </a:r>
            <a:r>
              <a:rPr lang="en-US" sz="1600" b="0" dirty="0"/>
              <a:t>this advertisement </a:t>
            </a:r>
            <a:r>
              <a:rPr lang="en-US" sz="1600" b="0" dirty="0" smtClean="0"/>
              <a:t>and </a:t>
            </a:r>
            <a:r>
              <a:rPr lang="en-US" sz="1600" b="0" dirty="0"/>
              <a:t>sends a segment carrying only 1 byte of data. The procedure will continue. </a:t>
            </a:r>
            <a:endParaRPr lang="en-US" sz="1600" b="0" dirty="0" smtClean="0"/>
          </a:p>
          <a:p>
            <a:pPr algn="just"/>
            <a:endParaRPr lang="en-US" sz="1600" b="0" dirty="0" smtClean="0"/>
          </a:p>
          <a:p>
            <a:pPr algn="just"/>
            <a:r>
              <a:rPr lang="en-US" sz="1600" b="0" dirty="0" smtClean="0">
                <a:solidFill>
                  <a:srgbClr val="FF0000"/>
                </a:solidFill>
              </a:rPr>
              <a:t>One </a:t>
            </a:r>
            <a:r>
              <a:rPr lang="en-US" sz="1600" b="0" dirty="0">
                <a:solidFill>
                  <a:srgbClr val="FF0000"/>
                </a:solidFill>
              </a:rPr>
              <a:t>byte of data is consumed and a segment carrying 1 byte of data is sent. Again we have an efficiency problem and the silly window syndrome.</a:t>
            </a:r>
          </a:p>
          <a:p>
            <a:pPr algn="just"/>
            <a:endParaRPr lang="en-US" sz="1600" b="0" dirty="0">
              <a:solidFill>
                <a:srgbClr val="FF0000"/>
              </a:solidFill>
            </a:endParaRPr>
          </a:p>
        </p:txBody>
      </p:sp>
      <p:sp>
        <p:nvSpPr>
          <p:cNvPr id="253964" name="Rectangle 2"/>
          <p:cNvSpPr>
            <a:spLocks noChangeArrowheads="1"/>
          </p:cNvSpPr>
          <p:nvPr/>
        </p:nvSpPr>
        <p:spPr bwMode="auto">
          <a:xfrm>
            <a:off x="1346200" y="682625"/>
            <a:ext cx="420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dirty="0" smtClean="0">
                <a:latin typeface="+mn-lt"/>
              </a:rPr>
              <a:t>Syndrome Created by the Receiver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048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FE998B1-7446-4917-B982-4C284A3B2CA3}" type="slidenum">
              <a:rPr lang="en-US" altLang="zh-TW" b="0" smtClean="0">
                <a:ea typeface="新細明體" charset="-120"/>
              </a:rPr>
              <a:pPr/>
              <a:t>2</a:t>
            </a:fld>
            <a:endParaRPr lang="en-US" altLang="zh-TW" b="0" smtClean="0">
              <a:ea typeface="新細明體" charset="-120"/>
            </a:endParaRPr>
          </a:p>
        </p:txBody>
      </p:sp>
      <p:sp>
        <p:nvSpPr>
          <p:cNvPr id="9103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smtClean="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204805" name="Text Box 3"/>
          <p:cNvSpPr txBox="1">
            <a:spLocks noChangeArrowheads="1"/>
          </p:cNvSpPr>
          <p:nvPr/>
        </p:nvSpPr>
        <p:spPr bwMode="auto">
          <a:xfrm>
            <a:off x="228600" y="355600"/>
            <a:ext cx="53879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15-6  WINDOWS  IN TCP</a:t>
            </a:r>
          </a:p>
        </p:txBody>
      </p:sp>
      <p:sp>
        <p:nvSpPr>
          <p:cNvPr id="20480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198663" name="Rectangle 5"/>
          <p:cNvSpPr>
            <a:spLocks noChangeArrowheads="1"/>
          </p:cNvSpPr>
          <p:nvPr/>
        </p:nvSpPr>
        <p:spPr bwMode="auto">
          <a:xfrm>
            <a:off x="174625" y="1609725"/>
            <a:ext cx="87725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sz="2000" b="0" dirty="0" smtClean="0">
                <a:latin typeface="+mn-lt"/>
                <a:ea typeface="Arial Unicode MS" panose="020B0604020202020204" pitchFamily="34" charset="-128"/>
                <a:cs typeface="Arial Unicode MS" panose="020B0604020202020204" pitchFamily="34" charset="-128"/>
              </a:rPr>
              <a:t>TCP uses two windows (send window and receive window) for each direction of data transfer.</a:t>
            </a:r>
          </a:p>
          <a:p>
            <a:pPr algn="just">
              <a:defRPr/>
            </a:pPr>
            <a:endParaRPr lang="en-US" altLang="zh-TW" sz="2000" b="0" dirty="0">
              <a:latin typeface="+mn-lt"/>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560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F9CAA1A-AE68-4578-BB65-46D84A6C75E5}" type="slidenum">
              <a:rPr lang="en-US" altLang="zh-TW" b="0" smtClean="0">
                <a:ea typeface="新細明體" charset="-120"/>
              </a:rPr>
              <a:pPr/>
              <a:t>20</a:t>
            </a:fld>
            <a:endParaRPr lang="en-US" altLang="zh-TW" b="0" smtClean="0">
              <a:ea typeface="新細明體" charset="-120"/>
            </a:endParaRPr>
          </a:p>
        </p:txBody>
      </p:sp>
      <p:sp>
        <p:nvSpPr>
          <p:cNvPr id="25600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0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0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0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0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0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1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11" name="Rectangle 1"/>
          <p:cNvSpPr>
            <a:spLocks noChangeArrowheads="1"/>
          </p:cNvSpPr>
          <p:nvPr/>
        </p:nvSpPr>
        <p:spPr bwMode="auto">
          <a:xfrm>
            <a:off x="272302" y="1227694"/>
            <a:ext cx="83026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Clark’s Solution </a:t>
            </a:r>
            <a:endParaRPr lang="en-US" dirty="0" smtClean="0"/>
          </a:p>
          <a:p>
            <a:pPr algn="just"/>
            <a:r>
              <a:rPr lang="en-US" b="0" dirty="0" smtClean="0"/>
              <a:t>send </a:t>
            </a:r>
            <a:r>
              <a:rPr lang="en-US" b="0" dirty="0"/>
              <a:t>an acknowledgment as soon as the data arrive, but to announce a window size of zero until either there is enough space to accommodate a segment of maximum size or until at least half of the receive buffer is empty.</a:t>
            </a:r>
          </a:p>
        </p:txBody>
      </p:sp>
      <p:sp>
        <p:nvSpPr>
          <p:cNvPr id="2" name="Rectangle 1"/>
          <p:cNvSpPr/>
          <p:nvPr/>
        </p:nvSpPr>
        <p:spPr>
          <a:xfrm>
            <a:off x="1242432" y="711756"/>
            <a:ext cx="3780330" cy="369332"/>
          </a:xfrm>
          <a:prstGeom prst="rect">
            <a:avLst/>
          </a:prstGeom>
        </p:spPr>
        <p:txBody>
          <a:bodyPr wrap="square">
            <a:spAutoFit/>
          </a:bodyPr>
          <a:lstStyle/>
          <a:p>
            <a:pPr algn="just"/>
            <a:r>
              <a:rPr lang="en-US" b="0" dirty="0">
                <a:solidFill>
                  <a:srgbClr val="FF0000"/>
                </a:solidFill>
              </a:rPr>
              <a:t>Two solutions have been </a:t>
            </a:r>
            <a:r>
              <a:rPr lang="en-US" b="0" dirty="0" smtClean="0">
                <a:solidFill>
                  <a:srgbClr val="FF0000"/>
                </a:solidFill>
              </a:rPr>
              <a:t>proposed</a:t>
            </a:r>
            <a:endParaRPr lang="en-US" b="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580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F4C02C-90CB-4A59-98E5-ED3C023551E4}" type="slidenum">
              <a:rPr lang="en-US" altLang="zh-TW" b="0" smtClean="0">
                <a:ea typeface="新細明體" charset="-120"/>
              </a:rPr>
              <a:pPr/>
              <a:t>21</a:t>
            </a:fld>
            <a:endParaRPr lang="en-US" altLang="zh-TW" b="0" smtClean="0">
              <a:ea typeface="新細明體" charset="-120"/>
            </a:endParaRPr>
          </a:p>
        </p:txBody>
      </p:sp>
      <p:sp>
        <p:nvSpPr>
          <p:cNvPr id="25805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9" name="Rectangle 1"/>
          <p:cNvSpPr>
            <a:spLocks noChangeArrowheads="1"/>
          </p:cNvSpPr>
          <p:nvPr/>
        </p:nvSpPr>
        <p:spPr bwMode="auto">
          <a:xfrm>
            <a:off x="366713" y="1228725"/>
            <a:ext cx="83026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Delayed Acknowledgment </a:t>
            </a:r>
            <a:endParaRPr lang="en-US" dirty="0" smtClean="0"/>
          </a:p>
          <a:p>
            <a:pPr algn="just"/>
            <a:r>
              <a:rPr lang="en-US" b="0" dirty="0" smtClean="0"/>
              <a:t>The </a:t>
            </a:r>
            <a:r>
              <a:rPr lang="en-US" b="0" dirty="0"/>
              <a:t>second solution is to delay sending the acknowledgment. This means that when a segment arrives, it is not acknowledged immediately. The receiver waits until there is a decent amount of space in its incoming buffer before acknowledging the arrived segments. The delayed acknowledgment prevents the sending TCP from sliding its window. </a:t>
            </a:r>
            <a:endParaRPr lang="en-US" b="0" dirty="0" smtClean="0"/>
          </a:p>
          <a:p>
            <a:pPr algn="just"/>
            <a:endParaRPr lang="en-US" b="0" dirty="0"/>
          </a:p>
          <a:p>
            <a:pPr algn="just"/>
            <a:r>
              <a:rPr lang="en-US" b="0" dirty="0" smtClean="0"/>
              <a:t>It also reduces </a:t>
            </a:r>
            <a:r>
              <a:rPr lang="en-US" b="0" dirty="0"/>
              <a:t>traffic. R</a:t>
            </a:r>
            <a:r>
              <a:rPr lang="en-US" b="0" dirty="0" smtClean="0"/>
              <a:t>eceiver </a:t>
            </a:r>
            <a:r>
              <a:rPr lang="en-US" b="0" dirty="0"/>
              <a:t>does not have to acknowledge each segment. </a:t>
            </a:r>
            <a:endParaRPr lang="en-US" b="0" dirty="0" smtClean="0"/>
          </a:p>
          <a:p>
            <a:pPr algn="just"/>
            <a:endParaRPr lang="en-US" b="0" dirty="0"/>
          </a:p>
          <a:p>
            <a:pPr algn="just"/>
            <a:r>
              <a:rPr lang="en-US" b="0" dirty="0" smtClean="0"/>
              <a:t>Disadvantage : Delayed </a:t>
            </a:r>
            <a:r>
              <a:rPr lang="en-US" b="0" dirty="0"/>
              <a:t>acknowledgment may result in the sender unnecessarily retransmitting the unacknowledged segments</a:t>
            </a:r>
            <a:r>
              <a:rPr lang="en-US" b="0" dirty="0" smtClean="0"/>
              <a:t>.</a:t>
            </a:r>
          </a:p>
          <a:p>
            <a:pPr algn="just"/>
            <a:endParaRPr lang="en-US" b="0" dirty="0"/>
          </a:p>
          <a:p>
            <a:pPr algn="just"/>
            <a:r>
              <a:rPr lang="en-US" b="0" dirty="0"/>
              <a:t>TCP balances the advantages and disadvantages. It now defines that the acknowledgment should not be delayed by more than 500 </a:t>
            </a:r>
            <a:r>
              <a:rPr lang="en-US" b="0" dirty="0" err="1"/>
              <a:t>ms.</a:t>
            </a:r>
            <a:endParaRPr lang="en-US"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631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F7EBE4-4B53-49F5-9B3F-9EC1538C9710}" type="slidenum">
              <a:rPr lang="en-US" altLang="zh-TW" b="0" smtClean="0">
                <a:ea typeface="新細明體" charset="-120"/>
              </a:rPr>
              <a:pPr/>
              <a:t>22</a:t>
            </a:fld>
            <a:endParaRPr lang="en-US" altLang="zh-TW" b="0" dirty="0" smtClean="0">
              <a:ea typeface="新細明體" charset="-120"/>
            </a:endParaRPr>
          </a:p>
        </p:txBody>
      </p:sp>
      <p:sp>
        <p:nvSpPr>
          <p:cNvPr id="92057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smtClean="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263173" name="Text Box 3"/>
          <p:cNvSpPr txBox="1">
            <a:spLocks noChangeArrowheads="1"/>
          </p:cNvSpPr>
          <p:nvPr/>
        </p:nvSpPr>
        <p:spPr bwMode="auto">
          <a:xfrm>
            <a:off x="228600" y="355600"/>
            <a:ext cx="5337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15-8  ERROR CONTROL</a:t>
            </a:r>
          </a:p>
        </p:txBody>
      </p:sp>
      <p:sp>
        <p:nvSpPr>
          <p:cNvPr id="26317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242695" name="Rectangle 5"/>
          <p:cNvSpPr>
            <a:spLocks noChangeArrowheads="1"/>
          </p:cNvSpPr>
          <p:nvPr/>
        </p:nvSpPr>
        <p:spPr bwMode="auto">
          <a:xfrm>
            <a:off x="228600" y="1524000"/>
            <a:ext cx="87185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b="0" dirty="0" smtClean="0">
                <a:latin typeface="+mn-lt"/>
                <a:ea typeface="Arial Unicode MS" panose="020B0604020202020204" pitchFamily="34" charset="-128"/>
                <a:cs typeface="Arial Unicode MS" panose="020B0604020202020204" pitchFamily="34" charset="-128"/>
              </a:rPr>
              <a:t>TCP is a reliable transport layer protocol.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To deliver the entire stream of data  </a:t>
            </a:r>
            <a:r>
              <a:rPr lang="en-US" altLang="zh-TW" b="0" dirty="0" smtClean="0">
                <a:solidFill>
                  <a:srgbClr val="FF0000"/>
                </a:solidFill>
                <a:latin typeface="+mn-lt"/>
                <a:ea typeface="Arial Unicode MS" panose="020B0604020202020204" pitchFamily="34" charset="-128"/>
                <a:cs typeface="Arial Unicode MS" panose="020B0604020202020204" pitchFamily="34" charset="-128"/>
              </a:rPr>
              <a:t>in order</a:t>
            </a:r>
            <a:r>
              <a:rPr lang="en-US" altLang="zh-TW" b="0" dirty="0" smtClean="0">
                <a:latin typeface="+mn-lt"/>
                <a:ea typeface="Arial Unicode MS" panose="020B0604020202020204" pitchFamily="34" charset="-128"/>
                <a:cs typeface="Arial Unicode MS" panose="020B0604020202020204" pitchFamily="34" charset="-128"/>
              </a:rPr>
              <a:t>, </a:t>
            </a:r>
            <a:r>
              <a:rPr lang="en-US" altLang="zh-TW" b="0" dirty="0" smtClean="0">
                <a:solidFill>
                  <a:srgbClr val="FF0000"/>
                </a:solidFill>
                <a:latin typeface="+mn-lt"/>
                <a:ea typeface="Arial Unicode MS" panose="020B0604020202020204" pitchFamily="34" charset="-128"/>
                <a:cs typeface="Arial Unicode MS" panose="020B0604020202020204" pitchFamily="34" charset="-128"/>
              </a:rPr>
              <a:t>without error</a:t>
            </a:r>
            <a:r>
              <a:rPr lang="en-US" altLang="zh-TW" b="0" dirty="0" smtClean="0">
                <a:latin typeface="+mn-lt"/>
                <a:ea typeface="Arial Unicode MS" panose="020B0604020202020204" pitchFamily="34" charset="-128"/>
                <a:cs typeface="Arial Unicode MS" panose="020B0604020202020204" pitchFamily="34" charset="-128"/>
              </a:rPr>
              <a:t>, and </a:t>
            </a:r>
            <a:r>
              <a:rPr lang="en-US" altLang="zh-TW" b="0" dirty="0" smtClean="0">
                <a:solidFill>
                  <a:srgbClr val="FF0000"/>
                </a:solidFill>
                <a:latin typeface="+mn-lt"/>
                <a:ea typeface="Arial Unicode MS" panose="020B0604020202020204" pitchFamily="34" charset="-128"/>
                <a:cs typeface="Arial Unicode MS" panose="020B0604020202020204" pitchFamily="34" charset="-128"/>
              </a:rPr>
              <a:t>without any part lost </a:t>
            </a:r>
            <a:r>
              <a:rPr lang="en-US" altLang="zh-TW" b="0" dirty="0" smtClean="0">
                <a:latin typeface="+mn-lt"/>
                <a:ea typeface="Arial Unicode MS" panose="020B0604020202020204" pitchFamily="34" charset="-128"/>
                <a:cs typeface="Arial Unicode MS" panose="020B0604020202020204" pitchFamily="34" charset="-128"/>
              </a:rPr>
              <a:t>or </a:t>
            </a:r>
            <a:r>
              <a:rPr lang="en-US" altLang="zh-TW" b="0" dirty="0" smtClean="0">
                <a:solidFill>
                  <a:srgbClr val="FF0000"/>
                </a:solidFill>
                <a:latin typeface="+mn-lt"/>
                <a:ea typeface="Arial Unicode MS" panose="020B0604020202020204" pitchFamily="34" charset="-128"/>
                <a:cs typeface="Arial Unicode MS" panose="020B0604020202020204" pitchFamily="34" charset="-128"/>
              </a:rPr>
              <a:t>duplicated</a:t>
            </a:r>
            <a:r>
              <a:rPr lang="en-US" altLang="zh-TW" b="0" dirty="0" smtClean="0">
                <a:latin typeface="+mn-lt"/>
                <a:ea typeface="Arial Unicode MS" panose="020B0604020202020204" pitchFamily="34" charset="-128"/>
                <a:cs typeface="Arial Unicode MS" panose="020B0604020202020204" pitchFamily="34" charset="-128"/>
              </a:rPr>
              <a:t>.</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b="0" dirty="0" smtClean="0">
                <a:latin typeface="+mn-lt"/>
              </a:rPr>
              <a:t>TCP provides reliability using error control. </a:t>
            </a:r>
          </a:p>
          <a:p>
            <a:pPr algn="just">
              <a:defRPr/>
            </a:pPr>
            <a:endParaRPr lang="en-US" b="0" dirty="0">
              <a:latin typeface="+mn-lt"/>
            </a:endParaRPr>
          </a:p>
          <a:p>
            <a:pPr algn="just">
              <a:defRPr/>
            </a:pPr>
            <a:r>
              <a:rPr lang="en-US" b="0" dirty="0" smtClean="0">
                <a:latin typeface="+mn-lt"/>
              </a:rPr>
              <a:t>Error control includes </a:t>
            </a:r>
          </a:p>
          <a:p>
            <a:pPr marL="285750" indent="-285750" algn="just">
              <a:buFont typeface="Wingdings" panose="05000000000000000000" pitchFamily="2" charset="2"/>
              <a:buChar char="ü"/>
              <a:defRPr/>
            </a:pPr>
            <a:r>
              <a:rPr lang="en-US" b="0" dirty="0" smtClean="0">
                <a:latin typeface="+mn-lt"/>
              </a:rPr>
              <a:t>mechanisms for detecting and resending corrupted segments, </a:t>
            </a:r>
          </a:p>
          <a:p>
            <a:pPr marL="285750" indent="-285750" algn="just">
              <a:buFont typeface="Wingdings" panose="05000000000000000000" pitchFamily="2" charset="2"/>
              <a:buChar char="ü"/>
              <a:defRPr/>
            </a:pPr>
            <a:r>
              <a:rPr lang="en-US" b="0" dirty="0" smtClean="0">
                <a:latin typeface="+mn-lt"/>
              </a:rPr>
              <a:t>resending lost segments, </a:t>
            </a:r>
          </a:p>
          <a:p>
            <a:pPr marL="285750" indent="-285750" algn="just">
              <a:buFont typeface="Wingdings" panose="05000000000000000000" pitchFamily="2" charset="2"/>
              <a:buChar char="ü"/>
              <a:defRPr/>
            </a:pPr>
            <a:r>
              <a:rPr lang="en-US" b="0" dirty="0" smtClean="0">
                <a:latin typeface="+mn-lt"/>
              </a:rPr>
              <a:t>storing out-of order segments until missing segments arrive </a:t>
            </a:r>
          </a:p>
          <a:p>
            <a:pPr marL="285750" indent="-285750" algn="just">
              <a:buFont typeface="Wingdings" panose="05000000000000000000" pitchFamily="2" charset="2"/>
              <a:buChar char="ü"/>
              <a:defRPr/>
            </a:pPr>
            <a:r>
              <a:rPr lang="en-US" b="0" dirty="0" smtClean="0">
                <a:latin typeface="+mn-lt"/>
              </a:rPr>
              <a:t>detecting and discarding duplicated segments. </a:t>
            </a:r>
          </a:p>
          <a:p>
            <a:pPr algn="just">
              <a:defRPr/>
            </a:pPr>
            <a:endParaRPr lang="en-US" b="0" dirty="0" smtClean="0">
              <a:latin typeface="+mn-lt"/>
            </a:endParaRPr>
          </a:p>
          <a:p>
            <a:pPr algn="just">
              <a:defRPr/>
            </a:pPr>
            <a:endParaRPr lang="en-US" b="0" dirty="0" smtClean="0">
              <a:latin typeface="+mn-lt"/>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Error control is achieved using 3 tools:  </a:t>
            </a:r>
            <a:r>
              <a:rPr lang="en-US" altLang="zh-TW" b="0" i="1" dirty="0" smtClean="0">
                <a:solidFill>
                  <a:schemeClr val="hlink"/>
                </a:solidFill>
                <a:latin typeface="+mn-lt"/>
                <a:ea typeface="Arial Unicode MS" panose="020B0604020202020204" pitchFamily="34" charset="-128"/>
                <a:cs typeface="Arial Unicode MS" panose="020B0604020202020204" pitchFamily="34" charset="-128"/>
              </a:rPr>
              <a:t>checksum</a:t>
            </a:r>
            <a:r>
              <a:rPr lang="en-US" altLang="zh-TW" b="0" dirty="0" smtClean="0">
                <a:latin typeface="+mn-lt"/>
                <a:ea typeface="Arial Unicode MS" panose="020B0604020202020204" pitchFamily="34" charset="-128"/>
                <a:cs typeface="Arial Unicode MS" panose="020B0604020202020204" pitchFamily="34" charset="-128"/>
              </a:rPr>
              <a:t>, </a:t>
            </a:r>
            <a:r>
              <a:rPr lang="en-US" altLang="zh-TW" b="0" i="1" dirty="0" smtClean="0">
                <a:solidFill>
                  <a:schemeClr val="hlink"/>
                </a:solidFill>
                <a:latin typeface="+mn-lt"/>
                <a:ea typeface="Arial Unicode MS" panose="020B0604020202020204" pitchFamily="34" charset="-128"/>
                <a:cs typeface="Arial Unicode MS" panose="020B0604020202020204" pitchFamily="34" charset="-128"/>
              </a:rPr>
              <a:t>acknowledgment</a:t>
            </a:r>
            <a:r>
              <a:rPr lang="en-US" altLang="zh-TW" b="0" dirty="0" smtClean="0">
                <a:latin typeface="+mn-lt"/>
                <a:ea typeface="Arial Unicode MS" panose="020B0604020202020204" pitchFamily="34" charset="-128"/>
                <a:cs typeface="Arial Unicode MS" panose="020B0604020202020204" pitchFamily="34" charset="-128"/>
              </a:rPr>
              <a:t>, and </a:t>
            </a:r>
            <a:r>
              <a:rPr lang="en-US" altLang="zh-TW" b="0" i="1" dirty="0" smtClean="0">
                <a:solidFill>
                  <a:schemeClr val="hlink"/>
                </a:solidFill>
                <a:latin typeface="+mn-lt"/>
                <a:ea typeface="Arial Unicode MS" panose="020B0604020202020204" pitchFamily="34" charset="-128"/>
                <a:cs typeface="Arial Unicode MS" panose="020B0604020202020204" pitchFamily="34" charset="-128"/>
              </a:rPr>
              <a:t>time-out</a:t>
            </a:r>
            <a:r>
              <a:rPr lang="en-US" altLang="zh-TW" b="0" dirty="0" smtClean="0">
                <a:latin typeface="+mn-lt"/>
                <a:ea typeface="Arial Unicode MS" panose="020B0604020202020204" pitchFamily="34" charset="-128"/>
                <a:cs typeface="Arial Unicode MS" panose="020B0604020202020204" pitchFamily="34" charset="-128"/>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672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882514-D061-48F1-9B9D-83A3152C09A7}" type="slidenum">
              <a:rPr lang="en-US" altLang="zh-TW" b="0" smtClean="0">
                <a:ea typeface="新細明體" charset="-120"/>
              </a:rPr>
              <a:pPr/>
              <a:t>23</a:t>
            </a:fld>
            <a:endParaRPr lang="en-US" altLang="zh-TW" b="0" smtClean="0">
              <a:ea typeface="新細明體" charset="-120"/>
            </a:endParaRPr>
          </a:p>
        </p:txBody>
      </p:sp>
      <p:sp>
        <p:nvSpPr>
          <p:cNvPr id="26726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6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7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7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7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7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7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58763" y="1403350"/>
            <a:ext cx="8410575" cy="2032000"/>
          </a:xfrm>
          <a:prstGeom prst="rect">
            <a:avLst/>
          </a:prstGeom>
        </p:spPr>
        <p:txBody>
          <a:bodyPr>
            <a:spAutoFit/>
          </a:bodyPr>
          <a:lstStyle/>
          <a:p>
            <a:pPr algn="just">
              <a:defRPr/>
            </a:pPr>
            <a:r>
              <a:rPr lang="en-US" b="0" dirty="0">
                <a:solidFill>
                  <a:srgbClr val="000000"/>
                </a:solidFill>
                <a:latin typeface="+mn-lt"/>
              </a:rPr>
              <a:t>Each segment includes a checksum field, which is used to check for a corrupted segment.</a:t>
            </a:r>
          </a:p>
          <a:p>
            <a:pPr algn="just">
              <a:defRPr/>
            </a:pPr>
            <a:endParaRPr lang="en-US" b="0" dirty="0">
              <a:solidFill>
                <a:srgbClr val="000000"/>
              </a:solidFill>
              <a:latin typeface="+mn-lt"/>
            </a:endParaRPr>
          </a:p>
          <a:p>
            <a:pPr algn="just">
              <a:defRPr/>
            </a:pPr>
            <a:r>
              <a:rPr lang="en-US" b="0" dirty="0">
                <a:solidFill>
                  <a:srgbClr val="000000"/>
                </a:solidFill>
                <a:latin typeface="+mn-lt"/>
              </a:rPr>
              <a:t>If a segment is </a:t>
            </a:r>
            <a:r>
              <a:rPr lang="en-US" b="0" dirty="0" smtClean="0">
                <a:solidFill>
                  <a:srgbClr val="000000"/>
                </a:solidFill>
                <a:latin typeface="+mn-lt"/>
              </a:rPr>
              <a:t>corrupted, </a:t>
            </a:r>
            <a:r>
              <a:rPr lang="en-US" b="0" dirty="0">
                <a:solidFill>
                  <a:srgbClr val="000000"/>
                </a:solidFill>
                <a:latin typeface="+mn-lt"/>
              </a:rPr>
              <a:t>the segment is discarded by the destination TCP and is considered as lost. </a:t>
            </a:r>
          </a:p>
          <a:p>
            <a:pPr algn="just">
              <a:defRPr/>
            </a:pPr>
            <a:endParaRPr lang="en-US" b="0" dirty="0">
              <a:solidFill>
                <a:srgbClr val="000000"/>
              </a:solidFill>
              <a:latin typeface="+mn-lt"/>
            </a:endParaRPr>
          </a:p>
          <a:p>
            <a:pPr algn="just">
              <a:defRPr/>
            </a:pPr>
            <a:r>
              <a:rPr lang="en-US" b="0" dirty="0">
                <a:solidFill>
                  <a:srgbClr val="000000"/>
                </a:solidFill>
                <a:latin typeface="+mn-lt"/>
              </a:rPr>
              <a:t>TCP uses a 16-bit checksum that is mandatory in every segment. </a:t>
            </a:r>
            <a:endParaRPr lang="en-US" dirty="0">
              <a:latin typeface="+mn-lt"/>
            </a:endParaRPr>
          </a:p>
        </p:txBody>
      </p:sp>
      <p:sp>
        <p:nvSpPr>
          <p:cNvPr id="3" name="Rectangle 2"/>
          <p:cNvSpPr/>
          <p:nvPr/>
        </p:nvSpPr>
        <p:spPr>
          <a:xfrm>
            <a:off x="1346200" y="674688"/>
            <a:ext cx="1500188" cy="400050"/>
          </a:xfrm>
          <a:prstGeom prst="rect">
            <a:avLst/>
          </a:prstGeom>
        </p:spPr>
        <p:txBody>
          <a:bodyPr wrap="none">
            <a:spAutoFit/>
          </a:bodyPr>
          <a:lstStyle/>
          <a:p>
            <a:pPr>
              <a:defRPr/>
            </a:pPr>
            <a:r>
              <a:rPr lang="en-US" sz="2000" dirty="0">
                <a:latin typeface="+mn-lt"/>
              </a:rPr>
              <a:t>Checksum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693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9F3C80-B3DD-468F-9D36-FE9E09B41C0B}" type="slidenum">
              <a:rPr lang="en-US" altLang="zh-TW" b="0" smtClean="0">
                <a:ea typeface="新細明體" charset="-120"/>
              </a:rPr>
              <a:pPr/>
              <a:t>24</a:t>
            </a:fld>
            <a:endParaRPr lang="en-US" altLang="zh-TW" b="0" smtClean="0">
              <a:ea typeface="新細明體" charset="-120"/>
            </a:endParaRPr>
          </a:p>
        </p:txBody>
      </p:sp>
      <p:sp>
        <p:nvSpPr>
          <p:cNvPr id="26931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1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1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1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2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2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2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58763" y="1403350"/>
            <a:ext cx="8410575" cy="1754188"/>
          </a:xfrm>
          <a:prstGeom prst="rect">
            <a:avLst/>
          </a:prstGeom>
        </p:spPr>
        <p:txBody>
          <a:bodyPr>
            <a:spAutoFit/>
          </a:bodyPr>
          <a:lstStyle/>
          <a:p>
            <a:pPr>
              <a:defRPr/>
            </a:pPr>
            <a:r>
              <a:rPr lang="en-US" b="0" dirty="0"/>
              <a:t>TCP uses acknowledgments to confirm the receipt of data segments. </a:t>
            </a:r>
          </a:p>
          <a:p>
            <a:pPr>
              <a:defRPr/>
            </a:pPr>
            <a:endParaRPr lang="en-US" b="0" dirty="0"/>
          </a:p>
          <a:p>
            <a:pPr>
              <a:defRPr/>
            </a:pPr>
            <a:r>
              <a:rPr lang="en-US" b="0" dirty="0"/>
              <a:t>Control segments that carry no data, but consume a sequence number, are also acknowledged. </a:t>
            </a:r>
          </a:p>
          <a:p>
            <a:pPr>
              <a:defRPr/>
            </a:pPr>
            <a:endParaRPr lang="en-US" b="0" dirty="0"/>
          </a:p>
          <a:p>
            <a:pPr>
              <a:defRPr/>
            </a:pPr>
            <a:r>
              <a:rPr lang="en-US" b="0" dirty="0"/>
              <a:t>ACK segments are never acknowledged.</a:t>
            </a:r>
            <a:endParaRPr lang="en-US" dirty="0">
              <a:latin typeface="+mn-lt"/>
            </a:endParaRPr>
          </a:p>
        </p:txBody>
      </p:sp>
      <p:sp>
        <p:nvSpPr>
          <p:cNvPr id="269324" name="Rectangle 2"/>
          <p:cNvSpPr>
            <a:spLocks noChangeArrowheads="1"/>
          </p:cNvSpPr>
          <p:nvPr/>
        </p:nvSpPr>
        <p:spPr bwMode="auto">
          <a:xfrm>
            <a:off x="1346200" y="674688"/>
            <a:ext cx="241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Acknowledgment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713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5B3B6C8-13ED-4342-AA56-070C9CBAC73F}" type="slidenum">
              <a:rPr lang="en-US" altLang="zh-TW" b="0" smtClean="0">
                <a:ea typeface="新細明體" charset="-120"/>
              </a:rPr>
              <a:pPr/>
              <a:t>25</a:t>
            </a:fld>
            <a:endParaRPr lang="en-US" altLang="zh-TW" b="0" smtClean="0">
              <a:ea typeface="新細明體" charset="-120"/>
            </a:endParaRPr>
          </a:p>
        </p:txBody>
      </p:sp>
      <p:sp>
        <p:nvSpPr>
          <p:cNvPr id="27136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6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6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6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6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6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7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34921"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922" name="Line 10"/>
          <p:cNvSpPr>
            <a:spLocks noChangeShapeType="1"/>
          </p:cNvSpPr>
          <p:nvPr/>
        </p:nvSpPr>
        <p:spPr bwMode="auto">
          <a:xfrm>
            <a:off x="609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923" name="Rectangle 11"/>
          <p:cNvSpPr>
            <a:spLocks noChangeArrowheads="1"/>
          </p:cNvSpPr>
          <p:nvPr/>
        </p:nvSpPr>
        <p:spPr bwMode="auto">
          <a:xfrm>
            <a:off x="647700" y="2716213"/>
            <a:ext cx="8077200" cy="1554162"/>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ACK segments do not consume sequence numbers and</a:t>
            </a:r>
          </a:p>
          <a:p>
            <a:pPr algn="ctr"/>
            <a:r>
              <a:rPr lang="en-US" altLang="zh-TW" sz="3200" i="1">
                <a:solidFill>
                  <a:schemeClr val="bg1"/>
                </a:solidFill>
                <a:latin typeface="Arial" panose="020B0604020202020204" pitchFamily="34" charset="0"/>
                <a:ea typeface="新細明體" charset="-120"/>
              </a:rPr>
              <a:t>are not acknowledged.</a:t>
            </a:r>
          </a:p>
        </p:txBody>
      </p:sp>
      <p:grpSp>
        <p:nvGrpSpPr>
          <p:cNvPr id="934924" name="Group 12"/>
          <p:cNvGrpSpPr>
            <a:grpSpLocks/>
          </p:cNvGrpSpPr>
          <p:nvPr/>
        </p:nvGrpSpPr>
        <p:grpSpPr bwMode="auto">
          <a:xfrm>
            <a:off x="609600" y="1981200"/>
            <a:ext cx="1143000" cy="566738"/>
            <a:chOff x="1200" y="1248"/>
            <a:chExt cx="720" cy="357"/>
          </a:xfrm>
        </p:grpSpPr>
        <p:pic>
          <p:nvPicPr>
            <p:cNvPr id="27137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137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492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34924"/>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4921"/>
                                        </p:tgtEl>
                                        <p:attrNameLst>
                                          <p:attrName>style.visibility</p:attrName>
                                        </p:attrNameLst>
                                      </p:cBhvr>
                                      <p:to>
                                        <p:strVal val="visible"/>
                                      </p:to>
                                    </p:set>
                                    <p:animEffect transition="in" filter="checkerboard(across)">
                                      <p:cBhvr>
                                        <p:cTn id="13" dur="500"/>
                                        <p:tgtEl>
                                          <p:spTgt spid="93492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4922"/>
                                        </p:tgtEl>
                                        <p:attrNameLst>
                                          <p:attrName>style.visibility</p:attrName>
                                        </p:attrNameLst>
                                      </p:cBhvr>
                                      <p:to>
                                        <p:strVal val="visible"/>
                                      </p:to>
                                    </p:set>
                                    <p:animEffect transition="in" filter="checkerboard(across)">
                                      <p:cBhvr>
                                        <p:cTn id="17" dur="500"/>
                                        <p:tgtEl>
                                          <p:spTgt spid="93492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4923"/>
                                        </p:tgtEl>
                                        <p:attrNameLst>
                                          <p:attrName>style.visibility</p:attrName>
                                        </p:attrNameLst>
                                      </p:cBhvr>
                                      <p:to>
                                        <p:strVal val="visible"/>
                                      </p:to>
                                    </p:set>
                                    <p:animEffect transition="in" filter="checkerboard(across)">
                                      <p:cBhvr>
                                        <p:cTn id="21" dur="500"/>
                                        <p:tgtEl>
                                          <p:spTgt spid="934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21" grpId="0" animBg="1"/>
      <p:bldP spid="934922" grpId="0" animBg="1"/>
      <p:bldP spid="9349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734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9DAC9C6-C939-425C-8B68-B5E5C14AFE47}" type="slidenum">
              <a:rPr lang="en-US" altLang="zh-TW" b="0" smtClean="0">
                <a:ea typeface="新細明體" charset="-120"/>
              </a:rPr>
              <a:pPr/>
              <a:t>26</a:t>
            </a:fld>
            <a:endParaRPr lang="en-US" altLang="zh-TW" b="0" smtClean="0">
              <a:ea typeface="新細明體" charset="-120"/>
            </a:endParaRPr>
          </a:p>
        </p:txBody>
      </p:sp>
      <p:sp>
        <p:nvSpPr>
          <p:cNvPr id="27341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58763" y="1403350"/>
            <a:ext cx="8410575" cy="4524315"/>
          </a:xfrm>
          <a:prstGeom prst="rect">
            <a:avLst/>
          </a:prstGeom>
        </p:spPr>
        <p:txBody>
          <a:bodyPr>
            <a:spAutoFit/>
          </a:bodyPr>
          <a:lstStyle/>
          <a:p>
            <a:pPr algn="just">
              <a:defRPr/>
            </a:pPr>
            <a:r>
              <a:rPr lang="en-US" b="0" dirty="0"/>
              <a:t>In the past, TCP used only one type of acknowledgment: </a:t>
            </a:r>
            <a:r>
              <a:rPr lang="en-US" b="0" dirty="0">
                <a:solidFill>
                  <a:srgbClr val="FF0000"/>
                </a:solidFill>
              </a:rPr>
              <a:t>cumulative acknowledgment</a:t>
            </a:r>
            <a:r>
              <a:rPr lang="en-US" b="0" dirty="0"/>
              <a:t>. </a:t>
            </a:r>
          </a:p>
          <a:p>
            <a:pPr algn="just">
              <a:defRPr/>
            </a:pPr>
            <a:r>
              <a:rPr lang="en-US" b="0" dirty="0"/>
              <a:t>Today, some TCP implementations also use </a:t>
            </a:r>
            <a:r>
              <a:rPr lang="en-US" b="0" dirty="0">
                <a:solidFill>
                  <a:srgbClr val="FF0000"/>
                </a:solidFill>
              </a:rPr>
              <a:t>selective acknowledgment</a:t>
            </a:r>
            <a:r>
              <a:rPr lang="en-US" b="0" dirty="0"/>
              <a:t>.</a:t>
            </a:r>
          </a:p>
          <a:p>
            <a:pPr algn="just">
              <a:defRPr/>
            </a:pPr>
            <a:endParaRPr lang="en-US" b="0" dirty="0"/>
          </a:p>
          <a:p>
            <a:pPr algn="just">
              <a:defRPr/>
            </a:pPr>
            <a:r>
              <a:rPr lang="en-US" dirty="0"/>
              <a:t>Cumulative Acknowledgment (ACK) </a:t>
            </a:r>
            <a:endParaRPr lang="en-US" dirty="0" smtClean="0"/>
          </a:p>
          <a:p>
            <a:pPr algn="just">
              <a:defRPr/>
            </a:pPr>
            <a:endParaRPr lang="en-US" dirty="0"/>
          </a:p>
          <a:p>
            <a:pPr marL="285750" indent="-285750" algn="just">
              <a:buFont typeface="Arial" panose="020B0604020202020204" pitchFamily="34" charset="0"/>
              <a:buChar char="•"/>
              <a:defRPr/>
            </a:pPr>
            <a:r>
              <a:rPr lang="en-US" b="0" dirty="0"/>
              <a:t>TCP was originally designed to acknowledge receipt of segments cumulatively. </a:t>
            </a:r>
            <a:endParaRPr lang="en-US" b="0" dirty="0" smtClean="0"/>
          </a:p>
          <a:p>
            <a:pPr marL="285750" indent="-285750" algn="just">
              <a:buFont typeface="Arial" panose="020B0604020202020204" pitchFamily="34" charset="0"/>
              <a:buChar char="•"/>
              <a:defRPr/>
            </a:pPr>
            <a:endParaRPr lang="en-US" b="0" dirty="0"/>
          </a:p>
          <a:p>
            <a:pPr marL="285750" indent="-285750" algn="just">
              <a:buFont typeface="Arial" panose="020B0604020202020204" pitchFamily="34" charset="0"/>
              <a:buChar char="•"/>
              <a:defRPr/>
            </a:pPr>
            <a:r>
              <a:rPr lang="en-US" b="0" dirty="0" smtClean="0"/>
              <a:t>The </a:t>
            </a:r>
            <a:r>
              <a:rPr lang="en-US" b="0" dirty="0"/>
              <a:t>receiver advertises the next byte it expects to receive, </a:t>
            </a:r>
            <a:r>
              <a:rPr lang="en-US" b="0" dirty="0">
                <a:solidFill>
                  <a:srgbClr val="FF0000"/>
                </a:solidFill>
              </a:rPr>
              <a:t>ignoring all segments received and stored out of order. </a:t>
            </a:r>
            <a:endParaRPr lang="en-US" b="0" dirty="0" smtClean="0">
              <a:solidFill>
                <a:srgbClr val="FF0000"/>
              </a:solidFill>
            </a:endParaRPr>
          </a:p>
          <a:p>
            <a:pPr marL="285750" indent="-285750" algn="just">
              <a:buFont typeface="Arial" panose="020B0604020202020204" pitchFamily="34" charset="0"/>
              <a:buChar char="•"/>
              <a:defRPr/>
            </a:pPr>
            <a:endParaRPr lang="en-US" b="0" dirty="0">
              <a:solidFill>
                <a:srgbClr val="FF0000"/>
              </a:solidFill>
            </a:endParaRPr>
          </a:p>
          <a:p>
            <a:pPr marL="285750" indent="-285750" algn="just">
              <a:buFont typeface="Arial" panose="020B0604020202020204" pitchFamily="34" charset="0"/>
              <a:buChar char="•"/>
              <a:defRPr/>
            </a:pPr>
            <a:r>
              <a:rPr lang="en-US" b="0" dirty="0"/>
              <a:t>This is sometimes referred to as positive cumulative acknowledgment or ACK.</a:t>
            </a:r>
          </a:p>
          <a:p>
            <a:pPr marL="285750" indent="-285750" algn="just">
              <a:buFont typeface="Arial" panose="020B0604020202020204" pitchFamily="34" charset="0"/>
              <a:buChar char="•"/>
              <a:defRPr/>
            </a:pPr>
            <a:endParaRPr lang="en-US" b="0" dirty="0" smtClean="0"/>
          </a:p>
          <a:p>
            <a:pPr marL="285750" indent="-285750" algn="just">
              <a:buFont typeface="Arial" panose="020B0604020202020204" pitchFamily="34" charset="0"/>
              <a:buChar char="•"/>
              <a:defRPr/>
            </a:pPr>
            <a:r>
              <a:rPr lang="en-US" b="0" dirty="0" smtClean="0"/>
              <a:t> </a:t>
            </a:r>
            <a:r>
              <a:rPr lang="en-US" b="0" dirty="0"/>
              <a:t>W</a:t>
            </a:r>
            <a:r>
              <a:rPr lang="en-US" b="0" dirty="0" smtClean="0"/>
              <a:t>ord </a:t>
            </a:r>
            <a:r>
              <a:rPr lang="en-US" b="0" dirty="0"/>
              <a:t>“positive” indicates that no feedback is provided for discarded, lost, or duplicate segments. </a:t>
            </a:r>
          </a:p>
          <a:p>
            <a:pPr marL="285750" indent="-285750" algn="just">
              <a:buFont typeface="Arial" panose="020B0604020202020204" pitchFamily="34" charset="0"/>
              <a:buChar char="•"/>
              <a:defRPr/>
            </a:pPr>
            <a:endParaRPr lang="en-US" b="0" dirty="0"/>
          </a:p>
        </p:txBody>
      </p:sp>
      <p:sp>
        <p:nvSpPr>
          <p:cNvPr id="273420" name="Rectangle 2"/>
          <p:cNvSpPr>
            <a:spLocks noChangeArrowheads="1"/>
          </p:cNvSpPr>
          <p:nvPr/>
        </p:nvSpPr>
        <p:spPr bwMode="auto">
          <a:xfrm>
            <a:off x="998538" y="674688"/>
            <a:ext cx="3114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000"/>
              <a:t>Acknowledgment Type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75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0BAEEF-7D8B-424A-9772-D27EA9EF4956}" type="slidenum">
              <a:rPr lang="en-US" altLang="zh-TW" b="0" smtClean="0">
                <a:ea typeface="新細明體" charset="-120"/>
              </a:rPr>
              <a:pPr/>
              <a:t>27</a:t>
            </a:fld>
            <a:endParaRPr lang="en-US" altLang="zh-TW" b="0" smtClean="0">
              <a:ea typeface="新細明體" charset="-120"/>
            </a:endParaRPr>
          </a:p>
        </p:txBody>
      </p:sp>
      <p:sp>
        <p:nvSpPr>
          <p:cNvPr id="27546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58763" y="1403350"/>
            <a:ext cx="8410575" cy="2862322"/>
          </a:xfrm>
          <a:prstGeom prst="rect">
            <a:avLst/>
          </a:prstGeom>
        </p:spPr>
        <p:txBody>
          <a:bodyPr>
            <a:spAutoFit/>
          </a:bodyPr>
          <a:lstStyle/>
          <a:p>
            <a:pPr algn="just">
              <a:defRPr/>
            </a:pPr>
            <a:r>
              <a:rPr lang="en-US" dirty="0"/>
              <a:t>Selective Acknowledgment (SACK) </a:t>
            </a:r>
            <a:endParaRPr lang="en-US" dirty="0" smtClean="0"/>
          </a:p>
          <a:p>
            <a:pPr marL="285750" indent="-285750" algn="just">
              <a:buFont typeface="Arial" panose="020B0604020202020204" pitchFamily="34" charset="0"/>
              <a:buChar char="•"/>
              <a:defRPr/>
            </a:pPr>
            <a:endParaRPr lang="en-US" dirty="0"/>
          </a:p>
          <a:p>
            <a:pPr marL="285750" indent="-285750" algn="just">
              <a:buFont typeface="Arial" panose="020B0604020202020204" pitchFamily="34" charset="0"/>
              <a:buChar char="•"/>
              <a:defRPr/>
            </a:pPr>
            <a:r>
              <a:rPr lang="en-US" b="0" dirty="0"/>
              <a:t>A SACK does not replace ACK, but reports additional information to the sender. </a:t>
            </a:r>
            <a:endParaRPr lang="en-US" b="0" dirty="0" smtClean="0"/>
          </a:p>
          <a:p>
            <a:pPr marL="285750" indent="-285750" algn="just">
              <a:buFont typeface="Arial" panose="020B0604020202020204" pitchFamily="34" charset="0"/>
              <a:buChar char="•"/>
              <a:defRPr/>
            </a:pPr>
            <a:endParaRPr lang="en-US" b="0" dirty="0"/>
          </a:p>
          <a:p>
            <a:pPr marL="285750" indent="-285750" algn="just">
              <a:buFont typeface="Arial" panose="020B0604020202020204" pitchFamily="34" charset="0"/>
              <a:buChar char="•"/>
              <a:defRPr/>
            </a:pPr>
            <a:r>
              <a:rPr lang="en-US" b="0" dirty="0"/>
              <a:t>A SACK reports a block of data that is out of order, and also a block of segments that is duplicated, i.e. received more than once. </a:t>
            </a:r>
            <a:endParaRPr lang="en-US" b="0" dirty="0" smtClean="0"/>
          </a:p>
          <a:p>
            <a:pPr marL="285750" indent="-285750" algn="just">
              <a:buFont typeface="Arial" panose="020B0604020202020204" pitchFamily="34" charset="0"/>
              <a:buChar char="•"/>
              <a:defRPr/>
            </a:pPr>
            <a:endParaRPr lang="en-US" b="0" dirty="0"/>
          </a:p>
          <a:p>
            <a:pPr marL="285750" indent="-285750" algn="just">
              <a:buFont typeface="Arial" panose="020B0604020202020204" pitchFamily="34" charset="0"/>
              <a:buChar char="•"/>
              <a:defRPr/>
            </a:pPr>
            <a:r>
              <a:rPr lang="en-US" b="0" dirty="0"/>
              <a:t>S</a:t>
            </a:r>
            <a:r>
              <a:rPr lang="en-US" b="0" dirty="0" smtClean="0"/>
              <a:t>ince </a:t>
            </a:r>
            <a:r>
              <a:rPr lang="en-US" b="0" dirty="0"/>
              <a:t>there is no provision in the TCP header for adding this type of information, SACK is implemented as an option at the end of the TCP header</a:t>
            </a:r>
            <a:r>
              <a:rPr lang="en-US" b="0" dirty="0" smtClean="0"/>
              <a:t>.</a:t>
            </a:r>
            <a:endParaRPr lang="en-US" b="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smtClean="0">
                <a:ea typeface="新細明體" charset="-120"/>
              </a:rPr>
              <a:t>TCP/IP Protocol Suite</a:t>
            </a:r>
          </a:p>
        </p:txBody>
      </p:sp>
      <p:sp>
        <p:nvSpPr>
          <p:cNvPr id="2785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9FFFA01-0E16-46AB-94A5-5A51EAD4067A}" type="slidenum">
              <a:rPr lang="en-US" altLang="zh-TW" b="0" smtClean="0">
                <a:ea typeface="新細明體" charset="-120"/>
              </a:rPr>
              <a:pPr/>
              <a:t>28</a:t>
            </a:fld>
            <a:endParaRPr lang="en-US" altLang="zh-TW" b="0" dirty="0" smtClean="0">
              <a:ea typeface="新細明體" charset="-120"/>
            </a:endParaRPr>
          </a:p>
        </p:txBody>
      </p:sp>
      <p:sp>
        <p:nvSpPr>
          <p:cNvPr id="27853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9" name="Rectangle 1"/>
          <p:cNvSpPr>
            <a:spLocks noChangeArrowheads="1"/>
          </p:cNvSpPr>
          <p:nvPr/>
        </p:nvSpPr>
        <p:spPr bwMode="auto">
          <a:xfrm>
            <a:off x="255588" y="1116013"/>
            <a:ext cx="869156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smtClean="0"/>
              <a:t>1</a:t>
            </a:r>
            <a:r>
              <a:rPr lang="en-US" dirty="0"/>
              <a:t>. </a:t>
            </a:r>
            <a:r>
              <a:rPr lang="en-US" b="0" dirty="0"/>
              <a:t>When end A sends a data segment to end B, it must include (piggyback) </a:t>
            </a:r>
            <a:r>
              <a:rPr lang="en-US" b="0" dirty="0" smtClean="0"/>
              <a:t>an acknowledgment </a:t>
            </a:r>
            <a:r>
              <a:rPr lang="en-US" b="0" dirty="0"/>
              <a:t>that gives the next sequence number it expects to receive</a:t>
            </a:r>
            <a:r>
              <a:rPr lang="en-US" b="0" dirty="0" smtClean="0"/>
              <a:t>.</a:t>
            </a:r>
          </a:p>
          <a:p>
            <a:pPr algn="just"/>
            <a:endParaRPr lang="en-US" b="0" dirty="0"/>
          </a:p>
          <a:p>
            <a:pPr algn="just"/>
            <a:r>
              <a:rPr lang="en-US" dirty="0"/>
              <a:t>2. </a:t>
            </a:r>
            <a:r>
              <a:rPr lang="en-US" b="0" dirty="0"/>
              <a:t>When the receiver has no data to send and it receives an in-order segment </a:t>
            </a:r>
            <a:r>
              <a:rPr lang="en-US" b="0" dirty="0" smtClean="0"/>
              <a:t>and </a:t>
            </a:r>
            <a:r>
              <a:rPr lang="en-US" b="0" dirty="0"/>
              <a:t>the previous segment has already been acknowledged, the receiver delays sending an ACK segment until another segment arrives or until a period of time (normally 500 </a:t>
            </a:r>
            <a:r>
              <a:rPr lang="en-US" b="0" dirty="0" err="1"/>
              <a:t>ms</a:t>
            </a:r>
            <a:r>
              <a:rPr lang="en-US" b="0" dirty="0"/>
              <a:t>) has passed. </a:t>
            </a:r>
            <a:endParaRPr lang="en-US" b="0" dirty="0" smtClean="0"/>
          </a:p>
          <a:p>
            <a:pPr algn="just"/>
            <a:endParaRPr lang="en-US" b="0" dirty="0"/>
          </a:p>
          <a:p>
            <a:pPr algn="just"/>
            <a:r>
              <a:rPr lang="en-US" dirty="0"/>
              <a:t>3. </a:t>
            </a:r>
            <a:r>
              <a:rPr lang="en-US" b="0" dirty="0"/>
              <a:t>When a segment arrives with a sequence number that is expected by the receiver, and </a:t>
            </a:r>
            <a:r>
              <a:rPr lang="en-US" b="0" dirty="0" smtClean="0"/>
              <a:t>previous </a:t>
            </a:r>
            <a:r>
              <a:rPr lang="en-US" b="0" dirty="0"/>
              <a:t>in-order segment has not been acknowledged, </a:t>
            </a:r>
            <a:r>
              <a:rPr lang="en-US" b="0" dirty="0" smtClean="0"/>
              <a:t>receiver </a:t>
            </a:r>
            <a:r>
              <a:rPr lang="en-US" b="0" dirty="0"/>
              <a:t>immediately sends an ACK segment. In other words, </a:t>
            </a:r>
            <a:r>
              <a:rPr lang="en-US" b="0" dirty="0">
                <a:solidFill>
                  <a:srgbClr val="FF0000"/>
                </a:solidFill>
              </a:rPr>
              <a:t>there should not be more than two in-order unacknowledged segments at any time</a:t>
            </a:r>
            <a:r>
              <a:rPr lang="en-US" b="0" dirty="0"/>
              <a:t>. This prevents the unnecessary retransmission of segments that may create </a:t>
            </a:r>
            <a:r>
              <a:rPr lang="en-US" b="0" dirty="0" smtClean="0"/>
              <a:t>congestion.</a:t>
            </a:r>
          </a:p>
          <a:p>
            <a:pPr algn="just"/>
            <a:endParaRPr lang="en-US" b="0" dirty="0"/>
          </a:p>
        </p:txBody>
      </p:sp>
      <p:sp>
        <p:nvSpPr>
          <p:cNvPr id="3" name="Rectangle 2"/>
          <p:cNvSpPr/>
          <p:nvPr/>
        </p:nvSpPr>
        <p:spPr>
          <a:xfrm>
            <a:off x="1133475" y="595313"/>
            <a:ext cx="4782078" cy="369332"/>
          </a:xfrm>
          <a:prstGeom prst="rect">
            <a:avLst/>
          </a:prstGeom>
        </p:spPr>
        <p:txBody>
          <a:bodyPr wrap="none">
            <a:spAutoFit/>
          </a:bodyPr>
          <a:lstStyle/>
          <a:p>
            <a:pPr>
              <a:defRPr/>
            </a:pPr>
            <a:r>
              <a:rPr lang="en-US" dirty="0" smtClean="0">
                <a:latin typeface="+mn-lt"/>
              </a:rPr>
              <a:t>Rules for Generating </a:t>
            </a:r>
            <a:r>
              <a:rPr lang="en-US" dirty="0">
                <a:latin typeface="+mn-lt"/>
              </a:rPr>
              <a:t>Acknowledgments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805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91B4B7-0841-4BA1-BA00-68267362E387}" type="slidenum">
              <a:rPr lang="en-US" altLang="zh-TW" b="0" smtClean="0">
                <a:ea typeface="新細明體" charset="-120"/>
              </a:rPr>
              <a:pPr/>
              <a:t>29</a:t>
            </a:fld>
            <a:endParaRPr lang="en-US" altLang="zh-TW" b="0" smtClean="0">
              <a:ea typeface="新細明體" charset="-120"/>
            </a:endParaRPr>
          </a:p>
        </p:txBody>
      </p:sp>
      <p:sp>
        <p:nvSpPr>
          <p:cNvPr id="28058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7" name="Rectangle 1"/>
          <p:cNvSpPr>
            <a:spLocks noChangeArrowheads="1"/>
          </p:cNvSpPr>
          <p:nvPr/>
        </p:nvSpPr>
        <p:spPr bwMode="auto">
          <a:xfrm>
            <a:off x="255588" y="1116013"/>
            <a:ext cx="84105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4. </a:t>
            </a:r>
            <a:r>
              <a:rPr lang="en-US" b="0" dirty="0"/>
              <a:t>When a segment arrives with an out-of-order sequence number that is higher than expected, the receiver immediately sends an ACK segment announcing the</a:t>
            </a:r>
          </a:p>
          <a:p>
            <a:pPr algn="just"/>
            <a:r>
              <a:rPr lang="en-US" b="0" dirty="0"/>
              <a:t>sequence number of the next expected segment. This leads </a:t>
            </a:r>
            <a:r>
              <a:rPr lang="en-US" b="0" dirty="0" smtClean="0"/>
              <a:t>to </a:t>
            </a:r>
            <a:r>
              <a:rPr lang="en-US" b="0" i="1" dirty="0" smtClean="0"/>
              <a:t>fast </a:t>
            </a:r>
            <a:r>
              <a:rPr lang="en-US" b="0" i="1" dirty="0"/>
              <a:t>retransmission </a:t>
            </a:r>
            <a:r>
              <a:rPr lang="en-US" b="0" dirty="0"/>
              <a:t>of missing segments.</a:t>
            </a:r>
          </a:p>
          <a:p>
            <a:pPr algn="just"/>
            <a:endParaRPr lang="en-US" dirty="0" smtClean="0"/>
          </a:p>
          <a:p>
            <a:pPr algn="just"/>
            <a:endParaRPr lang="en-US" dirty="0"/>
          </a:p>
          <a:p>
            <a:pPr algn="just"/>
            <a:r>
              <a:rPr lang="en-US" dirty="0" smtClean="0"/>
              <a:t>5</a:t>
            </a:r>
            <a:r>
              <a:rPr lang="en-US" dirty="0"/>
              <a:t>. </a:t>
            </a:r>
            <a:r>
              <a:rPr lang="en-US" b="0" dirty="0"/>
              <a:t>When a missing segment arrives, </a:t>
            </a:r>
            <a:r>
              <a:rPr lang="en-US" b="0" dirty="0" smtClean="0"/>
              <a:t>receiver </a:t>
            </a:r>
            <a:r>
              <a:rPr lang="en-US" b="0" dirty="0"/>
              <a:t>sends an ACK segment to announce the next sequence number expected. </a:t>
            </a:r>
            <a:endParaRPr lang="en-US" b="0" dirty="0" smtClean="0"/>
          </a:p>
          <a:p>
            <a:pPr algn="just"/>
            <a:endParaRPr lang="en-US" b="0" dirty="0" smtClean="0"/>
          </a:p>
          <a:p>
            <a:pPr algn="just"/>
            <a:endParaRPr lang="en-US" b="0" dirty="0"/>
          </a:p>
          <a:p>
            <a:pPr algn="just"/>
            <a:r>
              <a:rPr lang="en-US" dirty="0"/>
              <a:t>6. </a:t>
            </a:r>
            <a:r>
              <a:rPr lang="en-US" b="0" dirty="0"/>
              <a:t>If a duplicate segment arrives, </a:t>
            </a:r>
            <a:r>
              <a:rPr lang="en-US" b="0" dirty="0" smtClean="0"/>
              <a:t>receiver </a:t>
            </a:r>
            <a:r>
              <a:rPr lang="en-US" b="0" dirty="0"/>
              <a:t>discards the segment, but immediately sends an acknowledgment indicating the next in-order segment expected. </a:t>
            </a:r>
            <a:endParaRPr lang="en-US" b="0" u="sng" dirty="0"/>
          </a:p>
        </p:txBody>
      </p:sp>
      <p:sp>
        <p:nvSpPr>
          <p:cNvPr id="3" name="Rectangle 2"/>
          <p:cNvSpPr/>
          <p:nvPr/>
        </p:nvSpPr>
        <p:spPr>
          <a:xfrm>
            <a:off x="1133475" y="595313"/>
            <a:ext cx="5779146" cy="369332"/>
          </a:xfrm>
          <a:prstGeom prst="rect">
            <a:avLst/>
          </a:prstGeom>
        </p:spPr>
        <p:txBody>
          <a:bodyPr wrap="none">
            <a:spAutoFit/>
          </a:bodyPr>
          <a:lstStyle/>
          <a:p>
            <a:pPr>
              <a:defRPr/>
            </a:pPr>
            <a:r>
              <a:rPr lang="en-US" dirty="0"/>
              <a:t>Rules for </a:t>
            </a:r>
            <a:r>
              <a:rPr lang="en-US" dirty="0" smtClean="0"/>
              <a:t> </a:t>
            </a:r>
            <a:r>
              <a:rPr lang="en-US" dirty="0" smtClean="0">
                <a:latin typeface="+mn-lt"/>
              </a:rPr>
              <a:t>Generating Acknowledgments (</a:t>
            </a:r>
            <a:r>
              <a:rPr lang="en-US" dirty="0" err="1" smtClean="0">
                <a:latin typeface="+mn-lt"/>
              </a:rPr>
              <a:t>contd</a:t>
            </a:r>
            <a:r>
              <a:rPr lang="en-US" dirty="0" smtClean="0">
                <a:latin typeface="+mn-lt"/>
              </a:rPr>
              <a:t>)</a:t>
            </a:r>
            <a:endParaRPr lang="en-US"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088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072E0CD-6A6A-4AF5-8C0E-C14095222C0F}" type="slidenum">
              <a:rPr lang="en-US" altLang="zh-TW" b="0" smtClean="0">
                <a:ea typeface="新細明體" charset="-120"/>
              </a:rPr>
              <a:pPr/>
              <a:t>3</a:t>
            </a:fld>
            <a:endParaRPr lang="en-US" altLang="zh-TW" b="0" smtClean="0">
              <a:ea typeface="新細明體" charset="-120"/>
            </a:endParaRPr>
          </a:p>
        </p:txBody>
      </p:sp>
      <p:sp>
        <p:nvSpPr>
          <p:cNvPr id="20890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70669" y="1812806"/>
            <a:ext cx="8570912" cy="2031325"/>
          </a:xfrm>
          <a:prstGeom prst="rect">
            <a:avLst/>
          </a:prstGeom>
        </p:spPr>
        <p:txBody>
          <a:bodyPr>
            <a:spAutoFit/>
          </a:bodyPr>
          <a:lstStyle/>
          <a:p>
            <a:pPr algn="just">
              <a:defRPr/>
            </a:pPr>
            <a:r>
              <a:rPr lang="en-US" b="0" dirty="0">
                <a:solidFill>
                  <a:srgbClr val="000000"/>
                </a:solidFill>
                <a:latin typeface="+mn-lt"/>
              </a:rPr>
              <a:t>The window used here is of size 100 bytes (normally thousands of </a:t>
            </a:r>
            <a:r>
              <a:rPr lang="en-US" b="0" dirty="0" smtClean="0">
                <a:solidFill>
                  <a:srgbClr val="000000"/>
                </a:solidFill>
                <a:latin typeface="+mn-lt"/>
              </a:rPr>
              <a:t>bytes)</a:t>
            </a:r>
          </a:p>
          <a:p>
            <a:pPr algn="just">
              <a:defRPr/>
            </a:pPr>
            <a:endParaRPr lang="en-US" b="0" dirty="0">
              <a:solidFill>
                <a:srgbClr val="000000"/>
              </a:solidFill>
              <a:latin typeface="+mn-lt"/>
            </a:endParaRPr>
          </a:p>
          <a:p>
            <a:pPr algn="just">
              <a:defRPr/>
            </a:pPr>
            <a:r>
              <a:rPr lang="en-US" b="0" dirty="0" smtClean="0">
                <a:solidFill>
                  <a:srgbClr val="000000"/>
                </a:solidFill>
                <a:latin typeface="+mn-lt"/>
              </a:rPr>
              <a:t>The </a:t>
            </a:r>
            <a:r>
              <a:rPr lang="en-US" b="0" dirty="0">
                <a:solidFill>
                  <a:srgbClr val="000000"/>
                </a:solidFill>
                <a:latin typeface="+mn-lt"/>
              </a:rPr>
              <a:t>send window size is dictated by the receiver (flow control) and the congestion in the underlying network (congestion control). </a:t>
            </a:r>
            <a:endParaRPr lang="en-US" b="0" dirty="0" smtClean="0">
              <a:solidFill>
                <a:srgbClr val="000000"/>
              </a:solidFill>
              <a:latin typeface="+mn-lt"/>
            </a:endParaRPr>
          </a:p>
          <a:p>
            <a:pPr algn="just">
              <a:defRPr/>
            </a:pPr>
            <a:endParaRPr lang="en-US" b="0" dirty="0">
              <a:solidFill>
                <a:srgbClr val="000000"/>
              </a:solidFill>
              <a:latin typeface="+mn-lt"/>
            </a:endParaRPr>
          </a:p>
          <a:p>
            <a:pPr algn="just">
              <a:defRPr/>
            </a:pPr>
            <a:r>
              <a:rPr lang="en-US" b="0" dirty="0">
                <a:solidFill>
                  <a:srgbClr val="000000"/>
                </a:solidFill>
                <a:latin typeface="+mn-lt"/>
              </a:rPr>
              <a:t>The figure shows how a </a:t>
            </a:r>
            <a:r>
              <a:rPr lang="en-US" b="0" dirty="0">
                <a:solidFill>
                  <a:srgbClr val="FF0000"/>
                </a:solidFill>
                <a:latin typeface="+mn-lt"/>
              </a:rPr>
              <a:t>send window </a:t>
            </a:r>
            <a:r>
              <a:rPr lang="en-US" b="0" i="1" dirty="0">
                <a:solidFill>
                  <a:srgbClr val="FF0000"/>
                </a:solidFill>
                <a:latin typeface="+mn-lt"/>
              </a:rPr>
              <a:t>opens</a:t>
            </a:r>
            <a:r>
              <a:rPr lang="en-US" b="0" dirty="0">
                <a:solidFill>
                  <a:srgbClr val="FF0000"/>
                </a:solidFill>
                <a:latin typeface="+mn-lt"/>
              </a:rPr>
              <a:t>, </a:t>
            </a:r>
            <a:r>
              <a:rPr lang="en-US" b="0" i="1" dirty="0">
                <a:solidFill>
                  <a:srgbClr val="FF0000"/>
                </a:solidFill>
                <a:latin typeface="+mn-lt"/>
              </a:rPr>
              <a:t>closes</a:t>
            </a:r>
            <a:r>
              <a:rPr lang="en-US" b="0" dirty="0">
                <a:solidFill>
                  <a:srgbClr val="FF0000"/>
                </a:solidFill>
                <a:latin typeface="+mn-lt"/>
              </a:rPr>
              <a:t>, or </a:t>
            </a:r>
            <a:r>
              <a:rPr lang="en-US" b="0" i="1" dirty="0">
                <a:solidFill>
                  <a:srgbClr val="FF0000"/>
                </a:solidFill>
                <a:latin typeface="+mn-lt"/>
              </a:rPr>
              <a:t>shrinks</a:t>
            </a:r>
            <a:r>
              <a:rPr lang="en-US" b="0" dirty="0">
                <a:solidFill>
                  <a:srgbClr val="000000"/>
                </a:solidFill>
                <a:latin typeface="+mn-lt"/>
              </a:rPr>
              <a:t>.</a:t>
            </a:r>
          </a:p>
          <a:p>
            <a:pPr>
              <a:defRPr/>
            </a:pPr>
            <a:endParaRPr lang="en-US" b="0" dirty="0">
              <a:solidFill>
                <a:srgbClr val="000000"/>
              </a:solidFill>
              <a:latin typeface="+mn-lt"/>
            </a:endParaRPr>
          </a:p>
        </p:txBody>
      </p:sp>
      <p:sp>
        <p:nvSpPr>
          <p:cNvPr id="208908" name="Rectangle 2"/>
          <p:cNvSpPr>
            <a:spLocks noChangeArrowheads="1"/>
          </p:cNvSpPr>
          <p:nvPr/>
        </p:nvSpPr>
        <p:spPr bwMode="auto">
          <a:xfrm>
            <a:off x="1417638" y="622300"/>
            <a:ext cx="2014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400">
                <a:latin typeface="Times New Roman" panose="02020603050405020304" pitchFamily="18" charset="0"/>
              </a:rPr>
              <a:t>Send Window</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826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359845-8A9F-40B7-A51E-7F757BDD3241}" type="slidenum">
              <a:rPr lang="en-US" altLang="zh-TW" b="0" smtClean="0">
                <a:ea typeface="新細明體" charset="-120"/>
              </a:rPr>
              <a:pPr/>
              <a:t>30</a:t>
            </a:fld>
            <a:endParaRPr lang="en-US" altLang="zh-TW" b="0" smtClean="0">
              <a:ea typeface="新細明體" charset="-120"/>
            </a:endParaRPr>
          </a:p>
        </p:txBody>
      </p:sp>
      <p:sp>
        <p:nvSpPr>
          <p:cNvPr id="28262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2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5" name="Rectangle 1"/>
          <p:cNvSpPr>
            <a:spLocks noChangeArrowheads="1"/>
          </p:cNvSpPr>
          <p:nvPr/>
        </p:nvSpPr>
        <p:spPr bwMode="auto">
          <a:xfrm>
            <a:off x="258763" y="1301750"/>
            <a:ext cx="84105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b="0" dirty="0"/>
              <a:t>The heart of the error control mechanism is the retransmission of segments. </a:t>
            </a:r>
          </a:p>
          <a:p>
            <a:endParaRPr lang="en-US" b="0" dirty="0"/>
          </a:p>
          <a:p>
            <a:pPr algn="just"/>
            <a:r>
              <a:rPr lang="en-US" b="0" dirty="0"/>
              <a:t>When a segment is sent, it is stored in a queue until it is acknowledged. </a:t>
            </a:r>
          </a:p>
          <a:p>
            <a:pPr algn="just"/>
            <a:endParaRPr lang="en-US" b="0" dirty="0"/>
          </a:p>
          <a:p>
            <a:pPr algn="just"/>
            <a:r>
              <a:rPr lang="en-US" b="0" dirty="0"/>
              <a:t>When the retransmission timer expires or when the sender receives three duplicate ACKs for the first segment in the queue, that segment is retransmitted.</a:t>
            </a:r>
          </a:p>
        </p:txBody>
      </p:sp>
      <p:sp>
        <p:nvSpPr>
          <p:cNvPr id="282636" name="Rectangle 2"/>
          <p:cNvSpPr>
            <a:spLocks noChangeArrowheads="1"/>
          </p:cNvSpPr>
          <p:nvPr/>
        </p:nvSpPr>
        <p:spPr bwMode="auto">
          <a:xfrm>
            <a:off x="1133475" y="595313"/>
            <a:ext cx="197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Retransmission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846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5A8CBF-1CA9-4F24-A4B8-3D282A3E228B}" type="slidenum">
              <a:rPr lang="en-US" altLang="zh-TW" b="0" smtClean="0">
                <a:ea typeface="新細明體" charset="-120"/>
              </a:rPr>
              <a:pPr/>
              <a:t>31</a:t>
            </a:fld>
            <a:endParaRPr lang="en-US" altLang="zh-TW" b="0" smtClean="0">
              <a:ea typeface="新細明體" charset="-120"/>
            </a:endParaRPr>
          </a:p>
        </p:txBody>
      </p:sp>
      <p:sp>
        <p:nvSpPr>
          <p:cNvPr id="28467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7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7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7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8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8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8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83" name="Rectangle 1"/>
          <p:cNvSpPr>
            <a:spLocks noChangeArrowheads="1"/>
          </p:cNvSpPr>
          <p:nvPr/>
        </p:nvSpPr>
        <p:spPr bwMode="auto">
          <a:xfrm>
            <a:off x="255588" y="1116013"/>
            <a:ext cx="8410575"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S</a:t>
            </a:r>
            <a:r>
              <a:rPr lang="en-US" b="0" dirty="0" smtClean="0"/>
              <a:t>ending </a:t>
            </a:r>
            <a:r>
              <a:rPr lang="en-US" b="0" dirty="0"/>
              <a:t>TCP maintains one </a:t>
            </a:r>
            <a:r>
              <a:rPr lang="en-US" dirty="0"/>
              <a:t>retransmission time-out (RTO) </a:t>
            </a:r>
            <a:r>
              <a:rPr lang="en-US" b="0" dirty="0"/>
              <a:t>for each connection.</a:t>
            </a:r>
          </a:p>
          <a:p>
            <a:pPr algn="just"/>
            <a:endParaRPr lang="en-US" b="0" dirty="0"/>
          </a:p>
          <a:p>
            <a:pPr algn="just"/>
            <a:r>
              <a:rPr lang="en-US" b="0" dirty="0"/>
              <a:t>When the timer matures, i.e. times out, TCP sends </a:t>
            </a:r>
            <a:r>
              <a:rPr lang="en-US" b="0" dirty="0" smtClean="0"/>
              <a:t>segment </a:t>
            </a:r>
            <a:r>
              <a:rPr lang="en-US" b="0" dirty="0"/>
              <a:t>in the front of the queue (the segment with the smallest sequence number) and restarts the timer. </a:t>
            </a:r>
            <a:endParaRPr lang="en-US" b="0" u="sng" dirty="0"/>
          </a:p>
          <a:p>
            <a:pPr algn="just"/>
            <a:endParaRPr lang="en-US" b="0" dirty="0"/>
          </a:p>
          <a:p>
            <a:pPr algn="just"/>
            <a:r>
              <a:rPr lang="en-US" b="0" dirty="0"/>
              <a:t>This version of TCP is sometimes referred to as </a:t>
            </a:r>
            <a:r>
              <a:rPr lang="en-US" b="0" i="1" dirty="0">
                <a:solidFill>
                  <a:srgbClr val="FF0000"/>
                </a:solidFill>
              </a:rPr>
              <a:t>Tahoe</a:t>
            </a:r>
            <a:r>
              <a:rPr lang="en-US" b="0" dirty="0">
                <a:solidFill>
                  <a:srgbClr val="FF0000"/>
                </a:solidFill>
              </a:rPr>
              <a:t>. </a:t>
            </a:r>
          </a:p>
          <a:p>
            <a:pPr algn="just"/>
            <a:endParaRPr lang="en-US" b="0" dirty="0"/>
          </a:p>
          <a:p>
            <a:pPr algn="just"/>
            <a:r>
              <a:rPr lang="en-US" b="0" dirty="0" smtClean="0"/>
              <a:t>Value </a:t>
            </a:r>
            <a:r>
              <a:rPr lang="en-US" b="0" dirty="0"/>
              <a:t>of RTO is dynamic in TCP and is updated based on the round-trip time (RTT) of segments. </a:t>
            </a:r>
          </a:p>
          <a:p>
            <a:pPr algn="just"/>
            <a:endParaRPr lang="en-US" b="0" dirty="0" smtClean="0"/>
          </a:p>
          <a:p>
            <a:pPr algn="just"/>
            <a:endParaRPr lang="en-US" b="0" dirty="0"/>
          </a:p>
          <a:p>
            <a:pPr algn="just"/>
            <a:r>
              <a:rPr lang="en-US" sz="1600" b="0" dirty="0"/>
              <a:t>RTT </a:t>
            </a:r>
            <a:r>
              <a:rPr lang="en-US" sz="1600" b="0" dirty="0" smtClean="0"/>
              <a:t>: Time </a:t>
            </a:r>
            <a:r>
              <a:rPr lang="en-US" sz="1600" b="0" dirty="0"/>
              <a:t>needed for a segment to reach a destination and for an acknowledgment to be received.</a:t>
            </a:r>
          </a:p>
        </p:txBody>
      </p:sp>
      <p:sp>
        <p:nvSpPr>
          <p:cNvPr id="284684" name="Rectangle 2"/>
          <p:cNvSpPr>
            <a:spLocks noChangeArrowheads="1"/>
          </p:cNvSpPr>
          <p:nvPr/>
        </p:nvSpPr>
        <p:spPr bwMode="auto">
          <a:xfrm>
            <a:off x="1133475" y="595313"/>
            <a:ext cx="315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i="1"/>
              <a:t>Retransmission after RTO</a:t>
            </a:r>
            <a:endParaRPr lang="en-US"/>
          </a:p>
        </p:txBody>
      </p:sp>
      <p:sp>
        <p:nvSpPr>
          <p:cNvPr id="13" name="Rectangle 2"/>
          <p:cNvSpPr>
            <a:spLocks noChangeArrowheads="1"/>
          </p:cNvSpPr>
          <p:nvPr/>
        </p:nvSpPr>
        <p:spPr bwMode="auto">
          <a:xfrm>
            <a:off x="3181216" y="78481"/>
            <a:ext cx="197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Retransmission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867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396B97D-887D-4E7F-AC62-6E7BE490F0A1}" type="slidenum">
              <a:rPr lang="en-US" altLang="zh-TW" b="0" smtClean="0">
                <a:ea typeface="新細明體" charset="-120"/>
              </a:rPr>
              <a:pPr/>
              <a:t>32</a:t>
            </a:fld>
            <a:endParaRPr lang="en-US" altLang="zh-TW" b="0" smtClean="0">
              <a:ea typeface="新細明體" charset="-120"/>
            </a:endParaRPr>
          </a:p>
        </p:txBody>
      </p:sp>
      <p:sp>
        <p:nvSpPr>
          <p:cNvPr id="28672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2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2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2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2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2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3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31" name="Rectangle 1"/>
          <p:cNvSpPr>
            <a:spLocks noChangeArrowheads="1"/>
          </p:cNvSpPr>
          <p:nvPr/>
        </p:nvSpPr>
        <p:spPr bwMode="auto">
          <a:xfrm>
            <a:off x="255588" y="1116013"/>
            <a:ext cx="8691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P</a:t>
            </a:r>
            <a:r>
              <a:rPr lang="en-US" b="0" dirty="0" smtClean="0"/>
              <a:t>revious </a:t>
            </a:r>
            <a:r>
              <a:rPr lang="en-US" b="0" dirty="0"/>
              <a:t>rule about retransmission of a segment is sufficient </a:t>
            </a:r>
            <a:r>
              <a:rPr lang="en-US" b="0" dirty="0">
                <a:solidFill>
                  <a:srgbClr val="FF0000"/>
                </a:solidFill>
              </a:rPr>
              <a:t>if the value of RTO is not large. </a:t>
            </a:r>
          </a:p>
          <a:p>
            <a:pPr algn="just"/>
            <a:endParaRPr lang="en-US" b="0" dirty="0"/>
          </a:p>
          <a:p>
            <a:pPr algn="just"/>
            <a:r>
              <a:rPr lang="en-US" b="0" dirty="0"/>
              <a:t>To help throughput by allowing sender to retransmit </a:t>
            </a:r>
            <a:r>
              <a:rPr lang="en-US" b="0" dirty="0" smtClean="0"/>
              <a:t>sooner, </a:t>
            </a:r>
            <a:r>
              <a:rPr lang="en-US" b="0" dirty="0"/>
              <a:t>most implementations </a:t>
            </a:r>
            <a:r>
              <a:rPr lang="en-US" b="0" dirty="0" smtClean="0"/>
              <a:t>follow 3 </a:t>
            </a:r>
            <a:r>
              <a:rPr lang="en-US" b="0" dirty="0"/>
              <a:t>duplicate ACKs rule and retransmit </a:t>
            </a:r>
            <a:r>
              <a:rPr lang="en-US" b="0" dirty="0" smtClean="0"/>
              <a:t>missing </a:t>
            </a:r>
            <a:r>
              <a:rPr lang="en-US" b="0" dirty="0"/>
              <a:t>segment immediately. </a:t>
            </a:r>
          </a:p>
          <a:p>
            <a:pPr algn="just"/>
            <a:endParaRPr lang="en-US" b="0" dirty="0"/>
          </a:p>
          <a:p>
            <a:pPr algn="just"/>
            <a:r>
              <a:rPr lang="en-US" b="0" dirty="0"/>
              <a:t>This feature is called </a:t>
            </a:r>
            <a:r>
              <a:rPr lang="en-US" dirty="0"/>
              <a:t>fast retransmission, </a:t>
            </a:r>
            <a:r>
              <a:rPr lang="en-US" b="0" dirty="0"/>
              <a:t>and the version of TCP that uses this feature is referred to as </a:t>
            </a:r>
            <a:r>
              <a:rPr lang="en-US" b="0" dirty="0">
                <a:solidFill>
                  <a:srgbClr val="FF0000"/>
                </a:solidFill>
              </a:rPr>
              <a:t>Reno. </a:t>
            </a:r>
          </a:p>
          <a:p>
            <a:pPr algn="just"/>
            <a:endParaRPr lang="en-US" b="0" dirty="0"/>
          </a:p>
          <a:p>
            <a:pPr algn="just"/>
            <a:r>
              <a:rPr lang="en-US" b="0" dirty="0"/>
              <a:t>In this version, if </a:t>
            </a:r>
            <a:r>
              <a:rPr lang="en-US" b="0" dirty="0" smtClean="0"/>
              <a:t>3 </a:t>
            </a:r>
            <a:r>
              <a:rPr lang="en-US" b="0" dirty="0"/>
              <a:t>duplicate acknowledgments (i.e., an original ACK plus three exactly identical copies) arrives for a segment, the next segment is retransmitted without waiting for the time-out.</a:t>
            </a:r>
          </a:p>
        </p:txBody>
      </p:sp>
      <p:sp>
        <p:nvSpPr>
          <p:cNvPr id="286732" name="Rectangle 2"/>
          <p:cNvSpPr>
            <a:spLocks noChangeArrowheads="1"/>
          </p:cNvSpPr>
          <p:nvPr/>
        </p:nvSpPr>
        <p:spPr bwMode="auto">
          <a:xfrm>
            <a:off x="1133475" y="595313"/>
            <a:ext cx="625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Retransmission after Three Duplicate ACK Segments</a:t>
            </a:r>
          </a:p>
        </p:txBody>
      </p:sp>
      <p:sp>
        <p:nvSpPr>
          <p:cNvPr id="13" name="Rectangle 2"/>
          <p:cNvSpPr>
            <a:spLocks noChangeArrowheads="1"/>
          </p:cNvSpPr>
          <p:nvPr/>
        </p:nvSpPr>
        <p:spPr bwMode="auto">
          <a:xfrm>
            <a:off x="2898775" y="46831"/>
            <a:ext cx="197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Retransmission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887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4F73A98-4EEE-463D-95F4-B4076CBA012F}" type="slidenum">
              <a:rPr lang="en-US" altLang="zh-TW" b="0" smtClean="0">
                <a:ea typeface="新細明體" charset="-120"/>
              </a:rPr>
              <a:pPr/>
              <a:t>33</a:t>
            </a:fld>
            <a:endParaRPr lang="en-US" altLang="zh-TW" b="0" smtClean="0">
              <a:ea typeface="新細明體" charset="-120"/>
            </a:endParaRPr>
          </a:p>
        </p:txBody>
      </p:sp>
      <p:sp>
        <p:nvSpPr>
          <p:cNvPr id="28877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9" name="Rectangle 1"/>
          <p:cNvSpPr>
            <a:spLocks noChangeArrowheads="1"/>
          </p:cNvSpPr>
          <p:nvPr/>
        </p:nvSpPr>
        <p:spPr bwMode="auto">
          <a:xfrm>
            <a:off x="255588" y="1116013"/>
            <a:ext cx="84105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TCP implementations today do not discard out-of-order segments. </a:t>
            </a:r>
          </a:p>
          <a:p>
            <a:pPr algn="just"/>
            <a:endParaRPr lang="en-US" b="0" dirty="0"/>
          </a:p>
          <a:p>
            <a:pPr algn="just"/>
            <a:r>
              <a:rPr lang="en-US" b="0" dirty="0"/>
              <a:t>They store them temporarily and flag them as out-of-order segments until the missing segments arrive.</a:t>
            </a:r>
          </a:p>
          <a:p>
            <a:pPr algn="just"/>
            <a:endParaRPr lang="en-US" b="0" dirty="0"/>
          </a:p>
          <a:p>
            <a:pPr algn="just"/>
            <a:r>
              <a:rPr lang="en-US" b="0" dirty="0" smtClean="0"/>
              <a:t>Out-of-order </a:t>
            </a:r>
            <a:r>
              <a:rPr lang="en-US" b="0" dirty="0"/>
              <a:t>segments are never delivered to the process. </a:t>
            </a:r>
          </a:p>
          <a:p>
            <a:pPr algn="just"/>
            <a:endParaRPr lang="en-US" b="0" dirty="0"/>
          </a:p>
          <a:p>
            <a:pPr algn="just"/>
            <a:r>
              <a:rPr lang="en-US" b="0" dirty="0"/>
              <a:t>TCP guarantees that data are delivered to the process in order.</a:t>
            </a:r>
          </a:p>
        </p:txBody>
      </p:sp>
      <p:sp>
        <p:nvSpPr>
          <p:cNvPr id="288780" name="Rectangle 2"/>
          <p:cNvSpPr>
            <a:spLocks noChangeArrowheads="1"/>
          </p:cNvSpPr>
          <p:nvPr/>
        </p:nvSpPr>
        <p:spPr bwMode="auto">
          <a:xfrm>
            <a:off x="1133475" y="595313"/>
            <a:ext cx="2913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Out-of-Order Segments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908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8AC6A4-FC40-495F-87A3-6897D96A1D23}" type="slidenum">
              <a:rPr lang="en-US" altLang="zh-TW" b="0" smtClean="0">
                <a:ea typeface="新細明體" charset="-120"/>
              </a:rPr>
              <a:pPr/>
              <a:t>34</a:t>
            </a:fld>
            <a:endParaRPr lang="en-US" altLang="zh-TW" b="0" smtClean="0">
              <a:ea typeface="新細明體" charset="-120"/>
            </a:endParaRPr>
          </a:p>
        </p:txBody>
      </p:sp>
      <p:sp>
        <p:nvSpPr>
          <p:cNvPr id="29082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30825"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826"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827" name="Rectangle 11"/>
          <p:cNvSpPr>
            <a:spLocks noChangeArrowheads="1"/>
          </p:cNvSpPr>
          <p:nvPr/>
        </p:nvSpPr>
        <p:spPr bwMode="auto">
          <a:xfrm>
            <a:off x="647700" y="27162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Data may arrive out of order and be temporarily stored by the receiving TCP,</a:t>
            </a:r>
          </a:p>
          <a:p>
            <a:pPr algn="ctr"/>
            <a:r>
              <a:rPr lang="en-US" altLang="zh-TW" sz="3200" i="1">
                <a:solidFill>
                  <a:schemeClr val="bg1"/>
                </a:solidFill>
                <a:latin typeface="Arial" panose="020B0604020202020204" pitchFamily="34" charset="0"/>
                <a:ea typeface="新細明體" charset="-120"/>
              </a:rPr>
              <a:t>but TCP guarantees that no out-of-order data are delivered to the process.</a:t>
            </a:r>
          </a:p>
        </p:txBody>
      </p:sp>
      <p:grpSp>
        <p:nvGrpSpPr>
          <p:cNvPr id="930828" name="Group 12"/>
          <p:cNvGrpSpPr>
            <a:grpSpLocks/>
          </p:cNvGrpSpPr>
          <p:nvPr/>
        </p:nvGrpSpPr>
        <p:grpSpPr bwMode="auto">
          <a:xfrm>
            <a:off x="609600" y="1981200"/>
            <a:ext cx="1143000" cy="566738"/>
            <a:chOff x="1200" y="1248"/>
            <a:chExt cx="720" cy="357"/>
          </a:xfrm>
        </p:grpSpPr>
        <p:pic>
          <p:nvPicPr>
            <p:cNvPr id="29083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083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082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30828"/>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0825"/>
                                        </p:tgtEl>
                                        <p:attrNameLst>
                                          <p:attrName>style.visibility</p:attrName>
                                        </p:attrNameLst>
                                      </p:cBhvr>
                                      <p:to>
                                        <p:strVal val="visible"/>
                                      </p:to>
                                    </p:set>
                                    <p:animEffect transition="in" filter="checkerboard(across)">
                                      <p:cBhvr>
                                        <p:cTn id="13" dur="500"/>
                                        <p:tgtEl>
                                          <p:spTgt spid="930825"/>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0826"/>
                                        </p:tgtEl>
                                        <p:attrNameLst>
                                          <p:attrName>style.visibility</p:attrName>
                                        </p:attrNameLst>
                                      </p:cBhvr>
                                      <p:to>
                                        <p:strVal val="visible"/>
                                      </p:to>
                                    </p:set>
                                    <p:animEffect transition="in" filter="checkerboard(across)">
                                      <p:cBhvr>
                                        <p:cTn id="17" dur="500"/>
                                        <p:tgtEl>
                                          <p:spTgt spid="93082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0827"/>
                                        </p:tgtEl>
                                        <p:attrNameLst>
                                          <p:attrName>style.visibility</p:attrName>
                                        </p:attrNameLst>
                                      </p:cBhvr>
                                      <p:to>
                                        <p:strVal val="visible"/>
                                      </p:to>
                                    </p:set>
                                    <p:animEffect transition="in" filter="checkerboard(across)">
                                      <p:cBhvr>
                                        <p:cTn id="21" dur="500"/>
                                        <p:tgtEl>
                                          <p:spTgt spid="930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5" grpId="0" animBg="1"/>
      <p:bldP spid="930826" grpId="0" animBg="1"/>
      <p:bldP spid="9308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092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FFC66B-A450-4DE1-89D4-9F87C7F48343}" type="slidenum">
              <a:rPr lang="en-US" altLang="zh-TW" b="0" smtClean="0">
                <a:ea typeface="新細明體" charset="-120"/>
              </a:rPr>
              <a:pPr/>
              <a:t>35</a:t>
            </a:fld>
            <a:endParaRPr lang="en-US" altLang="zh-TW" b="0" smtClean="0">
              <a:ea typeface="新細明體" charset="-120"/>
            </a:endParaRPr>
          </a:p>
        </p:txBody>
      </p:sp>
      <p:sp>
        <p:nvSpPr>
          <p:cNvPr id="30925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9" name="Rectangle 1"/>
          <p:cNvSpPr>
            <a:spLocks noChangeArrowheads="1"/>
          </p:cNvSpPr>
          <p:nvPr/>
        </p:nvSpPr>
        <p:spPr bwMode="auto">
          <a:xfrm>
            <a:off x="206062" y="1301750"/>
            <a:ext cx="856445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solidFill>
                  <a:srgbClr val="000000"/>
                </a:solidFill>
                <a:latin typeface="+mn-lt"/>
              </a:rPr>
              <a:t>scenarios </a:t>
            </a:r>
            <a:r>
              <a:rPr lang="en-US" b="0" dirty="0">
                <a:solidFill>
                  <a:srgbClr val="000000"/>
                </a:solidFill>
                <a:latin typeface="+mn-lt"/>
              </a:rPr>
              <a:t>that occur during </a:t>
            </a:r>
            <a:r>
              <a:rPr lang="en-US" b="0" dirty="0" smtClean="0">
                <a:solidFill>
                  <a:srgbClr val="000000"/>
                </a:solidFill>
                <a:latin typeface="+mn-lt"/>
              </a:rPr>
              <a:t>operation of TCP</a:t>
            </a:r>
            <a:r>
              <a:rPr lang="en-US" b="0" dirty="0">
                <a:solidFill>
                  <a:srgbClr val="000000"/>
                </a:solidFill>
                <a:latin typeface="+mn-lt"/>
              </a:rPr>
              <a:t>, considering only error control issues. </a:t>
            </a:r>
            <a:endParaRPr lang="en-US" b="0" dirty="0" smtClean="0">
              <a:solidFill>
                <a:srgbClr val="000000"/>
              </a:solidFill>
              <a:latin typeface="+mn-lt"/>
            </a:endParaRPr>
          </a:p>
          <a:p>
            <a:pPr algn="just"/>
            <a:endParaRPr lang="en-US" b="0" dirty="0" smtClean="0">
              <a:solidFill>
                <a:srgbClr val="000000"/>
              </a:solidFill>
              <a:latin typeface="+mn-lt"/>
            </a:endParaRPr>
          </a:p>
          <a:p>
            <a:pPr algn="just"/>
            <a:endParaRPr lang="en-US" b="0" dirty="0">
              <a:solidFill>
                <a:srgbClr val="000000"/>
              </a:solidFill>
              <a:latin typeface="+mn-lt"/>
            </a:endParaRPr>
          </a:p>
          <a:p>
            <a:pPr algn="just"/>
            <a:r>
              <a:rPr lang="en-US" b="0" dirty="0" smtClean="0">
                <a:solidFill>
                  <a:srgbClr val="000000"/>
                </a:solidFill>
                <a:latin typeface="+mn-lt"/>
              </a:rPr>
              <a:t>show </a:t>
            </a:r>
            <a:r>
              <a:rPr lang="en-US" b="0" dirty="0">
                <a:solidFill>
                  <a:srgbClr val="000000"/>
                </a:solidFill>
                <a:latin typeface="+mn-lt"/>
              </a:rPr>
              <a:t>a segment by </a:t>
            </a:r>
            <a:r>
              <a:rPr lang="en-US" b="0" dirty="0" smtClean="0">
                <a:solidFill>
                  <a:srgbClr val="000000"/>
                </a:solidFill>
                <a:latin typeface="+mn-lt"/>
              </a:rPr>
              <a:t>a rectangle</a:t>
            </a:r>
            <a:r>
              <a:rPr lang="en-US" b="0" dirty="0">
                <a:solidFill>
                  <a:srgbClr val="000000"/>
                </a:solidFill>
                <a:latin typeface="+mn-lt"/>
              </a:rPr>
              <a:t>. If the segment carries data, we show the range of byte numbers and the value </a:t>
            </a:r>
            <a:r>
              <a:rPr lang="en-US" b="0" dirty="0">
                <a:latin typeface="+mn-lt"/>
              </a:rPr>
              <a:t>of the acknowledgment field. </a:t>
            </a:r>
            <a:endParaRPr lang="en-US" b="0" dirty="0" smtClean="0">
              <a:latin typeface="+mn-lt"/>
            </a:endParaRPr>
          </a:p>
          <a:p>
            <a:pPr algn="just"/>
            <a:endParaRPr lang="en-US" b="0" dirty="0" smtClean="0">
              <a:latin typeface="+mn-lt"/>
            </a:endParaRPr>
          </a:p>
          <a:p>
            <a:pPr algn="just"/>
            <a:endParaRPr lang="en-US" b="0" dirty="0">
              <a:latin typeface="+mn-lt"/>
            </a:endParaRPr>
          </a:p>
          <a:p>
            <a:pPr algn="just"/>
            <a:r>
              <a:rPr lang="en-US" b="0" dirty="0" smtClean="0">
                <a:latin typeface="+mn-lt"/>
              </a:rPr>
              <a:t>If </a:t>
            </a:r>
            <a:r>
              <a:rPr lang="en-US" b="0" dirty="0">
                <a:latin typeface="+mn-lt"/>
              </a:rPr>
              <a:t>it carries only an acknowledgment, we show only </a:t>
            </a:r>
            <a:r>
              <a:rPr lang="en-US" b="0" dirty="0" smtClean="0">
                <a:latin typeface="+mn-lt"/>
              </a:rPr>
              <a:t>the acknowledgment </a:t>
            </a:r>
            <a:r>
              <a:rPr lang="en-US" b="0" dirty="0">
                <a:latin typeface="+mn-lt"/>
              </a:rPr>
              <a:t>number in a smaller box.</a:t>
            </a:r>
            <a:endParaRPr lang="en-US" dirty="0">
              <a:latin typeface="+mn-lt"/>
            </a:endParaRPr>
          </a:p>
        </p:txBody>
      </p:sp>
      <p:sp>
        <p:nvSpPr>
          <p:cNvPr id="2" name="Rectangle 1"/>
          <p:cNvSpPr/>
          <p:nvPr/>
        </p:nvSpPr>
        <p:spPr>
          <a:xfrm>
            <a:off x="1257300" y="614332"/>
            <a:ext cx="2222083" cy="400110"/>
          </a:xfrm>
          <a:prstGeom prst="rect">
            <a:avLst/>
          </a:prstGeom>
        </p:spPr>
        <p:txBody>
          <a:bodyPr wrap="none">
            <a:spAutoFit/>
          </a:bodyPr>
          <a:lstStyle/>
          <a:p>
            <a:r>
              <a:rPr lang="en-US" sz="2000" dirty="0">
                <a:latin typeface="+mn-lt"/>
              </a:rPr>
              <a:t>Some Scenarios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12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E950E4-C549-45D2-BD5F-70F3010960AE}" type="slidenum">
              <a:rPr lang="en-US" altLang="zh-TW" b="0" smtClean="0">
                <a:ea typeface="新細明體" charset="-120"/>
              </a:rPr>
              <a:pPr/>
              <a:t>36</a:t>
            </a:fld>
            <a:endParaRPr lang="en-US" altLang="zh-TW" b="0" smtClean="0">
              <a:ea typeface="新細明體" charset="-120"/>
            </a:endParaRPr>
          </a:p>
        </p:txBody>
      </p:sp>
      <p:sp>
        <p:nvSpPr>
          <p:cNvPr id="31130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7" name="Rectangle 1"/>
          <p:cNvSpPr>
            <a:spLocks noChangeArrowheads="1"/>
          </p:cNvSpPr>
          <p:nvPr/>
        </p:nvSpPr>
        <p:spPr bwMode="auto">
          <a:xfrm>
            <a:off x="223972" y="1055588"/>
            <a:ext cx="858517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smtClean="0"/>
              <a:t>First </a:t>
            </a:r>
            <a:r>
              <a:rPr lang="en-US" sz="1600" b="0" dirty="0"/>
              <a:t>scenario shows bidirectional data transfer between two </a:t>
            </a:r>
            <a:r>
              <a:rPr lang="en-US" sz="1600" b="0" dirty="0" smtClean="0"/>
              <a:t>systems.</a:t>
            </a:r>
          </a:p>
          <a:p>
            <a:pPr algn="just"/>
            <a:endParaRPr lang="en-US" sz="1600" b="0" dirty="0"/>
          </a:p>
          <a:p>
            <a:pPr algn="just"/>
            <a:r>
              <a:rPr lang="en-US" sz="1600" b="0" dirty="0" smtClean="0"/>
              <a:t>The </a:t>
            </a:r>
            <a:r>
              <a:rPr lang="en-US" sz="1600" b="0" dirty="0"/>
              <a:t>client TCP sends</a:t>
            </a:r>
            <a:r>
              <a:rPr lang="en-US" sz="1600" b="0" dirty="0">
                <a:solidFill>
                  <a:srgbClr val="FF0000"/>
                </a:solidFill>
              </a:rPr>
              <a:t> one </a:t>
            </a:r>
            <a:r>
              <a:rPr lang="en-US" sz="1600" b="0" dirty="0"/>
              <a:t>segment; the server TCP sends </a:t>
            </a:r>
            <a:r>
              <a:rPr lang="en-US" sz="1600" b="0" dirty="0">
                <a:solidFill>
                  <a:srgbClr val="FF0000"/>
                </a:solidFill>
              </a:rPr>
              <a:t>three</a:t>
            </a:r>
            <a:r>
              <a:rPr lang="en-US" sz="1600" b="0" dirty="0"/>
              <a:t>. </a:t>
            </a:r>
            <a:endParaRPr lang="en-US" sz="1600" b="0" dirty="0" smtClean="0"/>
          </a:p>
          <a:p>
            <a:pPr algn="just"/>
            <a:endParaRPr lang="en-US" sz="1600" b="0" dirty="0" smtClean="0"/>
          </a:p>
          <a:p>
            <a:pPr algn="just"/>
            <a:r>
              <a:rPr lang="en-US" sz="1600" b="0" dirty="0" smtClean="0"/>
              <a:t>The </a:t>
            </a:r>
            <a:r>
              <a:rPr lang="en-US" sz="1600" b="0" dirty="0"/>
              <a:t>figure shows which rule applies to each acknowledgment. </a:t>
            </a:r>
            <a:endParaRPr lang="en-US" sz="1600" b="0" dirty="0" smtClean="0"/>
          </a:p>
          <a:p>
            <a:pPr algn="just"/>
            <a:endParaRPr lang="en-US" sz="1600" b="0" dirty="0" smtClean="0"/>
          </a:p>
          <a:p>
            <a:pPr algn="just"/>
            <a:r>
              <a:rPr lang="en-US" sz="1600" b="0" dirty="0" smtClean="0"/>
              <a:t>For </a:t>
            </a:r>
            <a:r>
              <a:rPr lang="en-US" sz="1600" b="0" dirty="0"/>
              <a:t>the client’s first segment and all three server segments, </a:t>
            </a:r>
            <a:r>
              <a:rPr lang="en-US" sz="1600" b="0" dirty="0">
                <a:solidFill>
                  <a:srgbClr val="FF0000"/>
                </a:solidFill>
              </a:rPr>
              <a:t>rule 1 applies. </a:t>
            </a:r>
            <a:endParaRPr lang="en-US" sz="1600" b="0" dirty="0" smtClean="0">
              <a:solidFill>
                <a:srgbClr val="FF0000"/>
              </a:solidFill>
            </a:endParaRPr>
          </a:p>
          <a:p>
            <a:pPr algn="just"/>
            <a:endParaRPr lang="en-US" sz="1600" b="0" dirty="0"/>
          </a:p>
          <a:p>
            <a:pPr algn="just"/>
            <a:r>
              <a:rPr lang="en-US" sz="1600" b="0" dirty="0" smtClean="0"/>
              <a:t>There </a:t>
            </a:r>
            <a:r>
              <a:rPr lang="en-US" sz="1600" b="0" dirty="0"/>
              <a:t>are data to be sent so the segment displays the next byte expected. </a:t>
            </a:r>
            <a:endParaRPr lang="en-US" sz="1600" b="0" dirty="0" smtClean="0"/>
          </a:p>
          <a:p>
            <a:pPr algn="just"/>
            <a:endParaRPr lang="en-US" sz="1600" b="0" dirty="0"/>
          </a:p>
        </p:txBody>
      </p:sp>
      <p:sp>
        <p:nvSpPr>
          <p:cNvPr id="311308" name="Rectangle 2"/>
          <p:cNvSpPr>
            <a:spLocks noChangeArrowheads="1"/>
          </p:cNvSpPr>
          <p:nvPr/>
        </p:nvSpPr>
        <p:spPr bwMode="auto">
          <a:xfrm>
            <a:off x="1339850" y="600075"/>
            <a:ext cx="2252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Normal Operation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12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E950E4-C549-45D2-BD5F-70F3010960AE}" type="slidenum">
              <a:rPr lang="en-US" altLang="zh-TW" b="0" smtClean="0">
                <a:ea typeface="新細明體" charset="-120"/>
              </a:rPr>
              <a:pPr/>
              <a:t>37</a:t>
            </a:fld>
            <a:endParaRPr lang="en-US" altLang="zh-TW" b="0" smtClean="0">
              <a:ea typeface="新細明體" charset="-120"/>
            </a:endParaRPr>
          </a:p>
        </p:txBody>
      </p:sp>
      <p:sp>
        <p:nvSpPr>
          <p:cNvPr id="31130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7" name="Rectangle 1"/>
          <p:cNvSpPr>
            <a:spLocks noChangeArrowheads="1"/>
          </p:cNvSpPr>
          <p:nvPr/>
        </p:nvSpPr>
        <p:spPr bwMode="auto">
          <a:xfrm>
            <a:off x="223972" y="1055588"/>
            <a:ext cx="872317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smtClean="0"/>
              <a:t>When </a:t>
            </a:r>
            <a:r>
              <a:rPr lang="en-US" sz="1600" b="0" dirty="0"/>
              <a:t>the client receives the first segment from the server, it does not have any more data to send; it needs to send only an ACK segment. </a:t>
            </a:r>
            <a:endParaRPr lang="en-US" sz="1600" b="0" dirty="0" smtClean="0"/>
          </a:p>
          <a:p>
            <a:pPr algn="just"/>
            <a:endParaRPr lang="en-US" sz="1600" b="0" dirty="0"/>
          </a:p>
          <a:p>
            <a:pPr algn="just"/>
            <a:r>
              <a:rPr lang="en-US" sz="1600" b="0" dirty="0"/>
              <a:t>A</a:t>
            </a:r>
            <a:r>
              <a:rPr lang="en-US" sz="1600" b="0" dirty="0" smtClean="0"/>
              <a:t>ccording </a:t>
            </a:r>
            <a:r>
              <a:rPr lang="en-US" sz="1600" b="0" dirty="0"/>
              <a:t>to </a:t>
            </a:r>
            <a:r>
              <a:rPr lang="en-US" sz="1600" b="0" dirty="0">
                <a:solidFill>
                  <a:srgbClr val="FF0000"/>
                </a:solidFill>
              </a:rPr>
              <a:t>rule 2</a:t>
            </a:r>
            <a:r>
              <a:rPr lang="en-US" sz="1600" b="0" dirty="0"/>
              <a:t>, the acknowledgment needs to be delayed for 500 </a:t>
            </a:r>
            <a:r>
              <a:rPr lang="en-US" sz="1600" b="0" dirty="0" err="1"/>
              <a:t>ms</a:t>
            </a:r>
            <a:r>
              <a:rPr lang="en-US" sz="1600" b="0" dirty="0"/>
              <a:t> to see if any more segments arrive. </a:t>
            </a:r>
            <a:endParaRPr lang="en-US" sz="1600" b="0" dirty="0" smtClean="0"/>
          </a:p>
          <a:p>
            <a:pPr algn="just"/>
            <a:endParaRPr lang="en-US" sz="1600" b="0" dirty="0"/>
          </a:p>
          <a:p>
            <a:pPr algn="just"/>
            <a:r>
              <a:rPr lang="en-US" sz="1600" b="0" dirty="0" smtClean="0"/>
              <a:t>When ACK-delaying </a:t>
            </a:r>
            <a:r>
              <a:rPr lang="en-US" sz="1600" b="0" dirty="0"/>
              <a:t>timer matures, it triggers an acknowledgment. This is because the client has no knowledge if other segments are coming; it cannot delay </a:t>
            </a:r>
            <a:r>
              <a:rPr lang="en-US" sz="1600" b="0" dirty="0" smtClean="0"/>
              <a:t>acknowledgment </a:t>
            </a:r>
            <a:r>
              <a:rPr lang="en-US" sz="1600" b="0" dirty="0"/>
              <a:t>forever. </a:t>
            </a:r>
            <a:endParaRPr lang="en-US" sz="1600" b="0" dirty="0" smtClean="0"/>
          </a:p>
          <a:p>
            <a:pPr algn="just"/>
            <a:endParaRPr lang="en-US" sz="1600" b="0" dirty="0" smtClean="0"/>
          </a:p>
          <a:p>
            <a:pPr algn="just"/>
            <a:endParaRPr lang="en-US" sz="1600" b="0" dirty="0"/>
          </a:p>
          <a:p>
            <a:pPr algn="just"/>
            <a:endParaRPr lang="en-US" sz="1600" b="0" dirty="0" smtClean="0"/>
          </a:p>
          <a:p>
            <a:pPr algn="just"/>
            <a:endParaRPr lang="en-US" sz="1600" b="0" dirty="0"/>
          </a:p>
          <a:p>
            <a:pPr algn="just"/>
            <a:r>
              <a:rPr lang="en-US" sz="1600" b="0" dirty="0" smtClean="0"/>
              <a:t>When </a:t>
            </a:r>
            <a:r>
              <a:rPr lang="en-US" sz="1600" b="0" dirty="0"/>
              <a:t>the next segment arrives another ACK-delaying timer is set. </a:t>
            </a:r>
            <a:endParaRPr lang="en-US" sz="1600" b="0" dirty="0" smtClean="0"/>
          </a:p>
          <a:p>
            <a:pPr algn="just"/>
            <a:endParaRPr lang="en-US" sz="1600" b="0" dirty="0"/>
          </a:p>
          <a:p>
            <a:pPr algn="just"/>
            <a:r>
              <a:rPr lang="en-US" sz="1600" b="0" dirty="0" smtClean="0"/>
              <a:t>However</a:t>
            </a:r>
            <a:r>
              <a:rPr lang="en-US" sz="1600" b="0" dirty="0"/>
              <a:t>, before it matures, the third segment arrives. </a:t>
            </a:r>
            <a:endParaRPr lang="en-US" sz="1600" b="0" dirty="0" smtClean="0"/>
          </a:p>
          <a:p>
            <a:pPr algn="just"/>
            <a:endParaRPr lang="en-US" sz="1600" b="0" dirty="0"/>
          </a:p>
          <a:p>
            <a:pPr algn="just"/>
            <a:r>
              <a:rPr lang="en-US" sz="1600" b="0" dirty="0" smtClean="0"/>
              <a:t>The </a:t>
            </a:r>
            <a:r>
              <a:rPr lang="en-US" sz="1600" b="0" dirty="0"/>
              <a:t>arrival of the third segment triggers another acknowledgment based on </a:t>
            </a:r>
            <a:r>
              <a:rPr lang="en-US" sz="1600" b="0" dirty="0">
                <a:solidFill>
                  <a:srgbClr val="FF0000"/>
                </a:solidFill>
              </a:rPr>
              <a:t>rule 3. </a:t>
            </a:r>
            <a:endParaRPr lang="en-US" sz="1600" b="0" dirty="0" smtClean="0">
              <a:solidFill>
                <a:srgbClr val="FF0000"/>
              </a:solidFill>
            </a:endParaRPr>
          </a:p>
          <a:p>
            <a:pPr algn="just"/>
            <a:endParaRPr lang="en-US" sz="1600" b="0" dirty="0"/>
          </a:p>
        </p:txBody>
      </p:sp>
      <p:sp>
        <p:nvSpPr>
          <p:cNvPr id="311308" name="Rectangle 2"/>
          <p:cNvSpPr>
            <a:spLocks noChangeArrowheads="1"/>
          </p:cNvSpPr>
          <p:nvPr/>
        </p:nvSpPr>
        <p:spPr bwMode="auto">
          <a:xfrm>
            <a:off x="1339850" y="600075"/>
            <a:ext cx="2252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Normal Operation</a:t>
            </a:r>
          </a:p>
        </p:txBody>
      </p:sp>
    </p:spTree>
    <p:extLst>
      <p:ext uri="{BB962C8B-B14F-4D97-AF65-F5344CB8AC3E}">
        <p14:creationId xmlns:p14="http://schemas.microsoft.com/office/powerpoint/2010/main" val="2125647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33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C31E263-0AAF-496D-B94B-ABFD0874C33C}" type="slidenum">
              <a:rPr lang="en-US" altLang="zh-TW" b="0" smtClean="0">
                <a:ea typeface="新細明體" charset="-120"/>
              </a:rPr>
              <a:pPr/>
              <a:t>38</a:t>
            </a:fld>
            <a:endParaRPr lang="en-US" altLang="zh-TW" b="0" smtClean="0">
              <a:ea typeface="新細明體" charset="-120"/>
            </a:endParaRPr>
          </a:p>
        </p:txBody>
      </p:sp>
      <p:sp>
        <p:nvSpPr>
          <p:cNvPr id="31334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Normal operation</a:t>
            </a:r>
          </a:p>
        </p:txBody>
      </p:sp>
      <p:sp>
        <p:nvSpPr>
          <p:cNvPr id="31334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1335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352550"/>
            <a:ext cx="8016875" cy="437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53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EF7AE5E-5BEC-4CAA-8A29-F55CE3222EB1}" type="slidenum">
              <a:rPr lang="en-US" altLang="zh-TW" b="0" smtClean="0">
                <a:ea typeface="新細明體" charset="-120"/>
              </a:rPr>
              <a:pPr/>
              <a:t>39</a:t>
            </a:fld>
            <a:endParaRPr lang="en-US" altLang="zh-TW" b="0" dirty="0" smtClean="0">
              <a:ea typeface="新細明體" charset="-120"/>
            </a:endParaRPr>
          </a:p>
        </p:txBody>
      </p:sp>
      <p:sp>
        <p:nvSpPr>
          <p:cNvPr id="31539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39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39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39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40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40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40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403" name="Rectangle 1"/>
          <p:cNvSpPr>
            <a:spLocks noChangeArrowheads="1"/>
          </p:cNvSpPr>
          <p:nvPr/>
        </p:nvSpPr>
        <p:spPr bwMode="auto">
          <a:xfrm>
            <a:off x="304006" y="1073122"/>
            <a:ext cx="8504237"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smtClean="0">
                <a:solidFill>
                  <a:srgbClr val="FF0000"/>
                </a:solidFill>
              </a:rPr>
              <a:t>A </a:t>
            </a:r>
            <a:r>
              <a:rPr lang="en-US" sz="1600" b="0" dirty="0">
                <a:solidFill>
                  <a:srgbClr val="FF0000"/>
                </a:solidFill>
              </a:rPr>
              <a:t>lost or corrupted segment is treated the same way by the receiver. </a:t>
            </a:r>
            <a:endParaRPr lang="en-US" sz="1600" b="0" dirty="0" smtClean="0">
              <a:solidFill>
                <a:srgbClr val="FF0000"/>
              </a:solidFill>
            </a:endParaRPr>
          </a:p>
          <a:p>
            <a:pPr algn="just"/>
            <a:endParaRPr lang="en-US" sz="1600" b="0" dirty="0">
              <a:solidFill>
                <a:srgbClr val="FF0000"/>
              </a:solidFill>
            </a:endParaRPr>
          </a:p>
          <a:p>
            <a:pPr algn="just"/>
            <a:r>
              <a:rPr lang="en-US" sz="1600" b="0" dirty="0" smtClean="0">
                <a:solidFill>
                  <a:srgbClr val="FF0000"/>
                </a:solidFill>
              </a:rPr>
              <a:t>A </a:t>
            </a:r>
            <a:r>
              <a:rPr lang="en-US" sz="1600" b="0" dirty="0">
                <a:solidFill>
                  <a:srgbClr val="FF0000"/>
                </a:solidFill>
              </a:rPr>
              <a:t>lost segment is discarded somewhere in the network; a corrupted segment is discarded by the receiver itself. Both are considered lost. </a:t>
            </a:r>
            <a:endParaRPr lang="en-US" sz="1600" b="0" dirty="0" smtClean="0">
              <a:solidFill>
                <a:srgbClr val="FF0000"/>
              </a:solidFill>
            </a:endParaRPr>
          </a:p>
          <a:p>
            <a:pPr algn="just"/>
            <a:endParaRPr lang="en-US" sz="1400" b="0" dirty="0"/>
          </a:p>
          <a:p>
            <a:pPr algn="just"/>
            <a:r>
              <a:rPr lang="en-US" sz="1600" b="0" dirty="0" smtClean="0"/>
              <a:t>sender </a:t>
            </a:r>
            <a:r>
              <a:rPr lang="en-US" sz="1600" b="0" dirty="0"/>
              <a:t>sends segments 1 and 2, which are acknowledged immediately by an ACK </a:t>
            </a:r>
            <a:r>
              <a:rPr lang="en-US" sz="1600" b="0" dirty="0">
                <a:solidFill>
                  <a:srgbClr val="FF0000"/>
                </a:solidFill>
              </a:rPr>
              <a:t>(rule 3). </a:t>
            </a:r>
            <a:endParaRPr lang="en-US" sz="1600" b="0" dirty="0" smtClean="0">
              <a:solidFill>
                <a:srgbClr val="FF0000"/>
              </a:solidFill>
            </a:endParaRPr>
          </a:p>
          <a:p>
            <a:pPr algn="just"/>
            <a:endParaRPr lang="en-US" sz="1600" b="0" dirty="0"/>
          </a:p>
          <a:p>
            <a:pPr algn="just"/>
            <a:r>
              <a:rPr lang="en-US" sz="1600" b="0" dirty="0" smtClean="0"/>
              <a:t>Segment </a:t>
            </a:r>
            <a:r>
              <a:rPr lang="en-US" sz="1600" b="0" dirty="0"/>
              <a:t>3, however, is lost. The receiver receives segment 4, which is out of order. </a:t>
            </a:r>
            <a:endParaRPr lang="en-US" sz="1600" b="0" dirty="0" smtClean="0"/>
          </a:p>
          <a:p>
            <a:pPr algn="just"/>
            <a:endParaRPr lang="en-US" sz="1600" b="0" dirty="0"/>
          </a:p>
          <a:p>
            <a:pPr algn="just"/>
            <a:r>
              <a:rPr lang="en-US" sz="1600" b="0" dirty="0" smtClean="0"/>
              <a:t>The </a:t>
            </a:r>
            <a:r>
              <a:rPr lang="en-US" sz="1600" b="0" dirty="0"/>
              <a:t>receiver stores the data in the segment in its buffer but leaves a gap to indicate that there is no continuity in the data. </a:t>
            </a:r>
            <a:endParaRPr lang="en-US" sz="1600" b="0" dirty="0" smtClean="0"/>
          </a:p>
          <a:p>
            <a:pPr algn="just"/>
            <a:r>
              <a:rPr lang="en-US" sz="1600" b="0" dirty="0" smtClean="0"/>
              <a:t>Receiver </a:t>
            </a:r>
            <a:r>
              <a:rPr lang="en-US" sz="1600" b="0" dirty="0"/>
              <a:t>immediately sends an acknowledgment to the sender displaying the next byte it expects </a:t>
            </a:r>
            <a:r>
              <a:rPr lang="en-US" sz="1600" b="0" dirty="0">
                <a:solidFill>
                  <a:srgbClr val="FF0000"/>
                </a:solidFill>
              </a:rPr>
              <a:t>(rule 4). </a:t>
            </a:r>
            <a:endParaRPr lang="en-US" sz="1600" b="0" dirty="0" smtClean="0">
              <a:solidFill>
                <a:srgbClr val="FF0000"/>
              </a:solidFill>
            </a:endParaRPr>
          </a:p>
          <a:p>
            <a:pPr algn="just"/>
            <a:endParaRPr lang="en-US" sz="1600" b="0" dirty="0" smtClean="0"/>
          </a:p>
          <a:p>
            <a:pPr algn="just"/>
            <a:endParaRPr lang="en-US" sz="1600" b="0" dirty="0"/>
          </a:p>
          <a:p>
            <a:pPr algn="just"/>
            <a:r>
              <a:rPr lang="en-US" sz="1600" b="0" dirty="0" smtClean="0"/>
              <a:t>receiver </a:t>
            </a:r>
            <a:r>
              <a:rPr lang="en-US" sz="1600" b="0" dirty="0"/>
              <a:t>stores bytes 801 to 900, but never delivers these bytes to the application until the gap is filled</a:t>
            </a:r>
            <a:r>
              <a:rPr lang="en-US" sz="1600" b="0" dirty="0" smtClean="0"/>
              <a:t>.</a:t>
            </a:r>
          </a:p>
          <a:p>
            <a:pPr algn="just"/>
            <a:endParaRPr lang="en-US" sz="1600" b="0" dirty="0"/>
          </a:p>
          <a:p>
            <a:pPr algn="just"/>
            <a:r>
              <a:rPr lang="en-US" sz="1600" b="0" dirty="0"/>
              <a:t>S</a:t>
            </a:r>
            <a:r>
              <a:rPr lang="en-US" sz="1600" b="0" dirty="0" smtClean="0"/>
              <a:t>ender </a:t>
            </a:r>
            <a:r>
              <a:rPr lang="en-US" sz="1600" b="0" dirty="0"/>
              <a:t>TCP keeps one RTO timer for </a:t>
            </a:r>
            <a:r>
              <a:rPr lang="en-US" sz="1600" b="0" dirty="0" smtClean="0"/>
              <a:t>whole </a:t>
            </a:r>
            <a:r>
              <a:rPr lang="en-US" sz="1600" b="0" dirty="0"/>
              <a:t>period of connection. When </a:t>
            </a:r>
            <a:r>
              <a:rPr lang="en-US" sz="1600" b="0" dirty="0" smtClean="0"/>
              <a:t>third </a:t>
            </a:r>
            <a:r>
              <a:rPr lang="en-US" sz="1600" b="0" dirty="0"/>
              <a:t>segment times out, </a:t>
            </a:r>
            <a:r>
              <a:rPr lang="en-US" sz="1600" b="0" dirty="0" smtClean="0"/>
              <a:t>sending </a:t>
            </a:r>
            <a:r>
              <a:rPr lang="en-US" sz="1600" b="0" dirty="0"/>
              <a:t>TCP resends segment 3, which arrives this time and is acknowledged properly </a:t>
            </a:r>
            <a:r>
              <a:rPr lang="en-US" sz="1600" b="0" dirty="0">
                <a:solidFill>
                  <a:srgbClr val="FF0000"/>
                </a:solidFill>
              </a:rPr>
              <a:t>(rule 5).</a:t>
            </a:r>
            <a:endParaRPr lang="en-US" sz="1600" b="0" dirty="0">
              <a:solidFill>
                <a:srgbClr val="FF0000"/>
              </a:solidFill>
              <a:latin typeface="Times New Roman" panose="02020603050405020304" pitchFamily="18" charset="0"/>
            </a:endParaRPr>
          </a:p>
        </p:txBody>
      </p:sp>
      <p:sp>
        <p:nvSpPr>
          <p:cNvPr id="315404" name="Rectangle 2"/>
          <p:cNvSpPr>
            <a:spLocks noChangeArrowheads="1"/>
          </p:cNvSpPr>
          <p:nvPr/>
        </p:nvSpPr>
        <p:spPr bwMode="auto">
          <a:xfrm>
            <a:off x="1302779" y="93662"/>
            <a:ext cx="1771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Lost Segment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109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5C52BF4-FCA7-47BD-A22D-8F76A0482EEE}" type="slidenum">
              <a:rPr lang="en-US" altLang="zh-TW" b="0" smtClean="0">
                <a:ea typeface="新細明體" charset="-120"/>
              </a:rPr>
              <a:pPr/>
              <a:t>4</a:t>
            </a:fld>
            <a:endParaRPr lang="en-US" altLang="zh-TW" b="0" smtClean="0">
              <a:ea typeface="新細明體" charset="-120"/>
            </a:endParaRPr>
          </a:p>
        </p:txBody>
      </p:sp>
      <p:sp>
        <p:nvSpPr>
          <p:cNvPr id="21094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Send window in TCP</a:t>
            </a:r>
          </a:p>
        </p:txBody>
      </p:sp>
      <p:sp>
        <p:nvSpPr>
          <p:cNvPr id="21094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71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1123950"/>
            <a:ext cx="8613775"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10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 y="4151313"/>
            <a:ext cx="8316913"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71083"/>
                                        </p:tgtEl>
                                        <p:attrNameLst>
                                          <p:attrName>style.visibility</p:attrName>
                                        </p:attrNameLst>
                                      </p:cBhvr>
                                      <p:to>
                                        <p:strVal val="visible"/>
                                      </p:to>
                                    </p:set>
                                    <p:anim calcmode="lin" valueType="num">
                                      <p:cBhvr>
                                        <p:cTn id="7" dur="500" fill="hold"/>
                                        <p:tgtEl>
                                          <p:spTgt spid="771083"/>
                                        </p:tgtEl>
                                        <p:attrNameLst>
                                          <p:attrName>ppt_w</p:attrName>
                                        </p:attrNameLst>
                                      </p:cBhvr>
                                      <p:tavLst>
                                        <p:tav tm="0">
                                          <p:val>
                                            <p:fltVal val="0"/>
                                          </p:val>
                                        </p:tav>
                                        <p:tav tm="100000">
                                          <p:val>
                                            <p:strVal val="#ppt_w"/>
                                          </p:val>
                                        </p:tav>
                                      </p:tavLst>
                                    </p:anim>
                                    <p:anim calcmode="lin" valueType="num">
                                      <p:cBhvr>
                                        <p:cTn id="8" dur="500" fill="hold"/>
                                        <p:tgtEl>
                                          <p:spTgt spid="771083"/>
                                        </p:tgtEl>
                                        <p:attrNameLst>
                                          <p:attrName>ppt_h</p:attrName>
                                        </p:attrNameLst>
                                      </p:cBhvr>
                                      <p:tavLst>
                                        <p:tav tm="0">
                                          <p:val>
                                            <p:fltVal val="0"/>
                                          </p:val>
                                        </p:tav>
                                        <p:tav tm="100000">
                                          <p:val>
                                            <p:strVal val="#ppt_h"/>
                                          </p:val>
                                        </p:tav>
                                      </p:tavLst>
                                    </p:anim>
                                    <p:animEffect transition="in" filter="fade">
                                      <p:cBhvr>
                                        <p:cTn id="9" dur="500"/>
                                        <p:tgtEl>
                                          <p:spTgt spid="77108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71084"/>
                                        </p:tgtEl>
                                        <p:attrNameLst>
                                          <p:attrName>style.visibility</p:attrName>
                                        </p:attrNameLst>
                                      </p:cBhvr>
                                      <p:to>
                                        <p:strVal val="visible"/>
                                      </p:to>
                                    </p:set>
                                    <p:anim calcmode="lin" valueType="num">
                                      <p:cBhvr>
                                        <p:cTn id="14" dur="500" fill="hold"/>
                                        <p:tgtEl>
                                          <p:spTgt spid="771084"/>
                                        </p:tgtEl>
                                        <p:attrNameLst>
                                          <p:attrName>ppt_w</p:attrName>
                                        </p:attrNameLst>
                                      </p:cBhvr>
                                      <p:tavLst>
                                        <p:tav tm="0">
                                          <p:val>
                                            <p:fltVal val="0"/>
                                          </p:val>
                                        </p:tav>
                                        <p:tav tm="100000">
                                          <p:val>
                                            <p:strVal val="#ppt_w"/>
                                          </p:val>
                                        </p:tav>
                                      </p:tavLst>
                                    </p:anim>
                                    <p:anim calcmode="lin" valueType="num">
                                      <p:cBhvr>
                                        <p:cTn id="15" dur="500" fill="hold"/>
                                        <p:tgtEl>
                                          <p:spTgt spid="771084"/>
                                        </p:tgtEl>
                                        <p:attrNameLst>
                                          <p:attrName>ppt_h</p:attrName>
                                        </p:attrNameLst>
                                      </p:cBhvr>
                                      <p:tavLst>
                                        <p:tav tm="0">
                                          <p:val>
                                            <p:fltVal val="0"/>
                                          </p:val>
                                        </p:tav>
                                        <p:tav tm="100000">
                                          <p:val>
                                            <p:strVal val="#ppt_h"/>
                                          </p:val>
                                        </p:tav>
                                      </p:tavLst>
                                    </p:anim>
                                    <p:animEffect transition="in" filter="fade">
                                      <p:cBhvr>
                                        <p:cTn id="16" dur="500"/>
                                        <p:tgtEl>
                                          <p:spTgt spid="771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74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D56A4F2-1DBC-44A8-A5F2-423C28A3A3BB}" type="slidenum">
              <a:rPr lang="en-US" altLang="zh-TW" b="0" smtClean="0">
                <a:ea typeface="新細明體" charset="-120"/>
              </a:rPr>
              <a:pPr/>
              <a:t>40</a:t>
            </a:fld>
            <a:endParaRPr lang="en-US" altLang="zh-TW" b="0" smtClean="0">
              <a:ea typeface="新細明體" charset="-120"/>
            </a:endParaRPr>
          </a:p>
        </p:txBody>
      </p:sp>
      <p:sp>
        <p:nvSpPr>
          <p:cNvPr id="31744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Lost segment</a:t>
            </a:r>
          </a:p>
        </p:txBody>
      </p:sp>
      <p:sp>
        <p:nvSpPr>
          <p:cNvPr id="31744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4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4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4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5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5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174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617663"/>
            <a:ext cx="8755062"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94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ACB6B59-C1A0-4BCE-87E5-89E1F6C53CE9}" type="slidenum">
              <a:rPr lang="en-US" altLang="zh-TW" b="0" smtClean="0">
                <a:ea typeface="新細明體" charset="-120"/>
              </a:rPr>
              <a:pPr/>
              <a:t>41</a:t>
            </a:fld>
            <a:endParaRPr lang="en-US" altLang="zh-TW" b="0" smtClean="0">
              <a:ea typeface="新細明體" charset="-120"/>
            </a:endParaRPr>
          </a:p>
        </p:txBody>
      </p:sp>
      <p:sp>
        <p:nvSpPr>
          <p:cNvPr id="31949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39017"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9018" name="Line 10"/>
          <p:cNvSpPr>
            <a:spLocks noChangeShapeType="1"/>
          </p:cNvSpPr>
          <p:nvPr/>
        </p:nvSpPr>
        <p:spPr bwMode="auto">
          <a:xfrm>
            <a:off x="609600" y="38862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9019" name="Rectangle 11"/>
          <p:cNvSpPr>
            <a:spLocks noChangeArrowheads="1"/>
          </p:cNvSpPr>
          <p:nvPr/>
        </p:nvSpPr>
        <p:spPr bwMode="auto">
          <a:xfrm>
            <a:off x="647700" y="27162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The receiver TCP delivers only ordered data to the process.</a:t>
            </a:r>
          </a:p>
        </p:txBody>
      </p:sp>
      <p:grpSp>
        <p:nvGrpSpPr>
          <p:cNvPr id="939020" name="Group 12"/>
          <p:cNvGrpSpPr>
            <a:grpSpLocks/>
          </p:cNvGrpSpPr>
          <p:nvPr/>
        </p:nvGrpSpPr>
        <p:grpSpPr bwMode="auto">
          <a:xfrm>
            <a:off x="609600" y="1981200"/>
            <a:ext cx="1143000" cy="566738"/>
            <a:chOff x="1200" y="1248"/>
            <a:chExt cx="720" cy="357"/>
          </a:xfrm>
        </p:grpSpPr>
        <p:pic>
          <p:nvPicPr>
            <p:cNvPr id="31950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950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902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39020"/>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9017"/>
                                        </p:tgtEl>
                                        <p:attrNameLst>
                                          <p:attrName>style.visibility</p:attrName>
                                        </p:attrNameLst>
                                      </p:cBhvr>
                                      <p:to>
                                        <p:strVal val="visible"/>
                                      </p:to>
                                    </p:set>
                                    <p:animEffect transition="in" filter="checkerboard(across)">
                                      <p:cBhvr>
                                        <p:cTn id="13" dur="500"/>
                                        <p:tgtEl>
                                          <p:spTgt spid="939017"/>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9018"/>
                                        </p:tgtEl>
                                        <p:attrNameLst>
                                          <p:attrName>style.visibility</p:attrName>
                                        </p:attrNameLst>
                                      </p:cBhvr>
                                      <p:to>
                                        <p:strVal val="visible"/>
                                      </p:to>
                                    </p:set>
                                    <p:animEffect transition="in" filter="checkerboard(across)">
                                      <p:cBhvr>
                                        <p:cTn id="17" dur="500"/>
                                        <p:tgtEl>
                                          <p:spTgt spid="93901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9019"/>
                                        </p:tgtEl>
                                        <p:attrNameLst>
                                          <p:attrName>style.visibility</p:attrName>
                                        </p:attrNameLst>
                                      </p:cBhvr>
                                      <p:to>
                                        <p:strVal val="visible"/>
                                      </p:to>
                                    </p:set>
                                    <p:animEffect transition="in" filter="checkerboard(across)">
                                      <p:cBhvr>
                                        <p:cTn id="21" dur="500"/>
                                        <p:tgtEl>
                                          <p:spTgt spid="939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7" grpId="0" animBg="1"/>
      <p:bldP spid="939018" grpId="0" animBg="1"/>
      <p:bldP spid="9390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215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EC54244-30BE-4D07-9AF9-B59B1B5CECD8}" type="slidenum">
              <a:rPr lang="en-US" altLang="zh-TW" b="0" smtClean="0">
                <a:ea typeface="新細明體" charset="-120"/>
              </a:rPr>
              <a:pPr/>
              <a:t>42</a:t>
            </a:fld>
            <a:endParaRPr lang="en-US" altLang="zh-TW" b="0" smtClean="0">
              <a:ea typeface="新細明體" charset="-120"/>
            </a:endParaRPr>
          </a:p>
        </p:txBody>
      </p:sp>
      <p:sp>
        <p:nvSpPr>
          <p:cNvPr id="32154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7" name="Rectangle 1"/>
          <p:cNvSpPr>
            <a:spLocks noChangeArrowheads="1"/>
          </p:cNvSpPr>
          <p:nvPr/>
        </p:nvSpPr>
        <p:spPr bwMode="auto">
          <a:xfrm>
            <a:off x="180305" y="1301750"/>
            <a:ext cx="8766846"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S</a:t>
            </a:r>
            <a:r>
              <a:rPr lang="en-US" b="0" dirty="0" smtClean="0"/>
              <a:t>cenario </a:t>
            </a:r>
            <a:r>
              <a:rPr lang="en-US" b="0" dirty="0"/>
              <a:t>is the same as </a:t>
            </a:r>
            <a:r>
              <a:rPr lang="en-US" b="0" dirty="0" smtClean="0"/>
              <a:t>second </a:t>
            </a:r>
            <a:r>
              <a:rPr lang="en-US" b="0" dirty="0"/>
              <a:t>except that </a:t>
            </a:r>
            <a:r>
              <a:rPr lang="en-US" b="0" dirty="0" smtClean="0"/>
              <a:t>RTO </a:t>
            </a:r>
            <a:r>
              <a:rPr lang="en-US" b="0" dirty="0"/>
              <a:t>has a larger value </a:t>
            </a:r>
            <a:r>
              <a:rPr lang="en-US" b="0" dirty="0" smtClean="0"/>
              <a:t>(Figure </a:t>
            </a:r>
            <a:r>
              <a:rPr lang="en-US" b="0" dirty="0"/>
              <a:t>15.31).</a:t>
            </a:r>
          </a:p>
          <a:p>
            <a:pPr algn="just"/>
            <a:endParaRPr lang="en-US" b="0" dirty="0">
              <a:solidFill>
                <a:srgbClr val="000000"/>
              </a:solidFill>
              <a:latin typeface="Times New Roman" panose="02020603050405020304" pitchFamily="18" charset="0"/>
            </a:endParaRPr>
          </a:p>
          <a:p>
            <a:pPr algn="just"/>
            <a:r>
              <a:rPr lang="en-US" b="0" dirty="0"/>
              <a:t>Each time the receiver receives the fourth, fifth, and sixth segments, it triggers an acknowledgment </a:t>
            </a:r>
            <a:r>
              <a:rPr lang="en-US" b="0" dirty="0">
                <a:solidFill>
                  <a:srgbClr val="FF0000"/>
                </a:solidFill>
              </a:rPr>
              <a:t>(rule 4). </a:t>
            </a:r>
            <a:endParaRPr lang="en-US" b="0" dirty="0" smtClean="0">
              <a:solidFill>
                <a:srgbClr val="FF0000"/>
              </a:solidFill>
            </a:endParaRPr>
          </a:p>
          <a:p>
            <a:pPr algn="just"/>
            <a:endParaRPr lang="en-US" b="0" dirty="0"/>
          </a:p>
          <a:p>
            <a:pPr algn="just"/>
            <a:r>
              <a:rPr lang="en-US" b="0" dirty="0" smtClean="0"/>
              <a:t>Sender </a:t>
            </a:r>
            <a:r>
              <a:rPr lang="en-US" b="0" dirty="0"/>
              <a:t>receives </a:t>
            </a:r>
            <a:r>
              <a:rPr lang="en-US" b="0" dirty="0" smtClean="0"/>
              <a:t>4 </a:t>
            </a:r>
            <a:r>
              <a:rPr lang="en-US" b="0" dirty="0"/>
              <a:t>acknowledgments with the same value </a:t>
            </a:r>
            <a:r>
              <a:rPr lang="en-US" b="0" dirty="0" smtClean="0"/>
              <a:t>(3 </a:t>
            </a:r>
            <a:r>
              <a:rPr lang="en-US" b="0" dirty="0"/>
              <a:t>duplicates). </a:t>
            </a:r>
            <a:endParaRPr lang="en-US" b="0" dirty="0" smtClean="0"/>
          </a:p>
          <a:p>
            <a:pPr algn="just"/>
            <a:endParaRPr lang="en-US" b="0" dirty="0"/>
          </a:p>
          <a:p>
            <a:pPr algn="just"/>
            <a:r>
              <a:rPr lang="en-US" b="0" dirty="0" smtClean="0"/>
              <a:t>Although timer </a:t>
            </a:r>
            <a:r>
              <a:rPr lang="en-US" b="0" dirty="0"/>
              <a:t>has not matured, </a:t>
            </a:r>
            <a:r>
              <a:rPr lang="en-US" b="0" dirty="0" smtClean="0"/>
              <a:t>rule </a:t>
            </a:r>
            <a:r>
              <a:rPr lang="en-US" b="0" dirty="0"/>
              <a:t>for fast transmission requires that segment 3, </a:t>
            </a:r>
            <a:r>
              <a:rPr lang="en-US" b="0" dirty="0" smtClean="0"/>
              <a:t>that </a:t>
            </a:r>
            <a:r>
              <a:rPr lang="en-US" b="0" dirty="0"/>
              <a:t>is expected by all of these duplicate acknowledgments, be resent immediately. </a:t>
            </a:r>
            <a:endParaRPr lang="en-US" b="0" dirty="0" smtClean="0"/>
          </a:p>
          <a:p>
            <a:pPr algn="just"/>
            <a:endParaRPr lang="en-US" b="0" dirty="0"/>
          </a:p>
          <a:p>
            <a:pPr algn="just"/>
            <a:r>
              <a:rPr lang="en-US" b="0" dirty="0" smtClean="0"/>
              <a:t>After </a:t>
            </a:r>
            <a:r>
              <a:rPr lang="en-US" b="0" dirty="0"/>
              <a:t>resending this segment, the timer is restarted.</a:t>
            </a:r>
            <a:endParaRPr lang="en-US" b="0" dirty="0">
              <a:solidFill>
                <a:srgbClr val="000000"/>
              </a:solidFill>
              <a:latin typeface="Times New Roman" panose="02020603050405020304" pitchFamily="18" charset="0"/>
            </a:endParaRPr>
          </a:p>
        </p:txBody>
      </p:sp>
      <p:sp>
        <p:nvSpPr>
          <p:cNvPr id="321548" name="Rectangle 2"/>
          <p:cNvSpPr>
            <a:spLocks noChangeArrowheads="1"/>
          </p:cNvSpPr>
          <p:nvPr/>
        </p:nvSpPr>
        <p:spPr bwMode="auto">
          <a:xfrm>
            <a:off x="1257300" y="643732"/>
            <a:ext cx="2528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Fast Retransmission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235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EDE263-9DF5-40EF-A1EB-14551062DF2D}" type="slidenum">
              <a:rPr lang="en-US" altLang="zh-TW" b="0" smtClean="0">
                <a:ea typeface="新細明體" charset="-120"/>
              </a:rPr>
              <a:pPr/>
              <a:t>43</a:t>
            </a:fld>
            <a:endParaRPr lang="en-US" altLang="zh-TW" b="0" smtClean="0">
              <a:ea typeface="新細明體" charset="-120"/>
            </a:endParaRPr>
          </a:p>
        </p:txBody>
      </p:sp>
      <p:sp>
        <p:nvSpPr>
          <p:cNvPr id="32358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Fast retransmission</a:t>
            </a:r>
          </a:p>
        </p:txBody>
      </p:sp>
      <p:sp>
        <p:nvSpPr>
          <p:cNvPr id="32358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235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001713"/>
            <a:ext cx="7413625"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597" name="圖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29475" y="3433763"/>
            <a:ext cx="11811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98" name="圖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32650" y="3719513"/>
            <a:ext cx="1219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99" name="圖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210425" y="4419600"/>
            <a:ext cx="1228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600" name="圖片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889875" y="4445000"/>
            <a:ext cx="52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601" name="圖片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229475" y="5265738"/>
            <a:ext cx="12287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256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D2805A-6B1A-4EED-B04D-CE80D08D762E}" type="slidenum">
              <a:rPr lang="en-US" altLang="zh-TW" b="0" smtClean="0">
                <a:ea typeface="新細明體" charset="-120"/>
              </a:rPr>
              <a:pPr/>
              <a:t>44</a:t>
            </a:fld>
            <a:endParaRPr lang="en-US" altLang="zh-TW" b="0" smtClean="0">
              <a:ea typeface="新細明體" charset="-120"/>
            </a:endParaRPr>
          </a:p>
        </p:txBody>
      </p:sp>
      <p:sp>
        <p:nvSpPr>
          <p:cNvPr id="32563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3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3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3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4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4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4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43" name="Rectangle 1"/>
          <p:cNvSpPr>
            <a:spLocks noChangeArrowheads="1"/>
          </p:cNvSpPr>
          <p:nvPr/>
        </p:nvSpPr>
        <p:spPr bwMode="auto">
          <a:xfrm>
            <a:off x="257577" y="1301750"/>
            <a:ext cx="8545111"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TCP </a:t>
            </a:r>
            <a:r>
              <a:rPr lang="en-US" b="0" dirty="0"/>
              <a:t>uses the services of IP, which is </a:t>
            </a:r>
            <a:r>
              <a:rPr lang="en-US" b="0" dirty="0" smtClean="0"/>
              <a:t>a connectionless </a:t>
            </a:r>
            <a:r>
              <a:rPr lang="en-US" b="0" dirty="0"/>
              <a:t>protocol. </a:t>
            </a:r>
            <a:endParaRPr lang="en-US" b="0" dirty="0" smtClean="0"/>
          </a:p>
          <a:p>
            <a:pPr algn="just"/>
            <a:endParaRPr lang="en-US" b="0" dirty="0"/>
          </a:p>
          <a:p>
            <a:pPr algn="just"/>
            <a:r>
              <a:rPr lang="en-US" b="0" dirty="0" smtClean="0"/>
              <a:t>Each </a:t>
            </a:r>
            <a:r>
              <a:rPr lang="en-US" b="0" dirty="0"/>
              <a:t>IP datagram encapsulating a TCP segment may reach </a:t>
            </a:r>
            <a:r>
              <a:rPr lang="en-US" b="0" dirty="0" smtClean="0"/>
              <a:t>the final </a:t>
            </a:r>
            <a:r>
              <a:rPr lang="en-US" b="0" dirty="0"/>
              <a:t>destination through a different route with a different delay. </a:t>
            </a:r>
            <a:endParaRPr lang="en-US" b="0" dirty="0" smtClean="0"/>
          </a:p>
          <a:p>
            <a:pPr algn="just"/>
            <a:endParaRPr lang="en-US" b="0" dirty="0"/>
          </a:p>
          <a:p>
            <a:pPr algn="just"/>
            <a:r>
              <a:rPr lang="en-US" b="0" dirty="0" smtClean="0"/>
              <a:t>Hence </a:t>
            </a:r>
            <a:r>
              <a:rPr lang="en-US" b="0" dirty="0"/>
              <a:t>TCP </a:t>
            </a:r>
            <a:r>
              <a:rPr lang="en-US" b="0" dirty="0" smtClean="0"/>
              <a:t>segments may </a:t>
            </a:r>
            <a:r>
              <a:rPr lang="en-US" b="0" dirty="0"/>
              <a:t>be delayed. </a:t>
            </a:r>
            <a:endParaRPr lang="en-US" b="0" dirty="0" smtClean="0"/>
          </a:p>
          <a:p>
            <a:pPr algn="just"/>
            <a:endParaRPr lang="en-US" b="0" dirty="0"/>
          </a:p>
          <a:p>
            <a:pPr algn="just"/>
            <a:r>
              <a:rPr lang="en-US" b="0" dirty="0" smtClean="0"/>
              <a:t>Delayed </a:t>
            </a:r>
            <a:r>
              <a:rPr lang="en-US" b="0" dirty="0"/>
              <a:t>segments sometimes may time out. </a:t>
            </a:r>
            <a:endParaRPr lang="en-US" b="0" dirty="0" smtClean="0"/>
          </a:p>
          <a:p>
            <a:pPr algn="just"/>
            <a:endParaRPr lang="en-US" b="0" dirty="0"/>
          </a:p>
          <a:p>
            <a:pPr algn="just"/>
            <a:r>
              <a:rPr lang="en-US" b="0" dirty="0" smtClean="0">
                <a:solidFill>
                  <a:srgbClr val="FF0000"/>
                </a:solidFill>
              </a:rPr>
              <a:t>If </a:t>
            </a:r>
            <a:r>
              <a:rPr lang="en-US" b="0" dirty="0">
                <a:solidFill>
                  <a:srgbClr val="FF0000"/>
                </a:solidFill>
              </a:rPr>
              <a:t>the delayed </a:t>
            </a:r>
            <a:r>
              <a:rPr lang="en-US" b="0" dirty="0" smtClean="0">
                <a:solidFill>
                  <a:srgbClr val="FF0000"/>
                </a:solidFill>
              </a:rPr>
              <a:t>segment arrives </a:t>
            </a:r>
            <a:r>
              <a:rPr lang="en-US" b="0" dirty="0">
                <a:solidFill>
                  <a:srgbClr val="FF0000"/>
                </a:solidFill>
              </a:rPr>
              <a:t>after it has been resent, it is considered a duplicate segment and discarded.</a:t>
            </a:r>
            <a:endParaRPr lang="en-US" b="0" dirty="0">
              <a:solidFill>
                <a:srgbClr val="FF0000"/>
              </a:solidFill>
              <a:latin typeface="Times New Roman" panose="02020603050405020304" pitchFamily="18" charset="0"/>
            </a:endParaRPr>
          </a:p>
        </p:txBody>
      </p:sp>
      <p:sp>
        <p:nvSpPr>
          <p:cNvPr id="325644" name="Rectangle 2"/>
          <p:cNvSpPr>
            <a:spLocks noChangeArrowheads="1"/>
          </p:cNvSpPr>
          <p:nvPr/>
        </p:nvSpPr>
        <p:spPr bwMode="auto">
          <a:xfrm>
            <a:off x="1257300" y="668337"/>
            <a:ext cx="2217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Delayed Segment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276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7EA202-E5CF-4775-B2C6-78A0D5CF65E5}" type="slidenum">
              <a:rPr lang="en-US" altLang="zh-TW" b="0" smtClean="0">
                <a:ea typeface="新細明體" charset="-120"/>
              </a:rPr>
              <a:pPr/>
              <a:t>45</a:t>
            </a:fld>
            <a:endParaRPr lang="en-US" altLang="zh-TW" b="0" smtClean="0">
              <a:ea typeface="新細明體" charset="-120"/>
            </a:endParaRPr>
          </a:p>
        </p:txBody>
      </p:sp>
      <p:sp>
        <p:nvSpPr>
          <p:cNvPr id="32768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8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8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8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8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8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9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91" name="Rectangle 1"/>
          <p:cNvSpPr>
            <a:spLocks noChangeArrowheads="1"/>
          </p:cNvSpPr>
          <p:nvPr/>
        </p:nvSpPr>
        <p:spPr bwMode="auto">
          <a:xfrm>
            <a:off x="366713" y="1301750"/>
            <a:ext cx="843597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D</a:t>
            </a:r>
            <a:r>
              <a:rPr lang="en-US" b="0" dirty="0" smtClean="0"/>
              <a:t>uplicate </a:t>
            </a:r>
            <a:r>
              <a:rPr lang="en-US" b="0" dirty="0"/>
              <a:t>segment can be created, for example, by a sending TCP when a segment </a:t>
            </a:r>
            <a:r>
              <a:rPr lang="en-US" b="0" dirty="0" smtClean="0"/>
              <a:t>is delayed </a:t>
            </a:r>
            <a:r>
              <a:rPr lang="en-US" b="0" dirty="0"/>
              <a:t>and treated as lost by the receiver. </a:t>
            </a:r>
            <a:endParaRPr lang="en-US" b="0" dirty="0" smtClean="0"/>
          </a:p>
          <a:p>
            <a:pPr algn="just"/>
            <a:endParaRPr lang="en-US" b="0" dirty="0">
              <a:solidFill>
                <a:srgbClr val="FF0000"/>
              </a:solidFill>
            </a:endParaRPr>
          </a:p>
          <a:p>
            <a:pPr algn="just"/>
            <a:r>
              <a:rPr lang="en-US" b="0" dirty="0" smtClean="0">
                <a:solidFill>
                  <a:srgbClr val="FF0000"/>
                </a:solidFill>
              </a:rPr>
              <a:t>Handling duplicated </a:t>
            </a:r>
            <a:r>
              <a:rPr lang="en-US" b="0" dirty="0">
                <a:solidFill>
                  <a:srgbClr val="FF0000"/>
                </a:solidFill>
              </a:rPr>
              <a:t>segment </a:t>
            </a:r>
            <a:r>
              <a:rPr lang="en-US" b="0" dirty="0"/>
              <a:t>is a </a:t>
            </a:r>
            <a:r>
              <a:rPr lang="en-US" b="0" dirty="0" smtClean="0"/>
              <a:t>simple process </a:t>
            </a:r>
            <a:r>
              <a:rPr lang="en-US" b="0" dirty="0"/>
              <a:t>for the destination TCP. </a:t>
            </a:r>
            <a:endParaRPr lang="en-US" b="0" dirty="0" smtClean="0"/>
          </a:p>
          <a:p>
            <a:pPr algn="just"/>
            <a:endParaRPr lang="en-US" b="0" dirty="0"/>
          </a:p>
          <a:p>
            <a:pPr algn="just"/>
            <a:r>
              <a:rPr lang="en-US" b="0" dirty="0" smtClean="0"/>
              <a:t>When </a:t>
            </a:r>
            <a:r>
              <a:rPr lang="en-US" b="0" dirty="0"/>
              <a:t>a segment arrives that contains a sequence number equal to an </a:t>
            </a:r>
            <a:r>
              <a:rPr lang="en-US" b="0" dirty="0" smtClean="0"/>
              <a:t>already received </a:t>
            </a:r>
            <a:r>
              <a:rPr lang="en-US" b="0" dirty="0"/>
              <a:t>and stored segment, it is discarded. </a:t>
            </a:r>
            <a:endParaRPr lang="en-US" b="0" dirty="0" smtClean="0"/>
          </a:p>
          <a:p>
            <a:pPr algn="just"/>
            <a:endParaRPr lang="en-US" b="0" dirty="0"/>
          </a:p>
          <a:p>
            <a:pPr algn="just"/>
            <a:r>
              <a:rPr lang="en-US" b="0" dirty="0" smtClean="0"/>
              <a:t>An </a:t>
            </a:r>
            <a:r>
              <a:rPr lang="en-US" b="0" dirty="0"/>
              <a:t>ACK is sent with </a:t>
            </a:r>
            <a:r>
              <a:rPr lang="en-US" b="0" dirty="0" err="1"/>
              <a:t>ackNo</a:t>
            </a:r>
            <a:r>
              <a:rPr lang="en-US" b="0" dirty="0"/>
              <a:t> defining </a:t>
            </a:r>
            <a:r>
              <a:rPr lang="en-US" b="0" dirty="0" smtClean="0"/>
              <a:t>the expected </a:t>
            </a:r>
            <a:r>
              <a:rPr lang="en-US" b="0" dirty="0"/>
              <a:t>segment.</a:t>
            </a:r>
            <a:endParaRPr lang="en-US" b="0" dirty="0">
              <a:solidFill>
                <a:srgbClr val="000000"/>
              </a:solidFill>
              <a:latin typeface="Times New Roman" panose="02020603050405020304" pitchFamily="18" charset="0"/>
            </a:endParaRPr>
          </a:p>
        </p:txBody>
      </p:sp>
      <p:sp>
        <p:nvSpPr>
          <p:cNvPr id="327692" name="Rectangle 2"/>
          <p:cNvSpPr>
            <a:spLocks noChangeArrowheads="1"/>
          </p:cNvSpPr>
          <p:nvPr/>
        </p:nvSpPr>
        <p:spPr bwMode="auto">
          <a:xfrm>
            <a:off x="1228725" y="617538"/>
            <a:ext cx="2381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Duplicate Segment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297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D6391F0-4694-4B67-88E0-7161BC85819F}" type="slidenum">
              <a:rPr lang="en-US" altLang="zh-TW" b="0" smtClean="0">
                <a:ea typeface="新細明體" charset="-120"/>
              </a:rPr>
              <a:pPr/>
              <a:t>46</a:t>
            </a:fld>
            <a:endParaRPr lang="en-US" altLang="zh-TW" b="0" smtClean="0">
              <a:ea typeface="新細明體" charset="-120"/>
            </a:endParaRPr>
          </a:p>
        </p:txBody>
      </p:sp>
      <p:sp>
        <p:nvSpPr>
          <p:cNvPr id="32973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9" name="Rectangle 1"/>
          <p:cNvSpPr>
            <a:spLocks noChangeArrowheads="1"/>
          </p:cNvSpPr>
          <p:nvPr/>
        </p:nvSpPr>
        <p:spPr bwMode="auto">
          <a:xfrm>
            <a:off x="366713" y="1301750"/>
            <a:ext cx="843597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Situation </a:t>
            </a:r>
            <a:r>
              <a:rPr lang="en-US" b="0" dirty="0"/>
              <a:t>in which information in lost acknowledgment is </a:t>
            </a:r>
            <a:r>
              <a:rPr lang="en-US" b="0" dirty="0" smtClean="0"/>
              <a:t>contained in </a:t>
            </a:r>
            <a:r>
              <a:rPr lang="en-US" b="0" dirty="0"/>
              <a:t>the next one, a key advantage of using cumulative acknowledgments. </a:t>
            </a:r>
            <a:endParaRPr lang="en-US" b="0" dirty="0" smtClean="0"/>
          </a:p>
          <a:p>
            <a:pPr algn="just"/>
            <a:endParaRPr lang="en-US" b="0" dirty="0" smtClean="0"/>
          </a:p>
          <a:p>
            <a:pPr algn="just"/>
            <a:r>
              <a:rPr lang="en-US" b="0" dirty="0" smtClean="0"/>
              <a:t>In </a:t>
            </a:r>
            <a:r>
              <a:rPr lang="en-US" b="0" dirty="0"/>
              <a:t>the TCP </a:t>
            </a:r>
            <a:r>
              <a:rPr lang="en-US" b="0" dirty="0" smtClean="0"/>
              <a:t>acknowledgment mechanism</a:t>
            </a:r>
            <a:r>
              <a:rPr lang="en-US" b="0" dirty="0"/>
              <a:t>, </a:t>
            </a:r>
            <a:r>
              <a:rPr lang="en-US" b="0" dirty="0">
                <a:solidFill>
                  <a:srgbClr val="FF0000"/>
                </a:solidFill>
              </a:rPr>
              <a:t>a lost acknowledgment may not even be noticed by the source TCP. </a:t>
            </a:r>
            <a:endParaRPr lang="en-US" b="0" dirty="0" smtClean="0">
              <a:solidFill>
                <a:srgbClr val="FF0000"/>
              </a:solidFill>
            </a:endParaRPr>
          </a:p>
          <a:p>
            <a:pPr algn="just"/>
            <a:endParaRPr lang="en-US" b="0" dirty="0" smtClean="0"/>
          </a:p>
          <a:p>
            <a:pPr algn="just"/>
            <a:r>
              <a:rPr lang="en-US" b="0" dirty="0" smtClean="0"/>
              <a:t>TCP uses </a:t>
            </a:r>
            <a:r>
              <a:rPr lang="en-US" b="0" dirty="0"/>
              <a:t>an accumulative acknowledgment system. </a:t>
            </a:r>
            <a:endParaRPr lang="en-US" b="0" dirty="0" smtClean="0"/>
          </a:p>
          <a:p>
            <a:pPr algn="just"/>
            <a:endParaRPr lang="en-US" b="0" dirty="0" smtClean="0"/>
          </a:p>
          <a:p>
            <a:pPr algn="just"/>
            <a:r>
              <a:rPr lang="en-US" b="0" dirty="0" smtClean="0"/>
              <a:t>The </a:t>
            </a:r>
            <a:r>
              <a:rPr lang="en-US" b="0" dirty="0"/>
              <a:t>next </a:t>
            </a:r>
            <a:r>
              <a:rPr lang="en-US" b="0" dirty="0" smtClean="0"/>
              <a:t>acknowledgment automatically </a:t>
            </a:r>
            <a:r>
              <a:rPr lang="en-US" b="0" dirty="0"/>
              <a:t>corrects the loss of </a:t>
            </a:r>
            <a:r>
              <a:rPr lang="en-US" b="0" dirty="0" smtClean="0"/>
              <a:t> </a:t>
            </a:r>
            <a:r>
              <a:rPr lang="en-US" b="0" dirty="0"/>
              <a:t>acknowledgment.</a:t>
            </a:r>
          </a:p>
        </p:txBody>
      </p:sp>
      <p:sp>
        <p:nvSpPr>
          <p:cNvPr id="329740" name="Rectangle 2"/>
          <p:cNvSpPr>
            <a:spLocks noChangeArrowheads="1"/>
          </p:cNvSpPr>
          <p:nvPr/>
        </p:nvSpPr>
        <p:spPr bwMode="auto">
          <a:xfrm>
            <a:off x="1228725" y="617538"/>
            <a:ext cx="408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Automatically Corrected Lost ACK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317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A3A5D3-C6A7-4693-81AC-A280F19D9AED}" type="slidenum">
              <a:rPr lang="en-US" altLang="zh-TW" b="0" smtClean="0">
                <a:ea typeface="新細明體" charset="-120"/>
              </a:rPr>
              <a:pPr/>
              <a:t>47</a:t>
            </a:fld>
            <a:endParaRPr lang="en-US" altLang="zh-TW" b="0" smtClean="0">
              <a:ea typeface="新細明體" charset="-120"/>
            </a:endParaRPr>
          </a:p>
        </p:txBody>
      </p:sp>
      <p:sp>
        <p:nvSpPr>
          <p:cNvPr id="3317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Lost acknowledgment</a:t>
            </a:r>
          </a:p>
        </p:txBody>
      </p:sp>
      <p:sp>
        <p:nvSpPr>
          <p:cNvPr id="3317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3178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543050"/>
            <a:ext cx="765175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338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160B4D-03EC-4260-A097-3F02C2B81336}" type="slidenum">
              <a:rPr lang="en-US" altLang="zh-TW" b="0" smtClean="0">
                <a:ea typeface="新細明體" charset="-120"/>
              </a:rPr>
              <a:pPr/>
              <a:t>48</a:t>
            </a:fld>
            <a:endParaRPr lang="en-US" altLang="zh-TW" b="0" dirty="0" smtClean="0">
              <a:ea typeface="新細明體" charset="-120"/>
            </a:endParaRPr>
          </a:p>
        </p:txBody>
      </p:sp>
      <p:sp>
        <p:nvSpPr>
          <p:cNvPr id="33382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2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5" name="Rectangle 1"/>
          <p:cNvSpPr>
            <a:spLocks noChangeArrowheads="1"/>
          </p:cNvSpPr>
          <p:nvPr/>
        </p:nvSpPr>
        <p:spPr bwMode="auto">
          <a:xfrm>
            <a:off x="206063" y="1301750"/>
            <a:ext cx="859662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Figure 15.33 shows a scenario in which an acknowledgment is lost. </a:t>
            </a:r>
          </a:p>
          <a:p>
            <a:pPr algn="just"/>
            <a:endParaRPr lang="en-US" b="0" dirty="0"/>
          </a:p>
          <a:p>
            <a:pPr algn="just"/>
            <a:r>
              <a:rPr lang="en-US" b="0" dirty="0"/>
              <a:t>If the next acknowledgment is delayed for a long time or there is no next </a:t>
            </a:r>
            <a:r>
              <a:rPr lang="en-US" b="0" dirty="0" smtClean="0"/>
              <a:t>acknowledgment, </a:t>
            </a:r>
            <a:r>
              <a:rPr lang="en-US" b="0" dirty="0"/>
              <a:t>the correction is triggered </a:t>
            </a:r>
            <a:r>
              <a:rPr lang="en-US" b="0" dirty="0" smtClean="0"/>
              <a:t>by the </a:t>
            </a:r>
            <a:r>
              <a:rPr lang="en-US" b="0" dirty="0"/>
              <a:t>RTO timer. </a:t>
            </a:r>
            <a:endParaRPr lang="en-US" b="0" dirty="0" smtClean="0"/>
          </a:p>
          <a:p>
            <a:pPr algn="just"/>
            <a:endParaRPr lang="en-US" b="0" dirty="0"/>
          </a:p>
          <a:p>
            <a:pPr algn="just"/>
            <a:r>
              <a:rPr lang="en-US" b="0" dirty="0" smtClean="0"/>
              <a:t>A </a:t>
            </a:r>
            <a:r>
              <a:rPr lang="en-US" b="0" dirty="0"/>
              <a:t>duplicate segment is the result. </a:t>
            </a:r>
            <a:endParaRPr lang="en-US" b="0" dirty="0" smtClean="0"/>
          </a:p>
          <a:p>
            <a:pPr algn="just"/>
            <a:endParaRPr lang="en-US" b="0" dirty="0"/>
          </a:p>
          <a:p>
            <a:pPr algn="just"/>
            <a:r>
              <a:rPr lang="en-US" b="0" dirty="0" smtClean="0"/>
              <a:t>When receiver </a:t>
            </a:r>
            <a:r>
              <a:rPr lang="en-US" b="0" dirty="0"/>
              <a:t>receives a duplicate segment, it discards it, and resends </a:t>
            </a:r>
            <a:r>
              <a:rPr lang="en-US" b="0" dirty="0" smtClean="0"/>
              <a:t> </a:t>
            </a:r>
            <a:r>
              <a:rPr lang="en-US" b="0" dirty="0"/>
              <a:t>last ACK immediately to inform the sender </a:t>
            </a:r>
            <a:r>
              <a:rPr lang="en-US" b="0" dirty="0" smtClean="0"/>
              <a:t>that segment(s) </a:t>
            </a:r>
            <a:r>
              <a:rPr lang="en-US" b="0" dirty="0"/>
              <a:t>have been received</a:t>
            </a:r>
            <a:r>
              <a:rPr lang="en-US" b="0" dirty="0" smtClean="0"/>
              <a:t>.</a:t>
            </a:r>
          </a:p>
          <a:p>
            <a:pPr algn="just"/>
            <a:endParaRPr lang="en-US" b="0" dirty="0"/>
          </a:p>
          <a:p>
            <a:pPr algn="just"/>
            <a:r>
              <a:rPr lang="en-US" b="0" dirty="0">
                <a:solidFill>
                  <a:srgbClr val="FF0000"/>
                </a:solidFill>
              </a:rPr>
              <a:t>Note that only one segment is retransmitted although two segments are </a:t>
            </a:r>
            <a:r>
              <a:rPr lang="en-US" b="0" dirty="0" smtClean="0">
                <a:solidFill>
                  <a:srgbClr val="FF0000"/>
                </a:solidFill>
              </a:rPr>
              <a:t>not acknowledged</a:t>
            </a:r>
            <a:r>
              <a:rPr lang="en-US" b="0" dirty="0">
                <a:solidFill>
                  <a:srgbClr val="FF0000"/>
                </a:solidFill>
              </a:rPr>
              <a:t>. </a:t>
            </a:r>
            <a:endParaRPr lang="en-US" b="0" dirty="0" smtClean="0">
              <a:solidFill>
                <a:srgbClr val="FF0000"/>
              </a:solidFill>
            </a:endParaRPr>
          </a:p>
          <a:p>
            <a:pPr algn="just"/>
            <a:endParaRPr lang="en-US" b="0" dirty="0"/>
          </a:p>
          <a:p>
            <a:pPr algn="just"/>
            <a:r>
              <a:rPr lang="en-US" b="0" dirty="0" smtClean="0"/>
              <a:t>When </a:t>
            </a:r>
            <a:r>
              <a:rPr lang="en-US" b="0" dirty="0"/>
              <a:t>the sender receives the retransmitted ACK, it knows that </a:t>
            </a:r>
            <a:r>
              <a:rPr lang="en-US" b="0" dirty="0" smtClean="0"/>
              <a:t>both segments </a:t>
            </a:r>
            <a:r>
              <a:rPr lang="en-US" b="0" dirty="0"/>
              <a:t>are safe and sound because acknowledgment is cumulative.</a:t>
            </a:r>
          </a:p>
        </p:txBody>
      </p:sp>
      <p:sp>
        <p:nvSpPr>
          <p:cNvPr id="333836" name="Rectangle 2"/>
          <p:cNvSpPr>
            <a:spLocks noChangeArrowheads="1"/>
          </p:cNvSpPr>
          <p:nvPr/>
        </p:nvSpPr>
        <p:spPr bwMode="auto">
          <a:xfrm>
            <a:off x="1186657" y="699607"/>
            <a:ext cx="689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Lost Acknowledgment Corrected by Resending a Segment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358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45CC9C4-678A-4C17-A79D-52C75681EA9A}" type="slidenum">
              <a:rPr lang="en-US" altLang="zh-TW" b="0" smtClean="0">
                <a:ea typeface="新細明體" charset="-120"/>
              </a:rPr>
              <a:pPr/>
              <a:t>49</a:t>
            </a:fld>
            <a:endParaRPr lang="en-US" altLang="zh-TW" b="0" smtClean="0">
              <a:ea typeface="新細明體" charset="-120"/>
            </a:endParaRPr>
          </a:p>
        </p:txBody>
      </p:sp>
      <p:sp>
        <p:nvSpPr>
          <p:cNvPr id="335876" name="Text Box 2"/>
          <p:cNvSpPr txBox="1">
            <a:spLocks noChangeArrowheads="1"/>
          </p:cNvSpPr>
          <p:nvPr/>
        </p:nvSpPr>
        <p:spPr bwMode="auto">
          <a:xfrm>
            <a:off x="990600" y="90488"/>
            <a:ext cx="79248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Lost acknowledgment corrected by resending a segment</a:t>
            </a:r>
          </a:p>
        </p:txBody>
      </p:sp>
      <p:sp>
        <p:nvSpPr>
          <p:cNvPr id="3358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3588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1689100"/>
            <a:ext cx="8197850"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129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BF72836-F48F-420B-841E-E36CC8DF4B9F}" type="slidenum">
              <a:rPr lang="en-US" altLang="zh-TW" b="0" smtClean="0">
                <a:ea typeface="新細明體" charset="-120"/>
              </a:rPr>
              <a:pPr/>
              <a:t>5</a:t>
            </a:fld>
            <a:endParaRPr lang="en-US" altLang="zh-TW" b="0" smtClean="0">
              <a:ea typeface="新細明體" charset="-120"/>
            </a:endParaRPr>
          </a:p>
        </p:txBody>
      </p:sp>
      <p:sp>
        <p:nvSpPr>
          <p:cNvPr id="21299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299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299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299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300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300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300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160463"/>
            <a:ext cx="8302625" cy="1815882"/>
          </a:xfrm>
          <a:prstGeom prst="rect">
            <a:avLst/>
          </a:prstGeom>
        </p:spPr>
        <p:txBody>
          <a:bodyPr>
            <a:spAutoFit/>
          </a:bodyPr>
          <a:lstStyle/>
          <a:p>
            <a:pPr algn="just">
              <a:defRPr/>
            </a:pPr>
            <a:r>
              <a:rPr lang="en-US" sz="1600" b="0" dirty="0">
                <a:solidFill>
                  <a:srgbClr val="000000"/>
                </a:solidFill>
                <a:latin typeface="+mn-lt"/>
              </a:rPr>
              <a:t>The window used is of size 100 bytes (normally thousands of bytes). </a:t>
            </a:r>
            <a:endParaRPr lang="en-US" sz="1600" b="0" dirty="0" smtClean="0">
              <a:solidFill>
                <a:srgbClr val="000000"/>
              </a:solidFill>
              <a:latin typeface="+mn-lt"/>
            </a:endParaRPr>
          </a:p>
          <a:p>
            <a:pPr algn="just">
              <a:defRPr/>
            </a:pPr>
            <a:endParaRPr lang="en-US" sz="1600" b="0" dirty="0">
              <a:solidFill>
                <a:srgbClr val="000000"/>
              </a:solidFill>
              <a:latin typeface="+mn-lt"/>
            </a:endParaRPr>
          </a:p>
          <a:p>
            <a:pPr algn="just">
              <a:defRPr/>
            </a:pPr>
            <a:endParaRPr lang="en-US" sz="1600" b="0" dirty="0" smtClean="0">
              <a:solidFill>
                <a:srgbClr val="000000"/>
              </a:solidFill>
              <a:latin typeface="+mn-lt"/>
            </a:endParaRPr>
          </a:p>
          <a:p>
            <a:pPr algn="just">
              <a:defRPr/>
            </a:pPr>
            <a:r>
              <a:rPr lang="en-US" sz="1600" b="0" dirty="0" smtClean="0">
                <a:solidFill>
                  <a:srgbClr val="000000"/>
                </a:solidFill>
                <a:latin typeface="+mn-lt"/>
              </a:rPr>
              <a:t>The </a:t>
            </a:r>
            <a:r>
              <a:rPr lang="en-US" sz="1600" b="0" dirty="0">
                <a:solidFill>
                  <a:srgbClr val="000000"/>
                </a:solidFill>
                <a:latin typeface="+mn-lt"/>
              </a:rPr>
              <a:t>figure also shows how the receive window opens and closes</a:t>
            </a:r>
            <a:r>
              <a:rPr lang="en-US" sz="1600" b="0" dirty="0">
                <a:solidFill>
                  <a:srgbClr val="FF0000"/>
                </a:solidFill>
                <a:latin typeface="+mn-lt"/>
              </a:rPr>
              <a:t>; </a:t>
            </a:r>
            <a:endParaRPr lang="en-US" sz="1600" b="0" dirty="0" smtClean="0">
              <a:solidFill>
                <a:srgbClr val="FF0000"/>
              </a:solidFill>
              <a:latin typeface="+mn-lt"/>
            </a:endParaRPr>
          </a:p>
          <a:p>
            <a:pPr algn="just">
              <a:defRPr/>
            </a:pPr>
            <a:endParaRPr lang="en-US" sz="1600" b="0" dirty="0">
              <a:solidFill>
                <a:srgbClr val="FF0000"/>
              </a:solidFill>
              <a:latin typeface="+mn-lt"/>
            </a:endParaRPr>
          </a:p>
          <a:p>
            <a:pPr algn="just">
              <a:defRPr/>
            </a:pPr>
            <a:endParaRPr lang="en-US" sz="1600" b="0" dirty="0" smtClean="0">
              <a:solidFill>
                <a:srgbClr val="FF0000"/>
              </a:solidFill>
              <a:latin typeface="+mn-lt"/>
            </a:endParaRPr>
          </a:p>
          <a:p>
            <a:pPr algn="just">
              <a:defRPr/>
            </a:pPr>
            <a:r>
              <a:rPr lang="en-US" sz="1600" b="0" dirty="0" smtClean="0">
                <a:solidFill>
                  <a:srgbClr val="FF0000"/>
                </a:solidFill>
                <a:latin typeface="+mn-lt"/>
              </a:rPr>
              <a:t>in </a:t>
            </a:r>
            <a:r>
              <a:rPr lang="en-US" sz="1600" b="0" dirty="0">
                <a:solidFill>
                  <a:srgbClr val="FF0000"/>
                </a:solidFill>
                <a:latin typeface="+mn-lt"/>
              </a:rPr>
              <a:t>practice, the window should never shrink</a:t>
            </a:r>
            <a:r>
              <a:rPr lang="en-US" sz="1600" b="0" dirty="0" smtClean="0">
                <a:solidFill>
                  <a:srgbClr val="FF0000"/>
                </a:solidFill>
                <a:latin typeface="+mn-lt"/>
              </a:rPr>
              <a:t>.</a:t>
            </a:r>
            <a:endParaRPr lang="en-US" sz="1600" b="0" dirty="0">
              <a:solidFill>
                <a:srgbClr val="000000"/>
              </a:solidFill>
              <a:latin typeface="+mn-lt"/>
            </a:endParaRPr>
          </a:p>
        </p:txBody>
      </p:sp>
      <p:sp>
        <p:nvSpPr>
          <p:cNvPr id="221197" name="Rectangle 2"/>
          <p:cNvSpPr>
            <a:spLocks noChangeArrowheads="1"/>
          </p:cNvSpPr>
          <p:nvPr/>
        </p:nvSpPr>
        <p:spPr bwMode="auto">
          <a:xfrm>
            <a:off x="1339850" y="604838"/>
            <a:ext cx="2105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dirty="0" smtClean="0">
                <a:latin typeface="+mn-lt"/>
              </a:rPr>
              <a:t>Receive Window</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379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83E7D9B-6C9E-4D78-A895-BE4AF8915026}" type="slidenum">
              <a:rPr lang="en-US" altLang="zh-TW" b="0" smtClean="0">
                <a:ea typeface="新細明體" charset="-120"/>
              </a:rPr>
              <a:pPr/>
              <a:t>50</a:t>
            </a:fld>
            <a:endParaRPr lang="en-US" altLang="zh-TW" b="0" smtClean="0">
              <a:ea typeface="新細明體" charset="-120"/>
            </a:endParaRPr>
          </a:p>
        </p:txBody>
      </p:sp>
      <p:sp>
        <p:nvSpPr>
          <p:cNvPr id="33792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2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2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2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2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2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3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31" name="Rectangle 1"/>
          <p:cNvSpPr>
            <a:spLocks noChangeArrowheads="1"/>
          </p:cNvSpPr>
          <p:nvPr/>
        </p:nvSpPr>
        <p:spPr bwMode="auto">
          <a:xfrm>
            <a:off x="85591" y="1217712"/>
            <a:ext cx="8583747"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loss </a:t>
            </a:r>
            <a:r>
              <a:rPr lang="en-US" b="0" dirty="0"/>
              <a:t>of an acknowledgment may result in system deadlock</a:t>
            </a:r>
            <a:r>
              <a:rPr lang="en-US" b="0" dirty="0" smtClean="0"/>
              <a:t>.</a:t>
            </a:r>
          </a:p>
          <a:p>
            <a:pPr algn="just"/>
            <a:endParaRPr lang="en-US" b="0" dirty="0">
              <a:solidFill>
                <a:schemeClr val="bg2"/>
              </a:solidFill>
            </a:endParaRPr>
          </a:p>
          <a:p>
            <a:pPr algn="just"/>
            <a:r>
              <a:rPr lang="en-US" b="0" dirty="0">
                <a:solidFill>
                  <a:schemeClr val="bg2"/>
                </a:solidFill>
              </a:rPr>
              <a:t>This is the case in which a receiver sends an acknowledgment with </a:t>
            </a:r>
            <a:r>
              <a:rPr lang="en-US" b="0" i="1" dirty="0" err="1">
                <a:solidFill>
                  <a:srgbClr val="FF0000"/>
                </a:solidFill>
              </a:rPr>
              <a:t>rwnd</a:t>
            </a:r>
            <a:r>
              <a:rPr lang="en-US" b="0" i="1" dirty="0">
                <a:solidFill>
                  <a:srgbClr val="FF0000"/>
                </a:solidFill>
              </a:rPr>
              <a:t> </a:t>
            </a:r>
            <a:r>
              <a:rPr lang="en-US" b="0" dirty="0">
                <a:solidFill>
                  <a:srgbClr val="FF0000"/>
                </a:solidFill>
              </a:rPr>
              <a:t>set to 0</a:t>
            </a:r>
          </a:p>
          <a:p>
            <a:pPr algn="just"/>
            <a:r>
              <a:rPr lang="en-US" b="0" dirty="0">
                <a:solidFill>
                  <a:schemeClr val="bg2"/>
                </a:solidFill>
              </a:rPr>
              <a:t>and requests that the sender shut down its window temporarily. </a:t>
            </a:r>
            <a:endParaRPr lang="en-US" b="0" dirty="0" smtClean="0">
              <a:solidFill>
                <a:schemeClr val="bg2"/>
              </a:solidFill>
            </a:endParaRPr>
          </a:p>
          <a:p>
            <a:pPr algn="just"/>
            <a:endParaRPr lang="en-US" b="0" dirty="0">
              <a:solidFill>
                <a:srgbClr val="FF0000"/>
              </a:solidFill>
            </a:endParaRPr>
          </a:p>
          <a:p>
            <a:pPr algn="just"/>
            <a:r>
              <a:rPr lang="en-US" b="0" dirty="0" smtClean="0"/>
              <a:t>After </a:t>
            </a:r>
            <a:r>
              <a:rPr lang="en-US" b="0" dirty="0"/>
              <a:t>a while, the receiver wants to remove the restriction; however, if it has no data to send, </a:t>
            </a:r>
            <a:r>
              <a:rPr lang="en-US" b="0" dirty="0">
                <a:solidFill>
                  <a:srgbClr val="FF0000"/>
                </a:solidFill>
              </a:rPr>
              <a:t>it sends an ACK segment and removes the restriction with a nonzero value for </a:t>
            </a:r>
            <a:r>
              <a:rPr lang="en-US" b="0" i="1" dirty="0" err="1">
                <a:solidFill>
                  <a:srgbClr val="FF0000"/>
                </a:solidFill>
              </a:rPr>
              <a:t>rwnd</a:t>
            </a:r>
            <a:r>
              <a:rPr lang="en-US" b="0" dirty="0">
                <a:solidFill>
                  <a:srgbClr val="FF0000"/>
                </a:solidFill>
              </a:rPr>
              <a:t>. </a:t>
            </a:r>
            <a:endParaRPr lang="en-US" b="0" dirty="0" smtClean="0">
              <a:solidFill>
                <a:srgbClr val="FF0000"/>
              </a:solidFill>
            </a:endParaRPr>
          </a:p>
          <a:p>
            <a:pPr algn="just"/>
            <a:endParaRPr lang="en-US" b="0" dirty="0">
              <a:solidFill>
                <a:srgbClr val="FF0000"/>
              </a:solidFill>
            </a:endParaRPr>
          </a:p>
          <a:p>
            <a:pPr algn="just"/>
            <a:r>
              <a:rPr lang="en-US" b="0" dirty="0" smtClean="0">
                <a:solidFill>
                  <a:srgbClr val="FF0000"/>
                </a:solidFill>
              </a:rPr>
              <a:t>A </a:t>
            </a:r>
            <a:r>
              <a:rPr lang="en-US" b="0" dirty="0">
                <a:solidFill>
                  <a:srgbClr val="FF0000"/>
                </a:solidFill>
              </a:rPr>
              <a:t>problem arises if this acknowledgment is lost. </a:t>
            </a:r>
            <a:endParaRPr lang="en-US" b="0" dirty="0" smtClean="0">
              <a:solidFill>
                <a:srgbClr val="FF0000"/>
              </a:solidFill>
            </a:endParaRPr>
          </a:p>
          <a:p>
            <a:pPr algn="just"/>
            <a:endParaRPr lang="en-US" b="0" dirty="0"/>
          </a:p>
          <a:p>
            <a:pPr algn="just"/>
            <a:r>
              <a:rPr lang="en-US" b="0" dirty="0" smtClean="0"/>
              <a:t>The </a:t>
            </a:r>
            <a:r>
              <a:rPr lang="en-US" b="0" dirty="0"/>
              <a:t>sender is waiting for an acknowledgment that announces the nonzero </a:t>
            </a:r>
            <a:r>
              <a:rPr lang="en-US" b="0" i="1" dirty="0" err="1"/>
              <a:t>rwnd</a:t>
            </a:r>
            <a:r>
              <a:rPr lang="en-US" b="0" dirty="0"/>
              <a:t>. </a:t>
            </a:r>
            <a:endParaRPr lang="en-US" b="0" dirty="0" smtClean="0"/>
          </a:p>
          <a:p>
            <a:pPr algn="just"/>
            <a:endParaRPr lang="en-US" b="0" dirty="0"/>
          </a:p>
          <a:p>
            <a:pPr algn="just"/>
            <a:r>
              <a:rPr lang="en-US" b="0" dirty="0" smtClean="0"/>
              <a:t>This </a:t>
            </a:r>
            <a:r>
              <a:rPr lang="en-US" b="0" dirty="0"/>
              <a:t>situation is called a </a:t>
            </a:r>
            <a:r>
              <a:rPr lang="en-US" dirty="0"/>
              <a:t>deadlock; </a:t>
            </a:r>
            <a:r>
              <a:rPr lang="en-US" b="0" dirty="0"/>
              <a:t>each end is waiting for a response from the other end and nothing is happening. A retransmission timer is not set. </a:t>
            </a:r>
            <a:endParaRPr lang="en-US" b="0" dirty="0" smtClean="0"/>
          </a:p>
          <a:p>
            <a:pPr algn="just"/>
            <a:endParaRPr lang="en-US" b="0" dirty="0"/>
          </a:p>
          <a:p>
            <a:pPr algn="just"/>
            <a:r>
              <a:rPr lang="en-US" b="0" dirty="0" smtClean="0"/>
              <a:t>To </a:t>
            </a:r>
            <a:r>
              <a:rPr lang="en-US" b="0" dirty="0"/>
              <a:t>prevent deadlock, a persistence timer was </a:t>
            </a:r>
            <a:r>
              <a:rPr lang="en-US" b="0" dirty="0" smtClean="0"/>
              <a:t>designed.</a:t>
            </a:r>
            <a:endParaRPr lang="en-US" b="0" dirty="0"/>
          </a:p>
        </p:txBody>
      </p:sp>
      <p:sp>
        <p:nvSpPr>
          <p:cNvPr id="337932" name="Rectangle 2"/>
          <p:cNvSpPr>
            <a:spLocks noChangeArrowheads="1"/>
          </p:cNvSpPr>
          <p:nvPr/>
        </p:nvSpPr>
        <p:spPr bwMode="auto">
          <a:xfrm>
            <a:off x="1228725" y="668337"/>
            <a:ext cx="5214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Deadlock Created by Lost Acknowledgment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420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DD2FBF-288A-474D-AF78-6D107E55F749}" type="slidenum">
              <a:rPr lang="en-US" altLang="zh-TW" b="0" smtClean="0">
                <a:ea typeface="新細明體" charset="-120"/>
              </a:rPr>
              <a:pPr/>
              <a:t>51</a:t>
            </a:fld>
            <a:endParaRPr lang="en-US" altLang="zh-TW" b="0" smtClean="0">
              <a:ea typeface="新細明體" charset="-120"/>
            </a:endParaRPr>
          </a:p>
        </p:txBody>
      </p:sp>
      <p:sp>
        <p:nvSpPr>
          <p:cNvPr id="94105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smtClean="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342021" name="Text Box 3"/>
          <p:cNvSpPr txBox="1">
            <a:spLocks noChangeArrowheads="1"/>
          </p:cNvSpPr>
          <p:nvPr/>
        </p:nvSpPr>
        <p:spPr bwMode="auto">
          <a:xfrm>
            <a:off x="228600" y="355600"/>
            <a:ext cx="67849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15-9  CONGESTION CONTROL</a:t>
            </a:r>
          </a:p>
        </p:txBody>
      </p:sp>
      <p:sp>
        <p:nvSpPr>
          <p:cNvPr id="34202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274439" name="Rectangle 5"/>
          <p:cNvSpPr>
            <a:spLocks noChangeArrowheads="1"/>
          </p:cNvSpPr>
          <p:nvPr/>
        </p:nvSpPr>
        <p:spPr bwMode="auto">
          <a:xfrm>
            <a:off x="173865" y="2052033"/>
            <a:ext cx="8839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sz="2000" b="0" dirty="0" smtClean="0">
                <a:latin typeface="+mn-lt"/>
                <a:ea typeface="Arial Unicode MS" panose="020B0604020202020204" pitchFamily="34" charset="-128"/>
                <a:cs typeface="Arial Unicode MS" panose="020B0604020202020204" pitchFamily="34" charset="-128"/>
              </a:rPr>
              <a:t>TCP uses a </a:t>
            </a:r>
            <a:r>
              <a:rPr lang="en-US" altLang="zh-TW" sz="2000" b="0" dirty="0" smtClean="0">
                <a:solidFill>
                  <a:srgbClr val="FF0000"/>
                </a:solidFill>
                <a:latin typeface="+mn-lt"/>
                <a:ea typeface="Arial Unicode MS" panose="020B0604020202020204" pitchFamily="34" charset="-128"/>
                <a:cs typeface="Arial Unicode MS" panose="020B0604020202020204" pitchFamily="34" charset="-128"/>
              </a:rPr>
              <a:t>congestion window </a:t>
            </a:r>
            <a:r>
              <a:rPr lang="en-US" altLang="zh-TW" sz="2000" b="0" dirty="0" smtClean="0">
                <a:latin typeface="+mn-lt"/>
                <a:ea typeface="Arial Unicode MS" panose="020B0604020202020204" pitchFamily="34" charset="-128"/>
                <a:cs typeface="Arial Unicode MS" panose="020B0604020202020204" pitchFamily="34" charset="-128"/>
              </a:rPr>
              <a:t>and a </a:t>
            </a:r>
            <a:r>
              <a:rPr lang="en-US" altLang="zh-TW" sz="2000" b="0" dirty="0" smtClean="0">
                <a:solidFill>
                  <a:srgbClr val="FF0000"/>
                </a:solidFill>
                <a:latin typeface="+mn-lt"/>
                <a:ea typeface="Arial Unicode MS" panose="020B0604020202020204" pitchFamily="34" charset="-128"/>
                <a:cs typeface="Arial Unicode MS" panose="020B0604020202020204" pitchFamily="34" charset="-128"/>
              </a:rPr>
              <a:t>congestion policy </a:t>
            </a:r>
            <a:r>
              <a:rPr lang="en-US" altLang="zh-TW" sz="2000" b="0" dirty="0" smtClean="0">
                <a:latin typeface="+mn-lt"/>
                <a:ea typeface="Arial Unicode MS" panose="020B0604020202020204" pitchFamily="34" charset="-128"/>
                <a:cs typeface="Arial Unicode MS" panose="020B0604020202020204" pitchFamily="34" charset="-128"/>
              </a:rPr>
              <a:t>that avoid congestion and detect and alleviate congestion after it has occurred.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461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8357832-A4AF-4E00-B12E-C8F8A459B3F0}" type="slidenum">
              <a:rPr lang="en-US" altLang="zh-TW" b="0" smtClean="0">
                <a:ea typeface="新細明體" charset="-120"/>
              </a:rPr>
              <a:pPr/>
              <a:t>52</a:t>
            </a:fld>
            <a:endParaRPr lang="en-US" altLang="zh-TW" b="0" dirty="0" smtClean="0">
              <a:ea typeface="新細明體" charset="-120"/>
            </a:endParaRPr>
          </a:p>
        </p:txBody>
      </p:sp>
      <p:sp>
        <p:nvSpPr>
          <p:cNvPr id="34611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1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1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1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20"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2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2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23" name="Rectangle 1"/>
          <p:cNvSpPr>
            <a:spLocks noChangeArrowheads="1"/>
          </p:cNvSpPr>
          <p:nvPr/>
        </p:nvSpPr>
        <p:spPr bwMode="auto">
          <a:xfrm>
            <a:off x="206062" y="1203324"/>
            <a:ext cx="87410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smtClean="0">
                <a:solidFill>
                  <a:srgbClr val="000000"/>
                </a:solidFill>
                <a:latin typeface="+mn-lt"/>
              </a:rPr>
              <a:t>We </a:t>
            </a:r>
            <a:r>
              <a:rPr lang="en-US" sz="1600" b="0" dirty="0">
                <a:solidFill>
                  <a:srgbClr val="000000"/>
                </a:solidFill>
                <a:latin typeface="+mn-lt"/>
              </a:rPr>
              <a:t>said </a:t>
            </a:r>
            <a:r>
              <a:rPr lang="en-US" sz="1600" b="0" dirty="0" smtClean="0">
                <a:solidFill>
                  <a:srgbClr val="000000"/>
                </a:solidFill>
                <a:latin typeface="+mn-lt"/>
              </a:rPr>
              <a:t>that sender </a:t>
            </a:r>
            <a:r>
              <a:rPr lang="en-US" sz="1600" b="0" dirty="0">
                <a:solidFill>
                  <a:srgbClr val="000000"/>
                </a:solidFill>
                <a:latin typeface="+mn-lt"/>
              </a:rPr>
              <a:t>window size is determined by </a:t>
            </a:r>
            <a:r>
              <a:rPr lang="en-US" sz="1600" b="0" dirty="0" smtClean="0">
                <a:solidFill>
                  <a:srgbClr val="000000"/>
                </a:solidFill>
                <a:latin typeface="+mn-lt"/>
              </a:rPr>
              <a:t>available </a:t>
            </a:r>
            <a:r>
              <a:rPr lang="en-US" sz="1600" b="0" dirty="0">
                <a:solidFill>
                  <a:srgbClr val="000000"/>
                </a:solidFill>
                <a:latin typeface="+mn-lt"/>
              </a:rPr>
              <a:t>buffer space in the receiver </a:t>
            </a:r>
            <a:r>
              <a:rPr lang="en-US" sz="1600" b="0" dirty="0">
                <a:solidFill>
                  <a:srgbClr val="FF0000"/>
                </a:solidFill>
                <a:latin typeface="+mn-lt"/>
              </a:rPr>
              <a:t>(</a:t>
            </a:r>
            <a:r>
              <a:rPr lang="en-US" sz="1600" b="0" dirty="0" err="1">
                <a:solidFill>
                  <a:srgbClr val="FF0000"/>
                </a:solidFill>
                <a:latin typeface="+mn-lt"/>
              </a:rPr>
              <a:t>rwnd</a:t>
            </a:r>
            <a:r>
              <a:rPr lang="en-US" sz="1600" b="0" dirty="0">
                <a:solidFill>
                  <a:srgbClr val="FF0000"/>
                </a:solidFill>
                <a:latin typeface="+mn-lt"/>
              </a:rPr>
              <a:t>). </a:t>
            </a:r>
            <a:endParaRPr lang="en-US" sz="1600" b="0" dirty="0" smtClean="0">
              <a:solidFill>
                <a:srgbClr val="FF0000"/>
              </a:solidFill>
              <a:latin typeface="+mn-lt"/>
            </a:endParaRPr>
          </a:p>
          <a:p>
            <a:pPr algn="just"/>
            <a:endParaRPr lang="en-US" sz="1600" b="0" dirty="0" smtClean="0">
              <a:solidFill>
                <a:srgbClr val="000000"/>
              </a:solidFill>
              <a:latin typeface="+mn-lt"/>
            </a:endParaRPr>
          </a:p>
          <a:p>
            <a:pPr algn="just"/>
            <a:r>
              <a:rPr lang="en-US" sz="1600" b="0" dirty="0" smtClean="0">
                <a:solidFill>
                  <a:srgbClr val="000000"/>
                </a:solidFill>
                <a:latin typeface="+mn-lt"/>
              </a:rPr>
              <a:t>We </a:t>
            </a:r>
            <a:r>
              <a:rPr lang="en-US" sz="1600" b="0" dirty="0">
                <a:solidFill>
                  <a:srgbClr val="000000"/>
                </a:solidFill>
                <a:latin typeface="+mn-lt"/>
              </a:rPr>
              <a:t>assumed that it is only the receiver that can dictate to the sender the size of the sender’s window. </a:t>
            </a:r>
            <a:endParaRPr lang="en-US" sz="1600" b="0" dirty="0" smtClean="0">
              <a:solidFill>
                <a:srgbClr val="000000"/>
              </a:solidFill>
              <a:latin typeface="+mn-lt"/>
            </a:endParaRPr>
          </a:p>
          <a:p>
            <a:pPr algn="just"/>
            <a:endParaRPr lang="en-US" sz="1600" b="0" dirty="0" smtClean="0">
              <a:solidFill>
                <a:srgbClr val="000000"/>
              </a:solidFill>
              <a:latin typeface="+mn-lt"/>
            </a:endParaRPr>
          </a:p>
          <a:p>
            <a:pPr algn="just"/>
            <a:r>
              <a:rPr lang="en-US" sz="1600" b="0" dirty="0" smtClean="0">
                <a:solidFill>
                  <a:srgbClr val="FF0000"/>
                </a:solidFill>
                <a:latin typeface="+mn-lt"/>
              </a:rPr>
              <a:t>We </a:t>
            </a:r>
            <a:r>
              <a:rPr lang="en-US" sz="1600" b="0" dirty="0">
                <a:solidFill>
                  <a:srgbClr val="FF0000"/>
                </a:solidFill>
                <a:latin typeface="+mn-lt"/>
              </a:rPr>
              <a:t>totally ignored another entity here, the network. </a:t>
            </a:r>
            <a:endParaRPr lang="en-US" sz="1600" b="0" dirty="0" smtClean="0">
              <a:solidFill>
                <a:srgbClr val="FF0000"/>
              </a:solidFill>
              <a:latin typeface="+mn-lt"/>
            </a:endParaRPr>
          </a:p>
          <a:p>
            <a:pPr algn="just"/>
            <a:endParaRPr lang="en-US" sz="1600" b="0" dirty="0" smtClean="0">
              <a:solidFill>
                <a:srgbClr val="FF0000"/>
              </a:solidFill>
              <a:latin typeface="+mn-lt"/>
            </a:endParaRPr>
          </a:p>
          <a:p>
            <a:pPr algn="just"/>
            <a:r>
              <a:rPr lang="en-US" sz="1600" b="0" dirty="0" smtClean="0">
                <a:solidFill>
                  <a:srgbClr val="FF0000"/>
                </a:solidFill>
                <a:latin typeface="+mn-lt"/>
              </a:rPr>
              <a:t>If </a:t>
            </a:r>
            <a:r>
              <a:rPr lang="en-US" sz="1600" b="0" dirty="0">
                <a:solidFill>
                  <a:srgbClr val="FF0000"/>
                </a:solidFill>
                <a:latin typeface="+mn-lt"/>
              </a:rPr>
              <a:t>the network cannot deliver </a:t>
            </a:r>
            <a:r>
              <a:rPr lang="en-US" sz="1600" b="0" dirty="0" smtClean="0">
                <a:solidFill>
                  <a:srgbClr val="FF0000"/>
                </a:solidFill>
                <a:latin typeface="+mn-lt"/>
              </a:rPr>
              <a:t>data </a:t>
            </a:r>
            <a:r>
              <a:rPr lang="en-US" sz="1600" b="0" dirty="0">
                <a:solidFill>
                  <a:srgbClr val="FF0000"/>
                </a:solidFill>
                <a:latin typeface="+mn-lt"/>
              </a:rPr>
              <a:t>as fast as it is created by the sender, it must tell the sender to slow down. </a:t>
            </a:r>
            <a:endParaRPr lang="en-US" sz="1600" b="0" dirty="0" smtClean="0">
              <a:solidFill>
                <a:srgbClr val="FF0000"/>
              </a:solidFill>
              <a:latin typeface="+mn-lt"/>
            </a:endParaRPr>
          </a:p>
          <a:p>
            <a:pPr algn="just"/>
            <a:endParaRPr lang="en-US" sz="1600" b="0" dirty="0" smtClean="0">
              <a:solidFill>
                <a:srgbClr val="FF0000"/>
              </a:solidFill>
              <a:latin typeface="+mn-lt"/>
            </a:endParaRPr>
          </a:p>
          <a:p>
            <a:pPr algn="just"/>
            <a:r>
              <a:rPr lang="en-US" sz="1600" b="0" dirty="0" smtClean="0">
                <a:solidFill>
                  <a:srgbClr val="FF0000"/>
                </a:solidFill>
                <a:latin typeface="+mn-lt"/>
              </a:rPr>
              <a:t>In </a:t>
            </a:r>
            <a:r>
              <a:rPr lang="en-US" sz="1600" b="0" dirty="0">
                <a:solidFill>
                  <a:srgbClr val="FF0000"/>
                </a:solidFill>
                <a:latin typeface="+mn-lt"/>
              </a:rPr>
              <a:t>addition to </a:t>
            </a:r>
            <a:r>
              <a:rPr lang="en-US" sz="1600" b="0" dirty="0" smtClean="0">
                <a:solidFill>
                  <a:srgbClr val="FF0000"/>
                </a:solidFill>
                <a:latin typeface="+mn-lt"/>
              </a:rPr>
              <a:t>receiver</a:t>
            </a:r>
            <a:r>
              <a:rPr lang="en-US" sz="1600" b="0" dirty="0">
                <a:solidFill>
                  <a:srgbClr val="FF0000"/>
                </a:solidFill>
                <a:latin typeface="+mn-lt"/>
              </a:rPr>
              <a:t>, </a:t>
            </a:r>
            <a:r>
              <a:rPr lang="en-US" sz="1600" b="0" dirty="0" smtClean="0">
                <a:solidFill>
                  <a:srgbClr val="FF0000"/>
                </a:solidFill>
                <a:latin typeface="+mn-lt"/>
              </a:rPr>
              <a:t>network </a:t>
            </a:r>
            <a:r>
              <a:rPr lang="en-US" sz="1600" b="0" dirty="0">
                <a:solidFill>
                  <a:srgbClr val="FF0000"/>
                </a:solidFill>
                <a:latin typeface="+mn-lt"/>
              </a:rPr>
              <a:t>is a second entity that determines </a:t>
            </a:r>
            <a:r>
              <a:rPr lang="en-US" sz="1600" b="0" dirty="0" smtClean="0">
                <a:solidFill>
                  <a:srgbClr val="FF0000"/>
                </a:solidFill>
                <a:latin typeface="+mn-lt"/>
              </a:rPr>
              <a:t>size </a:t>
            </a:r>
            <a:r>
              <a:rPr lang="en-US" sz="1600" b="0" dirty="0">
                <a:solidFill>
                  <a:srgbClr val="FF0000"/>
                </a:solidFill>
                <a:latin typeface="+mn-lt"/>
              </a:rPr>
              <a:t>of the sender’s window. </a:t>
            </a:r>
            <a:endParaRPr lang="en-US" sz="1600" b="0" dirty="0" smtClean="0">
              <a:solidFill>
                <a:srgbClr val="FF0000"/>
              </a:solidFill>
              <a:latin typeface="+mn-lt"/>
            </a:endParaRPr>
          </a:p>
          <a:p>
            <a:pPr algn="just"/>
            <a:endParaRPr lang="en-US" sz="1600" b="0" dirty="0" smtClean="0">
              <a:solidFill>
                <a:srgbClr val="FF0000"/>
              </a:solidFill>
              <a:latin typeface="+mn-lt"/>
            </a:endParaRPr>
          </a:p>
          <a:p>
            <a:pPr algn="just"/>
            <a:r>
              <a:rPr lang="en-US" sz="1600" b="0" dirty="0">
                <a:solidFill>
                  <a:srgbClr val="000000"/>
                </a:solidFill>
                <a:latin typeface="+mn-lt"/>
              </a:rPr>
              <a:t>S</a:t>
            </a:r>
            <a:r>
              <a:rPr lang="en-US" sz="1600" b="0" dirty="0" smtClean="0">
                <a:solidFill>
                  <a:srgbClr val="000000"/>
                </a:solidFill>
                <a:latin typeface="+mn-lt"/>
              </a:rPr>
              <a:t>ender </a:t>
            </a:r>
            <a:r>
              <a:rPr lang="en-US" sz="1600" b="0" dirty="0">
                <a:solidFill>
                  <a:srgbClr val="000000"/>
                </a:solidFill>
                <a:latin typeface="+mn-lt"/>
              </a:rPr>
              <a:t>has </a:t>
            </a:r>
            <a:r>
              <a:rPr lang="en-US" sz="1600" b="0" dirty="0" smtClean="0">
                <a:solidFill>
                  <a:srgbClr val="000000"/>
                </a:solidFill>
                <a:latin typeface="+mn-lt"/>
              </a:rPr>
              <a:t>2 </a:t>
            </a:r>
            <a:r>
              <a:rPr lang="en-US" sz="1600" b="0" dirty="0">
                <a:solidFill>
                  <a:srgbClr val="000000"/>
                </a:solidFill>
                <a:latin typeface="+mn-lt"/>
              </a:rPr>
              <a:t>pieces of information: </a:t>
            </a:r>
            <a:r>
              <a:rPr lang="en-US" sz="1600" b="0" dirty="0" smtClean="0">
                <a:solidFill>
                  <a:srgbClr val="000000"/>
                </a:solidFill>
                <a:latin typeface="+mn-lt"/>
              </a:rPr>
              <a:t>receiver-advertised </a:t>
            </a:r>
            <a:r>
              <a:rPr lang="en-US" sz="1600" b="0" dirty="0">
                <a:solidFill>
                  <a:srgbClr val="000000"/>
                </a:solidFill>
                <a:latin typeface="+mn-lt"/>
              </a:rPr>
              <a:t>window size and the congestion window size. The actual size of </a:t>
            </a:r>
            <a:r>
              <a:rPr lang="en-US" sz="1600" b="0" dirty="0" smtClean="0">
                <a:solidFill>
                  <a:srgbClr val="000000"/>
                </a:solidFill>
                <a:latin typeface="+mn-lt"/>
              </a:rPr>
              <a:t>window </a:t>
            </a:r>
            <a:r>
              <a:rPr lang="en-US" sz="1600" b="0" dirty="0">
                <a:solidFill>
                  <a:srgbClr val="000000"/>
                </a:solidFill>
                <a:latin typeface="+mn-lt"/>
              </a:rPr>
              <a:t>is the minimum of these two.</a:t>
            </a:r>
            <a:endParaRPr lang="en-US" sz="1600" dirty="0">
              <a:latin typeface="+mn-lt"/>
            </a:endParaRPr>
          </a:p>
        </p:txBody>
      </p:sp>
      <p:pic>
        <p:nvPicPr>
          <p:cNvPr id="34612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537" y="5377628"/>
            <a:ext cx="3827400" cy="52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295401" y="578920"/>
            <a:ext cx="2501006" cy="369332"/>
          </a:xfrm>
          <a:prstGeom prst="rect">
            <a:avLst/>
          </a:prstGeom>
        </p:spPr>
        <p:txBody>
          <a:bodyPr wrap="none">
            <a:spAutoFit/>
          </a:bodyPr>
          <a:lstStyle/>
          <a:p>
            <a:r>
              <a:rPr lang="en-US" dirty="0">
                <a:latin typeface="+mn-lt"/>
              </a:rPr>
              <a:t>Congestion Window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481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B8D40FB-4D5A-4E1A-AEBC-4A2B4307D829}" type="slidenum">
              <a:rPr lang="en-US" altLang="zh-TW" b="0" smtClean="0">
                <a:ea typeface="新細明體" charset="-120"/>
              </a:rPr>
              <a:pPr/>
              <a:t>53</a:t>
            </a:fld>
            <a:endParaRPr lang="en-US" altLang="zh-TW" b="0" smtClean="0">
              <a:ea typeface="新細明體" charset="-120"/>
            </a:endParaRPr>
          </a:p>
        </p:txBody>
      </p:sp>
      <p:sp>
        <p:nvSpPr>
          <p:cNvPr id="34816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6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6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6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68"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6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7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71" name="Rectangle 1"/>
          <p:cNvSpPr>
            <a:spLocks noChangeArrowheads="1"/>
          </p:cNvSpPr>
          <p:nvPr/>
        </p:nvSpPr>
        <p:spPr bwMode="auto">
          <a:xfrm>
            <a:off x="180304" y="1160463"/>
            <a:ext cx="876684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TCP’s </a:t>
            </a:r>
            <a:r>
              <a:rPr lang="en-US" b="0" dirty="0"/>
              <a:t>general policy for handling congestion is based on </a:t>
            </a:r>
            <a:r>
              <a:rPr lang="en-US" b="0" dirty="0" smtClean="0"/>
              <a:t>3 </a:t>
            </a:r>
            <a:r>
              <a:rPr lang="en-US" b="0" dirty="0"/>
              <a:t>phases: </a:t>
            </a:r>
            <a:endParaRPr lang="en-US" b="0" dirty="0" smtClean="0"/>
          </a:p>
          <a:p>
            <a:pPr algn="just"/>
            <a:endParaRPr lang="en-US" b="0" dirty="0" smtClean="0"/>
          </a:p>
          <a:p>
            <a:pPr marL="285750" indent="-285750" algn="just">
              <a:buFont typeface="Arial" panose="020B0604020202020204" pitchFamily="34" charset="0"/>
              <a:buChar char="•"/>
            </a:pPr>
            <a:r>
              <a:rPr lang="en-US" b="0" dirty="0" smtClean="0">
                <a:solidFill>
                  <a:srgbClr val="FF0000"/>
                </a:solidFill>
              </a:rPr>
              <a:t>slow </a:t>
            </a:r>
            <a:r>
              <a:rPr lang="en-US" b="0" dirty="0">
                <a:solidFill>
                  <a:srgbClr val="FF0000"/>
                </a:solidFill>
              </a:rPr>
              <a:t>start, </a:t>
            </a:r>
            <a:endParaRPr lang="en-US" b="0" dirty="0" smtClean="0">
              <a:solidFill>
                <a:srgbClr val="FF0000"/>
              </a:solidFill>
            </a:endParaRPr>
          </a:p>
          <a:p>
            <a:pPr marL="285750" indent="-285750" algn="just">
              <a:buFont typeface="Arial" panose="020B0604020202020204" pitchFamily="34" charset="0"/>
              <a:buChar char="•"/>
            </a:pPr>
            <a:r>
              <a:rPr lang="en-US" b="0" dirty="0" smtClean="0">
                <a:solidFill>
                  <a:srgbClr val="FF0000"/>
                </a:solidFill>
              </a:rPr>
              <a:t>congestion avoidance</a:t>
            </a:r>
            <a:r>
              <a:rPr lang="en-US" b="0" dirty="0">
                <a:solidFill>
                  <a:srgbClr val="FF0000"/>
                </a:solidFill>
              </a:rPr>
              <a:t>, </a:t>
            </a:r>
            <a:r>
              <a:rPr lang="en-US" b="0" dirty="0" smtClean="0">
                <a:solidFill>
                  <a:srgbClr val="FF0000"/>
                </a:solidFill>
              </a:rPr>
              <a:t>and</a:t>
            </a:r>
          </a:p>
          <a:p>
            <a:pPr marL="285750" indent="-285750" algn="just">
              <a:buFont typeface="Arial" panose="020B0604020202020204" pitchFamily="34" charset="0"/>
              <a:buChar char="•"/>
            </a:pPr>
            <a:r>
              <a:rPr lang="en-US" b="0" dirty="0" smtClean="0">
                <a:solidFill>
                  <a:srgbClr val="FF0000"/>
                </a:solidFill>
              </a:rPr>
              <a:t>congestion </a:t>
            </a:r>
            <a:r>
              <a:rPr lang="en-US" b="0" dirty="0">
                <a:solidFill>
                  <a:srgbClr val="FF0000"/>
                </a:solidFill>
              </a:rPr>
              <a:t>detection. </a:t>
            </a:r>
            <a:endParaRPr lang="en-US" b="0" dirty="0" smtClean="0">
              <a:solidFill>
                <a:srgbClr val="FF0000"/>
              </a:solidFill>
            </a:endParaRPr>
          </a:p>
          <a:p>
            <a:pPr marL="285750" indent="-285750" algn="just">
              <a:buFont typeface="Arial" panose="020B0604020202020204" pitchFamily="34" charset="0"/>
              <a:buChar char="•"/>
            </a:pPr>
            <a:endParaRPr lang="en-US" b="0" dirty="0" smtClean="0">
              <a:solidFill>
                <a:srgbClr val="FF0000"/>
              </a:solidFill>
            </a:endParaRPr>
          </a:p>
          <a:p>
            <a:pPr marL="285750" indent="-285750" algn="just">
              <a:buFont typeface="Arial" panose="020B0604020202020204" pitchFamily="34" charset="0"/>
              <a:buChar char="•"/>
            </a:pPr>
            <a:endParaRPr lang="en-US" b="0" dirty="0" smtClean="0">
              <a:solidFill>
                <a:srgbClr val="FF0000"/>
              </a:solidFill>
            </a:endParaRPr>
          </a:p>
          <a:p>
            <a:pPr algn="just"/>
            <a:r>
              <a:rPr lang="en-US" b="0" dirty="0" smtClean="0"/>
              <a:t>In slow </a:t>
            </a:r>
            <a:r>
              <a:rPr lang="en-US" b="0" dirty="0"/>
              <a:t>start phase, </a:t>
            </a:r>
            <a:r>
              <a:rPr lang="en-US" b="0" dirty="0" smtClean="0"/>
              <a:t>sender starts with </a:t>
            </a:r>
            <a:r>
              <a:rPr lang="en-US" b="0" dirty="0"/>
              <a:t>a slow rate of transmission, but increases the rate rapidly to reach a threshold</a:t>
            </a:r>
            <a:r>
              <a:rPr lang="en-US" b="0" dirty="0" smtClean="0"/>
              <a:t>.</a:t>
            </a:r>
          </a:p>
          <a:p>
            <a:pPr algn="just"/>
            <a:endParaRPr lang="en-US" b="0" dirty="0"/>
          </a:p>
          <a:p>
            <a:pPr algn="just"/>
            <a:r>
              <a:rPr lang="en-US" b="0" dirty="0"/>
              <a:t>When the threshold is reached, the rate of increase is reduced. </a:t>
            </a:r>
            <a:endParaRPr lang="en-US" b="0" dirty="0" smtClean="0"/>
          </a:p>
          <a:p>
            <a:pPr algn="just"/>
            <a:endParaRPr lang="en-US" b="0" dirty="0" smtClean="0"/>
          </a:p>
          <a:p>
            <a:pPr algn="just"/>
            <a:r>
              <a:rPr lang="en-US" b="0" dirty="0" smtClean="0"/>
              <a:t>Finally </a:t>
            </a:r>
            <a:r>
              <a:rPr lang="en-US" b="0" dirty="0"/>
              <a:t>if ever </a:t>
            </a:r>
            <a:r>
              <a:rPr lang="en-US" b="0" dirty="0" smtClean="0"/>
              <a:t>congestion is </a:t>
            </a:r>
            <a:r>
              <a:rPr lang="en-US" b="0" dirty="0"/>
              <a:t>detected, </a:t>
            </a:r>
            <a:r>
              <a:rPr lang="en-US" b="0" dirty="0" smtClean="0"/>
              <a:t>sender </a:t>
            </a:r>
            <a:r>
              <a:rPr lang="en-US" b="0" dirty="0"/>
              <a:t>goes back to the slow start or congestion avoidance </a:t>
            </a:r>
            <a:r>
              <a:rPr lang="en-US" b="0" dirty="0" smtClean="0"/>
              <a:t>phase, based </a:t>
            </a:r>
            <a:r>
              <a:rPr lang="en-US" b="0" dirty="0"/>
              <a:t>on how the congestion is detected.</a:t>
            </a:r>
            <a:endParaRPr lang="en-US" dirty="0"/>
          </a:p>
        </p:txBody>
      </p:sp>
      <p:sp>
        <p:nvSpPr>
          <p:cNvPr id="2" name="Rectangle 1"/>
          <p:cNvSpPr/>
          <p:nvPr/>
        </p:nvSpPr>
        <p:spPr>
          <a:xfrm>
            <a:off x="1228725" y="635556"/>
            <a:ext cx="2241319" cy="369332"/>
          </a:xfrm>
          <a:prstGeom prst="rect">
            <a:avLst/>
          </a:prstGeom>
        </p:spPr>
        <p:txBody>
          <a:bodyPr wrap="none">
            <a:spAutoFit/>
          </a:bodyPr>
          <a:lstStyle/>
          <a:p>
            <a:r>
              <a:rPr lang="en-US" dirty="0"/>
              <a:t>Congestion Policy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502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B21F6AF-B9AC-4589-80AC-F7F78F928673}" type="slidenum">
              <a:rPr lang="en-US" altLang="zh-TW" b="0" smtClean="0">
                <a:ea typeface="新細明體" charset="-120"/>
              </a:rPr>
              <a:pPr/>
              <a:t>54</a:t>
            </a:fld>
            <a:endParaRPr lang="en-US" altLang="zh-TW" b="0" dirty="0" smtClean="0">
              <a:ea typeface="新細明體" charset="-120"/>
            </a:endParaRPr>
          </a:p>
        </p:txBody>
      </p:sp>
      <p:sp>
        <p:nvSpPr>
          <p:cNvPr id="35021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6"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9" name="Rectangle 1"/>
          <p:cNvSpPr>
            <a:spLocks noChangeArrowheads="1"/>
          </p:cNvSpPr>
          <p:nvPr/>
        </p:nvSpPr>
        <p:spPr bwMode="auto">
          <a:xfrm>
            <a:off x="218941" y="1254542"/>
            <a:ext cx="8728209"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smtClean="0"/>
              <a:t>slow </a:t>
            </a:r>
            <a:r>
              <a:rPr lang="en-US" dirty="0"/>
              <a:t>start </a:t>
            </a:r>
            <a:r>
              <a:rPr lang="en-US" b="0" dirty="0"/>
              <a:t>algorithm is based on the idea that the size of the congestion </a:t>
            </a:r>
            <a:r>
              <a:rPr lang="en-US" b="0" dirty="0" smtClean="0"/>
              <a:t>window (</a:t>
            </a:r>
            <a:r>
              <a:rPr lang="en-US" b="0" dirty="0" err="1" smtClean="0"/>
              <a:t>cwnd</a:t>
            </a:r>
            <a:r>
              <a:rPr lang="en-US" b="0" dirty="0"/>
              <a:t>) starts with one maximum segment size (MSS). </a:t>
            </a:r>
            <a:endParaRPr lang="en-US" b="0" dirty="0" smtClean="0"/>
          </a:p>
          <a:p>
            <a:pPr algn="just"/>
            <a:endParaRPr lang="en-US" b="0" dirty="0"/>
          </a:p>
          <a:p>
            <a:pPr algn="just"/>
            <a:r>
              <a:rPr lang="en-US" b="0" dirty="0" smtClean="0"/>
              <a:t>MSS </a:t>
            </a:r>
            <a:r>
              <a:rPr lang="en-US" b="0" dirty="0"/>
              <a:t>is determined </a:t>
            </a:r>
            <a:r>
              <a:rPr lang="en-US" b="0" dirty="0" smtClean="0"/>
              <a:t>during connection establishment. </a:t>
            </a:r>
          </a:p>
          <a:p>
            <a:pPr algn="just"/>
            <a:endParaRPr lang="en-US" b="0" dirty="0"/>
          </a:p>
          <a:p>
            <a:pPr algn="just"/>
            <a:r>
              <a:rPr lang="en-US" b="0" dirty="0" smtClean="0"/>
              <a:t>Size </a:t>
            </a:r>
            <a:r>
              <a:rPr lang="en-US" b="0" dirty="0"/>
              <a:t>of the </a:t>
            </a:r>
            <a:r>
              <a:rPr lang="en-US" b="0" dirty="0" smtClean="0"/>
              <a:t>window increases </a:t>
            </a:r>
            <a:r>
              <a:rPr lang="en-US" b="0" dirty="0"/>
              <a:t>one MSS each time one acknowledgement arrives. </a:t>
            </a:r>
            <a:endParaRPr lang="en-US" b="0" dirty="0" smtClean="0"/>
          </a:p>
          <a:p>
            <a:pPr algn="just"/>
            <a:endParaRPr lang="en-US" b="0" dirty="0"/>
          </a:p>
          <a:p>
            <a:pPr algn="just"/>
            <a:r>
              <a:rPr lang="en-US" b="0" dirty="0" smtClean="0"/>
              <a:t>The algorithm </a:t>
            </a:r>
            <a:r>
              <a:rPr lang="en-US" b="0" dirty="0"/>
              <a:t>starts slowly, but grows exponentially. </a:t>
            </a:r>
            <a:endParaRPr lang="en-US" b="0" dirty="0" smtClean="0"/>
          </a:p>
          <a:p>
            <a:pPr algn="just"/>
            <a:endParaRPr lang="en-US" b="0" dirty="0" smtClean="0"/>
          </a:p>
          <a:p>
            <a:pPr algn="just"/>
            <a:endParaRPr lang="en-US" b="0" dirty="0"/>
          </a:p>
          <a:p>
            <a:pPr algn="just"/>
            <a:endParaRPr lang="en-US" b="0" dirty="0"/>
          </a:p>
          <a:p>
            <a:pPr algn="just"/>
            <a:endParaRPr lang="en-US" b="0" dirty="0"/>
          </a:p>
          <a:p>
            <a:pPr algn="just"/>
            <a:r>
              <a:rPr lang="en-US" b="0" dirty="0" smtClean="0"/>
              <a:t>Here  assumed </a:t>
            </a:r>
            <a:r>
              <a:rPr lang="en-US" b="0" dirty="0"/>
              <a:t>that </a:t>
            </a:r>
            <a:r>
              <a:rPr lang="en-US" b="0" i="1" dirty="0" err="1">
                <a:solidFill>
                  <a:srgbClr val="FF0000"/>
                </a:solidFill>
              </a:rPr>
              <a:t>rwnd</a:t>
            </a:r>
            <a:r>
              <a:rPr lang="en-US" b="0" i="1" dirty="0">
                <a:solidFill>
                  <a:srgbClr val="FF0000"/>
                </a:solidFill>
              </a:rPr>
              <a:t> </a:t>
            </a:r>
            <a:r>
              <a:rPr lang="en-US" b="0" dirty="0"/>
              <a:t>is much longer than </a:t>
            </a:r>
            <a:r>
              <a:rPr lang="en-US" b="0" i="1" dirty="0" err="1">
                <a:solidFill>
                  <a:srgbClr val="FF0000"/>
                </a:solidFill>
              </a:rPr>
              <a:t>cwnd</a:t>
            </a:r>
            <a:r>
              <a:rPr lang="en-US" b="0" i="1" dirty="0">
                <a:solidFill>
                  <a:srgbClr val="FF0000"/>
                </a:solidFill>
              </a:rPr>
              <a:t>, </a:t>
            </a:r>
            <a:r>
              <a:rPr lang="en-US" b="0" dirty="0"/>
              <a:t>so that the sender </a:t>
            </a:r>
            <a:r>
              <a:rPr lang="en-US" b="0" dirty="0" smtClean="0"/>
              <a:t>window size </a:t>
            </a:r>
            <a:r>
              <a:rPr lang="en-US" b="0" dirty="0"/>
              <a:t>always equals </a:t>
            </a:r>
            <a:r>
              <a:rPr lang="en-US" b="0" i="1" dirty="0" err="1"/>
              <a:t>cwnd</a:t>
            </a:r>
            <a:r>
              <a:rPr lang="en-US" b="0" dirty="0"/>
              <a:t>. </a:t>
            </a:r>
            <a:endParaRPr lang="en-US" b="0" dirty="0" smtClean="0"/>
          </a:p>
          <a:p>
            <a:pPr algn="just"/>
            <a:endParaRPr lang="en-US" b="0" dirty="0"/>
          </a:p>
          <a:p>
            <a:pPr algn="just"/>
            <a:r>
              <a:rPr lang="en-US" sz="1600" b="0" dirty="0" smtClean="0"/>
              <a:t>For </a:t>
            </a:r>
            <a:r>
              <a:rPr lang="en-US" sz="1600" b="0" dirty="0"/>
              <a:t>simplicity, we ignore delayed-ACK policy </a:t>
            </a:r>
            <a:r>
              <a:rPr lang="en-US" sz="1600" b="0" dirty="0" smtClean="0"/>
              <a:t>and assume </a:t>
            </a:r>
            <a:r>
              <a:rPr lang="en-US" sz="1600" b="0" dirty="0"/>
              <a:t>that each segment is acknowledged individually.</a:t>
            </a:r>
            <a:endParaRPr lang="en-US" sz="1600" dirty="0"/>
          </a:p>
        </p:txBody>
      </p:sp>
      <p:sp>
        <p:nvSpPr>
          <p:cNvPr id="350220" name="Rectangle 2"/>
          <p:cNvSpPr>
            <a:spLocks noChangeArrowheads="1"/>
          </p:cNvSpPr>
          <p:nvPr/>
        </p:nvSpPr>
        <p:spPr bwMode="auto">
          <a:xfrm>
            <a:off x="1403350" y="635000"/>
            <a:ext cx="3997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Slow Start: Exponential Increase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522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27C236-A184-4A07-BD00-16E91D2DEB90}" type="slidenum">
              <a:rPr lang="en-US" altLang="zh-TW" b="0" smtClean="0">
                <a:ea typeface="新細明體" charset="-120"/>
              </a:rPr>
              <a:pPr/>
              <a:t>55</a:t>
            </a:fld>
            <a:endParaRPr lang="en-US" altLang="zh-TW" b="0" smtClean="0">
              <a:ea typeface="新細明體" charset="-120"/>
            </a:endParaRPr>
          </a:p>
        </p:txBody>
      </p:sp>
      <p:sp>
        <p:nvSpPr>
          <p:cNvPr id="35226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Slow start, exponential increase</a:t>
            </a:r>
          </a:p>
        </p:txBody>
      </p:sp>
      <p:sp>
        <p:nvSpPr>
          <p:cNvPr id="3522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22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22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22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2265"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22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956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863" y="1014413"/>
            <a:ext cx="3317875"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226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956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613" y="2041525"/>
            <a:ext cx="2770187"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2850" y="2625725"/>
            <a:ext cx="27606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831975"/>
            <a:ext cx="9413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4"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2050" y="2046288"/>
            <a:ext cx="12160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5"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2375" y="3006725"/>
            <a:ext cx="2787650"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6"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3325" y="3552825"/>
            <a:ext cx="2751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7"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3132138"/>
            <a:ext cx="1682750"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8"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3325" y="4097338"/>
            <a:ext cx="279717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70" name="Picture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6975" y="4645025"/>
            <a:ext cx="27606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71" name="Picture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4250" y="4365625"/>
            <a:ext cx="2697163"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5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56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95660"/>
                                        </p:tgtEl>
                                        <p:attrNameLst>
                                          <p:attrName>style.visibility</p:attrName>
                                        </p:attrNameLst>
                                      </p:cBhvr>
                                      <p:to>
                                        <p:strVal val="visible"/>
                                      </p:to>
                                    </p:set>
                                    <p:animEffect transition="in" filter="wipe(left)">
                                      <p:cBhvr>
                                        <p:cTn id="15" dur="1000"/>
                                        <p:tgtEl>
                                          <p:spTgt spid="7956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795661"/>
                                        </p:tgtEl>
                                        <p:attrNameLst>
                                          <p:attrName>style.visibility</p:attrName>
                                        </p:attrNameLst>
                                      </p:cBhvr>
                                      <p:to>
                                        <p:strVal val="visible"/>
                                      </p:to>
                                    </p:set>
                                    <p:animEffect transition="in" filter="wipe(right)">
                                      <p:cBhvr>
                                        <p:cTn id="20" dur="1000"/>
                                        <p:tgtEl>
                                          <p:spTgt spid="7956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9566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795665"/>
                                        </p:tgtEl>
                                        <p:attrNameLst>
                                          <p:attrName>style.visibility</p:attrName>
                                        </p:attrNameLst>
                                      </p:cBhvr>
                                      <p:to>
                                        <p:strVal val="visible"/>
                                      </p:to>
                                    </p:set>
                                    <p:animEffect transition="in" filter="wipe(left)">
                                      <p:cBhvr>
                                        <p:cTn id="29" dur="1000"/>
                                        <p:tgtEl>
                                          <p:spTgt spid="79566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795666"/>
                                        </p:tgtEl>
                                        <p:attrNameLst>
                                          <p:attrName>style.visibility</p:attrName>
                                        </p:attrNameLst>
                                      </p:cBhvr>
                                      <p:to>
                                        <p:strVal val="visible"/>
                                      </p:to>
                                    </p:set>
                                    <p:animEffect transition="in" filter="wipe(right)">
                                      <p:cBhvr>
                                        <p:cTn id="34" dur="1000"/>
                                        <p:tgtEl>
                                          <p:spTgt spid="79566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9566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95668"/>
                                        </p:tgtEl>
                                        <p:attrNameLst>
                                          <p:attrName>style.visibility</p:attrName>
                                        </p:attrNameLst>
                                      </p:cBhvr>
                                      <p:to>
                                        <p:strVal val="visible"/>
                                      </p:to>
                                    </p:set>
                                    <p:animEffect transition="in" filter="wipe(left)">
                                      <p:cBhvr>
                                        <p:cTn id="43" dur="1000"/>
                                        <p:tgtEl>
                                          <p:spTgt spid="79566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795670"/>
                                        </p:tgtEl>
                                        <p:attrNameLst>
                                          <p:attrName>style.visibility</p:attrName>
                                        </p:attrNameLst>
                                      </p:cBhvr>
                                      <p:to>
                                        <p:strVal val="visible"/>
                                      </p:to>
                                    </p:set>
                                    <p:animEffect transition="in" filter="wipe(right)">
                                      <p:cBhvr>
                                        <p:cTn id="48" dur="1000"/>
                                        <p:tgtEl>
                                          <p:spTgt spid="79567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95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543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58D419C-2215-40C2-BB9C-7D8A01F67EB3}" type="slidenum">
              <a:rPr lang="en-US" altLang="zh-TW" b="0" smtClean="0">
                <a:ea typeface="新細明體" charset="-120"/>
              </a:rPr>
              <a:pPr/>
              <a:t>56</a:t>
            </a:fld>
            <a:endParaRPr lang="en-US" altLang="zh-TW" b="0" smtClean="0">
              <a:ea typeface="新細明體" charset="-120"/>
            </a:endParaRPr>
          </a:p>
        </p:txBody>
      </p:sp>
      <p:sp>
        <p:nvSpPr>
          <p:cNvPr id="35430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0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2"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5" name="Rectangle 1"/>
          <p:cNvSpPr>
            <a:spLocks noChangeArrowheads="1"/>
          </p:cNvSpPr>
          <p:nvPr/>
        </p:nvSpPr>
        <p:spPr bwMode="auto">
          <a:xfrm>
            <a:off x="366713" y="1273175"/>
            <a:ext cx="83026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The sender starts with </a:t>
            </a:r>
            <a:r>
              <a:rPr lang="en-US" b="0" dirty="0" err="1"/>
              <a:t>cwnd</a:t>
            </a:r>
            <a:r>
              <a:rPr lang="en-US" b="0" dirty="0"/>
              <a:t> = 1 MSS. </a:t>
            </a:r>
            <a:endParaRPr lang="en-US" b="0" dirty="0" smtClean="0"/>
          </a:p>
          <a:p>
            <a:pPr algn="just"/>
            <a:endParaRPr lang="en-US" b="0" dirty="0"/>
          </a:p>
          <a:p>
            <a:pPr algn="just"/>
            <a:r>
              <a:rPr lang="en-US" b="0" dirty="0" smtClean="0"/>
              <a:t>This </a:t>
            </a:r>
            <a:r>
              <a:rPr lang="en-US" b="0" dirty="0"/>
              <a:t>means that </a:t>
            </a:r>
            <a:r>
              <a:rPr lang="en-US" b="0" dirty="0" smtClean="0"/>
              <a:t>sender </a:t>
            </a:r>
            <a:r>
              <a:rPr lang="en-US" b="0" dirty="0"/>
              <a:t>can send </a:t>
            </a:r>
            <a:r>
              <a:rPr lang="en-US" b="0" dirty="0" smtClean="0"/>
              <a:t>only one </a:t>
            </a:r>
            <a:r>
              <a:rPr lang="en-US" b="0" dirty="0"/>
              <a:t>segment. </a:t>
            </a:r>
            <a:endParaRPr lang="en-US" b="0" dirty="0" smtClean="0"/>
          </a:p>
          <a:p>
            <a:pPr algn="just"/>
            <a:endParaRPr lang="en-US" b="0" dirty="0"/>
          </a:p>
          <a:p>
            <a:pPr algn="just"/>
            <a:r>
              <a:rPr lang="en-US" b="0" dirty="0" smtClean="0"/>
              <a:t>After </a:t>
            </a:r>
            <a:r>
              <a:rPr lang="en-US" b="0" dirty="0"/>
              <a:t>the first ACK arrives, the size of the congestion window is </a:t>
            </a:r>
            <a:r>
              <a:rPr lang="en-US" b="0" dirty="0" smtClean="0"/>
              <a:t>increased by </a:t>
            </a:r>
            <a:r>
              <a:rPr lang="en-US" b="0" dirty="0"/>
              <a:t>1, which means that </a:t>
            </a:r>
            <a:r>
              <a:rPr lang="en-US" b="0" dirty="0" err="1"/>
              <a:t>cwnd</a:t>
            </a:r>
            <a:r>
              <a:rPr lang="en-US" b="0" dirty="0"/>
              <a:t> is now 2. Now two more segments can be sent. </a:t>
            </a:r>
            <a:endParaRPr lang="en-US" b="0" dirty="0" smtClean="0"/>
          </a:p>
          <a:p>
            <a:pPr algn="just"/>
            <a:endParaRPr lang="en-US" b="0" dirty="0"/>
          </a:p>
          <a:p>
            <a:pPr algn="just"/>
            <a:r>
              <a:rPr lang="en-US" b="0" dirty="0" smtClean="0"/>
              <a:t>When two more </a:t>
            </a:r>
            <a:r>
              <a:rPr lang="en-US" b="0" dirty="0"/>
              <a:t>ACKs arrive, the size of the window is </a:t>
            </a:r>
            <a:r>
              <a:rPr lang="en-US" b="0" dirty="0">
                <a:solidFill>
                  <a:srgbClr val="FF0000"/>
                </a:solidFill>
              </a:rPr>
              <a:t>increased by 1 MSS for each ACK, </a:t>
            </a:r>
            <a:r>
              <a:rPr lang="en-US" b="0" dirty="0" smtClean="0">
                <a:solidFill>
                  <a:srgbClr val="FF0000"/>
                </a:solidFill>
              </a:rPr>
              <a:t>which means </a:t>
            </a:r>
            <a:r>
              <a:rPr lang="en-US" b="0" dirty="0" err="1">
                <a:solidFill>
                  <a:srgbClr val="FF0000"/>
                </a:solidFill>
              </a:rPr>
              <a:t>cwnd</a:t>
            </a:r>
            <a:r>
              <a:rPr lang="en-US" b="0" dirty="0">
                <a:solidFill>
                  <a:srgbClr val="FF0000"/>
                </a:solidFill>
              </a:rPr>
              <a:t> is now 4. </a:t>
            </a:r>
            <a:endParaRPr lang="en-US" b="0" dirty="0" smtClean="0">
              <a:solidFill>
                <a:srgbClr val="FF0000"/>
              </a:solidFill>
            </a:endParaRPr>
          </a:p>
          <a:p>
            <a:pPr algn="just"/>
            <a:endParaRPr lang="en-US" b="0" dirty="0"/>
          </a:p>
          <a:p>
            <a:pPr algn="just"/>
            <a:endParaRPr lang="en-US" b="0" dirty="0" smtClean="0"/>
          </a:p>
          <a:p>
            <a:pPr algn="just"/>
            <a:r>
              <a:rPr lang="en-US" b="0" dirty="0" smtClean="0"/>
              <a:t>Now </a:t>
            </a:r>
            <a:r>
              <a:rPr lang="en-US" b="0" dirty="0"/>
              <a:t>four more segments can be sent. When four ACKs </a:t>
            </a:r>
            <a:r>
              <a:rPr lang="en-US" b="0" dirty="0" smtClean="0"/>
              <a:t>arrive, the </a:t>
            </a:r>
            <a:r>
              <a:rPr lang="en-US" b="0" dirty="0"/>
              <a:t>size of the window increases by 4, which means that </a:t>
            </a:r>
            <a:r>
              <a:rPr lang="en-US" b="0" dirty="0" err="1"/>
              <a:t>cwnd</a:t>
            </a:r>
            <a:r>
              <a:rPr lang="en-US" b="0" dirty="0"/>
              <a:t> is now 8.</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563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8254CDA-EE23-49A7-8AB8-F890C6C1A165}" type="slidenum">
              <a:rPr lang="en-US" altLang="zh-TW" b="0" smtClean="0">
                <a:ea typeface="新細明體" charset="-120"/>
              </a:rPr>
              <a:pPr/>
              <a:t>57</a:t>
            </a:fld>
            <a:endParaRPr lang="en-US" altLang="zh-TW" b="0" smtClean="0">
              <a:ea typeface="新細明體" charset="-120"/>
            </a:endParaRPr>
          </a:p>
        </p:txBody>
      </p:sp>
      <p:sp>
        <p:nvSpPr>
          <p:cNvPr id="35635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5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5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5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60"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6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6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5636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99293"/>
            <a:ext cx="5188983" cy="124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06062" y="2939574"/>
            <a:ext cx="8870950" cy="2800767"/>
          </a:xfrm>
          <a:prstGeom prst="rect">
            <a:avLst/>
          </a:prstGeom>
        </p:spPr>
        <p:txBody>
          <a:bodyPr wrap="square">
            <a:spAutoFit/>
          </a:bodyPr>
          <a:lstStyle/>
          <a:p>
            <a:pPr algn="just">
              <a:defRPr/>
            </a:pPr>
            <a:r>
              <a:rPr lang="en-US" sz="1600" b="0" dirty="0" smtClean="0">
                <a:latin typeface="+mn-lt"/>
              </a:rPr>
              <a:t>slow </a:t>
            </a:r>
            <a:r>
              <a:rPr lang="en-US" sz="1600" b="0" dirty="0">
                <a:latin typeface="+mn-lt"/>
              </a:rPr>
              <a:t>start strategy is slower in the case of delayed acknowledgments. </a:t>
            </a:r>
            <a:endParaRPr lang="en-US" sz="1600" b="0" dirty="0" smtClean="0">
              <a:latin typeface="+mn-lt"/>
            </a:endParaRPr>
          </a:p>
          <a:p>
            <a:pPr algn="just">
              <a:defRPr/>
            </a:pPr>
            <a:endParaRPr lang="en-US" sz="1600" b="0" dirty="0">
              <a:latin typeface="+mn-lt"/>
            </a:endParaRPr>
          </a:p>
          <a:p>
            <a:pPr algn="just">
              <a:defRPr/>
            </a:pPr>
            <a:r>
              <a:rPr lang="en-US" sz="1600" b="0" dirty="0" smtClean="0">
                <a:latin typeface="+mn-lt"/>
              </a:rPr>
              <a:t>For </a:t>
            </a:r>
            <a:r>
              <a:rPr lang="en-US" sz="1600" b="0" dirty="0">
                <a:latin typeface="+mn-lt"/>
              </a:rPr>
              <a:t>each ACK, </a:t>
            </a:r>
            <a:r>
              <a:rPr lang="en-US" sz="1600" b="0" dirty="0" err="1" smtClean="0">
                <a:latin typeface="+mn-lt"/>
              </a:rPr>
              <a:t>cwnd</a:t>
            </a:r>
            <a:r>
              <a:rPr lang="en-US" sz="1600" b="0" dirty="0" smtClean="0">
                <a:latin typeface="+mn-lt"/>
              </a:rPr>
              <a:t> </a:t>
            </a:r>
            <a:r>
              <a:rPr lang="en-US" sz="1600" b="0" dirty="0">
                <a:latin typeface="+mn-lt"/>
              </a:rPr>
              <a:t>is increased by only 1 MSS. </a:t>
            </a:r>
            <a:r>
              <a:rPr lang="en-US" sz="1600" b="0" dirty="0" smtClean="0">
                <a:latin typeface="+mn-lt"/>
              </a:rPr>
              <a:t>If 3 </a:t>
            </a:r>
            <a:r>
              <a:rPr lang="en-US" sz="1600" b="0" dirty="0">
                <a:latin typeface="+mn-lt"/>
              </a:rPr>
              <a:t>segments are acknowledged </a:t>
            </a:r>
            <a:r>
              <a:rPr lang="en-US" sz="1600" b="0" dirty="0" err="1">
                <a:latin typeface="+mn-lt"/>
              </a:rPr>
              <a:t>accummlatively</a:t>
            </a:r>
            <a:r>
              <a:rPr lang="en-US" sz="1600" b="0" dirty="0">
                <a:latin typeface="+mn-lt"/>
              </a:rPr>
              <a:t>, </a:t>
            </a:r>
            <a:r>
              <a:rPr lang="en-US" sz="1600" b="0" dirty="0" smtClean="0">
                <a:latin typeface="+mn-lt"/>
              </a:rPr>
              <a:t>size </a:t>
            </a:r>
            <a:r>
              <a:rPr lang="en-US" sz="1600" b="0" dirty="0">
                <a:latin typeface="+mn-lt"/>
              </a:rPr>
              <a:t>of the </a:t>
            </a:r>
            <a:r>
              <a:rPr lang="en-US" sz="1600" b="0" dirty="0" err="1">
                <a:latin typeface="+mn-lt"/>
              </a:rPr>
              <a:t>cwnd</a:t>
            </a:r>
            <a:r>
              <a:rPr lang="en-US" sz="1600" b="0" dirty="0">
                <a:latin typeface="+mn-lt"/>
              </a:rPr>
              <a:t> increases by only 1 MSS, not 3 MSS. </a:t>
            </a:r>
            <a:r>
              <a:rPr lang="en-US" sz="1600" b="0" dirty="0" smtClean="0">
                <a:latin typeface="+mn-lt"/>
              </a:rPr>
              <a:t>Growth </a:t>
            </a:r>
            <a:r>
              <a:rPr lang="en-US" sz="1600" b="0" dirty="0">
                <a:latin typeface="+mn-lt"/>
              </a:rPr>
              <a:t>is still exponential, but it is not a power of 2. With </a:t>
            </a:r>
            <a:r>
              <a:rPr lang="en-US" sz="1600" b="0" dirty="0" smtClean="0">
                <a:latin typeface="+mn-lt"/>
              </a:rPr>
              <a:t>1 </a:t>
            </a:r>
            <a:r>
              <a:rPr lang="en-US" sz="1600" b="0" dirty="0">
                <a:latin typeface="+mn-lt"/>
              </a:rPr>
              <a:t>ACK for every 2 segments, </a:t>
            </a:r>
            <a:r>
              <a:rPr lang="en-US" sz="1600" b="0" dirty="0" smtClean="0">
                <a:latin typeface="+mn-lt"/>
              </a:rPr>
              <a:t>power </a:t>
            </a:r>
            <a:r>
              <a:rPr lang="en-US" sz="1600" b="0" dirty="0">
                <a:latin typeface="+mn-lt"/>
              </a:rPr>
              <a:t>is closer to 1.5</a:t>
            </a:r>
            <a:r>
              <a:rPr lang="en-US" sz="1600" b="0" dirty="0" smtClean="0">
                <a:latin typeface="+mn-lt"/>
              </a:rPr>
              <a:t>.</a:t>
            </a:r>
          </a:p>
          <a:p>
            <a:pPr algn="just">
              <a:defRPr/>
            </a:pPr>
            <a:endParaRPr lang="en-US" sz="1600" b="0" dirty="0">
              <a:latin typeface="+mn-lt"/>
            </a:endParaRPr>
          </a:p>
          <a:p>
            <a:pPr algn="just">
              <a:defRPr/>
            </a:pPr>
            <a:r>
              <a:rPr lang="en-US" sz="1600" b="0" dirty="0">
                <a:solidFill>
                  <a:srgbClr val="FF0000"/>
                </a:solidFill>
                <a:latin typeface="+mn-lt"/>
              </a:rPr>
              <a:t>Slow start cannot continue indefinitely. There must be a threshold to stop this phase. </a:t>
            </a:r>
            <a:endParaRPr lang="en-US" sz="1600" b="0" dirty="0" smtClean="0">
              <a:solidFill>
                <a:srgbClr val="FF0000"/>
              </a:solidFill>
              <a:latin typeface="+mn-lt"/>
            </a:endParaRPr>
          </a:p>
          <a:p>
            <a:pPr algn="just">
              <a:defRPr/>
            </a:pPr>
            <a:endParaRPr lang="en-US" sz="1600" b="0" dirty="0">
              <a:solidFill>
                <a:srgbClr val="FF0000"/>
              </a:solidFill>
              <a:latin typeface="+mn-lt"/>
            </a:endParaRPr>
          </a:p>
          <a:p>
            <a:pPr algn="just">
              <a:defRPr/>
            </a:pPr>
            <a:r>
              <a:rPr lang="en-US" sz="1600" b="0" dirty="0" smtClean="0">
                <a:latin typeface="+mn-lt"/>
              </a:rPr>
              <a:t>The </a:t>
            </a:r>
            <a:r>
              <a:rPr lang="en-US" sz="1600" b="0" dirty="0">
                <a:latin typeface="+mn-lt"/>
              </a:rPr>
              <a:t>sender keeps track of a variable named </a:t>
            </a:r>
            <a:r>
              <a:rPr lang="en-US" sz="1600" b="0" i="1" dirty="0" err="1">
                <a:solidFill>
                  <a:srgbClr val="FF0000"/>
                </a:solidFill>
                <a:latin typeface="+mn-lt"/>
              </a:rPr>
              <a:t>ssthresh</a:t>
            </a:r>
            <a:r>
              <a:rPr lang="en-US" sz="1600" b="0" i="1" dirty="0">
                <a:latin typeface="+mn-lt"/>
              </a:rPr>
              <a:t> </a:t>
            </a:r>
            <a:r>
              <a:rPr lang="en-US" sz="1600" b="0" dirty="0">
                <a:latin typeface="+mn-lt"/>
              </a:rPr>
              <a:t>(slow start threshold)</a:t>
            </a:r>
            <a:r>
              <a:rPr lang="en-US" sz="1600" b="0" i="1" dirty="0">
                <a:latin typeface="+mn-lt"/>
              </a:rPr>
              <a:t>. </a:t>
            </a:r>
            <a:endParaRPr lang="en-US" sz="1600" b="0" i="1" dirty="0" smtClean="0">
              <a:latin typeface="+mn-lt"/>
            </a:endParaRPr>
          </a:p>
          <a:p>
            <a:pPr algn="just">
              <a:defRPr/>
            </a:pPr>
            <a:endParaRPr lang="en-US" sz="1600" b="0" i="1" dirty="0">
              <a:latin typeface="+mn-lt"/>
            </a:endParaRPr>
          </a:p>
          <a:p>
            <a:pPr algn="just">
              <a:defRPr/>
            </a:pPr>
            <a:r>
              <a:rPr lang="en-US" sz="1600" b="0" dirty="0" smtClean="0">
                <a:latin typeface="+mn-lt"/>
              </a:rPr>
              <a:t>When size </a:t>
            </a:r>
            <a:r>
              <a:rPr lang="en-US" sz="1600" b="0" dirty="0">
                <a:latin typeface="+mn-lt"/>
              </a:rPr>
              <a:t>of window in bytes reaches this threshold, </a:t>
            </a:r>
            <a:r>
              <a:rPr lang="en-US" sz="1600" b="0" dirty="0">
                <a:solidFill>
                  <a:srgbClr val="FF0000"/>
                </a:solidFill>
                <a:latin typeface="+mn-lt"/>
              </a:rPr>
              <a:t>slow start stops and the next phase starts.</a:t>
            </a:r>
            <a:endParaRPr lang="en-US" sz="1600" dirty="0">
              <a:solidFill>
                <a:srgbClr val="FF0000"/>
              </a:solidFill>
              <a:latin typeface="+mn-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584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CA66272-FC01-4AD1-94C8-6A3C3D8EC6FC}" type="slidenum">
              <a:rPr lang="en-US" altLang="zh-TW" b="0" smtClean="0">
                <a:ea typeface="新細明體" charset="-120"/>
              </a:rPr>
              <a:pPr/>
              <a:t>58</a:t>
            </a:fld>
            <a:endParaRPr lang="en-US" altLang="zh-TW" b="0" smtClean="0">
              <a:ea typeface="新細明體" charset="-120"/>
            </a:endParaRPr>
          </a:p>
        </p:txBody>
      </p:sp>
      <p:sp>
        <p:nvSpPr>
          <p:cNvPr id="35840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0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0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0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0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0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1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5161"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162"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163" name="Rectangle 11"/>
          <p:cNvSpPr>
            <a:spLocks noChangeArrowheads="1"/>
          </p:cNvSpPr>
          <p:nvPr/>
        </p:nvSpPr>
        <p:spPr bwMode="auto">
          <a:xfrm>
            <a:off x="647700" y="27162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In the slow start algorithm, the size of the congestion window increases exponentially until it reaches a threshold.</a:t>
            </a:r>
          </a:p>
        </p:txBody>
      </p:sp>
      <p:grpSp>
        <p:nvGrpSpPr>
          <p:cNvPr id="945164" name="Group 12"/>
          <p:cNvGrpSpPr>
            <a:grpSpLocks/>
          </p:cNvGrpSpPr>
          <p:nvPr/>
        </p:nvGrpSpPr>
        <p:grpSpPr bwMode="auto">
          <a:xfrm>
            <a:off x="609600" y="1981200"/>
            <a:ext cx="1143000" cy="566738"/>
            <a:chOff x="1200" y="1248"/>
            <a:chExt cx="720" cy="357"/>
          </a:xfrm>
        </p:grpSpPr>
        <p:pic>
          <p:nvPicPr>
            <p:cNvPr id="35841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1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516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45164"/>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45161"/>
                                        </p:tgtEl>
                                        <p:attrNameLst>
                                          <p:attrName>style.visibility</p:attrName>
                                        </p:attrNameLst>
                                      </p:cBhvr>
                                      <p:to>
                                        <p:strVal val="visible"/>
                                      </p:to>
                                    </p:set>
                                    <p:animEffect transition="in" filter="checkerboard(across)">
                                      <p:cBhvr>
                                        <p:cTn id="13" dur="500"/>
                                        <p:tgtEl>
                                          <p:spTgt spid="94516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45162"/>
                                        </p:tgtEl>
                                        <p:attrNameLst>
                                          <p:attrName>style.visibility</p:attrName>
                                        </p:attrNameLst>
                                      </p:cBhvr>
                                      <p:to>
                                        <p:strVal val="visible"/>
                                      </p:to>
                                    </p:set>
                                    <p:animEffect transition="in" filter="checkerboard(across)">
                                      <p:cBhvr>
                                        <p:cTn id="17" dur="500"/>
                                        <p:tgtEl>
                                          <p:spTgt spid="94516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45163"/>
                                        </p:tgtEl>
                                        <p:attrNameLst>
                                          <p:attrName>style.visibility</p:attrName>
                                        </p:attrNameLst>
                                      </p:cBhvr>
                                      <p:to>
                                        <p:strVal val="visible"/>
                                      </p:to>
                                    </p:set>
                                    <p:animEffect transition="in" filter="checkerboard(across)">
                                      <p:cBhvr>
                                        <p:cTn id="21" dur="500"/>
                                        <p:tgtEl>
                                          <p:spTgt spid="945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61" grpId="0" animBg="1"/>
      <p:bldP spid="945162" grpId="0" animBg="1"/>
      <p:bldP spid="94516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604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1E78BAD-C712-4DD2-8EDE-0DF8211FB747}" type="slidenum">
              <a:rPr lang="en-US" altLang="zh-TW" b="0" smtClean="0">
                <a:ea typeface="新細明體" charset="-120"/>
              </a:rPr>
              <a:pPr/>
              <a:t>59</a:t>
            </a:fld>
            <a:endParaRPr lang="en-US" altLang="zh-TW" b="0" smtClean="0">
              <a:ea typeface="新細明體" charset="-120"/>
            </a:endParaRPr>
          </a:p>
        </p:txBody>
      </p:sp>
      <p:sp>
        <p:nvSpPr>
          <p:cNvPr id="36045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6"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9" name="Rectangle 1"/>
          <p:cNvSpPr>
            <a:spLocks noChangeArrowheads="1"/>
          </p:cNvSpPr>
          <p:nvPr/>
        </p:nvSpPr>
        <p:spPr bwMode="auto">
          <a:xfrm>
            <a:off x="366713" y="1323975"/>
            <a:ext cx="81788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If we start with the slow start algorithm, the size of the congestion window </a:t>
            </a:r>
            <a:r>
              <a:rPr lang="en-US" b="0" dirty="0" smtClean="0"/>
              <a:t>increases exponentially</a:t>
            </a:r>
            <a:r>
              <a:rPr lang="en-US" b="0" dirty="0"/>
              <a:t>. </a:t>
            </a:r>
            <a:endParaRPr lang="en-US" b="0" dirty="0" smtClean="0"/>
          </a:p>
          <a:p>
            <a:pPr algn="just"/>
            <a:endParaRPr lang="en-US" b="0" dirty="0"/>
          </a:p>
          <a:p>
            <a:pPr algn="just"/>
            <a:r>
              <a:rPr lang="en-US" b="0" dirty="0" smtClean="0"/>
              <a:t>To </a:t>
            </a:r>
            <a:r>
              <a:rPr lang="en-US" b="0" dirty="0"/>
              <a:t>avoid congestion before it happens, one must slow down this </a:t>
            </a:r>
            <a:r>
              <a:rPr lang="en-US" b="0" dirty="0" smtClean="0"/>
              <a:t>exponential growth</a:t>
            </a:r>
            <a:r>
              <a:rPr lang="en-US" b="0" dirty="0"/>
              <a:t>. </a:t>
            </a:r>
            <a:endParaRPr lang="en-US" b="0" dirty="0" smtClean="0"/>
          </a:p>
          <a:p>
            <a:pPr algn="just"/>
            <a:endParaRPr lang="en-US" b="0" dirty="0"/>
          </a:p>
          <a:p>
            <a:pPr algn="just"/>
            <a:r>
              <a:rPr lang="en-US" b="0" dirty="0" smtClean="0"/>
              <a:t>TCP </a:t>
            </a:r>
            <a:r>
              <a:rPr lang="en-US" b="0" dirty="0"/>
              <a:t>defines another algorithm called </a:t>
            </a:r>
            <a:r>
              <a:rPr lang="en-US" dirty="0"/>
              <a:t>congestion avoidance, </a:t>
            </a:r>
            <a:r>
              <a:rPr lang="en-US" b="0" dirty="0" smtClean="0"/>
              <a:t>which increases </a:t>
            </a:r>
            <a:r>
              <a:rPr lang="en-US" b="0" dirty="0"/>
              <a:t>the </a:t>
            </a:r>
            <a:r>
              <a:rPr lang="en-US" b="0" dirty="0" err="1"/>
              <a:t>cwnd</a:t>
            </a:r>
            <a:r>
              <a:rPr lang="en-US" b="0" dirty="0"/>
              <a:t> additively instead of exponentially</a:t>
            </a:r>
            <a:r>
              <a:rPr lang="en-US" b="0" dirty="0" smtClean="0"/>
              <a:t>.</a:t>
            </a:r>
          </a:p>
          <a:p>
            <a:pPr algn="just"/>
            <a:endParaRPr lang="en-US" b="0" dirty="0"/>
          </a:p>
        </p:txBody>
      </p:sp>
      <p:sp>
        <p:nvSpPr>
          <p:cNvPr id="360460" name="Rectangle 4"/>
          <p:cNvSpPr>
            <a:spLocks noChangeArrowheads="1"/>
          </p:cNvSpPr>
          <p:nvPr/>
        </p:nvSpPr>
        <p:spPr bwMode="auto">
          <a:xfrm>
            <a:off x="1339850" y="649288"/>
            <a:ext cx="49343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latin typeface="+mn-lt"/>
              </a:rPr>
              <a:t>Congestion Avoidance: Additive Increase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170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CC3F18A-843E-44E8-B146-7E7A8EF97393}" type="slidenum">
              <a:rPr lang="en-US" altLang="zh-TW" b="0" smtClean="0">
                <a:ea typeface="新細明體" charset="-120"/>
              </a:rPr>
              <a:pPr/>
              <a:t>6</a:t>
            </a:fld>
            <a:endParaRPr lang="en-US" altLang="zh-TW" b="0" smtClean="0">
              <a:ea typeface="新細明體" charset="-120"/>
            </a:endParaRPr>
          </a:p>
        </p:txBody>
      </p:sp>
      <p:sp>
        <p:nvSpPr>
          <p:cNvPr id="21709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Receive window in TCP</a:t>
            </a:r>
          </a:p>
        </p:txBody>
      </p:sp>
      <p:sp>
        <p:nvSpPr>
          <p:cNvPr id="2170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21710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90600"/>
            <a:ext cx="7824787" cy="525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624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C67C9C9-BAAF-4A5D-A3CE-2DBED559D415}" type="slidenum">
              <a:rPr lang="en-US" altLang="zh-TW" b="0" smtClean="0">
                <a:ea typeface="新細明體" charset="-120"/>
              </a:rPr>
              <a:pPr/>
              <a:t>60</a:t>
            </a:fld>
            <a:endParaRPr lang="en-US" altLang="zh-TW" b="0" smtClean="0">
              <a:ea typeface="新細明體" charset="-120"/>
            </a:endParaRPr>
          </a:p>
        </p:txBody>
      </p:sp>
      <p:sp>
        <p:nvSpPr>
          <p:cNvPr id="36250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Congestion avoidance, additive increase</a:t>
            </a:r>
          </a:p>
        </p:txBody>
      </p:sp>
      <p:sp>
        <p:nvSpPr>
          <p:cNvPr id="36250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977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90600"/>
            <a:ext cx="7331075"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97706"/>
                                        </p:tgtEl>
                                        <p:attrNameLst>
                                          <p:attrName>style.visibility</p:attrName>
                                        </p:attrNameLst>
                                      </p:cBhvr>
                                      <p:to>
                                        <p:strVal val="visible"/>
                                      </p:to>
                                    </p:set>
                                    <p:animEffect transition="in" filter="wipe(up)">
                                      <p:cBhvr>
                                        <p:cTn id="7" dur="3000"/>
                                        <p:tgtEl>
                                          <p:spTgt spid="797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645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02F148D-4B66-4AB6-9E01-84F36597BF14}" type="slidenum">
              <a:rPr lang="en-US" altLang="zh-TW" b="0" smtClean="0">
                <a:ea typeface="新細明體" charset="-120"/>
              </a:rPr>
              <a:pPr/>
              <a:t>61</a:t>
            </a:fld>
            <a:endParaRPr lang="en-US" altLang="zh-TW" b="0" smtClean="0">
              <a:ea typeface="新細明體" charset="-120"/>
            </a:endParaRPr>
          </a:p>
        </p:txBody>
      </p:sp>
      <p:sp>
        <p:nvSpPr>
          <p:cNvPr id="36454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4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2"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5" name="Rectangle 1"/>
          <p:cNvSpPr>
            <a:spLocks noChangeArrowheads="1"/>
          </p:cNvSpPr>
          <p:nvPr/>
        </p:nvSpPr>
        <p:spPr bwMode="auto">
          <a:xfrm>
            <a:off x="76200" y="1117600"/>
            <a:ext cx="887094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When the size of the congestion </a:t>
            </a:r>
            <a:r>
              <a:rPr lang="en-US" sz="1600" b="0" dirty="0">
                <a:solidFill>
                  <a:srgbClr val="FF0000"/>
                </a:solidFill>
              </a:rPr>
              <a:t>window reaches the slow start threshold </a:t>
            </a:r>
            <a:r>
              <a:rPr lang="en-US" sz="1600" b="0" dirty="0"/>
              <a:t>in the case where </a:t>
            </a:r>
            <a:r>
              <a:rPr lang="en-US" sz="1600" b="0" dirty="0" err="1"/>
              <a:t>cwnd</a:t>
            </a:r>
            <a:r>
              <a:rPr lang="en-US" sz="1600" b="0" dirty="0"/>
              <a:t> = </a:t>
            </a:r>
            <a:r>
              <a:rPr lang="en-US" sz="1600" b="0" i="1" dirty="0" err="1"/>
              <a:t>i</a:t>
            </a:r>
            <a:r>
              <a:rPr lang="en-US" sz="1600" b="0" dirty="0"/>
              <a:t>, the slow start phase stops and the additive phase begins. </a:t>
            </a:r>
            <a:endParaRPr lang="en-US" sz="1600" b="0" dirty="0" smtClean="0"/>
          </a:p>
          <a:p>
            <a:pPr algn="just"/>
            <a:endParaRPr lang="en-US" sz="1600" b="0" dirty="0" smtClean="0"/>
          </a:p>
          <a:p>
            <a:pPr algn="just"/>
            <a:r>
              <a:rPr lang="en-US" sz="1600" b="0" dirty="0" smtClean="0"/>
              <a:t>In this, </a:t>
            </a:r>
            <a:r>
              <a:rPr lang="en-US" sz="1600" b="0" dirty="0"/>
              <a:t>each time the whole “window” of segments is acknowledged, the size of </a:t>
            </a:r>
            <a:r>
              <a:rPr lang="en-US" sz="1600" b="0" dirty="0" smtClean="0"/>
              <a:t> </a:t>
            </a:r>
            <a:r>
              <a:rPr lang="en-US" sz="1600" b="0" dirty="0"/>
              <a:t>congestion window is increased by one. </a:t>
            </a:r>
            <a:endParaRPr lang="en-US" sz="1600" b="0" dirty="0" smtClean="0"/>
          </a:p>
          <a:p>
            <a:pPr algn="just"/>
            <a:endParaRPr lang="en-US" sz="1600" b="0" dirty="0"/>
          </a:p>
          <a:p>
            <a:pPr algn="just"/>
            <a:r>
              <a:rPr lang="en-US" sz="1600" b="0" dirty="0" smtClean="0">
                <a:solidFill>
                  <a:srgbClr val="FF0000"/>
                </a:solidFill>
              </a:rPr>
              <a:t>The </a:t>
            </a:r>
            <a:r>
              <a:rPr lang="en-US" sz="1600" b="0" dirty="0">
                <a:solidFill>
                  <a:srgbClr val="FF0000"/>
                </a:solidFill>
              </a:rPr>
              <a:t>increase is based on RTT, not on the number of arrived ACKs. </a:t>
            </a:r>
            <a:endParaRPr lang="en-US" sz="1600" b="0" dirty="0" smtClean="0">
              <a:solidFill>
                <a:srgbClr val="FF0000"/>
              </a:solidFill>
            </a:endParaRPr>
          </a:p>
          <a:p>
            <a:pPr algn="just"/>
            <a:endParaRPr lang="en-US" sz="1600" b="0" dirty="0">
              <a:solidFill>
                <a:srgbClr val="FF0000"/>
              </a:solidFill>
            </a:endParaRPr>
          </a:p>
          <a:p>
            <a:pPr algn="just"/>
            <a:r>
              <a:rPr lang="en-US" sz="1600" b="0" dirty="0" smtClean="0"/>
              <a:t>If </a:t>
            </a:r>
            <a:r>
              <a:rPr lang="en-US" sz="1600" b="0" dirty="0"/>
              <a:t>we look at the size of </a:t>
            </a:r>
            <a:r>
              <a:rPr lang="en-US" sz="1600" b="0" dirty="0" err="1"/>
              <a:t>cwnd</a:t>
            </a:r>
            <a:r>
              <a:rPr lang="en-US" sz="1600" b="0" dirty="0"/>
              <a:t> in terms of round-trip time (RTT), we find that the rate is additive as shown below:</a:t>
            </a:r>
          </a:p>
        </p:txBody>
      </p:sp>
      <p:pic>
        <p:nvPicPr>
          <p:cNvPr id="36455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8769" y="4536873"/>
            <a:ext cx="25431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665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34ECB8-F00A-4455-AB30-6CC1A798A11B}" type="slidenum">
              <a:rPr lang="en-US" altLang="zh-TW" b="0" smtClean="0">
                <a:ea typeface="新細明體" charset="-120"/>
              </a:rPr>
              <a:pPr/>
              <a:t>62</a:t>
            </a:fld>
            <a:endParaRPr lang="en-US" altLang="zh-TW" b="0" smtClean="0">
              <a:ea typeface="新細明體" charset="-120"/>
            </a:endParaRPr>
          </a:p>
        </p:txBody>
      </p:sp>
      <p:sp>
        <p:nvSpPr>
          <p:cNvPr id="36659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59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59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59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60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60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60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7209"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210"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211" name="Rectangle 11"/>
          <p:cNvSpPr>
            <a:spLocks noChangeArrowheads="1"/>
          </p:cNvSpPr>
          <p:nvPr/>
        </p:nvSpPr>
        <p:spPr bwMode="auto">
          <a:xfrm>
            <a:off x="647700" y="27162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In the congestion avoidance algorithm the size of the congestion window</a:t>
            </a:r>
          </a:p>
          <a:p>
            <a:pPr algn="ctr"/>
            <a:r>
              <a:rPr lang="en-US" altLang="zh-TW" sz="3200" i="1">
                <a:solidFill>
                  <a:schemeClr val="bg1"/>
                </a:solidFill>
                <a:latin typeface="Arial" panose="020B0604020202020204" pitchFamily="34" charset="0"/>
                <a:ea typeface="新細明體" charset="-120"/>
              </a:rPr>
              <a:t>increases additively until </a:t>
            </a:r>
          </a:p>
          <a:p>
            <a:pPr algn="ctr"/>
            <a:r>
              <a:rPr lang="en-US" altLang="zh-TW" sz="3200" i="1">
                <a:solidFill>
                  <a:schemeClr val="bg1"/>
                </a:solidFill>
                <a:latin typeface="Arial" panose="020B0604020202020204" pitchFamily="34" charset="0"/>
                <a:ea typeface="新細明體" charset="-120"/>
              </a:rPr>
              <a:t>congestion is detected.</a:t>
            </a:r>
          </a:p>
        </p:txBody>
      </p:sp>
      <p:grpSp>
        <p:nvGrpSpPr>
          <p:cNvPr id="947212" name="Group 12"/>
          <p:cNvGrpSpPr>
            <a:grpSpLocks/>
          </p:cNvGrpSpPr>
          <p:nvPr/>
        </p:nvGrpSpPr>
        <p:grpSpPr bwMode="auto">
          <a:xfrm>
            <a:off x="609600" y="1981200"/>
            <a:ext cx="1143000" cy="566738"/>
            <a:chOff x="1200" y="1248"/>
            <a:chExt cx="720" cy="357"/>
          </a:xfrm>
        </p:grpSpPr>
        <p:pic>
          <p:nvPicPr>
            <p:cNvPr id="36660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660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72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4721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47209"/>
                                        </p:tgtEl>
                                        <p:attrNameLst>
                                          <p:attrName>style.visibility</p:attrName>
                                        </p:attrNameLst>
                                      </p:cBhvr>
                                      <p:to>
                                        <p:strVal val="visible"/>
                                      </p:to>
                                    </p:set>
                                    <p:animEffect transition="in" filter="checkerboard(across)">
                                      <p:cBhvr>
                                        <p:cTn id="13" dur="500"/>
                                        <p:tgtEl>
                                          <p:spTgt spid="947209"/>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47210"/>
                                        </p:tgtEl>
                                        <p:attrNameLst>
                                          <p:attrName>style.visibility</p:attrName>
                                        </p:attrNameLst>
                                      </p:cBhvr>
                                      <p:to>
                                        <p:strVal val="visible"/>
                                      </p:to>
                                    </p:set>
                                    <p:animEffect transition="in" filter="checkerboard(across)">
                                      <p:cBhvr>
                                        <p:cTn id="17" dur="500"/>
                                        <p:tgtEl>
                                          <p:spTgt spid="94721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47211"/>
                                        </p:tgtEl>
                                        <p:attrNameLst>
                                          <p:attrName>style.visibility</p:attrName>
                                        </p:attrNameLst>
                                      </p:cBhvr>
                                      <p:to>
                                        <p:strVal val="visible"/>
                                      </p:to>
                                    </p:set>
                                    <p:animEffect transition="in" filter="checkerboard(across)">
                                      <p:cBhvr>
                                        <p:cTn id="21" dur="500"/>
                                        <p:tgtEl>
                                          <p:spTgt spid="947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9" grpId="0" animBg="1"/>
      <p:bldP spid="947210" grpId="0" animBg="1"/>
      <p:bldP spid="9472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686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689E790-0546-494E-A79B-EB1DE3BE6913}" type="slidenum">
              <a:rPr lang="en-US" altLang="zh-TW" b="0" smtClean="0">
                <a:ea typeface="新細明體" charset="-120"/>
              </a:rPr>
              <a:pPr/>
              <a:t>63</a:t>
            </a:fld>
            <a:endParaRPr lang="en-US" altLang="zh-TW" b="0" dirty="0" smtClean="0">
              <a:ea typeface="新細明體" charset="-120"/>
            </a:endParaRPr>
          </a:p>
        </p:txBody>
      </p:sp>
      <p:sp>
        <p:nvSpPr>
          <p:cNvPr id="36864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4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4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4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4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4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5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180304" y="1323975"/>
            <a:ext cx="8766845" cy="4524315"/>
          </a:xfrm>
          <a:prstGeom prst="rect">
            <a:avLst/>
          </a:prstGeom>
        </p:spPr>
        <p:txBody>
          <a:bodyPr wrap="square">
            <a:spAutoFit/>
          </a:bodyPr>
          <a:lstStyle/>
          <a:p>
            <a:pPr algn="just">
              <a:defRPr/>
            </a:pPr>
            <a:r>
              <a:rPr lang="en-US" b="0" dirty="0">
                <a:solidFill>
                  <a:srgbClr val="000000"/>
                </a:solidFill>
                <a:latin typeface="+mn-lt"/>
              </a:rPr>
              <a:t>If congestion occurs, the congestion window size must be decreased. </a:t>
            </a:r>
            <a:endParaRPr lang="en-US" b="0" dirty="0" smtClean="0">
              <a:solidFill>
                <a:srgbClr val="000000"/>
              </a:solidFill>
              <a:latin typeface="+mn-lt"/>
            </a:endParaRPr>
          </a:p>
          <a:p>
            <a:pPr algn="just">
              <a:defRPr/>
            </a:pPr>
            <a:endParaRPr lang="en-US" b="0" dirty="0">
              <a:solidFill>
                <a:srgbClr val="000000"/>
              </a:solidFill>
              <a:latin typeface="+mn-lt"/>
            </a:endParaRPr>
          </a:p>
          <a:p>
            <a:pPr algn="just">
              <a:defRPr/>
            </a:pPr>
            <a:r>
              <a:rPr lang="en-US" b="0" dirty="0" smtClean="0">
                <a:solidFill>
                  <a:srgbClr val="FF0000"/>
                </a:solidFill>
                <a:latin typeface="+mn-lt"/>
              </a:rPr>
              <a:t>The </a:t>
            </a:r>
            <a:r>
              <a:rPr lang="en-US" b="0" dirty="0">
                <a:solidFill>
                  <a:srgbClr val="FF0000"/>
                </a:solidFill>
                <a:latin typeface="+mn-lt"/>
              </a:rPr>
              <a:t>only way a sender can guess that congestion has occurred is the need to retransmit a segment. This is a major assumption made by TCP. </a:t>
            </a:r>
            <a:endParaRPr lang="en-US" b="0" dirty="0" smtClean="0">
              <a:solidFill>
                <a:srgbClr val="FF0000"/>
              </a:solidFill>
              <a:latin typeface="+mn-lt"/>
            </a:endParaRPr>
          </a:p>
          <a:p>
            <a:pPr algn="just">
              <a:defRPr/>
            </a:pPr>
            <a:endParaRPr lang="en-US" b="0" dirty="0">
              <a:solidFill>
                <a:srgbClr val="000000"/>
              </a:solidFill>
              <a:latin typeface="+mn-lt"/>
            </a:endParaRPr>
          </a:p>
          <a:p>
            <a:pPr algn="just">
              <a:defRPr/>
            </a:pPr>
            <a:r>
              <a:rPr lang="en-US" b="0" dirty="0" smtClean="0">
                <a:latin typeface="+mn-lt"/>
              </a:rPr>
              <a:t>Retransmission </a:t>
            </a:r>
            <a:r>
              <a:rPr lang="en-US" b="0" dirty="0">
                <a:latin typeface="+mn-lt"/>
              </a:rPr>
              <a:t>is needed to recover a missing packet which is assumed to have been dropped </a:t>
            </a:r>
            <a:r>
              <a:rPr lang="en-US" b="0" dirty="0" smtClean="0">
                <a:latin typeface="+mn-lt"/>
              </a:rPr>
              <a:t>by </a:t>
            </a:r>
            <a:r>
              <a:rPr lang="en-US" b="0" dirty="0">
                <a:latin typeface="+mn-lt"/>
              </a:rPr>
              <a:t>a router that had so many incoming packets, that had to drop the missing segment, i.e., the router/network became overloaded or congested. </a:t>
            </a:r>
            <a:endParaRPr lang="en-US" b="0" dirty="0" smtClean="0">
              <a:latin typeface="+mn-lt"/>
            </a:endParaRPr>
          </a:p>
          <a:p>
            <a:pPr algn="just">
              <a:defRPr/>
            </a:pPr>
            <a:endParaRPr lang="en-US" b="0" dirty="0">
              <a:latin typeface="+mn-lt"/>
            </a:endParaRPr>
          </a:p>
          <a:p>
            <a:pPr algn="just">
              <a:defRPr/>
            </a:pPr>
            <a:r>
              <a:rPr lang="en-US" b="0" dirty="0">
                <a:solidFill>
                  <a:srgbClr val="000000"/>
                </a:solidFill>
                <a:latin typeface="+mn-lt"/>
              </a:rPr>
              <a:t>R</a:t>
            </a:r>
            <a:r>
              <a:rPr lang="en-US" b="0" dirty="0" smtClean="0">
                <a:solidFill>
                  <a:srgbClr val="000000"/>
                </a:solidFill>
                <a:latin typeface="+mn-lt"/>
              </a:rPr>
              <a:t>etransmission </a:t>
            </a:r>
            <a:r>
              <a:rPr lang="en-US" b="0" dirty="0">
                <a:solidFill>
                  <a:srgbClr val="000000"/>
                </a:solidFill>
                <a:latin typeface="+mn-lt"/>
              </a:rPr>
              <a:t>can occur in one of two cases: </a:t>
            </a:r>
            <a:endParaRPr lang="en-US" b="0" dirty="0" smtClean="0">
              <a:solidFill>
                <a:srgbClr val="000000"/>
              </a:solidFill>
              <a:latin typeface="+mn-lt"/>
            </a:endParaRPr>
          </a:p>
          <a:p>
            <a:pPr marL="742950" lvl="1" indent="-285750" algn="just">
              <a:buFont typeface="Arial" panose="020B0604020202020204" pitchFamily="34" charset="0"/>
              <a:buChar char="•"/>
              <a:defRPr/>
            </a:pPr>
            <a:r>
              <a:rPr lang="en-US" b="0" dirty="0" smtClean="0">
                <a:solidFill>
                  <a:srgbClr val="000000"/>
                </a:solidFill>
                <a:latin typeface="+mn-lt"/>
              </a:rPr>
              <a:t>when </a:t>
            </a:r>
            <a:r>
              <a:rPr lang="en-US" b="0" dirty="0">
                <a:solidFill>
                  <a:srgbClr val="000000"/>
                </a:solidFill>
                <a:latin typeface="+mn-lt"/>
              </a:rPr>
              <a:t>the RTO timer times out or </a:t>
            </a:r>
            <a:endParaRPr lang="en-US" b="0" dirty="0" smtClean="0">
              <a:solidFill>
                <a:srgbClr val="000000"/>
              </a:solidFill>
              <a:latin typeface="+mn-lt"/>
            </a:endParaRPr>
          </a:p>
          <a:p>
            <a:pPr marL="742950" lvl="1" indent="-285750" algn="just">
              <a:buFont typeface="Arial" panose="020B0604020202020204" pitchFamily="34" charset="0"/>
              <a:buChar char="•"/>
              <a:defRPr/>
            </a:pPr>
            <a:r>
              <a:rPr lang="en-US" b="0" dirty="0" smtClean="0">
                <a:solidFill>
                  <a:srgbClr val="000000"/>
                </a:solidFill>
                <a:latin typeface="+mn-lt"/>
              </a:rPr>
              <a:t>when </a:t>
            </a:r>
            <a:r>
              <a:rPr lang="en-US" b="0" dirty="0">
                <a:solidFill>
                  <a:srgbClr val="000000"/>
                </a:solidFill>
                <a:latin typeface="+mn-lt"/>
              </a:rPr>
              <a:t>three duplicate ACKs are received. </a:t>
            </a:r>
            <a:endParaRPr lang="en-US" b="0" dirty="0" smtClean="0">
              <a:solidFill>
                <a:srgbClr val="000000"/>
              </a:solidFill>
              <a:latin typeface="+mn-lt"/>
            </a:endParaRPr>
          </a:p>
          <a:p>
            <a:pPr algn="just">
              <a:defRPr/>
            </a:pPr>
            <a:endParaRPr lang="en-US" b="0" dirty="0">
              <a:solidFill>
                <a:srgbClr val="000000"/>
              </a:solidFill>
              <a:latin typeface="+mn-lt"/>
            </a:endParaRPr>
          </a:p>
          <a:p>
            <a:pPr algn="just">
              <a:defRPr/>
            </a:pPr>
            <a:r>
              <a:rPr lang="en-US" b="0" dirty="0" smtClean="0">
                <a:solidFill>
                  <a:srgbClr val="000000"/>
                </a:solidFill>
                <a:latin typeface="+mn-lt"/>
              </a:rPr>
              <a:t>In </a:t>
            </a:r>
            <a:r>
              <a:rPr lang="en-US" b="0" dirty="0">
                <a:solidFill>
                  <a:srgbClr val="000000"/>
                </a:solidFill>
                <a:latin typeface="+mn-lt"/>
              </a:rPr>
              <a:t>both cases, </a:t>
            </a:r>
            <a:r>
              <a:rPr lang="en-US" b="0" dirty="0" smtClean="0">
                <a:solidFill>
                  <a:srgbClr val="000000"/>
                </a:solidFill>
                <a:latin typeface="+mn-lt"/>
              </a:rPr>
              <a:t>size </a:t>
            </a:r>
            <a:r>
              <a:rPr lang="en-US" b="0" dirty="0">
                <a:solidFill>
                  <a:srgbClr val="000000"/>
                </a:solidFill>
                <a:latin typeface="+mn-lt"/>
              </a:rPr>
              <a:t>of the threshold is dropped to half (</a:t>
            </a:r>
            <a:r>
              <a:rPr lang="en-US" dirty="0">
                <a:solidFill>
                  <a:srgbClr val="000000"/>
                </a:solidFill>
                <a:latin typeface="+mn-lt"/>
              </a:rPr>
              <a:t>multiplicative decrease</a:t>
            </a:r>
            <a:r>
              <a:rPr lang="en-US" b="0" dirty="0">
                <a:solidFill>
                  <a:srgbClr val="000000"/>
                </a:solidFill>
                <a:latin typeface="+mn-lt"/>
              </a:rPr>
              <a:t>). </a:t>
            </a:r>
            <a:endParaRPr lang="en-US" b="0" dirty="0" smtClean="0">
              <a:solidFill>
                <a:srgbClr val="000000"/>
              </a:solidFill>
              <a:latin typeface="+mn-lt"/>
            </a:endParaRPr>
          </a:p>
          <a:p>
            <a:pPr algn="just">
              <a:defRPr/>
            </a:pPr>
            <a:endParaRPr lang="en-US" b="0" dirty="0">
              <a:solidFill>
                <a:srgbClr val="000000"/>
              </a:solidFill>
              <a:latin typeface="+mn-lt"/>
            </a:endParaRPr>
          </a:p>
          <a:p>
            <a:pPr algn="just">
              <a:defRPr/>
            </a:pPr>
            <a:endParaRPr lang="en-US" b="0" dirty="0" smtClean="0">
              <a:solidFill>
                <a:srgbClr val="000000"/>
              </a:solidFill>
              <a:latin typeface="+mn-lt"/>
            </a:endParaRPr>
          </a:p>
        </p:txBody>
      </p:sp>
      <p:sp>
        <p:nvSpPr>
          <p:cNvPr id="368652" name="Rectangle 2"/>
          <p:cNvSpPr>
            <a:spLocks noChangeArrowheads="1"/>
          </p:cNvSpPr>
          <p:nvPr/>
        </p:nvSpPr>
        <p:spPr bwMode="auto">
          <a:xfrm>
            <a:off x="1219201" y="565150"/>
            <a:ext cx="55290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latin typeface="+mn-lt"/>
              </a:rPr>
              <a:t>Congestion Detection: Multiplicative Decrease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06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358780-E77B-4D23-92CD-A5A9BD610440}" type="slidenum">
              <a:rPr lang="en-US" altLang="zh-TW" b="0" smtClean="0">
                <a:ea typeface="新細明體" charset="-120"/>
              </a:rPr>
              <a:pPr/>
              <a:t>64</a:t>
            </a:fld>
            <a:endParaRPr lang="en-US" altLang="zh-TW" b="0" smtClean="0">
              <a:ea typeface="新細明體" charset="-120"/>
            </a:endParaRPr>
          </a:p>
        </p:txBody>
      </p:sp>
      <p:sp>
        <p:nvSpPr>
          <p:cNvPr id="37069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442913" y="1179513"/>
            <a:ext cx="8302625" cy="3539430"/>
          </a:xfrm>
          <a:prstGeom prst="rect">
            <a:avLst/>
          </a:prstGeom>
        </p:spPr>
        <p:txBody>
          <a:bodyPr>
            <a:spAutoFit/>
          </a:bodyPr>
          <a:lstStyle/>
          <a:p>
            <a:pPr algn="just">
              <a:defRPr/>
            </a:pPr>
            <a:r>
              <a:rPr lang="en-US" sz="1600" dirty="0"/>
              <a:t>1. </a:t>
            </a:r>
            <a:r>
              <a:rPr lang="en-US" sz="1600" b="0" dirty="0"/>
              <a:t>If a time-out occurs, there is a stronger possibility of congestion; a segment </a:t>
            </a:r>
            <a:r>
              <a:rPr lang="en-US" sz="1600" b="0" dirty="0" smtClean="0"/>
              <a:t>has probably </a:t>
            </a:r>
            <a:r>
              <a:rPr lang="en-US" sz="1600" b="0" dirty="0"/>
              <a:t>been dropped in the network and there is no news about </a:t>
            </a:r>
            <a:r>
              <a:rPr lang="en-US" sz="1600" b="0" dirty="0" smtClean="0"/>
              <a:t>sent </a:t>
            </a:r>
            <a:r>
              <a:rPr lang="en-US" sz="1600" b="0" dirty="0"/>
              <a:t>segments. In this case TCP reacts strongly:</a:t>
            </a:r>
          </a:p>
          <a:p>
            <a:pPr lvl="1" algn="just">
              <a:defRPr/>
            </a:pPr>
            <a:r>
              <a:rPr lang="en-US" sz="1600" dirty="0"/>
              <a:t>a. </a:t>
            </a:r>
            <a:r>
              <a:rPr lang="en-US" sz="1600" b="0" dirty="0"/>
              <a:t>It sets the value of the threshold to half of the current window size.</a:t>
            </a:r>
          </a:p>
          <a:p>
            <a:pPr lvl="1" algn="just">
              <a:defRPr/>
            </a:pPr>
            <a:r>
              <a:rPr lang="en-US" sz="1600" dirty="0"/>
              <a:t>b. </a:t>
            </a:r>
            <a:r>
              <a:rPr lang="en-US" sz="1600" b="0" dirty="0"/>
              <a:t>It reduces </a:t>
            </a:r>
            <a:r>
              <a:rPr lang="en-US" sz="1600" b="0" dirty="0" err="1"/>
              <a:t>cwnd</a:t>
            </a:r>
            <a:r>
              <a:rPr lang="en-US" sz="1600" b="0" dirty="0"/>
              <a:t> back to one segment.</a:t>
            </a:r>
          </a:p>
          <a:p>
            <a:pPr lvl="1" algn="just">
              <a:defRPr/>
            </a:pPr>
            <a:r>
              <a:rPr lang="en-US" sz="1600" dirty="0"/>
              <a:t>c. </a:t>
            </a:r>
            <a:r>
              <a:rPr lang="en-US" sz="1600" b="0" dirty="0"/>
              <a:t>It starts the slow start phase again</a:t>
            </a:r>
            <a:r>
              <a:rPr lang="en-US" sz="1600" b="0" dirty="0" smtClean="0"/>
              <a:t>.</a:t>
            </a:r>
          </a:p>
          <a:p>
            <a:pPr>
              <a:defRPr/>
            </a:pPr>
            <a:endParaRPr lang="en-US" sz="1600" b="0" dirty="0"/>
          </a:p>
          <a:p>
            <a:pPr algn="just">
              <a:defRPr/>
            </a:pPr>
            <a:r>
              <a:rPr lang="en-US" sz="1600" dirty="0"/>
              <a:t>2. </a:t>
            </a:r>
            <a:r>
              <a:rPr lang="en-US" sz="1600" b="0" dirty="0"/>
              <a:t>If three duplicate ACKs are received, there is a weaker possibility of congestion; </a:t>
            </a:r>
            <a:r>
              <a:rPr lang="en-US" sz="1600" b="0" dirty="0" smtClean="0"/>
              <a:t>a segment </a:t>
            </a:r>
            <a:r>
              <a:rPr lang="en-US" sz="1600" b="0" dirty="0"/>
              <a:t>may have been dropped but some segments after that have arrived </a:t>
            </a:r>
            <a:r>
              <a:rPr lang="en-US" sz="1600" b="0" dirty="0" smtClean="0"/>
              <a:t>safely since </a:t>
            </a:r>
            <a:r>
              <a:rPr lang="en-US" sz="1600" b="0" dirty="0"/>
              <a:t>three duplicate ACKs are received. This is called fast transmission and </a:t>
            </a:r>
            <a:r>
              <a:rPr lang="en-US" sz="1600" b="0" dirty="0" smtClean="0"/>
              <a:t>fast recovery</a:t>
            </a:r>
            <a:r>
              <a:rPr lang="en-US" sz="1600" b="0" dirty="0"/>
              <a:t>. In this case, TCP has a weaker reaction as shown below:</a:t>
            </a:r>
          </a:p>
          <a:p>
            <a:pPr lvl="1">
              <a:defRPr/>
            </a:pPr>
            <a:r>
              <a:rPr lang="en-US" sz="1600" dirty="0"/>
              <a:t>a. </a:t>
            </a:r>
            <a:r>
              <a:rPr lang="en-US" sz="1600" b="0" dirty="0"/>
              <a:t>It sets the value of the threshold to half of the current window size.</a:t>
            </a:r>
          </a:p>
          <a:p>
            <a:pPr lvl="1" algn="just">
              <a:defRPr/>
            </a:pPr>
            <a:r>
              <a:rPr lang="en-US" sz="1600" dirty="0"/>
              <a:t>b. </a:t>
            </a:r>
            <a:r>
              <a:rPr lang="en-US" sz="1600" b="0" dirty="0"/>
              <a:t>It sets </a:t>
            </a:r>
            <a:r>
              <a:rPr lang="en-US" sz="1600" b="0" dirty="0" err="1"/>
              <a:t>cwnd</a:t>
            </a:r>
            <a:r>
              <a:rPr lang="en-US" sz="1600" b="0" dirty="0"/>
              <a:t> to the value of </a:t>
            </a:r>
            <a:r>
              <a:rPr lang="en-US" sz="1600" b="0" dirty="0" smtClean="0"/>
              <a:t>the threshold.</a:t>
            </a:r>
            <a:endParaRPr lang="en-US" sz="1600" b="0" dirty="0"/>
          </a:p>
          <a:p>
            <a:pPr lvl="1">
              <a:defRPr/>
            </a:pPr>
            <a:r>
              <a:rPr lang="en-US" sz="1600" dirty="0"/>
              <a:t>c. </a:t>
            </a:r>
            <a:r>
              <a:rPr lang="en-US" sz="1600" b="0" dirty="0"/>
              <a:t>It starts the congestion avoidance phase.</a:t>
            </a:r>
            <a:endParaRPr lang="en-US" sz="1600" dirty="0">
              <a:latin typeface="+mn-lt"/>
            </a:endParaRPr>
          </a:p>
        </p:txBody>
      </p:sp>
      <p:sp>
        <p:nvSpPr>
          <p:cNvPr id="3" name="Rectangle 2"/>
          <p:cNvSpPr/>
          <p:nvPr/>
        </p:nvSpPr>
        <p:spPr>
          <a:xfrm>
            <a:off x="1149350" y="556309"/>
            <a:ext cx="7350706" cy="369332"/>
          </a:xfrm>
          <a:prstGeom prst="rect">
            <a:avLst/>
          </a:prstGeom>
        </p:spPr>
        <p:txBody>
          <a:bodyPr wrap="square">
            <a:spAutoFit/>
          </a:bodyPr>
          <a:lstStyle/>
          <a:p>
            <a:pPr algn="just">
              <a:defRPr/>
            </a:pPr>
            <a:r>
              <a:rPr lang="en-US" b="0" dirty="0">
                <a:solidFill>
                  <a:srgbClr val="000000"/>
                </a:solidFill>
              </a:rPr>
              <a:t>Most TCP implementations have two reactions: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27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81D323A-3507-4F6D-BB99-64EDFA9D70E4}" type="slidenum">
              <a:rPr lang="en-US" altLang="zh-TW" b="0" smtClean="0">
                <a:ea typeface="新細明體" charset="-120"/>
              </a:rPr>
              <a:pPr/>
              <a:t>65</a:t>
            </a:fld>
            <a:endParaRPr lang="en-US" altLang="zh-TW" b="0" smtClean="0">
              <a:ea typeface="新細明體" charset="-120"/>
            </a:endParaRPr>
          </a:p>
        </p:txBody>
      </p:sp>
      <p:sp>
        <p:nvSpPr>
          <p:cNvPr id="37274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7" name="Rectangle 1"/>
          <p:cNvSpPr>
            <a:spLocks noChangeArrowheads="1"/>
          </p:cNvSpPr>
          <p:nvPr/>
        </p:nvSpPr>
        <p:spPr bwMode="auto">
          <a:xfrm>
            <a:off x="244700" y="1081088"/>
            <a:ext cx="8462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Figure summarize congestion </a:t>
            </a:r>
            <a:r>
              <a:rPr lang="en-US" b="0" dirty="0"/>
              <a:t>policy of TCP and </a:t>
            </a:r>
            <a:r>
              <a:rPr lang="en-US" b="0" dirty="0" smtClean="0"/>
              <a:t>relationships between 3 </a:t>
            </a:r>
            <a:r>
              <a:rPr lang="en-US" b="0" dirty="0"/>
              <a:t>phases. </a:t>
            </a:r>
            <a:endParaRPr lang="en-US" b="0" dirty="0" smtClean="0"/>
          </a:p>
          <a:p>
            <a:pPr algn="just"/>
            <a:endParaRPr lang="en-US" b="0" dirty="0" smtClean="0"/>
          </a:p>
          <a:p>
            <a:pPr algn="just"/>
            <a:r>
              <a:rPr lang="en-US" b="0" dirty="0" smtClean="0"/>
              <a:t>We </a:t>
            </a:r>
            <a:r>
              <a:rPr lang="en-US" b="0" dirty="0"/>
              <a:t>give an example in Figure 15.37. </a:t>
            </a:r>
            <a:endParaRPr lang="en-US" b="0" dirty="0" smtClean="0"/>
          </a:p>
          <a:p>
            <a:pPr algn="just"/>
            <a:endParaRPr lang="en-US" b="0" dirty="0" smtClean="0"/>
          </a:p>
          <a:p>
            <a:pPr algn="just"/>
            <a:r>
              <a:rPr lang="en-US" b="0" dirty="0" smtClean="0"/>
              <a:t>Here  assumed </a:t>
            </a:r>
            <a:r>
              <a:rPr lang="en-US" b="0" dirty="0"/>
              <a:t>that the maximum window size is initially 32 segments. </a:t>
            </a:r>
            <a:endParaRPr lang="en-US" b="0" dirty="0" smtClean="0"/>
          </a:p>
          <a:p>
            <a:pPr algn="just"/>
            <a:endParaRPr lang="en-US" b="0" dirty="0"/>
          </a:p>
          <a:p>
            <a:pPr algn="just"/>
            <a:r>
              <a:rPr lang="en-US" b="0" dirty="0" smtClean="0"/>
              <a:t>The </a:t>
            </a:r>
            <a:r>
              <a:rPr lang="en-US" b="0" dirty="0" smtClean="0">
                <a:solidFill>
                  <a:srgbClr val="FF0000"/>
                </a:solidFill>
              </a:rPr>
              <a:t>threshold</a:t>
            </a:r>
            <a:r>
              <a:rPr lang="en-US" b="0" dirty="0" smtClean="0"/>
              <a:t> </a:t>
            </a:r>
            <a:r>
              <a:rPr lang="en-US" b="0" dirty="0"/>
              <a:t>is initially set to 16 </a:t>
            </a:r>
            <a:r>
              <a:rPr lang="en-US" b="0" dirty="0" smtClean="0"/>
              <a:t>segments (half </a:t>
            </a:r>
            <a:r>
              <a:rPr lang="en-US" b="0" dirty="0"/>
              <a:t>of the maximum window size). </a:t>
            </a:r>
            <a:endParaRPr lang="en-US" b="0" dirty="0" smtClean="0"/>
          </a:p>
          <a:p>
            <a:pPr algn="just"/>
            <a:endParaRPr lang="en-US" b="0" dirty="0" smtClean="0"/>
          </a:p>
          <a:p>
            <a:pPr algn="just"/>
            <a:r>
              <a:rPr lang="en-US" b="0" dirty="0" smtClean="0"/>
              <a:t>In </a:t>
            </a:r>
            <a:r>
              <a:rPr lang="en-US" b="0" dirty="0"/>
              <a:t>the </a:t>
            </a:r>
            <a:r>
              <a:rPr lang="en-US" b="0" i="1" dirty="0">
                <a:solidFill>
                  <a:srgbClr val="FF0000"/>
                </a:solidFill>
              </a:rPr>
              <a:t>slow start </a:t>
            </a:r>
            <a:r>
              <a:rPr lang="en-US" b="0" dirty="0"/>
              <a:t>phase the window </a:t>
            </a:r>
            <a:r>
              <a:rPr lang="en-US" b="0" dirty="0" smtClean="0"/>
              <a:t>size starts </a:t>
            </a:r>
            <a:r>
              <a:rPr lang="en-US" b="0" dirty="0"/>
              <a:t>from 1 and grows exponentially until it reaches the threshold. After reaching </a:t>
            </a:r>
            <a:r>
              <a:rPr lang="en-US" b="0" dirty="0" smtClean="0"/>
              <a:t>the threshold</a:t>
            </a:r>
            <a:r>
              <a:rPr lang="en-US" b="0" dirty="0"/>
              <a:t>, the </a:t>
            </a:r>
            <a:r>
              <a:rPr lang="en-US" b="0" i="1" dirty="0">
                <a:solidFill>
                  <a:srgbClr val="FF0000"/>
                </a:solidFill>
              </a:rPr>
              <a:t>congestion avoidance (additive increase)</a:t>
            </a:r>
            <a:r>
              <a:rPr lang="en-US" b="0" i="1" dirty="0"/>
              <a:t> </a:t>
            </a:r>
            <a:r>
              <a:rPr lang="en-US" b="0" dirty="0"/>
              <a:t>procedure allows the </a:t>
            </a:r>
            <a:r>
              <a:rPr lang="en-US" b="0" dirty="0" smtClean="0"/>
              <a:t>window size </a:t>
            </a:r>
            <a:r>
              <a:rPr lang="en-US" b="0" dirty="0"/>
              <a:t>to increase linearly </a:t>
            </a:r>
            <a:r>
              <a:rPr lang="en-US" b="0" dirty="0">
                <a:solidFill>
                  <a:srgbClr val="FF0000"/>
                </a:solidFill>
              </a:rPr>
              <a:t>until a time-out occurs or the maximum window size </a:t>
            </a:r>
            <a:r>
              <a:rPr lang="en-US" b="0" dirty="0" smtClean="0">
                <a:solidFill>
                  <a:srgbClr val="FF0000"/>
                </a:solidFill>
              </a:rPr>
              <a:t>is reached</a:t>
            </a:r>
            <a:r>
              <a:rPr lang="en-US" b="0" dirty="0">
                <a:solidFill>
                  <a:srgbClr val="FF0000"/>
                </a:solidFill>
              </a:rPr>
              <a:t>. </a:t>
            </a:r>
            <a:endParaRPr lang="en-US" b="0" dirty="0" smtClean="0">
              <a:solidFill>
                <a:srgbClr val="FF0000"/>
              </a:solidFill>
            </a:endParaRPr>
          </a:p>
          <a:p>
            <a:pPr algn="just"/>
            <a:endParaRPr lang="en-US" b="0" dirty="0">
              <a:solidFill>
                <a:srgbClr val="FF0000"/>
              </a:solidFill>
            </a:endParaRPr>
          </a:p>
        </p:txBody>
      </p:sp>
      <p:sp>
        <p:nvSpPr>
          <p:cNvPr id="372748" name="Rectangle 2"/>
          <p:cNvSpPr>
            <a:spLocks noChangeArrowheads="1"/>
          </p:cNvSpPr>
          <p:nvPr/>
        </p:nvSpPr>
        <p:spPr bwMode="auto">
          <a:xfrm>
            <a:off x="1524000" y="635000"/>
            <a:ext cx="128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Summary</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27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81D323A-3507-4F6D-BB99-64EDFA9D70E4}" type="slidenum">
              <a:rPr lang="en-US" altLang="zh-TW" b="0" smtClean="0">
                <a:ea typeface="新細明體" charset="-120"/>
              </a:rPr>
              <a:pPr/>
              <a:t>66</a:t>
            </a:fld>
            <a:endParaRPr lang="en-US" altLang="zh-TW" b="0" smtClean="0">
              <a:ea typeface="新細明體" charset="-120"/>
            </a:endParaRPr>
          </a:p>
        </p:txBody>
      </p:sp>
      <p:sp>
        <p:nvSpPr>
          <p:cNvPr id="37274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7" name="Rectangle 1"/>
          <p:cNvSpPr>
            <a:spLocks noChangeArrowheads="1"/>
          </p:cNvSpPr>
          <p:nvPr/>
        </p:nvSpPr>
        <p:spPr bwMode="auto">
          <a:xfrm>
            <a:off x="206600" y="1158925"/>
            <a:ext cx="846273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In the figure, a time-out occurs when the window size is 20. </a:t>
            </a:r>
          </a:p>
          <a:p>
            <a:pPr algn="just"/>
            <a:endParaRPr lang="en-US" b="0" dirty="0"/>
          </a:p>
          <a:p>
            <a:pPr algn="just"/>
            <a:r>
              <a:rPr lang="en-US" b="0" dirty="0"/>
              <a:t>At this moment, </a:t>
            </a:r>
            <a:r>
              <a:rPr lang="en-US" b="0" i="1" dirty="0" smtClean="0">
                <a:solidFill>
                  <a:srgbClr val="FF0000"/>
                </a:solidFill>
              </a:rPr>
              <a:t>multiplicative </a:t>
            </a:r>
            <a:r>
              <a:rPr lang="en-US" b="0" i="1" dirty="0">
                <a:solidFill>
                  <a:srgbClr val="FF0000"/>
                </a:solidFill>
              </a:rPr>
              <a:t>decrease </a:t>
            </a:r>
            <a:r>
              <a:rPr lang="en-US" b="0" dirty="0">
                <a:solidFill>
                  <a:srgbClr val="FF0000"/>
                </a:solidFill>
              </a:rPr>
              <a:t>procedure takes over </a:t>
            </a:r>
            <a:r>
              <a:rPr lang="en-US" b="0" dirty="0"/>
              <a:t>and reduces </a:t>
            </a:r>
            <a:r>
              <a:rPr lang="en-US" b="0" dirty="0" smtClean="0"/>
              <a:t> </a:t>
            </a:r>
            <a:r>
              <a:rPr lang="en-US" b="0" dirty="0"/>
              <a:t>threshold to half of the window size. </a:t>
            </a:r>
            <a:r>
              <a:rPr lang="en-US" b="0" dirty="0" smtClean="0">
                <a:solidFill>
                  <a:srgbClr val="FF0000"/>
                </a:solidFill>
              </a:rPr>
              <a:t>Window </a:t>
            </a:r>
            <a:r>
              <a:rPr lang="en-US" b="0" dirty="0">
                <a:solidFill>
                  <a:srgbClr val="FF0000"/>
                </a:solidFill>
              </a:rPr>
              <a:t>size was 20 when the time-out happened so the new threshold is now 10.</a:t>
            </a:r>
          </a:p>
          <a:p>
            <a:pPr algn="just"/>
            <a:endParaRPr lang="en-US" b="0" dirty="0" smtClean="0"/>
          </a:p>
          <a:p>
            <a:pPr algn="just"/>
            <a:r>
              <a:rPr lang="en-US" b="0" dirty="0" smtClean="0"/>
              <a:t>TCP </a:t>
            </a:r>
            <a:r>
              <a:rPr lang="en-US" b="0" dirty="0"/>
              <a:t>moves to slow start again and starts with a window size of 1, and moves to </a:t>
            </a:r>
            <a:r>
              <a:rPr lang="en-US" b="0" dirty="0" smtClean="0"/>
              <a:t>additive increase </a:t>
            </a:r>
            <a:r>
              <a:rPr lang="en-US" b="0" dirty="0"/>
              <a:t>when the new threshold is reached. </a:t>
            </a:r>
            <a:endParaRPr lang="en-US" b="0" dirty="0" smtClean="0"/>
          </a:p>
          <a:p>
            <a:pPr algn="just"/>
            <a:endParaRPr lang="en-US" b="0" dirty="0"/>
          </a:p>
          <a:p>
            <a:pPr algn="just"/>
            <a:r>
              <a:rPr lang="en-US" b="0" dirty="0" smtClean="0"/>
              <a:t>When </a:t>
            </a:r>
            <a:r>
              <a:rPr lang="en-US" b="0" dirty="0"/>
              <a:t>the window size is 12, a </a:t>
            </a:r>
            <a:r>
              <a:rPr lang="en-US" b="0" dirty="0" smtClean="0"/>
              <a:t>three- ACKs </a:t>
            </a:r>
            <a:r>
              <a:rPr lang="en-US" b="0" dirty="0"/>
              <a:t>event happens. </a:t>
            </a:r>
            <a:endParaRPr lang="en-US" b="0" dirty="0" smtClean="0"/>
          </a:p>
          <a:p>
            <a:pPr algn="just"/>
            <a:endParaRPr lang="en-US" b="0" dirty="0"/>
          </a:p>
          <a:p>
            <a:pPr algn="just"/>
            <a:r>
              <a:rPr lang="en-US" b="0" dirty="0" smtClean="0"/>
              <a:t>The </a:t>
            </a:r>
            <a:r>
              <a:rPr lang="en-US" b="0" dirty="0"/>
              <a:t>multiplicative decrease procedure takes over again. </a:t>
            </a:r>
            <a:endParaRPr lang="en-US" b="0" dirty="0" smtClean="0"/>
          </a:p>
          <a:p>
            <a:pPr algn="just"/>
            <a:endParaRPr lang="en-US" b="0" dirty="0"/>
          </a:p>
          <a:p>
            <a:pPr algn="just"/>
            <a:r>
              <a:rPr lang="en-US" b="0" dirty="0" smtClean="0"/>
              <a:t>The </a:t>
            </a:r>
            <a:r>
              <a:rPr lang="en-US" b="0" dirty="0"/>
              <a:t>threshold and window size set to 6 and TCP enters the additive increase phase this time. </a:t>
            </a:r>
            <a:endParaRPr lang="en-US" b="0" dirty="0" smtClean="0"/>
          </a:p>
          <a:p>
            <a:pPr algn="just"/>
            <a:endParaRPr lang="en-US" b="0" dirty="0"/>
          </a:p>
          <a:p>
            <a:pPr algn="just"/>
            <a:r>
              <a:rPr lang="en-US" b="0" dirty="0" smtClean="0"/>
              <a:t>TCP </a:t>
            </a:r>
            <a:r>
              <a:rPr lang="en-US" b="0" dirty="0"/>
              <a:t>remains in this phase until another time-out or another three-ACKs event happens.</a:t>
            </a:r>
          </a:p>
        </p:txBody>
      </p:sp>
      <p:sp>
        <p:nvSpPr>
          <p:cNvPr id="372748" name="Rectangle 2"/>
          <p:cNvSpPr>
            <a:spLocks noChangeArrowheads="1"/>
          </p:cNvSpPr>
          <p:nvPr/>
        </p:nvSpPr>
        <p:spPr bwMode="auto">
          <a:xfrm>
            <a:off x="1524000" y="635000"/>
            <a:ext cx="128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Summary</a:t>
            </a:r>
          </a:p>
        </p:txBody>
      </p:sp>
    </p:spTree>
    <p:extLst>
      <p:ext uri="{BB962C8B-B14F-4D97-AF65-F5344CB8AC3E}">
        <p14:creationId xmlns:p14="http://schemas.microsoft.com/office/powerpoint/2010/main" val="16518569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47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0F34C41-425F-4DAA-AAC8-5DADFF9AAF70}" type="slidenum">
              <a:rPr lang="en-US" altLang="zh-TW" b="0" smtClean="0">
                <a:ea typeface="新細明體" charset="-120"/>
              </a:rPr>
              <a:pPr/>
              <a:t>67</a:t>
            </a:fld>
            <a:endParaRPr lang="en-US" altLang="zh-TW" b="0" smtClean="0">
              <a:ea typeface="新細明體" charset="-120"/>
            </a:endParaRPr>
          </a:p>
        </p:txBody>
      </p:sp>
      <p:sp>
        <p:nvSpPr>
          <p:cNvPr id="37478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 Congestion policy summary</a:t>
            </a:r>
          </a:p>
        </p:txBody>
      </p:sp>
      <p:sp>
        <p:nvSpPr>
          <p:cNvPr id="37478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747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88" y="1539875"/>
            <a:ext cx="7212012"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68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30C5085-4B69-4FF4-A311-BAE5076466A9}" type="slidenum">
              <a:rPr lang="en-US" altLang="zh-TW" b="0" smtClean="0">
                <a:ea typeface="新細明體" charset="-120"/>
              </a:rPr>
              <a:pPr/>
              <a:t>68</a:t>
            </a:fld>
            <a:endParaRPr lang="en-US" altLang="zh-TW" b="0" smtClean="0">
              <a:ea typeface="新細明體" charset="-120"/>
            </a:endParaRPr>
          </a:p>
        </p:txBody>
      </p:sp>
      <p:sp>
        <p:nvSpPr>
          <p:cNvPr id="37683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Congestion example</a:t>
            </a:r>
          </a:p>
        </p:txBody>
      </p:sp>
      <p:sp>
        <p:nvSpPr>
          <p:cNvPr id="3768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7684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1528763"/>
            <a:ext cx="7805737" cy="357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23544" y="668337"/>
            <a:ext cx="2768958" cy="338554"/>
          </a:xfrm>
          <a:prstGeom prst="rect">
            <a:avLst/>
          </a:prstGeom>
          <a:noFill/>
        </p:spPr>
        <p:txBody>
          <a:bodyPr wrap="square" rtlCol="0">
            <a:spAutoFit/>
          </a:bodyPr>
          <a:lstStyle/>
          <a:p>
            <a:r>
              <a:rPr lang="en-US" sz="1600" b="0" dirty="0" smtClean="0"/>
              <a:t>Maximum window size :32</a:t>
            </a:r>
            <a:endParaRPr lang="en-US" sz="1600" b="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88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D99AD6-D724-4DB2-8005-3A1A0EF367A5}" type="slidenum">
              <a:rPr lang="en-US" altLang="zh-TW" b="0" smtClean="0">
                <a:ea typeface="新細明體" charset="-120"/>
              </a:rPr>
              <a:pPr/>
              <a:t>69</a:t>
            </a:fld>
            <a:endParaRPr lang="en-US" altLang="zh-TW" b="0" smtClean="0">
              <a:ea typeface="新細明體" charset="-120"/>
            </a:endParaRPr>
          </a:p>
        </p:txBody>
      </p:sp>
      <p:sp>
        <p:nvSpPr>
          <p:cNvPr id="949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smtClean="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378885" name="Text Box 3"/>
          <p:cNvSpPr txBox="1">
            <a:spLocks noChangeArrowheads="1"/>
          </p:cNvSpPr>
          <p:nvPr/>
        </p:nvSpPr>
        <p:spPr bwMode="auto">
          <a:xfrm>
            <a:off x="228600" y="355600"/>
            <a:ext cx="4321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15-10  TCP TIMERS</a:t>
            </a:r>
          </a:p>
        </p:txBody>
      </p:sp>
      <p:sp>
        <p:nvSpPr>
          <p:cNvPr id="37888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290823" name="Rectangle 5"/>
          <p:cNvSpPr>
            <a:spLocks noChangeArrowheads="1"/>
          </p:cNvSpPr>
          <p:nvPr/>
        </p:nvSpPr>
        <p:spPr bwMode="auto">
          <a:xfrm>
            <a:off x="152400" y="1524000"/>
            <a:ext cx="883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b="0" dirty="0" smtClean="0">
                <a:latin typeface="+mn-lt"/>
                <a:ea typeface="Arial Unicode MS" panose="020B0604020202020204" pitchFamily="34" charset="-128"/>
                <a:cs typeface="Arial Unicode MS" panose="020B0604020202020204" pitchFamily="34" charset="-128"/>
              </a:rPr>
              <a:t>To perform operation smoothly, most TCP implementations use at least four timers.</a:t>
            </a:r>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 y="2838966"/>
            <a:ext cx="8135938"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191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22A2C0-E098-4BBB-9DB2-7BC2B55DFA5C}" type="slidenum">
              <a:rPr lang="en-US" altLang="zh-TW" b="0" smtClean="0">
                <a:ea typeface="新細明體" charset="-120"/>
              </a:rPr>
              <a:pPr/>
              <a:t>7</a:t>
            </a:fld>
            <a:endParaRPr lang="en-US" altLang="zh-TW" b="0" smtClean="0">
              <a:ea typeface="新細明體" charset="-120"/>
            </a:endParaRPr>
          </a:p>
        </p:txBody>
      </p:sp>
      <p:sp>
        <p:nvSpPr>
          <p:cNvPr id="91443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smtClean="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219141" name="Text Box 3"/>
          <p:cNvSpPr txBox="1">
            <a:spLocks noChangeArrowheads="1"/>
          </p:cNvSpPr>
          <p:nvPr/>
        </p:nvSpPr>
        <p:spPr bwMode="auto">
          <a:xfrm>
            <a:off x="228600" y="355600"/>
            <a:ext cx="5083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15-7  FLOW CONTROL</a:t>
            </a:r>
          </a:p>
        </p:txBody>
      </p:sp>
      <p:sp>
        <p:nvSpPr>
          <p:cNvPr id="21914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227335" name="Rectangle 5"/>
          <p:cNvSpPr>
            <a:spLocks noChangeArrowheads="1"/>
          </p:cNvSpPr>
          <p:nvPr/>
        </p:nvSpPr>
        <p:spPr bwMode="auto">
          <a:xfrm>
            <a:off x="276225" y="1727200"/>
            <a:ext cx="85915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b="0" dirty="0" smtClean="0">
                <a:latin typeface="+mn-lt"/>
                <a:ea typeface="Arial Unicode MS" panose="020B0604020202020204" pitchFamily="34" charset="-128"/>
                <a:cs typeface="Arial Unicode MS" panose="020B0604020202020204" pitchFamily="34" charset="-128"/>
              </a:rPr>
              <a:t>Flow control balances the rate a producer creates data with the rate a consumer can use the data.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TCP separates flow control from error control.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Temporarily assume that the logical channel between the sending and receiving TCP is error-free.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Figure shows unidirectional data transfer between a sender and a receiver;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bidirectional data transfer can be deduced from unidirectional one.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850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F25F25C-9DFF-4E09-AC2F-5B55F865F07B}" type="slidenum">
              <a:rPr lang="en-US" altLang="zh-TW" b="0" smtClean="0">
                <a:ea typeface="新細明體" charset="-120"/>
              </a:rPr>
              <a:pPr/>
              <a:t>70</a:t>
            </a:fld>
            <a:endParaRPr lang="en-US" altLang="zh-TW" b="0" smtClean="0">
              <a:ea typeface="新細明體" charset="-120"/>
            </a:endParaRPr>
          </a:p>
        </p:txBody>
      </p:sp>
      <p:sp>
        <p:nvSpPr>
          <p:cNvPr id="38502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 timers</a:t>
            </a:r>
          </a:p>
        </p:txBody>
      </p:sp>
      <p:sp>
        <p:nvSpPr>
          <p:cNvPr id="38502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466725" y="1228725"/>
            <a:ext cx="8178800" cy="3570208"/>
          </a:xfrm>
          <a:prstGeom prst="rect">
            <a:avLst/>
          </a:prstGeom>
        </p:spPr>
        <p:txBody>
          <a:bodyPr>
            <a:spAutoFit/>
          </a:bodyPr>
          <a:lstStyle/>
          <a:p>
            <a:pPr algn="just">
              <a:defRPr/>
            </a:pPr>
            <a:r>
              <a:rPr lang="en-US" sz="1600" b="0" dirty="0">
                <a:solidFill>
                  <a:srgbClr val="000000"/>
                </a:solidFill>
                <a:latin typeface="+mn-lt"/>
              </a:rPr>
              <a:t>To retransmit lost segments, TCP employs one retransmission timer </a:t>
            </a:r>
            <a:r>
              <a:rPr lang="en-US" sz="1600" b="0" dirty="0" smtClean="0">
                <a:solidFill>
                  <a:srgbClr val="000000"/>
                </a:solidFill>
                <a:latin typeface="+mn-lt"/>
              </a:rPr>
              <a:t>that </a:t>
            </a:r>
            <a:r>
              <a:rPr lang="en-US" sz="1600" b="0" dirty="0">
                <a:solidFill>
                  <a:srgbClr val="000000"/>
                </a:solidFill>
                <a:latin typeface="+mn-lt"/>
              </a:rPr>
              <a:t>handles the retransmission time-out (RTO), the waiting time for an acknowledgment of a segment. </a:t>
            </a:r>
            <a:endParaRPr lang="en-US" sz="1600" b="0" dirty="0" smtClean="0">
              <a:solidFill>
                <a:srgbClr val="000000"/>
              </a:solidFill>
              <a:latin typeface="+mn-lt"/>
            </a:endParaRPr>
          </a:p>
          <a:p>
            <a:pPr algn="just">
              <a:defRPr/>
            </a:pPr>
            <a:endParaRPr lang="en-US" sz="1600" b="0" dirty="0" smtClean="0">
              <a:solidFill>
                <a:srgbClr val="000000"/>
              </a:solidFill>
              <a:latin typeface="+mn-lt"/>
            </a:endParaRPr>
          </a:p>
          <a:p>
            <a:pPr algn="just">
              <a:defRPr/>
            </a:pPr>
            <a:r>
              <a:rPr lang="en-US" sz="1600" b="0" dirty="0" smtClean="0">
                <a:solidFill>
                  <a:srgbClr val="000000"/>
                </a:solidFill>
                <a:latin typeface="+mn-lt"/>
              </a:rPr>
              <a:t>Following are rules </a:t>
            </a:r>
            <a:r>
              <a:rPr lang="en-US" sz="1600" b="0" dirty="0">
                <a:solidFill>
                  <a:srgbClr val="000000"/>
                </a:solidFill>
                <a:latin typeface="+mn-lt"/>
              </a:rPr>
              <a:t>for the retransmission timer:</a:t>
            </a:r>
          </a:p>
          <a:p>
            <a:pPr algn="just">
              <a:defRPr/>
            </a:pPr>
            <a:endParaRPr lang="en-US" b="0" dirty="0">
              <a:solidFill>
                <a:srgbClr val="000000"/>
              </a:solidFill>
              <a:latin typeface="+mn-lt"/>
            </a:endParaRPr>
          </a:p>
          <a:p>
            <a:pPr marL="342900" indent="-342900" algn="just">
              <a:buAutoNum type="arabicPeriod"/>
              <a:defRPr/>
            </a:pPr>
            <a:r>
              <a:rPr lang="en-US" sz="1600" b="0" dirty="0" smtClean="0">
                <a:latin typeface="+mn-lt"/>
              </a:rPr>
              <a:t>When </a:t>
            </a:r>
            <a:r>
              <a:rPr lang="en-US" sz="1600" b="0" dirty="0">
                <a:latin typeface="+mn-lt"/>
              </a:rPr>
              <a:t>TCP sends the segment in front of the sending queue, it starts the timer</a:t>
            </a:r>
            <a:r>
              <a:rPr lang="en-US" sz="1600" b="0" dirty="0" smtClean="0">
                <a:latin typeface="+mn-lt"/>
              </a:rPr>
              <a:t>.</a:t>
            </a:r>
          </a:p>
          <a:p>
            <a:pPr marL="342900" indent="-342900" algn="just">
              <a:buAutoNum type="arabicPeriod"/>
              <a:defRPr/>
            </a:pPr>
            <a:endParaRPr lang="en-US" sz="1600" b="0" dirty="0">
              <a:latin typeface="+mn-lt"/>
            </a:endParaRPr>
          </a:p>
          <a:p>
            <a:pPr algn="just">
              <a:defRPr/>
            </a:pPr>
            <a:r>
              <a:rPr lang="en-US" sz="1600" b="0" dirty="0">
                <a:latin typeface="+mn-lt"/>
              </a:rPr>
              <a:t>2.</a:t>
            </a:r>
            <a:r>
              <a:rPr lang="en-US" sz="1600" dirty="0">
                <a:latin typeface="+mn-lt"/>
              </a:rPr>
              <a:t> </a:t>
            </a:r>
            <a:r>
              <a:rPr lang="en-US" sz="1600" b="0" dirty="0">
                <a:latin typeface="+mn-lt"/>
              </a:rPr>
              <a:t>When the timer expires, TCP resends the first segment in front of the queue, and restarts the timer</a:t>
            </a:r>
            <a:r>
              <a:rPr lang="en-US" sz="1600" b="0" dirty="0" smtClean="0">
                <a:latin typeface="+mn-lt"/>
              </a:rPr>
              <a:t>.</a:t>
            </a:r>
          </a:p>
          <a:p>
            <a:pPr algn="just">
              <a:defRPr/>
            </a:pPr>
            <a:endParaRPr lang="en-US" sz="1600" b="0" dirty="0">
              <a:latin typeface="+mn-lt"/>
            </a:endParaRPr>
          </a:p>
          <a:p>
            <a:pPr algn="just">
              <a:defRPr/>
            </a:pPr>
            <a:r>
              <a:rPr lang="en-US" sz="1600" b="0" dirty="0">
                <a:latin typeface="+mn-lt"/>
              </a:rPr>
              <a:t>3. When a segment (or segments) are cumulatively acknowledged, the segment (or segments) are purged from the queue</a:t>
            </a:r>
            <a:r>
              <a:rPr lang="en-US" sz="1600" b="0" dirty="0" smtClean="0">
                <a:latin typeface="+mn-lt"/>
              </a:rPr>
              <a:t>.</a:t>
            </a:r>
          </a:p>
          <a:p>
            <a:pPr algn="just">
              <a:defRPr/>
            </a:pPr>
            <a:endParaRPr lang="en-US" sz="1600" b="0" dirty="0">
              <a:latin typeface="+mn-lt"/>
            </a:endParaRPr>
          </a:p>
          <a:p>
            <a:pPr algn="just">
              <a:defRPr/>
            </a:pPr>
            <a:r>
              <a:rPr lang="en-US" sz="1600" b="0" dirty="0">
                <a:latin typeface="+mn-lt"/>
              </a:rPr>
              <a:t>4. If the queue is empty, TCP stops the timer; otherwise, TCP restarts the timer.</a:t>
            </a:r>
            <a:endParaRPr lang="en-US" sz="1600" dirty="0">
              <a:latin typeface="+mn-lt"/>
            </a:endParaRPr>
          </a:p>
        </p:txBody>
      </p:sp>
      <p:sp>
        <p:nvSpPr>
          <p:cNvPr id="3" name="Rectangle 2"/>
          <p:cNvSpPr/>
          <p:nvPr/>
        </p:nvSpPr>
        <p:spPr>
          <a:xfrm>
            <a:off x="1346200" y="635000"/>
            <a:ext cx="2709863" cy="369888"/>
          </a:xfrm>
          <a:prstGeom prst="rect">
            <a:avLst/>
          </a:prstGeom>
        </p:spPr>
        <p:txBody>
          <a:bodyPr wrap="none">
            <a:spAutoFit/>
          </a:bodyPr>
          <a:lstStyle/>
          <a:p>
            <a:pPr>
              <a:defRPr/>
            </a:pPr>
            <a:r>
              <a:rPr lang="en-US" dirty="0">
                <a:latin typeface="+mn-lt"/>
              </a:rPr>
              <a:t>Retransmission Timer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4157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FF57318-F64D-4C58-A426-13E4B1FD9398}" type="slidenum">
              <a:rPr lang="en-US" altLang="zh-TW" b="0" smtClean="0">
                <a:ea typeface="新細明體" charset="-120"/>
              </a:rPr>
              <a:pPr/>
              <a:t>71</a:t>
            </a:fld>
            <a:endParaRPr lang="en-US" altLang="zh-TW" b="0" dirty="0" smtClean="0">
              <a:ea typeface="新細明體" charset="-120"/>
            </a:endParaRPr>
          </a:p>
        </p:txBody>
      </p:sp>
      <p:sp>
        <p:nvSpPr>
          <p:cNvPr id="41574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4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5" name="Rectangle 1"/>
          <p:cNvSpPr>
            <a:spLocks noChangeArrowheads="1"/>
          </p:cNvSpPr>
          <p:nvPr/>
        </p:nvSpPr>
        <p:spPr bwMode="auto">
          <a:xfrm>
            <a:off x="345280" y="1228725"/>
            <a:ext cx="8601869"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To deal with a zero-window-size advertisement, TCP needs another timer. </a:t>
            </a:r>
            <a:endParaRPr lang="en-US" sz="1600" b="0" dirty="0" smtClean="0"/>
          </a:p>
          <a:p>
            <a:pPr algn="just"/>
            <a:endParaRPr lang="en-US" sz="1600" b="0" dirty="0" smtClean="0"/>
          </a:p>
          <a:p>
            <a:pPr algn="just"/>
            <a:r>
              <a:rPr lang="en-US" sz="1600" b="0" dirty="0" smtClean="0"/>
              <a:t>If </a:t>
            </a:r>
            <a:r>
              <a:rPr lang="en-US" sz="1600" b="0" dirty="0"/>
              <a:t>the receiving TCP announces a window size of zero, </a:t>
            </a:r>
            <a:r>
              <a:rPr lang="en-US" sz="1600" b="0" dirty="0" smtClean="0"/>
              <a:t>sending </a:t>
            </a:r>
            <a:r>
              <a:rPr lang="en-US" sz="1600" b="0" dirty="0"/>
              <a:t>TCP stops transmitting segments until the receiving TCP sends an ACK segment announcing a nonzero window size. </a:t>
            </a:r>
            <a:endParaRPr lang="en-US" sz="1600" b="0" dirty="0" smtClean="0"/>
          </a:p>
          <a:p>
            <a:pPr algn="just"/>
            <a:endParaRPr lang="en-US" sz="1600" b="0" dirty="0" smtClean="0"/>
          </a:p>
          <a:p>
            <a:pPr algn="just"/>
            <a:r>
              <a:rPr lang="en-US" sz="1600" b="0" dirty="0" smtClean="0"/>
              <a:t>This </a:t>
            </a:r>
            <a:r>
              <a:rPr lang="en-US" sz="1600" b="0" dirty="0"/>
              <a:t>ACK segment can be lost. </a:t>
            </a:r>
            <a:endParaRPr lang="en-US" sz="1600" b="0" dirty="0" smtClean="0"/>
          </a:p>
          <a:p>
            <a:pPr algn="just"/>
            <a:endParaRPr lang="en-US" sz="1600" b="0" dirty="0"/>
          </a:p>
          <a:p>
            <a:pPr algn="just"/>
            <a:r>
              <a:rPr lang="en-US" sz="1600" b="0" dirty="0" smtClean="0"/>
              <a:t>The </a:t>
            </a:r>
            <a:r>
              <a:rPr lang="en-US" sz="1600" b="0" dirty="0"/>
              <a:t>sending TCP has not received an acknowledgment and waits for the other TCP to send an acknowledgment advertising the size of the window. </a:t>
            </a:r>
            <a:endParaRPr lang="en-US" sz="1600" b="0" dirty="0" smtClean="0"/>
          </a:p>
          <a:p>
            <a:pPr algn="just"/>
            <a:endParaRPr lang="en-US" sz="1600" b="0" dirty="0"/>
          </a:p>
          <a:p>
            <a:pPr algn="just"/>
            <a:r>
              <a:rPr lang="en-US" sz="1600" b="0" dirty="0" smtClean="0"/>
              <a:t>Both </a:t>
            </a:r>
            <a:r>
              <a:rPr lang="en-US" sz="1600" b="0" dirty="0"/>
              <a:t>TCPs might continue to wait for each other forever (a deadlock).</a:t>
            </a:r>
          </a:p>
        </p:txBody>
      </p:sp>
      <p:sp>
        <p:nvSpPr>
          <p:cNvPr id="415756" name="Rectangle 2"/>
          <p:cNvSpPr>
            <a:spLocks noChangeArrowheads="1"/>
          </p:cNvSpPr>
          <p:nvPr/>
        </p:nvSpPr>
        <p:spPr bwMode="auto">
          <a:xfrm>
            <a:off x="1339850" y="569913"/>
            <a:ext cx="2255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Persistence Timer</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4177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2511282-8F65-474B-9F82-EE69A9CA6FD6}" type="slidenum">
              <a:rPr lang="en-US" altLang="zh-TW" b="0" smtClean="0">
                <a:ea typeface="新細明體" charset="-120"/>
              </a:rPr>
              <a:pPr/>
              <a:t>72</a:t>
            </a:fld>
            <a:endParaRPr lang="en-US" altLang="zh-TW" b="0" smtClean="0">
              <a:ea typeface="新細明體" charset="-120"/>
            </a:endParaRPr>
          </a:p>
        </p:txBody>
      </p:sp>
      <p:sp>
        <p:nvSpPr>
          <p:cNvPr id="41779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79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79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79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80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80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80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803" name="Rectangle 1"/>
          <p:cNvSpPr>
            <a:spLocks noChangeArrowheads="1"/>
          </p:cNvSpPr>
          <p:nvPr/>
        </p:nvSpPr>
        <p:spPr bwMode="auto">
          <a:xfrm>
            <a:off x="247650" y="1301750"/>
            <a:ext cx="842168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To correct this deadlock, TCP uses a </a:t>
            </a:r>
            <a:r>
              <a:rPr lang="en-US" dirty="0"/>
              <a:t>persistence timer </a:t>
            </a:r>
            <a:r>
              <a:rPr lang="en-US" b="0" dirty="0"/>
              <a:t>for each connection. </a:t>
            </a:r>
            <a:endParaRPr lang="en-US" b="0" dirty="0" smtClean="0"/>
          </a:p>
          <a:p>
            <a:pPr algn="just"/>
            <a:endParaRPr lang="en-US" b="0" dirty="0"/>
          </a:p>
          <a:p>
            <a:pPr algn="just"/>
            <a:r>
              <a:rPr lang="en-US" b="0" dirty="0" smtClean="0">
                <a:solidFill>
                  <a:schemeClr val="bg2"/>
                </a:solidFill>
              </a:rPr>
              <a:t>When </a:t>
            </a:r>
            <a:r>
              <a:rPr lang="en-US" b="0" dirty="0">
                <a:solidFill>
                  <a:schemeClr val="bg2"/>
                </a:solidFill>
              </a:rPr>
              <a:t>the sending TCP receives an acknowledgment with a window size of zero, it starts a persistence timer. </a:t>
            </a:r>
            <a:endParaRPr lang="en-US" b="0" dirty="0" smtClean="0">
              <a:solidFill>
                <a:schemeClr val="bg2"/>
              </a:solidFill>
            </a:endParaRPr>
          </a:p>
          <a:p>
            <a:pPr algn="just"/>
            <a:endParaRPr lang="en-US" b="0" dirty="0">
              <a:solidFill>
                <a:schemeClr val="bg2"/>
              </a:solidFill>
            </a:endParaRPr>
          </a:p>
          <a:p>
            <a:pPr algn="just"/>
            <a:r>
              <a:rPr lang="en-US" b="0" dirty="0" smtClean="0">
                <a:solidFill>
                  <a:schemeClr val="bg2"/>
                </a:solidFill>
              </a:rPr>
              <a:t>When </a:t>
            </a:r>
            <a:r>
              <a:rPr lang="en-US" b="0" dirty="0">
                <a:solidFill>
                  <a:schemeClr val="bg2"/>
                </a:solidFill>
              </a:rPr>
              <a:t>the persistence timer goes off, the sending TCP sends a special segment called a </a:t>
            </a:r>
            <a:r>
              <a:rPr lang="en-US" b="0" i="1" dirty="0">
                <a:solidFill>
                  <a:schemeClr val="bg2"/>
                </a:solidFill>
              </a:rPr>
              <a:t>probe. </a:t>
            </a:r>
            <a:endParaRPr lang="en-US" b="0" i="1" dirty="0" smtClean="0">
              <a:solidFill>
                <a:schemeClr val="bg2"/>
              </a:solidFill>
            </a:endParaRPr>
          </a:p>
          <a:p>
            <a:pPr algn="just"/>
            <a:endParaRPr lang="en-US" b="0" dirty="0">
              <a:solidFill>
                <a:schemeClr val="bg2"/>
              </a:solidFill>
            </a:endParaRPr>
          </a:p>
          <a:p>
            <a:pPr algn="just"/>
            <a:r>
              <a:rPr lang="en-US" b="0" dirty="0" smtClean="0">
                <a:solidFill>
                  <a:schemeClr val="bg2"/>
                </a:solidFill>
              </a:rPr>
              <a:t>The </a:t>
            </a:r>
            <a:r>
              <a:rPr lang="en-US" b="0" dirty="0">
                <a:solidFill>
                  <a:schemeClr val="bg2"/>
                </a:solidFill>
              </a:rPr>
              <a:t>probe causes the receiving TCP to resend the acknowledgment</a:t>
            </a:r>
            <a:r>
              <a:rPr lang="en-US" b="0" dirty="0" smtClean="0">
                <a:solidFill>
                  <a:schemeClr val="bg2"/>
                </a:solidFill>
              </a:rPr>
              <a:t>.</a:t>
            </a:r>
          </a:p>
          <a:p>
            <a:pPr algn="just"/>
            <a:endParaRPr lang="en-US" b="0" dirty="0">
              <a:solidFill>
                <a:schemeClr val="bg2"/>
              </a:solidFill>
            </a:endParaRPr>
          </a:p>
          <a:p>
            <a:pPr algn="just"/>
            <a:r>
              <a:rPr lang="en-US" b="0" dirty="0" smtClean="0"/>
              <a:t>If </a:t>
            </a:r>
            <a:r>
              <a:rPr lang="en-US" b="0" dirty="0"/>
              <a:t>a response is not received from the receiver, another probe segment is sent and the value of </a:t>
            </a:r>
            <a:r>
              <a:rPr lang="en-US" b="0" dirty="0" smtClean="0"/>
              <a:t>persistence </a:t>
            </a:r>
            <a:r>
              <a:rPr lang="en-US" b="0" dirty="0"/>
              <a:t>timer is doubled and reset. </a:t>
            </a:r>
          </a:p>
          <a:p>
            <a:pPr algn="just"/>
            <a:endParaRPr lang="en-US" b="0" dirty="0"/>
          </a:p>
          <a:p>
            <a:pPr algn="just"/>
            <a:r>
              <a:rPr lang="en-US" b="0" dirty="0"/>
              <a:t>S</a:t>
            </a:r>
            <a:r>
              <a:rPr lang="en-US" b="0" dirty="0" smtClean="0"/>
              <a:t>ender </a:t>
            </a:r>
            <a:r>
              <a:rPr lang="en-US" b="0" dirty="0"/>
              <a:t>continues sending the probe segments and doubling and resetting the value of the persistence timer until the value reaches a threshold (usually 60 s). </a:t>
            </a:r>
          </a:p>
          <a:p>
            <a:pPr algn="just"/>
            <a:endParaRPr lang="en-US" b="0" dirty="0"/>
          </a:p>
          <a:p>
            <a:pPr algn="just"/>
            <a:r>
              <a:rPr lang="en-US" b="0" dirty="0"/>
              <a:t>After that the sender sends one probe segment every 60 s until the window is reopened</a:t>
            </a:r>
            <a:r>
              <a:rPr lang="en-US" b="0" dirty="0" smtClean="0"/>
              <a:t>.</a:t>
            </a:r>
            <a:endParaRPr lang="en-US" b="0" dirty="0"/>
          </a:p>
        </p:txBody>
      </p:sp>
      <p:sp>
        <p:nvSpPr>
          <p:cNvPr id="417804" name="Rectangle 2"/>
          <p:cNvSpPr>
            <a:spLocks noChangeArrowheads="1"/>
          </p:cNvSpPr>
          <p:nvPr/>
        </p:nvSpPr>
        <p:spPr bwMode="auto">
          <a:xfrm>
            <a:off x="1339850" y="569913"/>
            <a:ext cx="318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Persistence Timer (contd)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4198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B6FB66B-EC2F-4964-AAF9-E90DEFBA3666}" type="slidenum">
              <a:rPr lang="en-US" altLang="zh-TW" b="0" smtClean="0">
                <a:ea typeface="新細明體" charset="-120"/>
              </a:rPr>
              <a:pPr/>
              <a:t>73</a:t>
            </a:fld>
            <a:endParaRPr lang="en-US" altLang="zh-TW" b="0" smtClean="0">
              <a:ea typeface="新細明體" charset="-120"/>
            </a:endParaRPr>
          </a:p>
        </p:txBody>
      </p:sp>
      <p:sp>
        <p:nvSpPr>
          <p:cNvPr id="41984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4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4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4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4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4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5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51" name="Rectangle 1"/>
          <p:cNvSpPr>
            <a:spLocks noChangeArrowheads="1"/>
          </p:cNvSpPr>
          <p:nvPr/>
        </p:nvSpPr>
        <p:spPr bwMode="auto">
          <a:xfrm>
            <a:off x="289886" y="1125538"/>
            <a:ext cx="8657263"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A </a:t>
            </a:r>
            <a:r>
              <a:rPr lang="en-US" sz="1600" dirty="0" err="1"/>
              <a:t>keepalive</a:t>
            </a:r>
            <a:r>
              <a:rPr lang="en-US" sz="1600" dirty="0"/>
              <a:t> timer </a:t>
            </a:r>
            <a:r>
              <a:rPr lang="en-US" sz="1600" b="0" dirty="0"/>
              <a:t>is used </a:t>
            </a:r>
            <a:r>
              <a:rPr lang="en-US" sz="1600" b="0" dirty="0" smtClean="0"/>
              <a:t> to </a:t>
            </a:r>
            <a:r>
              <a:rPr lang="en-US" sz="1600" b="0" dirty="0"/>
              <a:t>prevent a long idle connection between two TCPs. </a:t>
            </a:r>
            <a:endParaRPr lang="en-US" sz="1600" b="0" dirty="0" smtClean="0"/>
          </a:p>
          <a:p>
            <a:pPr algn="just"/>
            <a:endParaRPr lang="en-US" sz="1600" b="0" dirty="0" smtClean="0"/>
          </a:p>
          <a:p>
            <a:pPr algn="just"/>
            <a:r>
              <a:rPr lang="en-US" sz="1600" b="0" dirty="0" smtClean="0"/>
              <a:t>Suppose </a:t>
            </a:r>
            <a:r>
              <a:rPr lang="en-US" sz="1600" b="0" dirty="0"/>
              <a:t>that a client opens a TCP connection to a server, transfers some data, and becomes silent. </a:t>
            </a:r>
            <a:endParaRPr lang="en-US" sz="1600" b="0" dirty="0" smtClean="0"/>
          </a:p>
          <a:p>
            <a:pPr algn="just"/>
            <a:endParaRPr lang="en-US" sz="1600" b="0" dirty="0"/>
          </a:p>
          <a:p>
            <a:pPr algn="just"/>
            <a:r>
              <a:rPr lang="en-US" sz="1600" b="0" dirty="0" smtClean="0"/>
              <a:t>Perhaps </a:t>
            </a:r>
            <a:r>
              <a:rPr lang="en-US" sz="1600" b="0" dirty="0"/>
              <a:t>the client has crashed. In this case, the connection remains open forever.</a:t>
            </a:r>
          </a:p>
          <a:p>
            <a:endParaRPr lang="en-US" sz="1600" b="0" dirty="0"/>
          </a:p>
          <a:p>
            <a:endParaRPr lang="en-US" sz="1600" b="0" dirty="0"/>
          </a:p>
          <a:p>
            <a:pPr algn="just"/>
            <a:r>
              <a:rPr lang="en-US" sz="1600" b="0" dirty="0"/>
              <a:t>To remedy this situation, most implementations equip a server with a </a:t>
            </a:r>
            <a:r>
              <a:rPr lang="en-US" sz="1600" b="0" dirty="0" err="1" smtClean="0"/>
              <a:t>keepalive</a:t>
            </a:r>
            <a:r>
              <a:rPr lang="en-US" sz="1600" b="0" dirty="0"/>
              <a:t> </a:t>
            </a:r>
            <a:r>
              <a:rPr lang="en-US" sz="1600" b="0" dirty="0" smtClean="0"/>
              <a:t>timer</a:t>
            </a:r>
            <a:r>
              <a:rPr lang="en-US" sz="1600" b="0" dirty="0"/>
              <a:t>. </a:t>
            </a:r>
            <a:endParaRPr lang="en-US" sz="1600" b="0" dirty="0" smtClean="0"/>
          </a:p>
          <a:p>
            <a:pPr algn="just"/>
            <a:endParaRPr lang="en-US" sz="1600" b="0" dirty="0"/>
          </a:p>
          <a:p>
            <a:pPr algn="just"/>
            <a:r>
              <a:rPr lang="en-US" sz="1600" b="0" dirty="0" smtClean="0"/>
              <a:t>Each </a:t>
            </a:r>
            <a:r>
              <a:rPr lang="en-US" sz="1600" b="0" dirty="0"/>
              <a:t>time the server hears from a client, it resets this timer. </a:t>
            </a:r>
            <a:endParaRPr lang="en-US" sz="1600" b="0" dirty="0" smtClean="0"/>
          </a:p>
          <a:p>
            <a:pPr algn="just"/>
            <a:endParaRPr lang="en-US" sz="1600" b="0" dirty="0"/>
          </a:p>
          <a:p>
            <a:pPr algn="just"/>
            <a:r>
              <a:rPr lang="en-US" sz="1600" b="0" dirty="0" smtClean="0"/>
              <a:t>The </a:t>
            </a:r>
            <a:r>
              <a:rPr lang="en-US" sz="1600" b="0" dirty="0"/>
              <a:t>time-out is usually 2 hours. If the server does not hear from the client after 2 hours, it sends a probe segment. </a:t>
            </a:r>
            <a:endParaRPr lang="en-US" sz="1600" b="0" dirty="0" smtClean="0"/>
          </a:p>
          <a:p>
            <a:pPr algn="just"/>
            <a:endParaRPr lang="en-US" sz="1600" b="0" dirty="0"/>
          </a:p>
          <a:p>
            <a:pPr algn="just"/>
            <a:r>
              <a:rPr lang="en-US" sz="1600" b="0" dirty="0" smtClean="0"/>
              <a:t>If </a:t>
            </a:r>
            <a:r>
              <a:rPr lang="en-US" sz="1600" b="0" dirty="0"/>
              <a:t>there is no response after 10 probes, </a:t>
            </a:r>
            <a:r>
              <a:rPr lang="en-US" sz="1600" b="0" dirty="0" smtClean="0"/>
              <a:t>it </a:t>
            </a:r>
            <a:r>
              <a:rPr lang="en-US" sz="1600" b="0" dirty="0"/>
              <a:t>assumes that </a:t>
            </a:r>
            <a:r>
              <a:rPr lang="en-US" sz="1600" b="0" dirty="0" smtClean="0"/>
              <a:t>client </a:t>
            </a:r>
            <a:r>
              <a:rPr lang="en-US" sz="1600" b="0" dirty="0"/>
              <a:t>is down and terminates the connection.</a:t>
            </a:r>
          </a:p>
        </p:txBody>
      </p:sp>
      <p:sp>
        <p:nvSpPr>
          <p:cNvPr id="419852" name="Rectangle 2"/>
          <p:cNvSpPr>
            <a:spLocks noChangeArrowheads="1"/>
          </p:cNvSpPr>
          <p:nvPr/>
        </p:nvSpPr>
        <p:spPr bwMode="auto">
          <a:xfrm>
            <a:off x="1339850" y="569913"/>
            <a:ext cx="2047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Keepalive Timer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4218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222DD9F-290F-4486-9598-F415AA1D2DA2}" type="slidenum">
              <a:rPr lang="en-US" altLang="zh-TW" b="0" smtClean="0">
                <a:ea typeface="新細明體" charset="-120"/>
              </a:rPr>
              <a:pPr/>
              <a:t>74</a:t>
            </a:fld>
            <a:endParaRPr lang="en-US" altLang="zh-TW" b="0" smtClean="0">
              <a:ea typeface="新細明體" charset="-120"/>
            </a:endParaRPr>
          </a:p>
        </p:txBody>
      </p:sp>
      <p:sp>
        <p:nvSpPr>
          <p:cNvPr id="42189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9" name="Rectangle 1"/>
          <p:cNvSpPr>
            <a:spLocks noChangeArrowheads="1"/>
          </p:cNvSpPr>
          <p:nvPr/>
        </p:nvSpPr>
        <p:spPr bwMode="auto">
          <a:xfrm>
            <a:off x="311150" y="1393825"/>
            <a:ext cx="8421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The TIME-WAIT (2MSL) timer is used during connection termination. </a:t>
            </a:r>
          </a:p>
        </p:txBody>
      </p:sp>
      <p:sp>
        <p:nvSpPr>
          <p:cNvPr id="421900" name="Rectangle 2"/>
          <p:cNvSpPr>
            <a:spLocks noChangeArrowheads="1"/>
          </p:cNvSpPr>
          <p:nvPr/>
        </p:nvSpPr>
        <p:spPr bwMode="auto">
          <a:xfrm>
            <a:off x="1339850" y="569913"/>
            <a:ext cx="2270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TIME-WAIT Timer</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4218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222DD9F-290F-4486-9598-F415AA1D2DA2}" type="slidenum">
              <a:rPr lang="en-US" altLang="zh-TW" b="0" smtClean="0">
                <a:ea typeface="新細明體" charset="-120"/>
              </a:rPr>
              <a:pPr/>
              <a:t>75</a:t>
            </a:fld>
            <a:endParaRPr lang="en-US" altLang="zh-TW" b="0" smtClean="0">
              <a:ea typeface="新細明體" charset="-120"/>
            </a:endParaRPr>
          </a:p>
        </p:txBody>
      </p:sp>
      <p:sp>
        <p:nvSpPr>
          <p:cNvPr id="42189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900" name="Rectangle 2"/>
          <p:cNvSpPr>
            <a:spLocks noChangeArrowheads="1"/>
          </p:cNvSpPr>
          <p:nvPr/>
        </p:nvSpPr>
        <p:spPr bwMode="auto">
          <a:xfrm>
            <a:off x="3876131" y="3245921"/>
            <a:ext cx="6799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smtClean="0"/>
              <a:t>END</a:t>
            </a:r>
            <a:endParaRPr lang="en-US" dirty="0"/>
          </a:p>
        </p:txBody>
      </p:sp>
    </p:spTree>
    <p:extLst>
      <p:ext uri="{BB962C8B-B14F-4D97-AF65-F5344CB8AC3E}">
        <p14:creationId xmlns:p14="http://schemas.microsoft.com/office/powerpoint/2010/main" val="974004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232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AF4044C-9C31-49F6-95BF-F32BC9299890}" type="slidenum">
              <a:rPr lang="en-US" altLang="zh-TW" b="0" smtClean="0">
                <a:ea typeface="新細明體" charset="-120"/>
              </a:rPr>
              <a:pPr/>
              <a:t>8</a:t>
            </a:fld>
            <a:endParaRPr lang="en-US" altLang="zh-TW" b="0" smtClean="0">
              <a:ea typeface="新細明體" charset="-120"/>
            </a:endParaRPr>
          </a:p>
        </p:txBody>
      </p:sp>
      <p:sp>
        <p:nvSpPr>
          <p:cNvPr id="22323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TCP/IP protocol suite</a:t>
            </a:r>
          </a:p>
        </p:txBody>
      </p:sp>
      <p:sp>
        <p:nvSpPr>
          <p:cNvPr id="2232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751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935163"/>
            <a:ext cx="8199437"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518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638" y="2543175"/>
            <a:ext cx="950912"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518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0913" y="3540125"/>
            <a:ext cx="4397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5184"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2527300"/>
            <a:ext cx="877888"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5185"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1163" y="3908425"/>
            <a:ext cx="5348287"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5186"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2975" y="2344738"/>
            <a:ext cx="1462088"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5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775180"/>
                                        </p:tgtEl>
                                        <p:attrNameLst>
                                          <p:attrName>style.visibility</p:attrName>
                                        </p:attrNameLst>
                                      </p:cBhvr>
                                      <p:to>
                                        <p:strVal val="visible"/>
                                      </p:to>
                                    </p:set>
                                    <p:animEffect transition="in" filter="wipe(up)">
                                      <p:cBhvr>
                                        <p:cTn id="11" dur="2000"/>
                                        <p:tgtEl>
                                          <p:spTgt spid="7751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75181"/>
                                        </p:tgtEl>
                                        <p:attrNameLst>
                                          <p:attrName>style.visibility</p:attrName>
                                        </p:attrNameLst>
                                      </p:cBhvr>
                                      <p:to>
                                        <p:strVal val="visible"/>
                                      </p:to>
                                    </p:set>
                                    <p:animEffect transition="in" filter="wipe(left)">
                                      <p:cBhvr>
                                        <p:cTn id="16" dur="2000"/>
                                        <p:tgtEl>
                                          <p:spTgt spid="7751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775184"/>
                                        </p:tgtEl>
                                        <p:attrNameLst>
                                          <p:attrName>style.visibility</p:attrName>
                                        </p:attrNameLst>
                                      </p:cBhvr>
                                      <p:to>
                                        <p:strVal val="visible"/>
                                      </p:to>
                                    </p:set>
                                    <p:animEffect transition="in" filter="wipe(down)">
                                      <p:cBhvr>
                                        <p:cTn id="21" dur="2000"/>
                                        <p:tgtEl>
                                          <p:spTgt spid="7751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775185"/>
                                        </p:tgtEl>
                                        <p:attrNameLst>
                                          <p:attrName>style.visibility</p:attrName>
                                        </p:attrNameLst>
                                      </p:cBhvr>
                                      <p:to>
                                        <p:strVal val="visible"/>
                                      </p:to>
                                    </p:set>
                                    <p:animEffect transition="in" filter="wipe(right)">
                                      <p:cBhvr>
                                        <p:cTn id="26" dur="2000"/>
                                        <p:tgtEl>
                                          <p:spTgt spid="7751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775186"/>
                                        </p:tgtEl>
                                        <p:attrNameLst>
                                          <p:attrName>style.visibility</p:attrName>
                                        </p:attrNameLst>
                                      </p:cBhvr>
                                      <p:to>
                                        <p:strVal val="visible"/>
                                      </p:to>
                                    </p:set>
                                    <p:animEffect transition="in" filter="wipe(down)">
                                      <p:cBhvr>
                                        <p:cTn id="31" dur="2000"/>
                                        <p:tgtEl>
                                          <p:spTgt spid="77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252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C6AB65-C002-4264-8AB8-FE330827CA79}" type="slidenum">
              <a:rPr lang="en-US" altLang="zh-TW" b="0" smtClean="0">
                <a:ea typeface="新細明體" charset="-120"/>
              </a:rPr>
              <a:pPr/>
              <a:t>9</a:t>
            </a:fld>
            <a:endParaRPr lang="en-US" altLang="zh-TW" b="0" smtClean="0">
              <a:ea typeface="新細明體" charset="-120"/>
            </a:endParaRPr>
          </a:p>
        </p:txBody>
      </p:sp>
      <p:sp>
        <p:nvSpPr>
          <p:cNvPr id="22528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TCP/IP protocol suite</a:t>
            </a:r>
          </a:p>
        </p:txBody>
      </p:sp>
      <p:sp>
        <p:nvSpPr>
          <p:cNvPr id="22528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8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8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8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8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9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9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490538" y="1166813"/>
            <a:ext cx="8178800" cy="4800600"/>
          </a:xfrm>
          <a:prstGeom prst="rect">
            <a:avLst/>
          </a:prstGeom>
        </p:spPr>
        <p:txBody>
          <a:bodyPr>
            <a:spAutoFit/>
          </a:bodyPr>
          <a:lstStyle/>
          <a:p>
            <a:pPr algn="just">
              <a:defRPr/>
            </a:pPr>
            <a:r>
              <a:rPr lang="en-US" b="0" dirty="0">
                <a:latin typeface="+mn-lt"/>
              </a:rPr>
              <a:t>Data travel from the sending process down to the sending TCP, from the sending TCP to the receiving TCP, and from receiving TCP up to the receiving process (paths 1, 2, and 3). </a:t>
            </a:r>
          </a:p>
          <a:p>
            <a:pPr algn="just">
              <a:defRPr/>
            </a:pPr>
            <a:endParaRPr lang="en-US" b="0" dirty="0">
              <a:latin typeface="+mn-lt"/>
            </a:endParaRPr>
          </a:p>
          <a:p>
            <a:pPr algn="just">
              <a:defRPr/>
            </a:pPr>
            <a:r>
              <a:rPr lang="en-US" b="0" dirty="0">
                <a:latin typeface="+mn-lt"/>
              </a:rPr>
              <a:t>Flow control feedbacks, are traveling from the receiving TCP to the sending TCP and from the sending TCP up to the sending process (paths 4 and 5). </a:t>
            </a:r>
          </a:p>
          <a:p>
            <a:pPr algn="just">
              <a:defRPr/>
            </a:pPr>
            <a:endParaRPr lang="en-US" b="0" dirty="0">
              <a:latin typeface="+mn-lt"/>
            </a:endParaRPr>
          </a:p>
          <a:p>
            <a:pPr algn="just">
              <a:defRPr/>
            </a:pPr>
            <a:r>
              <a:rPr lang="en-US" b="0" dirty="0">
                <a:solidFill>
                  <a:srgbClr val="FF0000"/>
                </a:solidFill>
                <a:latin typeface="+mn-lt"/>
              </a:rPr>
              <a:t>The receiving TCP controls the sending TCP; the sending TCP controls the sending process.</a:t>
            </a:r>
          </a:p>
          <a:p>
            <a:pPr algn="just">
              <a:defRPr/>
            </a:pPr>
            <a:endParaRPr lang="en-US" b="0" dirty="0">
              <a:solidFill>
                <a:srgbClr val="FF0000"/>
              </a:solidFill>
              <a:latin typeface="+mn-lt"/>
            </a:endParaRPr>
          </a:p>
          <a:p>
            <a:pPr algn="just">
              <a:defRPr/>
            </a:pPr>
            <a:r>
              <a:rPr lang="en-US" b="0" dirty="0"/>
              <a:t>Flow control feedback from the sending TCP to the sending process (path 5) is</a:t>
            </a:r>
          </a:p>
          <a:p>
            <a:pPr algn="just">
              <a:defRPr/>
            </a:pPr>
            <a:r>
              <a:rPr lang="en-US" b="0" dirty="0"/>
              <a:t>achieved through simple rejection of data by sending TCP when its window is full. </a:t>
            </a:r>
          </a:p>
          <a:p>
            <a:pPr algn="just">
              <a:defRPr/>
            </a:pPr>
            <a:endParaRPr lang="en-US" b="0" dirty="0"/>
          </a:p>
          <a:p>
            <a:pPr algn="just">
              <a:defRPr/>
            </a:pPr>
            <a:r>
              <a:rPr lang="en-US" b="0" dirty="0" smtClean="0">
                <a:solidFill>
                  <a:srgbClr val="FF0000"/>
                </a:solidFill>
              </a:rPr>
              <a:t>Here </a:t>
            </a:r>
            <a:r>
              <a:rPr lang="en-US" b="0" dirty="0">
                <a:solidFill>
                  <a:srgbClr val="FF0000"/>
                </a:solidFill>
              </a:rPr>
              <a:t>discussion of flow control concentrates on the feedback sent from the receiving TCP to the sending TCP (path 4).</a:t>
            </a:r>
            <a:endParaRPr lang="en-US" dirty="0">
              <a:solidFill>
                <a:srgbClr val="FF0000"/>
              </a:solidFill>
            </a:endParaRPr>
          </a:p>
          <a:p>
            <a:pPr algn="just">
              <a:defRPr/>
            </a:pPr>
            <a:endParaRPr lang="en-US" dirty="0">
              <a:solidFill>
                <a:srgbClr val="FF0000"/>
              </a:solidFill>
              <a:latin typeface="+mn-lt"/>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715&quot;/&gt;&lt;/object&gt;&lt;object type=&quot;3&quot; unique_id=&quot;10005&quot;&gt;&lt;property id=&quot;20148&quot; value=&quot;5&quot;/&gt;&lt;property id=&quot;20300&quot; value=&quot;Slide 2 - &amp;quot;OBJECTIVES:&amp;quot;&quot;/&gt;&lt;property id=&quot;20307&quot; value=&quot;716&quot;/&gt;&lt;/object&gt;&lt;object type=&quot;3&quot; unique_id=&quot;10006&quot;&gt;&lt;property id=&quot;20148&quot; value=&quot;5&quot;/&gt;&lt;property id=&quot;20300&quot; value=&quot;Slide 3 - &amp;quot;OBJECTIVES (continued):&amp;quot;&quot;/&gt;&lt;property id=&quot;20307&quot; value=&quot;726&quot;/&gt;&lt;/object&gt;&lt;object type=&quot;3&quot; unique_id=&quot;10007&quot;&gt;&lt;property id=&quot;20148&quot; value=&quot;5&quot;/&gt;&lt;property id=&quot;20300&quot; value=&quot;Slide 4&quot;/&gt;&lt;property id=&quot;20307&quot; value=&quot;717&quot;/&gt;&lt;/object&gt;&lt;object type=&quot;3&quot; unique_id=&quot;10008&quot;&gt;&lt;property id=&quot;20148&quot; value=&quot;5&quot;/&gt;&lt;property id=&quot;20300&quot; value=&quot;Slide 5&quot;/&gt;&lt;property id=&quot;20307&quot; value=&quot;718&quot;/&gt;&lt;/object&gt;&lt;object type=&quot;3&quot; unique_id=&quot;10009&quot;&gt;&lt;property id=&quot;20148&quot; value=&quot;5&quot;/&gt;&lt;property id=&quot;20300&quot; value=&quot;Slide 6&quot;/&gt;&lt;property id=&quot;20307&quot; value=&quot;720&quot;/&gt;&lt;/object&gt;&lt;object type=&quot;3&quot; unique_id=&quot;10010&quot;&gt;&lt;property id=&quot;20148&quot; value=&quot;5&quot;/&gt;&lt;property id=&quot;20300&quot; value=&quot;Slide 7&quot;/&gt;&lt;property id=&quot;20307&quot; value=&quot;713&quot;/&gt;&lt;/object&gt;&lt;object type=&quot;3&quot; unique_id=&quot;10011&quot;&gt;&lt;property id=&quot;20148&quot; value=&quot;5&quot;/&gt;&lt;property id=&quot;20300&quot; value=&quot;Slide 8&quot;/&gt;&lt;property id=&quot;20307&quot; value=&quot;727&quot;/&gt;&lt;/object&gt;&lt;object type=&quot;3&quot; unique_id=&quot;10012&quot;&gt;&lt;property id=&quot;20148&quot; value=&quot;5&quot;/&gt;&lt;property id=&quot;20300&quot; value=&quot;Slide 9&quot;/&gt;&lt;property id=&quot;20307&quot; value=&quot;661&quot;/&gt;&lt;/object&gt;&lt;object type=&quot;3&quot; unique_id=&quot;10013&quot;&gt;&lt;property id=&quot;20148&quot; value=&quot;5&quot;/&gt;&lt;property id=&quot;20300&quot; value=&quot;Slide 10&quot;/&gt;&lt;property id=&quot;20307&quot; value=&quot;662&quot;/&gt;&lt;/object&gt;&lt;object type=&quot;3&quot; unique_id=&quot;10014&quot;&gt;&lt;property id=&quot;20148&quot; value=&quot;5&quot;/&gt;&lt;property id=&quot;20300&quot; value=&quot;Slide 11&quot;/&gt;&lt;property id=&quot;20307&quot; value=&quot;663&quot;/&gt;&lt;/object&gt;&lt;object type=&quot;3&quot; unique_id=&quot;10015&quot;&gt;&lt;property id=&quot;20148&quot; value=&quot;5&quot;/&gt;&lt;property id=&quot;20300&quot; value=&quot;Slide 12&quot;/&gt;&lt;property id=&quot;20307&quot; value=&quot;728&quot;/&gt;&lt;/object&gt;&lt;object type=&quot;3&quot; unique_id=&quot;10016&quot;&gt;&lt;property id=&quot;20148&quot; value=&quot;5&quot;/&gt;&lt;property id=&quot;20300&quot; value=&quot;Slide 13&quot;/&gt;&lt;property id=&quot;20307&quot; value=&quot;729&quot;/&gt;&lt;/object&gt;&lt;object type=&quot;3&quot; unique_id=&quot;10017&quot;&gt;&lt;property id=&quot;20148&quot; value=&quot;5&quot;/&gt;&lt;property id=&quot;20300&quot; value=&quot;Slide 14&quot;/&gt;&lt;property id=&quot;20307&quot; value=&quot;730&quot;/&gt;&lt;/object&gt;&lt;object type=&quot;3&quot; unique_id=&quot;10018&quot;&gt;&lt;property id=&quot;20148&quot; value=&quot;5&quot;/&gt;&lt;property id=&quot;20300&quot; value=&quot;Slide 15&quot;/&gt;&lt;property id=&quot;20307&quot; value=&quot;731&quot;/&gt;&lt;/object&gt;&lt;object type=&quot;3&quot; unique_id=&quot;10019&quot;&gt;&lt;property id=&quot;20148&quot; value=&quot;5&quot;/&gt;&lt;property id=&quot;20300&quot; value=&quot;Slide 16&quot;/&gt;&lt;property id=&quot;20307&quot; value=&quot;732&quot;/&gt;&lt;/object&gt;&lt;object type=&quot;3&quot; unique_id=&quot;10020&quot;&gt;&lt;property id=&quot;20148&quot; value=&quot;5&quot;/&gt;&lt;property id=&quot;20300&quot; value=&quot;Slide 17&quot;/&gt;&lt;property id=&quot;20307&quot; value=&quot;733&quot;/&gt;&lt;/object&gt;&lt;object type=&quot;3&quot; unique_id=&quot;10021&quot;&gt;&lt;property id=&quot;20148&quot; value=&quot;5&quot;/&gt;&lt;property id=&quot;20300&quot; value=&quot;Slide 18&quot;/&gt;&lt;property id=&quot;20307&quot; value=&quot;734&quot;/&gt;&lt;/object&gt;&lt;object type=&quot;3&quot; unique_id=&quot;10022&quot;&gt;&lt;property id=&quot;20148&quot; value=&quot;5&quot;/&gt;&lt;property id=&quot;20300&quot; value=&quot;Slide 19&quot;/&gt;&lt;property id=&quot;20307&quot; value=&quot;735&quot;/&gt;&lt;/object&gt;&lt;object type=&quot;3&quot; unique_id=&quot;10023&quot;&gt;&lt;property id=&quot;20148&quot; value=&quot;5&quot;/&gt;&lt;property id=&quot;20300&quot; value=&quot;Slide 20&quot;/&gt;&lt;property id=&quot;20307&quot; value=&quot;664&quot;/&gt;&lt;/object&gt;&lt;object type=&quot;3&quot; unique_id=&quot;10024&quot;&gt;&lt;property id=&quot;20148&quot; value=&quot;5&quot;/&gt;&lt;property id=&quot;20300&quot; value=&quot;Slide 21&quot;/&gt;&lt;property id=&quot;20307&quot; value=&quot;665&quot;/&gt;&lt;/object&gt;&lt;object type=&quot;3&quot; unique_id=&quot;10025&quot;&gt;&lt;property id=&quot;20148&quot; value=&quot;5&quot;/&gt;&lt;property id=&quot;20300&quot; value=&quot;Slide 22&quot;/&gt;&lt;property id=&quot;20307&quot; value=&quot;666&quot;/&gt;&lt;/object&gt;&lt;object type=&quot;3&quot; unique_id=&quot;10026&quot;&gt;&lt;property id=&quot;20148&quot; value=&quot;5&quot;/&gt;&lt;property id=&quot;20300&quot; value=&quot;Slide 23&quot;/&gt;&lt;property id=&quot;20307&quot; value=&quot;736&quot;/&gt;&lt;/object&gt;&lt;object type=&quot;3&quot; unique_id=&quot;10027&quot;&gt;&lt;property id=&quot;20148&quot; value=&quot;5&quot;/&gt;&lt;property id=&quot;20300&quot; value=&quot;Slide 24&quot;/&gt;&lt;property id=&quot;20307&quot; value=&quot;667&quot;/&gt;&lt;/object&gt;&lt;object type=&quot;3&quot; unique_id=&quot;10028&quot;&gt;&lt;property id=&quot;20148&quot; value=&quot;5&quot;/&gt;&lt;property id=&quot;20300&quot; value=&quot;Slide 25&quot;/&gt;&lt;property id=&quot;20307&quot; value=&quot;737&quot;/&gt;&lt;/object&gt;&lt;object type=&quot;3&quot; unique_id=&quot;10029&quot;&gt;&lt;property id=&quot;20148&quot; value=&quot;5&quot;/&gt;&lt;property id=&quot;20300&quot; value=&quot;Slide 26&quot;/&gt;&lt;property id=&quot;20307&quot; value=&quot;738&quot;/&gt;&lt;/object&gt;&lt;object type=&quot;3&quot; unique_id=&quot;10030&quot;&gt;&lt;property id=&quot;20148&quot; value=&quot;5&quot;/&gt;&lt;property id=&quot;20300&quot; value=&quot;Slide 27&quot;/&gt;&lt;property id=&quot;20307&quot; value=&quot;668&quot;/&gt;&lt;/object&gt;&lt;object type=&quot;3&quot; unique_id=&quot;10031&quot;&gt;&lt;property id=&quot;20148&quot; value=&quot;5&quot;/&gt;&lt;property id=&quot;20300&quot; value=&quot;Slide 28&quot;/&gt;&lt;property id=&quot;20307&quot; value=&quot;739&quot;/&gt;&lt;/object&gt;&lt;object type=&quot;3&quot; unique_id=&quot;10032&quot;&gt;&lt;property id=&quot;20148&quot; value=&quot;5&quot;/&gt;&lt;property id=&quot;20300&quot; value=&quot;Slide 29&quot;/&gt;&lt;property id=&quot;20307&quot; value=&quot;740&quot;/&gt;&lt;/object&gt;&lt;object type=&quot;3&quot; unique_id=&quot;10033&quot;&gt;&lt;property id=&quot;20148&quot; value=&quot;5&quot;/&gt;&lt;property id=&quot;20300&quot; value=&quot;Slide 30&quot;/&gt;&lt;property id=&quot;20307&quot; value=&quot;741&quot;/&gt;&lt;/object&gt;&lt;object type=&quot;3&quot; unique_id=&quot;10034&quot;&gt;&lt;property id=&quot;20148&quot; value=&quot;5&quot;/&gt;&lt;property id=&quot;20300&quot; value=&quot;Slide 31&quot;/&gt;&lt;property id=&quot;20307&quot; value=&quot;669&quot;/&gt;&lt;/object&gt;&lt;object type=&quot;3&quot; unique_id=&quot;10035&quot;&gt;&lt;property id=&quot;20148&quot; value=&quot;5&quot;/&gt;&lt;property id=&quot;20300&quot; value=&quot;Slide 32&quot;/&gt;&lt;property id=&quot;20307&quot; value=&quot;670&quot;/&gt;&lt;/object&gt;&lt;object type=&quot;3&quot; unique_id=&quot;10036&quot;&gt;&lt;property id=&quot;20148&quot; value=&quot;5&quot;/&gt;&lt;property id=&quot;20300&quot; value=&quot;Slide 33&quot;/&gt;&lt;property id=&quot;20307&quot; value=&quot;742&quot;/&gt;&lt;/object&gt;&lt;object type=&quot;3&quot; unique_id=&quot;10037&quot;&gt;&lt;property id=&quot;20148&quot; value=&quot;5&quot;/&gt;&lt;property id=&quot;20300&quot; value=&quot;Slide 34&quot;/&gt;&lt;property id=&quot;20307&quot; value=&quot;743&quot;/&gt;&lt;/object&gt;&lt;object type=&quot;3&quot; unique_id=&quot;10038&quot;&gt;&lt;property id=&quot;20148&quot; value=&quot;5&quot;/&gt;&lt;property id=&quot;20300&quot; value=&quot;Slide 35&quot;/&gt;&lt;property id=&quot;20307&quot; value=&quot;671&quot;/&gt;&lt;/object&gt;&lt;object type=&quot;3&quot; unique_id=&quot;10039&quot;&gt;&lt;property id=&quot;20148&quot; value=&quot;5&quot;/&gt;&lt;property id=&quot;20300&quot; value=&quot;Slide 36&quot;/&gt;&lt;property id=&quot;20307&quot; value=&quot;744&quot;/&gt;&lt;/object&gt;&lt;object type=&quot;3&quot; unique_id=&quot;10040&quot;&gt;&lt;property id=&quot;20148&quot; value=&quot;5&quot;/&gt;&lt;property id=&quot;20300&quot; value=&quot;Slide 37&quot;/&gt;&lt;property id=&quot;20307&quot; value=&quot;745&quot;/&gt;&lt;/object&gt;&lt;object type=&quot;3&quot; unique_id=&quot;10041&quot;&gt;&lt;property id=&quot;20148&quot; value=&quot;5&quot;/&gt;&lt;property id=&quot;20300&quot; value=&quot;Slide 38&quot;/&gt;&lt;property id=&quot;20307&quot; value=&quot;672&quot;/&gt;&lt;/object&gt;&lt;object type=&quot;3&quot; unique_id=&quot;10042&quot;&gt;&lt;property id=&quot;20148&quot; value=&quot;5&quot;/&gt;&lt;property id=&quot;20300&quot; value=&quot;Slide 39&quot;/&gt;&lt;property id=&quot;20307&quot; value=&quot;746&quot;/&gt;&lt;/object&gt;&lt;object type=&quot;3&quot; unique_id=&quot;10043&quot;&gt;&lt;property id=&quot;20148&quot; value=&quot;5&quot;/&gt;&lt;property id=&quot;20300&quot; value=&quot;Slide 40&quot;/&gt;&lt;property id=&quot;20307&quot; value=&quot;747&quot;/&gt;&lt;/object&gt;&lt;object type=&quot;3&quot; unique_id=&quot;10044&quot;&gt;&lt;property id=&quot;20148&quot; value=&quot;5&quot;/&gt;&lt;property id=&quot;20300&quot; value=&quot;Slide 41&quot;/&gt;&lt;property id=&quot;20307&quot; value=&quot;673&quot;/&gt;&lt;/object&gt;&lt;object type=&quot;3&quot; unique_id=&quot;10045&quot;&gt;&lt;property id=&quot;20148&quot; value=&quot;5&quot;/&gt;&lt;property id=&quot;20300&quot; value=&quot;Slide 42&quot;/&gt;&lt;property id=&quot;20307&quot; value=&quot;674&quot;/&gt;&lt;/object&gt;&lt;object type=&quot;3&quot; unique_id=&quot;10046&quot;&gt;&lt;property id=&quot;20148&quot; value=&quot;5&quot;/&gt;&lt;property id=&quot;20300&quot; value=&quot;Slide 43&quot;/&gt;&lt;property id=&quot;20307&quot; value=&quot;675&quot;/&gt;&lt;/object&gt;&lt;object type=&quot;3&quot; unique_id=&quot;10047&quot;&gt;&lt;property id=&quot;20148&quot; value=&quot;5&quot;/&gt;&lt;property id=&quot;20300&quot; value=&quot;Slide 44&quot;/&gt;&lt;property id=&quot;20307&quot; value=&quot;676&quot;/&gt;&lt;/object&gt;&lt;object type=&quot;3&quot; unique_id=&quot;10048&quot;&gt;&lt;property id=&quot;20148&quot; value=&quot;5&quot;/&gt;&lt;property id=&quot;20300&quot; value=&quot;Slide 45&quot;/&gt;&lt;property id=&quot;20307&quot; value=&quot;677&quot;/&gt;&lt;/object&gt;&lt;object type=&quot;3&quot; unique_id=&quot;10049&quot;&gt;&lt;property id=&quot;20148&quot; value=&quot;5&quot;/&gt;&lt;property id=&quot;20300&quot; value=&quot;Slide 46&quot;/&gt;&lt;property id=&quot;20307&quot; value=&quot;678&quot;/&gt;&lt;/object&gt;&lt;object type=&quot;3&quot; unique_id=&quot;10050&quot;&gt;&lt;property id=&quot;20148&quot; value=&quot;5&quot;/&gt;&lt;property id=&quot;20300&quot; value=&quot;Slide 47&quot;/&gt;&lt;property id=&quot;20307&quot; value=&quot;679&quot;/&gt;&lt;/object&gt;&lt;object type=&quot;3&quot; unique_id=&quot;10051&quot;&gt;&lt;property id=&quot;20148&quot; value=&quot;5&quot;/&gt;&lt;property id=&quot;20300&quot; value=&quot;Slide 48&quot;/&gt;&lt;property id=&quot;20307&quot; value=&quot;680&quot;/&gt;&lt;/object&gt;&lt;object type=&quot;3&quot; unique_id=&quot;10052&quot;&gt;&lt;property id=&quot;20148&quot; value=&quot;5&quot;/&gt;&lt;property id=&quot;20300&quot; value=&quot;Slide 49&quot;/&gt;&lt;property id=&quot;20307&quot; value=&quot;748&quot;/&gt;&lt;/object&gt;&lt;object type=&quot;3&quot; unique_id=&quot;10053&quot;&gt;&lt;property id=&quot;20148&quot; value=&quot;5&quot;/&gt;&lt;property id=&quot;20300&quot; value=&quot;Slide 50&quot;/&gt;&lt;property id=&quot;20307&quot; value=&quot;749&quot;/&gt;&lt;/object&gt;&lt;object type=&quot;3&quot; unique_id=&quot;10054&quot;&gt;&lt;property id=&quot;20148&quot; value=&quot;5&quot;/&gt;&lt;property id=&quot;20300&quot; value=&quot;Slide 51&quot;/&gt;&lt;property id=&quot;20307&quot; value=&quot;681&quot;/&gt;&lt;/object&gt;&lt;object type=&quot;3&quot; unique_id=&quot;10055&quot;&gt;&lt;property id=&quot;20148&quot; value=&quot;5&quot;/&gt;&lt;property id=&quot;20300&quot; value=&quot;Slide 52&quot;/&gt;&lt;property id=&quot;20307&quot; value=&quot;682&quot;/&gt;&lt;/object&gt;&lt;object type=&quot;3&quot; unique_id=&quot;10056&quot;&gt;&lt;property id=&quot;20148&quot; value=&quot;5&quot;/&gt;&lt;property id=&quot;20300&quot; value=&quot;Slide 53&quot;/&gt;&lt;property id=&quot;20307&quot; value=&quot;750&quot;/&gt;&lt;/object&gt;&lt;object type=&quot;3&quot; unique_id=&quot;10057&quot;&gt;&lt;property id=&quot;20148&quot; value=&quot;5&quot;/&gt;&lt;property id=&quot;20300&quot; value=&quot;Slide 54&quot;/&gt;&lt;property id=&quot;20307&quot; value=&quot;751&quot;/&gt;&lt;/object&gt;&lt;object type=&quot;3&quot; unique_id=&quot;10058&quot;&gt;&lt;property id=&quot;20148&quot; value=&quot;5&quot;/&gt;&lt;property id=&quot;20300&quot; value=&quot;Slide 55&quot;/&gt;&lt;property id=&quot;20307&quot; value=&quot;683&quot;/&gt;&lt;/object&gt;&lt;object type=&quot;3&quot; unique_id=&quot;10059&quot;&gt;&lt;property id=&quot;20148&quot; value=&quot;5&quot;/&gt;&lt;property id=&quot;20300&quot; value=&quot;Slide 56&quot;/&gt;&lt;property id=&quot;20307&quot; value=&quot;684&quot;/&gt;&lt;/object&gt;&lt;object type=&quot;3&quot; unique_id=&quot;10060&quot;&gt;&lt;property id=&quot;20148&quot; value=&quot;5&quot;/&gt;&lt;property id=&quot;20300&quot; value=&quot;Slide 57&quot;/&gt;&lt;property id=&quot;20307&quot; value=&quot;752&quot;/&gt;&lt;/object&gt;&lt;object type=&quot;3&quot; unique_id=&quot;10061&quot;&gt;&lt;property id=&quot;20148&quot; value=&quot;5&quot;/&gt;&lt;property id=&quot;20300&quot; value=&quot;Slide 58&quot;/&gt;&lt;property id=&quot;20307&quot; value=&quot;685&quot;/&gt;&lt;/object&gt;&lt;object type=&quot;3&quot; unique_id=&quot;10062&quot;&gt;&lt;property id=&quot;20148&quot; value=&quot;5&quot;/&gt;&lt;property id=&quot;20300&quot; value=&quot;Slide 59&quot;/&gt;&lt;property id=&quot;20307&quot; value=&quot;753&quot;/&gt;&lt;/object&gt;&lt;object type=&quot;3&quot; unique_id=&quot;10063&quot;&gt;&lt;property id=&quot;20148&quot; value=&quot;5&quot;/&gt;&lt;property id=&quot;20300&quot; value=&quot;Slide 60&quot;/&gt;&lt;property id=&quot;20307&quot; value=&quot;754&quot;/&gt;&lt;/object&gt;&lt;object type=&quot;3&quot; unique_id=&quot;10064&quot;&gt;&lt;property id=&quot;20148&quot; value=&quot;5&quot;/&gt;&lt;property id=&quot;20300&quot; value=&quot;Slide 61&quot;/&gt;&lt;property id=&quot;20307&quot; value=&quot;757&quot;/&gt;&lt;/object&gt;&lt;object type=&quot;3&quot; unique_id=&quot;10065&quot;&gt;&lt;property id=&quot;20148&quot; value=&quot;5&quot;/&gt;&lt;property id=&quot;20300&quot; value=&quot;Slide 62&quot;/&gt;&lt;property id=&quot;20307&quot; value=&quot;755&quot;/&gt;&lt;/object&gt;&lt;object type=&quot;3&quot; unique_id=&quot;10066&quot;&gt;&lt;property id=&quot;20148&quot; value=&quot;5&quot;/&gt;&lt;property id=&quot;20300&quot; value=&quot;Slide 63&quot;/&gt;&lt;property id=&quot;20307&quot; value=&quot;756&quot;/&gt;&lt;/object&gt;&lt;object type=&quot;3&quot; unique_id=&quot;10067&quot;&gt;&lt;property id=&quot;20148&quot; value=&quot;5&quot;/&gt;&lt;property id=&quot;20300&quot; value=&quot;Slide 64&quot;/&gt;&lt;property id=&quot;20307&quot; value=&quot;686&quot;/&gt;&lt;/object&gt;&lt;object type=&quot;3&quot; unique_id=&quot;10068&quot;&gt;&lt;property id=&quot;20148&quot; value=&quot;5&quot;/&gt;&lt;property id=&quot;20300&quot; value=&quot;Slide 65&quot;/&gt;&lt;property id=&quot;20307&quot; value=&quot;687&quot;/&gt;&lt;/object&gt;&lt;object type=&quot;3&quot; unique_id=&quot;10069&quot;&gt;&lt;property id=&quot;20148&quot; value=&quot;5&quot;/&gt;&lt;property id=&quot;20300&quot; value=&quot;Slide 66&quot;/&gt;&lt;property id=&quot;20307&quot; value=&quot;688&quot;/&gt;&lt;/object&gt;&lt;object type=&quot;3&quot; unique_id=&quot;10070&quot;&gt;&lt;property id=&quot;20148&quot; value=&quot;5&quot;/&gt;&lt;property id=&quot;20300&quot; value=&quot;Slide 67&quot;/&gt;&lt;property id=&quot;20307&quot; value=&quot;689&quot;/&gt;&lt;/object&gt;&lt;object type=&quot;3&quot; unique_id=&quot;10071&quot;&gt;&lt;property id=&quot;20148&quot; value=&quot;5&quot;/&gt;&lt;property id=&quot;20300&quot; value=&quot;Slide 68&quot;/&gt;&lt;property id=&quot;20307&quot; value=&quot;759&quot;/&gt;&lt;/object&gt;&lt;object type=&quot;3&quot; unique_id=&quot;10072&quot;&gt;&lt;property id=&quot;20148&quot; value=&quot;5&quot;/&gt;&lt;property id=&quot;20300&quot; value=&quot;Slide 69&quot;/&gt;&lt;property id=&quot;20307&quot; value=&quot;690&quot;/&gt;&lt;/object&gt;&lt;object type=&quot;3&quot; unique_id=&quot;10073&quot;&gt;&lt;property id=&quot;20148&quot; value=&quot;5&quot;/&gt;&lt;property id=&quot;20300&quot; value=&quot;Slide 70&quot;/&gt;&lt;property id=&quot;20307&quot; value=&quot;691&quot;/&gt;&lt;/object&gt;&lt;object type=&quot;3&quot; unique_id=&quot;10074&quot;&gt;&lt;property id=&quot;20148&quot; value=&quot;5&quot;/&gt;&lt;property id=&quot;20300&quot; value=&quot;Slide 71&quot;/&gt;&lt;property id=&quot;20307&quot; value=&quot;692&quot;/&gt;&lt;/object&gt;&lt;object type=&quot;3&quot; unique_id=&quot;10075&quot;&gt;&lt;property id=&quot;20148&quot; value=&quot;5&quot;/&gt;&lt;property id=&quot;20300&quot; value=&quot;Slide 72&quot;/&gt;&lt;property id=&quot;20307&quot; value=&quot;758&quot;/&gt;&lt;/object&gt;&lt;object type=&quot;3&quot; unique_id=&quot;10076&quot;&gt;&lt;property id=&quot;20148&quot; value=&quot;5&quot;/&gt;&lt;property id=&quot;20300&quot; value=&quot;Slide 73&quot;/&gt;&lt;property id=&quot;20307&quot; value=&quot;760&quot;/&gt;&lt;/object&gt;&lt;object type=&quot;3&quot; unique_id=&quot;10077&quot;&gt;&lt;property id=&quot;20148&quot; value=&quot;5&quot;/&gt;&lt;property id=&quot;20300&quot; value=&quot;Slide 74&quot;/&gt;&lt;property id=&quot;20307&quot; value=&quot;761&quot;/&gt;&lt;/object&gt;&lt;object type=&quot;3&quot; unique_id=&quot;10078&quot;&gt;&lt;property id=&quot;20148&quot; value=&quot;5&quot;/&gt;&lt;property id=&quot;20300&quot; value=&quot;Slide 75&quot;/&gt;&lt;property id=&quot;20307&quot; value=&quot;693&quot;/&gt;&lt;/object&gt;&lt;object type=&quot;3&quot; unique_id=&quot;10079&quot;&gt;&lt;property id=&quot;20148&quot; value=&quot;5&quot;/&gt;&lt;property id=&quot;20300&quot; value=&quot;Slide 76&quot;/&gt;&lt;property id=&quot;20307&quot; value=&quot;762&quot;/&gt;&lt;/object&gt;&lt;object type=&quot;3&quot; unique_id=&quot;10080&quot;&gt;&lt;property id=&quot;20148&quot; value=&quot;5&quot;/&gt;&lt;property id=&quot;20300&quot; value=&quot;Slide 77&quot;/&gt;&lt;property id=&quot;20307&quot; value=&quot;694&quot;/&gt;&lt;/object&gt;&lt;object type=&quot;3&quot; unique_id=&quot;10081&quot;&gt;&lt;property id=&quot;20148&quot; value=&quot;5&quot;/&gt;&lt;property id=&quot;20300&quot; value=&quot;Slide 78&quot;/&gt;&lt;property id=&quot;20307&quot; value=&quot;763&quot;/&gt;&lt;/object&gt;&lt;object type=&quot;3&quot; unique_id=&quot;10082&quot;&gt;&lt;property id=&quot;20148&quot; value=&quot;5&quot;/&gt;&lt;property id=&quot;20300&quot; value=&quot;Slide 79&quot;/&gt;&lt;property id=&quot;20307&quot; value=&quot;695&quot;/&gt;&lt;/object&gt;&lt;object type=&quot;3&quot; unique_id=&quot;10083&quot;&gt;&lt;property id=&quot;20148&quot; value=&quot;5&quot;/&gt;&lt;property id=&quot;20300&quot; value=&quot;Slide 80&quot;/&gt;&lt;property id=&quot;20307&quot; value=&quot;696&quot;/&gt;&lt;/object&gt;&lt;object type=&quot;3&quot; unique_id=&quot;10084&quot;&gt;&lt;property id=&quot;20148&quot; value=&quot;5&quot;/&gt;&lt;property id=&quot;20300&quot; value=&quot;Slide 81&quot;/&gt;&lt;property id=&quot;20307&quot; value=&quot;764&quot;/&gt;&lt;/object&gt;&lt;object type=&quot;3&quot; unique_id=&quot;10085&quot;&gt;&lt;property id=&quot;20148&quot; value=&quot;5&quot;/&gt;&lt;property id=&quot;20300&quot; value=&quot;Slide 82&quot;/&gt;&lt;property id=&quot;20307&quot; value=&quot;765&quot;/&gt;&lt;/object&gt;&lt;object type=&quot;3&quot; unique_id=&quot;10086&quot;&gt;&lt;property id=&quot;20148&quot; value=&quot;5&quot;/&gt;&lt;property id=&quot;20300&quot; value=&quot;Slide 83&quot;/&gt;&lt;property id=&quot;20307&quot; value=&quot;697&quot;/&gt;&lt;/object&gt;&lt;object type=&quot;3&quot; unique_id=&quot;10087&quot;&gt;&lt;property id=&quot;20148&quot; value=&quot;5&quot;/&gt;&lt;property id=&quot;20300&quot; value=&quot;Slide 84&quot;/&gt;&lt;property id=&quot;20307&quot; value=&quot;766&quot;/&gt;&lt;/object&gt;&lt;object type=&quot;3&quot; unique_id=&quot;10088&quot;&gt;&lt;property id=&quot;20148&quot; value=&quot;5&quot;/&gt;&lt;property id=&quot;20300&quot; value=&quot;Slide 85&quot;/&gt;&lt;property id=&quot;20307&quot; value=&quot;767&quot;/&gt;&lt;/object&gt;&lt;object type=&quot;3&quot; unique_id=&quot;10089&quot;&gt;&lt;property id=&quot;20148&quot; value=&quot;5&quot;/&gt;&lt;property id=&quot;20300&quot; value=&quot;Slide 86&quot;/&gt;&lt;property id=&quot;20307&quot; value=&quot;768&quot;/&gt;&lt;/object&gt;&lt;object type=&quot;3&quot; unique_id=&quot;10090&quot;&gt;&lt;property id=&quot;20148&quot; value=&quot;5&quot;/&gt;&lt;property id=&quot;20300&quot; value=&quot;Slide 87&quot;/&gt;&lt;property id=&quot;20307&quot; value=&quot;771&quot;/&gt;&lt;/object&gt;&lt;object type=&quot;3&quot; unique_id=&quot;10091&quot;&gt;&lt;property id=&quot;20148&quot; value=&quot;5&quot;/&gt;&lt;property id=&quot;20300&quot; value=&quot;Slide 88&quot;/&gt;&lt;property id=&quot;20307&quot; value=&quot;769&quot;/&gt;&lt;/object&gt;&lt;object type=&quot;3&quot; unique_id=&quot;10092&quot;&gt;&lt;property id=&quot;20148&quot; value=&quot;5&quot;/&gt;&lt;property id=&quot;20300&quot; value=&quot;Slide 89&quot;/&gt;&lt;property id=&quot;20307&quot; value=&quot;770&quot;/&gt;&lt;/object&gt;&lt;object type=&quot;3&quot; unique_id=&quot;10093&quot;&gt;&lt;property id=&quot;20148&quot; value=&quot;5&quot;/&gt;&lt;property id=&quot;20300&quot; value=&quot;Slide 90&quot;/&gt;&lt;property id=&quot;20307&quot; value=&quot;699&quot;/&gt;&lt;/object&gt;&lt;object type=&quot;3&quot; unique_id=&quot;10094&quot;&gt;&lt;property id=&quot;20148&quot; value=&quot;5&quot;/&gt;&lt;property id=&quot;20300&quot; value=&quot;Slide 91&quot;/&gt;&lt;property id=&quot;20307&quot; value=&quot;772&quot;/&gt;&lt;/object&gt;&lt;object type=&quot;3&quot; unique_id=&quot;10095&quot;&gt;&lt;property id=&quot;20148&quot; value=&quot;5&quot;/&gt;&lt;property id=&quot;20300&quot; value=&quot;Slide 92&quot;/&gt;&lt;property id=&quot;20307&quot; value=&quot;700&quot;/&gt;&lt;/object&gt;&lt;object type=&quot;3&quot; unique_id=&quot;10096&quot;&gt;&lt;property id=&quot;20148&quot; value=&quot;5&quot;/&gt;&lt;property id=&quot;20300&quot; value=&quot;Slide 93&quot;/&gt;&lt;property id=&quot;20307&quot; value=&quot;701&quot;/&gt;&lt;/object&gt;&lt;object type=&quot;3&quot; unique_id=&quot;10097&quot;&gt;&lt;property id=&quot;20148&quot; value=&quot;5&quot;/&gt;&lt;property id=&quot;20300&quot; value=&quot;Slide 94&quot;/&gt;&lt;property id=&quot;20307&quot; value=&quot;774&quot;/&gt;&lt;/object&gt;&lt;object type=&quot;3&quot; unique_id=&quot;10098&quot;&gt;&lt;property id=&quot;20148&quot; value=&quot;5&quot;/&gt;&lt;property id=&quot;20300&quot; value=&quot;Slide 95&quot;/&gt;&lt;property id=&quot;20307&quot; value=&quot;702&quot;/&gt;&lt;/object&gt;&lt;object type=&quot;3&quot; unique_id=&quot;10099&quot;&gt;&lt;property id=&quot;20148&quot; value=&quot;5&quot;/&gt;&lt;property id=&quot;20300&quot; value=&quot;Slide 96&quot;/&gt;&lt;property id=&quot;20307&quot; value=&quot;775&quot;/&gt;&lt;/object&gt;&lt;object type=&quot;3&quot; unique_id=&quot;10100&quot;&gt;&lt;property id=&quot;20148&quot; value=&quot;5&quot;/&gt;&lt;property id=&quot;20300&quot; value=&quot;Slide 97&quot;/&gt;&lt;property id=&quot;20307&quot; value=&quot;703&quot;/&gt;&lt;/object&gt;&lt;object type=&quot;3&quot; unique_id=&quot;10101&quot;&gt;&lt;property id=&quot;20148&quot; value=&quot;5&quot;/&gt;&lt;property id=&quot;20300&quot; value=&quot;Slide 98&quot;/&gt;&lt;property id=&quot;20307&quot; value=&quot;776&quot;/&gt;&lt;/object&gt;&lt;object type=&quot;3&quot; unique_id=&quot;10102&quot;&gt;&lt;property id=&quot;20148&quot; value=&quot;5&quot;/&gt;&lt;property id=&quot;20300&quot; value=&quot;Slide 99&quot;/&gt;&lt;property id=&quot;20307&quot; value=&quot;714&quot;/&gt;&lt;/object&gt;&lt;object type=&quot;3&quot; unique_id=&quot;10103&quot;&gt;&lt;property id=&quot;20148&quot; value=&quot;5&quot;/&gt;&lt;property id=&quot;20300&quot; value=&quot;Slide 100&quot;/&gt;&lt;property id=&quot;20307&quot; value=&quot;777&quot;/&gt;&lt;/object&gt;&lt;object type=&quot;3&quot; unique_id=&quot;10104&quot;&gt;&lt;property id=&quot;20148&quot; value=&quot;5&quot;/&gt;&lt;property id=&quot;20300&quot; value=&quot;Slide 101&quot;/&gt;&lt;property id=&quot;20307&quot; value=&quot;704&quot;/&gt;&lt;/object&gt;&lt;object type=&quot;3&quot; unique_id=&quot;10105&quot;&gt;&lt;property id=&quot;20148&quot; value=&quot;5&quot;/&gt;&lt;property id=&quot;20300&quot; value=&quot;Slide 102&quot;/&gt;&lt;property id=&quot;20307&quot; value=&quot;778&quot;/&gt;&lt;/object&gt;&lt;object type=&quot;3&quot; unique_id=&quot;10106&quot;&gt;&lt;property id=&quot;20148&quot; value=&quot;5&quot;/&gt;&lt;property id=&quot;20300&quot; value=&quot;Slide 103&quot;/&gt;&lt;property id=&quot;20307&quot; value=&quot;779&quot;/&gt;&lt;/object&gt;&lt;object type=&quot;3&quot; unique_id=&quot;10107&quot;&gt;&lt;property id=&quot;20148&quot; value=&quot;5&quot;/&gt;&lt;property id=&quot;20300&quot; value=&quot;Slide 104&quot;/&gt;&lt;property id=&quot;20307&quot; value=&quot;705&quot;/&gt;&lt;/object&gt;&lt;object type=&quot;3&quot; unique_id=&quot;10108&quot;&gt;&lt;property id=&quot;20148&quot; value=&quot;5&quot;/&gt;&lt;property id=&quot;20300&quot; value=&quot;Slide 105&quot;/&gt;&lt;property id=&quot;20307&quot; value=&quot;780&quot;/&gt;&lt;/object&gt;&lt;object type=&quot;3&quot; unique_id=&quot;10109&quot;&gt;&lt;property id=&quot;20148&quot; value=&quot;5&quot;/&gt;&lt;property id=&quot;20300&quot; value=&quot;Slide 106&quot;/&gt;&lt;property id=&quot;20307&quot; value=&quot;706&quot;/&gt;&lt;/object&gt;&lt;object type=&quot;3&quot; unique_id=&quot;10110&quot;&gt;&lt;property id=&quot;20148&quot; value=&quot;5&quot;/&gt;&lt;property id=&quot;20300&quot; value=&quot;Slide 107&quot;/&gt;&lt;property id=&quot;20307&quot; value=&quot;781&quot;/&gt;&lt;/object&gt;&lt;object type=&quot;3&quot; unique_id=&quot;10111&quot;&gt;&lt;property id=&quot;20148&quot; value=&quot;5&quot;/&gt;&lt;property id=&quot;20300&quot; value=&quot;Slide 108&quot;/&gt;&lt;property id=&quot;20307&quot; value=&quot;707&quot;/&gt;&lt;/object&gt;&lt;object type=&quot;3&quot; unique_id=&quot;10112&quot;&gt;&lt;property id=&quot;20148&quot; value=&quot;5&quot;/&gt;&lt;property id=&quot;20300&quot; value=&quot;Slide 109&quot;/&gt;&lt;property id=&quot;20307&quot; value=&quot;782&quot;/&gt;&lt;/object&gt;&lt;object type=&quot;3&quot; unique_id=&quot;10113&quot;&gt;&lt;property id=&quot;20148&quot; value=&quot;5&quot;/&gt;&lt;property id=&quot;20300&quot; value=&quot;Slide 110&quot;/&gt;&lt;property id=&quot;20307&quot; value=&quot;708&quot;/&gt;&lt;/object&gt;&lt;object type=&quot;3&quot; unique_id=&quot;10114&quot;&gt;&lt;property id=&quot;20148&quot; value=&quot;5&quot;/&gt;&lt;property id=&quot;20300&quot; value=&quot;Slide 111&quot;/&gt;&lt;property id=&quot;20307&quot; value=&quot;783&quot;/&gt;&lt;/object&gt;&lt;object type=&quot;3&quot; unique_id=&quot;10115&quot;&gt;&lt;property id=&quot;20148&quot; value=&quot;5&quot;/&gt;&lt;property id=&quot;20300&quot; value=&quot;Slide 112&quot;/&gt;&lt;property id=&quot;20307&quot; value=&quot;709&quot;/&gt;&lt;/object&gt;&lt;object type=&quot;3&quot; unique_id=&quot;10116&quot;&gt;&lt;property id=&quot;20148&quot; value=&quot;5&quot;/&gt;&lt;property id=&quot;20300&quot; value=&quot;Slide 113&quot;/&gt;&lt;property id=&quot;20307&quot; value=&quot;773&quot;/&gt;&lt;/object&gt;&lt;object type=&quot;3&quot; unique_id=&quot;10117&quot;&gt;&lt;property id=&quot;20148&quot; value=&quot;5&quot;/&gt;&lt;property id=&quot;20300&quot; value=&quot;Slide 114&quot;/&gt;&lt;property id=&quot;20307&quot; value=&quot;784&quot;/&gt;&lt;/object&gt;&lt;object type=&quot;3&quot; unique_id=&quot;10118&quot;&gt;&lt;property id=&quot;20148&quot; value=&quot;5&quot;/&gt;&lt;property id=&quot;20300&quot; value=&quot;Slide 115&quot;/&gt;&lt;property id=&quot;20307&quot; value=&quot;710&quot;/&gt;&lt;/object&gt;&lt;object type=&quot;3&quot; unique_id=&quot;10119&quot;&gt;&lt;property id=&quot;20148&quot; value=&quot;5&quot;/&gt;&lt;property id=&quot;20300&quot; value=&quot;Slide 116&quot;/&gt;&lt;property id=&quot;20307&quot; value=&quot;711&quot;/&gt;&lt;/object&gt;&lt;object type=&quot;3&quot; unique_id=&quot;10120&quot;&gt;&lt;property id=&quot;20148&quot; value=&quot;5&quot;/&gt;&lt;property id=&quot;20300&quot; value=&quot;Slide 117&quot;/&gt;&lt;property id=&quot;20307&quot; value=&quot;787&quot;/&gt;&lt;/object&gt;&lt;object type=&quot;3&quot; unique_id=&quot;10121&quot;&gt;&lt;property id=&quot;20148&quot; value=&quot;5&quot;/&gt;&lt;property id=&quot;20300&quot; value=&quot;Slide 118&quot;/&gt;&lt;property id=&quot;20307&quot; value=&quot;788&quot;/&gt;&lt;/object&gt;&lt;object type=&quot;3&quot; unique_id=&quot;10122&quot;&gt;&lt;property id=&quot;20148&quot; value=&quot;5&quot;/&gt;&lt;property id=&quot;20300&quot; value=&quot;Slide 119&quot;/&gt;&lt;property id=&quot;20307&quot; value=&quot;789&quot;/&gt;&lt;/object&gt;&lt;object type=&quot;3&quot; unique_id=&quot;10123&quot;&gt;&lt;property id=&quot;20148&quot; value=&quot;5&quot;/&gt;&lt;property id=&quot;20300&quot; value=&quot;Slide 120&quot;/&gt;&lt;property id=&quot;20307&quot; value=&quot;790&quot;/&gt;&lt;/object&gt;&lt;object type=&quot;3&quot; unique_id=&quot;10124&quot;&gt;&lt;property id=&quot;20148&quot; value=&quot;5&quot;/&gt;&lt;property id=&quot;20300&quot; value=&quot;Slide 121&quot;/&gt;&lt;property id=&quot;20307&quot; value=&quot;791&quot;/&gt;&lt;/object&gt;&lt;object type=&quot;3&quot; unique_id=&quot;10125&quot;&gt;&lt;property id=&quot;20148&quot; value=&quot;5&quot;/&gt;&lt;property id=&quot;20300&quot; value=&quot;Slide 122&quot;/&gt;&lt;property id=&quot;20307&quot; value=&quot;792&quot;/&gt;&lt;/object&gt;&lt;object type=&quot;3&quot; unique_id=&quot;10126&quot;&gt;&lt;property id=&quot;20148&quot; value=&quot;5&quot;/&gt;&lt;property id=&quot;20300&quot; value=&quot;Slide 123&quot;/&gt;&lt;property id=&quot;20307&quot; value=&quot;794&quot;/&gt;&lt;/object&gt;&lt;object type=&quot;3&quot; unique_id=&quot;10127&quot;&gt;&lt;property id=&quot;20148&quot; value=&quot;5&quot;/&gt;&lt;property id=&quot;20300&quot; value=&quot;Slide 124&quot;/&gt;&lt;property id=&quot;20307&quot; value=&quot;795&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48B175512BFE44AE6A1CAED9F3E173" ma:contentTypeVersion="2" ma:contentTypeDescription="Create a new document." ma:contentTypeScope="" ma:versionID="ecaea0d6dc97101ef4a20a776124be79">
  <xsd:schema xmlns:xsd="http://www.w3.org/2001/XMLSchema" xmlns:xs="http://www.w3.org/2001/XMLSchema" xmlns:p="http://schemas.microsoft.com/office/2006/metadata/properties" xmlns:ns2="84cd1e38-985d-4704-81f1-2ddc3a4314e2" targetNamespace="http://schemas.microsoft.com/office/2006/metadata/properties" ma:root="true" ma:fieldsID="5d081ad14fff0faa3370ee33970cee73" ns2:_="">
    <xsd:import namespace="84cd1e38-985d-4704-81f1-2ddc3a4314e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cd1e38-985d-4704-81f1-2ddc3a4314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F49F37-57B3-416F-B464-E5F239F3B26B}"/>
</file>

<file path=customXml/itemProps2.xml><?xml version="1.0" encoding="utf-8"?>
<ds:datastoreItem xmlns:ds="http://schemas.openxmlformats.org/officeDocument/2006/customXml" ds:itemID="{1F313CD4-8DEC-4C6D-A119-4BF15A458622}"/>
</file>

<file path=customXml/itemProps3.xml><?xml version="1.0" encoding="utf-8"?>
<ds:datastoreItem xmlns:ds="http://schemas.openxmlformats.org/officeDocument/2006/customXml" ds:itemID="{070958D4-8426-416E-900C-6C50E84A055A}"/>
</file>

<file path=docProps/app.xml><?xml version="1.0" encoding="utf-8"?>
<Properties xmlns="http://schemas.openxmlformats.org/officeDocument/2006/extended-properties" xmlns:vt="http://schemas.openxmlformats.org/officeDocument/2006/docPropsVTypes">
  <Template/>
  <TotalTime>6691</TotalTime>
  <Words>5885</Words>
  <Application>Microsoft Office PowerPoint</Application>
  <PresentationFormat>On-screen Show (4:3)</PresentationFormat>
  <Paragraphs>793</Paragraphs>
  <Slides>75</Slides>
  <Notes>75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 Unicode MS</vt:lpstr>
      <vt:lpstr>Arial</vt:lpstr>
      <vt:lpstr>McGrawHill-Italic</vt:lpstr>
      <vt:lpstr>新細明體</vt:lpstr>
      <vt:lpstr>Tahoma</vt:lpstr>
      <vt:lpstr>Times</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Mahe</cp:lastModifiedBy>
  <cp:revision>555</cp:revision>
  <dcterms:created xsi:type="dcterms:W3CDTF">2000-01-15T04:50:39Z</dcterms:created>
  <dcterms:modified xsi:type="dcterms:W3CDTF">2022-06-04T17:01:43Z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0x010100E848B175512BFE44AE6A1CAED9F3E173</vt:lpwstr>
  </property>
</Properties>
</file>